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256" r:id="rId2"/>
    <p:sldId id="347" r:id="rId3"/>
    <p:sldId id="348" r:id="rId4"/>
    <p:sldId id="351" r:id="rId5"/>
    <p:sldId id="352" r:id="rId6"/>
    <p:sldId id="353" r:id="rId7"/>
    <p:sldId id="354" r:id="rId8"/>
    <p:sldId id="355" r:id="rId9"/>
    <p:sldId id="356" r:id="rId10"/>
    <p:sldId id="357" r:id="rId11"/>
    <p:sldId id="358" r:id="rId12"/>
    <p:sldId id="360" r:id="rId13"/>
    <p:sldId id="359" r:id="rId14"/>
    <p:sldId id="349" r:id="rId15"/>
    <p:sldId id="361" r:id="rId16"/>
    <p:sldId id="363" r:id="rId17"/>
    <p:sldId id="364" r:id="rId18"/>
    <p:sldId id="362" r:id="rId19"/>
    <p:sldId id="365" r:id="rId20"/>
    <p:sldId id="366" r:id="rId21"/>
    <p:sldId id="367" r:id="rId22"/>
    <p:sldId id="372" r:id="rId23"/>
    <p:sldId id="373" r:id="rId24"/>
    <p:sldId id="368" r:id="rId25"/>
    <p:sldId id="369" r:id="rId26"/>
    <p:sldId id="370" r:id="rId27"/>
    <p:sldId id="374" r:id="rId28"/>
    <p:sldId id="350" r:id="rId29"/>
    <p:sldId id="37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AE5A21"/>
    <a:srgbClr val="A22323"/>
    <a:srgbClr val="EE82EE"/>
    <a:srgbClr val="CA8A8A"/>
    <a:srgbClr val="1313FF"/>
    <a:srgbClr val="479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0" autoAdjust="0"/>
    <p:restoredTop sz="94660"/>
  </p:normalViewPr>
  <p:slideViewPr>
    <p:cSldViewPr snapToGrid="0">
      <p:cViewPr varScale="1">
        <p:scale>
          <a:sx n="110" d="100"/>
          <a:sy n="110" d="100"/>
        </p:scale>
        <p:origin x="306" y="108"/>
      </p:cViewPr>
      <p:guideLst/>
    </p:cSldViewPr>
  </p:slideViewPr>
  <p:notesTextViewPr>
    <p:cViewPr>
      <p:scale>
        <a:sx n="1" d="1"/>
        <a:sy n="1" d="1"/>
      </p:scale>
      <p:origin x="0" y="0"/>
    </p:cViewPr>
  </p:notesTextViewPr>
  <p:sorterViewPr>
    <p:cViewPr>
      <p:scale>
        <a:sx n="100" d="100"/>
        <a:sy n="100" d="100"/>
      </p:scale>
      <p:origin x="0" y="-34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599FE-F8EB-4EEC-AF22-6304FEA8D88B}" type="datetimeFigureOut">
              <a:rPr lang="el-GR" smtClean="0"/>
              <a:t>7/11/2023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03D71-3710-4AE5-B9DF-3CABEAC14F80}" type="slidenum">
              <a:rPr lang="el-GR" smtClean="0"/>
              <a:t>‹#›</a:t>
            </a:fld>
            <a:endParaRPr lang="el-GR"/>
          </a:p>
        </p:txBody>
      </p:sp>
    </p:spTree>
    <p:extLst>
      <p:ext uri="{BB962C8B-B14F-4D97-AF65-F5344CB8AC3E}">
        <p14:creationId xmlns:p14="http://schemas.microsoft.com/office/powerpoint/2010/main" val="33918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a:t>
            </a:fld>
            <a:endParaRPr lang="el-GR"/>
          </a:p>
        </p:txBody>
      </p:sp>
    </p:spTree>
    <p:extLst>
      <p:ext uri="{BB962C8B-B14F-4D97-AF65-F5344CB8AC3E}">
        <p14:creationId xmlns:p14="http://schemas.microsoft.com/office/powerpoint/2010/main" val="151752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10</a:t>
            </a:fld>
            <a:endParaRPr lang="el-GR"/>
          </a:p>
        </p:txBody>
      </p:sp>
    </p:spTree>
    <p:extLst>
      <p:ext uri="{BB962C8B-B14F-4D97-AF65-F5344CB8AC3E}">
        <p14:creationId xmlns:p14="http://schemas.microsoft.com/office/powerpoint/2010/main" val="3528672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11</a:t>
            </a:fld>
            <a:endParaRPr lang="el-GR"/>
          </a:p>
        </p:txBody>
      </p:sp>
    </p:spTree>
    <p:extLst>
      <p:ext uri="{BB962C8B-B14F-4D97-AF65-F5344CB8AC3E}">
        <p14:creationId xmlns:p14="http://schemas.microsoft.com/office/powerpoint/2010/main" val="1486413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12</a:t>
            </a:fld>
            <a:endParaRPr lang="el-GR"/>
          </a:p>
        </p:txBody>
      </p:sp>
    </p:spTree>
    <p:extLst>
      <p:ext uri="{BB962C8B-B14F-4D97-AF65-F5344CB8AC3E}">
        <p14:creationId xmlns:p14="http://schemas.microsoft.com/office/powerpoint/2010/main" val="3226037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13</a:t>
            </a:fld>
            <a:endParaRPr lang="el-GR"/>
          </a:p>
        </p:txBody>
      </p:sp>
    </p:spTree>
    <p:extLst>
      <p:ext uri="{BB962C8B-B14F-4D97-AF65-F5344CB8AC3E}">
        <p14:creationId xmlns:p14="http://schemas.microsoft.com/office/powerpoint/2010/main" val="125824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14</a:t>
            </a:fld>
            <a:endParaRPr lang="el-GR"/>
          </a:p>
        </p:txBody>
      </p:sp>
    </p:spTree>
    <p:extLst>
      <p:ext uri="{BB962C8B-B14F-4D97-AF65-F5344CB8AC3E}">
        <p14:creationId xmlns:p14="http://schemas.microsoft.com/office/powerpoint/2010/main" val="968014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15</a:t>
            </a:fld>
            <a:endParaRPr lang="el-GR"/>
          </a:p>
        </p:txBody>
      </p:sp>
    </p:spTree>
    <p:extLst>
      <p:ext uri="{BB962C8B-B14F-4D97-AF65-F5344CB8AC3E}">
        <p14:creationId xmlns:p14="http://schemas.microsoft.com/office/powerpoint/2010/main" val="4011661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16</a:t>
            </a:fld>
            <a:endParaRPr lang="el-GR"/>
          </a:p>
        </p:txBody>
      </p:sp>
    </p:spTree>
    <p:extLst>
      <p:ext uri="{BB962C8B-B14F-4D97-AF65-F5344CB8AC3E}">
        <p14:creationId xmlns:p14="http://schemas.microsoft.com/office/powerpoint/2010/main" val="3188890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17</a:t>
            </a:fld>
            <a:endParaRPr lang="el-GR"/>
          </a:p>
        </p:txBody>
      </p:sp>
    </p:spTree>
    <p:extLst>
      <p:ext uri="{BB962C8B-B14F-4D97-AF65-F5344CB8AC3E}">
        <p14:creationId xmlns:p14="http://schemas.microsoft.com/office/powerpoint/2010/main" val="270274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18</a:t>
            </a:fld>
            <a:endParaRPr lang="el-GR"/>
          </a:p>
        </p:txBody>
      </p:sp>
    </p:spTree>
    <p:extLst>
      <p:ext uri="{BB962C8B-B14F-4D97-AF65-F5344CB8AC3E}">
        <p14:creationId xmlns:p14="http://schemas.microsoft.com/office/powerpoint/2010/main" val="641094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19</a:t>
            </a:fld>
            <a:endParaRPr lang="el-GR"/>
          </a:p>
        </p:txBody>
      </p:sp>
    </p:spTree>
    <p:extLst>
      <p:ext uri="{BB962C8B-B14F-4D97-AF65-F5344CB8AC3E}">
        <p14:creationId xmlns:p14="http://schemas.microsoft.com/office/powerpoint/2010/main" val="2247070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2</a:t>
            </a:fld>
            <a:endParaRPr lang="el-GR"/>
          </a:p>
        </p:txBody>
      </p:sp>
    </p:spTree>
    <p:extLst>
      <p:ext uri="{BB962C8B-B14F-4D97-AF65-F5344CB8AC3E}">
        <p14:creationId xmlns:p14="http://schemas.microsoft.com/office/powerpoint/2010/main" val="491296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20</a:t>
            </a:fld>
            <a:endParaRPr lang="el-GR"/>
          </a:p>
        </p:txBody>
      </p:sp>
    </p:spTree>
    <p:extLst>
      <p:ext uri="{BB962C8B-B14F-4D97-AF65-F5344CB8AC3E}">
        <p14:creationId xmlns:p14="http://schemas.microsoft.com/office/powerpoint/2010/main" val="91586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28</a:t>
            </a:fld>
            <a:endParaRPr lang="el-GR"/>
          </a:p>
        </p:txBody>
      </p:sp>
    </p:spTree>
    <p:extLst>
      <p:ext uri="{BB962C8B-B14F-4D97-AF65-F5344CB8AC3E}">
        <p14:creationId xmlns:p14="http://schemas.microsoft.com/office/powerpoint/2010/main" val="165885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3</a:t>
            </a:fld>
            <a:endParaRPr lang="el-GR"/>
          </a:p>
        </p:txBody>
      </p:sp>
    </p:spTree>
    <p:extLst>
      <p:ext uri="{BB962C8B-B14F-4D97-AF65-F5344CB8AC3E}">
        <p14:creationId xmlns:p14="http://schemas.microsoft.com/office/powerpoint/2010/main" val="328861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4</a:t>
            </a:fld>
            <a:endParaRPr lang="el-GR"/>
          </a:p>
        </p:txBody>
      </p:sp>
    </p:spTree>
    <p:extLst>
      <p:ext uri="{BB962C8B-B14F-4D97-AF65-F5344CB8AC3E}">
        <p14:creationId xmlns:p14="http://schemas.microsoft.com/office/powerpoint/2010/main" val="416207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5</a:t>
            </a:fld>
            <a:endParaRPr lang="el-GR"/>
          </a:p>
        </p:txBody>
      </p:sp>
    </p:spTree>
    <p:extLst>
      <p:ext uri="{BB962C8B-B14F-4D97-AF65-F5344CB8AC3E}">
        <p14:creationId xmlns:p14="http://schemas.microsoft.com/office/powerpoint/2010/main" val="1397021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6</a:t>
            </a:fld>
            <a:endParaRPr lang="el-GR"/>
          </a:p>
        </p:txBody>
      </p:sp>
    </p:spTree>
    <p:extLst>
      <p:ext uri="{BB962C8B-B14F-4D97-AF65-F5344CB8AC3E}">
        <p14:creationId xmlns:p14="http://schemas.microsoft.com/office/powerpoint/2010/main" val="1737097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7</a:t>
            </a:fld>
            <a:endParaRPr lang="el-GR"/>
          </a:p>
        </p:txBody>
      </p:sp>
    </p:spTree>
    <p:extLst>
      <p:ext uri="{BB962C8B-B14F-4D97-AF65-F5344CB8AC3E}">
        <p14:creationId xmlns:p14="http://schemas.microsoft.com/office/powerpoint/2010/main" val="67037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8</a:t>
            </a:fld>
            <a:endParaRPr lang="el-GR"/>
          </a:p>
        </p:txBody>
      </p:sp>
    </p:spTree>
    <p:extLst>
      <p:ext uri="{BB962C8B-B14F-4D97-AF65-F5344CB8AC3E}">
        <p14:creationId xmlns:p14="http://schemas.microsoft.com/office/powerpoint/2010/main" val="2698941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48D03D71-3710-4AE5-B9DF-3CABEAC14F80}" type="slidenum">
              <a:rPr lang="el-GR" smtClean="0"/>
              <a:t>9</a:t>
            </a:fld>
            <a:endParaRPr lang="el-GR"/>
          </a:p>
        </p:txBody>
      </p:sp>
    </p:spTree>
    <p:extLst>
      <p:ext uri="{BB962C8B-B14F-4D97-AF65-F5344CB8AC3E}">
        <p14:creationId xmlns:p14="http://schemas.microsoft.com/office/powerpoint/2010/main" val="1422633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7935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546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104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94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961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1235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050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431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0559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accent2">
                    <a:lumMod val="60000"/>
                    <a:lumOff val="40000"/>
                  </a:schemeClr>
                </a:solidFill>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4600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343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417F3EC-D847-497D-AFA3-CB7664EFBF59}"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3701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20000" y="2505075"/>
            <a:ext cx="50252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6" name="Content Placeholder 5"/>
          <p:cNvSpPr>
            <a:spLocks noGrp="1"/>
          </p:cNvSpPr>
          <p:nvPr>
            <p:ph sz="quarter" idx="4"/>
          </p:nvPr>
        </p:nvSpPr>
        <p:spPr>
          <a:xfrm>
            <a:off x="6319840" y="2505075"/>
            <a:ext cx="503554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86727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417F3EC-D847-497D-AFA3-CB7664EFBF59}"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6687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7F3EC-D847-497D-AFA3-CB7664EFBF59}"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025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291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5051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417F3EC-D847-497D-AFA3-CB7664EFBF59}" type="datetimeFigureOut">
              <a:rPr lang="en-US" smtClean="0"/>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911821-57A4-4420-95F2-2AE7D8526F8E}" type="slidenum">
              <a:rPr lang="en-US" smtClean="0"/>
              <a:t>‹#›</a:t>
            </a:fld>
            <a:endParaRPr lang="en-US"/>
          </a:p>
        </p:txBody>
      </p:sp>
      <p:pic>
        <p:nvPicPr>
          <p:cNvPr id="7170" name="Picture 2">
            <a:extLst>
              <a:ext uri="{FF2B5EF4-FFF2-40B4-BE49-F238E27FC236}">
                <a16:creationId xmlns:a16="http://schemas.microsoft.com/office/drawing/2014/main" id="{DB47B6E8-9CC0-0AC6-7D26-BA6582234CA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27821" y="6106958"/>
            <a:ext cx="3539612" cy="612058"/>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C4CFE76-B533-5EEF-16D2-DB99BF77E800}"/>
              </a:ext>
            </a:extLst>
          </p:cNvPr>
          <p:cNvPicPr>
            <a:picLocks noChangeAspect="1"/>
          </p:cNvPicPr>
          <p:nvPr userDrawn="1"/>
        </p:nvPicPr>
        <p:blipFill>
          <a:blip r:embed="rId21"/>
          <a:stretch>
            <a:fillRect/>
          </a:stretch>
        </p:blipFill>
        <p:spPr>
          <a:xfrm>
            <a:off x="11344780" y="6038491"/>
            <a:ext cx="714578" cy="715249"/>
          </a:xfrm>
          <a:prstGeom prst="rect">
            <a:avLst/>
          </a:prstGeom>
        </p:spPr>
      </p:pic>
      <p:sp>
        <p:nvSpPr>
          <p:cNvPr id="8" name="TextBox 7">
            <a:extLst>
              <a:ext uri="{FF2B5EF4-FFF2-40B4-BE49-F238E27FC236}">
                <a16:creationId xmlns:a16="http://schemas.microsoft.com/office/drawing/2014/main" id="{3A9C649C-FD68-00E0-7341-E03289EA504C}"/>
              </a:ext>
            </a:extLst>
          </p:cNvPr>
          <p:cNvSpPr txBox="1"/>
          <p:nvPr userDrawn="1"/>
        </p:nvSpPr>
        <p:spPr>
          <a:xfrm>
            <a:off x="7254801" y="6122737"/>
            <a:ext cx="4088921" cy="646331"/>
          </a:xfrm>
          <a:prstGeom prst="rect">
            <a:avLst/>
          </a:prstGeom>
          <a:noFill/>
        </p:spPr>
        <p:txBody>
          <a:bodyPr wrap="square" rtlCol="0">
            <a:spAutoFit/>
          </a:bodyPr>
          <a:lstStyle/>
          <a:p>
            <a:pPr algn="r"/>
            <a:r>
              <a:rPr lang="el-GR" b="1" dirty="0">
                <a:solidFill>
                  <a:srgbClr val="686566"/>
                </a:solidFill>
                <a:latin typeface="Cera Pro" panose="00000400000000000000" pitchFamily="2" charset="0"/>
              </a:rPr>
              <a:t>ΤΜΗΜΑ </a:t>
            </a:r>
            <a:br>
              <a:rPr lang="el-GR" b="1" dirty="0">
                <a:solidFill>
                  <a:srgbClr val="686566"/>
                </a:solidFill>
                <a:latin typeface="Cera Pro" panose="00000400000000000000" pitchFamily="2" charset="0"/>
              </a:rPr>
            </a:br>
            <a:r>
              <a:rPr lang="el-GR" b="1" dirty="0">
                <a:solidFill>
                  <a:srgbClr val="686566"/>
                </a:solidFill>
                <a:latin typeface="Cera Pro" panose="00000400000000000000" pitchFamily="2" charset="0"/>
              </a:rPr>
              <a:t>ΜΗΧΑΝΙΚΩΝ ΟΡΥΚΤΩΝ ΠΟΡΩΝ</a:t>
            </a:r>
            <a:endParaRPr lang="en-US" b="1" dirty="0">
              <a:solidFill>
                <a:srgbClr val="686566"/>
              </a:solidFill>
              <a:latin typeface="Cera Pro" panose="00000400000000000000" pitchFamily="2" charset="0"/>
            </a:endParaRPr>
          </a:p>
        </p:txBody>
      </p:sp>
    </p:spTree>
    <p:extLst>
      <p:ext uri="{BB962C8B-B14F-4D97-AF65-F5344CB8AC3E}">
        <p14:creationId xmlns:p14="http://schemas.microsoft.com/office/powerpoint/2010/main" val="24536627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aima.cs.berkeley.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20.ti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1DEAB-F42A-1F13-4409-FDAE7E6993AA}"/>
              </a:ext>
            </a:extLst>
          </p:cNvPr>
          <p:cNvSpPr>
            <a:spLocks noGrp="1"/>
          </p:cNvSpPr>
          <p:nvPr>
            <p:ph type="ctrTitle"/>
          </p:nvPr>
        </p:nvSpPr>
        <p:spPr>
          <a:xfrm>
            <a:off x="731519" y="3520197"/>
            <a:ext cx="10622280" cy="1641490"/>
          </a:xfrm>
        </p:spPr>
        <p:txBody>
          <a:bodyPr>
            <a:normAutofit/>
          </a:bodyPr>
          <a:lstStyle/>
          <a:p>
            <a:pPr algn="l"/>
            <a:r>
              <a:rPr lang="el-GR" sz="3100" spc="300" dirty="0"/>
              <a:t>Εφαρμογές </a:t>
            </a:r>
            <a:br>
              <a:rPr lang="el-GR" sz="3100" spc="300" dirty="0"/>
            </a:br>
            <a:r>
              <a:rPr lang="el-GR" sz="3100" spc="300" dirty="0"/>
              <a:t>Τεχνητής Νοημοσύνης στη </a:t>
            </a:r>
            <a:br>
              <a:rPr lang="el-GR" sz="3100" spc="300" dirty="0"/>
            </a:br>
            <a:r>
              <a:rPr lang="el-GR" sz="3100" spc="300" dirty="0"/>
              <a:t>Μηχανική Ορυκτών Πόρων</a:t>
            </a:r>
            <a:endParaRPr lang="en-US" sz="3100" spc="300" dirty="0"/>
          </a:p>
        </p:txBody>
      </p:sp>
      <p:sp>
        <p:nvSpPr>
          <p:cNvPr id="3" name="Υπότιτλος 2">
            <a:extLst>
              <a:ext uri="{FF2B5EF4-FFF2-40B4-BE49-F238E27FC236}">
                <a16:creationId xmlns:a16="http://schemas.microsoft.com/office/drawing/2014/main" id="{2C0C8EA4-560A-D75D-F6C7-1591CC00AD5A}"/>
              </a:ext>
            </a:extLst>
          </p:cNvPr>
          <p:cNvSpPr>
            <a:spLocks noGrp="1"/>
          </p:cNvSpPr>
          <p:nvPr>
            <p:ph type="subTitle" idx="1"/>
          </p:nvPr>
        </p:nvSpPr>
        <p:spPr>
          <a:xfrm>
            <a:off x="731519" y="3816282"/>
            <a:ext cx="10622280" cy="2636756"/>
          </a:xfrm>
        </p:spPr>
        <p:txBody>
          <a:bodyPr>
            <a:normAutofit/>
          </a:bodyPr>
          <a:lstStyle/>
          <a:p>
            <a:pPr algn="l"/>
            <a:r>
              <a:rPr lang="el-GR" sz="4000" dirty="0">
                <a:latin typeface="Bahnschrift Light" panose="020B0502040204020203" pitchFamily="34" charset="0"/>
              </a:rPr>
              <a:t>6. Λογικοί πράκτορες</a:t>
            </a:r>
          </a:p>
          <a:p>
            <a:pPr algn="l"/>
            <a:endParaRPr lang="el-GR" sz="1800" dirty="0">
              <a:latin typeface="Bahnschrift Light" panose="020B0502040204020203" pitchFamily="34" charset="0"/>
            </a:endParaRPr>
          </a:p>
        </p:txBody>
      </p:sp>
      <p:pic>
        <p:nvPicPr>
          <p:cNvPr id="5" name="Picture 4">
            <a:extLst>
              <a:ext uri="{FF2B5EF4-FFF2-40B4-BE49-F238E27FC236}">
                <a16:creationId xmlns:a16="http://schemas.microsoft.com/office/drawing/2014/main" id="{E82FB94D-0C7C-98DC-EB87-15B9C2CEF413}"/>
              </a:ext>
            </a:extLst>
          </p:cNvPr>
          <p:cNvPicPr>
            <a:picLocks noChangeAspect="1"/>
          </p:cNvPicPr>
          <p:nvPr/>
        </p:nvPicPr>
        <p:blipFill rotWithShape="1">
          <a:blip r:embed="rId4"/>
          <a:srcRect t="27252" b="28788"/>
          <a:stretch/>
        </p:blipFill>
        <p:spPr>
          <a:xfrm>
            <a:off x="20" y="10"/>
            <a:ext cx="12191980" cy="3443533"/>
          </a:xfrm>
          <a:prstGeom prst="rect">
            <a:avLst/>
          </a:prstGeom>
        </p:spPr>
      </p:pic>
      <p:pic>
        <p:nvPicPr>
          <p:cNvPr id="6" name="Εικόνα 5">
            <a:extLst>
              <a:ext uri="{FF2B5EF4-FFF2-40B4-BE49-F238E27FC236}">
                <a16:creationId xmlns:a16="http://schemas.microsoft.com/office/drawing/2014/main" id="{67B72E4E-B973-BC97-83DC-490270B5F94B}"/>
              </a:ext>
            </a:extLst>
          </p:cNvPr>
          <p:cNvPicPr>
            <a:picLocks noChangeAspect="1"/>
          </p:cNvPicPr>
          <p:nvPr/>
        </p:nvPicPr>
        <p:blipFill>
          <a:blip r:embed="rId5"/>
          <a:stretch>
            <a:fillRect/>
          </a:stretch>
        </p:blipFill>
        <p:spPr>
          <a:xfrm>
            <a:off x="7610319" y="1419225"/>
            <a:ext cx="4150267" cy="4019550"/>
          </a:xfrm>
          <a:prstGeom prst="rect">
            <a:avLst/>
          </a:prstGeom>
        </p:spPr>
      </p:pic>
    </p:spTree>
    <p:extLst>
      <p:ext uri="{BB962C8B-B14F-4D97-AF65-F5344CB8AC3E}">
        <p14:creationId xmlns:p14="http://schemas.microsoft.com/office/powerpoint/2010/main" val="175857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F0C0F8-020E-FB64-B4F8-2E56E4C160EE}"/>
              </a:ext>
            </a:extLst>
          </p:cNvPr>
          <p:cNvSpPr>
            <a:spLocks noGrp="1"/>
          </p:cNvSpPr>
          <p:nvPr>
            <p:ph type="title"/>
          </p:nvPr>
        </p:nvSpPr>
        <p:spPr>
          <a:xfrm>
            <a:off x="838200" y="365126"/>
            <a:ext cx="10515600" cy="883572"/>
          </a:xfrm>
        </p:spPr>
        <p:txBody>
          <a:bodyPr/>
          <a:lstStyle/>
          <a:p>
            <a:r>
              <a:rPr lang="el-GR" dirty="0"/>
              <a:t>Το πρώτο βήμα του πράκτορα</a:t>
            </a:r>
          </a:p>
        </p:txBody>
      </p:sp>
      <p:pic>
        <p:nvPicPr>
          <p:cNvPr id="4" name="Content Placeholder 7" descr="Table&#10;&#10;Description automatically generated">
            <a:extLst>
              <a:ext uri="{FF2B5EF4-FFF2-40B4-BE49-F238E27FC236}">
                <a16:creationId xmlns:a16="http://schemas.microsoft.com/office/drawing/2014/main" id="{B7CF0567-5963-6813-7205-6C7B661DF75D}"/>
              </a:ext>
            </a:extLst>
          </p:cNvPr>
          <p:cNvPicPr>
            <a:picLocks noChangeAspect="1"/>
          </p:cNvPicPr>
          <p:nvPr/>
        </p:nvPicPr>
        <p:blipFill>
          <a:blip r:embed="rId3"/>
          <a:stretch>
            <a:fillRect/>
          </a:stretch>
        </p:blipFill>
        <p:spPr>
          <a:xfrm>
            <a:off x="1522403" y="1346559"/>
            <a:ext cx="9147194" cy="4568300"/>
          </a:xfrm>
          <a:prstGeom prst="rect">
            <a:avLst/>
          </a:prstGeom>
        </p:spPr>
      </p:pic>
    </p:spTree>
    <p:extLst>
      <p:ext uri="{BB962C8B-B14F-4D97-AF65-F5344CB8AC3E}">
        <p14:creationId xmlns:p14="http://schemas.microsoft.com/office/powerpoint/2010/main" val="293521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4D5635-6C5B-2B43-9260-BA86F195E19B}"/>
              </a:ext>
            </a:extLst>
          </p:cNvPr>
          <p:cNvSpPr>
            <a:spLocks noGrp="1"/>
          </p:cNvSpPr>
          <p:nvPr>
            <p:ph type="title"/>
          </p:nvPr>
        </p:nvSpPr>
        <p:spPr>
          <a:xfrm>
            <a:off x="838200" y="365125"/>
            <a:ext cx="10515600" cy="766989"/>
          </a:xfrm>
        </p:spPr>
        <p:txBody>
          <a:bodyPr>
            <a:normAutofit fontScale="90000"/>
          </a:bodyPr>
          <a:lstStyle/>
          <a:p>
            <a:r>
              <a:rPr lang="el-GR" dirty="0"/>
              <a:t>Τα επόμενα βήματα του πράκτορα</a:t>
            </a:r>
          </a:p>
        </p:txBody>
      </p:sp>
      <p:pic>
        <p:nvPicPr>
          <p:cNvPr id="4" name="Content Placeholder 6" descr="Table&#10;&#10;Description automatically generated">
            <a:extLst>
              <a:ext uri="{FF2B5EF4-FFF2-40B4-BE49-F238E27FC236}">
                <a16:creationId xmlns:a16="http://schemas.microsoft.com/office/drawing/2014/main" id="{345CE209-8503-9342-0F9A-58C2CBC9CB4E}"/>
              </a:ext>
            </a:extLst>
          </p:cNvPr>
          <p:cNvPicPr>
            <a:picLocks noChangeAspect="1"/>
          </p:cNvPicPr>
          <p:nvPr/>
        </p:nvPicPr>
        <p:blipFill>
          <a:blip r:embed="rId3"/>
          <a:stretch>
            <a:fillRect/>
          </a:stretch>
        </p:blipFill>
        <p:spPr>
          <a:xfrm>
            <a:off x="1692191" y="1280160"/>
            <a:ext cx="8807617" cy="4630783"/>
          </a:xfrm>
          <a:prstGeom prst="rect">
            <a:avLst/>
          </a:prstGeom>
        </p:spPr>
      </p:pic>
    </p:spTree>
    <p:extLst>
      <p:ext uri="{BB962C8B-B14F-4D97-AF65-F5344CB8AC3E}">
        <p14:creationId xmlns:p14="http://schemas.microsoft.com/office/powerpoint/2010/main" val="293551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7D505B-13E3-C948-4D27-C1CAE903DDB2}"/>
              </a:ext>
            </a:extLst>
          </p:cNvPr>
          <p:cNvSpPr>
            <a:spLocks noGrp="1"/>
          </p:cNvSpPr>
          <p:nvPr>
            <p:ph type="title"/>
          </p:nvPr>
        </p:nvSpPr>
        <p:spPr/>
        <p:txBody>
          <a:bodyPr/>
          <a:lstStyle/>
          <a:p>
            <a:r>
              <a:rPr lang="el-GR" dirty="0"/>
              <a:t>Λογική</a:t>
            </a: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DFDC56B6-C443-E0CB-36C0-DD271ACDDD34}"/>
                  </a:ext>
                </a:extLst>
              </p:cNvPr>
              <p:cNvSpPr>
                <a:spLocks noGrp="1"/>
              </p:cNvSpPr>
              <p:nvPr>
                <p:ph idx="1"/>
              </p:nvPr>
            </p:nvSpPr>
            <p:spPr>
              <a:xfrm>
                <a:off x="731519" y="1590494"/>
                <a:ext cx="10807337" cy="4351338"/>
              </a:xfrm>
            </p:spPr>
            <p:txBody>
              <a:bodyPr>
                <a:normAutofit fontScale="92500" lnSpcReduction="20000"/>
              </a:bodyPr>
              <a:lstStyle/>
              <a:p>
                <a:r>
                  <a:rPr lang="el-GR" sz="2400" dirty="0"/>
                  <a:t>Οι βάσεις γνώσης αποτελούνται από προτάσεις οι οποίες </a:t>
                </a:r>
                <a:br>
                  <a:rPr lang="el-GR" sz="2400" dirty="0"/>
                </a:br>
                <a:r>
                  <a:rPr lang="el-GR" sz="2400" dirty="0"/>
                  <a:t>διατυπώνονται σύμφωνα με τη </a:t>
                </a:r>
                <a:r>
                  <a:rPr lang="el-GR" sz="2400" b="1" dirty="0">
                    <a:solidFill>
                      <a:schemeClr val="accent6">
                        <a:lumMod val="40000"/>
                        <a:lumOff val="60000"/>
                      </a:schemeClr>
                    </a:solidFill>
                  </a:rPr>
                  <a:t>σύνταξη</a:t>
                </a:r>
                <a:r>
                  <a:rPr lang="el-GR" sz="2400" b="1" dirty="0"/>
                  <a:t> </a:t>
                </a:r>
                <a:r>
                  <a:rPr lang="el-GR" sz="2400" dirty="0"/>
                  <a:t>της γλώσσας </a:t>
                </a:r>
                <a:br>
                  <a:rPr lang="el-GR" sz="2400" dirty="0"/>
                </a:br>
                <a:r>
                  <a:rPr lang="el-GR" sz="2400" dirty="0"/>
                  <a:t>αναπαράστασης.</a:t>
                </a:r>
              </a:p>
              <a:p>
                <a:r>
                  <a:rPr lang="el-GR" sz="2400" dirty="0"/>
                  <a:t>Μια λογική ορίζει επίσης τη </a:t>
                </a:r>
                <a:r>
                  <a:rPr lang="el-GR" sz="2400" b="1" dirty="0">
                    <a:solidFill>
                      <a:schemeClr val="accent6">
                        <a:lumMod val="40000"/>
                        <a:lumOff val="60000"/>
                      </a:schemeClr>
                    </a:solidFill>
                  </a:rPr>
                  <a:t>σημασιολογία</a:t>
                </a:r>
                <a:r>
                  <a:rPr lang="el-GR" sz="2400" b="1" dirty="0"/>
                  <a:t> </a:t>
                </a:r>
                <a:r>
                  <a:rPr lang="el-GR" sz="2400" dirty="0"/>
                  <a:t>ή το νόημα των προτάσεων.</a:t>
                </a:r>
              </a:p>
              <a:p>
                <a:pPr lvl="1"/>
                <a:r>
                  <a:rPr lang="el-GR" sz="2000" dirty="0"/>
                  <a:t>Η σημασιολογία ορίζει την </a:t>
                </a:r>
                <a:r>
                  <a:rPr lang="el-GR" sz="2000" b="1" dirty="0">
                    <a:solidFill>
                      <a:schemeClr val="accent6">
                        <a:lumMod val="40000"/>
                        <a:lumOff val="60000"/>
                      </a:schemeClr>
                    </a:solidFill>
                  </a:rPr>
                  <a:t>αλήθεια</a:t>
                </a:r>
                <a:r>
                  <a:rPr lang="el-GR" sz="2000" b="1" dirty="0"/>
                  <a:t> </a:t>
                </a:r>
                <a:r>
                  <a:rPr lang="el-GR" sz="2000" dirty="0"/>
                  <a:t>της κάθε πρότασης σε σχέση με κάθε </a:t>
                </a:r>
                <a:br>
                  <a:rPr lang="el-GR" sz="2000" dirty="0"/>
                </a:br>
                <a:r>
                  <a:rPr lang="el-GR" sz="2000" b="1" dirty="0">
                    <a:solidFill>
                      <a:schemeClr val="accent6">
                        <a:lumMod val="40000"/>
                        <a:lumOff val="60000"/>
                      </a:schemeClr>
                    </a:solidFill>
                  </a:rPr>
                  <a:t>δυνατό κόσμο</a:t>
                </a:r>
                <a:r>
                  <a:rPr lang="el-GR" sz="2000" dirty="0"/>
                  <a:t>.</a:t>
                </a:r>
              </a:p>
              <a:p>
                <a:pPr lvl="1"/>
                <a:r>
                  <a:rPr lang="el-GR" sz="2000" dirty="0"/>
                  <a:t>Κάθε πρόταση πρέπει να είναι αληθής ή ψευδής.</a:t>
                </a:r>
              </a:p>
              <a:p>
                <a:r>
                  <a:rPr lang="el-GR" sz="2400" dirty="0"/>
                  <a:t>Χρησιμοποιείται ο όρος </a:t>
                </a:r>
                <a:r>
                  <a:rPr lang="el-GR" sz="2400" b="1" dirty="0">
                    <a:solidFill>
                      <a:schemeClr val="accent6">
                        <a:lumMod val="40000"/>
                        <a:lumOff val="60000"/>
                      </a:schemeClr>
                    </a:solidFill>
                  </a:rPr>
                  <a:t>μοντέλο </a:t>
                </a:r>
                <a:r>
                  <a:rPr lang="el-GR" sz="2400" dirty="0"/>
                  <a:t>αντί του δυνατού κόσμου, το οποίο είναι μαθηματική αφαίρεση του πραγματικού περιβάλλοντος στο οποίο μπορεί να βρίσκεται ή να μην βρίσκεται ο πράκτορας.</a:t>
                </a:r>
              </a:p>
              <a:p>
                <a:r>
                  <a:rPr lang="el-GR" sz="2400" dirty="0"/>
                  <a:t>Αν μια πρόταση </a:t>
                </a:r>
                <a:r>
                  <a:rPr lang="el-GR" sz="2400" b="1" i="1" dirty="0"/>
                  <a:t>α </a:t>
                </a:r>
                <a:r>
                  <a:rPr lang="el-GR" sz="2400" dirty="0"/>
                  <a:t>είναι αληθής στο μοντέλο </a:t>
                </a:r>
                <a:r>
                  <a:rPr lang="en-US" sz="2400" b="1" i="1" dirty="0"/>
                  <a:t>m</a:t>
                </a:r>
                <a:r>
                  <a:rPr lang="el-GR" sz="2400" dirty="0"/>
                  <a:t>, λέμε ότι το </a:t>
                </a:r>
                <a:r>
                  <a:rPr lang="en-US" sz="2400" b="1" i="1" dirty="0"/>
                  <a:t>m</a:t>
                </a:r>
                <a:r>
                  <a:rPr lang="el-GR" sz="2400" dirty="0"/>
                  <a:t> </a:t>
                </a:r>
                <a:r>
                  <a:rPr lang="el-GR" sz="2400" b="1" dirty="0">
                    <a:solidFill>
                      <a:schemeClr val="accent6">
                        <a:lumMod val="40000"/>
                        <a:lumOff val="60000"/>
                      </a:schemeClr>
                    </a:solidFill>
                  </a:rPr>
                  <a:t>ικανοποιεί</a:t>
                </a:r>
                <a:r>
                  <a:rPr lang="el-GR" sz="2400" b="1" dirty="0"/>
                  <a:t> </a:t>
                </a:r>
                <a:r>
                  <a:rPr lang="el-GR" sz="2400" dirty="0"/>
                  <a:t>την </a:t>
                </a:r>
                <a:r>
                  <a:rPr lang="el-GR" sz="2400" b="1" i="1" dirty="0"/>
                  <a:t>α</a:t>
                </a:r>
                <a:r>
                  <a:rPr lang="el-GR" sz="2400" dirty="0"/>
                  <a:t>.</a:t>
                </a:r>
              </a:p>
              <a:p>
                <a:r>
                  <a:rPr lang="el-GR" sz="2400" dirty="0"/>
                  <a:t>Η ιδέα ότι μια πρόταση προκύπτει λογικά από μια άλλη είναι η σχέση της λογικής </a:t>
                </a:r>
                <a:r>
                  <a:rPr lang="el-GR" sz="2400" b="1" dirty="0">
                    <a:solidFill>
                      <a:schemeClr val="accent6">
                        <a:lumMod val="40000"/>
                        <a:lumOff val="60000"/>
                      </a:schemeClr>
                    </a:solidFill>
                  </a:rPr>
                  <a:t>κάλυψης</a:t>
                </a:r>
                <a:r>
                  <a:rPr lang="el-GR" sz="2400" b="1" dirty="0"/>
                  <a:t> </a:t>
                </a:r>
                <a:r>
                  <a:rPr lang="el-GR" sz="2400" dirty="0"/>
                  <a:t>μεταξύ προτάσεων. Μαθηματική σημειογραφία:</a:t>
                </a:r>
                <a:r>
                  <a:rPr lang="en-US" sz="2400" dirty="0"/>
                  <a:t> </a:t>
                </a:r>
                <a14:m>
                  <m:oMath xmlns:m="http://schemas.openxmlformats.org/officeDocument/2006/math">
                    <m:r>
                      <a:rPr lang="el-GR" sz="2400" b="0" i="1" smtClean="0">
                        <a:latin typeface="Cambria Math" panose="02040503050406030204" pitchFamily="18" charset="0"/>
                      </a:rPr>
                      <m:t>𝛼</m:t>
                    </m:r>
                    <m:r>
                      <a:rPr lang="el-GR" sz="2400" b="0" i="1" smtClean="0">
                        <a:latin typeface="Cambria Math" panose="02040503050406030204" pitchFamily="18" charset="0"/>
                      </a:rPr>
                      <m:t> ⊨</m:t>
                    </m:r>
                    <m:r>
                      <a:rPr lang="el-GR" sz="2400" b="0" i="1" smtClean="0">
                        <a:latin typeface="Cambria Math" panose="02040503050406030204" pitchFamily="18" charset="0"/>
                        <a:ea typeface="Cambria Math" panose="02040503050406030204" pitchFamily="18" charset="0"/>
                      </a:rPr>
                      <m:t>𝛽</m:t>
                    </m:r>
                  </m:oMath>
                </a14:m>
                <a:endParaRPr lang="el-GR" sz="2400" dirty="0"/>
              </a:p>
            </p:txBody>
          </p:sp>
        </mc:Choice>
        <mc:Fallback xmlns="">
          <p:sp>
            <p:nvSpPr>
              <p:cNvPr id="3" name="Θέση περιεχομένου 2">
                <a:extLst>
                  <a:ext uri="{FF2B5EF4-FFF2-40B4-BE49-F238E27FC236}">
                    <a16:creationId xmlns:a16="http://schemas.microsoft.com/office/drawing/2014/main" id="{DFDC56B6-C443-E0CB-36C0-DD271ACDDD34}"/>
                  </a:ext>
                </a:extLst>
              </p:cNvPr>
              <p:cNvSpPr>
                <a:spLocks noGrp="1" noRot="1" noChangeAspect="1" noMove="1" noResize="1" noEditPoints="1" noAdjustHandles="1" noChangeArrowheads="1" noChangeShapeType="1" noTextEdit="1"/>
              </p:cNvSpPr>
              <p:nvPr>
                <p:ph idx="1"/>
              </p:nvPr>
            </p:nvSpPr>
            <p:spPr>
              <a:xfrm>
                <a:off x="731519" y="1590494"/>
                <a:ext cx="10807337" cy="4351338"/>
              </a:xfrm>
              <a:blipFill>
                <a:blip r:embed="rId3"/>
                <a:stretch>
                  <a:fillRect/>
                </a:stretch>
              </a:blipFill>
            </p:spPr>
            <p:txBody>
              <a:bodyPr/>
              <a:lstStyle/>
              <a:p>
                <a:r>
                  <a:rPr lang="el-GR">
                    <a:noFill/>
                  </a:rPr>
                  <a:t> </a:t>
                </a:r>
              </a:p>
            </p:txBody>
          </p:sp>
        </mc:Fallback>
      </mc:AlternateContent>
      <p:pic>
        <p:nvPicPr>
          <p:cNvPr id="4" name="Picture 6">
            <a:extLst>
              <a:ext uri="{FF2B5EF4-FFF2-40B4-BE49-F238E27FC236}">
                <a16:creationId xmlns:a16="http://schemas.microsoft.com/office/drawing/2014/main" id="{8F7E95C3-CF7D-904F-0581-5C4FD7AFD08D}"/>
              </a:ext>
            </a:extLst>
          </p:cNvPr>
          <p:cNvPicPr>
            <a:picLocks noChangeAspect="1"/>
          </p:cNvPicPr>
          <p:nvPr/>
        </p:nvPicPr>
        <p:blipFill>
          <a:blip r:embed="rId4"/>
          <a:stretch>
            <a:fillRect/>
          </a:stretch>
        </p:blipFill>
        <p:spPr>
          <a:xfrm>
            <a:off x="9650805" y="0"/>
            <a:ext cx="2541195" cy="3309200"/>
          </a:xfrm>
          <a:prstGeom prst="rect">
            <a:avLst/>
          </a:prstGeom>
        </p:spPr>
      </p:pic>
    </p:spTree>
    <p:extLst>
      <p:ext uri="{BB962C8B-B14F-4D97-AF65-F5344CB8AC3E}">
        <p14:creationId xmlns:p14="http://schemas.microsoft.com/office/powerpoint/2010/main" val="199038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C9BDF3-EC98-1CC8-851E-4768F5E56E79}"/>
              </a:ext>
            </a:extLst>
          </p:cNvPr>
          <p:cNvSpPr>
            <a:spLocks noGrp="1"/>
          </p:cNvSpPr>
          <p:nvPr>
            <p:ph type="title"/>
          </p:nvPr>
        </p:nvSpPr>
        <p:spPr>
          <a:xfrm>
            <a:off x="838200" y="247139"/>
            <a:ext cx="10515600" cy="845366"/>
          </a:xfrm>
        </p:spPr>
        <p:txBody>
          <a:bodyPr/>
          <a:lstStyle/>
          <a:p>
            <a:r>
              <a:rPr lang="el-GR" dirty="0"/>
              <a:t>Έλεγχος μοντέλων</a:t>
            </a:r>
          </a:p>
        </p:txBody>
      </p:sp>
      <p:pic>
        <p:nvPicPr>
          <p:cNvPr id="4" name="Content Placeholder 5" descr="Diagram&#10;&#10;Description automatically generated">
            <a:extLst>
              <a:ext uri="{FF2B5EF4-FFF2-40B4-BE49-F238E27FC236}">
                <a16:creationId xmlns:a16="http://schemas.microsoft.com/office/drawing/2014/main" id="{416C942A-7110-9694-49EA-E4015CD107CA}"/>
              </a:ext>
            </a:extLst>
          </p:cNvPr>
          <p:cNvPicPr>
            <a:picLocks noGrp="1" noChangeAspect="1"/>
          </p:cNvPicPr>
          <p:nvPr>
            <p:ph idx="1"/>
          </p:nvPr>
        </p:nvPicPr>
        <p:blipFill>
          <a:blip r:embed="rId3"/>
          <a:stretch>
            <a:fillRect/>
          </a:stretch>
        </p:blipFill>
        <p:spPr>
          <a:xfrm>
            <a:off x="2164080" y="1210492"/>
            <a:ext cx="7863840" cy="4789170"/>
          </a:xfrm>
        </p:spPr>
      </p:pic>
    </p:spTree>
    <p:extLst>
      <p:ext uri="{BB962C8B-B14F-4D97-AF65-F5344CB8AC3E}">
        <p14:creationId xmlns:p14="http://schemas.microsoft.com/office/powerpoint/2010/main" val="227377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BEE74D-1E27-5460-70DD-4F310E21A51E}"/>
              </a:ext>
            </a:extLst>
          </p:cNvPr>
          <p:cNvSpPr>
            <a:spLocks noGrp="1"/>
          </p:cNvSpPr>
          <p:nvPr>
            <p:ph type="title"/>
          </p:nvPr>
        </p:nvSpPr>
        <p:spPr>
          <a:xfrm>
            <a:off x="838200" y="286470"/>
            <a:ext cx="10515600" cy="893404"/>
          </a:xfrm>
        </p:spPr>
        <p:txBody>
          <a:bodyPr>
            <a:noAutofit/>
          </a:bodyPr>
          <a:lstStyle/>
          <a:p>
            <a:r>
              <a:rPr lang="el-GR" sz="4800" dirty="0"/>
              <a:t>Αντιστοιχία κόσμου και αναπαράστασης</a:t>
            </a:r>
          </a:p>
        </p:txBody>
      </p:sp>
      <p:sp>
        <p:nvSpPr>
          <p:cNvPr id="3" name="Θέση περιεχομένου 2">
            <a:extLst>
              <a:ext uri="{FF2B5EF4-FFF2-40B4-BE49-F238E27FC236}">
                <a16:creationId xmlns:a16="http://schemas.microsoft.com/office/drawing/2014/main" id="{A9537CD1-F828-4C6E-FD62-D477BD404E27}"/>
              </a:ext>
            </a:extLst>
          </p:cNvPr>
          <p:cNvSpPr>
            <a:spLocks noGrp="1"/>
          </p:cNvSpPr>
          <p:nvPr>
            <p:ph idx="1"/>
          </p:nvPr>
        </p:nvSpPr>
        <p:spPr>
          <a:xfrm>
            <a:off x="1120000" y="4198374"/>
            <a:ext cx="10233800" cy="1978588"/>
          </a:xfrm>
        </p:spPr>
        <p:txBody>
          <a:bodyPr>
            <a:normAutofit fontScale="77500" lnSpcReduction="20000"/>
          </a:bodyPr>
          <a:lstStyle/>
          <a:p>
            <a:r>
              <a:rPr lang="el-GR" dirty="0"/>
              <a:t>Οι προτάσεις είναι φυσικές διαμορφώσεις του πράκτορα.</a:t>
            </a:r>
          </a:p>
          <a:p>
            <a:r>
              <a:rPr lang="el-GR" dirty="0"/>
              <a:t>Η συλλογιστική είναι η διαδικασία κατασκευής νέων φυσικών διαμορφώσεων από τις παλιές.</a:t>
            </a:r>
          </a:p>
          <a:p>
            <a:r>
              <a:rPr lang="el-GR" dirty="0"/>
              <a:t>Η λογική συλλογιστική πρέπει να εξασφαλίζει ότι οι νέες διαμορφώσεις αντιπροσωπεύουν απόψεις του κόσμου που προκύπτουν πραγματικά από τις απόψεις που αντιπροσωπεύουν οι παλιές διαμορφώσεις.</a:t>
            </a:r>
          </a:p>
        </p:txBody>
      </p:sp>
      <p:pic>
        <p:nvPicPr>
          <p:cNvPr id="4" name="Content Placeholder 5" descr="Diagram, timeline&#10;&#10;Description automatically generated">
            <a:extLst>
              <a:ext uri="{FF2B5EF4-FFF2-40B4-BE49-F238E27FC236}">
                <a16:creationId xmlns:a16="http://schemas.microsoft.com/office/drawing/2014/main" id="{8F51AE25-AD51-BB32-F3AB-90B50D30F81A}"/>
              </a:ext>
            </a:extLst>
          </p:cNvPr>
          <p:cNvPicPr>
            <a:picLocks noChangeAspect="1"/>
          </p:cNvPicPr>
          <p:nvPr/>
        </p:nvPicPr>
        <p:blipFill rotWithShape="1">
          <a:blip r:embed="rId3"/>
          <a:srcRect l="10790" r="10875" b="35943"/>
          <a:stretch/>
        </p:blipFill>
        <p:spPr>
          <a:xfrm>
            <a:off x="1841206" y="1179874"/>
            <a:ext cx="8509588" cy="2846682"/>
          </a:xfrm>
          <a:prstGeom prst="rect">
            <a:avLst/>
          </a:prstGeom>
        </p:spPr>
      </p:pic>
    </p:spTree>
    <p:extLst>
      <p:ext uri="{BB962C8B-B14F-4D97-AF65-F5344CB8AC3E}">
        <p14:creationId xmlns:p14="http://schemas.microsoft.com/office/powerpoint/2010/main" val="89718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C2D1A768-5AC8-4E18-7401-1480CD8BBFF5}"/>
              </a:ext>
            </a:extLst>
          </p:cNvPr>
          <p:cNvSpPr>
            <a:spLocks noGrp="1"/>
          </p:cNvSpPr>
          <p:nvPr>
            <p:ph type="ctrTitle"/>
          </p:nvPr>
        </p:nvSpPr>
        <p:spPr>
          <a:xfrm>
            <a:off x="1524000" y="4411777"/>
            <a:ext cx="9144000" cy="1641490"/>
          </a:xfrm>
        </p:spPr>
        <p:txBody>
          <a:bodyPr>
            <a:normAutofit/>
          </a:bodyPr>
          <a:lstStyle/>
          <a:p>
            <a:pPr algn="ctr"/>
            <a:r>
              <a:rPr lang="el-GR" sz="6000" dirty="0"/>
              <a:t>Προτασιακή Λογική</a:t>
            </a:r>
          </a:p>
        </p:txBody>
      </p:sp>
      <p:pic>
        <p:nvPicPr>
          <p:cNvPr id="1026" name="Picture 2" descr="Propositional Logic in AI | A Complete Knowledge on Propositional Logic">
            <a:extLst>
              <a:ext uri="{FF2B5EF4-FFF2-40B4-BE49-F238E27FC236}">
                <a16:creationId xmlns:a16="http://schemas.microsoft.com/office/drawing/2014/main" id="{7440F6A2-93F0-202E-53A3-3C3337299B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00" r="4667" b="12099"/>
          <a:stretch/>
        </p:blipFill>
        <p:spPr bwMode="auto">
          <a:xfrm>
            <a:off x="4380411" y="0"/>
            <a:ext cx="3431177" cy="394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2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4FCF89-2618-8126-492C-3C806DC6B089}"/>
              </a:ext>
            </a:extLst>
          </p:cNvPr>
          <p:cNvSpPr>
            <a:spLocks noGrp="1"/>
          </p:cNvSpPr>
          <p:nvPr>
            <p:ph type="title"/>
          </p:nvPr>
        </p:nvSpPr>
        <p:spPr>
          <a:xfrm>
            <a:off x="322217" y="365125"/>
            <a:ext cx="11031583" cy="1325563"/>
          </a:xfrm>
        </p:spPr>
        <p:txBody>
          <a:bodyPr/>
          <a:lstStyle/>
          <a:p>
            <a:r>
              <a:rPr lang="el-GR" dirty="0"/>
              <a:t>Σύνταξη προτασιακής λογικής</a:t>
            </a:r>
          </a:p>
        </p:txBody>
      </p:sp>
      <p:sp>
        <p:nvSpPr>
          <p:cNvPr id="3" name="Θέση περιεχομένου 2">
            <a:extLst>
              <a:ext uri="{FF2B5EF4-FFF2-40B4-BE49-F238E27FC236}">
                <a16:creationId xmlns:a16="http://schemas.microsoft.com/office/drawing/2014/main" id="{BB79B054-56A3-0D8A-9330-4E4DACAB833E}"/>
              </a:ext>
            </a:extLst>
          </p:cNvPr>
          <p:cNvSpPr>
            <a:spLocks noGrp="1"/>
          </p:cNvSpPr>
          <p:nvPr>
            <p:ph idx="1"/>
          </p:nvPr>
        </p:nvSpPr>
        <p:spPr>
          <a:xfrm>
            <a:off x="409303" y="1825625"/>
            <a:ext cx="10944497" cy="4351338"/>
          </a:xfrm>
        </p:spPr>
        <p:txBody>
          <a:bodyPr>
            <a:normAutofit fontScale="92500"/>
          </a:bodyPr>
          <a:lstStyle/>
          <a:p>
            <a:r>
              <a:rPr lang="el-GR" dirty="0"/>
              <a:t>Ορίζει τις επιτρεπτές προτάσεις.</a:t>
            </a:r>
          </a:p>
          <a:p>
            <a:r>
              <a:rPr lang="el-GR" dirty="0"/>
              <a:t>Οι </a:t>
            </a:r>
            <a:r>
              <a:rPr lang="el-GR" b="1" dirty="0">
                <a:solidFill>
                  <a:schemeClr val="accent6">
                    <a:lumMod val="40000"/>
                    <a:lumOff val="60000"/>
                  </a:schemeClr>
                </a:solidFill>
              </a:rPr>
              <a:t>ατομικές προτάσεις </a:t>
            </a:r>
            <a:r>
              <a:rPr lang="el-GR" dirty="0"/>
              <a:t>αποτελούνται από ένα μόνο </a:t>
            </a:r>
            <a:r>
              <a:rPr lang="el-GR" b="1" dirty="0">
                <a:solidFill>
                  <a:schemeClr val="accent6">
                    <a:lumMod val="40000"/>
                    <a:lumOff val="60000"/>
                  </a:schemeClr>
                </a:solidFill>
              </a:rPr>
              <a:t>προτασιακό σύμβολο</a:t>
            </a:r>
            <a:r>
              <a:rPr lang="el-GR" dirty="0"/>
              <a:t>.</a:t>
            </a:r>
          </a:p>
          <a:p>
            <a:r>
              <a:rPr lang="el-GR" dirty="0"/>
              <a:t>Χρησιμοποιούνται σύμβολα που αρχίζουν με κεφαλαίο γράμμα και μπορούν να έχει δείκτες ή και άλλα γράμματα (</a:t>
            </a:r>
            <a:r>
              <a:rPr lang="en-US" dirty="0"/>
              <a:t>P, Q, R, W</a:t>
            </a:r>
            <a:r>
              <a:rPr lang="en-US" baseline="-25000" dirty="0"/>
              <a:t>1,3</a:t>
            </a:r>
            <a:r>
              <a:rPr lang="en-US" dirty="0"/>
              <a:t> </a:t>
            </a:r>
            <a:r>
              <a:rPr lang="el-GR" dirty="0"/>
              <a:t>και </a:t>
            </a:r>
            <a:r>
              <a:rPr lang="el-GR" dirty="0" err="1"/>
              <a:t>Βλέπει_ανατολικά</a:t>
            </a:r>
            <a:r>
              <a:rPr lang="el-GR" dirty="0"/>
              <a:t>).</a:t>
            </a:r>
          </a:p>
          <a:p>
            <a:r>
              <a:rPr lang="el-GR" dirty="0"/>
              <a:t>Τα προτασιακά σύμβολα </a:t>
            </a:r>
            <a:r>
              <a:rPr lang="el-GR" b="1" dirty="0">
                <a:solidFill>
                  <a:schemeClr val="accent6">
                    <a:lumMod val="40000"/>
                    <a:lumOff val="60000"/>
                  </a:schemeClr>
                </a:solidFill>
              </a:rPr>
              <a:t>Αληθές</a:t>
            </a:r>
            <a:r>
              <a:rPr lang="el-GR" dirty="0"/>
              <a:t> και </a:t>
            </a:r>
            <a:r>
              <a:rPr lang="el-GR" b="1" dirty="0">
                <a:solidFill>
                  <a:schemeClr val="accent6">
                    <a:lumMod val="40000"/>
                    <a:lumOff val="60000"/>
                  </a:schemeClr>
                </a:solidFill>
              </a:rPr>
              <a:t>Ψευδές</a:t>
            </a:r>
            <a:r>
              <a:rPr lang="el-GR" dirty="0"/>
              <a:t> έχουν προκαθορισμένο νόημα.</a:t>
            </a:r>
          </a:p>
          <a:p>
            <a:r>
              <a:rPr lang="el-GR" dirty="0"/>
              <a:t>Οι </a:t>
            </a:r>
            <a:r>
              <a:rPr lang="el-GR" b="1" dirty="0">
                <a:solidFill>
                  <a:schemeClr val="accent6">
                    <a:lumMod val="40000"/>
                    <a:lumOff val="60000"/>
                  </a:schemeClr>
                </a:solidFill>
              </a:rPr>
              <a:t>σύνθετες προτάσεις </a:t>
            </a:r>
            <a:r>
              <a:rPr lang="el-GR" dirty="0"/>
              <a:t>κατασκευάζονται από απλούστερες με χρήσης παρενθέσεων και τελεστών που ονομάζονται </a:t>
            </a:r>
            <a:r>
              <a:rPr lang="el-GR" b="1" dirty="0">
                <a:solidFill>
                  <a:schemeClr val="accent6">
                    <a:lumMod val="40000"/>
                    <a:lumOff val="60000"/>
                  </a:schemeClr>
                </a:solidFill>
              </a:rPr>
              <a:t>λογικά συνδετικά</a:t>
            </a:r>
            <a:r>
              <a:rPr lang="el-GR" dirty="0"/>
              <a:t>.</a:t>
            </a:r>
          </a:p>
        </p:txBody>
      </p:sp>
      <p:pic>
        <p:nvPicPr>
          <p:cNvPr id="4" name="Picture 1">
            <a:extLst>
              <a:ext uri="{FF2B5EF4-FFF2-40B4-BE49-F238E27FC236}">
                <a16:creationId xmlns:a16="http://schemas.microsoft.com/office/drawing/2014/main" id="{D0A7BCBF-E7CC-2BC5-AD45-4390CFB1A8BC}"/>
              </a:ext>
            </a:extLst>
          </p:cNvPr>
          <p:cNvPicPr>
            <a:picLocks noChangeAspect="1"/>
          </p:cNvPicPr>
          <p:nvPr/>
        </p:nvPicPr>
        <p:blipFill rotWithShape="1">
          <a:blip r:embed="rId3"/>
          <a:srcRect l="24263" r="22488"/>
          <a:stretch/>
        </p:blipFill>
        <p:spPr>
          <a:xfrm>
            <a:off x="10627264" y="0"/>
            <a:ext cx="1564735" cy="2299063"/>
          </a:xfrm>
          <a:prstGeom prst="rect">
            <a:avLst/>
          </a:prstGeom>
        </p:spPr>
      </p:pic>
    </p:spTree>
    <p:extLst>
      <p:ext uri="{BB962C8B-B14F-4D97-AF65-F5344CB8AC3E}">
        <p14:creationId xmlns:p14="http://schemas.microsoft.com/office/powerpoint/2010/main" val="242582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84B621-CD21-71CB-3785-5CBBBC44CED3}"/>
              </a:ext>
            </a:extLst>
          </p:cNvPr>
          <p:cNvSpPr>
            <a:spLocks noGrp="1"/>
          </p:cNvSpPr>
          <p:nvPr>
            <p:ph type="title"/>
          </p:nvPr>
        </p:nvSpPr>
        <p:spPr>
          <a:xfrm>
            <a:off x="557348" y="190954"/>
            <a:ext cx="10202092" cy="766989"/>
          </a:xfrm>
        </p:spPr>
        <p:txBody>
          <a:bodyPr>
            <a:normAutofit fontScale="90000"/>
          </a:bodyPr>
          <a:lstStyle/>
          <a:p>
            <a:r>
              <a:rPr lang="el-GR" dirty="0"/>
              <a:t>Λογικά συνδετικά</a:t>
            </a:r>
          </a:p>
        </p:txBody>
      </p:sp>
      <mc:AlternateContent xmlns:mc="http://schemas.openxmlformats.org/markup-compatibility/2006" xmlns:a14="http://schemas.microsoft.com/office/drawing/2010/main">
        <mc:Choice Requires="a14">
          <p:sp>
            <p:nvSpPr>
              <p:cNvPr id="3" name="Θέση περιεχομένου 2">
                <a:extLst>
                  <a:ext uri="{FF2B5EF4-FFF2-40B4-BE49-F238E27FC236}">
                    <a16:creationId xmlns:a16="http://schemas.microsoft.com/office/drawing/2014/main" id="{11020945-F60F-80BA-1AC9-8F607B6D1FC2}"/>
                  </a:ext>
                </a:extLst>
              </p:cNvPr>
              <p:cNvSpPr>
                <a:spLocks noGrp="1"/>
              </p:cNvSpPr>
              <p:nvPr>
                <p:ph idx="1"/>
              </p:nvPr>
            </p:nvSpPr>
            <p:spPr>
              <a:xfrm>
                <a:off x="557348" y="1027611"/>
                <a:ext cx="11077303" cy="5014415"/>
              </a:xfrm>
            </p:spPr>
            <p:txBody>
              <a:bodyPr>
                <a:normAutofit lnSpcReduction="10000"/>
              </a:bodyPr>
              <a:lstStyle/>
              <a:p>
                <a:pPr marL="2063750" indent="-2063750">
                  <a:buNone/>
                </a:pPr>
                <a14:m>
                  <m:oMath xmlns:m="http://schemas.openxmlformats.org/officeDocument/2006/math">
                    <m:r>
                      <a:rPr lang="el-GR" sz="2400" b="1" i="1" smtClean="0">
                        <a:solidFill>
                          <a:schemeClr val="accent6">
                            <a:lumMod val="40000"/>
                            <a:lumOff val="60000"/>
                          </a:schemeClr>
                        </a:solidFill>
                        <a:latin typeface="Cambria Math" panose="02040503050406030204" pitchFamily="18" charset="0"/>
                        <a:ea typeface="Cambria Math" panose="02040503050406030204" pitchFamily="18" charset="0"/>
                      </a:rPr>
                      <m:t>¬</m:t>
                    </m:r>
                  </m:oMath>
                </a14:m>
                <a:r>
                  <a:rPr lang="en-US" sz="2400" b="1" dirty="0">
                    <a:solidFill>
                      <a:schemeClr val="accent6">
                        <a:lumMod val="40000"/>
                        <a:lumOff val="60000"/>
                      </a:schemeClr>
                    </a:solidFill>
                  </a:rPr>
                  <a:t> </a:t>
                </a:r>
                <a:r>
                  <a:rPr lang="en-US" sz="2400" b="1" dirty="0">
                    <a:solidFill>
                      <a:schemeClr val="tx1"/>
                    </a:solidFill>
                  </a:rPr>
                  <a:t>(not – </a:t>
                </a:r>
                <a:r>
                  <a:rPr lang="el-GR" sz="2400" b="1" dirty="0">
                    <a:solidFill>
                      <a:schemeClr val="tx1"/>
                    </a:solidFill>
                  </a:rPr>
                  <a:t>όχι): </a:t>
                </a:r>
                <a:r>
                  <a:rPr lang="el-GR" sz="2400" dirty="0"/>
                  <a:t>Η </a:t>
                </a:r>
                <a14:m>
                  <m:oMath xmlns:m="http://schemas.openxmlformats.org/officeDocument/2006/math">
                    <m:r>
                      <a:rPr lang="el-GR" sz="2400" i="1" smtClean="0">
                        <a:latin typeface="Cambria Math" panose="02040503050406030204" pitchFamily="18" charset="0"/>
                        <a:ea typeface="Cambria Math" panose="02040503050406030204" pitchFamily="18" charset="0"/>
                      </a:rPr>
                      <m:t>¬</m:t>
                    </m:r>
                  </m:oMath>
                </a14:m>
                <a:r>
                  <a:rPr lang="en-US" sz="2400" dirty="0"/>
                  <a:t>W</a:t>
                </a:r>
                <a:r>
                  <a:rPr lang="en-US" sz="2400" baseline="-25000" dirty="0"/>
                  <a:t>1,3</a:t>
                </a:r>
                <a:r>
                  <a:rPr lang="en-US" sz="2400" dirty="0"/>
                  <a:t> </a:t>
                </a:r>
                <a:r>
                  <a:rPr lang="el-GR" sz="2400" dirty="0"/>
                  <a:t>λέγεται </a:t>
                </a:r>
                <a:r>
                  <a:rPr lang="el-GR" sz="2400" b="1" dirty="0">
                    <a:solidFill>
                      <a:schemeClr val="accent6">
                        <a:lumMod val="40000"/>
                        <a:lumOff val="60000"/>
                      </a:schemeClr>
                    </a:solidFill>
                  </a:rPr>
                  <a:t>άρνηση</a:t>
                </a:r>
                <a:r>
                  <a:rPr lang="el-GR" sz="2400" dirty="0"/>
                  <a:t> της </a:t>
                </a:r>
                <a:r>
                  <a:rPr lang="en-US" sz="2400" dirty="0"/>
                  <a:t>W</a:t>
                </a:r>
                <a:r>
                  <a:rPr lang="en-US" sz="2400" baseline="-25000" dirty="0"/>
                  <a:t>1,3</a:t>
                </a:r>
                <a:r>
                  <a:rPr lang="en-US" sz="2400" dirty="0"/>
                  <a:t>. </a:t>
                </a:r>
                <a:br>
                  <a:rPr lang="en-US" sz="2400" dirty="0"/>
                </a:br>
                <a:r>
                  <a:rPr lang="el-GR" sz="2400" dirty="0"/>
                  <a:t>Λεκτικά (</a:t>
                </a:r>
                <a:r>
                  <a:rPr lang="el-GR" sz="2400" dirty="0" err="1"/>
                  <a:t>literals</a:t>
                </a:r>
                <a:r>
                  <a:rPr lang="el-GR" sz="2400" dirty="0"/>
                  <a:t>), Θετικό λεκτικό: W</a:t>
                </a:r>
                <a:r>
                  <a:rPr lang="el-GR" sz="2400" baseline="-25000" dirty="0"/>
                  <a:t>1,3</a:t>
                </a:r>
                <a:r>
                  <a:rPr lang="el-GR" sz="2400" dirty="0"/>
                  <a:t>, Αρνητικό λεκτικό:, </a:t>
                </a:r>
                <a14:m>
                  <m:oMath xmlns:m="http://schemas.openxmlformats.org/officeDocument/2006/math">
                    <m:r>
                      <a:rPr lang="el-GR" sz="2400" i="1" smtClean="0">
                        <a:latin typeface="Cambria Math" panose="02040503050406030204" pitchFamily="18" charset="0"/>
                        <a:ea typeface="Cambria Math" panose="02040503050406030204" pitchFamily="18" charset="0"/>
                      </a:rPr>
                      <m:t>¬</m:t>
                    </m:r>
                  </m:oMath>
                </a14:m>
                <a:r>
                  <a:rPr lang="el-GR" sz="2400" dirty="0"/>
                  <a:t>W</a:t>
                </a:r>
                <a:r>
                  <a:rPr lang="el-GR" sz="2400" baseline="-25000" dirty="0"/>
                  <a:t>1,3</a:t>
                </a:r>
                <a:br>
                  <a:rPr lang="el-GR" sz="2400" baseline="-25000" dirty="0"/>
                </a:br>
                <a:endParaRPr lang="el-GR" sz="2400" baseline="-25000" dirty="0"/>
              </a:p>
              <a:p>
                <a:pPr marL="2063750" indent="-2063750">
                  <a:buNone/>
                </a:pPr>
                <a14:m>
                  <m:oMath xmlns:m="http://schemas.openxmlformats.org/officeDocument/2006/math">
                    <m:r>
                      <a:rPr lang="el-GR" sz="2400" b="1" i="1" smtClean="0">
                        <a:solidFill>
                          <a:schemeClr val="accent6">
                            <a:lumMod val="40000"/>
                            <a:lumOff val="60000"/>
                          </a:schemeClr>
                        </a:solidFill>
                        <a:latin typeface="Cambria Math" panose="02040503050406030204" pitchFamily="18" charset="0"/>
                        <a:ea typeface="Cambria Math" panose="02040503050406030204" pitchFamily="18" charset="0"/>
                      </a:rPr>
                      <m:t>⋀</m:t>
                    </m:r>
                  </m:oMath>
                </a14:m>
                <a:r>
                  <a:rPr lang="el-GR" sz="2400" b="1" dirty="0">
                    <a:solidFill>
                      <a:schemeClr val="accent6">
                        <a:lumMod val="40000"/>
                        <a:lumOff val="60000"/>
                      </a:schemeClr>
                    </a:solidFill>
                  </a:rPr>
                  <a:t> </a:t>
                </a:r>
                <a:r>
                  <a:rPr lang="el-GR" sz="2400" b="1" dirty="0">
                    <a:solidFill>
                      <a:schemeClr val="tx1"/>
                    </a:solidFill>
                  </a:rPr>
                  <a:t>(</a:t>
                </a:r>
                <a:r>
                  <a:rPr lang="en-US" sz="2400" b="1" dirty="0">
                    <a:solidFill>
                      <a:schemeClr val="tx1"/>
                    </a:solidFill>
                  </a:rPr>
                  <a:t>and – </a:t>
                </a:r>
                <a:r>
                  <a:rPr lang="el-GR" sz="2400" b="1" dirty="0">
                    <a:solidFill>
                      <a:schemeClr val="tx1"/>
                    </a:solidFill>
                  </a:rPr>
                  <a:t>και)</a:t>
                </a:r>
                <a:r>
                  <a:rPr lang="el-GR" sz="2400" dirty="0">
                    <a:solidFill>
                      <a:schemeClr val="tx1"/>
                    </a:solidFill>
                  </a:rPr>
                  <a:t>: Η </a:t>
                </a:r>
                <a:r>
                  <a:rPr lang="en-US" sz="2400" dirty="0">
                    <a:solidFill>
                      <a:schemeClr val="tx1"/>
                    </a:solidFill>
                  </a:rPr>
                  <a:t>W</a:t>
                </a:r>
                <a:r>
                  <a:rPr lang="en-US" sz="2400" baseline="-25000" dirty="0">
                    <a:solidFill>
                      <a:schemeClr val="tx1"/>
                    </a:solidFill>
                  </a:rPr>
                  <a:t>1,3</a:t>
                </a: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m:t>
                    </m:r>
                  </m:oMath>
                </a14:m>
                <a:r>
                  <a:rPr lang="en-US" sz="2400" dirty="0">
                    <a:solidFill>
                      <a:schemeClr val="tx1"/>
                    </a:solidFill>
                  </a:rPr>
                  <a:t>P</a:t>
                </a:r>
                <a:r>
                  <a:rPr lang="en-US" sz="2400" baseline="-25000" dirty="0">
                    <a:solidFill>
                      <a:schemeClr val="tx1"/>
                    </a:solidFill>
                  </a:rPr>
                  <a:t>3,1</a:t>
                </a:r>
                <a:r>
                  <a:rPr lang="en-US" sz="2400" dirty="0">
                    <a:solidFill>
                      <a:schemeClr val="tx1"/>
                    </a:solidFill>
                  </a:rPr>
                  <a:t> </a:t>
                </a:r>
                <a:r>
                  <a:rPr lang="el-GR" sz="2400" dirty="0">
                    <a:solidFill>
                      <a:schemeClr val="tx1"/>
                    </a:solidFill>
                  </a:rPr>
                  <a:t>λέγεται </a:t>
                </a:r>
                <a:r>
                  <a:rPr lang="el-GR" sz="2400" b="1" dirty="0">
                    <a:solidFill>
                      <a:schemeClr val="accent6">
                        <a:lumMod val="40000"/>
                        <a:lumOff val="60000"/>
                      </a:schemeClr>
                    </a:solidFill>
                  </a:rPr>
                  <a:t>σύζευξη</a:t>
                </a:r>
                <a:r>
                  <a:rPr lang="el-GR" sz="2400" dirty="0">
                    <a:solidFill>
                      <a:schemeClr val="tx1"/>
                    </a:solidFill>
                  </a:rPr>
                  <a:t> και τα μέλη της </a:t>
                </a:r>
                <a:r>
                  <a:rPr lang="el-GR" sz="2400" b="1" dirty="0">
                    <a:solidFill>
                      <a:schemeClr val="accent6">
                        <a:lumMod val="40000"/>
                        <a:lumOff val="60000"/>
                      </a:schemeClr>
                    </a:solidFill>
                  </a:rPr>
                  <a:t>συζευκταίοι</a:t>
                </a:r>
                <a:r>
                  <a:rPr lang="el-GR" sz="2400" dirty="0">
                    <a:solidFill>
                      <a:schemeClr val="tx1"/>
                    </a:solidFill>
                  </a:rPr>
                  <a:t>.</a:t>
                </a:r>
                <a:br>
                  <a:rPr lang="el-GR" sz="2400" dirty="0">
                    <a:solidFill>
                      <a:schemeClr val="tx1"/>
                    </a:solidFill>
                  </a:rPr>
                </a:br>
                <a:endParaRPr lang="el-GR" sz="2400" i="1" dirty="0">
                  <a:solidFill>
                    <a:schemeClr val="tx1"/>
                  </a:solidFill>
                  <a:latin typeface="Cambria Math" panose="02040503050406030204" pitchFamily="18" charset="0"/>
                  <a:ea typeface="Cambria Math" panose="02040503050406030204" pitchFamily="18" charset="0"/>
                </a:endParaRPr>
              </a:p>
              <a:p>
                <a:pPr marL="0" indent="0">
                  <a:buNone/>
                </a:pPr>
                <a14:m>
                  <m:oMath xmlns:m="http://schemas.openxmlformats.org/officeDocument/2006/math">
                    <m:r>
                      <a:rPr lang="en-US" sz="2400" i="1" smtClean="0">
                        <a:solidFill>
                          <a:schemeClr val="accent6">
                            <a:lumMod val="40000"/>
                            <a:lumOff val="60000"/>
                          </a:schemeClr>
                        </a:solidFill>
                        <a:latin typeface="Cambria Math" panose="02040503050406030204" pitchFamily="18" charset="0"/>
                        <a:ea typeface="Cambria Math" panose="02040503050406030204" pitchFamily="18" charset="0"/>
                      </a:rPr>
                      <m:t>⋁</m:t>
                    </m:r>
                  </m:oMath>
                </a14:m>
                <a:r>
                  <a:rPr lang="el-GR" sz="2400" dirty="0">
                    <a:solidFill>
                      <a:schemeClr val="tx1"/>
                    </a:solidFill>
                  </a:rPr>
                  <a:t> </a:t>
                </a:r>
                <a:r>
                  <a:rPr lang="el-GR" sz="2400" b="1" dirty="0">
                    <a:solidFill>
                      <a:schemeClr val="tx1"/>
                    </a:solidFill>
                  </a:rPr>
                  <a:t>(</a:t>
                </a:r>
                <a:r>
                  <a:rPr lang="en-US" sz="2400" b="1" dirty="0">
                    <a:solidFill>
                      <a:schemeClr val="tx1"/>
                    </a:solidFill>
                  </a:rPr>
                  <a:t>or – </a:t>
                </a:r>
                <a:r>
                  <a:rPr lang="el-GR" sz="2400" b="1" dirty="0">
                    <a:solidFill>
                      <a:schemeClr val="tx1"/>
                    </a:solidFill>
                  </a:rPr>
                  <a:t>ή)</a:t>
                </a:r>
                <a:r>
                  <a:rPr lang="el-GR" sz="2400" dirty="0">
                    <a:solidFill>
                      <a:schemeClr val="tx1"/>
                    </a:solidFill>
                  </a:rPr>
                  <a:t>: Η (</a:t>
                </a:r>
                <a:r>
                  <a:rPr lang="en-US" sz="2400" dirty="0">
                    <a:solidFill>
                      <a:schemeClr val="tx1"/>
                    </a:solidFill>
                  </a:rPr>
                  <a:t>W</a:t>
                </a:r>
                <a:r>
                  <a:rPr lang="en-US" sz="2400" baseline="-25000" dirty="0">
                    <a:solidFill>
                      <a:schemeClr val="tx1"/>
                    </a:solidFill>
                  </a:rPr>
                  <a:t>1,3</a:t>
                </a:r>
                <a14:m>
                  <m:oMath xmlns:m="http://schemas.openxmlformats.org/officeDocument/2006/math">
                    <m:r>
                      <a:rPr lang="en-US" sz="2400" i="1">
                        <a:solidFill>
                          <a:schemeClr val="tx1"/>
                        </a:solidFill>
                        <a:latin typeface="Cambria Math" panose="02040503050406030204" pitchFamily="18" charset="0"/>
                        <a:ea typeface="Cambria Math" panose="02040503050406030204" pitchFamily="18" charset="0"/>
                      </a:rPr>
                      <m:t>⋀</m:t>
                    </m:r>
                  </m:oMath>
                </a14:m>
                <a:r>
                  <a:rPr lang="en-US" sz="2400" dirty="0">
                    <a:solidFill>
                      <a:schemeClr val="tx1"/>
                    </a:solidFill>
                  </a:rPr>
                  <a:t>P</a:t>
                </a:r>
                <a:r>
                  <a:rPr lang="en-US" sz="2400" baseline="-25000" dirty="0">
                    <a:solidFill>
                      <a:schemeClr val="tx1"/>
                    </a:solidFill>
                  </a:rPr>
                  <a:t>3,1</a:t>
                </a:r>
                <a:r>
                  <a:rPr lang="el-GR" sz="2400" dirty="0">
                    <a:solidFill>
                      <a:schemeClr val="tx1"/>
                    </a:solidFill>
                  </a:rPr>
                  <a:t>) </a:t>
                </a:r>
                <a14:m>
                  <m:oMath xmlns:m="http://schemas.openxmlformats.org/officeDocument/2006/math">
                    <m:r>
                      <a:rPr lang="el-GR" sz="2400" i="1" smtClean="0">
                        <a:solidFill>
                          <a:schemeClr val="tx1"/>
                        </a:solidFill>
                        <a:latin typeface="Cambria Math" panose="02040503050406030204" pitchFamily="18" charset="0"/>
                        <a:ea typeface="Cambria Math" panose="02040503050406030204" pitchFamily="18" charset="0"/>
                      </a:rPr>
                      <m:t>⋁</m:t>
                    </m:r>
                  </m:oMath>
                </a14:m>
                <a:r>
                  <a:rPr lang="el-GR" sz="2400" dirty="0">
                    <a:solidFill>
                      <a:schemeClr val="tx1"/>
                    </a:solidFill>
                  </a:rPr>
                  <a:t> </a:t>
                </a:r>
                <a:r>
                  <a:rPr lang="en-US" sz="2400" dirty="0">
                    <a:solidFill>
                      <a:schemeClr val="tx1"/>
                    </a:solidFill>
                  </a:rPr>
                  <a:t>W</a:t>
                </a:r>
                <a:r>
                  <a:rPr lang="en-US" sz="2400" baseline="-25000" dirty="0">
                    <a:solidFill>
                      <a:schemeClr val="tx1"/>
                    </a:solidFill>
                  </a:rPr>
                  <a:t>2,2</a:t>
                </a:r>
                <a:r>
                  <a:rPr lang="el-GR" sz="2400" dirty="0">
                    <a:solidFill>
                      <a:schemeClr val="tx1"/>
                    </a:solidFill>
                  </a:rPr>
                  <a:t> λέγεται </a:t>
                </a:r>
                <a:r>
                  <a:rPr lang="el-GR" sz="2400" b="1" dirty="0">
                    <a:solidFill>
                      <a:schemeClr val="accent6">
                        <a:lumMod val="40000"/>
                        <a:lumOff val="60000"/>
                      </a:schemeClr>
                    </a:solidFill>
                  </a:rPr>
                  <a:t>διάζευξη</a:t>
                </a:r>
                <a:r>
                  <a:rPr lang="el-GR" sz="2400" dirty="0">
                    <a:solidFill>
                      <a:schemeClr val="tx1"/>
                    </a:solidFill>
                  </a:rPr>
                  <a:t> και τα μέλη της </a:t>
                </a:r>
                <a:r>
                  <a:rPr lang="el-GR" sz="2400" b="1" dirty="0">
                    <a:solidFill>
                      <a:schemeClr val="accent6">
                        <a:lumMod val="40000"/>
                        <a:lumOff val="60000"/>
                      </a:schemeClr>
                    </a:solidFill>
                  </a:rPr>
                  <a:t>διαζευκταίοι</a:t>
                </a:r>
                <a:r>
                  <a:rPr lang="el-GR" sz="2400" dirty="0">
                    <a:solidFill>
                      <a:schemeClr val="tx1"/>
                    </a:solidFill>
                  </a:rPr>
                  <a:t>.</a:t>
                </a:r>
                <a:endParaRPr lang="en-US" sz="2400" dirty="0">
                  <a:solidFill>
                    <a:schemeClr val="tx1"/>
                  </a:solidFill>
                </a:endParaRPr>
              </a:p>
              <a:p>
                <a:pPr marL="0" indent="0">
                  <a:buNone/>
                </a:pPr>
                <a:endParaRPr lang="en-US" sz="2400" dirty="0">
                  <a:solidFill>
                    <a:schemeClr val="tx1"/>
                  </a:solidFill>
                </a:endParaRPr>
              </a:p>
              <a:p>
                <a:pPr marL="4302125" indent="-4302125">
                  <a:buNone/>
                </a:pPr>
                <a14:m>
                  <m:oMath xmlns:m="http://schemas.openxmlformats.org/officeDocument/2006/math">
                    <m:r>
                      <a:rPr lang="en-US" sz="2400" i="1" smtClean="0">
                        <a:solidFill>
                          <a:schemeClr val="accent6">
                            <a:lumMod val="40000"/>
                            <a:lumOff val="60000"/>
                          </a:schemeClr>
                        </a:solidFill>
                        <a:latin typeface="Cambria Math" panose="02040503050406030204" pitchFamily="18" charset="0"/>
                        <a:ea typeface="Cambria Math" panose="02040503050406030204" pitchFamily="18" charset="0"/>
                      </a:rPr>
                      <m:t>⟹</m:t>
                    </m:r>
                  </m:oMath>
                </a14:m>
                <a:r>
                  <a:rPr lang="en-US" sz="2400" dirty="0">
                    <a:solidFill>
                      <a:schemeClr val="tx1"/>
                    </a:solidFill>
                  </a:rPr>
                  <a:t> </a:t>
                </a:r>
                <a:r>
                  <a:rPr lang="en-US" sz="2400" b="1" dirty="0">
                    <a:solidFill>
                      <a:schemeClr val="tx1"/>
                    </a:solidFill>
                  </a:rPr>
                  <a:t>(implies – </a:t>
                </a:r>
                <a:r>
                  <a:rPr lang="el-GR" sz="2400" b="1" dirty="0">
                    <a:solidFill>
                      <a:schemeClr val="tx1"/>
                    </a:solidFill>
                  </a:rPr>
                  <a:t>συνεπάγεται)</a:t>
                </a:r>
                <a:r>
                  <a:rPr lang="el-GR" sz="2400" dirty="0">
                    <a:solidFill>
                      <a:schemeClr val="tx1"/>
                    </a:solidFill>
                  </a:rPr>
                  <a:t>: Μια πρόταση όπως η (</a:t>
                </a:r>
                <a:r>
                  <a:rPr lang="en-US" sz="2400" dirty="0">
                    <a:solidFill>
                      <a:schemeClr val="tx1"/>
                    </a:solidFill>
                  </a:rPr>
                  <a:t>W</a:t>
                </a:r>
                <a:r>
                  <a:rPr lang="en-US" sz="2400" baseline="-25000" dirty="0">
                    <a:solidFill>
                      <a:schemeClr val="tx1"/>
                    </a:solidFill>
                  </a:rPr>
                  <a:t>1,3</a:t>
                </a:r>
                <a14:m>
                  <m:oMath xmlns:m="http://schemas.openxmlformats.org/officeDocument/2006/math">
                    <m:r>
                      <a:rPr lang="el-GR" sz="2400" b="0" i="0" smtClean="0">
                        <a:solidFill>
                          <a:schemeClr val="tx1"/>
                        </a:solidFill>
                        <a:latin typeface="Cambria Math" panose="02040503050406030204" pitchFamily="18" charset="0"/>
                        <a:ea typeface="Cambria Math" panose="02040503050406030204" pitchFamily="18" charset="0"/>
                      </a:rPr>
                      <m:t> </m:t>
                    </m:r>
                    <m:r>
                      <a:rPr lang="en-US" sz="2400" i="1">
                        <a:solidFill>
                          <a:schemeClr val="tx1"/>
                        </a:solidFill>
                        <a:latin typeface="Cambria Math" panose="02040503050406030204" pitchFamily="18" charset="0"/>
                        <a:ea typeface="Cambria Math" panose="02040503050406030204" pitchFamily="18" charset="0"/>
                      </a:rPr>
                      <m:t>⋀</m:t>
                    </m:r>
                  </m:oMath>
                </a14:m>
                <a:r>
                  <a:rPr lang="el-GR" sz="2400" dirty="0">
                    <a:solidFill>
                      <a:schemeClr val="tx1"/>
                    </a:solidFill>
                  </a:rPr>
                  <a:t> </a:t>
                </a:r>
                <a:r>
                  <a:rPr lang="en-US" sz="2400" dirty="0">
                    <a:solidFill>
                      <a:schemeClr val="tx1"/>
                    </a:solidFill>
                  </a:rPr>
                  <a:t>P</a:t>
                </a:r>
                <a:r>
                  <a:rPr lang="en-US" sz="2400" baseline="-25000" dirty="0">
                    <a:solidFill>
                      <a:schemeClr val="tx1"/>
                    </a:solidFill>
                  </a:rPr>
                  <a:t>3,1</a:t>
                </a:r>
                <a:r>
                  <a:rPr lang="el-GR" sz="2400" dirty="0">
                    <a:solidFill>
                      <a:schemeClr val="tx1"/>
                    </a:solidFill>
                  </a:rPr>
                  <a:t>) </a:t>
                </a:r>
                <a14:m>
                  <m:oMath xmlns:m="http://schemas.openxmlformats.org/officeDocument/2006/math">
                    <m:r>
                      <a:rPr lang="el-GR" sz="2400" i="1" smtClean="0">
                        <a:solidFill>
                          <a:schemeClr val="tx1"/>
                        </a:solidFill>
                        <a:latin typeface="Cambria Math" panose="02040503050406030204" pitchFamily="18" charset="0"/>
                        <a:ea typeface="Cambria Math" panose="02040503050406030204" pitchFamily="18" charset="0"/>
                      </a:rPr>
                      <m:t>⟹</m:t>
                    </m:r>
                  </m:oMath>
                </a14:m>
                <a:r>
                  <a:rPr lang="el-GR" sz="2400" dirty="0">
                    <a:solidFill>
                      <a:schemeClr val="tx1"/>
                    </a:solidFill>
                  </a:rPr>
                  <a:t> </a:t>
                </a:r>
                <a14:m>
                  <m:oMath xmlns:m="http://schemas.openxmlformats.org/officeDocument/2006/math">
                    <m:r>
                      <a:rPr lang="el-GR" sz="2400" i="1" dirty="0" smtClean="0">
                        <a:solidFill>
                          <a:schemeClr val="tx1"/>
                        </a:solidFill>
                        <a:latin typeface="Cambria Math" panose="02040503050406030204" pitchFamily="18" charset="0"/>
                        <a:ea typeface="Cambria Math" panose="02040503050406030204" pitchFamily="18" charset="0"/>
                      </a:rPr>
                      <m:t>¬</m:t>
                    </m:r>
                  </m:oMath>
                </a14:m>
                <a:r>
                  <a:rPr lang="en-US" sz="2400" dirty="0">
                    <a:solidFill>
                      <a:schemeClr val="tx1"/>
                    </a:solidFill>
                  </a:rPr>
                  <a:t>W</a:t>
                </a:r>
                <a:r>
                  <a:rPr lang="en-US" sz="2400" baseline="-25000" dirty="0">
                    <a:solidFill>
                      <a:schemeClr val="tx1"/>
                    </a:solidFill>
                  </a:rPr>
                  <a:t>2,2</a:t>
                </a:r>
                <a:r>
                  <a:rPr lang="en-US" sz="2400" dirty="0">
                    <a:solidFill>
                      <a:schemeClr val="tx1"/>
                    </a:solidFill>
                  </a:rPr>
                  <a:t> </a:t>
                </a:r>
                <a:r>
                  <a:rPr lang="el-GR" sz="2400" dirty="0">
                    <a:solidFill>
                      <a:schemeClr val="tx1"/>
                    </a:solidFill>
                  </a:rPr>
                  <a:t>λέγεται </a:t>
                </a:r>
                <a:r>
                  <a:rPr lang="el-GR" sz="2400" b="1" dirty="0">
                    <a:solidFill>
                      <a:schemeClr val="accent6">
                        <a:lumMod val="40000"/>
                        <a:lumOff val="60000"/>
                      </a:schemeClr>
                    </a:solidFill>
                  </a:rPr>
                  <a:t>συνεπαγωγή</a:t>
                </a:r>
                <a:r>
                  <a:rPr lang="el-GR" sz="2400" dirty="0">
                    <a:solidFill>
                      <a:schemeClr val="tx1"/>
                    </a:solidFill>
                  </a:rPr>
                  <a:t>.</a:t>
                </a:r>
              </a:p>
              <a:p>
                <a:pPr marL="4302125" indent="-4302125">
                  <a:buNone/>
                </a:pPr>
                <a:endParaRPr lang="el-GR" sz="2400" dirty="0">
                  <a:solidFill>
                    <a:schemeClr val="tx1"/>
                  </a:solidFill>
                </a:endParaRPr>
              </a:p>
              <a:p>
                <a:pPr marL="4572000" indent="-4572000">
                  <a:buNone/>
                </a:pPr>
                <a14:m>
                  <m:oMath xmlns:m="http://schemas.openxmlformats.org/officeDocument/2006/math">
                    <m:r>
                      <a:rPr lang="en-US" sz="2400" i="1" smtClean="0">
                        <a:solidFill>
                          <a:schemeClr val="accent6">
                            <a:lumMod val="40000"/>
                            <a:lumOff val="60000"/>
                          </a:schemeClr>
                        </a:solidFill>
                        <a:latin typeface="Cambria Math" panose="02040503050406030204" pitchFamily="18" charset="0"/>
                        <a:ea typeface="Cambria Math" panose="02040503050406030204" pitchFamily="18" charset="0"/>
                      </a:rPr>
                      <m:t>⟺</m:t>
                    </m:r>
                  </m:oMath>
                </a14:m>
                <a:r>
                  <a:rPr lang="el-GR" sz="2400" dirty="0">
                    <a:solidFill>
                      <a:schemeClr val="tx1"/>
                    </a:solidFill>
                  </a:rPr>
                  <a:t> </a:t>
                </a:r>
                <a:r>
                  <a:rPr lang="el-GR" sz="2400" b="1" dirty="0">
                    <a:solidFill>
                      <a:schemeClr val="tx1"/>
                    </a:solidFill>
                  </a:rPr>
                  <a:t>(</a:t>
                </a:r>
                <a:r>
                  <a:rPr lang="en-US" sz="2400" b="1" dirty="0">
                    <a:solidFill>
                      <a:schemeClr val="tx1"/>
                    </a:solidFill>
                  </a:rPr>
                  <a:t>if and only if – </a:t>
                </a:r>
                <a:r>
                  <a:rPr lang="el-GR" sz="2400" b="1" dirty="0">
                    <a:solidFill>
                      <a:schemeClr val="tx1"/>
                    </a:solidFill>
                  </a:rPr>
                  <a:t>αν και μόνο αν): </a:t>
                </a:r>
                <a:r>
                  <a:rPr lang="el-GR" sz="2400" dirty="0">
                    <a:solidFill>
                      <a:schemeClr val="tx1"/>
                    </a:solidFill>
                  </a:rPr>
                  <a:t>Η πρόταση </a:t>
                </a:r>
                <a:r>
                  <a:rPr lang="en-US" sz="2400" dirty="0">
                    <a:solidFill>
                      <a:schemeClr val="tx1"/>
                    </a:solidFill>
                  </a:rPr>
                  <a:t>W</a:t>
                </a:r>
                <a:r>
                  <a:rPr lang="en-US" sz="2400" baseline="-25000" dirty="0">
                    <a:solidFill>
                      <a:schemeClr val="tx1"/>
                    </a:solidFill>
                  </a:rPr>
                  <a:t>1,3</a:t>
                </a:r>
                <a:r>
                  <a:rPr lang="en-US" sz="2400" dirty="0">
                    <a:solidFill>
                      <a:schemeClr val="tx1"/>
                    </a:solidFill>
                  </a:rPr>
                  <a:t> </a:t>
                </a: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 ¬</m:t>
                    </m:r>
                  </m:oMath>
                </a14:m>
                <a:r>
                  <a:rPr lang="en-US" sz="2400" dirty="0">
                    <a:solidFill>
                      <a:schemeClr val="tx1"/>
                    </a:solidFill>
                  </a:rPr>
                  <a:t>W</a:t>
                </a:r>
                <a:r>
                  <a:rPr lang="en-US" sz="2400" baseline="-25000" dirty="0">
                    <a:solidFill>
                      <a:schemeClr val="tx1"/>
                    </a:solidFill>
                  </a:rPr>
                  <a:t>2,2</a:t>
                </a:r>
                <a:r>
                  <a:rPr lang="en-US" sz="2400" dirty="0">
                    <a:solidFill>
                      <a:schemeClr val="tx1"/>
                    </a:solidFill>
                  </a:rPr>
                  <a:t> </a:t>
                </a:r>
                <a:r>
                  <a:rPr lang="el-GR" sz="2400" dirty="0">
                    <a:solidFill>
                      <a:schemeClr val="tx1"/>
                    </a:solidFill>
                  </a:rPr>
                  <a:t>είναι μια </a:t>
                </a:r>
                <a:r>
                  <a:rPr lang="el-GR" sz="2400" b="1" dirty="0">
                    <a:solidFill>
                      <a:schemeClr val="accent6">
                        <a:lumMod val="40000"/>
                        <a:lumOff val="60000"/>
                      </a:schemeClr>
                    </a:solidFill>
                  </a:rPr>
                  <a:t>αμφίδρομη υποθετική </a:t>
                </a:r>
                <a:r>
                  <a:rPr lang="el-GR" sz="2400" dirty="0">
                    <a:solidFill>
                      <a:schemeClr val="tx1"/>
                    </a:solidFill>
                  </a:rPr>
                  <a:t>πρόταση.</a:t>
                </a:r>
                <a:r>
                  <a:rPr lang="en-US" sz="2400" b="1" dirty="0">
                    <a:solidFill>
                      <a:schemeClr val="tx1"/>
                    </a:solidFill>
                  </a:rPr>
                  <a:t> </a:t>
                </a:r>
              </a:p>
            </p:txBody>
          </p:sp>
        </mc:Choice>
        <mc:Fallback xmlns="">
          <p:sp>
            <p:nvSpPr>
              <p:cNvPr id="3" name="Θέση περιεχομένου 2">
                <a:extLst>
                  <a:ext uri="{FF2B5EF4-FFF2-40B4-BE49-F238E27FC236}">
                    <a16:creationId xmlns:a16="http://schemas.microsoft.com/office/drawing/2014/main" id="{11020945-F60F-80BA-1AC9-8F607B6D1FC2}"/>
                  </a:ext>
                </a:extLst>
              </p:cNvPr>
              <p:cNvSpPr>
                <a:spLocks noGrp="1" noRot="1" noChangeAspect="1" noMove="1" noResize="1" noEditPoints="1" noAdjustHandles="1" noChangeArrowheads="1" noChangeShapeType="1" noTextEdit="1"/>
              </p:cNvSpPr>
              <p:nvPr>
                <p:ph idx="1"/>
              </p:nvPr>
            </p:nvSpPr>
            <p:spPr>
              <a:xfrm>
                <a:off x="557348" y="1027611"/>
                <a:ext cx="11077303" cy="5014415"/>
              </a:xfrm>
              <a:blipFill>
                <a:blip r:embed="rId3"/>
                <a:stretch>
                  <a:fillRect l="-220" t="-1703"/>
                </a:stretch>
              </a:blipFill>
            </p:spPr>
            <p:txBody>
              <a:bodyPr/>
              <a:lstStyle/>
              <a:p>
                <a:r>
                  <a:rPr lang="el-GR">
                    <a:noFill/>
                  </a:rPr>
                  <a:t> </a:t>
                </a:r>
              </a:p>
            </p:txBody>
          </p:sp>
        </mc:Fallback>
      </mc:AlternateContent>
    </p:spTree>
    <p:extLst>
      <p:ext uri="{BB962C8B-B14F-4D97-AF65-F5344CB8AC3E}">
        <p14:creationId xmlns:p14="http://schemas.microsoft.com/office/powerpoint/2010/main" val="26634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24EA615-456A-4F3D-0B12-9862BC0A9AC9}"/>
              </a:ext>
            </a:extLst>
          </p:cNvPr>
          <p:cNvSpPr>
            <a:spLocks noGrp="1"/>
          </p:cNvSpPr>
          <p:nvPr>
            <p:ph type="title"/>
          </p:nvPr>
        </p:nvSpPr>
        <p:spPr>
          <a:xfrm>
            <a:off x="505097" y="112576"/>
            <a:ext cx="11181806" cy="1325563"/>
          </a:xfrm>
        </p:spPr>
        <p:txBody>
          <a:bodyPr>
            <a:normAutofit fontScale="90000"/>
          </a:bodyPr>
          <a:lstStyle/>
          <a:p>
            <a:r>
              <a:rPr lang="el-GR" dirty="0"/>
              <a:t>Τυπική γραμματική προτασιακής λογικής</a:t>
            </a:r>
          </a:p>
        </p:txBody>
      </p:sp>
      <p:sp>
        <p:nvSpPr>
          <p:cNvPr id="5" name="Θέση περιεχομένου 4">
            <a:extLst>
              <a:ext uri="{FF2B5EF4-FFF2-40B4-BE49-F238E27FC236}">
                <a16:creationId xmlns:a16="http://schemas.microsoft.com/office/drawing/2014/main" id="{6F0D11EE-1D3F-FE1D-6DA7-48E8BF2CD15A}"/>
              </a:ext>
            </a:extLst>
          </p:cNvPr>
          <p:cNvSpPr>
            <a:spLocks noGrp="1"/>
          </p:cNvSpPr>
          <p:nvPr>
            <p:ph idx="1"/>
          </p:nvPr>
        </p:nvSpPr>
        <p:spPr>
          <a:xfrm>
            <a:off x="1120000" y="5242560"/>
            <a:ext cx="10233800" cy="934403"/>
          </a:xfrm>
        </p:spPr>
        <p:txBody>
          <a:bodyPr>
            <a:normAutofit/>
          </a:bodyPr>
          <a:lstStyle/>
          <a:p>
            <a:pPr marL="0" indent="0" algn="ctr">
              <a:buNone/>
            </a:pPr>
            <a:r>
              <a:rPr lang="el-GR" sz="2400" dirty="0"/>
              <a:t>Γραμματική </a:t>
            </a:r>
            <a:r>
              <a:rPr lang="en-US" sz="2400" dirty="0"/>
              <a:t>Backus-Naur Form (BNF) </a:t>
            </a:r>
            <a:r>
              <a:rPr lang="el-GR" sz="2400" dirty="0"/>
              <a:t>των προτάσεων της προτασιακής λογικής και προτεραιότητα τελεστών</a:t>
            </a:r>
          </a:p>
        </p:txBody>
      </p:sp>
      <p:pic>
        <p:nvPicPr>
          <p:cNvPr id="6" name="Content Placeholder 5" descr="Table&#10;&#10;Description automatically generated with medium confidence">
            <a:extLst>
              <a:ext uri="{FF2B5EF4-FFF2-40B4-BE49-F238E27FC236}">
                <a16:creationId xmlns:a16="http://schemas.microsoft.com/office/drawing/2014/main" id="{B6B2E491-A0F7-E466-1E36-4CD51FC149E3}"/>
              </a:ext>
            </a:extLst>
          </p:cNvPr>
          <p:cNvPicPr>
            <a:picLocks noChangeAspect="1"/>
          </p:cNvPicPr>
          <p:nvPr/>
        </p:nvPicPr>
        <p:blipFill rotWithShape="1">
          <a:blip r:embed="rId3"/>
          <a:srcRect l="5283" r="21500" b="25152"/>
          <a:stretch/>
        </p:blipFill>
        <p:spPr>
          <a:xfrm>
            <a:off x="2564363" y="1304703"/>
            <a:ext cx="7063273" cy="3873762"/>
          </a:xfrm>
          <a:prstGeom prst="rect">
            <a:avLst/>
          </a:prstGeom>
        </p:spPr>
      </p:pic>
    </p:spTree>
    <p:extLst>
      <p:ext uri="{BB962C8B-B14F-4D97-AF65-F5344CB8AC3E}">
        <p14:creationId xmlns:p14="http://schemas.microsoft.com/office/powerpoint/2010/main" val="419602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889933-5EAE-0719-0443-03F3EE0B2C0F}"/>
              </a:ext>
            </a:extLst>
          </p:cNvPr>
          <p:cNvSpPr>
            <a:spLocks noGrp="1"/>
          </p:cNvSpPr>
          <p:nvPr>
            <p:ph type="title"/>
          </p:nvPr>
        </p:nvSpPr>
        <p:spPr/>
        <p:txBody>
          <a:bodyPr>
            <a:noAutofit/>
          </a:bodyPr>
          <a:lstStyle/>
          <a:p>
            <a:r>
              <a:rPr lang="el-GR" sz="4400" dirty="0"/>
              <a:t>Πίνακες αληθείας για τα λογικά συνδετικά</a:t>
            </a:r>
          </a:p>
        </p:txBody>
      </p:sp>
      <p:pic>
        <p:nvPicPr>
          <p:cNvPr id="4" name="Content Placeholder 5" descr="Table&#10;&#10;Description automatically generated">
            <a:extLst>
              <a:ext uri="{FF2B5EF4-FFF2-40B4-BE49-F238E27FC236}">
                <a16:creationId xmlns:a16="http://schemas.microsoft.com/office/drawing/2014/main" id="{D35C2E5E-6E0E-B7EF-FB20-BB043B7F4753}"/>
              </a:ext>
            </a:extLst>
          </p:cNvPr>
          <p:cNvPicPr>
            <a:picLocks noChangeAspect="1"/>
          </p:cNvPicPr>
          <p:nvPr/>
        </p:nvPicPr>
        <p:blipFill rotWithShape="1">
          <a:blip r:embed="rId3"/>
          <a:srcRect t="-1" b="44220"/>
          <a:stretch/>
        </p:blipFill>
        <p:spPr>
          <a:xfrm>
            <a:off x="171715" y="2008505"/>
            <a:ext cx="11848569" cy="2458992"/>
          </a:xfrm>
          <a:prstGeom prst="rect">
            <a:avLst/>
          </a:prstGeom>
        </p:spPr>
      </p:pic>
    </p:spTree>
    <p:extLst>
      <p:ext uri="{BB962C8B-B14F-4D97-AF65-F5344CB8AC3E}">
        <p14:creationId xmlns:p14="http://schemas.microsoft.com/office/powerpoint/2010/main" val="195656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Τεχνητή Νοημοσύνη (4η έκδοση) image 0">
            <a:extLst>
              <a:ext uri="{FF2B5EF4-FFF2-40B4-BE49-F238E27FC236}">
                <a16:creationId xmlns:a16="http://schemas.microsoft.com/office/drawing/2014/main" id="{0EAF9FDD-C9FE-368B-049E-E8E41A83F1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07" r="13928"/>
          <a:stretch/>
        </p:blipFill>
        <p:spPr bwMode="auto">
          <a:xfrm>
            <a:off x="304799" y="228600"/>
            <a:ext cx="3838575"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7DF021-345B-1F1E-1432-684B47C5F35F}"/>
              </a:ext>
            </a:extLst>
          </p:cNvPr>
          <p:cNvSpPr txBox="1"/>
          <p:nvPr/>
        </p:nvSpPr>
        <p:spPr>
          <a:xfrm>
            <a:off x="4396876" y="521680"/>
            <a:ext cx="3027656" cy="2308324"/>
          </a:xfrm>
          <a:prstGeom prst="rect">
            <a:avLst/>
          </a:prstGeom>
          <a:noFill/>
        </p:spPr>
        <p:txBody>
          <a:bodyPr wrap="square">
            <a:spAutoFit/>
          </a:bodyPr>
          <a:lstStyle/>
          <a:p>
            <a:pPr algn="ctr"/>
            <a:r>
              <a:rPr lang="en-US" dirty="0">
                <a:hlinkClick r:id="rId4"/>
              </a:rPr>
              <a:t>https://aima.cs.berkeley.edu/</a:t>
            </a:r>
            <a:endParaRPr lang="el-GR" dirty="0"/>
          </a:p>
          <a:p>
            <a:pPr algn="ctr"/>
            <a:endParaRPr lang="el-GR" dirty="0"/>
          </a:p>
          <a:p>
            <a:pPr algn="ctr"/>
            <a:r>
              <a:rPr lang="el-GR" dirty="0"/>
              <a:t>Η παρουσίαση βασίζεται στο βιβλίο των</a:t>
            </a:r>
            <a:r>
              <a:rPr lang="en-US" dirty="0"/>
              <a:t> Stuart Russell &amp; Peter Norvig, </a:t>
            </a:r>
            <a:br>
              <a:rPr lang="el-GR" dirty="0"/>
            </a:br>
            <a:r>
              <a:rPr lang="el-GR" b="1" dirty="0"/>
              <a:t>Τεχνητή Νοημοσύνη – Μια σύγχρονη προσέγγιση</a:t>
            </a:r>
            <a:r>
              <a:rPr lang="el-GR" dirty="0"/>
              <a:t>, </a:t>
            </a:r>
            <a:br>
              <a:rPr lang="el-GR" dirty="0"/>
            </a:br>
            <a:r>
              <a:rPr lang="el-GR" dirty="0"/>
              <a:t>4</a:t>
            </a:r>
            <a:r>
              <a:rPr lang="el-GR" baseline="30000" dirty="0"/>
              <a:t>η</a:t>
            </a:r>
            <a:r>
              <a:rPr lang="el-GR" dirty="0"/>
              <a:t> αμερικανική έκδοση</a:t>
            </a:r>
            <a:endParaRPr lang="en-US" dirty="0"/>
          </a:p>
        </p:txBody>
      </p:sp>
      <p:pic>
        <p:nvPicPr>
          <p:cNvPr id="1028" name="Picture 4" descr="Artificial Intelligence: A Modern Approach, 4th US ed.">
            <a:extLst>
              <a:ext uri="{FF2B5EF4-FFF2-40B4-BE49-F238E27FC236}">
                <a16:creationId xmlns:a16="http://schemas.microsoft.com/office/drawing/2014/main" id="{4F749D5F-33EB-FD9E-85FD-972776C0F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034" y="228601"/>
            <a:ext cx="4209167" cy="533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F1AD18-FD3B-FD09-C26D-D09D516BF4A7}"/>
              </a:ext>
            </a:extLst>
          </p:cNvPr>
          <p:cNvSpPr>
            <a:spLocks noGrp="1"/>
          </p:cNvSpPr>
          <p:nvPr>
            <p:ph type="title"/>
          </p:nvPr>
        </p:nvSpPr>
        <p:spPr/>
        <p:txBody>
          <a:bodyPr/>
          <a:lstStyle/>
          <a:p>
            <a:r>
              <a:rPr lang="el-GR" dirty="0"/>
              <a:t>Λογικές ισοδυναμίες</a:t>
            </a:r>
          </a:p>
        </p:txBody>
      </p:sp>
      <p:pic>
        <p:nvPicPr>
          <p:cNvPr id="4" name="Content Placeholder 5" descr="Text&#10;&#10;Description automatically generated">
            <a:extLst>
              <a:ext uri="{FF2B5EF4-FFF2-40B4-BE49-F238E27FC236}">
                <a16:creationId xmlns:a16="http://schemas.microsoft.com/office/drawing/2014/main" id="{6B699902-C569-762A-5FF2-011E9525F6F7}"/>
              </a:ext>
            </a:extLst>
          </p:cNvPr>
          <p:cNvPicPr>
            <a:picLocks noChangeAspect="1"/>
          </p:cNvPicPr>
          <p:nvPr/>
        </p:nvPicPr>
        <p:blipFill rotWithShape="1">
          <a:blip r:embed="rId3"/>
          <a:srcRect b="14993"/>
          <a:stretch/>
        </p:blipFill>
        <p:spPr>
          <a:xfrm>
            <a:off x="1301496" y="1496291"/>
            <a:ext cx="9671304" cy="4259626"/>
          </a:xfrm>
          <a:prstGeom prst="rect">
            <a:avLst/>
          </a:prstGeom>
        </p:spPr>
      </p:pic>
    </p:spTree>
    <p:extLst>
      <p:ext uri="{BB962C8B-B14F-4D97-AF65-F5344CB8AC3E}">
        <p14:creationId xmlns:p14="http://schemas.microsoft.com/office/powerpoint/2010/main" val="28470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35A291-8DEE-4DE4-97C4-69D4DACC1C02}"/>
              </a:ext>
            </a:extLst>
          </p:cNvPr>
          <p:cNvSpPr>
            <a:spLocks noGrp="1"/>
          </p:cNvSpPr>
          <p:nvPr>
            <p:ph type="title"/>
          </p:nvPr>
        </p:nvSpPr>
        <p:spPr>
          <a:xfrm>
            <a:off x="344129" y="365125"/>
            <a:ext cx="11503742" cy="1325563"/>
          </a:xfrm>
        </p:spPr>
        <p:txBody>
          <a:bodyPr>
            <a:normAutofit fontScale="90000"/>
          </a:bodyPr>
          <a:lstStyle/>
          <a:p>
            <a:r>
              <a:rPr lang="el-GR" dirty="0"/>
              <a:t>Πίνακας αληθείας για τη βάση γνώσης</a:t>
            </a:r>
            <a:r>
              <a:rPr lang="en-US" dirty="0"/>
              <a:t> </a:t>
            </a:r>
            <a:r>
              <a:rPr lang="el-GR" dirty="0"/>
              <a:t>στην αρχή στον κόσμο του </a:t>
            </a:r>
            <a:r>
              <a:rPr lang="en-US" dirty="0" err="1"/>
              <a:t>wumpus</a:t>
            </a:r>
            <a:endParaRPr lang="el-GR" dirty="0"/>
          </a:p>
        </p:txBody>
      </p:sp>
      <p:pic>
        <p:nvPicPr>
          <p:cNvPr id="4" name="Content Placeholder 7" descr="Table&#10;&#10;Description automatically generated with medium confidence">
            <a:extLst>
              <a:ext uri="{FF2B5EF4-FFF2-40B4-BE49-F238E27FC236}">
                <a16:creationId xmlns:a16="http://schemas.microsoft.com/office/drawing/2014/main" id="{4E01B686-A60F-D392-CC66-B9C606D105F1}"/>
              </a:ext>
            </a:extLst>
          </p:cNvPr>
          <p:cNvPicPr>
            <a:picLocks noChangeAspect="1"/>
          </p:cNvPicPr>
          <p:nvPr/>
        </p:nvPicPr>
        <p:blipFill rotWithShape="1">
          <a:blip r:embed="rId2"/>
          <a:srcRect b="27042"/>
          <a:stretch/>
        </p:blipFill>
        <p:spPr>
          <a:xfrm>
            <a:off x="344129" y="2073040"/>
            <a:ext cx="8159039" cy="3631233"/>
          </a:xfrm>
          <a:prstGeom prst="rect">
            <a:avLst/>
          </a:prstGeom>
        </p:spPr>
      </p:pic>
      <p:pic>
        <p:nvPicPr>
          <p:cNvPr id="5" name="Content Placeholder 7" descr="Table&#10;&#10;Description automatically generated">
            <a:extLst>
              <a:ext uri="{FF2B5EF4-FFF2-40B4-BE49-F238E27FC236}">
                <a16:creationId xmlns:a16="http://schemas.microsoft.com/office/drawing/2014/main" id="{14B5191B-E007-376E-F231-899BA1217A7F}"/>
              </a:ext>
            </a:extLst>
          </p:cNvPr>
          <p:cNvPicPr>
            <a:picLocks noGrp="1" noChangeAspect="1"/>
          </p:cNvPicPr>
          <p:nvPr>
            <p:ph idx="1"/>
          </p:nvPr>
        </p:nvPicPr>
        <p:blipFill rotWithShape="1">
          <a:blip r:embed="rId3"/>
          <a:srcRect l="36209" t="815" r="35399" b="60039"/>
          <a:stretch/>
        </p:blipFill>
        <p:spPr>
          <a:xfrm>
            <a:off x="9124335" y="2073040"/>
            <a:ext cx="2241756" cy="1543665"/>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9F59A91-E258-0CA9-43B0-253705EAD438}"/>
                  </a:ext>
                </a:extLst>
              </p:cNvPr>
              <p:cNvSpPr txBox="1"/>
              <p:nvPr/>
            </p:nvSpPr>
            <p:spPr>
              <a:xfrm>
                <a:off x="8647611" y="3888656"/>
                <a:ext cx="3439886" cy="1572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0"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1,1</m:t>
                          </m:r>
                        </m:sub>
                      </m:sSub>
                    </m:oMath>
                  </m:oMathPara>
                </a14:m>
                <a:endParaRPr lang="en-US" b="0"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1,1</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1,2</m:t>
                              </m:r>
                            </m:sub>
                          </m:sSub>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2,1</m:t>
                              </m:r>
                            </m:sub>
                          </m:sSub>
                        </m:e>
                      </m:d>
                    </m:oMath>
                  </m:oMathPara>
                </a14:m>
                <a:endParaRPr lang="en-US" b="0"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2,1</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1,1</m:t>
                              </m:r>
                            </m:sub>
                          </m:sSub>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2,2</m:t>
                              </m:r>
                            </m:sub>
                          </m:sSub>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3,1</m:t>
                              </m:r>
                            </m:sub>
                          </m:sSub>
                        </m:e>
                      </m:d>
                      <m:r>
                        <a:rPr lang="en-US" b="0" i="1" smtClean="0">
                          <a:latin typeface="Cambria Math" panose="02040503050406030204" pitchFamily="18" charset="0"/>
                          <a:ea typeface="Cambria Math" panose="02040503050406030204" pitchFamily="18" charset="0"/>
                        </a:rPr>
                        <m:t> </m:t>
                      </m:r>
                    </m:oMath>
                  </m:oMathPara>
                </a14:m>
                <a:endParaRPr lang="en-US" dirty="0"/>
              </a:p>
              <a:p>
                <a:pPr/>
                <a14:m>
                  <m:oMathPara xmlns:m="http://schemas.openxmlformats.org/officeDocument/2006/math">
                    <m:oMathParaPr>
                      <m:jc m:val="left"/>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4</m:t>
                          </m:r>
                        </m:sub>
                      </m:sSub>
                      <m:r>
                        <a:rPr lang="en-US" b="0" i="0"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1,1</m:t>
                          </m:r>
                        </m:sub>
                      </m:sSub>
                    </m:oMath>
                  </m:oMathPara>
                </a14:m>
                <a:endParaRPr lang="en-US" dirty="0"/>
              </a:p>
              <a:p>
                <a:pPr/>
                <a14:m>
                  <m:oMathPara xmlns:m="http://schemas.openxmlformats.org/officeDocument/2006/math">
                    <m:oMathParaPr>
                      <m:jc m:val="left"/>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5</m:t>
                          </m:r>
                        </m:sub>
                      </m:sSub>
                      <m:r>
                        <a:rPr lang="en-US" b="0" i="0" smtClean="0">
                          <a:latin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2,1</m:t>
                          </m:r>
                        </m:sub>
                      </m:sSub>
                    </m:oMath>
                  </m:oMathPara>
                </a14:m>
                <a:endParaRPr lang="el-GR" dirty="0"/>
              </a:p>
            </p:txBody>
          </p:sp>
        </mc:Choice>
        <mc:Fallback xmlns="">
          <p:sp>
            <p:nvSpPr>
              <p:cNvPr id="6" name="TextBox 5">
                <a:extLst>
                  <a:ext uri="{FF2B5EF4-FFF2-40B4-BE49-F238E27FC236}">
                    <a16:creationId xmlns:a16="http://schemas.microsoft.com/office/drawing/2014/main" id="{09F59A91-E258-0CA9-43B0-253705EAD438}"/>
                  </a:ext>
                </a:extLst>
              </p:cNvPr>
              <p:cNvSpPr txBox="1">
                <a:spLocks noRot="1" noChangeAspect="1" noMove="1" noResize="1" noEditPoints="1" noAdjustHandles="1" noChangeArrowheads="1" noChangeShapeType="1" noTextEdit="1"/>
              </p:cNvSpPr>
              <p:nvPr/>
            </p:nvSpPr>
            <p:spPr>
              <a:xfrm>
                <a:off x="8647611" y="3888656"/>
                <a:ext cx="3439886" cy="1572995"/>
              </a:xfrm>
              <a:prstGeom prst="rect">
                <a:avLst/>
              </a:prstGeom>
              <a:blipFill>
                <a:blip r:embed="rId4"/>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56981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AED6AE-38E5-DBA7-3826-ECA1CF57B52B}"/>
              </a:ext>
            </a:extLst>
          </p:cNvPr>
          <p:cNvSpPr>
            <a:spLocks noGrp="1"/>
          </p:cNvSpPr>
          <p:nvPr>
            <p:ph type="title"/>
          </p:nvPr>
        </p:nvSpPr>
        <p:spPr/>
        <p:txBody>
          <a:bodyPr/>
          <a:lstStyle/>
          <a:p>
            <a:r>
              <a:rPr lang="el-GR" dirty="0"/>
              <a:t>Σύνοψη (1)</a:t>
            </a:r>
          </a:p>
        </p:txBody>
      </p:sp>
      <p:sp>
        <p:nvSpPr>
          <p:cNvPr id="3" name="Θέση περιεχομένου 2">
            <a:extLst>
              <a:ext uri="{FF2B5EF4-FFF2-40B4-BE49-F238E27FC236}">
                <a16:creationId xmlns:a16="http://schemas.microsoft.com/office/drawing/2014/main" id="{5D062A04-DE7A-E31E-FA2E-275182BA679B}"/>
              </a:ext>
            </a:extLst>
          </p:cNvPr>
          <p:cNvSpPr>
            <a:spLocks noGrp="1"/>
          </p:cNvSpPr>
          <p:nvPr>
            <p:ph idx="1"/>
          </p:nvPr>
        </p:nvSpPr>
        <p:spPr/>
        <p:txBody>
          <a:bodyPr/>
          <a:lstStyle/>
          <a:p>
            <a:r>
              <a:rPr lang="el-GR" dirty="0"/>
              <a:t>Οι ευφυείς πράκτορες χρειάζονται γνώση για τον κόσμο για να καταλήγουν σε καλές αποφάσεις.</a:t>
            </a:r>
          </a:p>
          <a:p>
            <a:r>
              <a:rPr lang="el-GR" dirty="0"/>
              <a:t>Η γνώση παρέχεται στους πράκτορες με τη μορφή προτάσεων σε μια γλώσσα αναπαράστασης γνώσης, οι οποίες αποθηκεύονται σε μια βάση γνώσης.</a:t>
            </a:r>
          </a:p>
          <a:p>
            <a:r>
              <a:rPr lang="el-GR" dirty="0"/>
              <a:t>Ένας πράκτορας βασισμένος στη γνώση αποτελείται από μια βάση γνώσης και έναν μηχανισμό συμπερασμού.</a:t>
            </a:r>
          </a:p>
          <a:p>
            <a:r>
              <a:rPr lang="el-GR" dirty="0"/>
              <a:t>Μια γλώσσα αναπαράστασης ορίζεται από τη σύνταξή της και τη σημασιολογία της.</a:t>
            </a:r>
          </a:p>
        </p:txBody>
      </p:sp>
    </p:spTree>
    <p:extLst>
      <p:ext uri="{BB962C8B-B14F-4D97-AF65-F5344CB8AC3E}">
        <p14:creationId xmlns:p14="http://schemas.microsoft.com/office/powerpoint/2010/main" val="225712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260C69-F3D4-786D-1F3B-27DE2DA5551F}"/>
              </a:ext>
            </a:extLst>
          </p:cNvPr>
          <p:cNvSpPr>
            <a:spLocks noGrp="1"/>
          </p:cNvSpPr>
          <p:nvPr>
            <p:ph type="title"/>
          </p:nvPr>
        </p:nvSpPr>
        <p:spPr/>
        <p:txBody>
          <a:bodyPr/>
          <a:lstStyle/>
          <a:p>
            <a:r>
              <a:rPr lang="el-GR" dirty="0"/>
              <a:t>Σύνοψη (2)</a:t>
            </a:r>
          </a:p>
        </p:txBody>
      </p:sp>
      <p:sp>
        <p:nvSpPr>
          <p:cNvPr id="3" name="Θέση περιεχομένου 2">
            <a:extLst>
              <a:ext uri="{FF2B5EF4-FFF2-40B4-BE49-F238E27FC236}">
                <a16:creationId xmlns:a16="http://schemas.microsoft.com/office/drawing/2014/main" id="{A62B5AE4-4DCD-451B-DD91-F67B9CA17AA7}"/>
              </a:ext>
            </a:extLst>
          </p:cNvPr>
          <p:cNvSpPr>
            <a:spLocks noGrp="1"/>
          </p:cNvSpPr>
          <p:nvPr>
            <p:ph idx="1"/>
          </p:nvPr>
        </p:nvSpPr>
        <p:spPr/>
        <p:txBody>
          <a:bodyPr/>
          <a:lstStyle/>
          <a:p>
            <a:r>
              <a:rPr lang="el-GR" dirty="0"/>
              <a:t>Η σχέση λογικής κάλυψης μεταξύ προτάσεων είναι καθοριστική για την κατανόηση της συλλογιστικής.</a:t>
            </a:r>
          </a:p>
          <a:p>
            <a:r>
              <a:rPr lang="el-GR" dirty="0"/>
              <a:t>Συμπερασμός είναι μια διαδικασία με την οποία προκύπτουν νέες προτάσεις από τις παλιές.</a:t>
            </a:r>
          </a:p>
          <a:p>
            <a:r>
              <a:rPr lang="el-GR" dirty="0"/>
              <a:t>Η προτασιακή λογική είναι μια απλή γλώσσα που αποτελείται από προτασιακά σύμβολα και λογικά συνδετικά.</a:t>
            </a:r>
          </a:p>
        </p:txBody>
      </p:sp>
    </p:spTree>
    <p:extLst>
      <p:ext uri="{BB962C8B-B14F-4D97-AF65-F5344CB8AC3E}">
        <p14:creationId xmlns:p14="http://schemas.microsoft.com/office/powerpoint/2010/main" val="197639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51165F6-25E7-F6E2-16DD-8B63CDC2FC48}"/>
              </a:ext>
            </a:extLst>
          </p:cNvPr>
          <p:cNvSpPr>
            <a:spLocks noGrp="1"/>
          </p:cNvSpPr>
          <p:nvPr>
            <p:ph type="ctrTitle"/>
          </p:nvPr>
        </p:nvSpPr>
        <p:spPr>
          <a:xfrm>
            <a:off x="1524000" y="4429193"/>
            <a:ext cx="9144000" cy="1641490"/>
          </a:xfrm>
        </p:spPr>
        <p:txBody>
          <a:bodyPr>
            <a:normAutofit/>
          </a:bodyPr>
          <a:lstStyle/>
          <a:p>
            <a:pPr algn="ctr"/>
            <a:r>
              <a:rPr lang="el-GR" sz="6000" dirty="0"/>
              <a:t>Λογική Πρώτης Τάξης</a:t>
            </a:r>
          </a:p>
        </p:txBody>
      </p:sp>
      <p:pic>
        <p:nvPicPr>
          <p:cNvPr id="1026" name="Picture 2" descr="08. First-Order Logic - Deep Learning Bible - B. Artificial intelligence -  한글">
            <a:extLst>
              <a:ext uri="{FF2B5EF4-FFF2-40B4-BE49-F238E27FC236}">
                <a16:creationId xmlns:a16="http://schemas.microsoft.com/office/drawing/2014/main" id="{EE02C499-BB90-B030-065B-5422F6949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129" y="0"/>
            <a:ext cx="6931742" cy="380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07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C723F6B-3059-1959-CE7C-81EC33B29441}"/>
              </a:ext>
            </a:extLst>
          </p:cNvPr>
          <p:cNvPicPr>
            <a:picLocks noChangeAspect="1"/>
          </p:cNvPicPr>
          <p:nvPr/>
        </p:nvPicPr>
        <p:blipFill rotWithShape="1">
          <a:blip r:embed="rId3"/>
          <a:srcRect l="16798" r="12535"/>
          <a:stretch/>
        </p:blipFill>
        <p:spPr>
          <a:xfrm>
            <a:off x="6096000" y="10"/>
            <a:ext cx="6096000" cy="6857990"/>
          </a:xfrm>
          <a:prstGeom prst="rect">
            <a:avLst/>
          </a:prstGeom>
        </p:spPr>
      </p:pic>
      <p:sp useBgFill="1">
        <p:nvSpPr>
          <p:cNvPr id="9" name="Rectangle 8">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7AD1F6A-D3C2-FE92-254E-54FA37E6256D}"/>
              </a:ext>
            </a:extLst>
          </p:cNvPr>
          <p:cNvSpPr>
            <a:spLocks noGrp="1"/>
          </p:cNvSpPr>
          <p:nvPr>
            <p:ph type="title"/>
          </p:nvPr>
        </p:nvSpPr>
        <p:spPr>
          <a:xfrm>
            <a:off x="838201" y="365125"/>
            <a:ext cx="4854676" cy="1325563"/>
          </a:xfrm>
        </p:spPr>
        <p:txBody>
          <a:bodyPr>
            <a:normAutofit/>
          </a:bodyPr>
          <a:lstStyle/>
          <a:p>
            <a:r>
              <a:rPr lang="el-GR" sz="3800"/>
              <a:t>Συνδυασμός τυπικών και φυσικών γλωσσών</a:t>
            </a:r>
          </a:p>
        </p:txBody>
      </p:sp>
      <p:sp>
        <p:nvSpPr>
          <p:cNvPr id="3" name="Θέση περιεχομένου 2">
            <a:extLst>
              <a:ext uri="{FF2B5EF4-FFF2-40B4-BE49-F238E27FC236}">
                <a16:creationId xmlns:a16="http://schemas.microsoft.com/office/drawing/2014/main" id="{AE6C3ED9-D532-EBAA-03D1-E238C86FADB5}"/>
              </a:ext>
            </a:extLst>
          </p:cNvPr>
          <p:cNvSpPr>
            <a:spLocks noGrp="1"/>
          </p:cNvSpPr>
          <p:nvPr>
            <p:ph idx="1"/>
          </p:nvPr>
        </p:nvSpPr>
        <p:spPr>
          <a:xfrm>
            <a:off x="1120000" y="1825625"/>
            <a:ext cx="4572877" cy="4351338"/>
          </a:xfrm>
        </p:spPr>
        <p:txBody>
          <a:bodyPr>
            <a:normAutofit/>
          </a:bodyPr>
          <a:lstStyle/>
          <a:p>
            <a:pPr>
              <a:lnSpc>
                <a:spcPct val="90000"/>
              </a:lnSpc>
            </a:pPr>
            <a:r>
              <a:rPr lang="el-GR" sz="2200"/>
              <a:t>Οι φυσικές γλώσσες είναι πολύ εκφραστικές, λειτουργούν όμως κυρίως ως μέσο επικοινωνίας, ενώ πάσχουν και από αμφισημία.</a:t>
            </a:r>
          </a:p>
          <a:p>
            <a:pPr>
              <a:lnSpc>
                <a:spcPct val="90000"/>
              </a:lnSpc>
            </a:pPr>
            <a:r>
              <a:rPr lang="el-GR" sz="2200"/>
              <a:t>Αυτό σημαίνει ότι δεν είναι κατάλληλες για αναπαράσταση γνώσης.</a:t>
            </a:r>
          </a:p>
          <a:p>
            <a:pPr>
              <a:lnSpc>
                <a:spcPct val="90000"/>
              </a:lnSpc>
            </a:pPr>
            <a:r>
              <a:rPr lang="el-GR" sz="2200"/>
              <a:t>Μπορούμε να υιοθετήσουμε τις βασικές αρχές της προτασιακής λογικής και να δανειστούμε ιδέες αναπαράστασης από τη φυσική γλώσσα ώστε να οικοδομήσουμε μια πιο εκφραστική λογική.</a:t>
            </a:r>
          </a:p>
        </p:txBody>
      </p:sp>
    </p:spTree>
    <p:extLst>
      <p:ext uri="{BB962C8B-B14F-4D97-AF65-F5344CB8AC3E}">
        <p14:creationId xmlns:p14="http://schemas.microsoft.com/office/powerpoint/2010/main" val="314489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F2DBAC-564F-FA8E-0CC2-6F83AA403A66}"/>
              </a:ext>
            </a:extLst>
          </p:cNvPr>
          <p:cNvSpPr>
            <a:spLocks noGrp="1"/>
          </p:cNvSpPr>
          <p:nvPr>
            <p:ph type="title"/>
          </p:nvPr>
        </p:nvSpPr>
        <p:spPr/>
        <p:txBody>
          <a:bodyPr/>
          <a:lstStyle/>
          <a:p>
            <a:r>
              <a:rPr lang="el-GR" dirty="0"/>
              <a:t>Στοιχεία φυσικής γλώσσας</a:t>
            </a:r>
          </a:p>
        </p:txBody>
      </p:sp>
      <p:sp>
        <p:nvSpPr>
          <p:cNvPr id="3" name="Θέση περιεχομένου 2">
            <a:extLst>
              <a:ext uri="{FF2B5EF4-FFF2-40B4-BE49-F238E27FC236}">
                <a16:creationId xmlns:a16="http://schemas.microsoft.com/office/drawing/2014/main" id="{C8E6BBB4-36DC-680D-B33E-0F982A48D5C5}"/>
              </a:ext>
            </a:extLst>
          </p:cNvPr>
          <p:cNvSpPr>
            <a:spLocks noGrp="1"/>
          </p:cNvSpPr>
          <p:nvPr>
            <p:ph idx="1"/>
          </p:nvPr>
        </p:nvSpPr>
        <p:spPr/>
        <p:txBody>
          <a:bodyPr/>
          <a:lstStyle/>
          <a:p>
            <a:r>
              <a:rPr lang="el-GR" b="1" dirty="0"/>
              <a:t>Αντικείμενα: </a:t>
            </a:r>
            <a:r>
              <a:rPr lang="el-GR" dirty="0"/>
              <a:t>άνθρωποι, σπίτια, αριθμοί, χρώματα, γούβες, </a:t>
            </a:r>
            <a:r>
              <a:rPr lang="en-US" dirty="0" err="1"/>
              <a:t>wumpus</a:t>
            </a:r>
            <a:r>
              <a:rPr lang="en-US" dirty="0"/>
              <a:t>...</a:t>
            </a:r>
          </a:p>
          <a:p>
            <a:r>
              <a:rPr lang="el-GR" b="1" dirty="0"/>
              <a:t>Σχέσεις (μεταξύ αντικειμένων): </a:t>
            </a:r>
            <a:r>
              <a:rPr lang="el-GR" dirty="0" err="1"/>
              <a:t>μοναδιαίες</a:t>
            </a:r>
            <a:r>
              <a:rPr lang="el-GR" dirty="0"/>
              <a:t> σχέσεις όπως κόκκινο, στρογγυλό, πρώτο, έχει αύρα, ή ν-</a:t>
            </a:r>
            <a:r>
              <a:rPr lang="el-GR" dirty="0" err="1"/>
              <a:t>αδικές</a:t>
            </a:r>
            <a:r>
              <a:rPr lang="el-GR" dirty="0"/>
              <a:t> σχέσεις όπως αδελφός του, μεγαλύτερο από, μέρος του, βρίσκεται μεταξύ…</a:t>
            </a:r>
          </a:p>
          <a:p>
            <a:r>
              <a:rPr lang="el-GR" b="1" dirty="0"/>
              <a:t>Συναρτήσεις: </a:t>
            </a:r>
            <a:r>
              <a:rPr lang="el-GR" dirty="0"/>
              <a:t>σχέσεις στις οποίες υπάρχει μόνο μία «τιμή» για μια δεδομένη «είσοδο» όπως πατέρας του, ο καλύτερος φίλος, ένα περισσότερο από, αφετηρία του…</a:t>
            </a:r>
            <a:endParaRPr lang="el-GR" b="1" dirty="0"/>
          </a:p>
        </p:txBody>
      </p:sp>
    </p:spTree>
    <p:extLst>
      <p:ext uri="{BB962C8B-B14F-4D97-AF65-F5344CB8AC3E}">
        <p14:creationId xmlns:p14="http://schemas.microsoft.com/office/powerpoint/2010/main" val="604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225931-5C65-E0BE-1F7C-BE16CB844866}"/>
              </a:ext>
            </a:extLst>
          </p:cNvPr>
          <p:cNvSpPr>
            <a:spLocks noGrp="1"/>
          </p:cNvSpPr>
          <p:nvPr>
            <p:ph type="title"/>
          </p:nvPr>
        </p:nvSpPr>
        <p:spPr/>
        <p:txBody>
          <a:bodyPr>
            <a:normAutofit fontScale="90000"/>
          </a:bodyPr>
          <a:lstStyle/>
          <a:p>
            <a:r>
              <a:rPr lang="el-GR" dirty="0"/>
              <a:t>Προτασιακή </a:t>
            </a:r>
            <a:r>
              <a:rPr lang="en-US" dirty="0"/>
              <a:t>vs </a:t>
            </a:r>
            <a:r>
              <a:rPr lang="el-GR" dirty="0"/>
              <a:t>λογική πρώτης τάξης</a:t>
            </a:r>
          </a:p>
        </p:txBody>
      </p:sp>
      <p:sp>
        <p:nvSpPr>
          <p:cNvPr id="3" name="Θέση περιεχομένου 2">
            <a:extLst>
              <a:ext uri="{FF2B5EF4-FFF2-40B4-BE49-F238E27FC236}">
                <a16:creationId xmlns:a16="http://schemas.microsoft.com/office/drawing/2014/main" id="{92860C10-768B-C2F8-EF39-22AB95B78985}"/>
              </a:ext>
            </a:extLst>
          </p:cNvPr>
          <p:cNvSpPr>
            <a:spLocks noGrp="1"/>
          </p:cNvSpPr>
          <p:nvPr>
            <p:ph idx="1"/>
          </p:nvPr>
        </p:nvSpPr>
        <p:spPr/>
        <p:txBody>
          <a:bodyPr/>
          <a:lstStyle/>
          <a:p>
            <a:r>
              <a:rPr lang="el-GR" dirty="0"/>
              <a:t>Η γλώσσα της λογικής πρώτης τάξης είναι δομημένη γύρω από αντικείμενα και σχέσεις.</a:t>
            </a:r>
          </a:p>
          <a:p>
            <a:r>
              <a:rPr lang="el-GR" dirty="0"/>
              <a:t>Η κύρια διαφορά μεταξύ της προτασιακής λογικής και της λογικής πρώτης τάξης έγκειται στην οντολογική δέσμευση που γίνεται από την κάθε γλώσσα, δηλαδή στο τι παραδοχές γίνονται για τη φύση της πραγματικότητας.</a:t>
            </a:r>
          </a:p>
          <a:p>
            <a:r>
              <a:rPr lang="el-GR" dirty="0"/>
              <a:t>Και οι δύο αντιμετωπίζουν δυσκολία στην αναπαράσταση ασαφών προτάσεων.</a:t>
            </a:r>
          </a:p>
        </p:txBody>
      </p:sp>
    </p:spTree>
    <p:extLst>
      <p:ext uri="{BB962C8B-B14F-4D97-AF65-F5344CB8AC3E}">
        <p14:creationId xmlns:p14="http://schemas.microsoft.com/office/powerpoint/2010/main" val="329638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0DCA88-6253-B19B-45FE-0C28F789844C}"/>
              </a:ext>
            </a:extLst>
          </p:cNvPr>
          <p:cNvSpPr>
            <a:spLocks noGrp="1"/>
          </p:cNvSpPr>
          <p:nvPr>
            <p:ph type="title"/>
          </p:nvPr>
        </p:nvSpPr>
        <p:spPr/>
        <p:txBody>
          <a:bodyPr>
            <a:noAutofit/>
          </a:bodyPr>
          <a:lstStyle/>
          <a:p>
            <a:r>
              <a:rPr lang="el-GR" sz="4800" dirty="0"/>
              <a:t>Τυπικές γλώσσες και οι δεσμεύσεις τους</a:t>
            </a:r>
          </a:p>
        </p:txBody>
      </p:sp>
      <p:pic>
        <p:nvPicPr>
          <p:cNvPr id="4" name="Content Placeholder 5" descr="Graphical user interface, text, application&#10;&#10;Description automatically generated">
            <a:extLst>
              <a:ext uri="{FF2B5EF4-FFF2-40B4-BE49-F238E27FC236}">
                <a16:creationId xmlns:a16="http://schemas.microsoft.com/office/drawing/2014/main" id="{5AD043B3-7AFD-3E2D-9483-9EAB2FABCA0F}"/>
              </a:ext>
            </a:extLst>
          </p:cNvPr>
          <p:cNvPicPr>
            <a:picLocks noChangeAspect="1"/>
          </p:cNvPicPr>
          <p:nvPr/>
        </p:nvPicPr>
        <p:blipFill rotWithShape="1">
          <a:blip r:embed="rId3"/>
          <a:srcRect b="18577"/>
          <a:stretch/>
        </p:blipFill>
        <p:spPr>
          <a:xfrm>
            <a:off x="408484" y="2207340"/>
            <a:ext cx="11375032" cy="2934932"/>
          </a:xfrm>
          <a:prstGeom prst="rect">
            <a:avLst/>
          </a:prstGeom>
        </p:spPr>
      </p:pic>
    </p:spTree>
    <p:extLst>
      <p:ext uri="{BB962C8B-B14F-4D97-AF65-F5344CB8AC3E}">
        <p14:creationId xmlns:p14="http://schemas.microsoft.com/office/powerpoint/2010/main" val="280470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2"/>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2991192-D063-3BA2-9059-74D56D15DA5F}"/>
              </a:ext>
            </a:extLst>
          </p:cNvPr>
          <p:cNvSpPr>
            <a:spLocks noGrp="1"/>
          </p:cNvSpPr>
          <p:nvPr>
            <p:ph type="title"/>
          </p:nvPr>
        </p:nvSpPr>
        <p:spPr>
          <a:xfrm>
            <a:off x="838201" y="365125"/>
            <a:ext cx="3435625" cy="1325563"/>
          </a:xfrm>
        </p:spPr>
        <p:txBody>
          <a:bodyPr>
            <a:normAutofit/>
          </a:bodyPr>
          <a:lstStyle/>
          <a:p>
            <a:r>
              <a:rPr lang="el-GR" sz="2800">
                <a:gradFill flip="none" rotWithShape="1">
                  <a:gsLst>
                    <a:gs pos="28000">
                      <a:srgbClr val="EDEDED"/>
                    </a:gs>
                    <a:gs pos="0">
                      <a:srgbClr val="BFBFBF"/>
                    </a:gs>
                    <a:gs pos="100000">
                      <a:srgbClr val="FFFFFF"/>
                    </a:gs>
                  </a:gsLst>
                  <a:lin ang="4800000" scaled="0"/>
                  <a:tileRect/>
                </a:gradFill>
              </a:rPr>
              <a:t>Τυπική γραμματική λογικής πρώτης τάξης</a:t>
            </a:r>
          </a:p>
        </p:txBody>
      </p:sp>
      <p:pic>
        <p:nvPicPr>
          <p:cNvPr id="4" name="Content Placeholder 5" descr="Table&#10;&#10;Description automatically generated">
            <a:extLst>
              <a:ext uri="{FF2B5EF4-FFF2-40B4-BE49-F238E27FC236}">
                <a16:creationId xmlns:a16="http://schemas.microsoft.com/office/drawing/2014/main" id="{780EF793-6A7B-F870-85C8-27860180C138}"/>
              </a:ext>
            </a:extLst>
          </p:cNvPr>
          <p:cNvPicPr>
            <a:picLocks noChangeAspect="1"/>
          </p:cNvPicPr>
          <p:nvPr/>
        </p:nvPicPr>
        <p:blipFill rotWithShape="1">
          <a:blip r:embed="rId3"/>
          <a:srcRect b="18234"/>
          <a:stretch/>
        </p:blipFill>
        <p:spPr>
          <a:xfrm>
            <a:off x="5274539" y="860358"/>
            <a:ext cx="6314487" cy="5137284"/>
          </a:xfrm>
          <a:prstGeom prst="rect">
            <a:avLst/>
          </a:prstGeom>
        </p:spPr>
      </p:pic>
    </p:spTree>
    <p:extLst>
      <p:ext uri="{BB962C8B-B14F-4D97-AF65-F5344CB8AC3E}">
        <p14:creationId xmlns:p14="http://schemas.microsoft.com/office/powerpoint/2010/main" val="244137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64AECC-3089-D61F-C514-2E7F60D4379D}"/>
              </a:ext>
            </a:extLst>
          </p:cNvPr>
          <p:cNvSpPr>
            <a:spLocks noGrp="1"/>
          </p:cNvSpPr>
          <p:nvPr>
            <p:ph type="title"/>
          </p:nvPr>
        </p:nvSpPr>
        <p:spPr/>
        <p:txBody>
          <a:bodyPr/>
          <a:lstStyle/>
          <a:p>
            <a:r>
              <a:rPr lang="el-GR" dirty="0"/>
              <a:t>Εισαγωγή</a:t>
            </a:r>
          </a:p>
        </p:txBody>
      </p:sp>
      <p:sp>
        <p:nvSpPr>
          <p:cNvPr id="3" name="Θέση περιεχομένου 2">
            <a:extLst>
              <a:ext uri="{FF2B5EF4-FFF2-40B4-BE49-F238E27FC236}">
                <a16:creationId xmlns:a16="http://schemas.microsoft.com/office/drawing/2014/main" id="{20D46C3B-AEE1-2DE1-F773-D216945E9630}"/>
              </a:ext>
            </a:extLst>
          </p:cNvPr>
          <p:cNvSpPr>
            <a:spLocks noGrp="1"/>
          </p:cNvSpPr>
          <p:nvPr>
            <p:ph idx="1"/>
          </p:nvPr>
        </p:nvSpPr>
        <p:spPr/>
        <p:txBody>
          <a:bodyPr/>
          <a:lstStyle/>
          <a:p>
            <a:pPr marL="0" indent="0">
              <a:buNone/>
            </a:pPr>
            <a:r>
              <a:rPr lang="el-GR" dirty="0"/>
              <a:t>Στην ενότητα αυτή θα δούμε πως μπορούμε να σχεδιάζουμε πράκτορες που μπορούν:</a:t>
            </a:r>
          </a:p>
          <a:p>
            <a:pPr lvl="1"/>
            <a:r>
              <a:rPr lang="el-GR" sz="2800" dirty="0"/>
              <a:t>Να σχηματίζουν αναπαραστάσεις ενός πολύπλοκου κόσμου,</a:t>
            </a:r>
          </a:p>
          <a:p>
            <a:pPr lvl="1"/>
            <a:r>
              <a:rPr lang="el-GR" sz="2800" dirty="0"/>
              <a:t>Να χρησιμοποιούν μια διαδικασία συμπερασμού για να παράγουν νέες αναπαραστάσεις για τον κόσμο, και</a:t>
            </a:r>
          </a:p>
          <a:p>
            <a:pPr lvl="1"/>
            <a:r>
              <a:rPr lang="el-GR" sz="2800" dirty="0"/>
              <a:t>Να χρησιμοποιούν αυτές τις αναπαραστάσεις για να συνάγουν τι θα κάνουν.</a:t>
            </a:r>
          </a:p>
        </p:txBody>
      </p:sp>
    </p:spTree>
    <p:extLst>
      <p:ext uri="{BB962C8B-B14F-4D97-AF65-F5344CB8AC3E}">
        <p14:creationId xmlns:p14="http://schemas.microsoft.com/office/powerpoint/2010/main" val="173947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401DDC-64BC-95F5-657F-951ECCC6735A}"/>
              </a:ext>
            </a:extLst>
          </p:cNvPr>
          <p:cNvSpPr>
            <a:spLocks noGrp="1"/>
          </p:cNvSpPr>
          <p:nvPr>
            <p:ph type="title"/>
          </p:nvPr>
        </p:nvSpPr>
        <p:spPr/>
        <p:txBody>
          <a:bodyPr/>
          <a:lstStyle/>
          <a:p>
            <a:r>
              <a:rPr lang="el-GR" dirty="0"/>
              <a:t>Πράκτορες βασισμένοι στη γνώση</a:t>
            </a:r>
          </a:p>
        </p:txBody>
      </p:sp>
      <p:sp>
        <p:nvSpPr>
          <p:cNvPr id="3" name="Θέση περιεχομένου 2">
            <a:extLst>
              <a:ext uri="{FF2B5EF4-FFF2-40B4-BE49-F238E27FC236}">
                <a16:creationId xmlns:a16="http://schemas.microsoft.com/office/drawing/2014/main" id="{D25E6EB9-C2CE-2E89-C125-1AB0CF13C710}"/>
              </a:ext>
            </a:extLst>
          </p:cNvPr>
          <p:cNvSpPr>
            <a:spLocks noGrp="1"/>
          </p:cNvSpPr>
          <p:nvPr>
            <p:ph idx="1"/>
          </p:nvPr>
        </p:nvSpPr>
        <p:spPr/>
        <p:txBody>
          <a:bodyPr/>
          <a:lstStyle/>
          <a:p>
            <a:r>
              <a:rPr lang="el-GR" dirty="0"/>
              <a:t>Η κεντρική συνιστώσα ενός πράκτορα βασισμένου στη γνώση είναι η </a:t>
            </a:r>
            <a:r>
              <a:rPr lang="el-GR" b="1" dirty="0">
                <a:solidFill>
                  <a:schemeClr val="accent6">
                    <a:lumMod val="40000"/>
                    <a:lumOff val="60000"/>
                  </a:schemeClr>
                </a:solidFill>
              </a:rPr>
              <a:t>βάση γνώσης </a:t>
            </a:r>
            <a:r>
              <a:rPr lang="en-US" dirty="0"/>
              <a:t>(knowledge base, KB).</a:t>
            </a:r>
          </a:p>
          <a:p>
            <a:r>
              <a:rPr lang="el-GR" dirty="0"/>
              <a:t>Μια βάση γνώσης είναι ένα σύνολο </a:t>
            </a:r>
            <a:r>
              <a:rPr lang="el-GR" b="1" dirty="0">
                <a:solidFill>
                  <a:schemeClr val="accent6">
                    <a:lumMod val="40000"/>
                    <a:lumOff val="60000"/>
                  </a:schemeClr>
                </a:solidFill>
              </a:rPr>
              <a:t>προτάσεων</a:t>
            </a:r>
            <a:r>
              <a:rPr lang="el-GR" dirty="0"/>
              <a:t>.</a:t>
            </a:r>
          </a:p>
          <a:p>
            <a:r>
              <a:rPr lang="el-GR" dirty="0"/>
              <a:t>Κάθε πρόταση εκφράζεται σε μια </a:t>
            </a:r>
            <a:r>
              <a:rPr lang="el-GR" b="1" dirty="0">
                <a:solidFill>
                  <a:schemeClr val="accent6">
                    <a:lumMod val="40000"/>
                    <a:lumOff val="60000"/>
                  </a:schemeClr>
                </a:solidFill>
              </a:rPr>
              <a:t>γλώσσα αναπαράστασης γνώσης</a:t>
            </a:r>
            <a:r>
              <a:rPr lang="el-GR" dirty="0"/>
              <a:t> και αντιπροσωπεύει κάποιον ισχυρισμό για τον κόσμο.</a:t>
            </a:r>
          </a:p>
          <a:p>
            <a:r>
              <a:rPr lang="el-GR" dirty="0"/>
              <a:t>Οι προτάσεις που θεωρούνται δεδομένες χωρίς να εξαχθούν από άλλες προτάσεις ονομάζονται </a:t>
            </a:r>
            <a:r>
              <a:rPr lang="el-GR" b="1" dirty="0">
                <a:solidFill>
                  <a:schemeClr val="accent6">
                    <a:lumMod val="40000"/>
                    <a:lumOff val="60000"/>
                  </a:schemeClr>
                </a:solidFill>
              </a:rPr>
              <a:t>αξιώματα</a:t>
            </a:r>
            <a:r>
              <a:rPr lang="el-GR" dirty="0"/>
              <a:t>.</a:t>
            </a:r>
          </a:p>
        </p:txBody>
      </p:sp>
    </p:spTree>
    <p:extLst>
      <p:ext uri="{BB962C8B-B14F-4D97-AF65-F5344CB8AC3E}">
        <p14:creationId xmlns:p14="http://schemas.microsoft.com/office/powerpoint/2010/main" val="278886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1A08D9-781B-5FFE-C403-18AB86D542B0}"/>
              </a:ext>
            </a:extLst>
          </p:cNvPr>
          <p:cNvSpPr>
            <a:spLocks noGrp="1"/>
          </p:cNvSpPr>
          <p:nvPr>
            <p:ph type="title"/>
          </p:nvPr>
        </p:nvSpPr>
        <p:spPr/>
        <p:txBody>
          <a:bodyPr/>
          <a:lstStyle/>
          <a:p>
            <a:r>
              <a:rPr lang="el-GR" dirty="0"/>
              <a:t>Συμπερασμός</a:t>
            </a:r>
          </a:p>
        </p:txBody>
      </p:sp>
      <p:sp>
        <p:nvSpPr>
          <p:cNvPr id="3" name="Θέση περιεχομένου 2">
            <a:extLst>
              <a:ext uri="{FF2B5EF4-FFF2-40B4-BE49-F238E27FC236}">
                <a16:creationId xmlns:a16="http://schemas.microsoft.com/office/drawing/2014/main" id="{5A656F99-1110-E5A2-DE22-F35E4A85B7F4}"/>
              </a:ext>
            </a:extLst>
          </p:cNvPr>
          <p:cNvSpPr>
            <a:spLocks noGrp="1"/>
          </p:cNvSpPr>
          <p:nvPr>
            <p:ph idx="1"/>
          </p:nvPr>
        </p:nvSpPr>
        <p:spPr/>
        <p:txBody>
          <a:bodyPr>
            <a:normAutofit fontScale="92500" lnSpcReduction="10000"/>
          </a:bodyPr>
          <a:lstStyle/>
          <a:p>
            <a:r>
              <a:rPr lang="el-GR" dirty="0"/>
              <a:t>Είναι απαραίτητο, ο πράκτορας να μπορεί να προσθέτει νέες προτάσεις στη βάση γνώσης.</a:t>
            </a:r>
          </a:p>
          <a:p>
            <a:r>
              <a:rPr lang="el-GR" dirty="0"/>
              <a:t>Ένας τρόπος είναι να τίθενται ερωτήματα για ότι είναι γνωστό.</a:t>
            </a:r>
          </a:p>
          <a:p>
            <a:r>
              <a:rPr lang="el-GR" dirty="0"/>
              <a:t>Η διαδικασία εξαγωγής νέων προτάσεων από τις υπάρχουσες ονομάζεται </a:t>
            </a:r>
            <a:r>
              <a:rPr lang="el-GR" b="1" dirty="0">
                <a:solidFill>
                  <a:schemeClr val="accent6">
                    <a:lumMod val="40000"/>
                    <a:lumOff val="60000"/>
                  </a:schemeClr>
                </a:solidFill>
              </a:rPr>
              <a:t>συμπερασμός</a:t>
            </a:r>
            <a:r>
              <a:rPr lang="el-GR" dirty="0"/>
              <a:t>.</a:t>
            </a:r>
          </a:p>
          <a:p>
            <a:r>
              <a:rPr lang="el-GR" dirty="0"/>
              <a:t>Κατά τον συμπερασμό, θα πρέπει οι απαντήσεις στα ερωτήματα να προκύπτουν από τη γνώση που περιέχεται στη βάση γνώσης του πράκτορα.</a:t>
            </a:r>
          </a:p>
          <a:p>
            <a:r>
              <a:rPr lang="el-GR" dirty="0"/>
              <a:t>Η βάση γνώσης μπορεί αρχικά να περιέχει κάποιο </a:t>
            </a:r>
            <a:r>
              <a:rPr lang="el-GR" b="1" dirty="0">
                <a:solidFill>
                  <a:schemeClr val="accent6">
                    <a:lumMod val="40000"/>
                    <a:lumOff val="60000"/>
                  </a:schemeClr>
                </a:solidFill>
              </a:rPr>
              <a:t>γνωστικό υπόβαθρο</a:t>
            </a:r>
            <a:r>
              <a:rPr lang="el-GR" dirty="0"/>
              <a:t>.</a:t>
            </a:r>
          </a:p>
        </p:txBody>
      </p:sp>
    </p:spTree>
    <p:extLst>
      <p:ext uri="{BB962C8B-B14F-4D97-AF65-F5344CB8AC3E}">
        <p14:creationId xmlns:p14="http://schemas.microsoft.com/office/powerpoint/2010/main" val="252522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815CC6-C7C7-049E-CFDC-8CB9ACFB5A9F}"/>
              </a:ext>
            </a:extLst>
          </p:cNvPr>
          <p:cNvSpPr>
            <a:spLocks noGrp="1"/>
          </p:cNvSpPr>
          <p:nvPr>
            <p:ph type="title"/>
          </p:nvPr>
        </p:nvSpPr>
        <p:spPr>
          <a:xfrm>
            <a:off x="838200" y="89822"/>
            <a:ext cx="10515600" cy="1325563"/>
          </a:xfrm>
        </p:spPr>
        <p:txBody>
          <a:bodyPr/>
          <a:lstStyle/>
          <a:p>
            <a:r>
              <a:rPr lang="el-GR" dirty="0"/>
              <a:t>Ο κόσμος του </a:t>
            </a:r>
            <a:r>
              <a:rPr lang="en-US" dirty="0" err="1"/>
              <a:t>wumpus</a:t>
            </a:r>
            <a:endParaRPr lang="el-GR" dirty="0"/>
          </a:p>
        </p:txBody>
      </p:sp>
      <p:sp>
        <p:nvSpPr>
          <p:cNvPr id="3" name="Θέση περιεχομένου 2">
            <a:extLst>
              <a:ext uri="{FF2B5EF4-FFF2-40B4-BE49-F238E27FC236}">
                <a16:creationId xmlns:a16="http://schemas.microsoft.com/office/drawing/2014/main" id="{52F5CDE8-EAB5-8180-5A15-8ED7BC9300DB}"/>
              </a:ext>
            </a:extLst>
          </p:cNvPr>
          <p:cNvSpPr>
            <a:spLocks noGrp="1"/>
          </p:cNvSpPr>
          <p:nvPr>
            <p:ph idx="1"/>
          </p:nvPr>
        </p:nvSpPr>
        <p:spPr>
          <a:xfrm>
            <a:off x="838200" y="1441707"/>
            <a:ext cx="5350469" cy="4555970"/>
          </a:xfrm>
        </p:spPr>
        <p:txBody>
          <a:bodyPr>
            <a:normAutofit fontScale="85000" lnSpcReduction="20000"/>
          </a:bodyPr>
          <a:lstStyle/>
          <a:p>
            <a:r>
              <a:rPr lang="el-GR" dirty="0"/>
              <a:t>Πρόκειται για ένα σπήλαιο που αποτελείται από δωμάτια τα οποία συνδέονται με διαδρόμους.</a:t>
            </a:r>
          </a:p>
          <a:p>
            <a:r>
              <a:rPr lang="el-GR" dirty="0"/>
              <a:t>Κάπου μέσα στο σπήλαιο παραμονεύει το τρομερό </a:t>
            </a:r>
            <a:r>
              <a:rPr lang="en-US" dirty="0"/>
              <a:t>Wumpus – </a:t>
            </a:r>
            <a:r>
              <a:rPr lang="el-GR" dirty="0"/>
              <a:t>ένα τέρας που τρώει όποιον μπει στο δωμάτιό του</a:t>
            </a:r>
            <a:r>
              <a:rPr lang="en-US" dirty="0"/>
              <a:t>.</a:t>
            </a:r>
            <a:endParaRPr lang="el-GR" dirty="0"/>
          </a:p>
          <a:p>
            <a:r>
              <a:rPr lang="el-GR" dirty="0"/>
              <a:t>Ο πράκτοράς μας έχει μόνο ένα βέλος για να το σκοτώσει.</a:t>
            </a:r>
          </a:p>
          <a:p>
            <a:r>
              <a:rPr lang="el-GR" dirty="0"/>
              <a:t>Υπάρχουν και άπατες γούβες όπου μπορεί να παγιδευτεί ο πράκτορας.</a:t>
            </a:r>
          </a:p>
          <a:p>
            <a:r>
              <a:rPr lang="el-GR" dirty="0"/>
              <a:t>Παρά τις αντιξοότητες, κάπου υπάρχει και χρυσός…</a:t>
            </a:r>
          </a:p>
        </p:txBody>
      </p:sp>
      <p:pic>
        <p:nvPicPr>
          <p:cNvPr id="4" name="Content Placeholder 5" descr="Diagram&#10;&#10;Description automatically generated">
            <a:extLst>
              <a:ext uri="{FF2B5EF4-FFF2-40B4-BE49-F238E27FC236}">
                <a16:creationId xmlns:a16="http://schemas.microsoft.com/office/drawing/2014/main" id="{F5D3166B-7AFD-BCCF-A6B6-95738A5152C7}"/>
              </a:ext>
            </a:extLst>
          </p:cNvPr>
          <p:cNvPicPr>
            <a:picLocks noChangeAspect="1"/>
          </p:cNvPicPr>
          <p:nvPr/>
        </p:nvPicPr>
        <p:blipFill rotWithShape="1">
          <a:blip r:embed="rId3"/>
          <a:srcRect l="23226" r="26558" b="16068"/>
          <a:stretch/>
        </p:blipFill>
        <p:spPr>
          <a:xfrm>
            <a:off x="6890346" y="1607653"/>
            <a:ext cx="4851950" cy="4246690"/>
          </a:xfrm>
          <a:prstGeom prst="rect">
            <a:avLst/>
          </a:prstGeom>
        </p:spPr>
      </p:pic>
    </p:spTree>
    <p:extLst>
      <p:ext uri="{BB962C8B-B14F-4D97-AF65-F5344CB8AC3E}">
        <p14:creationId xmlns:p14="http://schemas.microsoft.com/office/powerpoint/2010/main" val="176391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2B4BDC-58AA-1AC4-C004-8B619616C3D8}"/>
              </a:ext>
            </a:extLst>
          </p:cNvPr>
          <p:cNvSpPr>
            <a:spLocks noGrp="1"/>
          </p:cNvSpPr>
          <p:nvPr>
            <p:ph type="title"/>
          </p:nvPr>
        </p:nvSpPr>
        <p:spPr>
          <a:xfrm>
            <a:off x="838200" y="256222"/>
            <a:ext cx="10515600" cy="1325563"/>
          </a:xfrm>
        </p:spPr>
        <p:txBody>
          <a:bodyPr>
            <a:normAutofit fontScale="90000"/>
          </a:bodyPr>
          <a:lstStyle/>
          <a:p>
            <a:r>
              <a:rPr lang="el-GR" dirty="0"/>
              <a:t>Κόσμος του </a:t>
            </a:r>
            <a:r>
              <a:rPr lang="en-US" dirty="0" err="1"/>
              <a:t>wumpus</a:t>
            </a:r>
            <a:r>
              <a:rPr lang="en-US" dirty="0"/>
              <a:t> - </a:t>
            </a:r>
            <a:r>
              <a:rPr lang="el-GR" dirty="0"/>
              <a:t>περιγραφή </a:t>
            </a:r>
            <a:r>
              <a:rPr lang="en-US" dirty="0"/>
              <a:t>PEAS</a:t>
            </a:r>
            <a:endParaRPr lang="el-GR" dirty="0"/>
          </a:p>
        </p:txBody>
      </p:sp>
      <p:sp>
        <p:nvSpPr>
          <p:cNvPr id="3" name="Θέση περιεχομένου 2">
            <a:extLst>
              <a:ext uri="{FF2B5EF4-FFF2-40B4-BE49-F238E27FC236}">
                <a16:creationId xmlns:a16="http://schemas.microsoft.com/office/drawing/2014/main" id="{25C29DB0-161A-0D07-8693-779E34334DAB}"/>
              </a:ext>
            </a:extLst>
          </p:cNvPr>
          <p:cNvSpPr>
            <a:spLocks noGrp="1"/>
          </p:cNvSpPr>
          <p:nvPr>
            <p:ph idx="1"/>
          </p:nvPr>
        </p:nvSpPr>
        <p:spPr>
          <a:xfrm>
            <a:off x="1059040" y="1581785"/>
            <a:ext cx="10233800" cy="4351338"/>
          </a:xfrm>
        </p:spPr>
        <p:txBody>
          <a:bodyPr>
            <a:normAutofit fontScale="92500" lnSpcReduction="20000"/>
          </a:bodyPr>
          <a:lstStyle/>
          <a:p>
            <a:r>
              <a:rPr lang="el-GR" b="1" dirty="0">
                <a:solidFill>
                  <a:schemeClr val="accent6">
                    <a:lumMod val="40000"/>
                    <a:lumOff val="60000"/>
                  </a:schemeClr>
                </a:solidFill>
              </a:rPr>
              <a:t>Μέτρο απόδοσης</a:t>
            </a:r>
            <a:r>
              <a:rPr lang="el-GR" b="1" dirty="0"/>
              <a:t>:</a:t>
            </a:r>
          </a:p>
          <a:p>
            <a:pPr lvl="1"/>
            <a:r>
              <a:rPr lang="el-GR" dirty="0"/>
              <a:t>+1000 αν ο πράκτορας βγει από το σπήλαιο με το χρυσό</a:t>
            </a:r>
          </a:p>
          <a:p>
            <a:pPr lvl="1"/>
            <a:r>
              <a:rPr lang="el-GR" dirty="0"/>
              <a:t>-1000 αν πέσει σε γούβα ή φαγωθεί από το </a:t>
            </a:r>
            <a:r>
              <a:rPr lang="en-US" dirty="0"/>
              <a:t>Wumpus</a:t>
            </a:r>
          </a:p>
          <a:p>
            <a:pPr lvl="1"/>
            <a:r>
              <a:rPr lang="en-US" dirty="0"/>
              <a:t>-1 </a:t>
            </a:r>
            <a:r>
              <a:rPr lang="el-GR" dirty="0"/>
              <a:t>για κάθε ενέργεια που κάνει και,</a:t>
            </a:r>
          </a:p>
          <a:p>
            <a:pPr lvl="1"/>
            <a:r>
              <a:rPr lang="el-GR" dirty="0"/>
              <a:t>-10 αν ξοδέψει το βέλος.</a:t>
            </a:r>
          </a:p>
          <a:p>
            <a:r>
              <a:rPr lang="el-GR" b="1" dirty="0">
                <a:solidFill>
                  <a:schemeClr val="accent6">
                    <a:lumMod val="40000"/>
                    <a:lumOff val="60000"/>
                  </a:schemeClr>
                </a:solidFill>
              </a:rPr>
              <a:t>Περιβάλλον</a:t>
            </a:r>
            <a:r>
              <a:rPr lang="el-GR" b="1" dirty="0"/>
              <a:t>:</a:t>
            </a:r>
            <a:endParaRPr lang="el-GR" dirty="0"/>
          </a:p>
          <a:p>
            <a:pPr lvl="1"/>
            <a:r>
              <a:rPr lang="el-GR" dirty="0"/>
              <a:t>Πλέγμα 4</a:t>
            </a:r>
            <a:r>
              <a:rPr lang="en-US" dirty="0"/>
              <a:t>x</a:t>
            </a:r>
            <a:r>
              <a:rPr lang="el-GR" dirty="0"/>
              <a:t>4 δωματίων που περιβάλλεται από τοίχους.</a:t>
            </a:r>
          </a:p>
          <a:p>
            <a:pPr lvl="1"/>
            <a:r>
              <a:rPr lang="el-GR" dirty="0"/>
              <a:t>Ο πράκτορας ξεκινά από την αφετηρία που βρίσκεται στο [1,1] και κοιτάζει ανατολικά.</a:t>
            </a:r>
          </a:p>
          <a:p>
            <a:pPr lvl="1"/>
            <a:r>
              <a:rPr lang="el-GR" dirty="0"/>
              <a:t>Οι θέσεις του χρυσού και του </a:t>
            </a:r>
            <a:r>
              <a:rPr lang="en-US" dirty="0"/>
              <a:t>Wumpus </a:t>
            </a:r>
            <a:r>
              <a:rPr lang="el-GR" dirty="0"/>
              <a:t>επιλέγονται τυχαία με ομοιόμορφη κατανομή – εξαιρείται το τετράγωνο εκκίνησης.</a:t>
            </a:r>
          </a:p>
          <a:p>
            <a:pPr lvl="1"/>
            <a:r>
              <a:rPr lang="el-GR" dirty="0"/>
              <a:t>Κάθε τετράγωνο εκτός από την αφετηρία μπορεί να είναι γούβα, με πιθανότητα 0,2.</a:t>
            </a:r>
          </a:p>
          <a:p>
            <a:pPr lvl="1"/>
            <a:endParaRPr lang="el-GR" dirty="0"/>
          </a:p>
        </p:txBody>
      </p:sp>
    </p:spTree>
    <p:extLst>
      <p:ext uri="{BB962C8B-B14F-4D97-AF65-F5344CB8AC3E}">
        <p14:creationId xmlns:p14="http://schemas.microsoft.com/office/powerpoint/2010/main" val="277930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E853D5-7092-5C0F-32E2-8B84521D55AF}"/>
              </a:ext>
            </a:extLst>
          </p:cNvPr>
          <p:cNvSpPr>
            <a:spLocks noGrp="1"/>
          </p:cNvSpPr>
          <p:nvPr>
            <p:ph type="title"/>
          </p:nvPr>
        </p:nvSpPr>
        <p:spPr/>
        <p:txBody>
          <a:bodyPr>
            <a:normAutofit fontScale="90000"/>
          </a:bodyPr>
          <a:lstStyle/>
          <a:p>
            <a:r>
              <a:rPr lang="el-GR" dirty="0"/>
              <a:t>Κόσμος του </a:t>
            </a:r>
            <a:r>
              <a:rPr lang="en-US" dirty="0" err="1"/>
              <a:t>wumpus</a:t>
            </a:r>
            <a:r>
              <a:rPr lang="en-US" dirty="0"/>
              <a:t> - </a:t>
            </a:r>
            <a:r>
              <a:rPr lang="el-GR" dirty="0"/>
              <a:t>περιγραφή </a:t>
            </a:r>
            <a:r>
              <a:rPr lang="en-US" dirty="0"/>
              <a:t>PEAS</a:t>
            </a:r>
            <a:endParaRPr lang="el-GR" dirty="0"/>
          </a:p>
        </p:txBody>
      </p:sp>
      <p:sp>
        <p:nvSpPr>
          <p:cNvPr id="3" name="Θέση περιεχομένου 2">
            <a:extLst>
              <a:ext uri="{FF2B5EF4-FFF2-40B4-BE49-F238E27FC236}">
                <a16:creationId xmlns:a16="http://schemas.microsoft.com/office/drawing/2014/main" id="{10525B85-64BE-DDF0-8942-20C182B98261}"/>
              </a:ext>
            </a:extLst>
          </p:cNvPr>
          <p:cNvSpPr>
            <a:spLocks noGrp="1"/>
          </p:cNvSpPr>
          <p:nvPr>
            <p:ph idx="1"/>
          </p:nvPr>
        </p:nvSpPr>
        <p:spPr>
          <a:xfrm>
            <a:off x="1120000" y="1616620"/>
            <a:ext cx="10233800" cy="4351338"/>
          </a:xfrm>
        </p:spPr>
        <p:txBody>
          <a:bodyPr>
            <a:normAutofit fontScale="92500" lnSpcReduction="20000"/>
          </a:bodyPr>
          <a:lstStyle/>
          <a:p>
            <a:r>
              <a:rPr lang="el-GR" b="1" dirty="0">
                <a:solidFill>
                  <a:schemeClr val="accent6">
                    <a:lumMod val="40000"/>
                    <a:lumOff val="60000"/>
                  </a:schemeClr>
                </a:solidFill>
              </a:rPr>
              <a:t>Μηχανισμοί δράσης</a:t>
            </a:r>
            <a:r>
              <a:rPr lang="el-GR" b="1" dirty="0"/>
              <a:t>:</a:t>
            </a:r>
          </a:p>
          <a:p>
            <a:pPr lvl="1"/>
            <a:r>
              <a:rPr lang="el-GR" dirty="0"/>
              <a:t>Ο πράκτορας μπορεί να μετακινείται </a:t>
            </a:r>
            <a:r>
              <a:rPr lang="el-GR" b="1" dirty="0" err="1">
                <a:solidFill>
                  <a:srgbClr val="FFFF00"/>
                </a:solidFill>
              </a:rPr>
              <a:t>Προς_τα_εμπρός</a:t>
            </a:r>
            <a:r>
              <a:rPr lang="el-GR" dirty="0"/>
              <a:t>, να πραγματοποιεί </a:t>
            </a:r>
            <a:r>
              <a:rPr lang="el-GR" b="1" dirty="0" err="1">
                <a:solidFill>
                  <a:srgbClr val="FFFF00"/>
                </a:solidFill>
              </a:rPr>
              <a:t>Στροφή_αριστερά</a:t>
            </a:r>
            <a:r>
              <a:rPr lang="el-GR" b="1" dirty="0">
                <a:solidFill>
                  <a:srgbClr val="FFFF00"/>
                </a:solidFill>
              </a:rPr>
              <a:t> </a:t>
            </a:r>
            <a:r>
              <a:rPr lang="el-GR" dirty="0"/>
              <a:t>κατά 90</a:t>
            </a:r>
            <a:r>
              <a:rPr lang="el-GR" baseline="30000" dirty="0"/>
              <a:t>ο</a:t>
            </a:r>
            <a:r>
              <a:rPr lang="el-GR" dirty="0"/>
              <a:t> ή να πραγματοποιεί </a:t>
            </a:r>
            <a:r>
              <a:rPr lang="el-GR" b="1" dirty="0" err="1">
                <a:solidFill>
                  <a:srgbClr val="FFFF00"/>
                </a:solidFill>
              </a:rPr>
              <a:t>Στροφή_δεξιά</a:t>
            </a:r>
            <a:r>
              <a:rPr lang="el-GR" b="1" dirty="0">
                <a:solidFill>
                  <a:srgbClr val="FFFF00"/>
                </a:solidFill>
              </a:rPr>
              <a:t> </a:t>
            </a:r>
            <a:r>
              <a:rPr lang="el-GR" dirty="0"/>
              <a:t>κατά 90</a:t>
            </a:r>
            <a:r>
              <a:rPr lang="el-GR" baseline="30000" dirty="0"/>
              <a:t>ο</a:t>
            </a:r>
            <a:r>
              <a:rPr lang="el-GR" dirty="0"/>
              <a:t>.</a:t>
            </a:r>
          </a:p>
          <a:p>
            <a:pPr lvl="1"/>
            <a:r>
              <a:rPr lang="el-GR" dirty="0"/>
              <a:t>Πεθαίνει αν βρεθεί σε τετράγωνο με γούβα ή ζωντανό </a:t>
            </a:r>
            <a:r>
              <a:rPr lang="en-US" dirty="0" err="1"/>
              <a:t>wumpus</a:t>
            </a:r>
            <a:r>
              <a:rPr lang="el-GR" dirty="0"/>
              <a:t> (αν είναι νεκρό δεν πεθαίνει παρά τη δυσοσμία…).</a:t>
            </a:r>
          </a:p>
          <a:p>
            <a:pPr lvl="1"/>
            <a:r>
              <a:rPr lang="el-GR" dirty="0"/>
              <a:t>Αν προσπαθεί να μετακινηθεί και πέσει στον τοίχο, απλά μένει στάσιμος.</a:t>
            </a:r>
          </a:p>
          <a:p>
            <a:pPr lvl="1"/>
            <a:r>
              <a:rPr lang="el-GR" dirty="0"/>
              <a:t>Με την ενέργεια </a:t>
            </a:r>
            <a:r>
              <a:rPr lang="el-GR" b="1" dirty="0">
                <a:solidFill>
                  <a:srgbClr val="FFFF00"/>
                </a:solidFill>
              </a:rPr>
              <a:t>Αρπαγή</a:t>
            </a:r>
            <a:r>
              <a:rPr lang="el-GR" dirty="0"/>
              <a:t> μπορεί να πάρει τον χρυσό εφόσον βρεθεί στο αντίστοιχο τετράγωνο.</a:t>
            </a:r>
          </a:p>
          <a:p>
            <a:pPr lvl="1"/>
            <a:r>
              <a:rPr lang="el-GR" dirty="0"/>
              <a:t>Με την ενέργεια </a:t>
            </a:r>
            <a:r>
              <a:rPr lang="el-GR" b="1" dirty="0">
                <a:solidFill>
                  <a:srgbClr val="FFFF00"/>
                </a:solidFill>
              </a:rPr>
              <a:t>Εξακόντιση</a:t>
            </a:r>
            <a:r>
              <a:rPr lang="el-GR" b="1" dirty="0"/>
              <a:t> </a:t>
            </a:r>
            <a:r>
              <a:rPr lang="el-GR" dirty="0"/>
              <a:t>μπορεί να ρίξει το βέλος προς την κατεύθυνση που κοιτάζει. Το βέλος συνεχίζει μέχρι να χτυπήσει το </a:t>
            </a:r>
            <a:r>
              <a:rPr lang="en-US" dirty="0"/>
              <a:t>Wumpus </a:t>
            </a:r>
            <a:r>
              <a:rPr lang="el-GR" dirty="0"/>
              <a:t>ή σε τοίχο. Επειδή έχει μόνο ένα βέλος, μόνο η πρώτη ενέργεια </a:t>
            </a:r>
            <a:r>
              <a:rPr lang="el-GR" b="1" dirty="0"/>
              <a:t>Εξακόντιση </a:t>
            </a:r>
            <a:r>
              <a:rPr lang="el-GR" dirty="0"/>
              <a:t>έχει αποτέλεσμα.</a:t>
            </a:r>
          </a:p>
          <a:p>
            <a:pPr lvl="1"/>
            <a:r>
              <a:rPr lang="el-GR" dirty="0"/>
              <a:t>Με την ενέργεια </a:t>
            </a:r>
            <a:r>
              <a:rPr lang="el-GR" b="1" dirty="0">
                <a:solidFill>
                  <a:srgbClr val="FFFF00"/>
                </a:solidFill>
              </a:rPr>
              <a:t>Αναρρίχηση</a:t>
            </a:r>
            <a:r>
              <a:rPr lang="el-GR" b="1" dirty="0"/>
              <a:t> </a:t>
            </a:r>
            <a:r>
              <a:rPr lang="el-GR" dirty="0"/>
              <a:t>μπορεί να βγει από το σπήλαιο εφόσον βρίσκεται στο τετράγωνο [1,1].</a:t>
            </a:r>
          </a:p>
        </p:txBody>
      </p:sp>
    </p:spTree>
    <p:extLst>
      <p:ext uri="{BB962C8B-B14F-4D97-AF65-F5344CB8AC3E}">
        <p14:creationId xmlns:p14="http://schemas.microsoft.com/office/powerpoint/2010/main" val="209564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9758A4-595E-B115-485F-6F9E5F05B081}"/>
              </a:ext>
            </a:extLst>
          </p:cNvPr>
          <p:cNvSpPr>
            <a:spLocks noGrp="1"/>
          </p:cNvSpPr>
          <p:nvPr>
            <p:ph type="title"/>
          </p:nvPr>
        </p:nvSpPr>
        <p:spPr>
          <a:xfrm>
            <a:off x="838200" y="199659"/>
            <a:ext cx="10515600" cy="766989"/>
          </a:xfrm>
        </p:spPr>
        <p:txBody>
          <a:bodyPr>
            <a:normAutofit fontScale="90000"/>
          </a:bodyPr>
          <a:lstStyle/>
          <a:p>
            <a:r>
              <a:rPr lang="el-GR" dirty="0"/>
              <a:t>Κόσμος του </a:t>
            </a:r>
            <a:r>
              <a:rPr lang="en-US" dirty="0" err="1"/>
              <a:t>wumpus</a:t>
            </a:r>
            <a:r>
              <a:rPr lang="en-US" dirty="0"/>
              <a:t> - </a:t>
            </a:r>
            <a:r>
              <a:rPr lang="el-GR" dirty="0"/>
              <a:t>περιγραφή </a:t>
            </a:r>
            <a:r>
              <a:rPr lang="en-US" dirty="0"/>
              <a:t>PEAS</a:t>
            </a:r>
            <a:endParaRPr lang="el-GR" dirty="0"/>
          </a:p>
        </p:txBody>
      </p:sp>
      <p:sp>
        <p:nvSpPr>
          <p:cNvPr id="3" name="Θέση περιεχομένου 2">
            <a:extLst>
              <a:ext uri="{FF2B5EF4-FFF2-40B4-BE49-F238E27FC236}">
                <a16:creationId xmlns:a16="http://schemas.microsoft.com/office/drawing/2014/main" id="{B9DCA5C2-D0E0-BC43-6EB6-39087387C992}"/>
              </a:ext>
            </a:extLst>
          </p:cNvPr>
          <p:cNvSpPr>
            <a:spLocks noGrp="1"/>
          </p:cNvSpPr>
          <p:nvPr>
            <p:ph idx="1"/>
          </p:nvPr>
        </p:nvSpPr>
        <p:spPr>
          <a:xfrm>
            <a:off x="1120000" y="1042146"/>
            <a:ext cx="10233800" cy="4351338"/>
          </a:xfrm>
        </p:spPr>
        <p:txBody>
          <a:bodyPr/>
          <a:lstStyle/>
          <a:p>
            <a:r>
              <a:rPr lang="el-GR" b="1" dirty="0">
                <a:solidFill>
                  <a:schemeClr val="accent6">
                    <a:lumMod val="40000"/>
                    <a:lumOff val="60000"/>
                  </a:schemeClr>
                </a:solidFill>
              </a:rPr>
              <a:t>Αισθητήρες</a:t>
            </a:r>
            <a:r>
              <a:rPr lang="el-GR" b="1" dirty="0"/>
              <a:t>:</a:t>
            </a:r>
          </a:p>
          <a:p>
            <a:pPr lvl="1"/>
            <a:r>
              <a:rPr lang="el-GR" dirty="0"/>
              <a:t>Ο πράκτορας μπορεί να ανιχνεύει τη </a:t>
            </a:r>
            <a:r>
              <a:rPr lang="el-GR" b="1" dirty="0">
                <a:solidFill>
                  <a:srgbClr val="FF0000"/>
                </a:solidFill>
              </a:rPr>
              <a:t>Δυσοσμία</a:t>
            </a:r>
            <a:r>
              <a:rPr lang="el-GR" dirty="0"/>
              <a:t> στα τετράγωνα που γειτονεύουν με το </a:t>
            </a:r>
            <a:r>
              <a:rPr lang="en-US" dirty="0"/>
              <a:t>Wumpus (</a:t>
            </a:r>
            <a:r>
              <a:rPr lang="el-GR" dirty="0"/>
              <a:t>όχι διαγώνια)</a:t>
            </a:r>
            <a:r>
              <a:rPr lang="en-US" dirty="0"/>
              <a:t>.</a:t>
            </a:r>
            <a:endParaRPr lang="el-GR" dirty="0"/>
          </a:p>
          <a:p>
            <a:pPr lvl="1"/>
            <a:r>
              <a:rPr lang="el-GR" dirty="0"/>
              <a:t>Μπορεί να αντιληφθεί την </a:t>
            </a:r>
            <a:r>
              <a:rPr lang="el-GR" b="1" dirty="0">
                <a:solidFill>
                  <a:srgbClr val="FF0000"/>
                </a:solidFill>
              </a:rPr>
              <a:t>Αύρα</a:t>
            </a:r>
            <a:r>
              <a:rPr lang="el-GR" dirty="0"/>
              <a:t> στα τετράγωνα που γειτονεύουν με γούβα.</a:t>
            </a:r>
          </a:p>
          <a:p>
            <a:pPr lvl="1"/>
            <a:r>
              <a:rPr lang="el-GR" dirty="0"/>
              <a:t>Στο τετράγωνο που είναι ο χρυσός, αντιλαμβάνεται μια </a:t>
            </a:r>
            <a:r>
              <a:rPr lang="el-GR" b="1" dirty="0">
                <a:solidFill>
                  <a:srgbClr val="FF0000"/>
                </a:solidFill>
              </a:rPr>
              <a:t>Λάμψη</a:t>
            </a:r>
            <a:r>
              <a:rPr lang="el-GR" dirty="0"/>
              <a:t>.</a:t>
            </a:r>
          </a:p>
          <a:p>
            <a:pPr lvl="1"/>
            <a:r>
              <a:rPr lang="el-GR" dirty="0"/>
              <a:t>Όταν πέφτει στον τοίχο, αντιλαμβάνεται έναν </a:t>
            </a:r>
            <a:r>
              <a:rPr lang="el-GR" b="1" dirty="0">
                <a:solidFill>
                  <a:srgbClr val="FF0000"/>
                </a:solidFill>
              </a:rPr>
              <a:t>Γδούπο</a:t>
            </a:r>
            <a:r>
              <a:rPr lang="el-GR" dirty="0"/>
              <a:t>.</a:t>
            </a:r>
          </a:p>
          <a:p>
            <a:pPr lvl="1"/>
            <a:r>
              <a:rPr lang="el-GR" dirty="0"/>
              <a:t>Όταν σκοτωθεί το </a:t>
            </a:r>
            <a:r>
              <a:rPr lang="en-US" dirty="0"/>
              <a:t>Wumpus</a:t>
            </a:r>
            <a:r>
              <a:rPr lang="el-GR" dirty="0"/>
              <a:t>, βγάζει μια </a:t>
            </a:r>
            <a:r>
              <a:rPr lang="el-GR" b="1" dirty="0">
                <a:solidFill>
                  <a:srgbClr val="FF0000"/>
                </a:solidFill>
              </a:rPr>
              <a:t>Κραυγή </a:t>
            </a:r>
            <a:r>
              <a:rPr lang="el-GR" dirty="0"/>
              <a:t>που γίνεται αντιληπτή από οπουδήποτε μέσα στο σπήλαιο.</a:t>
            </a:r>
          </a:p>
          <a:p>
            <a:pPr lvl="1"/>
            <a:endParaRPr lang="en-US" dirty="0"/>
          </a:p>
          <a:p>
            <a:pPr lvl="1"/>
            <a:endParaRPr lang="el-GR" dirty="0"/>
          </a:p>
        </p:txBody>
      </p:sp>
      <p:sp>
        <p:nvSpPr>
          <p:cNvPr id="4" name="TextBox 3">
            <a:extLst>
              <a:ext uri="{FF2B5EF4-FFF2-40B4-BE49-F238E27FC236}">
                <a16:creationId xmlns:a16="http://schemas.microsoft.com/office/drawing/2014/main" id="{ACDE0398-5BFB-9226-A827-ABECAF3F0F9E}"/>
              </a:ext>
            </a:extLst>
          </p:cNvPr>
          <p:cNvSpPr txBox="1"/>
          <p:nvPr/>
        </p:nvSpPr>
        <p:spPr>
          <a:xfrm>
            <a:off x="1" y="4911634"/>
            <a:ext cx="12191998" cy="830997"/>
          </a:xfrm>
          <a:prstGeom prst="rect">
            <a:avLst/>
          </a:prstGeom>
          <a:solidFill>
            <a:schemeClr val="accent2">
              <a:lumMod val="40000"/>
              <a:lumOff val="60000"/>
            </a:schemeClr>
          </a:solidFill>
        </p:spPr>
        <p:txBody>
          <a:bodyPr wrap="square" rtlCol="0">
            <a:spAutoFit/>
          </a:bodyPr>
          <a:lstStyle/>
          <a:p>
            <a:pPr algn="ctr"/>
            <a:r>
              <a:rPr lang="el-GR" sz="2400" b="1" dirty="0">
                <a:solidFill>
                  <a:schemeClr val="bg1"/>
                </a:solidFill>
              </a:rPr>
              <a:t>Αιτιοκρατικό, μερικώς παρατηρήσιμο, </a:t>
            </a:r>
            <a:r>
              <a:rPr lang="el-GR" sz="2400" b="1" dirty="0" err="1">
                <a:solidFill>
                  <a:schemeClr val="bg1"/>
                </a:solidFill>
              </a:rPr>
              <a:t>ακολουθιακό</a:t>
            </a:r>
            <a:r>
              <a:rPr lang="el-GR" sz="2400" b="1" dirty="0">
                <a:solidFill>
                  <a:schemeClr val="bg1"/>
                </a:solidFill>
              </a:rPr>
              <a:t>, </a:t>
            </a:r>
            <a:br>
              <a:rPr lang="el-GR" sz="2400" b="1" dirty="0">
                <a:solidFill>
                  <a:schemeClr val="bg1"/>
                </a:solidFill>
              </a:rPr>
            </a:br>
            <a:r>
              <a:rPr lang="el-GR" sz="2400" b="1" dirty="0">
                <a:solidFill>
                  <a:schemeClr val="bg1"/>
                </a:solidFill>
              </a:rPr>
              <a:t>διακριτό, στατικό και </a:t>
            </a:r>
            <a:r>
              <a:rPr lang="el-GR" sz="2400" b="1" dirty="0" err="1">
                <a:solidFill>
                  <a:schemeClr val="bg1"/>
                </a:solidFill>
              </a:rPr>
              <a:t>μονοπρακτορικό</a:t>
            </a:r>
            <a:r>
              <a:rPr lang="el-GR" sz="2400" b="1" dirty="0">
                <a:solidFill>
                  <a:schemeClr val="bg1"/>
                </a:solidFill>
              </a:rPr>
              <a:t> περιβάλλον</a:t>
            </a:r>
          </a:p>
        </p:txBody>
      </p:sp>
    </p:spTree>
    <p:extLst>
      <p:ext uri="{BB962C8B-B14F-4D97-AF65-F5344CB8AC3E}">
        <p14:creationId xmlns:p14="http://schemas.microsoft.com/office/powerpoint/2010/main" val="127566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Βάθος</Template>
  <TotalTime>3277</TotalTime>
  <Words>1440</Words>
  <Application>Microsoft Office PowerPoint</Application>
  <PresentationFormat>Ευρεία οθόνη</PresentationFormat>
  <Paragraphs>139</Paragraphs>
  <Slides>29</Slides>
  <Notes>21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29</vt:i4>
      </vt:variant>
    </vt:vector>
  </HeadingPairs>
  <TitlesOfParts>
    <vt:vector size="36" baseType="lpstr">
      <vt:lpstr>Arial</vt:lpstr>
      <vt:lpstr>Bahnschrift Light</vt:lpstr>
      <vt:lpstr>Calibri</vt:lpstr>
      <vt:lpstr>Cambria Math</vt:lpstr>
      <vt:lpstr>Cera Pro</vt:lpstr>
      <vt:lpstr>Corbel</vt:lpstr>
      <vt:lpstr>Βάθος</vt:lpstr>
      <vt:lpstr>Εφαρμογές  Τεχνητής Νοημοσύνης στη  Μηχανική Ορυκτών Πόρων</vt:lpstr>
      <vt:lpstr>Παρουσίαση του PowerPoint</vt:lpstr>
      <vt:lpstr>Εισαγωγή</vt:lpstr>
      <vt:lpstr>Πράκτορες βασισμένοι στη γνώση</vt:lpstr>
      <vt:lpstr>Συμπερασμός</vt:lpstr>
      <vt:lpstr>Ο κόσμος του wumpus</vt:lpstr>
      <vt:lpstr>Κόσμος του wumpus - περιγραφή PEAS</vt:lpstr>
      <vt:lpstr>Κόσμος του wumpus - περιγραφή PEAS</vt:lpstr>
      <vt:lpstr>Κόσμος του wumpus - περιγραφή PEAS</vt:lpstr>
      <vt:lpstr>Το πρώτο βήμα του πράκτορα</vt:lpstr>
      <vt:lpstr>Τα επόμενα βήματα του πράκτορα</vt:lpstr>
      <vt:lpstr>Λογική</vt:lpstr>
      <vt:lpstr>Έλεγχος μοντέλων</vt:lpstr>
      <vt:lpstr>Αντιστοιχία κόσμου και αναπαράστασης</vt:lpstr>
      <vt:lpstr>Προτασιακή Λογική</vt:lpstr>
      <vt:lpstr>Σύνταξη προτασιακής λογικής</vt:lpstr>
      <vt:lpstr>Λογικά συνδετικά</vt:lpstr>
      <vt:lpstr>Τυπική γραμματική προτασιακής λογικής</vt:lpstr>
      <vt:lpstr>Πίνακες αληθείας για τα λογικά συνδετικά</vt:lpstr>
      <vt:lpstr>Λογικές ισοδυναμίες</vt:lpstr>
      <vt:lpstr>Πίνακας αληθείας για τη βάση γνώσης στην αρχή στον κόσμο του wumpus</vt:lpstr>
      <vt:lpstr>Σύνοψη (1)</vt:lpstr>
      <vt:lpstr>Σύνοψη (2)</vt:lpstr>
      <vt:lpstr>Λογική Πρώτης Τάξης</vt:lpstr>
      <vt:lpstr>Συνδυασμός τυπικών και φυσικών γλωσσών</vt:lpstr>
      <vt:lpstr>Στοιχεία φυσικής γλώσσας</vt:lpstr>
      <vt:lpstr>Προτασιακή vs λογική πρώτης τάξης</vt:lpstr>
      <vt:lpstr>Τυπικές γλώσσες και οι δεσμεύσεις τους</vt:lpstr>
      <vt:lpstr>Τυπική γραμματική λογικής πρώτης τάξης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Τεχνητής Νοημοσύνης στη  Μηχανική Ορυκτών Πόρων</dc:title>
  <dc:creator>IOANNIS KAPAGERIDIS</dc:creator>
  <cp:lastModifiedBy>-IOANNIS KAPAGERIDIS</cp:lastModifiedBy>
  <cp:revision>179</cp:revision>
  <dcterms:created xsi:type="dcterms:W3CDTF">2023-08-05T09:36:49Z</dcterms:created>
  <dcterms:modified xsi:type="dcterms:W3CDTF">2023-11-07T16:10:39Z</dcterms:modified>
</cp:coreProperties>
</file>