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 id="271" r:id="rId16"/>
    <p:sldId id="270" r:id="rId17"/>
    <p:sldId id="272"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73" r:id="rId36"/>
    <p:sldId id="277" r:id="rId37"/>
    <p:sldId id="292"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BB677AB5-6F61-438E-AD1A-226923930794}">
          <p14:sldIdLst>
            <p14:sldId id="256"/>
            <p14:sldId id="257"/>
            <p14:sldId id="258"/>
            <p14:sldId id="259"/>
            <p14:sldId id="260"/>
            <p14:sldId id="261"/>
            <p14:sldId id="262"/>
            <p14:sldId id="263"/>
            <p14:sldId id="264"/>
            <p14:sldId id="265"/>
            <p14:sldId id="268"/>
            <p14:sldId id="269"/>
            <p14:sldId id="266"/>
            <p14:sldId id="267"/>
            <p14:sldId id="271"/>
            <p14:sldId id="270"/>
            <p14:sldId id="272"/>
            <p14:sldId id="274"/>
            <p14:sldId id="275"/>
            <p14:sldId id="276"/>
            <p14:sldId id="278"/>
            <p14:sldId id="279"/>
            <p14:sldId id="280"/>
            <p14:sldId id="281"/>
            <p14:sldId id="282"/>
            <p14:sldId id="283"/>
            <p14:sldId id="284"/>
            <p14:sldId id="285"/>
            <p14:sldId id="286"/>
            <p14:sldId id="287"/>
            <p14:sldId id="288"/>
            <p14:sldId id="289"/>
            <p14:sldId id="290"/>
            <p14:sldId id="291"/>
            <p14:sldId id="273"/>
            <p14:sldId id="277"/>
            <p14:sldId id="292"/>
          </p14:sldIdLst>
        </p14:section>
        <p14:section name="Ενότητα χωρίς τίτλο" id="{292B09E5-493F-4415-9006-9AF12EE00EE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2B9A73-7303-4F33-BAA1-9CB31F48443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EB8E8C4F-4CE6-4915-896F-0E0E03DDA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9CA19FB-1ADC-4C7D-AE23-F92CDF723419}"/>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D434F47B-E74F-4F40-907E-978AB145F3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50E239A-73CD-49D5-9F16-361EA84C8F4E}"/>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16302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95681F0-8B2E-46C1-931F-81BD795B97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A3D11C2-46DA-4BDF-A583-421333A085F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C121ADBE-A970-4664-A652-0D50E93DE447}"/>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265377A9-C83F-4276-8757-6AB08250DB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E08CF4C-C153-4666-9782-59E2E7E3C778}"/>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40776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3187B36-EC49-4ED0-BA68-68C9A7974FD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DB66E38-D828-4F53-89AD-7AF257B6845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84EAC11-AA6F-43D4-B18E-B546950C65A3}"/>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45D37575-D6E8-40DA-8B62-E5EB7BDF57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D547D70-5753-4A79-98EF-F6F50F4A8545}"/>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351380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14CDC0-47C1-449A-B26F-40FC29CB7B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57F8180-3251-499D-BD07-0FEE457D0A7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8CD0E91-D668-43BD-8223-0865216DBB53}"/>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FED2D94C-73DA-48E4-819E-2E99845EC1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3B00128-4B0E-4203-9BF5-E3CE9761E5FA}"/>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386120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C9FF52-0B22-4071-BFE8-EA8850BA16E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53A3C1B-B497-468D-8A63-DD6FBC7A3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34597E9B-BDD1-45A8-B479-7A2578AC7AB1}"/>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0536583A-12ED-4C73-BDC6-AB1BA25384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717C2A7-409C-4386-8CA2-8946EE10EE5D}"/>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208897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C0DE7CD-812A-40B5-8D88-F9F22FEB98F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BD6CC62-5BAB-46C8-94C6-DA98A346D84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046592E4-0E07-4A61-BE7E-F69AA332816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41A7E5E5-09F4-42C1-A56E-EEEC1BE5E0DB}"/>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6" name="Θέση υποσέλιδου 5">
            <a:extLst>
              <a:ext uri="{FF2B5EF4-FFF2-40B4-BE49-F238E27FC236}">
                <a16:creationId xmlns:a16="http://schemas.microsoft.com/office/drawing/2014/main" xmlns="" id="{ABAF607D-2F66-4EF8-90BE-7A182467F3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B03887B-E143-4283-9992-721FE7AA5DCB}"/>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334169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2AEC11-541F-4ECE-BE24-ABFDD101EEC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C4757A6-F0D6-4292-82C3-8506D184A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6859B6C5-63CC-4E0A-9174-0C21C455ECE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F1058810-F0E4-4E68-B3C1-A00CF41EE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872EA1AA-5B18-4278-A90B-E4F67D5FBD2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5295D09D-2997-4830-B051-5F465DE5A15F}"/>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8" name="Θέση υποσέλιδου 7">
            <a:extLst>
              <a:ext uri="{FF2B5EF4-FFF2-40B4-BE49-F238E27FC236}">
                <a16:creationId xmlns:a16="http://schemas.microsoft.com/office/drawing/2014/main" xmlns="" id="{87016909-802E-4737-A795-DFB2E84A9BC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5805DF3A-0198-4730-9518-D9D5D224A98B}"/>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129104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5893ED-C315-4BF7-A011-5EA38AA8D8D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D5E6B85-4BD8-4B76-9BDA-C11C4F28E75D}"/>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4" name="Θέση υποσέλιδου 3">
            <a:extLst>
              <a:ext uri="{FF2B5EF4-FFF2-40B4-BE49-F238E27FC236}">
                <a16:creationId xmlns:a16="http://schemas.microsoft.com/office/drawing/2014/main" xmlns="" id="{E8E92B4D-320E-494C-B612-D41AA3EDF4E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E2FC4249-97D3-45C6-B335-A5EB27DDCEF9}"/>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193260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D28C241B-6F34-476A-AAFC-64B505A921D4}"/>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3" name="Θέση υποσέλιδου 2">
            <a:extLst>
              <a:ext uri="{FF2B5EF4-FFF2-40B4-BE49-F238E27FC236}">
                <a16:creationId xmlns:a16="http://schemas.microsoft.com/office/drawing/2014/main" xmlns="" id="{EB3D0DD0-56D0-46A8-B46A-1DC1236A7C2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455704A3-716E-4092-8170-F187390C7D9E}"/>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214612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7941F2-1FDD-4C5B-9495-E9C5B14C70D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82A71DA-B137-491F-988F-7A63AF62A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792B678D-7946-4945-89CB-2CFA64DC5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4BD7E706-5E16-4429-B322-6AD7B37620D2}"/>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6" name="Θέση υποσέλιδου 5">
            <a:extLst>
              <a:ext uri="{FF2B5EF4-FFF2-40B4-BE49-F238E27FC236}">
                <a16:creationId xmlns:a16="http://schemas.microsoft.com/office/drawing/2014/main" xmlns="" id="{E8B8FDFE-753D-455E-9EEE-BC604DC444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2487766-D6DD-4BE8-8A71-7255FB0A3EFC}"/>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413593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92F80C-44DA-401C-851A-65664F86112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CF48DA02-ABAB-4CD3-926A-F6C08D34C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58F07007-633F-4C43-A384-92E4D2D8D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DC58D5DF-FA88-48AA-AB38-07E64560BA07}"/>
              </a:ext>
            </a:extLst>
          </p:cNvPr>
          <p:cNvSpPr>
            <a:spLocks noGrp="1"/>
          </p:cNvSpPr>
          <p:nvPr>
            <p:ph type="dt" sz="half" idx="10"/>
          </p:nvPr>
        </p:nvSpPr>
        <p:spPr/>
        <p:txBody>
          <a:bodyPr/>
          <a:lstStyle/>
          <a:p>
            <a:fld id="{9E99D9F2-ABF3-4639-884B-53A30A89A957}" type="datetimeFigureOut">
              <a:rPr lang="el-GR" smtClean="0"/>
              <a:pPr/>
              <a:t>8/3/2021</a:t>
            </a:fld>
            <a:endParaRPr lang="el-GR"/>
          </a:p>
        </p:txBody>
      </p:sp>
      <p:sp>
        <p:nvSpPr>
          <p:cNvPr id="6" name="Θέση υποσέλιδου 5">
            <a:extLst>
              <a:ext uri="{FF2B5EF4-FFF2-40B4-BE49-F238E27FC236}">
                <a16:creationId xmlns:a16="http://schemas.microsoft.com/office/drawing/2014/main" xmlns="" id="{99E7A4F6-FBF2-46CB-9997-F72B8BA1DCB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EA1C0EC-527A-4045-8F25-EFE836E558AB}"/>
              </a:ext>
            </a:extLst>
          </p:cNvPr>
          <p:cNvSpPr>
            <a:spLocks noGrp="1"/>
          </p:cNvSpPr>
          <p:nvPr>
            <p:ph type="sldNum" sz="quarter" idx="12"/>
          </p:nvPr>
        </p:nvSpPr>
        <p:spPr/>
        <p:txBody>
          <a:body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86510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D605E46C-83EF-4BE7-94BD-4F1750C28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605D014-1D3F-43B4-91CC-185EC5469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C6C7233D-3C64-4345-A4D0-9E5597C19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9D9F2-ABF3-4639-884B-53A30A89A957}" type="datetimeFigureOut">
              <a:rPr lang="el-GR" smtClean="0"/>
              <a:pPr/>
              <a:t>8/3/2021</a:t>
            </a:fld>
            <a:endParaRPr lang="el-GR"/>
          </a:p>
        </p:txBody>
      </p:sp>
      <p:sp>
        <p:nvSpPr>
          <p:cNvPr id="5" name="Θέση υποσέλιδου 4">
            <a:extLst>
              <a:ext uri="{FF2B5EF4-FFF2-40B4-BE49-F238E27FC236}">
                <a16:creationId xmlns:a16="http://schemas.microsoft.com/office/drawing/2014/main" xmlns="" id="{52A6B673-01C2-4CB5-9234-FF4B2FC33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F4FC5C57-58BE-49F6-8319-23ECC80C5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B4C5D-0A2B-468B-9BC2-23A41707ADB2}" type="slidenum">
              <a:rPr lang="el-GR" smtClean="0"/>
              <a:pPr/>
              <a:t>‹#›</a:t>
            </a:fld>
            <a:endParaRPr lang="el-GR"/>
          </a:p>
        </p:txBody>
      </p:sp>
    </p:spTree>
    <p:extLst>
      <p:ext uri="{BB962C8B-B14F-4D97-AF65-F5344CB8AC3E}">
        <p14:creationId xmlns:p14="http://schemas.microsoft.com/office/powerpoint/2010/main" xmlns="" val="19162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B30135A-1E75-40C1-87CF-5C2462F8B268}"/>
              </a:ext>
            </a:extLst>
          </p:cNvPr>
          <p:cNvSpPr>
            <a:spLocks noGrp="1"/>
          </p:cNvSpPr>
          <p:nvPr>
            <p:ph type="ctrTitle"/>
          </p:nvPr>
        </p:nvSpPr>
        <p:spPr/>
        <p:txBody>
          <a:bodyPr/>
          <a:lstStyle/>
          <a:p>
            <a:r>
              <a:rPr lang="el-GR" dirty="0"/>
              <a:t>ΕΞΩΣΩΜΑΤΙΚΗ ΓΟΝΙΜΟΠΟΙΗΣΗ</a:t>
            </a:r>
          </a:p>
        </p:txBody>
      </p:sp>
      <p:sp>
        <p:nvSpPr>
          <p:cNvPr id="3" name="Υπότιτλος 2">
            <a:extLst>
              <a:ext uri="{FF2B5EF4-FFF2-40B4-BE49-F238E27FC236}">
                <a16:creationId xmlns:a16="http://schemas.microsoft.com/office/drawing/2014/main" xmlns="" id="{D7B9175A-54BA-45B0-AA13-5D2C0BB71DA9}"/>
              </a:ext>
            </a:extLst>
          </p:cNvPr>
          <p:cNvSpPr>
            <a:spLocks noGrp="1"/>
          </p:cNvSpPr>
          <p:nvPr>
            <p:ph type="subTitle" idx="1"/>
          </p:nvPr>
        </p:nvSpPr>
        <p:spPr/>
        <p:txBody>
          <a:bodyPr>
            <a:normAutofit lnSpcReduction="10000"/>
          </a:bodyPr>
          <a:lstStyle/>
          <a:p>
            <a:r>
              <a:rPr lang="el-GR" altLang="el-GR" dirty="0"/>
              <a:t>ΔΡ. ΤΣΑΓΙΑΣ ΝΙΚΟΛΑΟΣ</a:t>
            </a:r>
          </a:p>
          <a:p>
            <a:r>
              <a:rPr lang="el-GR" altLang="el-GR" dirty="0"/>
              <a:t>ΜΑΙΕΥΤΗΡΑΣ </a:t>
            </a:r>
            <a:endParaRPr lang="el-GR" altLang="el-GR" dirty="0" smtClean="0"/>
          </a:p>
          <a:p>
            <a:r>
              <a:rPr lang="el-GR" altLang="el-GR" dirty="0" smtClean="0"/>
              <a:t>ΓΥΝΑΙΚΟΛΟΓΟΣ </a:t>
            </a:r>
            <a:r>
              <a:rPr lang="el-GR" altLang="el-GR" dirty="0"/>
              <a:t>ΑΝΑΠΑΡΑΓΩΓΗΣ</a:t>
            </a:r>
          </a:p>
          <a:p>
            <a:r>
              <a:rPr lang="el-GR" altLang="el-GR" dirty="0"/>
              <a:t>ΒΙΟΛΟΓΟΣ</a:t>
            </a:r>
            <a:endParaRPr lang="el-GR" dirty="0"/>
          </a:p>
        </p:txBody>
      </p:sp>
    </p:spTree>
    <p:extLst>
      <p:ext uri="{BB962C8B-B14F-4D97-AF65-F5344CB8AC3E}">
        <p14:creationId xmlns:p14="http://schemas.microsoft.com/office/powerpoint/2010/main" xmlns="" val="278197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4B9B3E-B875-4DF3-A931-F9F0458183AE}"/>
              </a:ext>
            </a:extLst>
          </p:cNvPr>
          <p:cNvSpPr>
            <a:spLocks noGrp="1"/>
          </p:cNvSpPr>
          <p:nvPr>
            <p:ph type="title"/>
          </p:nvPr>
        </p:nvSpPr>
        <p:spPr/>
        <p:txBody>
          <a:bodyPr/>
          <a:lstStyle/>
          <a:p>
            <a:r>
              <a:rPr lang="el-GR" dirty="0"/>
              <a:t>Η εξωσωματική γονιμοποίηση στην Ελλάδα σε αριθμούς</a:t>
            </a:r>
          </a:p>
        </p:txBody>
      </p:sp>
      <p:sp>
        <p:nvSpPr>
          <p:cNvPr id="3" name="Θέση περιεχομένου 2">
            <a:extLst>
              <a:ext uri="{FF2B5EF4-FFF2-40B4-BE49-F238E27FC236}">
                <a16:creationId xmlns:a16="http://schemas.microsoft.com/office/drawing/2014/main" xmlns="" id="{B6013910-60C2-4406-B33A-ADF8F2E1B393}"/>
              </a:ext>
            </a:extLst>
          </p:cNvPr>
          <p:cNvSpPr>
            <a:spLocks noGrp="1"/>
          </p:cNvSpPr>
          <p:nvPr>
            <p:ph idx="1"/>
          </p:nvPr>
        </p:nvSpPr>
        <p:spPr/>
        <p:txBody>
          <a:bodyPr/>
          <a:lstStyle/>
          <a:p>
            <a:r>
              <a:rPr lang="el-GR" dirty="0">
                <a:solidFill>
                  <a:srgbClr val="FF0000"/>
                </a:solidFill>
              </a:rPr>
              <a:t>300.000</a:t>
            </a:r>
            <a:r>
              <a:rPr lang="el-GR" dirty="0"/>
              <a:t> ζευγάρια αντιμετωπίζουν πρόβλημα υπογονιμότητας </a:t>
            </a:r>
          </a:p>
          <a:p>
            <a:r>
              <a:rPr lang="el-GR" dirty="0">
                <a:solidFill>
                  <a:srgbClr val="FF0000"/>
                </a:solidFill>
              </a:rPr>
              <a:t>12.000 -13.000 </a:t>
            </a:r>
            <a:r>
              <a:rPr lang="el-GR" dirty="0"/>
              <a:t>κύκλοι εξωσωματικής ετησίως </a:t>
            </a:r>
          </a:p>
          <a:p>
            <a:r>
              <a:rPr lang="el-GR" dirty="0">
                <a:solidFill>
                  <a:srgbClr val="FF0000"/>
                </a:solidFill>
              </a:rPr>
              <a:t>2.500 – 3.000 </a:t>
            </a:r>
            <a:r>
              <a:rPr lang="el-GR" dirty="0"/>
              <a:t>παιδιά γεννιούνται κάθε χρόνο ετησίως με εξωσωματική γονιμοποίηση (2-3% του συνόλου των παιδιών που γεννιούνται) </a:t>
            </a:r>
          </a:p>
          <a:p>
            <a:r>
              <a:rPr lang="el-GR" dirty="0"/>
              <a:t>Κάθε μέρα έρχονται στον κόσμο </a:t>
            </a:r>
            <a:r>
              <a:rPr lang="el-GR" dirty="0">
                <a:solidFill>
                  <a:srgbClr val="FF0000"/>
                </a:solidFill>
              </a:rPr>
              <a:t>6</a:t>
            </a:r>
            <a:r>
              <a:rPr lang="el-GR" dirty="0"/>
              <a:t> «παιδιά του σωλήνα»</a:t>
            </a:r>
          </a:p>
        </p:txBody>
      </p:sp>
    </p:spTree>
    <p:extLst>
      <p:ext uri="{BB962C8B-B14F-4D97-AF65-F5344CB8AC3E}">
        <p14:creationId xmlns:p14="http://schemas.microsoft.com/office/powerpoint/2010/main" xmlns="" val="310508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216F4D6-BAC4-440D-80EB-53727F390B24}"/>
              </a:ext>
            </a:extLst>
          </p:cNvPr>
          <p:cNvSpPr>
            <a:spLocks noGrp="1"/>
          </p:cNvSpPr>
          <p:nvPr>
            <p:ph type="title"/>
          </p:nvPr>
        </p:nvSpPr>
        <p:spPr/>
        <p:txBody>
          <a:bodyPr/>
          <a:lstStyle/>
          <a:p>
            <a:r>
              <a:rPr lang="el-GR" dirty="0"/>
              <a:t>ΣΤΑΔΙΑ ΕΞΩΣΩΜΑΤΙΚΗΣ ΓΟΝΙΜΟΠΟΙΗΣΗΣ</a:t>
            </a:r>
          </a:p>
        </p:txBody>
      </p:sp>
      <p:sp>
        <p:nvSpPr>
          <p:cNvPr id="3" name="Θέση περιεχομένου 2">
            <a:extLst>
              <a:ext uri="{FF2B5EF4-FFF2-40B4-BE49-F238E27FC236}">
                <a16:creationId xmlns:a16="http://schemas.microsoft.com/office/drawing/2014/main" xmlns="" id="{6171BF57-A4C0-4396-ABB9-D35171EF6F2B}"/>
              </a:ext>
            </a:extLst>
          </p:cNvPr>
          <p:cNvSpPr>
            <a:spLocks noGrp="1"/>
          </p:cNvSpPr>
          <p:nvPr>
            <p:ph idx="1"/>
          </p:nvPr>
        </p:nvSpPr>
        <p:spPr/>
        <p:txBody>
          <a:bodyPr/>
          <a:lstStyle/>
          <a:p>
            <a:r>
              <a:rPr lang="el-GR" dirty="0"/>
              <a:t>ΠΡΟΚΛΗΣΗ ΩΟΘΥΛΑΚΙΟΡΡΗΞΙΑΣ</a:t>
            </a:r>
          </a:p>
          <a:p>
            <a:r>
              <a:rPr lang="el-GR" dirty="0"/>
              <a:t>ΩΟΛΗΨΙΑ</a:t>
            </a:r>
          </a:p>
          <a:p>
            <a:r>
              <a:rPr lang="el-GR" dirty="0"/>
              <a:t>ΓΟΝΙΜΟΠΟΙΗΣΗ</a:t>
            </a:r>
          </a:p>
          <a:p>
            <a:r>
              <a:rPr lang="el-GR" dirty="0"/>
              <a:t>ΕΜΒΡΥΟΜΕΤΑΦΟΡΑ</a:t>
            </a:r>
          </a:p>
        </p:txBody>
      </p:sp>
    </p:spTree>
    <p:extLst>
      <p:ext uri="{BB962C8B-B14F-4D97-AF65-F5344CB8AC3E}">
        <p14:creationId xmlns:p14="http://schemas.microsoft.com/office/powerpoint/2010/main" xmlns="" val="298559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72CDC9-13EE-44CA-81BE-3FBBBBE27CD8}"/>
              </a:ext>
            </a:extLst>
          </p:cNvPr>
          <p:cNvSpPr>
            <a:spLocks noGrp="1"/>
          </p:cNvSpPr>
          <p:nvPr>
            <p:ph type="title"/>
          </p:nvPr>
        </p:nvSpPr>
        <p:spPr/>
        <p:txBody>
          <a:bodyPr/>
          <a:lstStyle/>
          <a:p>
            <a:pPr algn="ctr"/>
            <a:r>
              <a:rPr lang="el-GR" dirty="0"/>
              <a:t>ΩΟΛΗΨΙΑ</a:t>
            </a:r>
            <a:br>
              <a:rPr lang="el-GR" dirty="0"/>
            </a:br>
            <a:endParaRPr lang="el-GR" dirty="0"/>
          </a:p>
        </p:txBody>
      </p:sp>
      <p:pic>
        <p:nvPicPr>
          <p:cNvPr id="5122" name="Picture 2">
            <a:extLst>
              <a:ext uri="{FF2B5EF4-FFF2-40B4-BE49-F238E27FC236}">
                <a16:creationId xmlns:a16="http://schemas.microsoft.com/office/drawing/2014/main" xmlns="" id="{4D6F1D69-2D2B-488C-BAF3-0E604A96379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2124" y="2523770"/>
            <a:ext cx="4533676" cy="3050586"/>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Ωοληψία">
            <a:extLst>
              <a:ext uri="{FF2B5EF4-FFF2-40B4-BE49-F238E27FC236}">
                <a16:creationId xmlns:a16="http://schemas.microsoft.com/office/drawing/2014/main" xmlns="" id="{A18AD178-C67B-4B12-A931-0EE612134D2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6100" y="1824830"/>
            <a:ext cx="6261100" cy="3521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89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91E978-5ADC-4DC2-BCE7-831F7B211F57}"/>
              </a:ext>
            </a:extLst>
          </p:cNvPr>
          <p:cNvSpPr>
            <a:spLocks noGrp="1"/>
          </p:cNvSpPr>
          <p:nvPr>
            <p:ph type="title"/>
          </p:nvPr>
        </p:nvSpPr>
        <p:spPr>
          <a:xfrm>
            <a:off x="1041400" y="2308225"/>
            <a:ext cx="10515600" cy="1325563"/>
          </a:xfrm>
        </p:spPr>
        <p:txBody>
          <a:bodyPr>
            <a:normAutofit/>
          </a:bodyPr>
          <a:lstStyle/>
          <a:p>
            <a:pPr marL="571500" indent="-571500">
              <a:buFont typeface="Wingdings" panose="05000000000000000000" pitchFamily="2" charset="2"/>
              <a:buChar char="ü"/>
            </a:pPr>
            <a:r>
              <a:rPr lang="el-GR" dirty="0"/>
              <a:t>ΚΛΑΣΣΙΚΗ </a:t>
            </a:r>
            <a:r>
              <a:rPr lang="en-US" dirty="0"/>
              <a:t>IVF</a:t>
            </a:r>
            <a:endParaRPr lang="el-GR" dirty="0"/>
          </a:p>
        </p:txBody>
      </p:sp>
      <p:sp>
        <p:nvSpPr>
          <p:cNvPr id="5" name="TextBox 4">
            <a:extLst>
              <a:ext uri="{FF2B5EF4-FFF2-40B4-BE49-F238E27FC236}">
                <a16:creationId xmlns:a16="http://schemas.microsoft.com/office/drawing/2014/main" xmlns="" id="{7BDEDB57-2417-4748-8EB2-DE1039CA2E71}"/>
              </a:ext>
            </a:extLst>
          </p:cNvPr>
          <p:cNvSpPr txBox="1"/>
          <p:nvPr/>
        </p:nvSpPr>
        <p:spPr>
          <a:xfrm>
            <a:off x="3378200" y="844034"/>
            <a:ext cx="6096000" cy="769441"/>
          </a:xfrm>
          <a:prstGeom prst="rect">
            <a:avLst/>
          </a:prstGeom>
          <a:noFill/>
        </p:spPr>
        <p:txBody>
          <a:bodyPr wrap="square">
            <a:spAutoFit/>
          </a:bodyPr>
          <a:lstStyle/>
          <a:p>
            <a:r>
              <a:rPr lang="el-GR" sz="4400" dirty="0"/>
              <a:t>ΓΟΝΙΜΟΠΟΙΗΣΗ</a:t>
            </a:r>
          </a:p>
        </p:txBody>
      </p:sp>
      <p:sp>
        <p:nvSpPr>
          <p:cNvPr id="8" name="TextBox 7">
            <a:extLst>
              <a:ext uri="{FF2B5EF4-FFF2-40B4-BE49-F238E27FC236}">
                <a16:creationId xmlns:a16="http://schemas.microsoft.com/office/drawing/2014/main" xmlns="" id="{2649EA23-3D61-43D8-BFDA-1B68D662D306}"/>
              </a:ext>
            </a:extLst>
          </p:cNvPr>
          <p:cNvSpPr txBox="1"/>
          <p:nvPr/>
        </p:nvSpPr>
        <p:spPr>
          <a:xfrm>
            <a:off x="1041400" y="3141345"/>
            <a:ext cx="1531188" cy="984885"/>
          </a:xfrm>
          <a:prstGeom prst="rect">
            <a:avLst/>
          </a:prstGeom>
          <a:noFill/>
        </p:spPr>
        <p:txBody>
          <a:bodyPr wrap="none" rtlCol="0">
            <a:spAutoFit/>
          </a:bodyPr>
          <a:lstStyle/>
          <a:p>
            <a:endParaRPr lang="en-US" dirty="0"/>
          </a:p>
          <a:p>
            <a:pPr marL="571500" indent="-571500">
              <a:buFont typeface="Wingdings" panose="05000000000000000000" pitchFamily="2" charset="2"/>
              <a:buChar char="ü"/>
            </a:pPr>
            <a:r>
              <a:rPr lang="en-US" sz="4000" dirty="0"/>
              <a:t>ICSI</a:t>
            </a:r>
            <a:endParaRPr lang="el-GR" sz="4000" dirty="0"/>
          </a:p>
        </p:txBody>
      </p:sp>
    </p:spTree>
    <p:extLst>
      <p:ext uri="{BB962C8B-B14F-4D97-AF65-F5344CB8AC3E}">
        <p14:creationId xmlns:p14="http://schemas.microsoft.com/office/powerpoint/2010/main" xmlns="" val="373503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513722-0D04-4212-ABE7-0F7C16766058}"/>
              </a:ext>
            </a:extLst>
          </p:cNvPr>
          <p:cNvSpPr>
            <a:spLocks noGrp="1"/>
          </p:cNvSpPr>
          <p:nvPr>
            <p:ph type="title"/>
          </p:nvPr>
        </p:nvSpPr>
        <p:spPr>
          <a:xfrm>
            <a:off x="609600" y="2540000"/>
            <a:ext cx="10515600" cy="1325563"/>
          </a:xfrm>
        </p:spPr>
        <p:txBody>
          <a:bodyPr/>
          <a:lstStyle/>
          <a:p>
            <a:pPr algn="ctr"/>
            <a:r>
              <a:rPr lang="el-GR" b="1" dirty="0"/>
              <a:t>ΚΛΑΣΣΙΚΗ </a:t>
            </a:r>
            <a:r>
              <a:rPr lang="en-US" b="1" dirty="0"/>
              <a:t>IVF</a:t>
            </a:r>
            <a:endParaRPr lang="el-GR" b="1" dirty="0"/>
          </a:p>
        </p:txBody>
      </p:sp>
    </p:spTree>
    <p:extLst>
      <p:ext uri="{BB962C8B-B14F-4D97-AF65-F5344CB8AC3E}">
        <p14:creationId xmlns:p14="http://schemas.microsoft.com/office/powerpoint/2010/main" xmlns="" val="294509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5459EE-6DE1-4E0F-94FE-CBBDDE72B79E}"/>
              </a:ext>
            </a:extLst>
          </p:cNvPr>
          <p:cNvSpPr>
            <a:spLocks noGrp="1"/>
          </p:cNvSpPr>
          <p:nvPr>
            <p:ph type="title"/>
          </p:nvPr>
        </p:nvSpPr>
        <p:spPr/>
        <p:txBody>
          <a:bodyPr/>
          <a:lstStyle/>
          <a:p>
            <a:r>
              <a:rPr lang="el-GR" dirty="0"/>
              <a:t>ΚΛΑΣΣΙΚΗ </a:t>
            </a:r>
            <a:r>
              <a:rPr lang="en-US" dirty="0"/>
              <a:t>IVF</a:t>
            </a:r>
            <a:endParaRPr lang="el-GR" dirty="0"/>
          </a:p>
        </p:txBody>
      </p:sp>
      <p:sp>
        <p:nvSpPr>
          <p:cNvPr id="3" name="Θέση περιεχομένου 2">
            <a:extLst>
              <a:ext uri="{FF2B5EF4-FFF2-40B4-BE49-F238E27FC236}">
                <a16:creationId xmlns:a16="http://schemas.microsoft.com/office/drawing/2014/main" xmlns="" id="{C8644859-FC51-491C-AA57-F2E6EB9E97B1}"/>
              </a:ext>
            </a:extLst>
          </p:cNvPr>
          <p:cNvSpPr>
            <a:spLocks noGrp="1"/>
          </p:cNvSpPr>
          <p:nvPr>
            <p:ph idx="1"/>
          </p:nvPr>
        </p:nvSpPr>
        <p:spPr/>
        <p:txBody>
          <a:bodyPr/>
          <a:lstStyle/>
          <a:p>
            <a:r>
              <a:rPr lang="el-GR" dirty="0"/>
              <a:t>Τοποθέτηση ωαρίων σε καλλιεργητικό υλικό, μαζί με σπερματοζωάρια </a:t>
            </a:r>
            <a:endParaRPr lang="en-US" dirty="0"/>
          </a:p>
          <a:p>
            <a:pPr marL="0" indent="0">
              <a:buNone/>
            </a:pPr>
            <a:r>
              <a:rPr lang="el-GR" dirty="0"/>
              <a:t>• Τα ωάρια βρίσκονται σε σύνδεση με τα συνοδευτικά τους κύτταρα </a:t>
            </a:r>
            <a:endParaRPr lang="en-US" dirty="0"/>
          </a:p>
          <a:p>
            <a:pPr marL="0" indent="0">
              <a:buNone/>
            </a:pPr>
            <a:r>
              <a:rPr lang="el-GR" dirty="0"/>
              <a:t>• Η τοποθέτηση μπορεί να γίνει σε καλλιεργητική σταγόνα, μέσα σε </a:t>
            </a:r>
            <a:r>
              <a:rPr lang="el-GR" dirty="0" err="1"/>
              <a:t>τρυβλίο</a:t>
            </a:r>
            <a:r>
              <a:rPr lang="el-GR" dirty="0"/>
              <a:t>, πιάτο με θήκες ή σωληνάριο </a:t>
            </a:r>
            <a:endParaRPr lang="en-US" dirty="0"/>
          </a:p>
          <a:p>
            <a:pPr marL="0" indent="0">
              <a:buNone/>
            </a:pPr>
            <a:r>
              <a:rPr lang="el-GR" dirty="0"/>
              <a:t>• Ωάρια, με τα συνοδευτικά τους κύτταρα, &amp; σπερματοζωάρια αφήνονται για ικανό χρόνο μέσα σε επωαστικό κλίβανο (37οC, ΡΗ=7,3-7,4, ατμόσφαιρα CO2 και χαμηλού Ο2 )</a:t>
            </a:r>
          </a:p>
        </p:txBody>
      </p:sp>
    </p:spTree>
    <p:extLst>
      <p:ext uri="{BB962C8B-B14F-4D97-AF65-F5344CB8AC3E}">
        <p14:creationId xmlns:p14="http://schemas.microsoft.com/office/powerpoint/2010/main" xmlns="" val="137434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15767894-4F7C-40DB-A288-E08DEEDFBBC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2247900"/>
            <a:ext cx="3581400"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nfertility | Osaka・Tokyo Oak Clinic Inc. | In Vitro Fertilization(IVF)">
            <a:extLst>
              <a:ext uri="{FF2B5EF4-FFF2-40B4-BE49-F238E27FC236}">
                <a16:creationId xmlns:a16="http://schemas.microsoft.com/office/drawing/2014/main" xmlns="" id="{C8C82F2E-E248-4D4F-AC42-5972EBB620C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0" y="5191125"/>
            <a:ext cx="3819525" cy="112395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onventional IVF - Life IVF Center">
            <a:extLst>
              <a:ext uri="{FF2B5EF4-FFF2-40B4-BE49-F238E27FC236}">
                <a16:creationId xmlns:a16="http://schemas.microsoft.com/office/drawing/2014/main" xmlns="" id="{955B145D-F06E-4C8C-925C-D482A4D897E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3013" y="4648200"/>
            <a:ext cx="447675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onventional IVF – Kinderwunschteam Berlin">
            <a:extLst>
              <a:ext uri="{FF2B5EF4-FFF2-40B4-BE49-F238E27FC236}">
                <a16:creationId xmlns:a16="http://schemas.microsoft.com/office/drawing/2014/main" xmlns="" id="{48FE3E4B-CDF7-446C-9A64-2C8419920B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0552" y="1917764"/>
            <a:ext cx="3581400" cy="30352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7F464C9F-C587-4C3D-AC12-646825ED53B0}"/>
              </a:ext>
            </a:extLst>
          </p:cNvPr>
          <p:cNvSpPr txBox="1"/>
          <p:nvPr/>
        </p:nvSpPr>
        <p:spPr>
          <a:xfrm>
            <a:off x="3465512" y="698016"/>
            <a:ext cx="6096000" cy="646331"/>
          </a:xfrm>
          <a:prstGeom prst="rect">
            <a:avLst/>
          </a:prstGeom>
          <a:noFill/>
        </p:spPr>
        <p:txBody>
          <a:bodyPr wrap="square">
            <a:spAutoFit/>
          </a:bodyPr>
          <a:lstStyle/>
          <a:p>
            <a:r>
              <a:rPr lang="el-GR" sz="3600" dirty="0"/>
              <a:t>ΚΛΑΣΣΙΚΗ </a:t>
            </a:r>
            <a:r>
              <a:rPr lang="en-US" sz="3600" dirty="0"/>
              <a:t>IVF</a:t>
            </a:r>
            <a:endParaRPr lang="el-GR" sz="3600" dirty="0"/>
          </a:p>
        </p:txBody>
      </p:sp>
    </p:spTree>
    <p:extLst>
      <p:ext uri="{BB962C8B-B14F-4D97-AF65-F5344CB8AC3E}">
        <p14:creationId xmlns:p14="http://schemas.microsoft.com/office/powerpoint/2010/main" xmlns="" val="190216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CBD70CD-3384-4F89-AA8F-C035927A1CBA}"/>
              </a:ext>
            </a:extLst>
          </p:cNvPr>
          <p:cNvSpPr>
            <a:spLocks noGrp="1"/>
          </p:cNvSpPr>
          <p:nvPr>
            <p:ph type="title"/>
          </p:nvPr>
        </p:nvSpPr>
        <p:spPr/>
        <p:txBody>
          <a:bodyPr/>
          <a:lstStyle/>
          <a:p>
            <a:r>
              <a:rPr lang="el-GR" sz="4400" dirty="0"/>
              <a:t>ΚΛΑΣΣΙΚΗ </a:t>
            </a:r>
            <a:r>
              <a:rPr lang="en-US" sz="4400" dirty="0"/>
              <a:t>IVF</a:t>
            </a:r>
            <a:r>
              <a:rPr lang="el-GR" sz="4400" dirty="0"/>
              <a:t/>
            </a:r>
            <a:br>
              <a:rPr lang="el-GR" sz="4400" dirty="0"/>
            </a:br>
            <a:endParaRPr lang="el-GR" dirty="0"/>
          </a:p>
        </p:txBody>
      </p:sp>
      <p:sp>
        <p:nvSpPr>
          <p:cNvPr id="3" name="Θέση περιεχομένου 2">
            <a:extLst>
              <a:ext uri="{FF2B5EF4-FFF2-40B4-BE49-F238E27FC236}">
                <a16:creationId xmlns:a16="http://schemas.microsoft.com/office/drawing/2014/main" xmlns="" id="{988D10D8-C48A-41C8-AEB5-FE39C74B53F0}"/>
              </a:ext>
            </a:extLst>
          </p:cNvPr>
          <p:cNvSpPr>
            <a:spLocks noGrp="1"/>
          </p:cNvSpPr>
          <p:nvPr>
            <p:ph idx="1"/>
          </p:nvPr>
        </p:nvSpPr>
        <p:spPr/>
        <p:txBody>
          <a:bodyPr>
            <a:normAutofit/>
          </a:bodyPr>
          <a:lstStyle/>
          <a:p>
            <a:r>
              <a:rPr lang="el-GR" sz="3600" dirty="0"/>
              <a:t>Τα σπερματοζωάρια να εισέλθουν και να διαλύσουν τη μάζα των συνοδευτικών κυττάρων </a:t>
            </a:r>
            <a:endParaRPr lang="en-US" sz="3600" dirty="0"/>
          </a:p>
          <a:p>
            <a:r>
              <a:rPr lang="el-GR" sz="3600" dirty="0"/>
              <a:t> Κάποια από αυτά, να προσκολληθούν στη διάφανη ζώνη </a:t>
            </a:r>
            <a:endParaRPr lang="en-US" sz="3600" dirty="0"/>
          </a:p>
          <a:p>
            <a:r>
              <a:rPr lang="el-GR" sz="3600" dirty="0"/>
              <a:t> Ένα να τη διαπεράσει, να προσκολληθεί στη μεμβράνη του ωαρίου και να εισέλθει σε αυτό</a:t>
            </a:r>
          </a:p>
        </p:txBody>
      </p:sp>
    </p:spTree>
    <p:extLst>
      <p:ext uri="{BB962C8B-B14F-4D97-AF65-F5344CB8AC3E}">
        <p14:creationId xmlns:p14="http://schemas.microsoft.com/office/powerpoint/2010/main" xmlns="" val="127435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FA626D-C17F-4720-AAC4-48B1699FCED1}"/>
              </a:ext>
            </a:extLst>
          </p:cNvPr>
          <p:cNvSpPr>
            <a:spLocks noGrp="1"/>
          </p:cNvSpPr>
          <p:nvPr>
            <p:ph type="title"/>
          </p:nvPr>
        </p:nvSpPr>
        <p:spPr/>
        <p:txBody>
          <a:bodyPr/>
          <a:lstStyle/>
          <a:p>
            <a:r>
              <a:rPr lang="el-GR" dirty="0"/>
              <a:t>Τεχνικά θέματα</a:t>
            </a:r>
          </a:p>
        </p:txBody>
      </p:sp>
      <p:sp>
        <p:nvSpPr>
          <p:cNvPr id="3" name="Θέση περιεχομένου 2">
            <a:extLst>
              <a:ext uri="{FF2B5EF4-FFF2-40B4-BE49-F238E27FC236}">
                <a16:creationId xmlns:a16="http://schemas.microsoft.com/office/drawing/2014/main" xmlns="" id="{67A616F1-022D-4B54-B1A8-8BDA4E458237}"/>
              </a:ext>
            </a:extLst>
          </p:cNvPr>
          <p:cNvSpPr>
            <a:spLocks noGrp="1"/>
          </p:cNvSpPr>
          <p:nvPr>
            <p:ph idx="1"/>
          </p:nvPr>
        </p:nvSpPr>
        <p:spPr/>
        <p:txBody>
          <a:bodyPr/>
          <a:lstStyle/>
          <a:p>
            <a:r>
              <a:rPr lang="el-GR" dirty="0"/>
              <a:t> Πόσο καλλιεργητικό υλικό; </a:t>
            </a:r>
            <a:endParaRPr lang="en-US" dirty="0"/>
          </a:p>
          <a:p>
            <a:r>
              <a:rPr lang="el-GR" dirty="0"/>
              <a:t> Πόσα ωάρια ανά καλλιεργητική σταγόνα; </a:t>
            </a:r>
            <a:endParaRPr lang="en-US" dirty="0"/>
          </a:p>
          <a:p>
            <a:r>
              <a:rPr lang="el-GR" dirty="0"/>
              <a:t> Με κάλυψη λαδιού ή χωρίς λάδι; </a:t>
            </a:r>
            <a:endParaRPr lang="en-US" dirty="0"/>
          </a:p>
          <a:p>
            <a:r>
              <a:rPr lang="el-GR" dirty="0"/>
              <a:t> Πόσα σπερματοζωάρια; </a:t>
            </a:r>
            <a:endParaRPr lang="en-US" dirty="0"/>
          </a:p>
          <a:p>
            <a:r>
              <a:rPr lang="el-GR" dirty="0"/>
              <a:t>Μετά από επεξεργασία;</a:t>
            </a:r>
            <a:endParaRPr lang="en-US" dirty="0"/>
          </a:p>
          <a:p>
            <a:r>
              <a:rPr lang="el-GR" dirty="0"/>
              <a:t> Πόσο χρόνο θα αφήσουμε σπερματοζωάρια και ωάρια μαζί; </a:t>
            </a:r>
            <a:endParaRPr lang="en-US" dirty="0"/>
          </a:p>
          <a:p>
            <a:r>
              <a:rPr lang="el-GR" dirty="0"/>
              <a:t> Πότε θα ελέγξουμε τη γονιμοποίηση;</a:t>
            </a:r>
          </a:p>
        </p:txBody>
      </p:sp>
    </p:spTree>
    <p:extLst>
      <p:ext uri="{BB962C8B-B14F-4D97-AF65-F5344CB8AC3E}">
        <p14:creationId xmlns:p14="http://schemas.microsoft.com/office/powerpoint/2010/main" xmlns="" val="322852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84DED4-1CE0-4F70-8436-121D54D96298}"/>
              </a:ext>
            </a:extLst>
          </p:cNvPr>
          <p:cNvSpPr>
            <a:spLocks noGrp="1"/>
          </p:cNvSpPr>
          <p:nvPr>
            <p:ph type="title"/>
          </p:nvPr>
        </p:nvSpPr>
        <p:spPr/>
        <p:txBody>
          <a:bodyPr/>
          <a:lstStyle/>
          <a:p>
            <a:r>
              <a:rPr lang="el-GR" sz="4400" dirty="0"/>
              <a:t>ΚΛΑΣΣΙΚΗ </a:t>
            </a:r>
            <a:r>
              <a:rPr lang="en-US" sz="4400" dirty="0"/>
              <a:t>IVF</a:t>
            </a:r>
            <a:r>
              <a:rPr lang="el-GR" sz="4400" dirty="0"/>
              <a:t/>
            </a:r>
            <a:br>
              <a:rPr lang="el-GR" sz="4400" dirty="0"/>
            </a:br>
            <a:endParaRPr lang="el-GR" dirty="0"/>
          </a:p>
        </p:txBody>
      </p:sp>
      <p:sp>
        <p:nvSpPr>
          <p:cNvPr id="3" name="Θέση περιεχομένου 2">
            <a:extLst>
              <a:ext uri="{FF2B5EF4-FFF2-40B4-BE49-F238E27FC236}">
                <a16:creationId xmlns:a16="http://schemas.microsoft.com/office/drawing/2014/main" xmlns="" id="{0F518959-8CB2-49CD-A961-043A8293A0C6}"/>
              </a:ext>
            </a:extLst>
          </p:cNvPr>
          <p:cNvSpPr>
            <a:spLocks noGrp="1"/>
          </p:cNvSpPr>
          <p:nvPr>
            <p:ph idx="1"/>
          </p:nvPr>
        </p:nvSpPr>
        <p:spPr/>
        <p:txBody>
          <a:bodyPr>
            <a:normAutofit fontScale="92500" lnSpcReduction="20000"/>
          </a:bodyPr>
          <a:lstStyle/>
          <a:p>
            <a:r>
              <a:rPr lang="el-GR" dirty="0">
                <a:solidFill>
                  <a:srgbClr val="FF0000"/>
                </a:solidFill>
              </a:rPr>
              <a:t>Πόσα ωάρια ανά καλλιεργητική σταγόνα;</a:t>
            </a:r>
            <a:endParaRPr lang="en-US" dirty="0">
              <a:solidFill>
                <a:srgbClr val="FF0000"/>
              </a:solidFill>
            </a:endParaRPr>
          </a:p>
          <a:p>
            <a:r>
              <a:rPr lang="el-GR" dirty="0"/>
              <a:t> • 1-3, συνήθως </a:t>
            </a:r>
            <a:endParaRPr lang="en-US" dirty="0"/>
          </a:p>
          <a:p>
            <a:r>
              <a:rPr lang="el-GR" dirty="0"/>
              <a:t>• Κάθε εμβρυολόγος ακολουθεί τη δική του πρακτική</a:t>
            </a:r>
            <a:endParaRPr lang="en-US" dirty="0"/>
          </a:p>
          <a:p>
            <a:pPr marL="0" indent="0">
              <a:buNone/>
            </a:pPr>
            <a:endParaRPr lang="en-US" dirty="0"/>
          </a:p>
          <a:p>
            <a:pPr marL="0" indent="0">
              <a:buNone/>
            </a:pPr>
            <a:r>
              <a:rPr lang="el-GR" dirty="0">
                <a:solidFill>
                  <a:srgbClr val="FF0000"/>
                </a:solidFill>
              </a:rPr>
              <a:t>Πόσα σπερματοζωάρια; Μετά από επεξεργασία; </a:t>
            </a:r>
            <a:endParaRPr lang="en-US" dirty="0">
              <a:solidFill>
                <a:srgbClr val="FF0000"/>
              </a:solidFill>
            </a:endParaRPr>
          </a:p>
          <a:p>
            <a:pPr marL="0" indent="0">
              <a:buNone/>
            </a:pPr>
            <a:r>
              <a:rPr lang="el-GR" dirty="0"/>
              <a:t>• ΠΑΝΤΑ μετά από επεξεργασία </a:t>
            </a:r>
            <a:endParaRPr lang="en-US" dirty="0"/>
          </a:p>
          <a:p>
            <a:pPr marL="0" indent="0">
              <a:buNone/>
            </a:pPr>
            <a:r>
              <a:rPr lang="el-GR" dirty="0"/>
              <a:t>• Ιδανικά, πρέπει να βάλουμε ΜΟΝΟΝ σπερματοζωάρια με προωθητική κίνηση και χωρίς σπερματικό πλάσμα </a:t>
            </a:r>
            <a:endParaRPr lang="en-US" dirty="0"/>
          </a:p>
          <a:p>
            <a:pPr marL="0" indent="0">
              <a:buNone/>
            </a:pPr>
            <a:r>
              <a:rPr lang="el-GR" dirty="0"/>
              <a:t>• Συνήθως: 25-100000 σπερματοζωάρια με προωθητική κίνηση ανά ωάριο </a:t>
            </a:r>
            <a:endParaRPr lang="en-US" dirty="0"/>
          </a:p>
          <a:p>
            <a:pPr marL="0" indent="0">
              <a:buNone/>
            </a:pPr>
            <a:r>
              <a:rPr lang="el-GR" dirty="0"/>
              <a:t>• Μία χρήσιμη μελέτη: </a:t>
            </a:r>
            <a:r>
              <a:rPr lang="en-US" dirty="0"/>
              <a:t>Wolf et al (1984): Sperm Concentration and the Fertilization of Human Eggs In vitro. Biol. </a:t>
            </a:r>
            <a:r>
              <a:rPr lang="en-US" dirty="0" err="1"/>
              <a:t>Reprod</a:t>
            </a:r>
            <a:r>
              <a:rPr lang="en-US" dirty="0"/>
              <a:t>., 31, 837-848</a:t>
            </a:r>
            <a:endParaRPr lang="el-GR" dirty="0"/>
          </a:p>
        </p:txBody>
      </p:sp>
    </p:spTree>
    <p:extLst>
      <p:ext uri="{BB962C8B-B14F-4D97-AF65-F5344CB8AC3E}">
        <p14:creationId xmlns:p14="http://schemas.microsoft.com/office/powerpoint/2010/main" xmlns="" val="3772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CD3836-2F00-40E2-8094-BE5693827E06}"/>
              </a:ext>
            </a:extLst>
          </p:cNvPr>
          <p:cNvSpPr>
            <a:spLocks noGrp="1"/>
          </p:cNvSpPr>
          <p:nvPr>
            <p:ph type="title"/>
          </p:nvPr>
        </p:nvSpPr>
        <p:spPr/>
        <p:txBody>
          <a:bodyPr/>
          <a:lstStyle/>
          <a:p>
            <a:pPr algn="ctr"/>
            <a:r>
              <a:rPr lang="el-GR" b="1" dirty="0"/>
              <a:t>Υπογονιμότητα</a:t>
            </a:r>
          </a:p>
        </p:txBody>
      </p:sp>
      <p:sp>
        <p:nvSpPr>
          <p:cNvPr id="3" name="Θέση περιεχομένου 2">
            <a:extLst>
              <a:ext uri="{FF2B5EF4-FFF2-40B4-BE49-F238E27FC236}">
                <a16:creationId xmlns:a16="http://schemas.microsoft.com/office/drawing/2014/main" xmlns="" id="{3CF5AF86-65A5-4CE9-B923-5AB1B377358B}"/>
              </a:ext>
            </a:extLst>
          </p:cNvPr>
          <p:cNvSpPr>
            <a:spLocks noGrp="1"/>
          </p:cNvSpPr>
          <p:nvPr>
            <p:ph idx="1"/>
          </p:nvPr>
        </p:nvSpPr>
        <p:spPr/>
        <p:txBody>
          <a:bodyPr/>
          <a:lstStyle/>
          <a:p>
            <a:r>
              <a:rPr lang="el-GR" sz="3600" dirty="0"/>
              <a:t>Η μέση συχνότητα σύλληψης σε ζευγάρια αποδεδειγμένης γονιμότητας κυμαίνεται περί το 20% κατά </a:t>
            </a:r>
            <a:r>
              <a:rPr lang="el-GR" sz="3600" dirty="0" err="1"/>
              <a:t>εμμηνορρυσιακό</a:t>
            </a:r>
            <a:r>
              <a:rPr lang="el-GR" sz="3600" dirty="0"/>
              <a:t> κύκλο, με μια σχετικά αυξημένη πιθανότητα τον πρώτο μήνα της προσπάθειας.</a:t>
            </a:r>
          </a:p>
          <a:p>
            <a:r>
              <a:rPr lang="el-GR" sz="3600" dirty="0"/>
              <a:t> Μόνο το 90% των γόνιμων ζευγαριών επιτυγχάνει κύηση στον πρώτο χρόνο και το 95% στη </a:t>
            </a:r>
            <a:r>
              <a:rPr lang="el-GR" dirty="0"/>
              <a:t>διετία.</a:t>
            </a:r>
          </a:p>
        </p:txBody>
      </p:sp>
    </p:spTree>
    <p:extLst>
      <p:ext uri="{BB962C8B-B14F-4D97-AF65-F5344CB8AC3E}">
        <p14:creationId xmlns:p14="http://schemas.microsoft.com/office/powerpoint/2010/main" xmlns="" val="7639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0A96D7A-AA23-4BA4-8C88-B9223F496751}"/>
              </a:ext>
            </a:extLst>
          </p:cNvPr>
          <p:cNvSpPr>
            <a:spLocks noGrp="1"/>
          </p:cNvSpPr>
          <p:nvPr>
            <p:ph idx="1"/>
          </p:nvPr>
        </p:nvSpPr>
        <p:spPr>
          <a:xfrm>
            <a:off x="838200" y="771524"/>
            <a:ext cx="10515600" cy="5514975"/>
          </a:xfrm>
        </p:spPr>
        <p:txBody>
          <a:bodyPr>
            <a:normAutofit fontScale="85000" lnSpcReduction="20000"/>
          </a:bodyPr>
          <a:lstStyle/>
          <a:p>
            <a:r>
              <a:rPr lang="el-GR" dirty="0">
                <a:solidFill>
                  <a:srgbClr val="FF0000"/>
                </a:solidFill>
              </a:rPr>
              <a:t>Πόσο χρόνο θα αφήσουμε σπερματοζωάρια &amp; ωάρια μαζί;</a:t>
            </a:r>
            <a:endParaRPr lang="en-US" dirty="0">
              <a:solidFill>
                <a:srgbClr val="FF0000"/>
              </a:solidFill>
            </a:endParaRPr>
          </a:p>
          <a:p>
            <a:r>
              <a:rPr lang="el-GR" dirty="0"/>
              <a:t> • Έχει παρατηρηθεί είσοδος σπερματοζωαρίου 45 λεπτά μετά την έκθεση του ωαρίου [</a:t>
            </a:r>
            <a:r>
              <a:rPr lang="el-GR" dirty="0" err="1"/>
              <a:t>Plachotet</a:t>
            </a:r>
            <a:r>
              <a:rPr lang="el-GR" dirty="0"/>
              <a:t> </a:t>
            </a:r>
            <a:r>
              <a:rPr lang="el-GR" dirty="0" err="1"/>
              <a:t>al</a:t>
            </a:r>
            <a:r>
              <a:rPr lang="el-GR" dirty="0"/>
              <a:t>. (1986). </a:t>
            </a:r>
            <a:r>
              <a:rPr lang="el-GR" dirty="0" err="1"/>
              <a:t>Hum</a:t>
            </a:r>
            <a:r>
              <a:rPr lang="el-GR" dirty="0"/>
              <a:t>. Reprod.,1, 237-242]</a:t>
            </a:r>
            <a:endParaRPr lang="en-US" dirty="0"/>
          </a:p>
          <a:p>
            <a:r>
              <a:rPr lang="el-GR" dirty="0"/>
              <a:t> • Παλαιότερα, συνηθίζονταν να αφήνονται για 16-18 ώρες</a:t>
            </a:r>
            <a:endParaRPr lang="en-US" dirty="0"/>
          </a:p>
          <a:p>
            <a:r>
              <a:rPr lang="el-GR" dirty="0"/>
              <a:t> • Η παρατεταμένη συνεύρεση σπερματοζωαρίων – ωαρίων εγκυμονεί κινδύνους για τα ωάρια </a:t>
            </a:r>
            <a:endParaRPr lang="en-US" dirty="0"/>
          </a:p>
          <a:p>
            <a:r>
              <a:rPr lang="el-GR" dirty="0"/>
              <a:t>• Μια συνηθισμένη πρακτική είναι 4 ώρες</a:t>
            </a:r>
            <a:endParaRPr lang="en-US" dirty="0"/>
          </a:p>
          <a:p>
            <a:pPr marL="0" indent="0">
              <a:buNone/>
            </a:pPr>
            <a:endParaRPr lang="en-US" dirty="0"/>
          </a:p>
          <a:p>
            <a:pPr marL="0" indent="0">
              <a:buNone/>
            </a:pPr>
            <a:endParaRPr lang="en-US" dirty="0"/>
          </a:p>
          <a:p>
            <a:r>
              <a:rPr lang="el-GR" dirty="0">
                <a:solidFill>
                  <a:srgbClr val="FF0000"/>
                </a:solidFill>
              </a:rPr>
              <a:t>Πότε θα ελέγξουμε τη γονιμοποίηση; </a:t>
            </a:r>
            <a:endParaRPr lang="en-US" dirty="0">
              <a:solidFill>
                <a:srgbClr val="FF0000"/>
              </a:solidFill>
            </a:endParaRPr>
          </a:p>
          <a:p>
            <a:r>
              <a:rPr lang="el-GR" dirty="0"/>
              <a:t>• Όταν απομακρύνουμε το ωάριο από τα σπερματοζωάρια, το ξεπλένουμε καλά με καλλιεργητικό υλικό </a:t>
            </a:r>
            <a:endParaRPr lang="en-US" dirty="0"/>
          </a:p>
          <a:p>
            <a:r>
              <a:rPr lang="el-GR" dirty="0"/>
              <a:t>• Ο έλεγχος της γονιμοποίησης παραδοσιακά γίνεται μετά από 16-18 ώρες. </a:t>
            </a:r>
            <a:endParaRPr lang="en-US" dirty="0"/>
          </a:p>
          <a:p>
            <a:r>
              <a:rPr lang="el-GR" dirty="0"/>
              <a:t>• Τα πράγματα έχουν αλλάξει με τους </a:t>
            </a:r>
            <a:r>
              <a:rPr lang="el-GR" dirty="0" err="1">
                <a:solidFill>
                  <a:srgbClr val="FF0000"/>
                </a:solidFill>
              </a:rPr>
              <a:t>timelapse</a:t>
            </a:r>
            <a:r>
              <a:rPr lang="el-GR" dirty="0">
                <a:solidFill>
                  <a:srgbClr val="FF0000"/>
                </a:solidFill>
              </a:rPr>
              <a:t> κλιβάνους </a:t>
            </a:r>
            <a:r>
              <a:rPr lang="el-GR" dirty="0"/>
              <a:t>– Σε αυτούς μπορούμε να κάνουμε έλεγχο πάρα πολύ νωρίτερα - συνεχώς</a:t>
            </a:r>
          </a:p>
        </p:txBody>
      </p:sp>
    </p:spTree>
    <p:extLst>
      <p:ext uri="{BB962C8B-B14F-4D97-AF65-F5344CB8AC3E}">
        <p14:creationId xmlns:p14="http://schemas.microsoft.com/office/powerpoint/2010/main" xmlns="" val="216287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31B63B7-7DEA-465F-ABD5-5610FB068B1C}"/>
              </a:ext>
            </a:extLst>
          </p:cNvPr>
          <p:cNvSpPr>
            <a:spLocks noGrp="1"/>
          </p:cNvSpPr>
          <p:nvPr>
            <p:ph idx="1"/>
          </p:nvPr>
        </p:nvSpPr>
        <p:spPr/>
        <p:txBody>
          <a:bodyPr>
            <a:normAutofit/>
          </a:bodyPr>
          <a:lstStyle/>
          <a:p>
            <a:pPr marL="0" indent="0" algn="ctr">
              <a:buNone/>
            </a:pPr>
            <a:r>
              <a:rPr lang="en-US" sz="9600" b="1" dirty="0"/>
              <a:t>ICSI</a:t>
            </a:r>
            <a:endParaRPr lang="el-GR" sz="9600" b="1" dirty="0"/>
          </a:p>
        </p:txBody>
      </p:sp>
    </p:spTree>
    <p:extLst>
      <p:ext uri="{BB962C8B-B14F-4D97-AF65-F5344CB8AC3E}">
        <p14:creationId xmlns:p14="http://schemas.microsoft.com/office/powerpoint/2010/main" xmlns="" val="113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37E941-2534-4740-B0BA-42449415D309}"/>
              </a:ext>
            </a:extLst>
          </p:cNvPr>
          <p:cNvSpPr>
            <a:spLocks noGrp="1"/>
          </p:cNvSpPr>
          <p:nvPr>
            <p:ph type="title"/>
          </p:nvPr>
        </p:nvSpPr>
        <p:spPr/>
        <p:txBody>
          <a:bodyPr/>
          <a:lstStyle/>
          <a:p>
            <a:r>
              <a:rPr lang="en-US" dirty="0"/>
              <a:t>PALERMO G ET AL ., LANCET 1992</a:t>
            </a:r>
            <a:endParaRPr lang="el-GR" dirty="0"/>
          </a:p>
        </p:txBody>
      </p:sp>
      <p:pic>
        <p:nvPicPr>
          <p:cNvPr id="9218" name="Picture 2" descr="Intracytoplasmic Sperm Injection (ICSI) | Ronald O. Perelman and Claudia  Cohen Center for Reproductive Medicine">
            <a:extLst>
              <a:ext uri="{FF2B5EF4-FFF2-40B4-BE49-F238E27FC236}">
                <a16:creationId xmlns:a16="http://schemas.microsoft.com/office/drawing/2014/main" xmlns="" id="{4BDF4372-8FCE-4C5C-B26B-94BC4616F06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4750" y="2396331"/>
            <a:ext cx="4762500" cy="3209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7C32E53E-1DA8-4C4B-AE23-58B3993C14B1}"/>
              </a:ext>
            </a:extLst>
          </p:cNvPr>
          <p:cNvSpPr txBox="1"/>
          <p:nvPr/>
        </p:nvSpPr>
        <p:spPr>
          <a:xfrm>
            <a:off x="4457700" y="6123543"/>
            <a:ext cx="3837782" cy="369332"/>
          </a:xfrm>
          <a:prstGeom prst="rect">
            <a:avLst/>
          </a:prstGeom>
          <a:noFill/>
        </p:spPr>
        <p:txBody>
          <a:bodyPr wrap="none" rtlCol="0">
            <a:spAutoFit/>
          </a:bodyPr>
          <a:lstStyle/>
          <a:p>
            <a:r>
              <a:rPr lang="en-US" dirty="0"/>
              <a:t>INTRACYTOPLASMIC SPERM INJECTION</a:t>
            </a:r>
            <a:endParaRPr lang="el-GR" dirty="0"/>
          </a:p>
        </p:txBody>
      </p:sp>
    </p:spTree>
    <p:extLst>
      <p:ext uri="{BB962C8B-B14F-4D97-AF65-F5344CB8AC3E}">
        <p14:creationId xmlns:p14="http://schemas.microsoft.com/office/powerpoint/2010/main" xmlns="" val="236672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E291690-C7D0-4A14-A806-3465875E3DC8}"/>
              </a:ext>
            </a:extLst>
          </p:cNvPr>
          <p:cNvSpPr>
            <a:spLocks noGrp="1"/>
          </p:cNvSpPr>
          <p:nvPr>
            <p:ph type="title"/>
          </p:nvPr>
        </p:nvSpPr>
        <p:spPr/>
        <p:txBody>
          <a:bodyPr/>
          <a:lstStyle/>
          <a:p>
            <a:r>
              <a:rPr lang="en-US" dirty="0"/>
              <a:t>ICSI</a:t>
            </a:r>
            <a:endParaRPr lang="el-GR" dirty="0"/>
          </a:p>
        </p:txBody>
      </p:sp>
      <p:sp>
        <p:nvSpPr>
          <p:cNvPr id="3" name="Θέση περιεχομένου 2">
            <a:extLst>
              <a:ext uri="{FF2B5EF4-FFF2-40B4-BE49-F238E27FC236}">
                <a16:creationId xmlns:a16="http://schemas.microsoft.com/office/drawing/2014/main" xmlns="" id="{0FD8150A-E385-4A0B-8543-04AC19CA304B}"/>
              </a:ext>
            </a:extLst>
          </p:cNvPr>
          <p:cNvSpPr>
            <a:spLocks noGrp="1"/>
          </p:cNvSpPr>
          <p:nvPr>
            <p:ph idx="1"/>
          </p:nvPr>
        </p:nvSpPr>
        <p:spPr/>
        <p:txBody>
          <a:bodyPr/>
          <a:lstStyle/>
          <a:p>
            <a:r>
              <a:rPr lang="el-GR" dirty="0"/>
              <a:t>• Λύση σε περιπτώσεις αποτυχίας γονιμοποίησης με απλή εξωσωματική </a:t>
            </a:r>
            <a:endParaRPr lang="en-US" dirty="0"/>
          </a:p>
          <a:p>
            <a:r>
              <a:rPr lang="el-GR" dirty="0"/>
              <a:t>• Υπερνικήθηκαν προβλήματα σε περιπτώσεις σοβαρής ανδρικής υπογονιμότητας </a:t>
            </a:r>
            <a:endParaRPr lang="en-US" dirty="0"/>
          </a:p>
          <a:p>
            <a:r>
              <a:rPr lang="el-GR" dirty="0"/>
              <a:t>• Δυνατή η γονιμοποίηση με εξαιρετικά φτωχά δείγματα σπέρματος φρέσκων ή με φτωχή βιωσιμότητα μετά από κατάψυξη</a:t>
            </a:r>
            <a:endParaRPr lang="en-US" dirty="0"/>
          </a:p>
          <a:p>
            <a:r>
              <a:rPr lang="el-GR" dirty="0"/>
              <a:t> • Σπερματοζωάρια ακόμα και από ορχικό ιστό (TESE) ή επιδιδυμίδα (MESA)</a:t>
            </a:r>
            <a:endParaRPr lang="en-US" dirty="0"/>
          </a:p>
          <a:p>
            <a:r>
              <a:rPr lang="el-GR" dirty="0"/>
              <a:t> • Σπερματοζωάρια από κατεψυγμένο ιστό μετά από TESE ή MESA</a:t>
            </a:r>
          </a:p>
        </p:txBody>
      </p:sp>
    </p:spTree>
    <p:extLst>
      <p:ext uri="{BB962C8B-B14F-4D97-AF65-F5344CB8AC3E}">
        <p14:creationId xmlns:p14="http://schemas.microsoft.com/office/powerpoint/2010/main" xmlns="" val="220580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C9627A6-BAA2-42A9-84B0-F972FE6EC5F4}"/>
              </a:ext>
            </a:extLst>
          </p:cNvPr>
          <p:cNvSpPr>
            <a:spLocks noGrp="1"/>
          </p:cNvSpPr>
          <p:nvPr>
            <p:ph type="title"/>
          </p:nvPr>
        </p:nvSpPr>
        <p:spPr/>
        <p:txBody>
          <a:bodyPr/>
          <a:lstStyle/>
          <a:p>
            <a:r>
              <a:rPr lang="el-GR" dirty="0"/>
              <a:t>ΕΝΔΕΙΞΕΙΣ ΜΙΚΡΟΓΟΝΙΜΟΠΟΙΗΣΗΣ -</a:t>
            </a:r>
            <a:r>
              <a:rPr lang="en-US" dirty="0"/>
              <a:t>ICSI</a:t>
            </a:r>
            <a:endParaRPr lang="el-GR" dirty="0"/>
          </a:p>
        </p:txBody>
      </p:sp>
      <p:sp>
        <p:nvSpPr>
          <p:cNvPr id="3" name="Θέση περιεχομένου 2">
            <a:extLst>
              <a:ext uri="{FF2B5EF4-FFF2-40B4-BE49-F238E27FC236}">
                <a16:creationId xmlns:a16="http://schemas.microsoft.com/office/drawing/2014/main" xmlns="" id="{DC4F8A2C-A5A3-416B-97CF-DF0ECADC4613}"/>
              </a:ext>
            </a:extLst>
          </p:cNvPr>
          <p:cNvSpPr>
            <a:spLocks noGrp="1"/>
          </p:cNvSpPr>
          <p:nvPr>
            <p:ph idx="1"/>
          </p:nvPr>
        </p:nvSpPr>
        <p:spPr>
          <a:xfrm>
            <a:off x="838200" y="1392193"/>
            <a:ext cx="10515600" cy="4351338"/>
          </a:xfrm>
        </p:spPr>
        <p:txBody>
          <a:bodyPr>
            <a:normAutofit lnSpcReduction="10000"/>
          </a:bodyPr>
          <a:lstStyle/>
          <a:p>
            <a:pPr marL="0" indent="0">
              <a:buNone/>
            </a:pPr>
            <a:r>
              <a:rPr lang="el-GR" dirty="0"/>
              <a:t> </a:t>
            </a:r>
            <a:endParaRPr lang="en-US" dirty="0"/>
          </a:p>
          <a:p>
            <a:r>
              <a:rPr lang="el-GR" dirty="0"/>
              <a:t> Μικρός αριθμός σπερματοζωαρίων με καλή κινητικότητα </a:t>
            </a:r>
            <a:endParaRPr lang="en-US" dirty="0"/>
          </a:p>
          <a:p>
            <a:r>
              <a:rPr lang="el-GR" dirty="0"/>
              <a:t> Σοβαρή </a:t>
            </a:r>
            <a:r>
              <a:rPr lang="el-GR" dirty="0" err="1"/>
              <a:t>τερατοσπερμία</a:t>
            </a:r>
            <a:endParaRPr lang="en-US" dirty="0"/>
          </a:p>
          <a:p>
            <a:r>
              <a:rPr lang="el-GR" dirty="0"/>
              <a:t>  Προβλήματα με τη σύνδεση και τη διείσδυση του σπερματοζωαρίου στο ωάριο </a:t>
            </a:r>
            <a:endParaRPr lang="en-US" dirty="0"/>
          </a:p>
          <a:p>
            <a:r>
              <a:rPr lang="el-GR" dirty="0" err="1"/>
              <a:t>Αντισπερματικά</a:t>
            </a:r>
            <a:r>
              <a:rPr lang="el-GR" dirty="0"/>
              <a:t> αντισώματα </a:t>
            </a:r>
            <a:endParaRPr lang="en-US" dirty="0"/>
          </a:p>
          <a:p>
            <a:r>
              <a:rPr lang="el-GR" dirty="0"/>
              <a:t> Αποτυχία με άλλες μεθόδους IVF • Κατεψυγμένο σπέρμα περιορισμένης ποσότητας και χαμηλής ποιότητας</a:t>
            </a:r>
            <a:endParaRPr lang="en-US" dirty="0"/>
          </a:p>
          <a:p>
            <a:r>
              <a:rPr lang="el-GR" dirty="0"/>
              <a:t> Απόφραξη του ανδρικού αναπαραγωγικού σωλήνα που δεν αποκαθίσταται</a:t>
            </a:r>
          </a:p>
        </p:txBody>
      </p:sp>
      <p:sp>
        <p:nvSpPr>
          <p:cNvPr id="5" name="TextBox 4">
            <a:extLst>
              <a:ext uri="{FF2B5EF4-FFF2-40B4-BE49-F238E27FC236}">
                <a16:creationId xmlns:a16="http://schemas.microsoft.com/office/drawing/2014/main" xmlns="" id="{393837B0-8F11-42B7-AE80-FAB9D4CF4EA5}"/>
              </a:ext>
            </a:extLst>
          </p:cNvPr>
          <p:cNvSpPr txBox="1"/>
          <p:nvPr/>
        </p:nvSpPr>
        <p:spPr>
          <a:xfrm>
            <a:off x="571500" y="5847269"/>
            <a:ext cx="7823200" cy="923330"/>
          </a:xfrm>
          <a:prstGeom prst="rect">
            <a:avLst/>
          </a:prstGeom>
          <a:noFill/>
        </p:spPr>
        <p:txBody>
          <a:bodyPr wrap="square">
            <a:spAutoFit/>
          </a:bodyPr>
          <a:lstStyle/>
          <a:p>
            <a:r>
              <a:rPr lang="en-US" dirty="0"/>
              <a:t>American Society for Reproductive Medicine. http://www.asrm.org/Patients/FactSheets/ICSI-Fact.pdf. 2001. Palermo et al. Sem </a:t>
            </a:r>
            <a:r>
              <a:rPr lang="en-US" dirty="0" err="1"/>
              <a:t>Reprod</a:t>
            </a:r>
            <a:r>
              <a:rPr lang="en-US" dirty="0"/>
              <a:t> Med. 2000;18:161. Campbell </a:t>
            </a:r>
            <a:r>
              <a:rPr lang="el-GR" dirty="0"/>
              <a:t>και </a:t>
            </a:r>
            <a:r>
              <a:rPr lang="en-US" dirty="0"/>
              <a:t>Irvine. Br Med Bull. 2000;56:616</a:t>
            </a:r>
            <a:endParaRPr lang="el-GR" dirty="0"/>
          </a:p>
        </p:txBody>
      </p:sp>
    </p:spTree>
    <p:extLst>
      <p:ext uri="{BB962C8B-B14F-4D97-AF65-F5344CB8AC3E}">
        <p14:creationId xmlns:p14="http://schemas.microsoft.com/office/powerpoint/2010/main" xmlns="" val="224521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BDCDC6-2FBA-4470-8034-2C9BCFA1A539}"/>
              </a:ext>
            </a:extLst>
          </p:cNvPr>
          <p:cNvSpPr>
            <a:spLocks noGrp="1"/>
          </p:cNvSpPr>
          <p:nvPr>
            <p:ph type="title"/>
          </p:nvPr>
        </p:nvSpPr>
        <p:spPr/>
        <p:txBody>
          <a:bodyPr/>
          <a:lstStyle/>
          <a:p>
            <a:r>
              <a:rPr lang="el-GR" dirty="0"/>
              <a:t>ΕΞΟΠΛΙΣΜΟΣ ΚΑΙ ΑΝΑΛΩΣΙΜΑ</a:t>
            </a:r>
          </a:p>
        </p:txBody>
      </p:sp>
      <p:sp>
        <p:nvSpPr>
          <p:cNvPr id="3" name="Θέση περιεχομένου 2">
            <a:extLst>
              <a:ext uri="{FF2B5EF4-FFF2-40B4-BE49-F238E27FC236}">
                <a16:creationId xmlns:a16="http://schemas.microsoft.com/office/drawing/2014/main" xmlns="" id="{395F9DF0-2B4C-45C8-AF7A-78912CBE5FD7}"/>
              </a:ext>
            </a:extLst>
          </p:cNvPr>
          <p:cNvSpPr>
            <a:spLocks noGrp="1"/>
          </p:cNvSpPr>
          <p:nvPr>
            <p:ph idx="1"/>
          </p:nvPr>
        </p:nvSpPr>
        <p:spPr/>
        <p:txBody>
          <a:bodyPr/>
          <a:lstStyle/>
          <a:p>
            <a:r>
              <a:rPr lang="el-GR" dirty="0"/>
              <a:t>Ανεστραμμένο μικροσκόπιο </a:t>
            </a:r>
          </a:p>
          <a:p>
            <a:r>
              <a:rPr lang="el-GR" dirty="0"/>
              <a:t>• </a:t>
            </a:r>
            <a:r>
              <a:rPr lang="el-GR" dirty="0" err="1"/>
              <a:t>Μικροχειριστήρια</a:t>
            </a:r>
            <a:r>
              <a:rPr lang="el-GR" dirty="0"/>
              <a:t> </a:t>
            </a:r>
          </a:p>
          <a:p>
            <a:r>
              <a:rPr lang="el-GR" dirty="0"/>
              <a:t>• Για συγκράτηση του ωαρίου (</a:t>
            </a:r>
            <a:r>
              <a:rPr lang="el-GR" dirty="0" err="1"/>
              <a:t>holding</a:t>
            </a:r>
            <a:r>
              <a:rPr lang="el-GR" dirty="0"/>
              <a:t>) </a:t>
            </a:r>
          </a:p>
          <a:p>
            <a:r>
              <a:rPr lang="el-GR" dirty="0"/>
              <a:t>• Για την έγχυση του σπερματοζωαρίου (</a:t>
            </a:r>
            <a:r>
              <a:rPr lang="el-GR" dirty="0" err="1"/>
              <a:t>injection</a:t>
            </a:r>
            <a:r>
              <a:rPr lang="el-GR" dirty="0"/>
              <a:t>) </a:t>
            </a:r>
          </a:p>
          <a:p>
            <a:r>
              <a:rPr lang="el-GR" dirty="0"/>
              <a:t>• Μπορεί να είναι και τα δυο με αέρα, λάδι ή μικτά • </a:t>
            </a:r>
            <a:r>
              <a:rPr lang="el-GR" dirty="0" err="1"/>
              <a:t>Αντικραδασμική</a:t>
            </a:r>
            <a:r>
              <a:rPr lang="el-GR" dirty="0"/>
              <a:t> βάση – για αποφυγή πρόκλησης βλάβης στα ωάρια κατά την είσοδο της </a:t>
            </a:r>
            <a:r>
              <a:rPr lang="el-GR" dirty="0" err="1"/>
              <a:t>πιπέτας</a:t>
            </a:r>
            <a:r>
              <a:rPr lang="el-GR" dirty="0"/>
              <a:t> έγχυσης </a:t>
            </a:r>
          </a:p>
          <a:p>
            <a:r>
              <a:rPr lang="el-GR" dirty="0"/>
              <a:t>• Γυάλινες </a:t>
            </a:r>
            <a:r>
              <a:rPr lang="el-GR" dirty="0" err="1"/>
              <a:t>μικροπιπέτες</a:t>
            </a:r>
            <a:r>
              <a:rPr lang="el-GR" dirty="0"/>
              <a:t> για την συγκράτηση του ωαρίου (</a:t>
            </a:r>
            <a:r>
              <a:rPr lang="el-GR" dirty="0" err="1"/>
              <a:t>holding</a:t>
            </a:r>
            <a:r>
              <a:rPr lang="el-GR" dirty="0"/>
              <a:t>) και την έγχυση του σπερματοζωαρίου (</a:t>
            </a:r>
            <a:r>
              <a:rPr lang="el-GR" dirty="0" err="1"/>
              <a:t>injection</a:t>
            </a:r>
            <a:r>
              <a:rPr lang="el-GR" dirty="0"/>
              <a:t>)</a:t>
            </a:r>
          </a:p>
        </p:txBody>
      </p:sp>
    </p:spTree>
    <p:extLst>
      <p:ext uri="{BB962C8B-B14F-4D97-AF65-F5344CB8AC3E}">
        <p14:creationId xmlns:p14="http://schemas.microsoft.com/office/powerpoint/2010/main" xmlns="" val="137689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X3-ICSI/IMSI | ICSI/IMSI Platform | Olympus LS">
            <a:extLst>
              <a:ext uri="{FF2B5EF4-FFF2-40B4-BE49-F238E27FC236}">
                <a16:creationId xmlns:a16="http://schemas.microsoft.com/office/drawing/2014/main" xmlns="" id="{C9FF2398-7013-46C8-A400-37CCC69C6E0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1400" y="1047750"/>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a:extLst>
              <a:ext uri="{FF2B5EF4-FFF2-40B4-BE49-F238E27FC236}">
                <a16:creationId xmlns:a16="http://schemas.microsoft.com/office/drawing/2014/main" xmlns="" id="{A3171AC5-D65D-4BDD-9E3A-F7776A6B54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a:extLst>
              <a:ext uri="{FF2B5EF4-FFF2-40B4-BE49-F238E27FC236}">
                <a16:creationId xmlns:a16="http://schemas.microsoft.com/office/drawing/2014/main" xmlns="" id="{372F84BE-6589-4E4E-884F-637A72435B4F}"/>
              </a:ext>
            </a:extLst>
          </p:cNvPr>
          <p:cNvPicPr>
            <a:picLocks noChangeAspect="1"/>
          </p:cNvPicPr>
          <p:nvPr/>
        </p:nvPicPr>
        <p:blipFill>
          <a:blip r:embed="rId3" cstate="print"/>
          <a:stretch>
            <a:fillRect/>
          </a:stretch>
        </p:blipFill>
        <p:spPr>
          <a:xfrm>
            <a:off x="4933950" y="923925"/>
            <a:ext cx="7048500" cy="4705350"/>
          </a:xfrm>
          <a:prstGeom prst="rect">
            <a:avLst/>
          </a:prstGeom>
        </p:spPr>
      </p:pic>
    </p:spTree>
    <p:extLst>
      <p:ext uri="{BB962C8B-B14F-4D97-AF65-F5344CB8AC3E}">
        <p14:creationId xmlns:p14="http://schemas.microsoft.com/office/powerpoint/2010/main" xmlns="" val="211617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322A4A-509A-4B34-9647-337EAB0829A8}"/>
              </a:ext>
            </a:extLst>
          </p:cNvPr>
          <p:cNvSpPr>
            <a:spLocks noGrp="1"/>
          </p:cNvSpPr>
          <p:nvPr>
            <p:ph type="title"/>
          </p:nvPr>
        </p:nvSpPr>
        <p:spPr/>
        <p:txBody>
          <a:bodyPr/>
          <a:lstStyle/>
          <a:p>
            <a:r>
              <a:rPr lang="el-GR" dirty="0"/>
              <a:t>ΕΞΟΠΛΙΣΜΟΣ ΚΑΙ ΑΝΑΛΩΣΙΜΑ</a:t>
            </a:r>
          </a:p>
        </p:txBody>
      </p:sp>
      <p:sp>
        <p:nvSpPr>
          <p:cNvPr id="3" name="Θέση περιεχομένου 2">
            <a:extLst>
              <a:ext uri="{FF2B5EF4-FFF2-40B4-BE49-F238E27FC236}">
                <a16:creationId xmlns:a16="http://schemas.microsoft.com/office/drawing/2014/main" xmlns="" id="{F40F504A-5653-4ACA-850B-60DBD65C6A26}"/>
              </a:ext>
            </a:extLst>
          </p:cNvPr>
          <p:cNvSpPr>
            <a:spLocks noGrp="1"/>
          </p:cNvSpPr>
          <p:nvPr>
            <p:ph idx="1"/>
          </p:nvPr>
        </p:nvSpPr>
        <p:spPr/>
        <p:txBody>
          <a:bodyPr/>
          <a:lstStyle/>
          <a:p>
            <a:r>
              <a:rPr lang="el-GR" dirty="0" err="1"/>
              <a:t>Πιπέτες</a:t>
            </a:r>
            <a:r>
              <a:rPr lang="el-GR" dirty="0"/>
              <a:t> για την μηχανική απομάκρυνση των κυττάρων που περιβάλλουν το ωάριο </a:t>
            </a:r>
            <a:endParaRPr lang="en-US" dirty="0"/>
          </a:p>
          <a:p>
            <a:r>
              <a:rPr lang="el-GR" dirty="0"/>
              <a:t> Διάλυμα ενζύμου (</a:t>
            </a:r>
            <a:r>
              <a:rPr lang="el-GR" dirty="0" err="1"/>
              <a:t>υαλουρονιδάση</a:t>
            </a:r>
            <a:r>
              <a:rPr lang="el-GR" dirty="0"/>
              <a:t>) φυσικής ή συνθετικής προέλευσης για την έκδυση των κυττάρων που περιβάλλουν το ωάριο </a:t>
            </a:r>
            <a:endParaRPr lang="en-US" dirty="0"/>
          </a:p>
          <a:p>
            <a:r>
              <a:rPr lang="el-GR" dirty="0"/>
              <a:t> Αντιδραστήριο για την επιβράδυνση της κινητικότητας των σπερματοζωαρίων</a:t>
            </a:r>
            <a:endParaRPr lang="en-US" dirty="0"/>
          </a:p>
          <a:p>
            <a:r>
              <a:rPr lang="el-GR" dirty="0"/>
              <a:t> PVP (</a:t>
            </a:r>
            <a:r>
              <a:rPr lang="el-GR" dirty="0" err="1"/>
              <a:t>polyvinylpyrrolidone</a:t>
            </a:r>
            <a:r>
              <a:rPr lang="el-GR" dirty="0"/>
              <a:t>) – αδρανές μόριο (δεν μετέχει σε μεταβολισμό κυττάρων) • SPERM SLOW – περιέχει </a:t>
            </a:r>
            <a:r>
              <a:rPr lang="el-GR" dirty="0" err="1"/>
              <a:t>υαλουρονικό</a:t>
            </a:r>
            <a:r>
              <a:rPr lang="el-GR" dirty="0"/>
              <a:t> οξύ</a:t>
            </a:r>
          </a:p>
        </p:txBody>
      </p:sp>
    </p:spTree>
    <p:extLst>
      <p:ext uri="{BB962C8B-B14F-4D97-AF65-F5344CB8AC3E}">
        <p14:creationId xmlns:p14="http://schemas.microsoft.com/office/powerpoint/2010/main" xmlns="" val="3977104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43A6EF-ECD4-4C0F-8E43-72AB3D002DD2}"/>
              </a:ext>
            </a:extLst>
          </p:cNvPr>
          <p:cNvSpPr>
            <a:spLocks noGrp="1"/>
          </p:cNvSpPr>
          <p:nvPr>
            <p:ph type="title"/>
          </p:nvPr>
        </p:nvSpPr>
        <p:spPr/>
        <p:txBody>
          <a:bodyPr/>
          <a:lstStyle/>
          <a:p>
            <a:r>
              <a:rPr lang="en-US" dirty="0"/>
              <a:t>BHMATA ICSI</a:t>
            </a:r>
            <a:endParaRPr lang="el-GR" dirty="0"/>
          </a:p>
        </p:txBody>
      </p:sp>
      <p:sp>
        <p:nvSpPr>
          <p:cNvPr id="3" name="Θέση περιεχομένου 2">
            <a:extLst>
              <a:ext uri="{FF2B5EF4-FFF2-40B4-BE49-F238E27FC236}">
                <a16:creationId xmlns:a16="http://schemas.microsoft.com/office/drawing/2014/main" xmlns="" id="{CA4FBC8E-9B7E-416A-9F88-4AB64452B74E}"/>
              </a:ext>
            </a:extLst>
          </p:cNvPr>
          <p:cNvSpPr>
            <a:spLocks noGrp="1"/>
          </p:cNvSpPr>
          <p:nvPr>
            <p:ph idx="1"/>
          </p:nvPr>
        </p:nvSpPr>
        <p:spPr/>
        <p:txBody>
          <a:bodyPr/>
          <a:lstStyle/>
          <a:p>
            <a:r>
              <a:rPr lang="el-GR" dirty="0"/>
              <a:t>Καθαρισμός των ωαρίων από τα κύτταρα που τα περιβάλλουν (</a:t>
            </a:r>
            <a:r>
              <a:rPr lang="el-GR" dirty="0" err="1"/>
              <a:t>stripping</a:t>
            </a:r>
            <a:r>
              <a:rPr lang="el-GR" dirty="0"/>
              <a:t>) </a:t>
            </a:r>
            <a:endParaRPr lang="en-US" dirty="0"/>
          </a:p>
          <a:p>
            <a:r>
              <a:rPr lang="el-GR" dirty="0"/>
              <a:t>• Απαραίτητο βήμα για να διαπιστωθεί ο βαθμός ωρίμανσης των ωαρίων. Μόνο ωάρια στη </a:t>
            </a:r>
            <a:r>
              <a:rPr lang="el-GR" dirty="0" err="1"/>
              <a:t>μετάφαση</a:t>
            </a:r>
            <a:r>
              <a:rPr lang="el-GR" dirty="0"/>
              <a:t> ΙΙ μπορούν να χρησιμοποιηθούν – ύπαρξη του πολικού σωματίου </a:t>
            </a:r>
            <a:endParaRPr lang="en-US" dirty="0"/>
          </a:p>
          <a:p>
            <a:r>
              <a:rPr lang="el-GR" dirty="0"/>
              <a:t>• Προετοιμασία σπέρματος και αραίωση εάν χρειάζεται ώστε να μην είναι δύσκολη η επιλογή και ο διαχωρισμός</a:t>
            </a:r>
          </a:p>
        </p:txBody>
      </p:sp>
    </p:spTree>
    <p:extLst>
      <p:ext uri="{BB962C8B-B14F-4D97-AF65-F5344CB8AC3E}">
        <p14:creationId xmlns:p14="http://schemas.microsoft.com/office/powerpoint/2010/main" xmlns="" val="256981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CA5E5B-DC68-40BA-9EA1-A8A32645CC21}"/>
              </a:ext>
            </a:extLst>
          </p:cNvPr>
          <p:cNvSpPr>
            <a:spLocks noGrp="1"/>
          </p:cNvSpPr>
          <p:nvPr>
            <p:ph type="title"/>
          </p:nvPr>
        </p:nvSpPr>
        <p:spPr/>
        <p:txBody>
          <a:bodyPr/>
          <a:lstStyle/>
          <a:p>
            <a:r>
              <a:rPr lang="en-US" dirty="0"/>
              <a:t>BHMATA ICSI</a:t>
            </a:r>
            <a:endParaRPr lang="el-GR" dirty="0"/>
          </a:p>
        </p:txBody>
      </p:sp>
      <p:sp>
        <p:nvSpPr>
          <p:cNvPr id="3" name="Θέση περιεχομένου 2">
            <a:extLst>
              <a:ext uri="{FF2B5EF4-FFF2-40B4-BE49-F238E27FC236}">
                <a16:creationId xmlns:a16="http://schemas.microsoft.com/office/drawing/2014/main" xmlns="" id="{78693183-56CF-4D47-BD0D-7E0B1D7634BD}"/>
              </a:ext>
            </a:extLst>
          </p:cNvPr>
          <p:cNvSpPr>
            <a:spLocks noGrp="1"/>
          </p:cNvSpPr>
          <p:nvPr>
            <p:ph idx="1"/>
          </p:nvPr>
        </p:nvSpPr>
        <p:spPr/>
        <p:txBody>
          <a:bodyPr/>
          <a:lstStyle/>
          <a:p>
            <a:r>
              <a:rPr lang="el-GR" dirty="0"/>
              <a:t>Μικρός αριθμός ωαρίων τοποθετείται ανά ένα σε κάθε σταγόνα σε </a:t>
            </a:r>
            <a:r>
              <a:rPr lang="el-GR" dirty="0" err="1"/>
              <a:t>τρυβλίο</a:t>
            </a:r>
            <a:r>
              <a:rPr lang="el-GR" dirty="0"/>
              <a:t> το οποίο περιέχει επίσης σπερματοζωάρια σε υλικό επιβράδυνσης της κινητικότητας (σε ξεχωριστή σταγόνα)</a:t>
            </a:r>
            <a:endParaRPr lang="en-US" dirty="0"/>
          </a:p>
          <a:p>
            <a:r>
              <a:rPr lang="el-GR" dirty="0"/>
              <a:t> Τοποθετούνται οι </a:t>
            </a:r>
            <a:r>
              <a:rPr lang="el-GR" dirty="0" err="1"/>
              <a:t>πιπέτες</a:t>
            </a:r>
            <a:r>
              <a:rPr lang="el-GR" dirty="0"/>
              <a:t> συγκράτησης και έγχυσης στα </a:t>
            </a:r>
            <a:r>
              <a:rPr lang="el-GR" dirty="0" err="1"/>
              <a:t>μικροχειριστήρια</a:t>
            </a:r>
            <a:r>
              <a:rPr lang="el-GR" dirty="0"/>
              <a:t> και ελέγχονται για την ομαλή κίνηση υγρού </a:t>
            </a:r>
            <a:endParaRPr lang="en-US" dirty="0"/>
          </a:p>
          <a:p>
            <a:r>
              <a:rPr lang="el-GR" dirty="0"/>
              <a:t> Με την </a:t>
            </a:r>
            <a:r>
              <a:rPr lang="el-GR" dirty="0" err="1"/>
              <a:t>πιπέτα</a:t>
            </a:r>
            <a:r>
              <a:rPr lang="el-GR" dirty="0"/>
              <a:t> έγχυσης επιλέγεται ένα σπερματοζωάριο με καλή μορφολογία και κινητικότητα. Με τη βοήθεια της </a:t>
            </a:r>
            <a:r>
              <a:rPr lang="el-GR" dirty="0" err="1"/>
              <a:t>πιπέτας</a:t>
            </a:r>
            <a:r>
              <a:rPr lang="el-GR" dirty="0"/>
              <a:t> έγχυσης “σπάμε” την ουρά του σπερματοζωαρίου</a:t>
            </a:r>
          </a:p>
        </p:txBody>
      </p:sp>
    </p:spTree>
    <p:extLst>
      <p:ext uri="{BB962C8B-B14F-4D97-AF65-F5344CB8AC3E}">
        <p14:creationId xmlns:p14="http://schemas.microsoft.com/office/powerpoint/2010/main" xmlns="" val="172511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A41F23-D537-403D-BE04-7F4FE67786EA}"/>
              </a:ext>
            </a:extLst>
          </p:cNvPr>
          <p:cNvSpPr>
            <a:spLocks noGrp="1"/>
          </p:cNvSpPr>
          <p:nvPr>
            <p:ph type="title"/>
          </p:nvPr>
        </p:nvSpPr>
        <p:spPr/>
        <p:txBody>
          <a:bodyPr/>
          <a:lstStyle/>
          <a:p>
            <a:pPr algn="ctr"/>
            <a:r>
              <a:rPr lang="el-GR" b="1" dirty="0"/>
              <a:t>Υπογονιμότητα</a:t>
            </a:r>
            <a:endParaRPr lang="el-GR" dirty="0"/>
          </a:p>
        </p:txBody>
      </p:sp>
      <p:sp>
        <p:nvSpPr>
          <p:cNvPr id="3" name="Θέση περιεχομένου 2">
            <a:extLst>
              <a:ext uri="{FF2B5EF4-FFF2-40B4-BE49-F238E27FC236}">
                <a16:creationId xmlns:a16="http://schemas.microsoft.com/office/drawing/2014/main" xmlns="" id="{711A408E-DB0B-4B95-A580-63D90781398D}"/>
              </a:ext>
            </a:extLst>
          </p:cNvPr>
          <p:cNvSpPr>
            <a:spLocks noGrp="1"/>
          </p:cNvSpPr>
          <p:nvPr>
            <p:ph idx="1"/>
          </p:nvPr>
        </p:nvSpPr>
        <p:spPr/>
        <p:txBody>
          <a:bodyPr/>
          <a:lstStyle/>
          <a:p>
            <a:r>
              <a:rPr lang="el-GR" dirty="0">
                <a:solidFill>
                  <a:srgbClr val="FF0000"/>
                </a:solidFill>
              </a:rPr>
              <a:t>Υπογονιμότητα</a:t>
            </a:r>
            <a:r>
              <a:rPr lang="el-GR" dirty="0"/>
              <a:t> ορίζεται η μη επίτευξη κύησης ύστερα από έναν τουλάχιστο χρόνο σεξουαλικών επαφών χωρίς προφύλαξη.</a:t>
            </a:r>
          </a:p>
          <a:p>
            <a:r>
              <a:rPr lang="el-GR" dirty="0"/>
              <a:t>Αφορά ένα ποσοστό 10-15% των ζευγαριών της αναπαραγωγικής ηλικίας. </a:t>
            </a:r>
          </a:p>
          <a:p>
            <a:r>
              <a:rPr lang="el-GR" dirty="0"/>
              <a:t>Η εφαρμογή της εξωσωματικής γονιμοποίησης (In </a:t>
            </a:r>
            <a:r>
              <a:rPr lang="el-GR" dirty="0" err="1"/>
              <a:t>vitro</a:t>
            </a:r>
            <a:r>
              <a:rPr lang="el-GR" dirty="0"/>
              <a:t> </a:t>
            </a:r>
            <a:r>
              <a:rPr lang="el-GR" dirty="0" err="1"/>
              <a:t>Fertilisation</a:t>
            </a:r>
            <a:r>
              <a:rPr lang="el-GR" dirty="0"/>
              <a:t>) τα τελευταία 43 χρόνια αποτελεί τη σημαντικότερη εξέλιξη στην αντιμετώπιση της υπογονιμότητας.</a:t>
            </a:r>
          </a:p>
        </p:txBody>
      </p:sp>
    </p:spTree>
    <p:extLst>
      <p:ext uri="{BB962C8B-B14F-4D97-AF65-F5344CB8AC3E}">
        <p14:creationId xmlns:p14="http://schemas.microsoft.com/office/powerpoint/2010/main" xmlns="" val="2057774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39ACD7-0572-4128-A674-E972691466C3}"/>
              </a:ext>
            </a:extLst>
          </p:cNvPr>
          <p:cNvSpPr>
            <a:spLocks noGrp="1"/>
          </p:cNvSpPr>
          <p:nvPr>
            <p:ph type="title"/>
          </p:nvPr>
        </p:nvSpPr>
        <p:spPr/>
        <p:txBody>
          <a:bodyPr/>
          <a:lstStyle/>
          <a:p>
            <a:r>
              <a:rPr lang="en-US" dirty="0"/>
              <a:t>BHMATA ICSI</a:t>
            </a:r>
            <a:endParaRPr lang="el-GR" dirty="0"/>
          </a:p>
        </p:txBody>
      </p:sp>
      <p:sp>
        <p:nvSpPr>
          <p:cNvPr id="3" name="Θέση περιεχομένου 2">
            <a:extLst>
              <a:ext uri="{FF2B5EF4-FFF2-40B4-BE49-F238E27FC236}">
                <a16:creationId xmlns:a16="http://schemas.microsoft.com/office/drawing/2014/main" xmlns="" id="{AB79EA24-F696-4293-8501-84258496F1EB}"/>
              </a:ext>
            </a:extLst>
          </p:cNvPr>
          <p:cNvSpPr>
            <a:spLocks noGrp="1"/>
          </p:cNvSpPr>
          <p:nvPr>
            <p:ph idx="1"/>
          </p:nvPr>
        </p:nvSpPr>
        <p:spPr/>
        <p:txBody>
          <a:bodyPr/>
          <a:lstStyle/>
          <a:p>
            <a:r>
              <a:rPr lang="el-GR" dirty="0"/>
              <a:t>Αναρροφούμε το σπερματοζωάριο στην </a:t>
            </a:r>
            <a:r>
              <a:rPr lang="el-GR" dirty="0" err="1"/>
              <a:t>πιπέτα</a:t>
            </a:r>
            <a:r>
              <a:rPr lang="el-GR" dirty="0"/>
              <a:t> έγχυσης με την ουρά πρώτα ώστε η κεφαλή να είναι κοντά στην είσοδο</a:t>
            </a:r>
            <a:endParaRPr lang="en-US" dirty="0"/>
          </a:p>
          <a:p>
            <a:r>
              <a:rPr lang="el-GR" dirty="0"/>
              <a:t>• Το ωάριο συγκρατείται με τη βοήθεια της </a:t>
            </a:r>
            <a:r>
              <a:rPr lang="el-GR" dirty="0" err="1"/>
              <a:t>πιπέτας</a:t>
            </a:r>
            <a:r>
              <a:rPr lang="el-GR" dirty="0"/>
              <a:t> συγκράτησης σε θέση ώστε το πολικό σωμάτιο να βρίσκεται στην ώρα 6 ή 12 </a:t>
            </a:r>
            <a:endParaRPr lang="en-US" dirty="0"/>
          </a:p>
          <a:p>
            <a:r>
              <a:rPr lang="el-GR" dirty="0"/>
              <a:t>• Σπάμε τη ZP και με απαλή κίνηση σπάμε το </a:t>
            </a:r>
            <a:r>
              <a:rPr lang="el-GR" dirty="0" err="1"/>
              <a:t>ωολήμα</a:t>
            </a:r>
            <a:r>
              <a:rPr lang="el-GR" dirty="0"/>
              <a:t> και αναρροφούμε λίγο κυτταρόπλασμα το οποίο </a:t>
            </a:r>
            <a:r>
              <a:rPr lang="el-GR" dirty="0" err="1"/>
              <a:t>επανεγχύουμε</a:t>
            </a:r>
            <a:r>
              <a:rPr lang="el-GR" dirty="0"/>
              <a:t> μαζί με το σπερματοζωάριο</a:t>
            </a:r>
          </a:p>
        </p:txBody>
      </p:sp>
    </p:spTree>
    <p:extLst>
      <p:ext uri="{BB962C8B-B14F-4D97-AF65-F5344CB8AC3E}">
        <p14:creationId xmlns:p14="http://schemas.microsoft.com/office/powerpoint/2010/main" xmlns="" val="184907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Role Intracytoplasmic Sperm Injection (ICSI) Plays in IVF - Bridge  Clinic">
            <a:extLst>
              <a:ext uri="{FF2B5EF4-FFF2-40B4-BE49-F238E27FC236}">
                <a16:creationId xmlns:a16="http://schemas.microsoft.com/office/drawing/2014/main" xmlns="" id="{824A0446-A950-4781-A523-3E1C6282A03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0025" y="1385888"/>
            <a:ext cx="4781550" cy="3400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0094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tracytoplasmic Sperm Injection (ICSI) | IVF | UNC Fertility">
            <a:extLst>
              <a:ext uri="{FF2B5EF4-FFF2-40B4-BE49-F238E27FC236}">
                <a16:creationId xmlns:a16="http://schemas.microsoft.com/office/drawing/2014/main" xmlns="" id="{1F69C6E7-1218-422B-9DFF-44E679BB7AB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3550" y="285750"/>
            <a:ext cx="8724900" cy="6286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9106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4E10FCF-B241-4091-B4C3-72CF3F6785D6}"/>
              </a:ext>
            </a:extLst>
          </p:cNvPr>
          <p:cNvSpPr>
            <a:spLocks noGrp="1"/>
          </p:cNvSpPr>
          <p:nvPr>
            <p:ph type="title"/>
          </p:nvPr>
        </p:nvSpPr>
        <p:spPr/>
        <p:txBody>
          <a:bodyPr/>
          <a:lstStyle/>
          <a:p>
            <a:r>
              <a:rPr lang="el-GR" dirty="0"/>
              <a:t>ΕΛΕΓΧΟΣ ΓΟΝΙΜΟΠΟΙΗΣΗΣ</a:t>
            </a:r>
          </a:p>
        </p:txBody>
      </p:sp>
      <p:pic>
        <p:nvPicPr>
          <p:cNvPr id="13314" name="Picture 2" descr="Understand Embryo Grading | Fertility Center in Utah">
            <a:extLst>
              <a:ext uri="{FF2B5EF4-FFF2-40B4-BE49-F238E27FC236}">
                <a16:creationId xmlns:a16="http://schemas.microsoft.com/office/drawing/2014/main" xmlns="" id="{CFA130E9-107B-4F85-B533-E033751AE17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6450" y="1690688"/>
            <a:ext cx="5861050" cy="3887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788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AB7D49-A5BB-4D58-8AAB-439263BFD92D}"/>
              </a:ext>
            </a:extLst>
          </p:cNvPr>
          <p:cNvSpPr>
            <a:spLocks noGrp="1"/>
          </p:cNvSpPr>
          <p:nvPr>
            <p:ph type="title"/>
          </p:nvPr>
        </p:nvSpPr>
        <p:spPr/>
        <p:txBody>
          <a:bodyPr/>
          <a:lstStyle/>
          <a:p>
            <a:r>
              <a:rPr lang="el-GR" dirty="0"/>
              <a:t>ΕΜΒΡΥΟΜΕΤΑΦΟΡΑ</a:t>
            </a:r>
          </a:p>
        </p:txBody>
      </p:sp>
      <p:pic>
        <p:nvPicPr>
          <p:cNvPr id="14338" name="Picture 2" descr="The position of transferred air bubbles after embryo transfer is related to  pregnancy rate - Fertility and Sterility">
            <a:extLst>
              <a:ext uri="{FF2B5EF4-FFF2-40B4-BE49-F238E27FC236}">
                <a16:creationId xmlns:a16="http://schemas.microsoft.com/office/drawing/2014/main" xmlns="" id="{68952BC8-E468-4622-92BC-F14650A2B44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6848" y="1487326"/>
            <a:ext cx="4581652" cy="450075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Εικόνα 4">
            <a:extLst>
              <a:ext uri="{FF2B5EF4-FFF2-40B4-BE49-F238E27FC236}">
                <a16:creationId xmlns:a16="http://schemas.microsoft.com/office/drawing/2014/main" xmlns="" id="{01DC57EA-C931-4BB8-A168-3252C35F1A5A}"/>
              </a:ext>
            </a:extLst>
          </p:cNvPr>
          <p:cNvPicPr>
            <a:picLocks noChangeAspect="1"/>
          </p:cNvPicPr>
          <p:nvPr/>
        </p:nvPicPr>
        <p:blipFill>
          <a:blip r:embed="rId3" cstate="print"/>
          <a:stretch>
            <a:fillRect/>
          </a:stretch>
        </p:blipFill>
        <p:spPr>
          <a:xfrm>
            <a:off x="6870700" y="1690688"/>
            <a:ext cx="3390900" cy="2505075"/>
          </a:xfrm>
          <a:prstGeom prst="rect">
            <a:avLst/>
          </a:prstGeom>
        </p:spPr>
      </p:pic>
    </p:spTree>
    <p:extLst>
      <p:ext uri="{BB962C8B-B14F-4D97-AF65-F5344CB8AC3E}">
        <p14:creationId xmlns:p14="http://schemas.microsoft.com/office/powerpoint/2010/main" xmlns="" val="358466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2428A5-8F09-4061-8E7E-399165E998E6}"/>
              </a:ext>
            </a:extLst>
          </p:cNvPr>
          <p:cNvSpPr>
            <a:spLocks noGrp="1"/>
          </p:cNvSpPr>
          <p:nvPr>
            <p:ph type="title"/>
          </p:nvPr>
        </p:nvSpPr>
        <p:spPr/>
        <p:txBody>
          <a:bodyPr/>
          <a:lstStyle/>
          <a:p>
            <a:r>
              <a:rPr lang="en-US" dirty="0"/>
              <a:t>BHMATA </a:t>
            </a:r>
            <a:r>
              <a:rPr lang="el-GR" dirty="0"/>
              <a:t>ΕΞΩΣΩΜΑΤΙΚΗΣ ΓΟΝΙΜΟΠΟΙΗΣΗΣ</a:t>
            </a:r>
          </a:p>
        </p:txBody>
      </p:sp>
      <p:sp>
        <p:nvSpPr>
          <p:cNvPr id="3" name="Θέση περιεχομένου 2">
            <a:extLst>
              <a:ext uri="{FF2B5EF4-FFF2-40B4-BE49-F238E27FC236}">
                <a16:creationId xmlns:a16="http://schemas.microsoft.com/office/drawing/2014/main" xmlns="" id="{D2466AB8-09D2-4D6D-B88C-81248678360E}"/>
              </a:ext>
            </a:extLst>
          </p:cNvPr>
          <p:cNvSpPr>
            <a:spLocks noGrp="1"/>
          </p:cNvSpPr>
          <p:nvPr>
            <p:ph idx="1"/>
          </p:nvPr>
        </p:nvSpPr>
        <p:spPr/>
        <p:txBody>
          <a:bodyPr/>
          <a:lstStyle/>
          <a:p>
            <a:endParaRPr lang="el-GR" dirty="0"/>
          </a:p>
        </p:txBody>
      </p:sp>
      <p:pic>
        <p:nvPicPr>
          <p:cNvPr id="4" name="Picture 4" descr="Διέγερση ωοθηκών">
            <a:extLst>
              <a:ext uri="{FF2B5EF4-FFF2-40B4-BE49-F238E27FC236}">
                <a16:creationId xmlns:a16="http://schemas.microsoft.com/office/drawing/2014/main" xmlns="" id="{AD87A81D-5681-4F4D-8450-338B644366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5500" y="2032000"/>
            <a:ext cx="5867400"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446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mbryoClinic | EmbryoClinic Fertility Clinic">
            <a:extLst>
              <a:ext uri="{FF2B5EF4-FFF2-40B4-BE49-F238E27FC236}">
                <a16:creationId xmlns:a16="http://schemas.microsoft.com/office/drawing/2014/main" xmlns="" id="{9F4BB806-5AE8-4D75-A591-90F6061A9DB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33588"/>
            <a:ext cx="12192000" cy="2790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087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CB850FDD-FB82-4FE0-B8DB-F363F562443A}"/>
              </a:ext>
            </a:extLst>
          </p:cNvPr>
          <p:cNvPicPr>
            <a:picLocks noChangeAspect="1"/>
          </p:cNvPicPr>
          <p:nvPr/>
        </p:nvPicPr>
        <p:blipFill>
          <a:blip r:embed="rId2" cstate="print"/>
          <a:stretch>
            <a:fillRect/>
          </a:stretch>
        </p:blipFill>
        <p:spPr>
          <a:xfrm>
            <a:off x="1031875" y="869950"/>
            <a:ext cx="5429250" cy="3619500"/>
          </a:xfrm>
          <a:prstGeom prst="rect">
            <a:avLst/>
          </a:prstGeom>
        </p:spPr>
      </p:pic>
      <p:pic>
        <p:nvPicPr>
          <p:cNvPr id="15362" name="Picture 2" descr="Our cute IVF baby... Thank you IVF!! - Gynaecology and Fertility Centre Ltd  - Dr Seedick beebeejaun | Facebook">
            <a:extLst>
              <a:ext uri="{FF2B5EF4-FFF2-40B4-BE49-F238E27FC236}">
                <a16:creationId xmlns:a16="http://schemas.microsoft.com/office/drawing/2014/main" xmlns="" id="{7CE1C99B-3A2B-4269-823F-F500C273300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61300" y="1054100"/>
            <a:ext cx="3622737" cy="5054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105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20E86D-E1E9-437C-B146-14D5FCCE4047}"/>
              </a:ext>
            </a:extLst>
          </p:cNvPr>
          <p:cNvSpPr>
            <a:spLocks noGrp="1"/>
          </p:cNvSpPr>
          <p:nvPr>
            <p:ph type="title"/>
          </p:nvPr>
        </p:nvSpPr>
        <p:spPr/>
        <p:txBody>
          <a:bodyPr/>
          <a:lstStyle/>
          <a:p>
            <a:pPr algn="ctr"/>
            <a:r>
              <a:rPr lang="el-GR" b="1" dirty="0"/>
              <a:t>Υπογονιμότητα</a:t>
            </a:r>
            <a:endParaRPr lang="el-GR" dirty="0"/>
          </a:p>
        </p:txBody>
      </p:sp>
      <p:sp>
        <p:nvSpPr>
          <p:cNvPr id="3" name="Θέση περιεχομένου 2">
            <a:extLst>
              <a:ext uri="{FF2B5EF4-FFF2-40B4-BE49-F238E27FC236}">
                <a16:creationId xmlns:a16="http://schemas.microsoft.com/office/drawing/2014/main" xmlns="" id="{6D374021-586A-4584-AC8A-5C5EA5A2E75F}"/>
              </a:ext>
            </a:extLst>
          </p:cNvPr>
          <p:cNvSpPr>
            <a:spLocks noGrp="1"/>
          </p:cNvSpPr>
          <p:nvPr>
            <p:ph idx="1"/>
          </p:nvPr>
        </p:nvSpPr>
        <p:spPr/>
        <p:txBody>
          <a:bodyPr/>
          <a:lstStyle/>
          <a:p>
            <a:r>
              <a:rPr lang="el-GR" dirty="0"/>
              <a:t>Η εμφάνιση υπογονιμότητας αυξάνει με την πρόοδο της ηλικίας. </a:t>
            </a:r>
          </a:p>
          <a:p>
            <a:r>
              <a:rPr lang="el-GR" dirty="0"/>
              <a:t>Σημαντική αύξηση της υπογονιμότητας έχουμε τις τελευταίες δεκαετίες, εφόσον μία στις πέντε γυναίκες στις ΗΠΑ και στις αναπτυγμένες χώρες της Ευρώπης αποφασίζει να αποκτήσει το πρώτο παιδί μετά τα 35 χρόνια.</a:t>
            </a:r>
          </a:p>
          <a:p>
            <a:r>
              <a:rPr lang="el-GR" dirty="0"/>
              <a:t>Η εξωσωματική γονιμοποίηση εφαρμόστηκε </a:t>
            </a:r>
            <a:r>
              <a:rPr lang="el-GR" dirty="0" err="1"/>
              <a:t>κατ΄αρχήν</a:t>
            </a:r>
            <a:r>
              <a:rPr lang="el-GR" dirty="0"/>
              <a:t> σε ασθενείς με σοβαρές βλάβες των σαλπίγγων. </a:t>
            </a:r>
          </a:p>
          <a:p>
            <a:r>
              <a:rPr lang="el-GR" dirty="0"/>
              <a:t>Γενικότερα το σύνολο των τεχνικών που εφαρμόζονται με σκοπό την επίτευξη εγκυμοσύνης περιλαμβάνεται στον όρο «Υποβοηθούμενη Σύλληψη»</a:t>
            </a:r>
          </a:p>
        </p:txBody>
      </p:sp>
    </p:spTree>
    <p:extLst>
      <p:ext uri="{BB962C8B-B14F-4D97-AF65-F5344CB8AC3E}">
        <p14:creationId xmlns:p14="http://schemas.microsoft.com/office/powerpoint/2010/main" xmlns="" val="368578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εν υπάρχει διαθέσιμη περιγραφή.">
            <a:extLst>
              <a:ext uri="{FF2B5EF4-FFF2-40B4-BE49-F238E27FC236}">
                <a16:creationId xmlns:a16="http://schemas.microsoft.com/office/drawing/2014/main" xmlns="" id="{7D8E9D45-7B3B-4231-91D9-8A83395E2C1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712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Δεν υπάρχει διαθέσιμη περιγραφή.">
            <a:extLst>
              <a:ext uri="{FF2B5EF4-FFF2-40B4-BE49-F238E27FC236}">
                <a16:creationId xmlns:a16="http://schemas.microsoft.com/office/drawing/2014/main" xmlns="" id="{0BF12A02-C610-4636-82E2-4A54B0BAB2B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99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sultant gynaecologist Patrick Steptoe (seated left) and physiologist Dr Robert Edwards (seated extreme left) address the press at Oldham General Hospital on 25 July 1978">
            <a:extLst>
              <a:ext uri="{FF2B5EF4-FFF2-40B4-BE49-F238E27FC236}">
                <a16:creationId xmlns:a16="http://schemas.microsoft.com/office/drawing/2014/main" xmlns="" id="{56D9C77F-24FA-4E75-9C63-9CEA0058F6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9725" y="1752600"/>
            <a:ext cx="6475857" cy="47879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3B4721C7-7F8D-4321-8657-87E9A88D691D}"/>
              </a:ext>
            </a:extLst>
          </p:cNvPr>
          <p:cNvSpPr txBox="1"/>
          <p:nvPr/>
        </p:nvSpPr>
        <p:spPr>
          <a:xfrm>
            <a:off x="977900" y="603935"/>
            <a:ext cx="8166100" cy="954107"/>
          </a:xfrm>
          <a:prstGeom prst="rect">
            <a:avLst/>
          </a:prstGeom>
          <a:noFill/>
        </p:spPr>
        <p:txBody>
          <a:bodyPr wrap="square">
            <a:spAutoFit/>
          </a:bodyPr>
          <a:lstStyle/>
          <a:p>
            <a:r>
              <a:rPr lang="el-GR" sz="2800" dirty="0"/>
              <a:t>Η </a:t>
            </a:r>
            <a:r>
              <a:rPr lang="el-GR" sz="2800" dirty="0" err="1"/>
              <a:t>Louise</a:t>
            </a:r>
            <a:r>
              <a:rPr lang="el-GR" sz="2800" dirty="0"/>
              <a:t> Brown γεννήθηκε 3 λεπτά πριν τα μεσάνυκτα της 25ης Ιουλίου του 1978</a:t>
            </a:r>
          </a:p>
        </p:txBody>
      </p:sp>
      <p:pic>
        <p:nvPicPr>
          <p:cNvPr id="3078" name="Picture 6" descr="History and values">
            <a:extLst>
              <a:ext uri="{FF2B5EF4-FFF2-40B4-BE49-F238E27FC236}">
                <a16:creationId xmlns:a16="http://schemas.microsoft.com/office/drawing/2014/main" xmlns="" id="{7DCD32E4-A917-401C-94A4-B028CE6CFC6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1" y="2730499"/>
            <a:ext cx="4698086" cy="3523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49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 Robert Edwards holding the newborn baby with mother Lesley Brown and obstetrician Dr Patrick Steptoe looking on">
            <a:extLst>
              <a:ext uri="{FF2B5EF4-FFF2-40B4-BE49-F238E27FC236}">
                <a16:creationId xmlns:a16="http://schemas.microsoft.com/office/drawing/2014/main" xmlns="" id="{CA8BC5B0-A4B1-46E6-B4A4-F5B22D0E657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526" y="1778000"/>
            <a:ext cx="5084492" cy="41211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Louise Brown with Dr Robert Edwards in 2008">
            <a:extLst>
              <a:ext uri="{FF2B5EF4-FFF2-40B4-BE49-F238E27FC236}">
                <a16:creationId xmlns:a16="http://schemas.microsoft.com/office/drawing/2014/main" xmlns="" id="{D412EF21-A1B4-4AAC-A85D-41224177587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0564" y="1778000"/>
            <a:ext cx="5494867" cy="4121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923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CB9D14-DEB0-43B0-86A8-1912B4841CEA}"/>
              </a:ext>
            </a:extLst>
          </p:cNvPr>
          <p:cNvSpPr>
            <a:spLocks noGrp="1"/>
          </p:cNvSpPr>
          <p:nvPr>
            <p:ph type="title"/>
          </p:nvPr>
        </p:nvSpPr>
        <p:spPr/>
        <p:txBody>
          <a:bodyPr>
            <a:normAutofit/>
          </a:bodyPr>
          <a:lstStyle/>
          <a:p>
            <a:r>
              <a:rPr lang="en-US" sz="3200" dirty="0"/>
              <a:t>E</a:t>
            </a:r>
            <a:r>
              <a:rPr lang="el-GR" sz="3200" dirty="0"/>
              <a:t>ΝΔΕΙΞΕΙΣ ΕΞΩΣΩΜΑΤΙΚΗΣ ΓΟΝΙΜΟΠΟΙΗΣΗΣ</a:t>
            </a:r>
          </a:p>
        </p:txBody>
      </p:sp>
      <p:sp>
        <p:nvSpPr>
          <p:cNvPr id="3" name="Θέση περιεχομένου 2">
            <a:extLst>
              <a:ext uri="{FF2B5EF4-FFF2-40B4-BE49-F238E27FC236}">
                <a16:creationId xmlns:a16="http://schemas.microsoft.com/office/drawing/2014/main" xmlns="" id="{2827F8A3-FCCD-4AD4-99B4-BAF939260FA6}"/>
              </a:ext>
            </a:extLst>
          </p:cNvPr>
          <p:cNvSpPr>
            <a:spLocks noGrp="1"/>
          </p:cNvSpPr>
          <p:nvPr>
            <p:ph idx="1"/>
          </p:nvPr>
        </p:nvSpPr>
        <p:spPr/>
        <p:txBody>
          <a:bodyPr>
            <a:normAutofit fontScale="77500" lnSpcReduction="20000"/>
          </a:bodyPr>
          <a:lstStyle/>
          <a:p>
            <a:r>
              <a:rPr lang="el-GR" dirty="0"/>
              <a:t>Σαλπιγγική βλάβη</a:t>
            </a:r>
          </a:p>
          <a:p>
            <a:r>
              <a:rPr lang="el-GR" dirty="0"/>
              <a:t> Ανεξήγητη στειρότητα</a:t>
            </a:r>
          </a:p>
          <a:p>
            <a:r>
              <a:rPr lang="el-GR" dirty="0"/>
              <a:t> </a:t>
            </a:r>
            <a:r>
              <a:rPr lang="el-GR" dirty="0" err="1"/>
              <a:t>Ενδομητρίωση</a:t>
            </a:r>
            <a:endParaRPr lang="el-GR" dirty="0"/>
          </a:p>
          <a:p>
            <a:r>
              <a:rPr lang="el-GR" dirty="0"/>
              <a:t> Αποτυχία άλλων θεραπευτικών </a:t>
            </a:r>
          </a:p>
          <a:p>
            <a:r>
              <a:rPr lang="el-GR" dirty="0"/>
              <a:t>μεθόδων</a:t>
            </a:r>
          </a:p>
          <a:p>
            <a:r>
              <a:rPr lang="el-GR" dirty="0"/>
              <a:t> Τραχηλικός παράγων</a:t>
            </a:r>
          </a:p>
          <a:p>
            <a:r>
              <a:rPr lang="el-GR" dirty="0"/>
              <a:t>Πρόωρη ωοθηκική ανεπάρκεια</a:t>
            </a:r>
          </a:p>
          <a:p>
            <a:r>
              <a:rPr lang="el-GR" dirty="0"/>
              <a:t> Μητρικά κληρονομικά </a:t>
            </a:r>
          </a:p>
          <a:p>
            <a:r>
              <a:rPr lang="el-GR" dirty="0"/>
              <a:t>νοσήματα</a:t>
            </a:r>
          </a:p>
          <a:p>
            <a:r>
              <a:rPr lang="el-GR" dirty="0"/>
              <a:t>Διαμαρτίες της μήτρας</a:t>
            </a:r>
          </a:p>
          <a:p>
            <a:r>
              <a:rPr lang="el-GR" dirty="0"/>
              <a:t>Αποφρακτική </a:t>
            </a:r>
            <a:r>
              <a:rPr lang="el-GR" dirty="0" err="1"/>
              <a:t>αζωοσπερμία</a:t>
            </a:r>
            <a:endParaRPr lang="el-GR" dirty="0"/>
          </a:p>
          <a:p>
            <a:r>
              <a:rPr lang="el-GR" dirty="0"/>
              <a:t>Λειτουργικές διαταραχές σπέρματος και ωαρίων</a:t>
            </a:r>
          </a:p>
        </p:txBody>
      </p:sp>
    </p:spTree>
    <p:extLst>
      <p:ext uri="{BB962C8B-B14F-4D97-AF65-F5344CB8AC3E}">
        <p14:creationId xmlns:p14="http://schemas.microsoft.com/office/powerpoint/2010/main" xmlns="" val="35262429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1162</Words>
  <Application>Microsoft Office PowerPoint</Application>
  <PresentationFormat>Προσαρμογή</PresentationFormat>
  <Paragraphs>131</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ΕΞΩΣΩΜΑΤΙΚΗ ΓΟΝΙΜΟΠΟΙΗΣΗ</vt:lpstr>
      <vt:lpstr>Υπογονιμότητα</vt:lpstr>
      <vt:lpstr>Υπογονιμότητα</vt:lpstr>
      <vt:lpstr>Υπογονιμότητα</vt:lpstr>
      <vt:lpstr>Διαφάνεια 5</vt:lpstr>
      <vt:lpstr>Διαφάνεια 6</vt:lpstr>
      <vt:lpstr>Διαφάνεια 7</vt:lpstr>
      <vt:lpstr>Διαφάνεια 8</vt:lpstr>
      <vt:lpstr>EΝΔΕΙΞΕΙΣ ΕΞΩΣΩΜΑΤΙΚΗΣ ΓΟΝΙΜΟΠΟΙΗΣΗΣ</vt:lpstr>
      <vt:lpstr>Η εξωσωματική γονιμοποίηση στην Ελλάδα σε αριθμούς</vt:lpstr>
      <vt:lpstr>ΣΤΑΔΙΑ ΕΞΩΣΩΜΑΤΙΚΗΣ ΓΟΝΙΜΟΠΟΙΗΣΗΣ</vt:lpstr>
      <vt:lpstr>ΩΟΛΗΨΙΑ </vt:lpstr>
      <vt:lpstr>ΚΛΑΣΣΙΚΗ IVF</vt:lpstr>
      <vt:lpstr>ΚΛΑΣΣΙΚΗ IVF</vt:lpstr>
      <vt:lpstr>ΚΛΑΣΣΙΚΗ IVF</vt:lpstr>
      <vt:lpstr>Διαφάνεια 16</vt:lpstr>
      <vt:lpstr>ΚΛΑΣΣΙΚΗ IVF </vt:lpstr>
      <vt:lpstr>Τεχνικά θέματα</vt:lpstr>
      <vt:lpstr>ΚΛΑΣΣΙΚΗ IVF </vt:lpstr>
      <vt:lpstr>Διαφάνεια 20</vt:lpstr>
      <vt:lpstr>Διαφάνεια 21</vt:lpstr>
      <vt:lpstr>PALERMO G ET AL ., LANCET 1992</vt:lpstr>
      <vt:lpstr>ICSI</vt:lpstr>
      <vt:lpstr>ΕΝΔΕΙΞΕΙΣ ΜΙΚΡΟΓΟΝΙΜΟΠΟΙΗΣΗΣ -ICSI</vt:lpstr>
      <vt:lpstr>ΕΞΟΠΛΙΣΜΟΣ ΚΑΙ ΑΝΑΛΩΣΙΜΑ</vt:lpstr>
      <vt:lpstr>Διαφάνεια 26</vt:lpstr>
      <vt:lpstr>ΕΞΟΠΛΙΣΜΟΣ ΚΑΙ ΑΝΑΛΩΣΙΜΑ</vt:lpstr>
      <vt:lpstr>BHMATA ICSI</vt:lpstr>
      <vt:lpstr>BHMATA ICSI</vt:lpstr>
      <vt:lpstr>BHMATA ICSI</vt:lpstr>
      <vt:lpstr>Διαφάνεια 31</vt:lpstr>
      <vt:lpstr>Διαφάνεια 32</vt:lpstr>
      <vt:lpstr>ΕΛΕΓΧΟΣ ΓΟΝΙΜΟΠΟΙΗΣΗΣ</vt:lpstr>
      <vt:lpstr>ΕΜΒΡΥΟΜΕΤΑΦΟΡΑ</vt:lpstr>
      <vt:lpstr>BHMATA ΕΞΩΣΩΜΑΤΙΚΗΣ ΓΟΝΙΜΟΠΟΙΗΣΗΣ</vt:lpstr>
      <vt:lpstr>Διαφάνεια 36</vt:lpstr>
      <vt:lpstr>Διαφάνεια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ΕΞΩΣΩΜΑΤΙΚΗ ΓΟΝΙΜΟΠΟΙΗΣΗ</dc:title>
  <dc:creator>ΝΙΚΟΣ</dc:creator>
  <cp:lastModifiedBy>user1</cp:lastModifiedBy>
  <cp:revision>21</cp:revision>
  <dcterms:created xsi:type="dcterms:W3CDTF">2021-03-08T04:30:21Z</dcterms:created>
  <dcterms:modified xsi:type="dcterms:W3CDTF">2021-03-08T07:51:54Z</dcterms:modified>
</cp:coreProperties>
</file>