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4"/>
  </p:notesMasterIdLst>
  <p:sldIdLst>
    <p:sldId id="297" r:id="rId2"/>
    <p:sldId id="262" r:id="rId3"/>
    <p:sldId id="263" r:id="rId4"/>
    <p:sldId id="264" r:id="rId5"/>
    <p:sldId id="265" r:id="rId6"/>
    <p:sldId id="293" r:id="rId7"/>
    <p:sldId id="267" r:id="rId8"/>
    <p:sldId id="294" r:id="rId9"/>
    <p:sldId id="397" r:id="rId10"/>
    <p:sldId id="391" r:id="rId11"/>
    <p:sldId id="392" r:id="rId12"/>
    <p:sldId id="333" r:id="rId13"/>
    <p:sldId id="334" r:id="rId14"/>
    <p:sldId id="335" r:id="rId15"/>
    <p:sldId id="336" r:id="rId16"/>
    <p:sldId id="337" r:id="rId17"/>
    <p:sldId id="338" r:id="rId18"/>
    <p:sldId id="343" r:id="rId19"/>
    <p:sldId id="344" r:id="rId20"/>
    <p:sldId id="339" r:id="rId21"/>
    <p:sldId id="340" r:id="rId22"/>
    <p:sldId id="342" r:id="rId23"/>
  </p:sldIdLst>
  <p:sldSz cx="9144000" cy="6858000" type="screen4x3"/>
  <p:notesSz cx="6858000" cy="9144000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F5E7EE3E-60A5-4D34-98A4-18473D011C2E}">
          <p14:sldIdLst>
            <p14:sldId id="297"/>
          </p14:sldIdLst>
        </p14:section>
        <p14:section name="Καθαρή Παρούσα Αξία" id="{ACCD45A9-C4CB-4BA1-9228-0B00D4CC2612}">
          <p14:sldIdLst>
            <p14:sldId id="262"/>
            <p14:sldId id="263"/>
            <p14:sldId id="264"/>
            <p14:sldId id="265"/>
            <p14:sldId id="293"/>
            <p14:sldId id="267"/>
            <p14:sldId id="294"/>
            <p14:sldId id="397"/>
            <p14:sldId id="391"/>
            <p14:sldId id="392"/>
          </p14:sldIdLst>
        </p14:section>
        <p14:section name="Η μέθοδος του δείκτη κερδοφορίας" id="{C2142F27-18BD-4B56-AC9B-363D10618776}">
          <p14:sldIdLst>
            <p14:sldId id="333"/>
            <p14:sldId id="334"/>
            <p14:sldId id="335"/>
            <p14:sldId id="336"/>
            <p14:sldId id="337"/>
            <p14:sldId id="338"/>
            <p14:sldId id="343"/>
            <p14:sldId id="344"/>
            <p14:sldId id="339"/>
            <p14:sldId id="340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9309" autoAdjust="0"/>
  </p:normalViewPr>
  <p:slideViewPr>
    <p:cSldViewPr>
      <p:cViewPr varScale="1">
        <p:scale>
          <a:sx n="83" d="100"/>
          <a:sy n="83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4C0077-7984-4D98-9CFA-6E3A5AF00BB4}" type="datetimeFigureOut">
              <a:rPr lang="el-GR"/>
              <a:pPr>
                <a:defRPr/>
              </a:pPr>
              <a:t>1/6/2021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1DF78B-6DB9-43FC-89B9-A789E8335A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19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0B910-3DC2-4AB0-9712-E839751B21B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7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Site Logo">
            <a:extLst>
              <a:ext uri="{FF2B5EF4-FFF2-40B4-BE49-F238E27FC236}">
                <a16:creationId xmlns:a16="http://schemas.microsoft.com/office/drawing/2014/main" id="{742D54A3-F726-4565-9538-F11BDD708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73" y="74334"/>
            <a:ext cx="42862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5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53658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25104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6914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2405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0604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0192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E3703-3E20-4E03-B9B8-711618B72F5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26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66C8-0FEF-42DE-945C-1DC75997249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537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F72A-B914-4589-B09C-3AB7934D255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309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41C5-894F-43A5-A560-1ABEB5F1195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65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06000">
              <a:buClr>
                <a:srgbClr val="FF9900"/>
              </a:buClr>
              <a:buFont typeface="Wingdings" panose="05000000000000000000" pitchFamily="2" charset="2"/>
              <a:buChar char="m"/>
              <a:defRPr>
                <a:solidFill>
                  <a:schemeClr val="tx1"/>
                </a:solidFill>
              </a:defRPr>
            </a:lvl1pPr>
            <a:lvl2pPr marL="720000" indent="-270000">
              <a:buClr>
                <a:srgbClr val="FF9900"/>
              </a:buClr>
              <a:buFont typeface="Wingdings 2" panose="05020102010507070707" pitchFamily="18" charset="2"/>
              <a:buChar char="?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991" y="6468663"/>
            <a:ext cx="565159" cy="365125"/>
          </a:xfrm>
        </p:spPr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2907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1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3669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CD1-B9B2-413D-93AD-DADB7D70663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579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8841" y="6492875"/>
            <a:ext cx="565159" cy="365125"/>
          </a:xfrm>
        </p:spPr>
        <p:txBody>
          <a:bodyPr/>
          <a:lstStyle/>
          <a:p>
            <a:pPr>
              <a:defRPr/>
            </a:pPr>
            <a:fld id="{45974518-D70C-439B-99BB-20CE966E70A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55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00342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9F72A-B914-4589-B09C-3AB7934D255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60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3025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927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1143000" y="2607047"/>
            <a:ext cx="7315200" cy="147002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Εισαγωγή στα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Χρηματοοικονομικά Μαθηματικά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A20B2-9EE7-4D2D-8B72-9D6BEE37EDF2}"/>
              </a:ext>
            </a:extLst>
          </p:cNvPr>
          <p:cNvSpPr txBox="1"/>
          <p:nvPr/>
        </p:nvSpPr>
        <p:spPr>
          <a:xfrm>
            <a:off x="2763339" y="4437112"/>
            <a:ext cx="3842399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2800" dirty="0">
                <a:latin typeface="+mn-lt"/>
              </a:rPr>
              <a:t>Καθαρή Παρούσα Αξία</a:t>
            </a:r>
          </a:p>
          <a:p>
            <a:pPr lvl="0" algn="ctr">
              <a:spcBef>
                <a:spcPct val="20000"/>
              </a:spcBef>
            </a:pP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Δείκτης </a:t>
            </a:r>
            <a:r>
              <a:rPr lang="el-GR" sz="2800" dirty="0">
                <a:latin typeface="+mn-lt"/>
              </a:rPr>
              <a:t>Κερδοφορίας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972896"/>
          </a:xfrm>
        </p:spPr>
        <p:txBody>
          <a:bodyPr/>
          <a:lstStyle/>
          <a:p>
            <a:pPr algn="just"/>
            <a:r>
              <a:rPr lang="el-GR" altLang="el-GR" dirty="0">
                <a:cs typeface="Times New Roman" panose="02020603050405020304" pitchFamily="18" charset="0"/>
              </a:rPr>
              <a:t>Αν έχουμε τις παρακάτω επενδυτικές και λειτουργικές χρηματορροές σε ένα έργο ποια θα είναι η ΚΠΑ με επιτόκιο 18%.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AC01-63D8-4AE8-897F-18297E075ED2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411760" y="3145154"/>
          <a:ext cx="3853624" cy="3103245"/>
        </p:xfrm>
        <a:graphic>
          <a:graphicData uri="http://schemas.openxmlformats.org/drawingml/2006/table">
            <a:tbl>
              <a:tblPr/>
              <a:tblGrid>
                <a:gridCol w="73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Έτος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Καθαρή Λειτουργική Χρηματορροή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Καθαρή Επενδυτική </a:t>
                      </a:r>
                      <a:r>
                        <a:rPr lang="el-G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Χρηματοροή</a:t>
                      </a:r>
                      <a:endParaRPr lang="el-G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6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Παράδειγμα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6859-AAD2-41DA-B0FD-D0D9A144A476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2" name="Rounded Rectangle 1"/>
          <p:cNvSpPr/>
          <p:nvPr/>
        </p:nvSpPr>
        <p:spPr>
          <a:xfrm>
            <a:off x="3923928" y="4581128"/>
            <a:ext cx="504056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93" y="1692092"/>
            <a:ext cx="4705603" cy="3395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700808"/>
            <a:ext cx="1222562" cy="3389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698605"/>
            <a:ext cx="1395360" cy="3368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9D31CC-38D2-4F9E-905E-8E15EE4941A7}"/>
              </a:ext>
            </a:extLst>
          </p:cNvPr>
          <p:cNvSpPr txBox="1"/>
          <p:nvPr/>
        </p:nvSpPr>
        <p:spPr>
          <a:xfrm>
            <a:off x="107504" y="106679"/>
            <a:ext cx="18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= K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*(1+i)</a:t>
            </a:r>
            <a:r>
              <a:rPr lang="en-US" sz="2000" b="1" baseline="30000" dirty="0">
                <a:solidFill>
                  <a:srgbClr val="FF0000"/>
                </a:solidFill>
                <a:latin typeface="+mn-lt"/>
              </a:rPr>
              <a:t>n</a:t>
            </a:r>
            <a:endParaRPr lang="el-GR" sz="2000" b="1" baseline="300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9D3921-ABF3-4CC9-9C04-62F2EC92BD8C}"/>
                  </a:ext>
                </a:extLst>
              </p:cNvPr>
              <p:cNvSpPr txBox="1"/>
              <p:nvPr/>
            </p:nvSpPr>
            <p:spPr>
              <a:xfrm>
                <a:off x="251520" y="5199930"/>
                <a:ext cx="3004349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(1+0,18)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=0,847 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9D3921-ABF3-4CC9-9C04-62F2EC92B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99930"/>
                <a:ext cx="3004349" cy="632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36FB27-EBB2-445D-B86D-43A60B55292F}"/>
                  </a:ext>
                </a:extLst>
              </p:cNvPr>
              <p:cNvSpPr txBox="1"/>
              <p:nvPr/>
            </p:nvSpPr>
            <p:spPr>
              <a:xfrm>
                <a:off x="192780" y="5956790"/>
                <a:ext cx="3118867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(1+0,18)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=0,718 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36FB27-EBB2-445D-B86D-43A60B55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0" y="5956790"/>
                <a:ext cx="3118867" cy="632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461AD-EECF-4568-9B2D-1103737A62D4}"/>
                  </a:ext>
                </a:extLst>
              </p:cNvPr>
              <p:cNvSpPr txBox="1"/>
              <p:nvPr/>
            </p:nvSpPr>
            <p:spPr>
              <a:xfrm>
                <a:off x="3923928" y="5206768"/>
                <a:ext cx="3015826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(1+0,18)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=0,609 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3461AD-EECF-4568-9B2D-1103737A6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206768"/>
                <a:ext cx="3015826" cy="632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A6E33F-B807-4D15-A3F3-8152117C39F4}"/>
                  </a:ext>
                </a:extLst>
              </p:cNvPr>
              <p:cNvSpPr txBox="1"/>
              <p:nvPr/>
            </p:nvSpPr>
            <p:spPr>
              <a:xfrm>
                <a:off x="3872407" y="5931999"/>
                <a:ext cx="41528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/>
                      <m:t>……………………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b="1" dirty="0"/>
                  <a:t>………………….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A6E33F-B807-4D15-A3F3-8152117C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07" y="5931999"/>
                <a:ext cx="4152868" cy="307777"/>
              </a:xfrm>
              <a:prstGeom prst="rect">
                <a:avLst/>
              </a:prstGeom>
              <a:blipFill>
                <a:blip r:embed="rId8"/>
                <a:stretch>
                  <a:fillRect l="-441" t="-23529" r="-3377" b="-509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5FC73A8-FF5B-4B18-BD34-B1930C87622F}"/>
              </a:ext>
            </a:extLst>
          </p:cNvPr>
          <p:cNvSpPr txBox="1"/>
          <p:nvPr/>
        </p:nvSpPr>
        <p:spPr>
          <a:xfrm>
            <a:off x="685346" y="1167924"/>
            <a:ext cx="207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K</a:t>
            </a:r>
            <a:r>
              <a:rPr lang="en-US" sz="2000" b="1" baseline="-25000" dirty="0">
                <a:latin typeface="+mn-lt"/>
              </a:rPr>
              <a:t>1</a:t>
            </a:r>
            <a:r>
              <a:rPr lang="en-US" sz="2000" b="1" dirty="0">
                <a:latin typeface="+mn-lt"/>
              </a:rPr>
              <a:t> = 1*(1+0,18)</a:t>
            </a:r>
            <a:r>
              <a:rPr lang="en-US" sz="2000" b="1" baseline="30000" dirty="0">
                <a:latin typeface="+mn-lt"/>
              </a:rPr>
              <a:t>1</a:t>
            </a:r>
            <a:endParaRPr lang="el-GR" sz="2000" b="1" baseline="300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B0E45-7E51-46E0-821E-13CDF8570A4E}"/>
              </a:ext>
            </a:extLst>
          </p:cNvPr>
          <p:cNvSpPr txBox="1"/>
          <p:nvPr/>
        </p:nvSpPr>
        <p:spPr>
          <a:xfrm>
            <a:off x="6379267" y="5077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-85 = -72*1,18</a:t>
            </a:r>
            <a:endParaRPr lang="el-GR" sz="2000" b="1" baseline="300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8530BC-850E-46DD-A6E2-AF37056A20A1}"/>
              </a:ext>
            </a:extLst>
          </p:cNvPr>
          <p:cNvSpPr txBox="1"/>
          <p:nvPr/>
        </p:nvSpPr>
        <p:spPr>
          <a:xfrm>
            <a:off x="6379267" y="340966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-108 = -108*1</a:t>
            </a:r>
            <a:endParaRPr lang="el-GR" sz="2000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3B6EE-07B0-43D6-BF1B-640F5C0E65B7}"/>
              </a:ext>
            </a:extLst>
          </p:cNvPr>
          <p:cNvSpPr txBox="1"/>
          <p:nvPr/>
        </p:nvSpPr>
        <p:spPr>
          <a:xfrm>
            <a:off x="6425081" y="68107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33,9 = 40*0,847</a:t>
            </a:r>
            <a:endParaRPr lang="el-GR" sz="2000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0E3B83-B4B1-46A4-A0E8-49BA9D2CAC0B}"/>
              </a:ext>
            </a:extLst>
          </p:cNvPr>
          <p:cNvSpPr txBox="1"/>
          <p:nvPr/>
        </p:nvSpPr>
        <p:spPr>
          <a:xfrm>
            <a:off x="6408601" y="1026100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43,1 = 60*0,718</a:t>
            </a:r>
            <a:endParaRPr lang="el-GR" sz="2000" b="1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8DA193-ADC8-4880-B945-F2D8C85DAB06}"/>
              </a:ext>
            </a:extLst>
          </p:cNvPr>
          <p:cNvSpPr txBox="1"/>
          <p:nvPr/>
        </p:nvSpPr>
        <p:spPr>
          <a:xfrm>
            <a:off x="6443096" y="1342834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…………………….</a:t>
            </a:r>
            <a:endParaRPr lang="el-G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3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>
                <a:cs typeface="Times New Roman" panose="02020603050405020304" pitchFamily="18" charset="0"/>
              </a:rPr>
              <a:t>Η μέθοδος του δείκτη κερδοφορίας</a:t>
            </a:r>
            <a:endParaRPr lang="el-G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altLang="el-GR" sz="1800" dirty="0">
                <a:cs typeface="Times New Roman" panose="02020603050405020304" pitchFamily="18" charset="0"/>
              </a:rPr>
              <a:t>Ο δείκτης κερδοφορίας είναι ο λόγος</a:t>
            </a:r>
            <a:r>
              <a:rPr lang="en-US" altLang="el-GR" sz="1800" dirty="0">
                <a:cs typeface="Times New Roman" panose="02020603050405020304" pitchFamily="18" charset="0"/>
              </a:rPr>
              <a:t> </a:t>
            </a:r>
            <a:r>
              <a:rPr lang="el-GR" altLang="el-GR" sz="1800" b="1" dirty="0">
                <a:cs typeface="Times New Roman" panose="02020603050405020304" pitchFamily="18" charset="0"/>
              </a:rPr>
              <a:t>της παρούσας αξίας των αναμενόμενων καθαρών λειτουργικών χρηματορροών (εισροών) του έργου </a:t>
            </a:r>
            <a:r>
              <a:rPr lang="el-GR" altLang="el-GR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δια</a:t>
            </a:r>
            <a:r>
              <a:rPr lang="el-GR" altLang="el-GR" sz="1800" b="1" dirty="0">
                <a:cs typeface="Times New Roman" panose="02020603050405020304" pitchFamily="18" charset="0"/>
              </a:rPr>
              <a:t> της παρούσας αξίας των αναμενόμενων αρχικών καθαρών επενδυτικών χρηματορροών (εκροών).</a:t>
            </a:r>
            <a:r>
              <a:rPr lang="el-GR" altLang="el-GR" sz="1800" dirty="0">
                <a:cs typeface="Times New Roman" panose="02020603050405020304" pitchFamily="18" charset="0"/>
              </a:rPr>
              <a:t> </a:t>
            </a:r>
            <a:endParaRPr lang="en-US" altLang="el-GR" sz="18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2CCFB-321B-4A86-9BCE-161236418C8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8" name="Content Placeholder 7" descr="τύπος δείκτη κερδοφορίας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7" y="3811587"/>
            <a:ext cx="6121400" cy="2436812"/>
          </a:xfrm>
        </p:spPr>
      </p:pic>
    </p:spTree>
    <p:extLst>
      <p:ext uri="{BB962C8B-B14F-4D97-AF65-F5344CB8AC3E}">
        <p14:creationId xmlns:p14="http://schemas.microsoft.com/office/powerpoint/2010/main" val="4619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>
                <a:cs typeface="Times New Roman" panose="02020603050405020304" pitchFamily="18" charset="0"/>
              </a:rPr>
              <a:t>Η μέθοδος του δείκτη κερδοφορίας</a:t>
            </a:r>
            <a:endParaRPr lang="el-GR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Σ</a:t>
            </a:r>
            <a:r>
              <a:rPr lang="el-GR" altLang="el-GR" sz="2400" dirty="0">
                <a:cs typeface="Times New Roman" panose="02020603050405020304" pitchFamily="18" charset="0"/>
              </a:rPr>
              <a:t>τον αριθμητή του κλάσματος τοποθετούμε την παρούσα αξία των καθαρών χρηματορροών της επενδύσεως (μετά από φόρους) </a:t>
            </a:r>
            <a:r>
              <a:rPr lang="el-GR" altLang="el-GR" sz="2400" b="1" dirty="0">
                <a:cs typeface="Times New Roman" panose="02020603050405020304" pitchFamily="18" charset="0"/>
              </a:rPr>
              <a:t>που αναμένονται να πραγματοποιηθούν κατά τη διάρκεια της λειτουργικής ζωής του έργου</a:t>
            </a:r>
            <a:r>
              <a:rPr lang="en-US" altLang="el-GR" sz="2400" b="1" dirty="0">
                <a:cs typeface="Times New Roman" panose="02020603050405020304" pitchFamily="18" charset="0"/>
              </a:rPr>
              <a:t>.</a:t>
            </a:r>
            <a:endParaRPr lang="el-GR" altLang="el-GR" sz="2400" dirty="0"/>
          </a:p>
          <a:p>
            <a:r>
              <a:rPr lang="el-GR" altLang="el-GR" sz="2400" dirty="0"/>
              <a:t>Σ</a:t>
            </a:r>
            <a:r>
              <a:rPr lang="el-GR" altLang="el-GR" sz="2400" dirty="0">
                <a:cs typeface="Times New Roman" panose="02020603050405020304" pitchFamily="18" charset="0"/>
              </a:rPr>
              <a:t>τον παρανομαστή τοποθετούμε την παρούσα αξία των καθαρών επενδυτικών χρηματορροών (μετά από φόρους)</a:t>
            </a:r>
            <a:r>
              <a:rPr lang="en-US" altLang="el-GR" sz="2400" dirty="0">
                <a:cs typeface="Times New Roman" panose="02020603050405020304" pitchFamily="18" charset="0"/>
              </a:rPr>
              <a:t> </a:t>
            </a:r>
            <a:r>
              <a:rPr lang="el-GR" altLang="el-GR" sz="2400" b="1" dirty="0">
                <a:cs typeface="Times New Roman" panose="02020603050405020304" pitchFamily="18" charset="0"/>
              </a:rPr>
              <a:t>που αναμένονται να πραγματοποιηθούν κατά τη διάρκεια της κατασκευαστικής περιόδου.</a:t>
            </a:r>
          </a:p>
          <a:p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AC01-63D8-4AE8-897F-18297E075ED2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41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>
                <a:cs typeface="Times New Roman" panose="02020603050405020304" pitchFamily="18" charset="0"/>
              </a:rPr>
              <a:t>Η μέθοδος του δείκτη κερδοφορίας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altLang="el-GR" sz="2800" dirty="0">
                <a:cs typeface="Times New Roman" panose="02020603050405020304" pitchFamily="18" charset="0"/>
              </a:rPr>
              <a:t>Σύμφωνα με τον κανόνα του δείκτη κερδοφορίας, </a:t>
            </a:r>
            <a:endParaRPr lang="el-GR" altLang="el-GR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η επιχείρηση πρέπει να αποδεχθεί όλες τις επενδυτικές προτάσεις</a:t>
            </a:r>
            <a:r>
              <a:rPr lang="el-GR" altLang="el-GR" sz="2400" dirty="0">
                <a:solidFill>
                  <a:srgbClr val="FF0000"/>
                </a:solidFill>
              </a:rPr>
              <a:t> με</a:t>
            </a:r>
            <a:r>
              <a:rPr lang="el-GR" altLang="el-G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δείκτη μεγαλύτερο από τη</a:t>
            </a:r>
            <a:r>
              <a:rPr lang="en-US" altLang="el-G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7100" dirty="0">
                <a:solidFill>
                  <a:srgbClr val="FF0000"/>
                </a:solidFill>
                <a:cs typeface="Times New Roman" panose="02020603050405020304" pitchFamily="18" charset="0"/>
              </a:rPr>
              <a:t>μονάδα</a:t>
            </a:r>
            <a:r>
              <a:rPr lang="el-GR" altLang="el-G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endParaRPr lang="el-GR" altLang="el-GR" sz="2400" dirty="0">
              <a:solidFill>
                <a:srgbClr val="FF000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l-GR" altLang="el-GR" sz="2400" dirty="0">
                <a:cs typeface="Times New Roman" panose="02020603050405020304" pitchFamily="18" charset="0"/>
              </a:rPr>
              <a:t>τότε η αξία του έργου (ΠΑ) είναι μεγαλύτερη από το αρχικό κόστος επενδύσεως (C) και η επένδυση έχει μια θετική (ΚΠΑ). </a:t>
            </a:r>
            <a:endParaRPr lang="el-GR" altLang="el-GR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FF0000"/>
                </a:solidFill>
              </a:rPr>
              <a:t>Ο</a:t>
            </a:r>
            <a:r>
              <a:rPr lang="el-GR" altLang="el-G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δηγεί στις ίδιες αποφάσεις </a:t>
            </a:r>
            <a:r>
              <a:rPr lang="el-GR" altLang="el-GR" sz="2400" b="1" dirty="0">
                <a:solidFill>
                  <a:srgbClr val="FF0000"/>
                </a:solidFill>
              </a:rPr>
              <a:t>με τον</a:t>
            </a:r>
            <a:r>
              <a:rPr lang="el-GR" altLang="el-G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κανόνα της (ΚΠΑ).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2CCFB-321B-4A86-9BCE-161236418C8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09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>
                <a:cs typeface="Times New Roman" panose="02020603050405020304" pitchFamily="18" charset="0"/>
              </a:rPr>
              <a:t>Η μέθοδος του δείκτη κερδοφορίας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l-GR" altLang="el-GR" sz="4400" b="1" dirty="0">
                <a:cs typeface="Times New Roman" panose="02020603050405020304" pitchFamily="18" charset="0"/>
              </a:rPr>
              <a:t>Ο δείκτης κερδοφορίας PI, είναι ένα μέτρο της κερδοφορίας του έργου ανά </a:t>
            </a:r>
            <a:r>
              <a:rPr lang="el-GR" altLang="el-GR" sz="4400" b="1" dirty="0"/>
              <a:t>ευρώ</a:t>
            </a:r>
            <a:r>
              <a:rPr lang="el-GR" altLang="el-GR" sz="4400" b="1" dirty="0">
                <a:cs typeface="Times New Roman" panose="02020603050405020304" pitchFamily="18" charset="0"/>
              </a:rPr>
              <a:t> επενδύσεως. </a:t>
            </a:r>
            <a:endParaRPr lang="el-GR" altLang="el-GR" sz="4400" b="1" dirty="0"/>
          </a:p>
          <a:p>
            <a:pPr>
              <a:spcBef>
                <a:spcPts val="0"/>
              </a:spcBef>
            </a:pPr>
            <a:r>
              <a:rPr lang="el-GR" altLang="el-GR" sz="2400" dirty="0"/>
              <a:t>Π</a:t>
            </a:r>
            <a:r>
              <a:rPr lang="el-GR" altLang="el-GR" sz="2400" dirty="0">
                <a:cs typeface="Times New Roman" panose="02020603050405020304" pitchFamily="18" charset="0"/>
              </a:rPr>
              <a:t>αρά το γεγονός ότι ο κανόνας PI &gt; 1 </a:t>
            </a:r>
            <a:r>
              <a:rPr lang="el-GR" altLang="el-GR" sz="2400" b="1" i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μοιάζει</a:t>
            </a:r>
            <a:r>
              <a:rPr lang="el-GR" altLang="el-GR" sz="2400" dirty="0">
                <a:cs typeface="Times New Roman" panose="02020603050405020304" pitchFamily="18" charset="0"/>
              </a:rPr>
              <a:t> πάρα πολύ με τον κανόνα (ΚΠΑ) &gt; </a:t>
            </a:r>
            <a:r>
              <a:rPr lang="el-GR" altLang="el-GR" sz="2400" dirty="0"/>
              <a:t>0</a:t>
            </a:r>
            <a:r>
              <a:rPr lang="en-US" altLang="el-GR" sz="2400" dirty="0"/>
              <a:t>, </a:t>
            </a:r>
            <a:r>
              <a:rPr lang="el-GR" altLang="el-G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στις περισσότερες περιπτώσεις είναι ασφαλέστερο να χρησιμοποιούμε τον κανόνα της (ΚΠΑ)</a:t>
            </a:r>
            <a:r>
              <a:rPr lang="en-US" altLang="el-G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l-GR" altLang="el-G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2CCFB-321B-4A86-9BCE-161236418C8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291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</a:t>
            </a:r>
          </a:p>
        </p:txBody>
      </p:sp>
      <p:pic>
        <p:nvPicPr>
          <p:cNvPr id="10" name="Content Placeholder 9" descr="εύρεση παρούσας αξίας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35715"/>
            <a:ext cx="5943600" cy="8351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2CCFB-321B-4A86-9BCE-161236418C8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4889500"/>
            <a:ext cx="5360988" cy="639763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m"/>
            </a:pPr>
            <a:r>
              <a:rPr lang="el-GR" altLang="el-GR" dirty="0">
                <a:cs typeface="Times New Roman" panose="02020603050405020304" pitchFamily="18" charset="0"/>
              </a:rPr>
              <a:t>Η παρούσα αξία της επενδύσεως είναι</a:t>
            </a:r>
            <a:r>
              <a:rPr lang="en-US" altLang="el-GR" dirty="0">
                <a:cs typeface="Times New Roman" panose="02020603050405020304" pitchFamily="18" charset="0"/>
              </a:rPr>
              <a:t>:</a:t>
            </a:r>
            <a:r>
              <a:rPr lang="el-GR" altLang="el-GR" dirty="0"/>
              <a:t> </a:t>
            </a:r>
          </a:p>
        </p:txBody>
      </p:sp>
      <p:pic>
        <p:nvPicPr>
          <p:cNvPr id="9" name="Content Placeholder 8" descr="Πίνακας δεδομένων άσκησεις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91" y="1838325"/>
            <a:ext cx="2328863" cy="30511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17DF59-741A-46E9-8D0C-1C9A408D7E2F}"/>
              </a:ext>
            </a:extLst>
          </p:cNvPr>
          <p:cNvSpPr txBox="1"/>
          <p:nvPr/>
        </p:nvSpPr>
        <p:spPr>
          <a:xfrm>
            <a:off x="107504" y="106679"/>
            <a:ext cx="18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= K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*(1+i)</a:t>
            </a:r>
            <a:r>
              <a:rPr lang="en-US" sz="2000" b="1" baseline="30000" dirty="0">
                <a:solidFill>
                  <a:srgbClr val="FF0000"/>
                </a:solidFill>
                <a:latin typeface="+mn-lt"/>
              </a:rPr>
              <a:t>n</a:t>
            </a:r>
            <a:endParaRPr lang="el-GR" sz="2000" b="1" baseline="300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9532C6-547C-4CA5-AFD9-9477296016F8}"/>
                  </a:ext>
                </a:extLst>
              </p:cNvPr>
              <p:cNvSpPr txBox="1"/>
              <p:nvPr/>
            </p:nvSpPr>
            <p:spPr>
              <a:xfrm>
                <a:off x="2351458" y="53441"/>
                <a:ext cx="1368152" cy="527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K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O </a:t>
                </a:r>
                <a:r>
                  <a:rPr lang="en-US" sz="1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</m:oMath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9532C6-547C-4CA5-AFD9-947729601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58" y="53441"/>
                <a:ext cx="1368152" cy="527004"/>
              </a:xfrm>
              <a:prstGeom prst="rect">
                <a:avLst/>
              </a:prstGeom>
              <a:blipFill>
                <a:blip r:embed="rId4"/>
                <a:stretch>
                  <a:fillRect l="-4018" b="-69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0A4A72E-A4AF-44E0-8CA7-C643B7C53CA5}"/>
              </a:ext>
            </a:extLst>
          </p:cNvPr>
          <p:cNvSpPr/>
          <p:nvPr/>
        </p:nvSpPr>
        <p:spPr>
          <a:xfrm>
            <a:off x="1835696" y="109936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</a:t>
            </a:r>
            <a:endParaRPr lang="el-GR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85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altLang="el-GR" b="1" dirty="0"/>
              <a:t>Τ</a:t>
            </a:r>
            <a:r>
              <a:rPr lang="el-GR" altLang="el-GR" b="1" dirty="0">
                <a:cs typeface="Times New Roman" panose="02020603050405020304" pitchFamily="18" charset="0"/>
              </a:rPr>
              <a:t>ο κόστος της επένδυσης ισούται με</a:t>
            </a:r>
            <a:r>
              <a:rPr lang="en-US" altLang="el-GR" b="1" dirty="0">
                <a:cs typeface="Times New Roman" panose="02020603050405020304" pitchFamily="18" charset="0"/>
              </a:rPr>
              <a:t>:</a:t>
            </a:r>
            <a:endParaRPr lang="el-GR" altLang="el-GR" b="1" dirty="0"/>
          </a:p>
          <a:p>
            <a:pPr marL="0" indent="0" algn="just">
              <a:buNone/>
            </a:pP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n-US" altLang="el-GR" b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n-US" altLang="el-GR" dirty="0">
                <a:cs typeface="Times New Roman" panose="02020603050405020304" pitchFamily="18" charset="0"/>
              </a:rPr>
              <a:t>=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r>
              <a:rPr lang="en-US" altLang="el-GR" dirty="0">
                <a:cs typeface="Times New Roman" panose="02020603050405020304" pitchFamily="18" charset="0"/>
              </a:rPr>
              <a:t>200*1,15+400 = 630</a:t>
            </a:r>
            <a:r>
              <a:rPr lang="el-GR" altLang="el-GR" dirty="0">
                <a:cs typeface="Times New Roman" panose="02020603050405020304" pitchFamily="18" charset="0"/>
              </a:rPr>
              <a:t> </a:t>
            </a:r>
            <a:endParaRPr lang="el-GR" altLang="el-GR" dirty="0"/>
          </a:p>
          <a:p>
            <a:pPr algn="just"/>
            <a:r>
              <a:rPr lang="el-GR" altLang="el-GR" b="1" dirty="0">
                <a:cs typeface="Times New Roman" panose="02020603050405020304" pitchFamily="18" charset="0"/>
              </a:rPr>
              <a:t>δείκτης κερδοφορίας της επενδύσεως ισούται με</a:t>
            </a:r>
            <a:r>
              <a:rPr lang="en-US" altLang="el-GR" b="1" dirty="0">
                <a:cs typeface="Times New Roman" panose="02020603050405020304" pitchFamily="18" charset="0"/>
              </a:rPr>
              <a:t>:</a:t>
            </a:r>
            <a:endParaRPr lang="el-GR" altLang="el-GR" b="1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6859-AAD2-41DA-B0FD-D0D9A144A476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389063" y="5084763"/>
            <a:ext cx="7754937" cy="63976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>
                <a:solidFill>
                  <a:srgbClr val="FF0000"/>
                </a:solidFill>
                <a:cs typeface="Times New Roman" panose="02020603050405020304" pitchFamily="18" charset="0"/>
              </a:rPr>
              <a:t>Κάθε ένα ευρώ επενδύσεως αποδίδει 0,05 ευρώ καθαρό κέρδος σε παρούσα αξία.</a:t>
            </a:r>
          </a:p>
        </p:txBody>
      </p:sp>
      <p:pic>
        <p:nvPicPr>
          <p:cNvPr id="8" name="Content Placeholder 7" descr="πράξεις εύρεσης δείκτη κερδοφορίας 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81264"/>
            <a:ext cx="4806950" cy="13493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F8C41-F979-47ED-B0C4-31CFB7F5FDD8}"/>
              </a:ext>
            </a:extLst>
          </p:cNvPr>
          <p:cNvSpPr txBox="1"/>
          <p:nvPr/>
        </p:nvSpPr>
        <p:spPr>
          <a:xfrm>
            <a:off x="107504" y="106679"/>
            <a:ext cx="18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= K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*(1+i)</a:t>
            </a:r>
            <a:r>
              <a:rPr lang="en-US" sz="2000" b="1" baseline="30000" dirty="0">
                <a:solidFill>
                  <a:srgbClr val="FF0000"/>
                </a:solidFill>
                <a:latin typeface="+mn-lt"/>
              </a:rPr>
              <a:t>n</a:t>
            </a:r>
            <a:endParaRPr lang="el-GR" sz="2000" b="1" baseline="30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5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2</a:t>
            </a:r>
            <a:endParaRPr lang="el-GR" dirty="0"/>
          </a:p>
        </p:txBody>
      </p:sp>
      <p:pic>
        <p:nvPicPr>
          <p:cNvPr id="9" name="Content Placeholder 7" descr="εύρεση παρούσας αξίας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90" y="5753506"/>
            <a:ext cx="5414133" cy="66185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AC01-63D8-4AE8-897F-18297E075ED2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788024" y="1736902"/>
            <a:ext cx="3888432" cy="639763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r>
              <a:rPr lang="el-GR" altLang="el-GR" sz="1800" dirty="0">
                <a:cs typeface="Times New Roman" panose="02020603050405020304" pitchFamily="18" charset="0"/>
              </a:rPr>
              <a:t>το κόστος της επενδύσεως είναι</a:t>
            </a:r>
            <a:r>
              <a:rPr lang="en-US" altLang="el-GR" sz="1800" dirty="0">
                <a:cs typeface="Times New Roman" panose="02020603050405020304" pitchFamily="18" charset="0"/>
              </a:rPr>
              <a:t>:</a:t>
            </a:r>
            <a:endParaRPr lang="el-GR" altLang="el-GR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altLang="el-GR" sz="1800" b="0" dirty="0">
                <a:cs typeface="Times New Roman" panose="02020603050405020304" pitchFamily="18" charset="0"/>
              </a:rPr>
              <a:t>C</a:t>
            </a:r>
            <a:r>
              <a:rPr lang="el-GR" altLang="el-GR" sz="1800" b="0" dirty="0">
                <a:cs typeface="Times New Roman" panose="02020603050405020304" pitchFamily="18" charset="0"/>
              </a:rPr>
              <a:t>=72*1,18+108=193</a:t>
            </a:r>
            <a:endParaRPr lang="el-GR" altLang="el-GR" sz="1800" b="0" dirty="0"/>
          </a:p>
        </p:txBody>
      </p:sp>
      <p:sp>
        <p:nvSpPr>
          <p:cNvPr id="3" name="Rectangle 2"/>
          <p:cNvSpPr/>
          <p:nvPr/>
        </p:nvSpPr>
        <p:spPr>
          <a:xfrm>
            <a:off x="1115616" y="5170979"/>
            <a:ext cx="406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dirty="0">
                <a:latin typeface="+mn-lt"/>
                <a:cs typeface="Times New Roman" panose="02020603050405020304" pitchFamily="18" charset="0"/>
              </a:rPr>
              <a:t>Η αξία της επενδύσεως είναι</a:t>
            </a:r>
            <a:r>
              <a:rPr lang="en-US" altLang="el-GR" sz="2400" dirty="0">
                <a:latin typeface="+mn-lt"/>
                <a:cs typeface="Times New Roman" panose="02020603050405020304" pitchFamily="18" charset="0"/>
              </a:rPr>
              <a:t>: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90" y="1690476"/>
            <a:ext cx="3486624" cy="3546829"/>
          </a:xfrm>
          <a:prstGeom prst="rect">
            <a:avLst/>
          </a:prstGeom>
        </p:spPr>
      </p:pic>
      <p:cxnSp>
        <p:nvCxnSpPr>
          <p:cNvPr id="8" name="Γραμμή σύνδεσης: Γωνιώδης 7">
            <a:extLst>
              <a:ext uri="{FF2B5EF4-FFF2-40B4-BE49-F238E27FC236}">
                <a16:creationId xmlns:a16="http://schemas.microsoft.com/office/drawing/2014/main" id="{7F800C33-D83D-4BA9-B2BC-9C54E5C6E532}"/>
              </a:ext>
            </a:extLst>
          </p:cNvPr>
          <p:cNvCxnSpPr/>
          <p:nvPr/>
        </p:nvCxnSpPr>
        <p:spPr>
          <a:xfrm rot="10800000" flipV="1">
            <a:off x="4716016" y="2564904"/>
            <a:ext cx="1152128" cy="288032"/>
          </a:xfrm>
          <a:prstGeom prst="bentConnector3">
            <a:avLst>
              <a:gd name="adj1" fmla="val -92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Γραμμή σύνδεσης: Γωνιώδης 10">
            <a:extLst>
              <a:ext uri="{FF2B5EF4-FFF2-40B4-BE49-F238E27FC236}">
                <a16:creationId xmlns:a16="http://schemas.microsoft.com/office/drawing/2014/main" id="{9E8DBD8B-12CB-41C7-AF7C-70081872BD3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61066" y="2564904"/>
            <a:ext cx="1944216" cy="620288"/>
          </a:xfrm>
          <a:prstGeom prst="bentConnector3">
            <a:avLst>
              <a:gd name="adj1" fmla="val 22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89612C-90AD-40DE-9683-DF61FBB9373B}"/>
              </a:ext>
            </a:extLst>
          </p:cNvPr>
          <p:cNvSpPr txBox="1"/>
          <p:nvPr/>
        </p:nvSpPr>
        <p:spPr>
          <a:xfrm>
            <a:off x="107504" y="106679"/>
            <a:ext cx="18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= K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*(1+i)</a:t>
            </a:r>
            <a:r>
              <a:rPr lang="en-US" sz="2000" b="1" baseline="30000" dirty="0">
                <a:solidFill>
                  <a:srgbClr val="FF0000"/>
                </a:solidFill>
                <a:latin typeface="+mn-lt"/>
              </a:rPr>
              <a:t>n</a:t>
            </a:r>
            <a:endParaRPr lang="el-GR" sz="2000" b="1" baseline="30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9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4743" y="3437016"/>
            <a:ext cx="7485925" cy="1066056"/>
          </a:xfrm>
        </p:spPr>
        <p:txBody>
          <a:bodyPr/>
          <a:lstStyle/>
          <a:p>
            <a:pPr algn="just"/>
            <a:r>
              <a:rPr lang="el-GR" altLang="el-GR" b="1" dirty="0">
                <a:cs typeface="Times New Roman" panose="02020603050405020304" pitchFamily="18" charset="0"/>
              </a:rPr>
              <a:t>Δηλαδή, ανά ευρώ αρχικής επενδυτικής δαπάνης έχουμε 0,076 ευρώ</a:t>
            </a:r>
            <a:r>
              <a:rPr lang="el-GR" altLang="el-GR" b="1" dirty="0"/>
              <a:t> </a:t>
            </a:r>
            <a:r>
              <a:rPr lang="el-GR" altLang="el-GR" b="1" dirty="0">
                <a:cs typeface="Times New Roman" panose="02020603050405020304" pitchFamily="18" charset="0"/>
              </a:rPr>
              <a:t>καθαρό κέρδος, σε παρούσα αξία.</a:t>
            </a:r>
          </a:p>
          <a:p>
            <a:pPr algn="just"/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6859-AAD2-41DA-B0FD-D0D9A144A476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827584" y="1763524"/>
            <a:ext cx="671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altLang="el-GR" dirty="0">
                <a:cs typeface="Times New Roman" panose="02020603050405020304" pitchFamily="18" charset="0"/>
              </a:rPr>
              <a:t>Ο δείκτης κερδοφορίας της επενδύσεως ισούται με</a:t>
            </a:r>
            <a:r>
              <a:rPr lang="en-US" altLang="el-GR" dirty="0"/>
              <a:t>:</a:t>
            </a:r>
            <a:endParaRPr lang="el-GR" altLang="el-GR" dirty="0">
              <a:cs typeface="Times New Roman" panose="02020603050405020304" pitchFamily="18" charset="0"/>
            </a:endParaRPr>
          </a:p>
        </p:txBody>
      </p:sp>
      <p:pic>
        <p:nvPicPr>
          <p:cNvPr id="9" name="Content Placeholder 11" descr="τύπος και εύρεση δείκτη κερδοφορ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99" y="2283093"/>
            <a:ext cx="3407577" cy="100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Καθαρή Παρούσα Αξία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algn="just">
              <a:spcBef>
                <a:spcPct val="0"/>
              </a:spcBef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Η διαφορά της τρέχουσας αξίας μιας επένδυσης από το τρέχον κόστος της ονομάζεται Καθαρή Παρούσα Αξία (Κ.Π.Α.).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Με άλλα λόγια, η Κ.Π.Α. μιας επένδυσης υπολογίζεται με τη διαφορά των παρουσών αξιών, στο χρόνο μηδέν, των εισροών και εκροών της εν λόγου επένδυσης. 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Οι επενδυτικές προτάσεις που έχουν θετική Κ.Π.Α. γίνονται αποδεκτές.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Αντίθετα, εάν Κ.Π.Α. είναι αρνητική η επένδυση πρέπει να απορριφθεί. </a:t>
            </a:r>
            <a:endParaRPr lang="el-GR" sz="2200" dirty="0"/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18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262908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spcBef>
                <a:spcPct val="10000"/>
              </a:spcBef>
              <a:buNone/>
            </a:pPr>
            <a:r>
              <a:rPr lang="el-GR" altLang="el-GR" sz="2400" dirty="0">
                <a:cs typeface="Times New Roman" panose="02020603050405020304" pitchFamily="18" charset="0"/>
              </a:rPr>
              <a:t>Ζητείται να προσδιοριστεί ο δείκτης κερδοφορίας Προϋπολογισμός κόστους έργου, </a:t>
            </a:r>
            <a:r>
              <a:rPr lang="el-GR" altLang="el-G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100</a:t>
            </a:r>
            <a:r>
              <a:rPr lang="el-GR" altLang="el-GR" sz="2400" dirty="0">
                <a:cs typeface="Times New Roman" panose="02020603050405020304" pitchFamily="18" charset="0"/>
              </a:rPr>
              <a:t> εκατ. </a:t>
            </a:r>
          </a:p>
          <a:p>
            <a:pPr algn="just">
              <a:lnSpc>
                <a:spcPct val="90000"/>
              </a:lnSpc>
              <a:spcBef>
                <a:spcPct val="10000"/>
              </a:spcBef>
            </a:pPr>
            <a:r>
              <a:rPr lang="el-GR" altLang="el-GR" sz="2400" dirty="0">
                <a:cs typeface="Times New Roman" panose="02020603050405020304" pitchFamily="18" charset="0"/>
              </a:rPr>
              <a:t>Περίοδος λειτουργικής ζωής του έργου, </a:t>
            </a:r>
            <a:r>
              <a:rPr lang="el-GR" altLang="el-G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el-GR" altLang="el-GR" sz="2400" dirty="0">
                <a:cs typeface="Times New Roman" panose="02020603050405020304" pitchFamily="18" charset="0"/>
              </a:rPr>
              <a:t> έτη.</a:t>
            </a:r>
          </a:p>
          <a:p>
            <a:pPr algn="just">
              <a:lnSpc>
                <a:spcPct val="90000"/>
              </a:lnSpc>
              <a:spcBef>
                <a:spcPct val="10000"/>
              </a:spcBef>
            </a:pPr>
            <a:r>
              <a:rPr lang="el-GR" altLang="el-GR" sz="2400">
                <a:cs typeface="Times New Roman" panose="02020603050405020304" pitchFamily="18" charset="0"/>
              </a:rPr>
              <a:t>Ετήσιες καθαρές </a:t>
            </a:r>
            <a:r>
              <a:rPr lang="el-GR" altLang="el-GR" sz="2400" dirty="0">
                <a:cs typeface="Times New Roman" panose="02020603050405020304" pitchFamily="18" charset="0"/>
              </a:rPr>
              <a:t>λειτουργικές χρηματορροές (μετά από φόρους), </a:t>
            </a:r>
            <a:r>
              <a:rPr lang="el-GR" altLang="el-GR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38</a:t>
            </a:r>
            <a:r>
              <a:rPr lang="el-GR" altLang="el-G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cs typeface="Times New Roman" panose="02020603050405020304" pitchFamily="18" charset="0"/>
              </a:rPr>
              <a:t>εκατ.</a:t>
            </a:r>
            <a:r>
              <a:rPr lang="en-US" altLang="el-GR" sz="2400" dirty="0">
                <a:cs typeface="Times New Roman" panose="02020603050405020304" pitchFamily="18" charset="0"/>
              </a:rPr>
              <a:t>.</a:t>
            </a:r>
            <a:endParaRPr lang="el-GR" altLang="el-GR" sz="24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10000"/>
              </a:spcBef>
            </a:pPr>
            <a:r>
              <a:rPr lang="el-GR" altLang="el-GR" sz="2400" dirty="0">
                <a:cs typeface="Times New Roman" panose="02020603050405020304" pitchFamily="18" charset="0"/>
              </a:rPr>
              <a:t>Υπολειμματική αξία στο τέλος των </a:t>
            </a:r>
            <a:r>
              <a:rPr lang="el-GR" altLang="el-G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el-GR" altLang="el-GR" sz="2400" dirty="0">
                <a:cs typeface="Times New Roman" panose="02020603050405020304" pitchFamily="18" charset="0"/>
              </a:rPr>
              <a:t> ετών, μηδέν</a:t>
            </a:r>
          </a:p>
          <a:p>
            <a:pPr algn="just">
              <a:lnSpc>
                <a:spcPct val="90000"/>
              </a:lnSpc>
              <a:spcBef>
                <a:spcPct val="10000"/>
              </a:spcBef>
            </a:pPr>
            <a:r>
              <a:rPr lang="el-GR" altLang="el-GR" sz="2400" dirty="0">
                <a:cs typeface="Times New Roman" panose="02020603050405020304" pitchFamily="18" charset="0"/>
              </a:rPr>
              <a:t>Κόστος κεφαλαίου, </a:t>
            </a:r>
            <a:r>
              <a:rPr lang="el-GR" altLang="el-GR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15</a:t>
            </a:r>
            <a:r>
              <a:rPr lang="el-GR" altLang="el-G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%</a:t>
            </a:r>
            <a:r>
              <a:rPr lang="el-GR" altLang="el-GR" sz="2400" dirty="0">
                <a:cs typeface="Times New Roman" panose="02020603050405020304" pitchFamily="18" charset="0"/>
              </a:rPr>
              <a:t>.</a:t>
            </a:r>
            <a:endParaRPr lang="el-GR" altLang="el-G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6859-AAD2-41DA-B0FD-D0D9A144A476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588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3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10928"/>
            <a:ext cx="7290816" cy="798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CCFB-321B-4A86-9BCE-161236418C8C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693744" y="1772816"/>
            <a:ext cx="7791450" cy="20447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1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m"/>
            </a:pPr>
            <a:r>
              <a:rPr lang="el-GR" altLang="el-GR" dirty="0">
                <a:cs typeface="Times New Roman" panose="02020603050405020304" pitchFamily="18" charset="0"/>
              </a:rPr>
              <a:t>Οι καταβολές γίνονται στο τέλος κάθε έτους, επομένως η δημιουργία του κόστους συμπίπτει με το χρόνο 0, ενώ καθαρές λειτουργικές ροές αρχίζουν μετά ένα χρόνο.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m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51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1228" y="4652696"/>
            <a:ext cx="7765322" cy="869121"/>
          </a:xfrm>
        </p:spPr>
        <p:txBody>
          <a:bodyPr/>
          <a:lstStyle/>
          <a:p>
            <a:pPr algn="just"/>
            <a:r>
              <a:rPr lang="el-GR" altLang="el-GR" dirty="0">
                <a:solidFill>
                  <a:srgbClr val="FF0000"/>
                </a:solidFill>
              </a:rPr>
              <a:t>Α</a:t>
            </a:r>
            <a:r>
              <a:rPr lang="el-GR" altLang="el-GR" dirty="0">
                <a:solidFill>
                  <a:srgbClr val="FF0000"/>
                </a:solidFill>
                <a:cs typeface="Times New Roman" panose="02020603050405020304" pitchFamily="18" charset="0"/>
              </a:rPr>
              <a:t>νά ευρώ αρχικής επενδυτικής δαπάνης έχουμε</a:t>
            </a:r>
            <a:br>
              <a:rPr lang="el-GR" altLang="el-GR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l-GR" altLang="el-GR" dirty="0">
                <a:solidFill>
                  <a:srgbClr val="FF0000"/>
                </a:solidFill>
                <a:cs typeface="Times New Roman" panose="02020603050405020304" pitchFamily="18" charset="0"/>
              </a:rPr>
              <a:t>0,438 καθαρό κέρδος, σε παρούσα αξία.</a:t>
            </a:r>
            <a:r>
              <a:rPr lang="el-GR" altLang="el-GR" dirty="0">
                <a:solidFill>
                  <a:srgbClr val="FF0000"/>
                </a:solidFill>
              </a:rPr>
              <a:t> </a:t>
            </a:r>
          </a:p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2CCFB-321B-4A86-9BCE-161236418C8C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8" name="Content Placeholder 7" descr="πράξεις για την εύρεση της Παρούσας αξίας και δείκτη κερδοφορίας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49754"/>
            <a:ext cx="6280150" cy="1944687"/>
          </a:xfrm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899592" y="1721949"/>
            <a:ext cx="7790310" cy="4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el-GR" sz="2400" b="1" dirty="0">
                <a:solidFill>
                  <a:srgbClr val="FF0000"/>
                </a:solidFill>
              </a:rPr>
              <a:t>Λύση</a:t>
            </a:r>
          </a:p>
          <a:p>
            <a:endParaRPr lang="el-GR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102849" y="170335"/>
          <a:ext cx="2033275" cy="124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596880" progId="Equation.3">
                  <p:embed/>
                </p:oleObj>
              </mc:Choice>
              <mc:Fallback>
                <p:oleObj name="Equation" r:id="rId3" imgW="977760" imgH="5968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849" y="170335"/>
                        <a:ext cx="2033275" cy="124730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2B9183-FC9E-4462-AA08-12343477772A}"/>
                  </a:ext>
                </a:extLst>
              </p:cNvPr>
              <p:cNvSpPr txBox="1"/>
              <p:nvPr/>
            </p:nvSpPr>
            <p:spPr>
              <a:xfrm>
                <a:off x="1499261" y="5733256"/>
                <a:ext cx="6590971" cy="435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Π.Α.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(1+0,15)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(1+0,15)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(1+0,15)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(1+0,15)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(1+0,15)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(1+0,15)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2B9183-FC9E-4462-AA08-123434777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261" y="5733256"/>
                <a:ext cx="6590971" cy="435953"/>
              </a:xfrm>
              <a:prstGeom prst="rect">
                <a:avLst/>
              </a:prstGeom>
              <a:blipFill>
                <a:blip r:embed="rId6"/>
                <a:stretch>
                  <a:fillRect l="-2220" t="-5556" b="-180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Βέλος: Καμπύλο προς τα αριστερά 8">
            <a:extLst>
              <a:ext uri="{FF2B5EF4-FFF2-40B4-BE49-F238E27FC236}">
                <a16:creationId xmlns:a16="http://schemas.microsoft.com/office/drawing/2014/main" id="{F7C1EBA2-407E-4D9E-A921-8C7B398A01AB}"/>
              </a:ext>
            </a:extLst>
          </p:cNvPr>
          <p:cNvSpPr/>
          <p:nvPr/>
        </p:nvSpPr>
        <p:spPr>
          <a:xfrm rot="21290759">
            <a:off x="7947535" y="2998732"/>
            <a:ext cx="973071" cy="3133103"/>
          </a:xfrm>
          <a:prstGeom prst="curvedLef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Καθαρή Παρούσα Αξία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algn="just">
              <a:spcBef>
                <a:spcPct val="0"/>
              </a:spcBef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Χρηματοοικονομικός στόχος της πλειοψηφίας των μάνατζερ είναι η μεγιστοποίηση της Κ.Π.Α. καθώς αυτή συνδέεται με τη μεγιστοποίηση του οφέλους των μετόχων. </a:t>
            </a:r>
          </a:p>
          <a:p>
            <a:pPr indent="-342900" algn="just">
              <a:spcBef>
                <a:spcPct val="0"/>
              </a:spcBef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Συνεπώς, στην περίπτωση δύο επενδύσεων που αποκλείονται αμοιβαία, </a:t>
            </a:r>
          </a:p>
          <a:p>
            <a:pPr indent="-342900" algn="just">
              <a:spcBef>
                <a:spcPct val="0"/>
              </a:spcBef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Όπου Κ.Π.Α.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η Καθαρή Παρούσα Αξία της επένδυσης 1 και Κ.Π.Α.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η Καθαρή Παρούσα Αξία της επένδυσης 2, </a:t>
            </a:r>
          </a:p>
          <a:p>
            <a:pPr indent="-342900" algn="just">
              <a:spcBef>
                <a:spcPct val="0"/>
              </a:spcBef>
            </a:pPr>
            <a:r>
              <a:rPr lang="el-GR" sz="2200" b="1" dirty="0">
                <a:ea typeface="Calibri" pitchFamily="34" charset="0"/>
                <a:cs typeface="Times New Roman" pitchFamily="18" charset="0"/>
              </a:rPr>
              <a:t>Αν Κ.Π.Α.</a:t>
            </a:r>
            <a:r>
              <a:rPr lang="el-GR" sz="2200" b="1" baseline="-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200" b="1" dirty="0">
                <a:ea typeface="Calibri" pitchFamily="34" charset="0"/>
                <a:cs typeface="Times New Roman" pitchFamily="18" charset="0"/>
              </a:rPr>
              <a:t> &gt; Κ.Π.Α.</a:t>
            </a:r>
            <a:r>
              <a:rPr lang="el-GR" sz="2200" b="1" baseline="-30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200" b="1" dirty="0">
                <a:ea typeface="Calibri" pitchFamily="34" charset="0"/>
                <a:cs typeface="Times New Roman" pitchFamily="18" charset="0"/>
              </a:rPr>
              <a:t> πρέπει να προτιμηθεί η επένδυση 1.</a:t>
            </a:r>
            <a:endParaRPr lang="el-GR" sz="2200" b="1" dirty="0"/>
          </a:p>
          <a:p>
            <a:pPr marL="0" lvl="0" indent="0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081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Τύπος υπολογισμού Κ.ΠΑ.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Ο τύπος υπολογισμού της Κ.Π.Α. είναι:</a:t>
            </a:r>
          </a:p>
          <a:p>
            <a:pPr marL="0" lvl="0" indent="0"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l-GR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l-GR" sz="2200" dirty="0">
              <a:latin typeface="Calibri" pitchFamily="34" charset="0"/>
              <a:cs typeface="Times New Roman" pitchFamily="18" charset="0"/>
            </a:endParaRPr>
          </a:p>
          <a:p>
            <a:pPr indent="-342900" algn="just">
              <a:spcBef>
                <a:spcPct val="0"/>
              </a:spcBef>
              <a:buClr>
                <a:srgbClr val="CC6600"/>
              </a:buClr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Όπου Κ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Κ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…Κ</a:t>
            </a:r>
            <a:r>
              <a:rPr lang="en-US" sz="2200" baseline="-30000" dirty="0">
                <a:ea typeface="Calibri" pitchFamily="34" charset="0"/>
                <a:cs typeface="Times New Roman" pitchFamily="18" charset="0"/>
              </a:rPr>
              <a:t>t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οι εισροές της επένδυσης και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C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αντίστοιχο κόστος. </a:t>
            </a:r>
          </a:p>
          <a:p>
            <a:pPr indent="-342900" algn="just">
              <a:spcBef>
                <a:spcPct val="0"/>
              </a:spcBef>
              <a:buClr>
                <a:srgbClr val="CC6600"/>
              </a:buClr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Να σημειωθεί ότι στην περίπτωση που το κόστος </a:t>
            </a: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δεν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αναφέρεται στο χρόνο μηδέν τότε θα πρέπει να γίνουν οι απαραίτητες προεξοφλήσεις ή ανατοκισμοί για τον προσδιορισμό της αξίας του στο έτος μηδέν.</a:t>
            </a:r>
            <a:endParaRPr lang="el-GR" sz="2200" dirty="0"/>
          </a:p>
          <a:p>
            <a:pPr lvl="0"/>
            <a:endParaRPr lang="el-GR" sz="2200" dirty="0">
              <a:latin typeface="Arial" pitchFamily="34" charset="0"/>
            </a:endParaRP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2122798"/>
                <a:ext cx="7488832" cy="13062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l-GR" sz="3200" dirty="0">
                    <a:solidFill>
                      <a:schemeClr val="bg1"/>
                    </a:solidFill>
                    <a:latin typeface="+mn-lt"/>
                  </a:rPr>
                  <a:t>Κ.Π.Α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den>
                    </m:f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l-GR" sz="3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22798"/>
                <a:ext cx="7488832" cy="1306202"/>
              </a:xfrm>
              <a:prstGeom prst="rect">
                <a:avLst/>
              </a:prstGeom>
              <a:blipFill>
                <a:blip r:embed="rId2"/>
                <a:stretch>
                  <a:fillRect l="-33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407F77-3D4B-48E0-BE64-078A3CCF9B5D}"/>
                  </a:ext>
                </a:extLst>
              </p:cNvPr>
              <p:cNvSpPr txBox="1"/>
              <p:nvPr/>
            </p:nvSpPr>
            <p:spPr>
              <a:xfrm>
                <a:off x="179512" y="137427"/>
                <a:ext cx="39664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407F77-3D4B-48E0-BE64-078A3CCF9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7427"/>
                <a:ext cx="396640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68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1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903587"/>
          </a:xfrm>
        </p:spPr>
        <p:txBody>
          <a:bodyPr>
            <a:normAutofit/>
          </a:bodyPr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Μια επένδυση απαιτεί αρχική δαπάνη 1.000 ευρώ. Οι εισροές της επένδυσης θα είναι 700 ευρώ το επόμενο έτος και 800 ευρώ το μεθεπόμενο. Να βρεθεί η καθαρή παρούσα αξία της επένδυσης όταν το επιτόκιο της αγοράς είναι 15 %.  </a:t>
            </a:r>
            <a:endParaRPr lang="el-GR" sz="2200" dirty="0"/>
          </a:p>
          <a:p>
            <a:pPr marL="0" lvl="0" indent="0">
              <a:spcBef>
                <a:spcPct val="0"/>
              </a:spcBef>
              <a:buNone/>
            </a:pP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Λύση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E8B24A7-2382-43D6-AFD7-80820A337F4B}"/>
              </a:ext>
            </a:extLst>
          </p:cNvPr>
          <p:cNvSpPr/>
          <p:nvPr/>
        </p:nvSpPr>
        <p:spPr>
          <a:xfrm>
            <a:off x="755575" y="5791201"/>
            <a:ext cx="780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Η καθαρή παρούσα αξία είναι θετική και συνεπώς η επένδυση είναι συμφέρουσα. </a:t>
            </a:r>
            <a:endParaRPr lang="el-GR" dirty="0">
              <a:latin typeface="+mn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37D356D-53F5-42E3-B304-23D286C680B2}"/>
              </a:ext>
            </a:extLst>
          </p:cNvPr>
          <p:cNvSpPr/>
          <p:nvPr/>
        </p:nvSpPr>
        <p:spPr>
          <a:xfrm>
            <a:off x="768221" y="4511716"/>
            <a:ext cx="6324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dirty="0">
                <a:latin typeface="+mn-lt"/>
                <a:cs typeface="Times New Roman" pitchFamily="18" charset="0"/>
              </a:rPr>
              <a:t>Κ.Π.Α  = </a:t>
            </a:r>
            <a:r>
              <a:rPr lang="en-US" sz="2400" dirty="0">
                <a:latin typeface="+mn-lt"/>
                <a:cs typeface="Times New Roman" pitchFamily="18" charset="0"/>
              </a:rPr>
              <a:t>700</a:t>
            </a:r>
            <a:r>
              <a:rPr lang="el-GR" sz="2400" dirty="0">
                <a:latin typeface="+mn-lt"/>
                <a:cs typeface="Times New Roman" pitchFamily="18" charset="0"/>
              </a:rPr>
              <a:t> ∕ (1</a:t>
            </a:r>
            <a:r>
              <a:rPr lang="en-US" sz="2400" dirty="0">
                <a:latin typeface="+mn-lt"/>
                <a:cs typeface="Times New Roman" pitchFamily="18" charset="0"/>
              </a:rPr>
              <a:t>,15 </a:t>
            </a:r>
            <a:r>
              <a:rPr lang="el-GR" sz="2400" dirty="0">
                <a:latin typeface="+mn-lt"/>
                <a:cs typeface="Times New Roman" pitchFamily="18" charset="0"/>
              </a:rPr>
              <a:t>)</a:t>
            </a:r>
            <a:r>
              <a:rPr lang="en-US" sz="2400" dirty="0">
                <a:latin typeface="+mn-lt"/>
                <a:cs typeface="Times New Roman" pitchFamily="18" charset="0"/>
              </a:rPr>
              <a:t> +</a:t>
            </a:r>
            <a:r>
              <a:rPr lang="el-GR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cs typeface="Times New Roman" pitchFamily="18" charset="0"/>
              </a:rPr>
              <a:t>800</a:t>
            </a:r>
            <a:r>
              <a:rPr lang="el-GR" sz="2400" dirty="0">
                <a:latin typeface="+mn-lt"/>
                <a:cs typeface="Times New Roman" pitchFamily="18" charset="0"/>
              </a:rPr>
              <a:t>  ∕ (</a:t>
            </a:r>
            <a:r>
              <a:rPr lang="en-US" sz="2400" dirty="0">
                <a:latin typeface="+mn-lt"/>
                <a:cs typeface="Times New Roman" pitchFamily="18" charset="0"/>
              </a:rPr>
              <a:t>1,15</a:t>
            </a:r>
            <a:r>
              <a:rPr lang="el-GR" sz="2400" dirty="0">
                <a:latin typeface="+mn-lt"/>
                <a:cs typeface="Times New Roman" pitchFamily="18" charset="0"/>
              </a:rPr>
              <a:t>)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2  </a:t>
            </a:r>
            <a:r>
              <a:rPr lang="en-US" sz="2400" dirty="0">
                <a:latin typeface="+mn-lt"/>
                <a:cs typeface="Times New Roman" pitchFamily="18" charset="0"/>
              </a:rPr>
              <a:t>– 1.000 =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A57EBD2-CC76-4392-BCB0-FDCF8F68A008}"/>
              </a:ext>
            </a:extLst>
          </p:cNvPr>
          <p:cNvSpPr/>
          <p:nvPr/>
        </p:nvSpPr>
        <p:spPr>
          <a:xfrm>
            <a:off x="5548263" y="3842121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</a:t>
            </a:r>
            <a:endParaRPr lang="el-GR" sz="2400" dirty="0">
              <a:latin typeface="+mn-lt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E0EA8F0-0102-4A1F-A404-D3121F0737FF}"/>
              </a:ext>
            </a:extLst>
          </p:cNvPr>
          <p:cNvSpPr/>
          <p:nvPr/>
        </p:nvSpPr>
        <p:spPr>
          <a:xfrm>
            <a:off x="1835696" y="4961423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+mn-lt"/>
                <a:cs typeface="Times New Roman" pitchFamily="18" charset="0"/>
              </a:rPr>
              <a:t>608,7 + 604,9 - 1.000 = 213,6 &gt;0</a:t>
            </a:r>
            <a:endParaRPr lang="el-GR" sz="2400" dirty="0">
              <a:latin typeface="+mn-lt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654268D-AB03-407B-801E-4C905B804F6D}"/>
              </a:ext>
            </a:extLst>
          </p:cNvPr>
          <p:cNvSpPr/>
          <p:nvPr/>
        </p:nvSpPr>
        <p:spPr>
          <a:xfrm>
            <a:off x="768221" y="3824135"/>
            <a:ext cx="4543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  <a:cs typeface="Times New Roman" pitchFamily="18" charset="0"/>
              </a:rPr>
              <a:t>Κ.Π.Α  = Κ</a:t>
            </a:r>
            <a:r>
              <a:rPr lang="el-GR" sz="2400" baseline="-25000" dirty="0">
                <a:latin typeface="+mn-lt"/>
                <a:cs typeface="Times New Roman" pitchFamily="18" charset="0"/>
              </a:rPr>
              <a:t>1</a:t>
            </a:r>
            <a:r>
              <a:rPr lang="el-GR" sz="2400" dirty="0">
                <a:latin typeface="+mn-lt"/>
                <a:cs typeface="Times New Roman" pitchFamily="18" charset="0"/>
              </a:rPr>
              <a:t> ∕(1+</a:t>
            </a:r>
            <a:r>
              <a:rPr lang="en-US" sz="2400" dirty="0">
                <a:latin typeface="+mn-lt"/>
                <a:cs typeface="Times New Roman" pitchFamily="18" charset="0"/>
              </a:rPr>
              <a:t>i</a:t>
            </a:r>
            <a:r>
              <a:rPr lang="el-GR" sz="2400" dirty="0">
                <a:latin typeface="+mn-lt"/>
                <a:cs typeface="Times New Roman" pitchFamily="18" charset="0"/>
              </a:rPr>
              <a:t>)</a:t>
            </a:r>
            <a:r>
              <a:rPr lang="en-US" sz="2400" dirty="0">
                <a:latin typeface="+mn-lt"/>
                <a:cs typeface="Times New Roman" pitchFamily="18" charset="0"/>
              </a:rPr>
              <a:t> +</a:t>
            </a:r>
            <a:r>
              <a:rPr lang="el-GR" sz="2400" dirty="0">
                <a:latin typeface="+mn-lt"/>
                <a:cs typeface="Times New Roman" pitchFamily="18" charset="0"/>
              </a:rPr>
              <a:t> Κ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2</a:t>
            </a:r>
            <a:r>
              <a:rPr lang="el-GR" sz="2400" dirty="0">
                <a:latin typeface="+mn-lt"/>
                <a:cs typeface="Times New Roman" pitchFamily="18" charset="0"/>
              </a:rPr>
              <a:t> ∕(1+</a:t>
            </a:r>
            <a:r>
              <a:rPr lang="en-US" sz="2400" dirty="0">
                <a:latin typeface="+mn-lt"/>
                <a:cs typeface="Times New Roman" pitchFamily="18" charset="0"/>
              </a:rPr>
              <a:t>i</a:t>
            </a:r>
            <a:r>
              <a:rPr lang="el-GR" sz="2400" dirty="0">
                <a:latin typeface="+mn-lt"/>
                <a:cs typeface="Times New Roman" pitchFamily="18" charset="0"/>
              </a:rPr>
              <a:t>)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2  </a:t>
            </a:r>
            <a:r>
              <a:rPr lang="en-US" sz="2400" dirty="0">
                <a:latin typeface="+mn-lt"/>
                <a:cs typeface="Times New Roman" pitchFamily="18" charset="0"/>
              </a:rPr>
              <a:t>– C</a:t>
            </a:r>
            <a:endParaRPr lang="el-GR" sz="2400" dirty="0"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6AA084-CB65-4E93-A862-DA3CD58DFF0A}"/>
                  </a:ext>
                </a:extLst>
              </p:cNvPr>
              <p:cNvSpPr txBox="1"/>
              <p:nvPr/>
            </p:nvSpPr>
            <p:spPr>
              <a:xfrm>
                <a:off x="179512" y="137427"/>
                <a:ext cx="39664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6AA084-CB65-4E93-A862-DA3CD58DF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7427"/>
                <a:ext cx="396640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2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336510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Έστω οι παρακάτω </a:t>
            </a:r>
            <a:r>
              <a:rPr lang="el-GR" sz="2200" dirty="0" err="1">
                <a:ea typeface="Calibri" pitchFamily="34" charset="0"/>
                <a:cs typeface="Times New Roman" pitchFamily="18" charset="0"/>
              </a:rPr>
              <a:t>χρηματορροές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(εισροές, εκροές) μιας επενδυτικής πρότασης. Να προσδιοριστεί η Κ.Π.Α.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To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επιτόκιο της αγοράς είναι 10%.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latin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6" name="Θέση περιεχομένου 5" descr="Πίνακας 1.  Δεδομένα παραδείγματος 2 &#10;" title="Πίνακας 1.  Δεδομένα παραδείγματος 2 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7" y="3025187"/>
            <a:ext cx="6624736" cy="2951163"/>
          </a:xfrm>
        </p:spPr>
      </p:pic>
    </p:spTree>
    <p:extLst>
      <p:ext uri="{BB962C8B-B14F-4D97-AF65-F5344CB8AC3E}">
        <p14:creationId xmlns:p14="http://schemas.microsoft.com/office/powerpoint/2010/main" val="286165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147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>
                <a:solidFill>
                  <a:srgbClr val="FF0000"/>
                </a:solidFill>
              </a:rPr>
              <a:t>Λύση</a:t>
            </a:r>
            <a:r>
              <a:rPr lang="el-GR" sz="2200" b="1" dirty="0"/>
              <a:t>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Για τον υπολογισμό της Κ.Π.Α. είναι απαραίτητο να προσδιοριστεί η παρούσα αξία σε όλες τις </a:t>
            </a:r>
            <a:r>
              <a:rPr lang="el-GR" sz="2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χρηματοροές</a:t>
            </a:r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>
              <a:spcBef>
                <a:spcPct val="0"/>
              </a:spcBef>
            </a:pPr>
            <a:endParaRPr lang="el-GR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cs typeface="Times New Roman" pitchFamily="18" charset="0"/>
            </a:endParaRPr>
          </a:p>
          <a:p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5E09240-6C44-40B3-84FA-9CFE6541F6EF}"/>
              </a:ext>
            </a:extLst>
          </p:cNvPr>
          <p:cNvSpPr/>
          <p:nvPr/>
        </p:nvSpPr>
        <p:spPr>
          <a:xfrm>
            <a:off x="1245424" y="5619673"/>
            <a:ext cx="7881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Times New Roman" pitchFamily="18" charset="0"/>
              </a:rPr>
              <a:t>1.200 </a:t>
            </a:r>
            <a:r>
              <a:rPr lang="el-GR" sz="2000" dirty="0">
                <a:latin typeface="+mn-lt"/>
                <a:cs typeface="Times New Roman" pitchFamily="18" charset="0"/>
              </a:rPr>
              <a:t>∕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(</a:t>
            </a:r>
            <a:r>
              <a:rPr lang="en-US" sz="2000" dirty="0">
                <a:latin typeface="+mn-lt"/>
                <a:cs typeface="Times New Roman" pitchFamily="18" charset="0"/>
              </a:rPr>
              <a:t>1,10 </a:t>
            </a:r>
            <a:r>
              <a:rPr lang="el-GR" sz="2000" dirty="0">
                <a:latin typeface="+mn-lt"/>
                <a:cs typeface="Times New Roman" pitchFamily="18" charset="0"/>
              </a:rPr>
              <a:t>)</a:t>
            </a:r>
            <a:r>
              <a:rPr lang="en-US" sz="2000" dirty="0">
                <a:latin typeface="+mn-lt"/>
                <a:cs typeface="Times New Roman" pitchFamily="18" charset="0"/>
              </a:rPr>
              <a:t> +</a:t>
            </a:r>
            <a:r>
              <a:rPr lang="el-GR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1.500 </a:t>
            </a:r>
            <a:r>
              <a:rPr lang="el-GR" sz="2000" dirty="0">
                <a:latin typeface="+mn-lt"/>
                <a:cs typeface="Times New Roman" pitchFamily="18" charset="0"/>
              </a:rPr>
              <a:t>∕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(</a:t>
            </a:r>
            <a:r>
              <a:rPr lang="en-US" sz="2000" dirty="0">
                <a:latin typeface="+mn-lt"/>
                <a:cs typeface="Times New Roman" pitchFamily="18" charset="0"/>
              </a:rPr>
              <a:t>1,10</a:t>
            </a:r>
            <a:r>
              <a:rPr lang="el-GR" sz="2000" dirty="0">
                <a:latin typeface="+mn-lt"/>
                <a:cs typeface="Times New Roman" pitchFamily="18" charset="0"/>
              </a:rPr>
              <a:t>)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2 </a:t>
            </a:r>
            <a:r>
              <a:rPr lang="en-US" sz="2000" dirty="0">
                <a:latin typeface="+mn-lt"/>
                <a:cs typeface="Times New Roman" pitchFamily="18" charset="0"/>
              </a:rPr>
              <a:t>+ 2.000 </a:t>
            </a:r>
            <a:r>
              <a:rPr lang="el-GR" sz="2000" dirty="0">
                <a:latin typeface="+mn-lt"/>
                <a:cs typeface="Times New Roman" pitchFamily="18" charset="0"/>
              </a:rPr>
              <a:t>∕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(</a:t>
            </a:r>
            <a:r>
              <a:rPr lang="en-US" sz="2000" dirty="0">
                <a:latin typeface="+mn-lt"/>
                <a:cs typeface="Times New Roman" pitchFamily="18" charset="0"/>
              </a:rPr>
              <a:t>1,10</a:t>
            </a:r>
            <a:r>
              <a:rPr lang="el-GR" sz="2000" dirty="0">
                <a:latin typeface="+mn-lt"/>
                <a:cs typeface="Times New Roman" pitchFamily="18" charset="0"/>
              </a:rPr>
              <a:t>)</a:t>
            </a:r>
            <a:r>
              <a:rPr lang="el-GR" sz="2000" baseline="30000" dirty="0">
                <a:latin typeface="+mn-lt"/>
                <a:cs typeface="Times New Roman" pitchFamily="18" charset="0"/>
              </a:rPr>
              <a:t>3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2.000 </a:t>
            </a:r>
            <a:r>
              <a:rPr lang="el-GR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–1.000*</a:t>
            </a:r>
            <a:r>
              <a:rPr lang="el-GR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1,10) </a:t>
            </a:r>
            <a:r>
              <a:rPr lang="en-US" sz="2000" dirty="0">
                <a:latin typeface="+mn-lt"/>
                <a:cs typeface="Times New Roman" pitchFamily="18" charset="0"/>
              </a:rPr>
              <a:t>= </a:t>
            </a:r>
          </a:p>
          <a:p>
            <a:r>
              <a:rPr lang="en-US" sz="2000" dirty="0">
                <a:latin typeface="+mn-lt"/>
                <a:cs typeface="Times New Roman" pitchFamily="18" charset="0"/>
              </a:rPr>
              <a:t>= 733,21 </a:t>
            </a:r>
            <a:endParaRPr lang="el-GR" sz="2000" dirty="0">
              <a:latin typeface="+mn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4C29499-75D0-4A2C-B5AC-2BCFCEF99216}"/>
              </a:ext>
            </a:extLst>
          </p:cNvPr>
          <p:cNvSpPr/>
          <p:nvPr/>
        </p:nvSpPr>
        <p:spPr>
          <a:xfrm>
            <a:off x="467544" y="4321797"/>
            <a:ext cx="8506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latin typeface="+mn-lt"/>
                <a:cs typeface="Times New Roman" pitchFamily="18" charset="0"/>
              </a:rPr>
              <a:t>Κ.Π.Α  = </a:t>
            </a:r>
            <a:r>
              <a:rPr lang="el-GR" sz="2400" b="1" dirty="0">
                <a:latin typeface="+mn-lt"/>
                <a:cs typeface="Times New Roman" pitchFamily="18" charset="0"/>
              </a:rPr>
              <a:t>Κ</a:t>
            </a:r>
            <a:r>
              <a:rPr lang="el-GR" sz="2400" b="1" baseline="-25000" dirty="0">
                <a:latin typeface="+mn-lt"/>
                <a:cs typeface="Times New Roman" pitchFamily="18" charset="0"/>
              </a:rPr>
              <a:t>1</a:t>
            </a:r>
            <a:r>
              <a:rPr lang="el-GR" sz="2400" b="1" dirty="0">
                <a:latin typeface="+mn-lt"/>
                <a:cs typeface="Times New Roman" pitchFamily="18" charset="0"/>
              </a:rPr>
              <a:t> ∕ (1+</a:t>
            </a:r>
            <a:r>
              <a:rPr lang="en-US" sz="2400" b="1" dirty="0">
                <a:latin typeface="+mn-lt"/>
                <a:cs typeface="Times New Roman" pitchFamily="18" charset="0"/>
              </a:rPr>
              <a:t>i</a:t>
            </a:r>
            <a:r>
              <a:rPr lang="el-GR" sz="2400" b="1" dirty="0">
                <a:latin typeface="+mn-lt"/>
                <a:cs typeface="Times New Roman" pitchFamily="18" charset="0"/>
              </a:rPr>
              <a:t>)</a:t>
            </a:r>
            <a:r>
              <a:rPr lang="en-US" sz="2400" b="1" dirty="0">
                <a:latin typeface="+mn-lt"/>
                <a:cs typeface="Times New Roman" pitchFamily="18" charset="0"/>
              </a:rPr>
              <a:t> +</a:t>
            </a:r>
            <a:r>
              <a:rPr lang="el-GR" sz="2400" b="1" dirty="0">
                <a:latin typeface="+mn-lt"/>
                <a:cs typeface="Times New Roman" pitchFamily="18" charset="0"/>
              </a:rPr>
              <a:t> Κ</a:t>
            </a:r>
            <a:r>
              <a:rPr lang="en-US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el-GR" sz="2400" b="1" dirty="0">
                <a:latin typeface="+mn-lt"/>
                <a:cs typeface="Times New Roman" pitchFamily="18" charset="0"/>
              </a:rPr>
              <a:t>  ∕ (1+</a:t>
            </a:r>
            <a:r>
              <a:rPr lang="en-US" sz="2400" b="1" dirty="0">
                <a:latin typeface="+mn-lt"/>
                <a:cs typeface="Times New Roman" pitchFamily="18" charset="0"/>
              </a:rPr>
              <a:t>i</a:t>
            </a:r>
            <a:r>
              <a:rPr lang="el-GR" sz="2400" b="1" dirty="0">
                <a:latin typeface="+mn-lt"/>
                <a:cs typeface="Times New Roman" pitchFamily="18" charset="0"/>
              </a:rPr>
              <a:t>)</a:t>
            </a:r>
            <a:r>
              <a:rPr lang="en-US" sz="2400" b="1" baseline="30000" dirty="0">
                <a:latin typeface="+mn-lt"/>
                <a:cs typeface="Times New Roman" pitchFamily="18" charset="0"/>
              </a:rPr>
              <a:t>2 </a:t>
            </a:r>
            <a:r>
              <a:rPr lang="en-US" sz="2400" b="1" dirty="0">
                <a:latin typeface="+mn-lt"/>
                <a:cs typeface="Times New Roman" pitchFamily="18" charset="0"/>
              </a:rPr>
              <a:t>+ </a:t>
            </a:r>
            <a:r>
              <a:rPr lang="el-GR" sz="2400" b="1" dirty="0">
                <a:latin typeface="+mn-lt"/>
                <a:cs typeface="Times New Roman" pitchFamily="18" charset="0"/>
              </a:rPr>
              <a:t>Κ</a:t>
            </a:r>
            <a:r>
              <a:rPr lang="el-GR" sz="2400" b="1" baseline="-25000" dirty="0">
                <a:latin typeface="+mn-lt"/>
                <a:cs typeface="Times New Roman" pitchFamily="18" charset="0"/>
              </a:rPr>
              <a:t>3</a:t>
            </a:r>
            <a:r>
              <a:rPr lang="el-GR" sz="2400" b="1" dirty="0">
                <a:latin typeface="+mn-lt"/>
                <a:cs typeface="Times New Roman" pitchFamily="18" charset="0"/>
              </a:rPr>
              <a:t>  ∕ (1+</a:t>
            </a:r>
            <a:r>
              <a:rPr lang="en-US" sz="2400" b="1" dirty="0">
                <a:latin typeface="+mn-lt"/>
                <a:cs typeface="Times New Roman" pitchFamily="18" charset="0"/>
              </a:rPr>
              <a:t>i</a:t>
            </a:r>
            <a:r>
              <a:rPr lang="el-GR" sz="2400" b="1" dirty="0">
                <a:latin typeface="+mn-lt"/>
                <a:cs typeface="Times New Roman" pitchFamily="18" charset="0"/>
              </a:rPr>
              <a:t>)</a:t>
            </a:r>
            <a:r>
              <a:rPr lang="el-GR" sz="2400" b="1" baseline="30000" dirty="0">
                <a:latin typeface="+mn-lt"/>
                <a:cs typeface="Times New Roman" pitchFamily="18" charset="0"/>
              </a:rPr>
              <a:t>3</a:t>
            </a:r>
            <a:r>
              <a:rPr lang="en-US" sz="2400" b="1" baseline="30000" dirty="0"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C</a:t>
            </a:r>
            <a:r>
              <a:rPr lang="el-GR" sz="2400" b="1" baseline="-25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0</a:t>
            </a:r>
            <a:r>
              <a:rPr lang="el-G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C</a:t>
            </a:r>
            <a:r>
              <a:rPr lang="el-GR" sz="2400" b="1" baseline="-25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1</a:t>
            </a:r>
            <a:r>
              <a:rPr lang="el-G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*</a:t>
            </a:r>
            <a:r>
              <a:rPr lang="el-G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(1+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r>
              <a:rPr lang="el-G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cs typeface="Times New Roman" pitchFamily="18" charset="0"/>
              </a:rPr>
              <a:t>=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B9591C1-D947-41C8-9D85-E4EF0F44B54D}"/>
              </a:ext>
            </a:extLst>
          </p:cNvPr>
          <p:cNvSpPr/>
          <p:nvPr/>
        </p:nvSpPr>
        <p:spPr>
          <a:xfrm>
            <a:off x="685346" y="3207827"/>
            <a:ext cx="7733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Παρατηρούμε ότι οι εκροές αρχίζουν στο έτος -1 γεγονός που ερμηνεύεται από τη φύση της επένδυσης.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7F2E6-DE32-479A-AB1A-366F22E9C5B8}"/>
              </a:ext>
            </a:extLst>
          </p:cNvPr>
          <p:cNvSpPr txBox="1"/>
          <p:nvPr/>
        </p:nvSpPr>
        <p:spPr>
          <a:xfrm>
            <a:off x="6515204" y="515507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 = 0</a:t>
            </a:r>
            <a:endParaRPr lang="el-GR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AFFCE-3B24-4C05-A002-255418C3407B}"/>
              </a:ext>
            </a:extLst>
          </p:cNvPr>
          <p:cNvSpPr txBox="1"/>
          <p:nvPr/>
        </p:nvSpPr>
        <p:spPr>
          <a:xfrm>
            <a:off x="7551497" y="519739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 = -1</a:t>
            </a:r>
            <a:endParaRPr lang="el-GR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60359-6FFC-484F-A937-B92624F39A34}"/>
              </a:ext>
            </a:extLst>
          </p:cNvPr>
          <p:cNvSpPr txBox="1"/>
          <p:nvPr/>
        </p:nvSpPr>
        <p:spPr>
          <a:xfrm>
            <a:off x="1862780" y="519956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 = 1</a:t>
            </a:r>
            <a:endParaRPr lang="el-GR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4E2EF-D2BA-4903-9037-A5A560A94825}"/>
              </a:ext>
            </a:extLst>
          </p:cNvPr>
          <p:cNvSpPr txBox="1"/>
          <p:nvPr/>
        </p:nvSpPr>
        <p:spPr>
          <a:xfrm>
            <a:off x="3750345" y="519387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 = 2</a:t>
            </a:r>
            <a:endParaRPr lang="el-GR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389AD-EA2C-4812-B5BA-A846740A87AD}"/>
              </a:ext>
            </a:extLst>
          </p:cNvPr>
          <p:cNvSpPr txBox="1"/>
          <p:nvPr/>
        </p:nvSpPr>
        <p:spPr>
          <a:xfrm>
            <a:off x="5401141" y="517445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 = 3</a:t>
            </a:r>
            <a:endParaRPr lang="el-GR" dirty="0">
              <a:latin typeface="+mn-lt"/>
            </a:endParaRP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C2254D4F-71BF-4B08-878B-27166FCF20CF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182740" y="4783462"/>
            <a:ext cx="0" cy="416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6AB717CD-B54D-4365-B276-7B182A325AE4}"/>
              </a:ext>
            </a:extLst>
          </p:cNvPr>
          <p:cNvCxnSpPr>
            <a:cxnSpLocks/>
          </p:cNvCxnSpPr>
          <p:nvPr/>
        </p:nvCxnSpPr>
        <p:spPr>
          <a:xfrm flipV="1">
            <a:off x="4067944" y="4782562"/>
            <a:ext cx="0" cy="416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0F879EA2-7651-4130-B3B9-C388833CC6CE}"/>
              </a:ext>
            </a:extLst>
          </p:cNvPr>
          <p:cNvCxnSpPr>
            <a:cxnSpLocks/>
          </p:cNvCxnSpPr>
          <p:nvPr/>
        </p:nvCxnSpPr>
        <p:spPr>
          <a:xfrm flipV="1">
            <a:off x="5637912" y="4782562"/>
            <a:ext cx="0" cy="416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620FB91C-6B92-4B74-BF8A-F73EC75B2E58}"/>
              </a:ext>
            </a:extLst>
          </p:cNvPr>
          <p:cNvCxnSpPr>
            <a:cxnSpLocks/>
          </p:cNvCxnSpPr>
          <p:nvPr/>
        </p:nvCxnSpPr>
        <p:spPr>
          <a:xfrm flipV="1">
            <a:off x="6835163" y="4782562"/>
            <a:ext cx="0" cy="416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DCFF718F-4829-4379-86A5-06C448041D60}"/>
              </a:ext>
            </a:extLst>
          </p:cNvPr>
          <p:cNvCxnSpPr>
            <a:cxnSpLocks/>
          </p:cNvCxnSpPr>
          <p:nvPr/>
        </p:nvCxnSpPr>
        <p:spPr>
          <a:xfrm flipV="1">
            <a:off x="7884368" y="4806336"/>
            <a:ext cx="0" cy="416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463117DD-6E37-4F51-B02E-D7B5CBA49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" y="68591"/>
            <a:ext cx="2304256" cy="15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4653136"/>
            <a:ext cx="7765322" cy="1138065"/>
          </a:xfrm>
        </p:spPr>
        <p:txBody>
          <a:bodyPr>
            <a:normAutofit lnSpcReduction="10000"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Η επενδυτική πρόταση γίνεται αποδεκτή καθώς η Κ.Π.Α.&gt;0 είναι θετική, η παρούσα αξία των εισροών είναι μεγαλύτερη από την παρούσα αξία των εκροών.</a:t>
            </a:r>
            <a:endParaRPr lang="el-GR" sz="2200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sz="2200" dirty="0"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200" dirty="0"/>
          </a:p>
          <a:p>
            <a:pPr marL="0" lvl="0" indent="0">
              <a:spcBef>
                <a:spcPct val="0"/>
              </a:spcBef>
              <a:buNone/>
            </a:pP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6" name="Θέση περιεχομένου 5" descr="Παράδειγμα 2 (3)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3" y="1606837"/>
            <a:ext cx="5284787" cy="2827337"/>
          </a:xfrm>
        </p:spPr>
      </p:pic>
    </p:spTree>
    <p:extLst>
      <p:ext uri="{BB962C8B-B14F-4D97-AF65-F5344CB8AC3E}">
        <p14:creationId xmlns:p14="http://schemas.microsoft.com/office/powerpoint/2010/main" val="10092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93892" y="1335589"/>
          <a:ext cx="7764173" cy="2978034"/>
        </p:xfrm>
        <a:graphic>
          <a:graphicData uri="http://schemas.openxmlformats.org/drawingml/2006/table">
            <a:tbl>
              <a:tblPr/>
              <a:tblGrid>
                <a:gridCol w="1882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ΕΤΟΣ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ΕΠΕΝΔΥΣΗ Α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ΕΠΕΝΔΥΣΗ Β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 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73.000   </a:t>
                      </a:r>
                    </a:p>
                  </a:txBody>
                  <a:tcPr marL="12331" marR="12331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Το επιτόκιο είναι 10%. Να βρείτε τις ΚΠΑ</a:t>
                      </a:r>
                    </a:p>
                  </a:txBody>
                  <a:tcPr marL="12331" marR="12331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25ED7-93F5-42BD-96D9-D20545A262B1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/>
              <p:cNvSpPr txBox="1"/>
              <p:nvPr/>
            </p:nvSpPr>
            <p:spPr>
              <a:xfrm>
                <a:off x="323528" y="4581128"/>
                <a:ext cx="8712968" cy="4844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ΚΠΑ</m:t>
                    </m:r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13.000</m:t>
                        </m:r>
                      </m:num>
                      <m:den>
                        <m:d>
                          <m:dPr>
                            <m:ctrlPr>
                              <a:rPr lang="el-GR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b="0" i="1">
                                <a:latin typeface="Cambria Math" panose="02040503050406030204" pitchFamily="18" charset="0"/>
                              </a:rPr>
                              <m:t>1+0.1</m:t>
                            </m:r>
                          </m:e>
                        </m:d>
                        <m:r>
                          <a:rPr lang="en-US" sz="2000" b="0" i="1" baseline="30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l-GR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</a:t>
                </a:r>
                <a:r>
                  <a:rPr lang="el-GR" sz="2000" dirty="0">
                    <a:solidFill>
                      <a:schemeClr val="tx1"/>
                    </a:solidFill>
                    <a:effectLst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</a:t>
                </a:r>
                <a:r>
                  <a:rPr lang="el-GR" sz="2000" dirty="0">
                    <a:solidFill>
                      <a:schemeClr val="tx1"/>
                    </a:solidFill>
                    <a:effectLst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</a:t>
                </a:r>
                <a:r>
                  <a:rPr lang="el-GR" sz="2000" dirty="0">
                    <a:solidFill>
                      <a:schemeClr val="tx1"/>
                    </a:solidFill>
                    <a:effectLst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5 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- 24</a:t>
                </a:r>
                <a:r>
                  <a:rPr lang="en-US" sz="2000" dirty="0"/>
                  <a:t>.</a:t>
                </a:r>
                <a:r>
                  <a:rPr lang="el-GR" sz="2000" dirty="0"/>
                  <a:t>000</a:t>
                </a:r>
                <a:r>
                  <a:rPr lang="en-US" sz="2000" dirty="0"/>
                  <a:t> = 25.280,23</a:t>
                </a:r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81128"/>
                <a:ext cx="8712968" cy="484492"/>
              </a:xfrm>
              <a:prstGeom prst="rect">
                <a:avLst/>
              </a:prstGeom>
              <a:blipFill>
                <a:blip r:embed="rId2"/>
                <a:stretch>
                  <a:fillRect l="-980" t="-3750" b="-1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/>
              <p:cNvSpPr txBox="1"/>
              <p:nvPr/>
            </p:nvSpPr>
            <p:spPr>
              <a:xfrm>
                <a:off x="323528" y="5680887"/>
                <a:ext cx="8352928" cy="4766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ΚΠΑ</m:t>
                    </m:r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d>
                          <m:dPr>
                            <m:ctrlPr>
                              <a:rPr lang="el-GR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b="0" i="1">
                                <a:latin typeface="Cambria Math" panose="02040503050406030204" pitchFamily="18" charset="0"/>
                              </a:rPr>
                              <m:t>1+0.1</m:t>
                            </m:r>
                          </m:e>
                        </m:d>
                        <m:r>
                          <a:rPr lang="en-US" sz="2000" b="0" i="1" baseline="30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l-GR" sz="20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</a:t>
                </a:r>
                <a:r>
                  <a:rPr lang="el-GR" sz="2000" dirty="0">
                    <a:solidFill>
                      <a:schemeClr val="tx1"/>
                    </a:solidFill>
                    <a:effectLst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</a:t>
                </a:r>
                <a:r>
                  <a:rPr lang="el-GR" sz="2000" dirty="0">
                    <a:solidFill>
                      <a:schemeClr val="tx1"/>
                    </a:solidFill>
                    <a:effectLst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</a:t>
                </a:r>
                <a:r>
                  <a:rPr lang="el-GR" sz="2000" dirty="0">
                    <a:solidFill>
                      <a:schemeClr val="tx1"/>
                    </a:solidFill>
                    <a:effectLst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73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sSup>
                          <m:sSupPr>
                            <m:ctrlP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5 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/>
                  <a:t> - 24</a:t>
                </a:r>
                <a:r>
                  <a:rPr lang="en-US" sz="2000" dirty="0"/>
                  <a:t>.</a:t>
                </a:r>
                <a:r>
                  <a:rPr lang="el-GR" sz="2000" dirty="0"/>
                  <a:t>000</a:t>
                </a:r>
                <a:r>
                  <a:rPr lang="en-US" sz="2000" dirty="0"/>
                  <a:t>= 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21.237</a:t>
                </a:r>
              </a:p>
            </p:txBody>
          </p:sp>
        </mc:Choice>
        <mc:Fallback xmlns=""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80887"/>
                <a:ext cx="8352928" cy="476605"/>
              </a:xfrm>
              <a:prstGeom prst="rect">
                <a:avLst/>
              </a:prstGeom>
              <a:blipFill>
                <a:blip r:embed="rId3"/>
                <a:stretch>
                  <a:fillRect l="-1022" t="-3846" b="-192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7">
            <a:extLst>
              <a:ext uri="{FF2B5EF4-FFF2-40B4-BE49-F238E27FC236}">
                <a16:creationId xmlns:a16="http://schemas.microsoft.com/office/drawing/2014/main" id="{84D23F71-279D-4AC8-B69F-64CF26F3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6632"/>
            <a:ext cx="7765321" cy="1326321"/>
          </a:xfrm>
        </p:spPr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B313A6C-CDB6-4625-B855-D07EBD90D633}"/>
              </a:ext>
            </a:extLst>
          </p:cNvPr>
          <p:cNvSpPr/>
          <p:nvPr/>
        </p:nvSpPr>
        <p:spPr>
          <a:xfrm>
            <a:off x="3698653" y="5318871"/>
            <a:ext cx="825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Rockwell" panose="02060603020205020403"/>
              </a:rPr>
              <a:t>49.280</a:t>
            </a:r>
            <a:endParaRPr lang="el-GR" sz="1400" dirty="0"/>
          </a:p>
        </p:txBody>
      </p:sp>
      <p:sp>
        <p:nvSpPr>
          <p:cNvPr id="6" name="Δεξί άγκιστρο 5">
            <a:extLst>
              <a:ext uri="{FF2B5EF4-FFF2-40B4-BE49-F238E27FC236}">
                <a16:creationId xmlns:a16="http://schemas.microsoft.com/office/drawing/2014/main" id="{97BAE4CA-8034-42F6-85B9-1AE8A4DEDA7C}"/>
              </a:ext>
            </a:extLst>
          </p:cNvPr>
          <p:cNvSpPr/>
          <p:nvPr/>
        </p:nvSpPr>
        <p:spPr>
          <a:xfrm rot="5400000">
            <a:off x="3758817" y="2831048"/>
            <a:ext cx="258214" cy="4824537"/>
          </a:xfrm>
          <a:prstGeom prst="rightBrace">
            <a:avLst>
              <a:gd name="adj1" fmla="val 8333"/>
              <a:gd name="adj2" fmla="val 4433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102A3-F5EB-4DD2-9DC4-0DDB247670A7}"/>
              </a:ext>
            </a:extLst>
          </p:cNvPr>
          <p:cNvSpPr txBox="1"/>
          <p:nvPr/>
        </p:nvSpPr>
        <p:spPr>
          <a:xfrm>
            <a:off x="107504" y="106679"/>
            <a:ext cx="18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b="1" baseline="-25000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= K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*(1+i)</a:t>
            </a:r>
            <a:r>
              <a:rPr lang="en-US" sz="2000" b="1" baseline="30000" dirty="0">
                <a:solidFill>
                  <a:srgbClr val="FF0000"/>
                </a:solidFill>
                <a:latin typeface="+mn-lt"/>
              </a:rPr>
              <a:t>n</a:t>
            </a:r>
            <a:endParaRPr lang="el-GR" sz="20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2AE7073E-0380-4DCE-A945-66CF63EC35D2}"/>
              </a:ext>
            </a:extLst>
          </p:cNvPr>
          <p:cNvSpPr/>
          <p:nvPr/>
        </p:nvSpPr>
        <p:spPr>
          <a:xfrm rot="16598898">
            <a:off x="7319492" y="2964004"/>
            <a:ext cx="2720242" cy="4605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3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6" grpId="0" animBg="1"/>
      <p:bldP spid="12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Οικονομικά Μαθηματικά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Άδειες Χρήσης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Χρηματοδότηση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Σκοποί  ενότητας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Περιεχόμενα ενότητας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Ανατοκισμός ή Σύνθετος τόκος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Ανατοκισμός ή Σύνθετος τόκος: Απόδειξη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Ιδιότητες Δυνάμεων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Ορισμός λογαρίθμου&amp;quot;&quot;/&gt;&lt;property id=&quot;20307&quot; value=&quot;266&quot;/&gt;&lt;/object&gt;&lt;object type=&quot;3&quot; unique_id=&quot;10012&quot;&gt;&lt;property id=&quot;20148&quot; value=&quot;5&quot;/&gt;&lt;property id=&quot;20300&quot; value=&quot;Slide 10 - &amp;quot;Ιδιότητες λογαρίθμων (1)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Ιδιότητες λογαρίθμων (2)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Παράδειγμα 1&amp;quot;&quot;/&gt;&lt;property id=&quot;20307&quot; value=&quot;269&quot;/&gt;&lt;/object&gt;&lt;object type=&quot;3&quot; unique_id=&quot;10015&quot;&gt;&lt;property id=&quot;20148&quot; value=&quot;5&quot;/&gt;&lt;property id=&quot;20300&quot; value=&quot;Slide 13 - &amp;quot;Παράδειγμα 2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Παράδειγμα 3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Παράδειγμα 4 (1)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Παράδειγμα 4 (2)&amp;quot;&quot;/&gt;&lt;property id=&quot;20307&quot; value=&quot;273&quot;/&gt;&lt;/object&gt;&lt;object type=&quot;3&quot; unique_id=&quot;10019&quot;&gt;&lt;property id=&quot;20148&quot; value=&quot;5&quot;/&gt;&lt;property id=&quot;20300&quot; value=&quot;Slide 17 - &amp;quot;Παράδειγμα 5 (1)&amp;quot;&quot;/&gt;&lt;property id=&quot;20307&quot; value=&quot;274&quot;/&gt;&lt;/object&gt;&lt;object type=&quot;3&quot; unique_id=&quot;10020&quot;&gt;&lt;property id=&quot;20148&quot; value=&quot;5&quot;/&gt;&lt;property id=&quot;20300&quot; value=&quot;Slide 18 - &amp;quot;Παράδειγμα 5 (2)&amp;quot;&quot;/&gt;&lt;property id=&quot;20307&quot; value=&quot;275&quot;/&gt;&lt;/object&gt;&lt;object type=&quot;3&quot; unique_id=&quot;10021&quot;&gt;&lt;property id=&quot;20148&quot; value=&quot;5&quot;/&gt;&lt;property id=&quot;20300&quot; value=&quot;Slide 19 - &amp;quot;Παράδειγμα 5 (3)&amp;quot;&quot;/&gt;&lt;property id=&quot;20307&quot; value=&quot;276&quot;/&gt;&lt;/object&gt;&lt;object type=&quot;3&quot; unique_id=&quot;10022&quot;&gt;&lt;property id=&quot;20148&quot; value=&quot;5&quot;/&gt;&lt;property id=&quot;20300&quot; value=&quot;Slide 20 - &amp;quot;Παράδειγμα 5 (4)&amp;quot;&quot;/&gt;&lt;property id=&quot;20307&quot; value=&quot;277&quot;/&gt;&lt;/object&gt;&lt;object type=&quot;3&quot; unique_id=&quot;10023&quot;&gt;&lt;property id=&quot;20148&quot; value=&quot;5&quot;/&gt;&lt;property id=&quot;20300&quot; value=&quot;Slide 21 - &amp;quot;Παράδειγμα 6 (1)&amp;quot;&quot;/&gt;&lt;property id=&quot;20307&quot; value=&quot;278&quot;/&gt;&lt;/object&gt;&lt;object type=&quot;3&quot; unique_id=&quot;10024&quot;&gt;&lt;property id=&quot;20148&quot; value=&quot;5&quot;/&gt;&lt;property id=&quot;20300&quot; value=&quot;Slide 22 - &amp;quot;Παράδειγμα 6 (2)&amp;quot;&quot;/&gt;&lt;property id=&quot;20307&quot; value=&quot;279&quot;/&gt;&lt;/object&gt;&lt;object type=&quot;3&quot; unique_id=&quot;10025&quot;&gt;&lt;property id=&quot;20148&quot; value=&quot;5&quot;/&gt;&lt;property id=&quot;20300&quot; value=&quot;Slide 23 - &amp;quot;Παράδειγμα 6 (3)&amp;quot;&quot;/&gt;&lt;property id=&quot;20307&quot; value=&quot;280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κούρο γυαλί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1269</Words>
  <Application>Microsoft Office PowerPoint</Application>
  <PresentationFormat>Προβολή στην οθόνη (4:3)</PresentationFormat>
  <Paragraphs>203</Paragraphs>
  <Slides>22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Calisto MT</vt:lpstr>
      <vt:lpstr>Cambria Math</vt:lpstr>
      <vt:lpstr>Rockwell</vt:lpstr>
      <vt:lpstr>Wingdings</vt:lpstr>
      <vt:lpstr>Wingdings 2</vt:lpstr>
      <vt:lpstr>Σχιστόλιθος</vt:lpstr>
      <vt:lpstr>Equation</vt:lpstr>
      <vt:lpstr>Εισαγωγή στα Χρηματοοικονομικά Μαθηματικά</vt:lpstr>
      <vt:lpstr>Καθαρή Παρούσα Αξία</vt:lpstr>
      <vt:lpstr>Καθαρή Παρούσα Αξία</vt:lpstr>
      <vt:lpstr>Τύπος υπολογισμού Κ.ΠΑ.</vt:lpstr>
      <vt:lpstr>Παράδειγμα 1</vt:lpstr>
      <vt:lpstr>Παράδειγμα 2</vt:lpstr>
      <vt:lpstr>Παράδειγμα 2</vt:lpstr>
      <vt:lpstr>Παράδειγμα 2</vt:lpstr>
      <vt:lpstr>Παράδειγμα 3</vt:lpstr>
      <vt:lpstr>Παράδειγμα 4</vt:lpstr>
      <vt:lpstr>Παράδειγμα 4</vt:lpstr>
      <vt:lpstr>Η μέθοδος του δείκτη κερδοφορίας</vt:lpstr>
      <vt:lpstr>Η μέθοδος του δείκτη κερδοφορίας</vt:lpstr>
      <vt:lpstr>Η μέθοδος του δείκτη κερδοφορίας</vt:lpstr>
      <vt:lpstr>Η μέθοδος του δείκτη κερδοφορίας</vt:lpstr>
      <vt:lpstr>Άσκηση 1</vt:lpstr>
      <vt:lpstr>Άσκηση 1</vt:lpstr>
      <vt:lpstr>Άσκηση 2</vt:lpstr>
      <vt:lpstr>Άσκηση 2</vt:lpstr>
      <vt:lpstr>Άσκηση 3</vt:lpstr>
      <vt:lpstr>Άσκηση 3</vt:lpstr>
      <vt:lpstr>Άσκηση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Οικονομικά Μαθηματικά</dc:title>
  <dc:creator>gianaris</dc:creator>
  <cp:keywords>οικονομικά μαθηματικά, Καθαρή Παρούσα Αξία</cp:keywords>
  <cp:lastModifiedBy>Windows User</cp:lastModifiedBy>
  <cp:revision>251</cp:revision>
  <dcterms:created xsi:type="dcterms:W3CDTF">2012-09-06T09:03:05Z</dcterms:created>
  <dcterms:modified xsi:type="dcterms:W3CDTF">2021-06-01T18:07:30Z</dcterms:modified>
</cp:coreProperties>
</file>