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51" r:id="rId2"/>
    <p:sldId id="335" r:id="rId3"/>
    <p:sldId id="336" r:id="rId4"/>
    <p:sldId id="337" r:id="rId5"/>
    <p:sldId id="264" r:id="rId6"/>
    <p:sldId id="265" r:id="rId7"/>
    <p:sldId id="266" r:id="rId8"/>
    <p:sldId id="352" r:id="rId9"/>
    <p:sldId id="338" r:id="rId10"/>
    <p:sldId id="267" r:id="rId11"/>
    <p:sldId id="268" r:id="rId12"/>
    <p:sldId id="269" r:id="rId13"/>
    <p:sldId id="270" r:id="rId14"/>
    <p:sldId id="271" r:id="rId15"/>
    <p:sldId id="272" r:id="rId16"/>
    <p:sldId id="363" r:id="rId17"/>
    <p:sldId id="364" r:id="rId18"/>
    <p:sldId id="273" r:id="rId19"/>
    <p:sldId id="274" r:id="rId20"/>
    <p:sldId id="365" r:id="rId21"/>
    <p:sldId id="366" r:id="rId22"/>
    <p:sldId id="367" r:id="rId23"/>
    <p:sldId id="368" r:id="rId24"/>
    <p:sldId id="279" r:id="rId25"/>
    <p:sldId id="361" r:id="rId26"/>
    <p:sldId id="362" r:id="rId27"/>
    <p:sldId id="280" r:id="rId28"/>
    <p:sldId id="281" r:id="rId29"/>
    <p:sldId id="370" r:id="rId30"/>
    <p:sldId id="371" r:id="rId31"/>
    <p:sldId id="372" r:id="rId32"/>
    <p:sldId id="373" r:id="rId33"/>
    <p:sldId id="374" r:id="rId34"/>
    <p:sldId id="283" r:id="rId35"/>
  </p:sldIdLst>
  <p:sldSz cx="12192000" cy="6858000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CC"/>
    <a:srgbClr val="FFFF99"/>
    <a:srgbClr val="0033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12" autoAdjust="0"/>
    <p:restoredTop sz="93178" autoAdjust="0"/>
  </p:normalViewPr>
  <p:slideViewPr>
    <p:cSldViewPr>
      <p:cViewPr varScale="1">
        <p:scale>
          <a:sx n="60" d="100"/>
          <a:sy n="60" d="100"/>
        </p:scale>
        <p:origin x="608" y="28"/>
      </p:cViewPr>
      <p:guideLst>
        <p:guide orient="horz" pos="4247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Relationship Id="rId4" Type="http://schemas.openxmlformats.org/officeDocument/2006/relationships/image" Target="../media/image2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A9E709-A2F6-4EFD-A216-6FD1E3DE697A}" type="datetimeFigureOut">
              <a:rPr lang="el-GR"/>
              <a:pPr>
                <a:defRPr/>
              </a:pPr>
              <a:t>21/10/2023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E06A05C-1525-4A72-B28D-EA4AB07EFF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410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52454A-F1BA-40CA-A18F-6D2910D31F9F}" type="slidenum">
              <a:rPr lang="el-GR" altLang="el-GR" sz="1200" smtClean="0"/>
              <a:pPr/>
              <a:t>1</a:t>
            </a:fld>
            <a:endParaRPr lang="el-GR" altLang="el-GR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3752C-D2F7-4727-BF35-CFBF019915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3127469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90999-CB13-4D0A-A82E-77F959D994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6672557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9A684-A2AD-4E4E-A1CA-2B017AE301E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034036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ClipArt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0D13F-57E8-4693-9490-8275A2F3B93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0134350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296B3-8E23-45BF-B5F6-26DA0E22CF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2825200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67EC5-B633-47DB-88AA-D9D725577A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38994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C744-5878-4B93-BB75-E66533A9C8A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1389681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B4CB6-9B0B-4AF2-994D-FC1F893494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3429967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6B968-DF06-4DE5-A275-4052095CF6D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2350189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46D06-E221-4F9F-BF9E-90DC880D28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4735809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EB42D-B017-4BA8-AF5E-4CF23A83C1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0644380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62050-8DF1-43DD-86E9-0B01E1E43F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5501025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D7B52-39DD-47AB-9785-E3EA8756006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7323611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l-GR"/>
              <a:t>Μεταπτυχιακό στην Εγκληματολογική Λογιστική: Ποσοτικές Μέθοδοι στα Χρηματοοικονομικά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2DBA279-0DF9-41C2-99B1-38BE22B3FE0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random/>
    <p:sndAc>
      <p:stSnd>
        <p:snd r:embed="rId15" name="camera.wav"/>
      </p:stSnd>
    </p:sndAc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audio" Target="../media/audio1.wav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21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audio" Target="../media/audio1.wav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5.emf"/><Relationship Id="rId5" Type="http://schemas.openxmlformats.org/officeDocument/2006/relationships/image" Target="../media/image23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1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>
          <a:xfrm>
            <a:off x="2279650" y="2349500"/>
            <a:ext cx="7772400" cy="1143000"/>
          </a:xfrm>
        </p:spPr>
        <p:txBody>
          <a:bodyPr/>
          <a:lstStyle/>
          <a:p>
            <a:r>
              <a:rPr lang="el-GR" altLang="el-GR" sz="5400" b="1" smtClean="0"/>
              <a:t>Η Κανονική Κατανομή </a:t>
            </a:r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0"/>
            <a:ext cx="5611812" cy="6858000"/>
          </a:xfrm>
        </p:spPr>
        <p:txBody>
          <a:bodyPr/>
          <a:lstStyle/>
          <a:p>
            <a:pPr algn="just" eaLnBrk="1" hangingPunct="1"/>
            <a:r>
              <a:rPr lang="el-GR" altLang="el-GR" sz="2400" smtClean="0">
                <a:latin typeface="Calibri" panose="020F0502020204030204" pitchFamily="34" charset="0"/>
                <a:cs typeface="Calibri" panose="020F0502020204030204" pitchFamily="34" charset="0"/>
              </a:rPr>
              <a:t>Στην περίπτωση που η κανονική κατανομή είναι τυποποιημένη, αποδεικνύεται ότι μεταξύ ± σ η καμπύλη περιλαμβάνει το 68% περίπου των περιπτώσεων, </a:t>
            </a:r>
          </a:p>
          <a:p>
            <a:pPr algn="just" eaLnBrk="1" hangingPunct="1"/>
            <a:r>
              <a:rPr lang="el-GR" altLang="el-GR" sz="2400" smtClean="0">
                <a:latin typeface="Calibri" panose="020F0502020204030204" pitchFamily="34" charset="0"/>
                <a:cs typeface="Calibri" panose="020F0502020204030204" pitchFamily="34" charset="0"/>
              </a:rPr>
              <a:t>στο διάστημα μεταξύ ± 2σ η καμπύλη περιλαμβάνει το 95,9% των περιπτώσεων </a:t>
            </a:r>
          </a:p>
          <a:p>
            <a:pPr algn="just" eaLnBrk="1" hangingPunct="1"/>
            <a:r>
              <a:rPr lang="el-GR" altLang="el-GR" sz="2400" smtClean="0">
                <a:latin typeface="Calibri" panose="020F0502020204030204" pitchFamily="34" charset="0"/>
                <a:cs typeface="Calibri" panose="020F0502020204030204" pitchFamily="34" charset="0"/>
              </a:rPr>
              <a:t>και στο διάστημα </a:t>
            </a:r>
            <a:r>
              <a:rPr lang="el-GR" altLang="el-GR" sz="2400" u="sng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l-GR" altLang="el-GR" sz="2400" smtClean="0">
                <a:latin typeface="Calibri" panose="020F0502020204030204" pitchFamily="34" charset="0"/>
                <a:cs typeface="Calibri" panose="020F0502020204030204" pitchFamily="34" charset="0"/>
              </a:rPr>
              <a:t> 3σ το 99,7% των περιπτώσεων. </a:t>
            </a:r>
          </a:p>
          <a:p>
            <a:pPr algn="just" eaLnBrk="1" hangingPunct="1"/>
            <a:r>
              <a:rPr lang="el-GR" altLang="el-GR" sz="2400" smtClean="0">
                <a:latin typeface="Calibri" panose="020F0502020204030204" pitchFamily="34" charset="0"/>
                <a:cs typeface="Calibri" panose="020F0502020204030204" pitchFamily="34" charset="0"/>
              </a:rPr>
              <a:t>Η Κανονική Καμπύλη, για τιμές της χ = ±3σ γύρω από το μέσο (μ) συγκλίνει ταχύτατα προς τον άξονα των Χ, αλλά είναι ασύμπτωτη με τον οριζόντιο άξονα. 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30925" y="1905000"/>
            <a:ext cx="44958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6096000" y="0"/>
            <a:ext cx="5329238" cy="16065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l-GR" altLang="el-GR" sz="2400">
                <a:latin typeface="Calibri" panose="020F0502020204030204" pitchFamily="34" charset="0"/>
                <a:cs typeface="Calibri" panose="020F0502020204030204" pitchFamily="34" charset="0"/>
              </a:rPr>
              <a:t>Θεωρητικώς, η καμπύλη τέμνει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>
                <a:latin typeface="Calibri" panose="020F0502020204030204" pitchFamily="34" charset="0"/>
                <a:cs typeface="Calibri" panose="020F0502020204030204" pitchFamily="34" charset="0"/>
              </a:rPr>
              <a:t>τον άξονα των Χ αντίστοιχα στο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>
                <a:latin typeface="Calibri" panose="020F0502020204030204" pitchFamily="34" charset="0"/>
                <a:cs typeface="Calibri" panose="020F0502020204030204" pitchFamily="34" charset="0"/>
              </a:rPr>
              <a:t> -∞ και +∞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152400"/>
            <a:ext cx="10801350" cy="1143000"/>
          </a:xfrm>
        </p:spPr>
        <p:txBody>
          <a:bodyPr/>
          <a:lstStyle/>
          <a:p>
            <a:pPr eaLnBrk="1" hangingPunct="1"/>
            <a:r>
              <a:rPr lang="el-GR" altLang="el-GR" sz="4000" b="1" smtClean="0">
                <a:latin typeface="Tahoma" panose="020B0604030504040204" pitchFamily="34" charset="0"/>
                <a:cs typeface="Times New Roman" panose="02020603050405020304" pitchFamily="18" charset="0"/>
              </a:rPr>
              <a:t>Λόγοι για την χρησιμοποίηση της κανονικής κατανομής</a:t>
            </a:r>
            <a:r>
              <a:rPr lang="el-GR" altLang="el-GR" sz="4000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79425" y="1844675"/>
            <a:ext cx="10945813" cy="51816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el-GR" altLang="el-GR" sz="2800" smtClean="0">
                <a:latin typeface="Tahoma" panose="020B0604030504040204" pitchFamily="34" charset="0"/>
              </a:rPr>
              <a:t>1. 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Παίζει κάποιο ρόλο η ευκολία. Η κανονική κατανομή έχει εκτεταμένα και με ακρίβεια πινακοποιηθεί.</a:t>
            </a:r>
          </a:p>
          <a:p>
            <a:pPr marL="0" indent="0" algn="just" eaLnBrk="1" hangingPunct="1">
              <a:buFontTx/>
              <a:buNone/>
            </a:pP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2. Οι κατανομές μερικών μεταβλητών είναι προσεγγιστικά κανονικές, όπως το ύψος ανθρώπων κ.ο.κ.</a:t>
            </a:r>
          </a:p>
          <a:p>
            <a:pPr marL="0" indent="0" algn="just" eaLnBrk="1" hangingPunct="1">
              <a:buFontTx/>
              <a:buNone/>
            </a:pP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3. Σε μετρήσεις των οποίων οι κατανομές δεν είναι κανονικές, ένας απλός μετασχηματισμός της κλίμακας των μετρήσεων μπορεί να επιφέρει, προσεγγιστικά, κανονικότητα. Π.χ. η τετραγωνική ρίζα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και ο λογάριθμος. 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355725"/>
            <a:ext cx="12192000" cy="5662613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FontTx/>
              <a:buNone/>
              <a:defRPr/>
            </a:pPr>
            <a:r>
              <a:rPr lang="el-GR" altLang="el-GR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alt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l-GR" alt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κανονική κατανομή 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χρησιμοποιείται ευρύτατα στην </a:t>
            </a:r>
            <a:r>
              <a:rPr lang="el-GR" altLang="el-G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επαγωγική στατιστική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Συγκεκριμένα, η εκτίμηση των </a:t>
            </a:r>
            <a:r>
              <a:rPr lang="el-GR" altLang="el-G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διαστημάτων εμπιστοσύνης 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ο </a:t>
            </a:r>
            <a:r>
              <a:rPr lang="el-GR" altLang="el-G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έλεγχος των υποθέσεων 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βασίζεται στην θεωρητική κατανομή των μέσων των δειγμάτων </a:t>
            </a:r>
          </a:p>
          <a:p>
            <a:pPr lvl="1" algn="just" eaLnBrk="1" hangingPunct="1">
              <a:spcBef>
                <a:spcPts val="600"/>
              </a:spcBef>
              <a:defRPr/>
            </a:pP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κατανομή δειγματοληψίας των μέσων – θα μελετηθεί αργότερα.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κατανομή των μέσων των δειγμάτων είναι κανονική ακόμη και αν η κατανομή του γεννήτορα πληθυσμού δεν είναι κανονική </a:t>
            </a:r>
          </a:p>
          <a:p>
            <a:pPr lvl="1" algn="just" eaLnBrk="1" hangingPunct="1">
              <a:spcBef>
                <a:spcPts val="600"/>
              </a:spcBef>
              <a:defRPr/>
            </a:pPr>
            <a:r>
              <a:rPr lang="el-GR" alt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Προϋπόθεση</a:t>
            </a:r>
            <a:r>
              <a:rPr lang="en-US" alt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alt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μέγεθος των δειγμάτων να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μεγάλο (μεγαλύτερο από 30)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Αυτός είναι ίσως και ο περισσότερο σπουδαίος λόγος για την χρησιμοποίηση της κανονικής κατανομής.</a:t>
            </a:r>
          </a:p>
        </p:txBody>
      </p:sp>
      <p:sp>
        <p:nvSpPr>
          <p:cNvPr id="2" name="Ορθογώνιο 3"/>
          <p:cNvSpPr>
            <a:spLocks noChangeArrowheads="1"/>
          </p:cNvSpPr>
          <p:nvPr/>
        </p:nvSpPr>
        <p:spPr bwMode="auto"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4000" b="1">
                <a:latin typeface="Tahoma" panose="020B0604030504040204" pitchFamily="34" charset="0"/>
                <a:cs typeface="Times New Roman" panose="02020603050405020304" pitchFamily="18" charset="0"/>
              </a:rPr>
              <a:t>Λόγοι για την χρησιμοποίηση της κανονικής κατανομής</a:t>
            </a:r>
            <a:r>
              <a:rPr lang="el-GR" altLang="el-GR" sz="4000"/>
              <a:t> 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68413"/>
          </a:xfrm>
        </p:spPr>
        <p:txBody>
          <a:bodyPr/>
          <a:lstStyle/>
          <a:p>
            <a:pPr eaLnBrk="1" hangingPunct="1"/>
            <a:r>
              <a:rPr lang="el-GR" altLang="el-GR" sz="4000" b="1" smtClean="0">
                <a:latin typeface="Tahoma" panose="020B0604030504040204" pitchFamily="34" charset="0"/>
                <a:cs typeface="Tahoma" panose="020B0604030504040204" pitchFamily="34" charset="0"/>
              </a:rPr>
              <a:t>Πίνακες της κανονικής κατανομής</a:t>
            </a:r>
            <a:br>
              <a:rPr lang="el-GR" altLang="el-GR" sz="4000" b="1" smtClean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l-GR" altLang="el-GR" sz="4000" b="1" smtClean="0">
                <a:latin typeface="Tahoma" panose="020B0604030504040204" pitchFamily="34" charset="0"/>
                <a:cs typeface="Tahoma" panose="020B0604030504040204" pitchFamily="34" charset="0"/>
              </a:rPr>
              <a:t>Τυπική Κανονική Κατανομή</a:t>
            </a:r>
            <a:endParaRPr lang="el-GR" altLang="el-GR" sz="4000" smtClean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11747500" cy="5638800"/>
          </a:xfrm>
        </p:spPr>
        <p:txBody>
          <a:bodyPr/>
          <a:lstStyle/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Επειδή η κανονική καμπύλη εξαρτάται από τις δύο παραμέτρους μ και σ, υπάρχει ένας μεγάλος αριθμός διαφορετικών κανονικών καμπύλων. </a:t>
            </a:r>
          </a:p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Όλοι οι τυποποιημένοι πίνακες της κατανομής αφορούν στην κατανομή με μ=0 και σ=1. </a:t>
            </a:r>
          </a:p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Εάν έχετε μία μεταβλητή Χ, που κατανέμεται κανονικά δηλ. Χ~Ν (μ, σ</a:t>
            </a:r>
            <a:r>
              <a:rPr lang="el-GR" altLang="el-GR" sz="28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) και θέλετε να χρησιμοποιήσετε ένα πίνακα της κανονικής κατανομής, </a:t>
            </a:r>
          </a:p>
          <a:p>
            <a:pPr lvl="1" algn="just" eaLnBrk="1" hangingPunct="1"/>
            <a:r>
              <a:rPr lang="el-GR" altLang="el-GR" sz="2400" b="1" smtClean="0">
                <a:latin typeface="Calibri" panose="020F0502020204030204" pitchFamily="34" charset="0"/>
                <a:cs typeface="Calibri" panose="020F0502020204030204" pitchFamily="34" charset="0"/>
              </a:rPr>
              <a:t>πρέπει να αλλάξετε την κλίμακα της Χ ώστε ο μέσος να γίνει 0 και η διακύμανση 1. </a:t>
            </a:r>
          </a:p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Η νέα μεταβλητή δίνεται από την σχέση:</a:t>
            </a:r>
          </a:p>
          <a:p>
            <a:pPr algn="ctr" eaLnBrk="1" hangingPunct="1"/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-μ)/σ 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6763" y="204788"/>
            <a:ext cx="9355137" cy="1143000"/>
          </a:xfrm>
        </p:spPr>
        <p:txBody>
          <a:bodyPr/>
          <a:lstStyle/>
          <a:p>
            <a:pPr eaLnBrk="1" hangingPunct="1"/>
            <a:r>
              <a:rPr lang="el-GR" altLang="el-GR" b="1" smtClean="0">
                <a:latin typeface="Tahoma" panose="020B0604030504040204" pitchFamily="34" charset="0"/>
                <a:cs typeface="Tahoma" panose="020B0604030504040204" pitchFamily="34" charset="0"/>
              </a:rPr>
              <a:t>Πίνακας αθροιστικής κατανομής</a:t>
            </a:r>
            <a:endParaRPr lang="el-GR" altLang="el-GR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0863" y="1524000"/>
            <a:ext cx="6913562" cy="5334000"/>
          </a:xfrm>
        </p:spPr>
        <p:txBody>
          <a:bodyPr/>
          <a:lstStyle/>
          <a:p>
            <a:pPr algn="just" eaLnBrk="1" hangingPunct="1"/>
            <a:r>
              <a:rPr lang="en-US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πίνακας δίνει, για οποιαδήποτε θετική τιμή της Ζ, το εμβαδόν κάτω από την καμπύλη από την αρχή μέχρι την τιμή Ζ. </a:t>
            </a:r>
            <a:endParaRPr lang="en-US" alt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/>
            <a:r>
              <a:rPr lang="en-US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 εμβαδόν κάτω από την καμπύλη αντιπροσωπεύει την συνολική ή αθροιστική συχνότητα όλων των τάξεων που βρίσκονται 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μικρότερη του 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Ζ. </a:t>
            </a:r>
            <a:endParaRPr lang="en-US" alt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/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αθροιστική συχνότητα διαιρούμενη με το συνολικό δειγματικό μέγεθος παρέχει μια «αθροιστική σχετική συχνότητα». </a:t>
            </a:r>
            <a:endParaRPr lang="en-US" alt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437" name="Picture 5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80325" y="2060575"/>
            <a:ext cx="3810000" cy="3227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20713"/>
            <a:ext cx="12192000" cy="7500937"/>
          </a:xfrm>
        </p:spPr>
        <p:txBody>
          <a:bodyPr/>
          <a:lstStyle/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Το εμβαδό για την τυπική κανονική κατανομή Ν(0,1), δηλαδή για τιμές της μεταβλητής Ζ από -3,9 έως 3,9 είναι πρακτικά 1. </a:t>
            </a:r>
          </a:p>
          <a:p>
            <a:pPr lvl="1" algn="just" eaLnBrk="1" hangingPunct="1"/>
            <a:r>
              <a:rPr lang="el-GR" altLang="el-GR" sz="2400" smtClean="0">
                <a:latin typeface="Calibri" panose="020F0502020204030204" pitchFamily="34" charset="0"/>
                <a:cs typeface="Calibri" panose="020F0502020204030204" pitchFamily="34" charset="0"/>
              </a:rPr>
              <a:t>θεωρητικά όχι, καθώς η καμπύλη δεν τέμνει τον οριζόντιο άξονα. </a:t>
            </a:r>
          </a:p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H πιθανότητα με την οποία μία τιμή της Ζ βρίσκεται μεταξύ —3,9 και +3,9 είναι 1.</a:t>
            </a:r>
          </a:p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Οποιαδήποτε τιμή, που έχει ληφθεί από μία τυπική κανονική κατανομή, είναι βέβαιο ότι πρακτικά θα βρίσκεται μεταξύ —3,9 και +3,9. </a:t>
            </a:r>
          </a:p>
          <a:p>
            <a:pPr algn="just" eaLnBrk="1" hangingPunct="1"/>
            <a:endParaRPr lang="el-GR" altLang="el-GR" sz="280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5" name="Ορθογώνιο 2"/>
          <p:cNvSpPr>
            <a:spLocks noChangeArrowheads="1"/>
          </p:cNvSpPr>
          <p:nvPr/>
        </p:nvSpPr>
        <p:spPr bwMode="auto">
          <a:xfrm>
            <a:off x="1774825" y="0"/>
            <a:ext cx="78327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4400" b="1">
                <a:latin typeface="Calibri" panose="020F0502020204030204" pitchFamily="34" charset="0"/>
                <a:cs typeface="Calibri" panose="020F0502020204030204" pitchFamily="34" charset="0"/>
              </a:rPr>
              <a:t>Πίνακας αθροιστικής κατανομής</a:t>
            </a:r>
            <a:endParaRPr lang="el-GR" altLang="el-GR" sz="4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436" name="Σύμβολο κράτησης θέσης ηλεκτρονικής εικόνας 2"/>
          <p:cNvPicPr>
            <a:picLocks noGrp="1" noChangeAspect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55688" y="3860800"/>
            <a:ext cx="10256837" cy="2997200"/>
          </a:xfrm>
        </p:spPr>
      </p:pic>
      <p:sp>
        <p:nvSpPr>
          <p:cNvPr id="2" name="Επεξήγηση με γραμμή 2 1"/>
          <p:cNvSpPr/>
          <p:nvPr/>
        </p:nvSpPr>
        <p:spPr>
          <a:xfrm>
            <a:off x="5691188" y="4400550"/>
            <a:ext cx="1465262" cy="3524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6849"/>
              <a:gd name="adj6" fmla="val -173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Mean=0</a:t>
            </a:r>
            <a:endParaRPr lang="el-GR" sz="1800" dirty="0"/>
          </a:p>
        </p:txBody>
      </p:sp>
      <p:sp>
        <p:nvSpPr>
          <p:cNvPr id="6" name="Επεξήγηση με γραμμή 2 5"/>
          <p:cNvSpPr/>
          <p:nvPr/>
        </p:nvSpPr>
        <p:spPr>
          <a:xfrm>
            <a:off x="7967663" y="5157788"/>
            <a:ext cx="2232025" cy="6397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1712"/>
              <a:gd name="adj6" fmla="val -328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800" dirty="0"/>
              <a:t>μ</a:t>
            </a:r>
            <a:r>
              <a:rPr lang="en-US" sz="1800" dirty="0"/>
              <a:t>=0 </a:t>
            </a:r>
            <a:r>
              <a:rPr lang="el-GR" sz="1800" dirty="0"/>
              <a:t>και </a:t>
            </a:r>
            <a:r>
              <a:rPr lang="en-US" sz="1800" dirty="0"/>
              <a:t>s=1</a:t>
            </a:r>
            <a:endParaRPr lang="el-GR" sz="1800" dirty="0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334963" y="476250"/>
            <a:ext cx="11449050" cy="6192838"/>
          </a:xfrm>
        </p:spPr>
        <p:txBody>
          <a:bodyPr/>
          <a:lstStyle/>
          <a:p>
            <a:pPr algn="just" eaLnBrk="1" hangingPunct="1">
              <a:defRPr/>
            </a:pPr>
            <a:r>
              <a:rPr lang="el-GR" altLang="el-G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Στο ερώτημα ποια είναι η πιθανότητα η μεταβλητή Ζ να πάρει τιμές μικρότερες ή ίσες από 3,9 η απάντηση είναι 1, δηλαδή 100 </a:t>
            </a:r>
            <a:r>
              <a:rPr lang="el-GR" altLang="el-GR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%.</a:t>
            </a:r>
          </a:p>
          <a:p>
            <a:pPr marL="0" indent="0" algn="just" eaLnBrk="1" hangingPunct="1">
              <a:buFontTx/>
              <a:buNone/>
              <a:defRPr/>
            </a:pPr>
            <a:endParaRPr lang="el-GR" altLang="el-GR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el-GR" altLang="el-GR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459" name="Εικόνα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2073275"/>
            <a:ext cx="9145588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Επεξήγηση με γραμμή 2 1"/>
          <p:cNvSpPr/>
          <p:nvPr/>
        </p:nvSpPr>
        <p:spPr>
          <a:xfrm>
            <a:off x="9245600" y="1628775"/>
            <a:ext cx="2768600" cy="2520950"/>
          </a:xfrm>
          <a:prstGeom prst="borderCallout2">
            <a:avLst>
              <a:gd name="adj1" fmla="val 23587"/>
              <a:gd name="adj2" fmla="val 2455"/>
              <a:gd name="adj3" fmla="val 23960"/>
              <a:gd name="adj4" fmla="val -10777"/>
              <a:gd name="adj5" fmla="val 177967"/>
              <a:gd name="adj6" fmla="val -8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Η τιμή 3,9 εντοπίζεται σε αυτό το σημείο και παρατηρούμε ότι πίσω από αυτήν την τιμή βρίσκεται όλη η κατανομή.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34963" y="549275"/>
            <a:ext cx="11522075" cy="5903913"/>
          </a:xfrm>
        </p:spPr>
        <p:txBody>
          <a:bodyPr/>
          <a:lstStyle/>
          <a:p>
            <a:pPr algn="just">
              <a:defRPr/>
            </a:pPr>
            <a:r>
              <a:rPr lang="el-GR" altLang="el-G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Στο ερώτημα ποια η πιθανότητα η μεταβλητή Ζ να πάρει τιμές μικρότερες από έναν τυχαίο αριθμό (μεγαλύτερο του 3,9)</a:t>
            </a:r>
            <a:r>
              <a:rPr lang="en-US" altLang="el-G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el-G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π.χ. το 5 η απάντηση είναι 1 (</a:t>
            </a:r>
            <a:r>
              <a:rPr lang="en-US" altLang="el-G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P(Z≤5)=1)</a:t>
            </a:r>
            <a:r>
              <a:rPr lang="el-GR" altLang="el-G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l-GR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2800" dirty="0" smtClean="0"/>
          </a:p>
          <a:p>
            <a:pPr marL="0" indent="0" algn="just">
              <a:buFontTx/>
              <a:buNone/>
              <a:defRPr/>
            </a:pPr>
            <a:endParaRPr lang="el-GR" dirty="0"/>
          </a:p>
        </p:txBody>
      </p:sp>
      <p:pic>
        <p:nvPicPr>
          <p:cNvPr id="20483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2430463"/>
            <a:ext cx="8591550" cy="444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Επεξήγηση με γραμμή 2 3"/>
          <p:cNvSpPr/>
          <p:nvPr/>
        </p:nvSpPr>
        <p:spPr>
          <a:xfrm>
            <a:off x="9307513" y="1628775"/>
            <a:ext cx="2768600" cy="2520950"/>
          </a:xfrm>
          <a:prstGeom prst="borderCallout2">
            <a:avLst>
              <a:gd name="adj1" fmla="val 54287"/>
              <a:gd name="adj2" fmla="val -85"/>
              <a:gd name="adj3" fmla="val 54642"/>
              <a:gd name="adj4" fmla="val -25439"/>
              <a:gd name="adj5" fmla="val 184673"/>
              <a:gd name="adj6" fmla="val -254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Η τιμή 5 εντοπίζεται σε αυτό το σημείο και παρατηρούμε ότι πίσω από αυτήν την τιμή βρίσκεται όλη η κατανομή.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7463" y="0"/>
            <a:ext cx="12209463" cy="7100888"/>
          </a:xfrm>
        </p:spPr>
        <p:txBody>
          <a:bodyPr/>
          <a:lstStyle/>
          <a:p>
            <a:pPr algn="just" eaLnBrk="1" hangingPunct="1"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ερώτημα ποια είναι η πιθανότητα η μεταβλητή Ζ να πάρει τιμές μικρότερες από 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3,9 η απάντηση είναι 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δηλαδή 0 %.</a:t>
            </a:r>
          </a:p>
          <a:p>
            <a:pPr algn="just" eaLnBrk="1" hangingPunct="1">
              <a:defRPr/>
            </a:pPr>
            <a:endParaRPr lang="el-GR" alt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el-GR" alt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el-GR" alt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l-GR" alt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ερώτημα ποια η πιθανότητα η μεταβλητή Ζ να πάρει τιμές μικρότερες από έναν τυχαίο αριθμό (μικρότερο του 3,9)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π.χ. το -7 η απάντηση είναι 0,  (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P(Z≤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-7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)=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el-GR" alt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507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0" y="2241550"/>
            <a:ext cx="8001000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Επεξήγηση με γραμμή 2 2"/>
          <p:cNvSpPr/>
          <p:nvPr/>
        </p:nvSpPr>
        <p:spPr>
          <a:xfrm>
            <a:off x="190500" y="1052513"/>
            <a:ext cx="3302000" cy="2376487"/>
          </a:xfrm>
          <a:prstGeom prst="borderCallout2">
            <a:avLst>
              <a:gd name="adj1" fmla="val 57700"/>
              <a:gd name="adj2" fmla="val 100401"/>
              <a:gd name="adj3" fmla="val 56913"/>
              <a:gd name="adj4" fmla="val 130131"/>
              <a:gd name="adj5" fmla="val 152760"/>
              <a:gd name="adj6" fmla="val 1315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Η τιμή -3,9 βρίσκεται σε αυτό το σημείο και παρατηρούμε ότι δεν υπάρχουν σημεία της κατανομής πίσω από αυτήν την τιμή.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988"/>
            <a:ext cx="12192000" cy="6831012"/>
          </a:xfrm>
        </p:spPr>
        <p:txBody>
          <a:bodyPr/>
          <a:lstStyle/>
          <a:p>
            <a:pPr algn="just"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Έστω ότι αναζητούμε την πιθανότητα η μεταβλητή Ζ να παίρνει τιμές μικρότερες ή ίσες του 1, (δηλαδή Ρ(Ζ ≤ 1). Η μεταβλητή Ζ ακολουθεί την τυπική κανονική κατανομή και έτσι χρησιμοποιούμε τον αθροιστικό πίνακα από τον οποίο παρατηρούμε ότι για Ζ= 1 η πιθανότητα είναι 0,8413, δηλαδή </a:t>
            </a:r>
            <a:r>
              <a:rPr lang="el-GR" alt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πιθανότητα η μεταβλητή Ζ να βρεθεί μεταξύ των τιμών 0 και 1 είναι 84,13 %.</a:t>
            </a:r>
          </a:p>
          <a:p>
            <a:pPr algn="just">
              <a:defRPr/>
            </a:pPr>
            <a:endParaRPr lang="el-GR" alt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el-GR" alt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el-GR" alt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el-GR" alt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el-GR" alt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defRPr/>
            </a:pP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Στον αθροιστικό πίνακα της κανονικής κατανομής η 1</a:t>
            </a:r>
            <a:r>
              <a:rPr lang="el-GR" altLang="el-GR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στήλη αντιστοιχεί στο πρώτο δεκαδικό ψηφίο του αριθμού που ψάχνουμε, ενώ η 1</a:t>
            </a:r>
            <a:r>
              <a:rPr lang="el-GR" altLang="el-GR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γραμμή αντιστοιχεί στο 2</a:t>
            </a:r>
            <a:r>
              <a:rPr lang="el-GR" altLang="el-GR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δεκαδικό ψηφίο του αριθμού που ψάχνουμε.</a:t>
            </a:r>
            <a:r>
              <a:rPr lang="en-US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Για παράδειγμα, αν ψάχνουμε το </a:t>
            </a:r>
            <a:r>
              <a:rPr lang="en-US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z=1,13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τότε θα ψάχνουμε στην 1</a:t>
            </a:r>
            <a:r>
              <a:rPr lang="el-GR" altLang="el-GR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στήλη το 1,1 και στην 2</a:t>
            </a:r>
            <a:r>
              <a:rPr lang="el-GR" altLang="el-GR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στήλη το 0,03, οπότε τελικά ο αριθμός που ψάχνουμε θα βρίσκεται στο κελί που αντιστοιχεί στην  5</a:t>
            </a:r>
            <a:r>
              <a:rPr lang="el-GR" altLang="el-GR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γραμμή και 5</a:t>
            </a:r>
            <a:r>
              <a:rPr lang="el-GR" altLang="el-GR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στήλη, δηλ.0,8708.</a:t>
            </a:r>
            <a:endParaRPr lang="el-GR" alt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l-GR" altLang="el-GR" sz="1200" dirty="0" smtClean="0"/>
          </a:p>
        </p:txBody>
      </p:sp>
      <p:sp>
        <p:nvSpPr>
          <p:cNvPr id="22531" name="Rectangle 10"/>
          <p:cNvSpPr>
            <a:spLocks noChangeArrowheads="1"/>
          </p:cNvSpPr>
          <p:nvPr/>
        </p:nvSpPr>
        <p:spPr bwMode="auto">
          <a:xfrm>
            <a:off x="4038600" y="2438400"/>
            <a:ext cx="9144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/>
        </p:nvGraphicFramePr>
        <p:xfrm>
          <a:off x="2063750" y="2276475"/>
          <a:ext cx="7345365" cy="2305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9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9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0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363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Ζ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0,01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0,02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0,03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85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0,8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0,7881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0,791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0,7939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>
                          <a:effectLst/>
                        </a:rPr>
                        <a:t>0,7967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85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0,9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0,8159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0,8186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>
                          <a:effectLst/>
                        </a:rPr>
                        <a:t>0,8212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>
                          <a:effectLst/>
                        </a:rPr>
                        <a:t>0,8238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85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i="0" u="none" strike="noStrike" dirty="0">
                          <a:effectLst/>
                        </a:rPr>
                        <a:t>0,8413</a:t>
                      </a:r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0,8438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0,8461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>
                          <a:effectLst/>
                        </a:rPr>
                        <a:t>0,8485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85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1,1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>
                          <a:effectLst/>
                        </a:rPr>
                        <a:t>0,8643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>
                          <a:effectLst/>
                        </a:rPr>
                        <a:t>0,8665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0,8686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0,8708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066800"/>
          </a:xfrm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l-GR" altLang="el-GR" smtClean="0"/>
              <a:t>ΚΑΝΟΝΙΚΗ ΚΑΤΑΝΟΜΗ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916113"/>
            <a:ext cx="11522075" cy="5638800"/>
          </a:xfrm>
        </p:spPr>
        <p:txBody>
          <a:bodyPr/>
          <a:lstStyle/>
          <a:p>
            <a:pPr algn="just" eaLnBrk="1" hangingPunct="1"/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Ο Άγγλος στατιστικός </a:t>
            </a:r>
            <a:r>
              <a:rPr lang="en-US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Karl Pearson</a:t>
            </a:r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 απέδειξε ότι η Κανονική Καμπύλη ήταν μια από τις πολλές μορφές καμπυλών που εμφανίζονται σε δεδομένα του πραγματικού κόσμου. </a:t>
            </a:r>
            <a:endParaRPr lang="en-US" altLang="el-GR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/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Η Κανονική Κατανομή έχει τεράστια σημασία </a:t>
            </a:r>
            <a:endParaRPr lang="en-US" altLang="el-GR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 eaLnBrk="1" hangingPunct="1"/>
            <a:r>
              <a:rPr lang="el-GR" altLang="el-GR" b="1" smtClean="0">
                <a:latin typeface="Calibri" panose="020F0502020204030204" pitchFamily="34" charset="0"/>
                <a:cs typeface="Calibri" panose="020F0502020204030204" pitchFamily="34" charset="0"/>
              </a:rPr>
              <a:t>στη Στατιστική, </a:t>
            </a:r>
            <a:endParaRPr lang="en-US" altLang="el-GR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 eaLnBrk="1" hangingPunct="1"/>
            <a:r>
              <a:rPr lang="el-GR" altLang="el-GR" b="1" smtClean="0">
                <a:latin typeface="Calibri" panose="020F0502020204030204" pitchFamily="34" charset="0"/>
                <a:cs typeface="Calibri" panose="020F0502020204030204" pitchFamily="34" charset="0"/>
              </a:rPr>
              <a:t>στην Οικονομετρία, </a:t>
            </a:r>
            <a:endParaRPr lang="en-US" altLang="el-GR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 eaLnBrk="1" hangingPunct="1"/>
            <a:r>
              <a:rPr lang="el-GR" altLang="el-GR" b="1" smtClean="0">
                <a:latin typeface="Calibri" panose="020F0502020204030204" pitchFamily="34" charset="0"/>
                <a:cs typeface="Calibri" panose="020F0502020204030204" pitchFamily="34" charset="0"/>
              </a:rPr>
              <a:t>στη Δειγματοληψία</a:t>
            </a:r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el-GR" b="1" smtClean="0">
                <a:latin typeface="Calibri" panose="020F0502020204030204" pitchFamily="34" charset="0"/>
                <a:cs typeface="Calibri" panose="020F0502020204030204" pitchFamily="34" charset="0"/>
              </a:rPr>
              <a:t>και στη στατιστική συμπερασματολογία </a:t>
            </a:r>
            <a:r>
              <a:rPr lang="en-US" altLang="el-GR" b="1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l-GR" altLang="el-GR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 eaLnBrk="1" hangingPunct="1"/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στη Φυσική</a:t>
            </a:r>
            <a:r>
              <a:rPr lang="en-US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algn="just" eaLnBrk="1" hangingPunct="1"/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στην Κοινωνιολογία κλπ</a:t>
            </a:r>
            <a:r>
              <a:rPr lang="en-US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altLang="el-GR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 eaLnBrk="1" hangingPunct="1"/>
            <a:endParaRPr lang="en-US" altLang="el-G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Θέση περιεχομένου 5"/>
          <p:cNvSpPr>
            <a:spLocks noGrp="1"/>
          </p:cNvSpPr>
          <p:nvPr>
            <p:ph idx="1"/>
          </p:nvPr>
        </p:nvSpPr>
        <p:spPr>
          <a:xfrm>
            <a:off x="695325" y="836613"/>
            <a:ext cx="10945813" cy="5259387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Η γραφική απεικόνιση της πιθανότητας η μεταβλητή Ζ να παίρνει τιμές μικρότερες ή ίσες του 1  είναι η εξής</a:t>
            </a:r>
            <a:r>
              <a:rPr lang="en-US" altLang="el-GR" sz="2800" smtClean="0"/>
              <a:t>:</a:t>
            </a:r>
            <a:endParaRPr lang="el-GR" altLang="el-GR" sz="2800" smtClean="0"/>
          </a:p>
        </p:txBody>
      </p:sp>
      <p:pic>
        <p:nvPicPr>
          <p:cNvPr id="23555" name="Εικόνα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1938338"/>
            <a:ext cx="9575800" cy="473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Τίτλος 1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Εύρεση Πιθανότητας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50863" y="1143000"/>
            <a:ext cx="11090275" cy="5381625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Συνοπτικά, για να υπολογίσουμε μια πιθανότητα υπάρχουν οι εξής περιπτώσεις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defRPr/>
            </a:pPr>
            <a:r>
              <a:rPr lang="en-US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b="1" baseline="30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περίπτωση</a:t>
            </a:r>
            <a:r>
              <a:rPr lang="en-US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P(Z≤1,22) = 0,8888 </a:t>
            </a:r>
            <a:endParaRPr lang="el-GR" altLang="el-G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l-GR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b="1" baseline="30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περίπτωση</a:t>
            </a:r>
            <a:r>
              <a:rPr lang="en-US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P(Z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1,22) =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1-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P(Z≤1,22) = 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1-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0,8888=0,1112</a:t>
            </a:r>
          </a:p>
          <a:p>
            <a:pPr eaLnBrk="1" hangingPunct="1">
              <a:defRPr/>
            </a:pPr>
            <a:r>
              <a:rPr lang="en-US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altLang="el-GR" b="1" baseline="30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περίπτωση</a:t>
            </a:r>
            <a:r>
              <a:rPr lang="en-US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l-G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P(Z ≤ -1,22)=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1-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P(Z≤1,22) = </a:t>
            </a:r>
            <a:r>
              <a:rPr lang="el-GR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1-</a:t>
            </a:r>
            <a:r>
              <a:rPr lang="en-US" alt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0,8888=0,1112</a:t>
            </a:r>
          </a:p>
          <a:p>
            <a:pPr marL="0" indent="0" algn="just">
              <a:buFontTx/>
              <a:buNone/>
              <a:defRPr/>
            </a:pP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200150" y="4257675"/>
          <a:ext cx="9144000" cy="2463800"/>
        </p:xfrm>
        <a:graphic>
          <a:graphicData uri="http://schemas.openxmlformats.org/drawingml/2006/table">
            <a:tbl>
              <a:tblPr/>
              <a:tblGrid>
                <a:gridCol w="1651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0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spc="-75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Ζ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0,00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0,01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0,03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1,1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0,8643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0,8665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0,8686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0,8708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1,2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0,8849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0,8869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0,8888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0,8907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1,3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0,9032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0,9049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0,9066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0,9082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07988" y="620713"/>
            <a:ext cx="11304587" cy="5976937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l-GR" b="1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Περίπτωση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Εάν το ζητούμενο είναι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&gt; - 1,2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), τότε είτε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P(Z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&gt; -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1,22) =P(Z≤1,22) = 0,8888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l-GR" sz="3200" b="1" dirty="0">
                <a:latin typeface="Calibri" panose="020F0502020204030204" pitchFamily="34" charset="0"/>
                <a:cs typeface="Calibri" panose="020F0502020204030204" pitchFamily="34" charset="0"/>
              </a:rPr>
              <a:t>είτε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P(Z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&gt; -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1,22) =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1-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P(Z≤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1,22) =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1-(1-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P(Z≤1,22)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)=</a:t>
            </a:r>
          </a:p>
          <a:p>
            <a:pPr lvl="1" eaLnBrk="1" hangingPunct="1">
              <a:buFontTx/>
              <a:buNone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P(Z≤1,22) = 0,8888</a:t>
            </a:r>
          </a:p>
          <a:p>
            <a:pPr marL="0" indent="0" algn="just">
              <a:buFontTx/>
              <a:buNone/>
              <a:defRPr/>
            </a:pP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343025" y="3789363"/>
          <a:ext cx="9144001" cy="2463802"/>
        </p:xfrm>
        <a:graphic>
          <a:graphicData uri="http://schemas.openxmlformats.org/drawingml/2006/table">
            <a:tbl>
              <a:tblPr/>
              <a:tblGrid>
                <a:gridCol w="1651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0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spc="-75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Ζ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0,00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0,01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0,03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1,1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0,8643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0,8665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0,8686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0,8708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1,2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0,8849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0,8869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0,8888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0,8907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1,3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0,9032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0,9049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0,9066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0,9082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50863" y="549275"/>
            <a:ext cx="11377612" cy="5546725"/>
          </a:xfrm>
        </p:spPr>
        <p:txBody>
          <a:bodyPr/>
          <a:lstStyle/>
          <a:p>
            <a:pPr algn="just" eaLnBrk="1" hangingPunct="1">
              <a:defRPr/>
            </a:pP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l-GR" b="1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Περίπτωση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( - 1,2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 ≤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Ζ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≤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1,2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)=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P(Z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≤1,22)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P(Z≤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1,22)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0,8888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– (1-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P(Z≤1,22)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)=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0,8888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-1+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0,8888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=0,7776.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487488" y="3632200"/>
          <a:ext cx="9144001" cy="2463802"/>
        </p:xfrm>
        <a:graphic>
          <a:graphicData uri="http://schemas.openxmlformats.org/drawingml/2006/table">
            <a:tbl>
              <a:tblPr/>
              <a:tblGrid>
                <a:gridCol w="1651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3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0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spc="-75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Ζ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0,00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0,01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0,03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1,1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0,8643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0,8665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0,8686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0,8708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1,2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0,8849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0,8869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0,8888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0,8907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1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ourier New"/>
                        </a:rPr>
                        <a:t>1,3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0,9032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0,9049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0,9066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8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0,9082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5" name="Ευθύγραμμο βέλος σύνδεσης 4"/>
          <p:cNvCxnSpPr/>
          <p:nvPr/>
        </p:nvCxnSpPr>
        <p:spPr>
          <a:xfrm flipH="1">
            <a:off x="4151313" y="1125538"/>
            <a:ext cx="1944687" cy="647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4656138" y="1125538"/>
            <a:ext cx="1439862" cy="647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Move="1" noResize="1" noEditPoints="1" noAdjustHandles="1" noChangeArrowheads="1" noChangeShapeType="1" noTextEdit="1"/>
          </p:cNvSpPr>
          <p:nvPr>
            <p:ph/>
          </p:nvPr>
        </p:nvSpPr>
        <p:spPr>
          <a:xfrm>
            <a:off x="550863" y="1124744"/>
            <a:ext cx="10945812" cy="7146131"/>
          </a:xfrm>
          <a:blipFill rotWithShape="0">
            <a:blip r:embed="rId3"/>
            <a:stretch>
              <a:fillRect l="-1169" t="-853" r="-1114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8839200" y="6400800"/>
            <a:ext cx="1676400" cy="304800"/>
          </a:xfrm>
          <a:prstGeom prst="rightArrow">
            <a:avLst>
              <a:gd name="adj1" fmla="val 50000"/>
              <a:gd name="adj2" fmla="val 1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4581" name="Ορθογώνιο 2"/>
          <p:cNvSpPr>
            <a:spLocks noChangeArrowheads="1"/>
          </p:cNvSpPr>
          <p:nvPr/>
        </p:nvSpPr>
        <p:spPr bwMode="auto">
          <a:xfrm>
            <a:off x="4087813" y="220663"/>
            <a:ext cx="38084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l-GR" sz="4400" dirty="0" smtClean="0">
                <a:latin typeface="+mj-lt"/>
                <a:cs typeface="Tahoma" panose="020B0604030504040204" pitchFamily="34" charset="0"/>
              </a:rPr>
              <a:t>Παραδείγματα</a:t>
            </a:r>
            <a:endParaRPr lang="el-GR" sz="4400" dirty="0" smtClean="0">
              <a:latin typeface="+mj-lt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3"/>
          <p:cNvSpPr>
            <a:spLocks noGrp="1"/>
          </p:cNvSpPr>
          <p:nvPr>
            <p:ph type="title"/>
          </p:nvPr>
        </p:nvSpPr>
        <p:spPr>
          <a:xfrm>
            <a:off x="909638" y="6350"/>
            <a:ext cx="10363200" cy="974725"/>
          </a:xfrm>
        </p:spPr>
        <p:txBody>
          <a:bodyPr/>
          <a:lstStyle/>
          <a:p>
            <a:r>
              <a:rPr lang="el-GR" altLang="el-GR" smtClean="0"/>
              <a:t>Παραδείγματα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1123950" y="1439863"/>
            <a:ext cx="9936163" cy="5114925"/>
          </a:xfrm>
        </p:spPr>
        <p:txBody>
          <a:bodyPr/>
          <a:lstStyle/>
          <a:p>
            <a:pPr algn="just" eaLnBrk="1" hangingPunct="1">
              <a:defRPr/>
            </a:pP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Έχουμε αναφέρει ήδη ότι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εάν έχουμε μία μεταβλητή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που κατανέμεται κανονικά δηλ.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~Ν (μ, σ</a:t>
            </a:r>
            <a:r>
              <a:rPr lang="el-GR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 και θέλουμε να χρησιμοποιήσουμε ένα πίνακα της κανονικής κατανομής, θα πρέπει να αλλάξουμε την κλίμακα της Χ ώστε ο μέσος να γίνει 0 και η διακύμανση 1. </a:t>
            </a:r>
          </a:p>
          <a:p>
            <a:pPr marL="0" indent="0" algn="just" eaLnBrk="1" hangingPunct="1">
              <a:buFontTx/>
              <a:buNone/>
              <a:defRPr/>
            </a:pPr>
            <a:endParaRPr 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Οπότε θα πρέπει να ορίσουμε την νέα μεταβλητή που δίνεται από την σχέση: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-μ)/σ </a:t>
            </a:r>
          </a:p>
          <a:p>
            <a:pPr marL="0" indent="0" algn="ctr" eaLnBrk="1" hangingPunct="1">
              <a:buFontTx/>
              <a:buNone/>
              <a:defRPr/>
            </a:pPr>
            <a:endParaRPr 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el-GR" sz="2800" dirty="0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/>
          <p:cNvSpPr>
            <a:spLocks noGrp="1"/>
          </p:cNvSpPr>
          <p:nvPr>
            <p:ph type="title"/>
          </p:nvPr>
        </p:nvSpPr>
        <p:spPr>
          <a:xfrm>
            <a:off x="887413" y="0"/>
            <a:ext cx="10363200" cy="1143000"/>
          </a:xfrm>
        </p:spPr>
        <p:txBody>
          <a:bodyPr/>
          <a:lstStyle/>
          <a:p>
            <a:r>
              <a:rPr lang="el-GR" altLang="el-GR" smtClean="0"/>
              <a:t>Παραδείγματα</a:t>
            </a:r>
          </a:p>
        </p:txBody>
      </p:sp>
      <p:sp>
        <p:nvSpPr>
          <p:cNvPr id="3" name="Θέση περιεχομένου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983432" y="1354108"/>
            <a:ext cx="10585176" cy="4683224"/>
          </a:xfrm>
          <a:blipFill rotWithShape="0">
            <a:blip r:embed="rId3"/>
            <a:stretch>
              <a:fillRect l="-1151" t="-1432" r="-1151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/>
          <p:cNvSpPr>
            <a:spLocks noGrp="1"/>
          </p:cNvSpPr>
          <p:nvPr>
            <p:ph type="title"/>
          </p:nvPr>
        </p:nvSpPr>
        <p:spPr>
          <a:xfrm>
            <a:off x="914400" y="115888"/>
            <a:ext cx="10363200" cy="1143000"/>
          </a:xfrm>
        </p:spPr>
        <p:txBody>
          <a:bodyPr/>
          <a:lstStyle/>
          <a:p>
            <a:r>
              <a:rPr lang="el-GR" altLang="el-GR" smtClean="0"/>
              <a:t>Παραδείγματα</a:t>
            </a:r>
          </a:p>
        </p:txBody>
      </p:sp>
      <p:sp>
        <p:nvSpPr>
          <p:cNvPr id="27650" name="Rectangle 1026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79376" y="1259632"/>
            <a:ext cx="11377264" cy="5337720"/>
          </a:xfrm>
          <a:blipFill rotWithShape="0">
            <a:blip r:embed="rId3"/>
            <a:stretch>
              <a:fillRect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cxnSp>
        <p:nvCxnSpPr>
          <p:cNvPr id="4" name="Ευθύγραμμο βέλος σύνδεσης 3"/>
          <p:cNvCxnSpPr/>
          <p:nvPr/>
        </p:nvCxnSpPr>
        <p:spPr>
          <a:xfrm flipH="1">
            <a:off x="4872038" y="3573463"/>
            <a:ext cx="2376487" cy="647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6167438" y="3500438"/>
            <a:ext cx="1223962" cy="792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/>
          <p:cNvSpPr>
            <a:spLocks noGrp="1"/>
          </p:cNvSpPr>
          <p:nvPr>
            <p:ph type="title"/>
          </p:nvPr>
        </p:nvSpPr>
        <p:spPr>
          <a:xfrm>
            <a:off x="839788" y="0"/>
            <a:ext cx="10363200" cy="692150"/>
          </a:xfrm>
        </p:spPr>
        <p:txBody>
          <a:bodyPr/>
          <a:lstStyle/>
          <a:p>
            <a:r>
              <a:rPr lang="el-GR" altLang="el-GR" smtClean="0"/>
              <a:t>Παραδείγματα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334963" y="836613"/>
            <a:ext cx="11449050" cy="5545137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Έστω ότι ένα εστιατόριο πουλάει κατά μέσο όρο 200 χάμπουργκερ με διακύμανση 1.600. Να βρεθεί η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πιθανότητα να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πουλάει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περισσότερα από 230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χάμπουργκερ.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l-GR" sz="28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Λύση</a:t>
            </a:r>
            <a:r>
              <a:rPr lang="en-US" sz="28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l-GR" sz="28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Έστω ότι η Χ αναπαριστά τον αριθμό των χάμπουργκερ. Στην περίπτωση αυτή, μ = 200, σ</a:t>
            </a:r>
            <a:r>
              <a:rPr lang="el-GR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=1.600, και σ = 40. Κατασκευάζουμε την τυπική κανονική τυχαία μεταβλητή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Z=(X-200)/40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Αν η Χ είναι μεγαλύτερη από 230, τότε η Ζ θα είναι μεγαλύτερη από 0,75. Ο Αθροιστικός Πίνακας μας λέει ότι η πιθανότητα να συμβεί αυτό είναι Ρ(Ζ&gt;0,75)= 1 - Ρ(Ζ &lt; 0,75) = 1 –[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0,7734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] = 0,2266. </a:t>
            </a:r>
          </a:p>
        </p:txBody>
      </p:sp>
      <p:graphicFrame>
        <p:nvGraphicFramePr>
          <p:cNvPr id="31748" name="Object 3"/>
          <p:cNvGraphicFramePr>
            <a:graphicFrameLocks noChangeAspect="1"/>
          </p:cNvGraphicFramePr>
          <p:nvPr/>
        </p:nvGraphicFramePr>
        <p:xfrm>
          <a:off x="3071813" y="4437063"/>
          <a:ext cx="7366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Εξίσωση" r:id="rId4" imgW="7366000" imgH="698500" progId="Equation.3">
                  <p:embed/>
                </p:oleObj>
              </mc:Choice>
              <mc:Fallback>
                <p:oleObj name="Εξίσωση" r:id="rId4" imgW="7366000" imgH="698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4437063"/>
                        <a:ext cx="7366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9425" y="476250"/>
            <a:ext cx="11304588" cy="6121400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ύψος των ανθρώπων ακολουθεί την κατανομή  Χ~Ν(170, 36). Να βρεθεί η πιθανότητα ένας άνθρωπος να είναι πάνω από 180 εκατοστά.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Λύση </a:t>
            </a:r>
          </a:p>
          <a:p>
            <a:pPr algn="just" eaLnBrk="1" hangingPunct="1"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Θα υπολογίσουμε την πιθανότητα 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P(X&gt;180).</a:t>
            </a:r>
          </a:p>
          <a:p>
            <a:pPr algn="just" eaLnBrk="1" hangingPunct="1"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Τυποποιούμε τη σχέση και έχουμε 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FontTx/>
              <a:buNone/>
              <a:defRPr/>
            </a:pPr>
            <a:endParaRPr lang="el-GR" dirty="0"/>
          </a:p>
        </p:txBody>
      </p:sp>
      <p:graphicFrame>
        <p:nvGraphicFramePr>
          <p:cNvPr id="32771" name="Object 2"/>
          <p:cNvGraphicFramePr>
            <a:graphicFrameLocks noChangeAspect="1"/>
          </p:cNvGraphicFramePr>
          <p:nvPr/>
        </p:nvGraphicFramePr>
        <p:xfrm>
          <a:off x="590550" y="3213100"/>
          <a:ext cx="950912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2" name="Έγγραφο" r:id="rId4" imgW="5306427" imgH="498929" progId="Word.Document.12">
                  <p:embed/>
                </p:oleObj>
              </mc:Choice>
              <mc:Fallback>
                <p:oleObj name="Έγγραφο" r:id="rId4" imgW="5306427" imgH="498929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3213100"/>
                        <a:ext cx="9509125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3"/>
          <p:cNvGraphicFramePr>
            <a:graphicFrameLocks noChangeAspect="1"/>
          </p:cNvGraphicFramePr>
          <p:nvPr/>
        </p:nvGraphicFramePr>
        <p:xfrm>
          <a:off x="982663" y="4210050"/>
          <a:ext cx="9553575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3" name="Έγγραφο" r:id="rId6" imgW="5321584" imgH="498929" progId="Word.Document.12">
                  <p:embed/>
                </p:oleObj>
              </mc:Choice>
              <mc:Fallback>
                <p:oleObj name="Έγγραφο" r:id="rId6" imgW="5321584" imgH="498929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4210050"/>
                        <a:ext cx="9553575" cy="110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10 - Πίνακας"/>
          <p:cNvGraphicFramePr>
            <a:graphicFrameLocks noGrp="1"/>
          </p:cNvGraphicFramePr>
          <p:nvPr/>
        </p:nvGraphicFramePr>
        <p:xfrm>
          <a:off x="942975" y="4791075"/>
          <a:ext cx="9144000" cy="1857376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4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 spc="-75" dirty="0">
                          <a:solidFill>
                            <a:srgbClr val="000000"/>
                          </a:solidFill>
                          <a:latin typeface="Cambria Math"/>
                          <a:cs typeface="Courier New"/>
                        </a:rPr>
                        <a:t>Ζ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latin typeface="Cambria Math"/>
                          <a:cs typeface="Courier New"/>
                        </a:rPr>
                        <a:t>0,00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>
                          <a:solidFill>
                            <a:srgbClr val="000000"/>
                          </a:solidFill>
                          <a:latin typeface="Cambria Math"/>
                          <a:cs typeface="Courier New"/>
                        </a:rPr>
                        <a:t>0,01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>
                          <a:solidFill>
                            <a:srgbClr val="000000"/>
                          </a:solidFill>
                          <a:latin typeface="Cambria Math"/>
                          <a:cs typeface="Courier New"/>
                        </a:rPr>
                        <a:t>0,02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>
                          <a:solidFill>
                            <a:srgbClr val="000000"/>
                          </a:solidFill>
                          <a:latin typeface="Cambria Math"/>
                          <a:cs typeface="Courier New"/>
                        </a:rPr>
                        <a:t>0,03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>
                          <a:solidFill>
                            <a:srgbClr val="000000"/>
                          </a:solidFill>
                          <a:latin typeface="Cambria Math"/>
                          <a:cs typeface="Courier New"/>
                        </a:rPr>
                        <a:t>0,04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>
                          <a:solidFill>
                            <a:srgbClr val="000000"/>
                          </a:solidFill>
                          <a:latin typeface="Cambria Math"/>
                          <a:cs typeface="Courier New"/>
                        </a:rPr>
                        <a:t>0,05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>
                          <a:solidFill>
                            <a:srgbClr val="000000"/>
                          </a:solidFill>
                          <a:latin typeface="Cambria Math"/>
                          <a:cs typeface="Courier New"/>
                        </a:rPr>
                        <a:t>0,06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latin typeface="Cambria Math"/>
                          <a:cs typeface="Courier New"/>
                        </a:rPr>
                        <a:t>0,07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1,5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0,9332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0,9345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0,9357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0,9370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0,9382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0,9394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0,9406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0,9418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1,6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0,9452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0,9463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0,9474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0,9484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0,9495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0,9505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0,9515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0,9525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b="1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1,7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0,9554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0,9564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0,9573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0,9582</a:t>
                      </a:r>
                      <a:endParaRPr lang="el-GR" sz="240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0,9591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0,9599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0,9608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0,9616</a:t>
                      </a:r>
                      <a:endParaRPr lang="el-GR" sz="2400" dirty="0">
                        <a:latin typeface="Calibri"/>
                      </a:endParaRPr>
                    </a:p>
                  </a:txBody>
                  <a:tcPr marL="9525" marR="95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47800"/>
          </a:xfrm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l-GR" altLang="el-GR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Γενικά χαρακτηριστικά της Κανονικής Κατανομής</a:t>
            </a:r>
            <a:r>
              <a:rPr lang="el-GR" altLang="el-GR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66763" y="1916113"/>
            <a:ext cx="10442575" cy="54102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Η συνάρτηση πιθανότητας της Κανονικής Κατανομής είναι η ακόλουθη:</a:t>
            </a:r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2133600" y="2565400"/>
          <a:ext cx="72390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Εξίσωση" r:id="rId4" imgW="1206500" imgH="482600" progId="Equation.3">
                  <p:embed/>
                </p:oleObj>
              </mc:Choice>
              <mc:Fallback>
                <p:oleObj name="Εξίσωση" r:id="rId4" imgW="1206500" imgH="482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565400"/>
                        <a:ext cx="723900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277938" y="4821238"/>
            <a:ext cx="39020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>
                <a:cs typeface="Times New Roman" panose="02020603050405020304" pitchFamily="18" charset="0"/>
              </a:rPr>
              <a:t>μ = μέσος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>
                <a:cs typeface="Times New Roman" panose="02020603050405020304" pitchFamily="18" charset="0"/>
              </a:rPr>
              <a:t>σ = τυπική απόκλιση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>
                <a:cs typeface="Times New Roman" panose="02020603050405020304" pitchFamily="18" charset="0"/>
              </a:rPr>
              <a:t>π = 3,14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800">
                <a:cs typeface="Times New Roman" panose="02020603050405020304" pitchFamily="18" charset="0"/>
              </a:rPr>
              <a:t>e</a:t>
            </a:r>
            <a:r>
              <a:rPr lang="el-GR" altLang="el-GR" sz="2800">
                <a:cs typeface="Times New Roman" panose="02020603050405020304" pitchFamily="18" charset="0"/>
              </a:rPr>
              <a:t> = 2,71</a:t>
            </a:r>
            <a:r>
              <a:rPr lang="el-GR" altLang="el-GR" sz="2800"/>
              <a:t> </a:t>
            </a:r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07988" y="333375"/>
            <a:ext cx="11304587" cy="6119813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Σε έναν αυτοκινητόδρομο έχει όριο ταχύτητας 130 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κάμερες οι οποίες καταγράφουν την ταχύτητα των διερχόμενων αυτοκινήτων. Εάν η ταχύτητα με την οποία περνούν τα αυτοκίνητα από μία κάμερα κατανέμεται με Χ~Ν(125, 100), να βρεθεί η πιθανότητα το επόμενο αυτοκίνητο να παραβιάσει το όριο ταχύτητας.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Λύση </a:t>
            </a:r>
          </a:p>
          <a:p>
            <a:pPr algn="just" eaLnBrk="1" hangingPunct="1"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Θα υπολογίσουμε την πιθανότητα 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P(X&gt;1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0).</a:t>
            </a:r>
          </a:p>
          <a:p>
            <a:pPr algn="just" eaLnBrk="1" hangingPunct="1">
              <a:defRPr/>
            </a:pP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Τυποποιούμε τη σχέση και έχουμε </a:t>
            </a:r>
            <a:r>
              <a:rPr lang="en-US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l-GR" alt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FontTx/>
              <a:buNone/>
              <a:defRPr/>
            </a:pPr>
            <a:endParaRPr lang="el-GR" dirty="0"/>
          </a:p>
        </p:txBody>
      </p:sp>
      <p:graphicFrame>
        <p:nvGraphicFramePr>
          <p:cNvPr id="33795" name="Object 2"/>
          <p:cNvGraphicFramePr>
            <a:graphicFrameLocks noChangeAspect="1"/>
          </p:cNvGraphicFramePr>
          <p:nvPr/>
        </p:nvGraphicFramePr>
        <p:xfrm>
          <a:off x="119063" y="4227513"/>
          <a:ext cx="7056437" cy="150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Έγγραφο" r:id="rId4" imgW="5335658" imgH="585026" progId="Word.Document.12">
                  <p:embed/>
                </p:oleObj>
              </mc:Choice>
              <mc:Fallback>
                <p:oleObj name="Έγγραφο" r:id="rId4" imgW="5335658" imgH="585026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4227513"/>
                        <a:ext cx="7056437" cy="1509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63525" y="5170488"/>
          <a:ext cx="900112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Έγγραφο" r:id="rId6" imgW="5290909" imgH="663197" progId="Word.Document.12">
                  <p:embed/>
                </p:oleObj>
              </mc:Choice>
              <mc:Fallback>
                <p:oleObj name="Έγγραφο" r:id="rId6" imgW="5290909" imgH="663197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5170488"/>
                        <a:ext cx="9001125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7724775" y="3429000"/>
          <a:ext cx="5545138" cy="219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Έγγραφο" r:id="rId8" imgW="8195763" imgH="2359815" progId="Word.Document.12">
                  <p:embed/>
                </p:oleObj>
              </mc:Choice>
              <mc:Fallback>
                <p:oleObj name="Έγγραφο" r:id="rId8" imgW="8195763" imgH="2359815" progId="Word.Documen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4775" y="3429000"/>
                        <a:ext cx="5545138" cy="219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9425" y="476250"/>
            <a:ext cx="11304588" cy="5976938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Σε έναν αυτοκινητόδρομο έχει όριο ταχύτητας 130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και κάμερες οι οποίες καταγράφουν την ταχύτητα των διερχόμενων αυτοκινήτων. Εάν η ταχύτητα με την οποία περνούν τα αυτοκίνητα από μία κάμερα κατανέμεται με Χ~Ν(125, 100), να βρεθεί η πιθανότητα το επόμενο αυτοκίνητο να κινείται με ταχύτητα ανάμεσα σε 110 και 130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Λύση </a:t>
            </a:r>
          </a:p>
          <a:p>
            <a:pPr algn="just" eaLnBrk="1" hangingPunct="1">
              <a:defRPr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Θα υπολογίσουμε την πιθανότητα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algn="ctr" eaLnBrk="1" hangingPunct="1">
              <a:buFontTx/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P(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110&lt;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0)</a:t>
            </a:r>
          </a:p>
          <a:p>
            <a:pPr algn="just" eaLnBrk="1" hangingPunct="1">
              <a:defRPr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Τυποποιούμε τη σχέση και έχουμε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FontTx/>
              <a:buNone/>
              <a:defRPr/>
            </a:pPr>
            <a:endParaRPr lang="el-GR" dirty="0"/>
          </a:p>
        </p:txBody>
      </p:sp>
      <p:graphicFrame>
        <p:nvGraphicFramePr>
          <p:cNvPr id="34819" name="Object 5"/>
          <p:cNvGraphicFramePr>
            <a:graphicFrameLocks noChangeAspect="1"/>
          </p:cNvGraphicFramePr>
          <p:nvPr/>
        </p:nvGraphicFramePr>
        <p:xfrm>
          <a:off x="1416050" y="4652963"/>
          <a:ext cx="91440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Έγγραφο" r:id="rId4" imgW="5290909" imgH="835751" progId="Word.Document.12">
                  <p:embed/>
                </p:oleObj>
              </mc:Choice>
              <mc:Fallback>
                <p:oleObj name="Έγγραφο" r:id="rId4" imgW="5290909" imgH="835751" progId="Word.Documen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4652963"/>
                        <a:ext cx="914400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6"/>
          <p:cNvGraphicFramePr>
            <a:graphicFrameLocks noChangeAspect="1"/>
          </p:cNvGraphicFramePr>
          <p:nvPr/>
        </p:nvGraphicFramePr>
        <p:xfrm>
          <a:off x="-357188" y="333375"/>
          <a:ext cx="11572876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Έγγραφο" r:id="rId4" imgW="5290909" imgH="663197" progId="Word.Document.12">
                  <p:embed/>
                </p:oleObj>
              </mc:Choice>
              <mc:Fallback>
                <p:oleObj name="Έγγραφο" r:id="rId4" imgW="5290909" imgH="663197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57188" y="333375"/>
                        <a:ext cx="11572876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8"/>
          <p:cNvGraphicFramePr>
            <a:graphicFrameLocks noChangeAspect="1"/>
          </p:cNvGraphicFramePr>
          <p:nvPr/>
        </p:nvGraphicFramePr>
        <p:xfrm>
          <a:off x="982663" y="2276475"/>
          <a:ext cx="105727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Έγγραφο" r:id="rId6" imgW="5290909" imgH="332859" progId="Word.Document.12">
                  <p:embed/>
                </p:oleObj>
              </mc:Choice>
              <mc:Fallback>
                <p:oleObj name="Έγγραφο" r:id="rId6" imgW="5290909" imgH="332859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276475"/>
                        <a:ext cx="105727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623888" y="4076700"/>
          <a:ext cx="6286500" cy="207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Έγγραφο" r:id="rId8" imgW="8195763" imgH="2359815" progId="Word.Document.12">
                  <p:embed/>
                </p:oleObj>
              </mc:Choice>
              <mc:Fallback>
                <p:oleObj name="Έγγραφο" r:id="rId8" imgW="8195763" imgH="2359815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4076700"/>
                        <a:ext cx="6286500" cy="207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7"/>
          <p:cNvGraphicFramePr>
            <a:graphicFrameLocks noChangeAspect="1"/>
          </p:cNvGraphicFramePr>
          <p:nvPr/>
        </p:nvGraphicFramePr>
        <p:xfrm>
          <a:off x="5951538" y="4049713"/>
          <a:ext cx="8040687" cy="203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Έγγραφο" r:id="rId10" imgW="8128399" imgH="2063891" progId="Word.Document.12">
                  <p:embed/>
                </p:oleObj>
              </mc:Choice>
              <mc:Fallback>
                <p:oleObj name="Έγγραφο" r:id="rId10" imgW="8128399" imgH="2063891" progId="Word.Document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8" y="4049713"/>
                        <a:ext cx="8040687" cy="203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79376" y="620688"/>
            <a:ext cx="11089232" cy="5904656"/>
          </a:xfrm>
          <a:blipFill rotWithShape="0">
            <a:blip r:embed="rId3"/>
            <a:stretch>
              <a:fillRect l="-1154" t="-1033" r="-1100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/>
          </p:nvPr>
        </p:nvSpPr>
        <p:spPr>
          <a:xfrm>
            <a:off x="334963" y="981075"/>
            <a:ext cx="11377612" cy="6858000"/>
          </a:xfrm>
        </p:spPr>
        <p:txBody>
          <a:bodyPr/>
          <a:lstStyle/>
          <a:p>
            <a:pPr algn="just" eaLnBrk="1" hangingPunct="1"/>
            <a:endParaRPr lang="el-GR" altLang="el-GR" sz="2800" smtClean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Αν πολλαπλασιάσουμε μια κανονική τυχαία μεταβλητή με μια σταθερά, το αποτέλεσμα θα παραμείνει κανονική τυχαία μεταβλητή. </a:t>
            </a:r>
          </a:p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Αν προσθέσουμε δύο ανεξάρτητες κανονικές τυχαίες μεταβλητές, το αποτέλεσμα θα παραμείνει κανονική τυχαία μεταβλητή.</a:t>
            </a:r>
          </a:p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Γενικά, αν η τυχαία μεταβλητή Χ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έχει κανονική κατανομή με μέσο όρο μ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και διακύμανση σ</a:t>
            </a:r>
            <a:r>
              <a:rPr lang="el-GR" altLang="el-GR" sz="28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, και η τυχαία μεταβλητή Χ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έχει κανονική κατανομή με μέσο όρο μ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και διακύμανση σ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, η τυχαία μεταβλητή: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θα έχει κανονική κατανομή με μέσο όρο (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) και διακύμανση (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altLang="el-GR" sz="28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), όπου τα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, και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altLang="el-GR" sz="2800" baseline="-3000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μπορούν να είναι οποιεσδήποτε σταθερές.</a:t>
            </a:r>
          </a:p>
        </p:txBody>
      </p:sp>
      <p:sp>
        <p:nvSpPr>
          <p:cNvPr id="28676" name="Ορθογώνιο 2"/>
          <p:cNvSpPr>
            <a:spLocks noChangeArrowheads="1"/>
          </p:cNvSpPr>
          <p:nvPr/>
        </p:nvSpPr>
        <p:spPr bwMode="auto">
          <a:xfrm>
            <a:off x="3216275" y="519113"/>
            <a:ext cx="50371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l-GR" sz="4400" dirty="0" smtClean="0">
                <a:latin typeface="+mj-lt"/>
                <a:cs typeface="Tahoma" panose="020B0604030504040204" pitchFamily="34" charset="0"/>
              </a:rPr>
              <a:t>Κανονική Κατανομή</a:t>
            </a:r>
            <a:endParaRPr lang="el-GR" sz="4400" dirty="0" smtClean="0">
              <a:latin typeface="+mj-lt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47800"/>
          </a:xfrm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l-GR" altLang="el-GR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Γενικά χαρακτηριστικά της Κανονικής Κατανομής</a:t>
            </a:r>
            <a:r>
              <a:rPr lang="el-GR" altLang="el-GR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95325" y="1989138"/>
            <a:ext cx="10514013" cy="5410200"/>
          </a:xfrm>
        </p:spPr>
        <p:txBody>
          <a:bodyPr/>
          <a:lstStyle/>
          <a:p>
            <a:pPr algn="just" eaLnBrk="1" hangingPunct="1"/>
            <a:r>
              <a:rPr lang="el-GR" altLang="el-GR" sz="3000" smtClean="0">
                <a:latin typeface="Calibri" panose="020F0502020204030204" pitchFamily="34" charset="0"/>
                <a:cs typeface="Calibri" panose="020F0502020204030204" pitchFamily="34" charset="0"/>
              </a:rPr>
              <a:t>Μια μεταβλητή Χ που ακολουθεί την Κανονική Κατανομή με παραμέτρους μ και σ</a:t>
            </a:r>
            <a:r>
              <a:rPr lang="en-US" altLang="el-GR" sz="30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3000" smtClean="0">
                <a:latin typeface="Calibri" panose="020F0502020204030204" pitchFamily="34" charset="0"/>
                <a:cs typeface="Calibri" panose="020F0502020204030204" pitchFamily="34" charset="0"/>
              </a:rPr>
              <a:t> συμβολίζεται διεθνώς: Χ~Ν(μ, σ</a:t>
            </a:r>
            <a:r>
              <a:rPr lang="en-US" altLang="el-GR" sz="3000" baseline="3000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altLang="el-GR" sz="300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 algn="just" eaLnBrk="1" hangingPunct="1"/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Η μορφή της Κανονικής Καμπύλης έχει τη μορφή της καμπάνας, είναι μονοκόρυφη και συμμετρική.</a:t>
            </a:r>
            <a:endParaRPr lang="en-US" altLang="el-GR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/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Η Κανονική Καμπύλη έχει δύο σημεία καμπής, </a:t>
            </a:r>
            <a:endParaRPr lang="en-US" altLang="el-GR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 eaLnBrk="1" hangingPunct="1"/>
            <a:r>
              <a:rPr lang="el-GR" altLang="el-GR" smtClean="0">
                <a:latin typeface="Calibri" panose="020F0502020204030204" pitchFamily="34" charset="0"/>
                <a:cs typeface="Calibri" panose="020F0502020204030204" pitchFamily="34" charset="0"/>
              </a:rPr>
              <a:t>τα σημεία μ-σ και μ + σ. </a:t>
            </a:r>
            <a:endParaRPr lang="en-US" altLang="el-GR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/>
            <a:endParaRPr lang="el-GR" altLang="el-GR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buFontTx/>
              <a:buNone/>
            </a:pPr>
            <a:endParaRPr lang="en-US" altLang="el-GR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47650"/>
            <a:ext cx="10363200" cy="1143000"/>
          </a:xfrm>
        </p:spPr>
        <p:txBody>
          <a:bodyPr/>
          <a:lstStyle/>
          <a:p>
            <a:pPr eaLnBrk="1" hangingPunct="1"/>
            <a:r>
              <a:rPr lang="el-GR" altLang="el-GR" smtClean="0">
                <a:cs typeface="Tahoma" panose="020B0604030504040204" pitchFamily="34" charset="0"/>
              </a:rPr>
              <a:t>Χαρακτηριστικά Κανονικής Κατανομής</a:t>
            </a:r>
            <a:r>
              <a:rPr lang="el-GR" altLang="el-GR" smtClean="0"/>
              <a:t> </a:t>
            </a:r>
          </a:p>
        </p:txBody>
      </p:sp>
      <p:pic>
        <p:nvPicPr>
          <p:cNvPr id="8195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1196975"/>
            <a:ext cx="9432925" cy="590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534400" cy="1143000"/>
          </a:xfrm>
        </p:spPr>
        <p:txBody>
          <a:bodyPr/>
          <a:lstStyle/>
          <a:p>
            <a:pPr algn="just" eaLnBrk="1" hangingPunct="1"/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Υπάρχει ολόκληρη οικογένεια κανονικών κατανομών και η κάθε μια διαφέρει από τις άλλες στον μέσο και την τυπική απόκλιση </a:t>
            </a:r>
          </a:p>
        </p:txBody>
      </p:sp>
      <p:pic>
        <p:nvPicPr>
          <p:cNvPr id="9219" name="Picture 6"/>
          <p:cNvPicPr>
            <a:picLocks noChangeAspect="1" noChangeArrowheads="1"/>
          </p:cNvPicPr>
          <p:nvPr>
            <p:ph idx="1"/>
          </p:nvPr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905000"/>
            <a:ext cx="9144000" cy="495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9788" y="1773238"/>
            <a:ext cx="10585450" cy="48244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Το εμβαδά κάτω από την Κανονική Καμπύλη από το -∞ έως το +∞ ισούται με τη μονάδα.</a:t>
            </a:r>
          </a:p>
          <a:p>
            <a:pPr algn="just" eaLnBrk="1" hangingPunct="1">
              <a:lnSpc>
                <a:spcPct val="90000"/>
              </a:lnSpc>
            </a:pP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Η Κανονική Καμπύλη είναι συμμετρική, δηλαδή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= 0. </a:t>
            </a:r>
          </a:p>
          <a:p>
            <a:pPr algn="just" eaLnBrk="1" hangingPunct="1">
              <a:lnSpc>
                <a:spcPct val="90000"/>
              </a:lnSpc>
            </a:pP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Ο Μέσος Αριθμητικός, η Διάμεσος και η επικρατούσα τιμή συμπίπτουν </a:t>
            </a:r>
          </a:p>
          <a:p>
            <a:pPr algn="just" eaLnBrk="1" hangingPunct="1">
              <a:lnSpc>
                <a:spcPct val="90000"/>
              </a:lnSpc>
            </a:pP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Αποδεικνύεται ότι η Κανονική Καμπύλη έχει συντελεστή κύρτωσης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= 3 (μεσόκυρτη).</a:t>
            </a:r>
          </a:p>
          <a:p>
            <a:pPr algn="just" eaLnBrk="1" hangingPunct="1">
              <a:lnSpc>
                <a:spcPct val="90000"/>
              </a:lnSpc>
            </a:pP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Οι συντελεστές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και </a:t>
            </a:r>
            <a:r>
              <a:rPr lang="en-US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l-GR" altLang="el-GR" sz="2800" smtClean="0">
                <a:latin typeface="Calibri" panose="020F0502020204030204" pitchFamily="34" charset="0"/>
                <a:cs typeface="Calibri" panose="020F0502020204030204" pitchFamily="34" charset="0"/>
              </a:rPr>
              <a:t> αποτελούν τα κριτήρια "κανονικότητας" μιας εμπειρικής κατανομής συχνοτήτων. </a:t>
            </a:r>
          </a:p>
        </p:txBody>
      </p:sp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4786313" y="253841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7924800" y="-690563"/>
            <a:ext cx="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0245" name="Rectangle 12"/>
          <p:cNvSpPr>
            <a:spLocks noChangeArrowheads="1"/>
          </p:cNvSpPr>
          <p:nvPr/>
        </p:nvSpPr>
        <p:spPr bwMode="auto">
          <a:xfrm>
            <a:off x="1524000" y="13081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/>
              <a:t/>
            </a:r>
            <a:br>
              <a:rPr lang="el-GR" altLang="el-GR" sz="2400"/>
            </a:br>
            <a:endParaRPr lang="el-GR" altLang="el-GR" sz="2400"/>
          </a:p>
        </p:txBody>
      </p:sp>
      <p:sp>
        <p:nvSpPr>
          <p:cNvPr id="10246" name="Τίτλος 1"/>
          <p:cNvSpPr>
            <a:spLocks noGrp="1"/>
          </p:cNvSpPr>
          <p:nvPr>
            <p:ph type="title"/>
          </p:nvPr>
        </p:nvSpPr>
        <p:spPr>
          <a:xfrm>
            <a:off x="1152525" y="169863"/>
            <a:ext cx="9358313" cy="1143000"/>
          </a:xfrm>
        </p:spPr>
        <p:txBody>
          <a:bodyPr/>
          <a:lstStyle/>
          <a:p>
            <a:r>
              <a:rPr lang="el-GR" altLang="el-GR" smtClean="0"/>
              <a:t>Χαρακτηριστικά Κανονικής Κατανομής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Τίτλος 1"/>
          <p:cNvSpPr>
            <a:spLocks noGrp="1"/>
          </p:cNvSpPr>
          <p:nvPr>
            <p:ph type="title"/>
          </p:nvPr>
        </p:nvSpPr>
        <p:spPr>
          <a:xfrm>
            <a:off x="1992313" y="9525"/>
            <a:ext cx="7772400" cy="981075"/>
          </a:xfrm>
        </p:spPr>
        <p:txBody>
          <a:bodyPr/>
          <a:lstStyle/>
          <a:p>
            <a:r>
              <a:rPr lang="el-GR" altLang="el-GR" sz="3600" smtClean="0"/>
              <a:t>Χαρακτηριστικά Κανονικής Κατανομής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695325" y="1125538"/>
            <a:ext cx="10514013" cy="4970462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Για να διαπιστώσουμε αν μια εμπειρική κατανομή συχνοτήτων ακολουθεί την Κανονική Κατανομή,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Υπολογίζουμε τα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και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Αν βρούμε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0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   και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3</a:t>
            </a:r>
          </a:p>
          <a:p>
            <a:pPr lvl="1"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τότε λέμε ότι η εμπειρική κατανομή συχνοτήτων ακολουθεί 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Κανονική Κατανομή </a:t>
            </a:r>
          </a:p>
          <a:p>
            <a:pPr marL="0" indent="0" algn="just">
              <a:buFontTx/>
              <a:buNone/>
              <a:defRPr/>
            </a:pPr>
            <a:endParaRPr lang="el-GR" dirty="0"/>
          </a:p>
        </p:txBody>
      </p:sp>
      <p:pic>
        <p:nvPicPr>
          <p:cNvPr id="11268" name="Picture 13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99338" y="3352800"/>
            <a:ext cx="3810000" cy="3505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79425" y="1368425"/>
            <a:ext cx="6696075" cy="5373688"/>
          </a:xfrm>
        </p:spPr>
        <p:txBody>
          <a:bodyPr/>
          <a:lstStyle/>
          <a:p>
            <a:pPr algn="just" eaLnBrk="1" hangingPunct="1"/>
            <a:r>
              <a:rPr lang="el-GR" altLang="el-GR" sz="2800" smtClean="0">
                <a:latin typeface="Tahoma" panose="020B0604030504040204" pitchFamily="34" charset="0"/>
                <a:cs typeface="Tahoma" panose="020B0604030504040204" pitchFamily="34" charset="0"/>
              </a:rPr>
              <a:t>Στο υψηλότερο σημείο της κανονικής κατανομής αντιστοιχεί ο μέσος ο οποίος είναι και διάμεσος και επικρατούσα τιμή</a:t>
            </a:r>
            <a:endParaRPr lang="el-GR" altLang="el-GR" sz="2800" smtClean="0">
              <a:latin typeface="Tahoma" panose="020B0604030504040204" pitchFamily="34" charset="0"/>
            </a:endParaRPr>
          </a:p>
          <a:p>
            <a:pPr algn="just" eaLnBrk="1" hangingPunct="1"/>
            <a:r>
              <a:rPr lang="el-GR" altLang="el-GR" sz="2800" smtClean="0">
                <a:latin typeface="Tahoma" panose="020B0604030504040204" pitchFamily="34" charset="0"/>
                <a:cs typeface="Tahoma" panose="020B0604030504040204" pitchFamily="34" charset="0"/>
              </a:rPr>
              <a:t>Η κανονική κατανομή είναι συμμετρική κατανομή </a:t>
            </a:r>
            <a:endParaRPr lang="el-GR" altLang="el-GR" sz="2800" smtClean="0">
              <a:latin typeface="Tahoma" panose="020B0604030504040204" pitchFamily="34" charset="0"/>
            </a:endParaRPr>
          </a:p>
          <a:p>
            <a:pPr algn="just" eaLnBrk="1" hangingPunct="1"/>
            <a:r>
              <a:rPr lang="el-GR" altLang="el-GR" sz="2800" smtClean="0">
                <a:latin typeface="Tahoma" panose="020B0604030504040204" pitchFamily="34" charset="0"/>
                <a:cs typeface="Tahoma" panose="020B0604030504040204" pitchFamily="34" charset="0"/>
              </a:rPr>
              <a:t>οι ουρές από αριστερά και δεξιά θεωρητικά είναι ασύμπτωτες με τον οριζόντιο άξονα</a:t>
            </a:r>
            <a:r>
              <a:rPr lang="el-GR" altLang="el-GR" sz="2800" smtClean="0"/>
              <a:t> 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786313" y="253841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pic>
        <p:nvPicPr>
          <p:cNvPr id="103428" name="Picture 4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64425" y="1924050"/>
            <a:ext cx="39624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Τίτλος 1"/>
          <p:cNvSpPr>
            <a:spLocks noGrp="1"/>
          </p:cNvSpPr>
          <p:nvPr>
            <p:ph type="title"/>
          </p:nvPr>
        </p:nvSpPr>
        <p:spPr>
          <a:xfrm>
            <a:off x="1343025" y="122238"/>
            <a:ext cx="9194800" cy="1143000"/>
          </a:xfrm>
        </p:spPr>
        <p:txBody>
          <a:bodyPr/>
          <a:lstStyle/>
          <a:p>
            <a:r>
              <a:rPr lang="el-GR" altLang="el-GR" sz="4000" smtClean="0"/>
              <a:t>Χαρακτηριστικά Κανονικής Κατανομής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build="p" autoUpdateAnimBg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</TotalTime>
  <Words>1986</Words>
  <Application>Microsoft Office PowerPoint</Application>
  <PresentationFormat>Ευρεία οθόνη</PresentationFormat>
  <Paragraphs>276</Paragraphs>
  <Slides>34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34</vt:i4>
      </vt:variant>
    </vt:vector>
  </HeadingPairs>
  <TitlesOfParts>
    <vt:vector size="46" baseType="lpstr">
      <vt:lpstr>Times New Roman</vt:lpstr>
      <vt:lpstr>Arial</vt:lpstr>
      <vt:lpstr>Calibri</vt:lpstr>
      <vt:lpstr>Courier New</vt:lpstr>
      <vt:lpstr>Tahoma</vt:lpstr>
      <vt:lpstr>Symbol</vt:lpstr>
      <vt:lpstr>Wingdings</vt:lpstr>
      <vt:lpstr>Bookman Old Style</vt:lpstr>
      <vt:lpstr>Cambria Math</vt:lpstr>
      <vt:lpstr>Προεπιλεγμένη σχεδίαση</vt:lpstr>
      <vt:lpstr>Microsoft Equation 3.0</vt:lpstr>
      <vt:lpstr>Έγγραφο του Microsoft Office Word</vt:lpstr>
      <vt:lpstr>Η Κανονική Κατανομή </vt:lpstr>
      <vt:lpstr>ΚΑΝΟΝΙΚΗ ΚΑΤΑΝΟΜΗ</vt:lpstr>
      <vt:lpstr>Γενικά χαρακτηριστικά της Κανονικής Κατανομής </vt:lpstr>
      <vt:lpstr>Γενικά χαρακτηριστικά της Κανονικής Κατανομής </vt:lpstr>
      <vt:lpstr>Χαρακτηριστικά Κανονικής Κατανομής </vt:lpstr>
      <vt:lpstr>Υπάρχει ολόκληρη οικογένεια κανονικών κατανομών και η κάθε μια διαφέρει από τις άλλες στον μέσο και την τυπική απόκλιση </vt:lpstr>
      <vt:lpstr>Χαρακτηριστικά Κανονικής Κατανομής</vt:lpstr>
      <vt:lpstr>Χαρακτηριστικά Κανονικής Κατανομής</vt:lpstr>
      <vt:lpstr>Χαρακτηριστικά Κανονικής Κατανομής</vt:lpstr>
      <vt:lpstr>Παρουσίαση του PowerPoint</vt:lpstr>
      <vt:lpstr>Λόγοι για την χρησιμοποίηση της κανονικής κατανομής </vt:lpstr>
      <vt:lpstr>Παρουσίαση του PowerPoint</vt:lpstr>
      <vt:lpstr>Πίνακες της κανονικής κατανομής Τυπική Κανονική Κατανομή</vt:lpstr>
      <vt:lpstr>Πίνακας αθροιστικής κατανομής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Εύρεση Πιθανότητας</vt:lpstr>
      <vt:lpstr>Παρουσίαση του PowerPoint</vt:lpstr>
      <vt:lpstr>Παρουσίαση του PowerPoint</vt:lpstr>
      <vt:lpstr>Παρουσίαση του PowerPoint</vt:lpstr>
      <vt:lpstr>Παραδείγματα</vt:lpstr>
      <vt:lpstr>Παραδείγματα</vt:lpstr>
      <vt:lpstr>Παραδείγματα</vt:lpstr>
      <vt:lpstr>Παραδείγματα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sn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ΝΙΚΟΣ</dc:creator>
  <cp:lastModifiedBy>userPC</cp:lastModifiedBy>
  <cp:revision>174</cp:revision>
  <dcterms:created xsi:type="dcterms:W3CDTF">2002-09-05T15:59:15Z</dcterms:created>
  <dcterms:modified xsi:type="dcterms:W3CDTF">2023-10-21T12:20:05Z</dcterms:modified>
</cp:coreProperties>
</file>