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258" r:id="rId3"/>
    <p:sldId id="257" r:id="rId4"/>
    <p:sldId id="263" r:id="rId5"/>
    <p:sldId id="487" r:id="rId6"/>
    <p:sldId id="484" r:id="rId7"/>
    <p:sldId id="483" r:id="rId8"/>
    <p:sldId id="488" r:id="rId9"/>
    <p:sldId id="476" r:id="rId10"/>
    <p:sldId id="489" r:id="rId11"/>
    <p:sldId id="490" r:id="rId12"/>
    <p:sldId id="482" r:id="rId13"/>
    <p:sldId id="491" r:id="rId14"/>
    <p:sldId id="492" r:id="rId15"/>
    <p:sldId id="493" r:id="rId16"/>
    <p:sldId id="494" r:id="rId17"/>
    <p:sldId id="495" r:id="rId18"/>
    <p:sldId id="496" r:id="rId19"/>
    <p:sldId id="497" r:id="rId20"/>
    <p:sldId id="498" r:id="rId21"/>
    <p:sldId id="499" r:id="rId22"/>
    <p:sldId id="481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B22D"/>
    <a:srgbClr val="527E16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/>
    <p:restoredTop sz="94605"/>
  </p:normalViewPr>
  <p:slideViewPr>
    <p:cSldViewPr snapToGrid="0" snapToObjects="1">
      <p:cViewPr varScale="1">
        <p:scale>
          <a:sx n="83" d="100"/>
          <a:sy n="83" d="100"/>
        </p:scale>
        <p:origin x="99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22/10/24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Αυτό: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Ενορμήσεις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που </a:t>
            </a:r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συνδεόνται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 την σεξουαλικότητα και την επιθετικότητα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Εγώ: επιτρέπει την εξωτερίκευσή τους με βάση όμως 1. τις απαιτήσεις της πραγματικότητας και 2. τη λιγότερη δυνατή αφύπνιση του υπερεγώ (που συγκροτείται μέσω γονικών και κοινωνικών απαιτήσεων και απαγορεύσεων)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56273" y="2862397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FREUD</a:t>
            </a:r>
          </a:p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ΔΕΥΤΕΡΗ ΤΟΠΙΚΗ ΘΕΩΡΙΑ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4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393829" y="358805"/>
            <a:ext cx="73383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Λειτουργία ψυχικού οργάνου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Σκηνή στην οποία αντιπαλεύουν διάφοροι τύπου προσώπων με σκοπό να μείνουν όλοι ικανοποιημένοι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Να εκφραστούν και να ικανοποιηθούν οι επιθυμίες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Να τηρηθούν τα ηθικά προσχήματα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Να μην διαταραχθούν σημαντικά οι σχέσεις με την πραγματικότητα και τους άλλους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83577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FREUD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ΔΕΥΤΕΡΗ ΤΟΠΙΚΗ ΘΕΩΡΙΑ</a:t>
            </a:r>
          </a:p>
        </p:txBody>
      </p:sp>
    </p:spTree>
    <p:extLst>
      <p:ext uri="{BB962C8B-B14F-4D97-AF65-F5344CB8AC3E}">
        <p14:creationId xmlns:p14="http://schemas.microsoft.com/office/powerpoint/2010/main" val="1791688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ΕΡΜΗΝΕΙΑ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1065077" y="2151727"/>
            <a:ext cx="104924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κατ’ εξοχήν ψυχαναλυτική πράξη (</a:t>
            </a:r>
            <a:r>
              <a:rPr lang="en-US" sz="3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Lagache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1995)</a:t>
            </a: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endParaRPr lang="en-US" sz="3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itchFamily="2" charset="2"/>
              <a:buChar char="Ø"/>
            </a:pPr>
            <a:r>
              <a:rPr lang="el-GR" sz="3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Μία πράξη ή ένας λόγος έχουν νόημα μόνο μέσω της αναγωγής τους σε αυτό το ασυνείδητο ψυχικό σύστημα συγκρούσεων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072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680488" y="674400"/>
            <a:ext cx="686574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Κλασσική προσέγγιση 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Lewin (1951)</a:t>
            </a: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Άνθρωπος: Οργανισμός που υπόκειται σε δυνάμεις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Εσωτερικής προέλευσης: Κίνητρα (ρητά, άρρητα ή ασυνείδητα)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Εξωτερικής προέλευσης: Πιέσεις που προέρχονται από το περιβάλλον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52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Όταν οι δυνάμεις ασκούνται στο άτομο δημιουργούνται ανάγκες οι οποίες γενούν τάσεις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Αντίστοιχα παράγονται συμπεριφορές ώστε οι τάσεις να μειωθούν μέσω της ικανοποίησης των αναγκών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56273" y="2862397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39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680488" y="1413063"/>
            <a:ext cx="686574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Θετικές δυνάμεις: Ανάγκες επίτευξης στόχων, εκπλήρωσης, πραγμάτωσης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Γεννούν θετικές τάσεις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Παράγονται συμπεριφορές προσέγγισης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573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Αρνητικές δυνάμεις: Δυσάρεστη ή απειλητική κατάσταση για το άτομο ή την εικόνα του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Παράγονται συμπεριφορές αποφυγής 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56273" y="2862397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51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567649" y="674400"/>
            <a:ext cx="719556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Για την επικοινωνία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Κίνητρα που προκαλούν την συμπεριφορά σε μία επικοινωνιακή περίσταση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Τι θέλει να πετύχει το άτομο και τι θέλει να αποφύγει;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Το άτομο επεξεργάζεται την πληροφορία που μεταδίδει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886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Άρα κάθε επικοινωνία στηρίζεται σε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Σύστημα ελέγχου μετατροπής, επιλογής και φιλτραρίσματος της πληροφορίας (συνειδητό ή ασυνείδητο)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40963" y="3167390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</p:spTree>
    <p:extLst>
      <p:ext uri="{BB962C8B-B14F-4D97-AF65-F5344CB8AC3E}">
        <p14:creationId xmlns:p14="http://schemas.microsoft.com/office/powerpoint/2010/main" val="96999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50200" y="1659285"/>
            <a:ext cx="73383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Μηχανισμοί που δρουν στην επικοινωνία: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Προβολή</a:t>
            </a:r>
          </a:p>
          <a:p>
            <a:pPr marL="914400" lvl="1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Άμυνα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91326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</p:spTree>
    <p:extLst>
      <p:ext uri="{BB962C8B-B14F-4D97-AF65-F5344CB8AC3E}">
        <p14:creationId xmlns:p14="http://schemas.microsoft.com/office/powerpoint/2010/main" val="53910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BA5ABB88-0817-4849-BE1A-562EDE84934C}"/>
              </a:ext>
            </a:extLst>
          </p:cNvPr>
          <p:cNvSpPr/>
          <p:nvPr/>
        </p:nvSpPr>
        <p:spPr>
          <a:xfrm>
            <a:off x="410764" y="-1"/>
            <a:ext cx="11781235" cy="77515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D3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ΠΑΡΑΓΟΝΤΕΣ ΠΟΥ ΕΠΗΡΕΑΖΟΥΝ ΤΗΝ ΕΠΙΚΟΙΝΩΝΙΑ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09DEA70-749E-364A-AB2E-E0C13073B09B}"/>
              </a:ext>
            </a:extLst>
          </p:cNvPr>
          <p:cNvSpPr/>
          <p:nvPr/>
        </p:nvSpPr>
        <p:spPr>
          <a:xfrm>
            <a:off x="736093" y="1720840"/>
            <a:ext cx="100093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Ψυχολογικοί παράγοντες </a:t>
            </a: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endParaRPr lang="el-GR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Προσωπικότητα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Γνωστικοί παράγοντες</a:t>
            </a: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endParaRPr lang="el-GR" sz="36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itchFamily="2" charset="2"/>
              <a:buChar char="q"/>
            </a:pP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Κοινωνικοί παράγοντες</a:t>
            </a: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D4E038F6-9200-3A42-BA6E-15EBEF199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A28BDD3D-134E-0841-9DD9-79D7DB1E51CA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4885B475-544C-894E-96BE-3F8BF3B6AC78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ED2161DD-8D1E-414E-937C-4B47547B9D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A0BE93-175E-DB4A-B5AB-C431FAAD10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49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Προβολή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άτομο αποδίδει τον συνομιλητή του δικές του σκέψεις και συναισθήματα</a:t>
            </a:r>
          </a:p>
          <a:p>
            <a:pPr marL="457200" lvl="0" indent="-457200">
              <a:buFont typeface="Wingdings" pitchFamily="2" charset="2"/>
              <a:buChar char="Ø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Έτσι «δικαιολογεί» την ευρύτερη στάση του απέναντι του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3098E47-D208-764F-B108-2918586B3399}"/>
              </a:ext>
            </a:extLst>
          </p:cNvPr>
          <p:cNvSpPr txBox="1"/>
          <p:nvPr/>
        </p:nvSpPr>
        <p:spPr>
          <a:xfrm>
            <a:off x="340963" y="3167390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</p:spTree>
    <p:extLst>
      <p:ext uri="{BB962C8B-B14F-4D97-AF65-F5344CB8AC3E}">
        <p14:creationId xmlns:p14="http://schemas.microsoft.com/office/powerpoint/2010/main" val="3558454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50200" y="188324"/>
            <a:ext cx="73383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Άμυνα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Στόχος η διατήρηση της εσωτερικής ισορροπίας του ατόμου όταν απειλείται από στοιχεία (ερεθίσματα ή πληροφορίες) που έρχονται σε ρήξη με τα συναισθήματά, τους κανόνες και τις αξίες του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Ενεργοποίηση φίλτρου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Επιλεκτική απομνημόνευση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Αμυντική ερμηνεία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Άρνηση αξιοπιστία της πηγής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91326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</p:spTree>
    <p:extLst>
      <p:ext uri="{BB962C8B-B14F-4D97-AF65-F5344CB8AC3E}">
        <p14:creationId xmlns:p14="http://schemas.microsoft.com/office/powerpoint/2010/main" val="1149207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726983" y="1166842"/>
            <a:ext cx="68657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συμπεριφορά, άρα και η επικοινωνία, οφείλεται σε κάτι που υπάρχει και συμβαίνει στον νου και την ψυχή του ανθρώπου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Πλέγμα θεμελιωδών αναγκών που προσδιορίζουν τα κίνητρα 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Ενσυνείδητα ή Ασυνείδητα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2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Κάθε άτομο έχει μία προσωπικότητα</a:t>
            </a:r>
          </a:p>
          <a:p>
            <a:pPr marL="457200" lvl="0" indent="-457200">
              <a:buFont typeface="Wingdings" pitchFamily="2" charset="2"/>
              <a:buChar char="q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Μία ιδιαίτερη ταυτότητα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Εμφανίζεται ως μία οντότητα διακριτή 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Λίγο-πολύ σταθερή στο χρόνο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Εσωτερική οργάνωση του ψυχισμού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Ολοκληρωμένη και δυναμική δομή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56273" y="2862397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931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726983" y="1166842"/>
            <a:ext cx="686574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Συμπεριφορές στην επιφάνεια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Καθορίζονται από υποκείμενη δομή: ψυχισμό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Κάθε εκφραστικό φαινόμενο παραπέμπει σε διάφορα επίπεδα σχηματισμού του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482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Βαθύ επίπεδο: Ψυχισμός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Επιθυμίες, κίνητρα, αξίες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Επιμέρους στάσεις: Τρόπος που αντιμετωπίζει το άτομο τον κόσμο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Προδιαθέσεις: Γνώμες/απόψεις και συμπεριφορά </a:t>
            </a:r>
          </a:p>
          <a:p>
            <a:pPr marL="914400" lvl="1" indent="-457200">
              <a:buFont typeface="Wingdings" pitchFamily="2" charset="2"/>
              <a:buChar char="§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Επιφάνεια: Συμπεριφορές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56273" y="2862397"/>
            <a:ext cx="3502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46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410763" y="0"/>
            <a:ext cx="4009595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ΠΡΟΣΩΠΙΚΟΤΗΤΑ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711484" y="1166842"/>
            <a:ext cx="68657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Ψυχανάλυση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Ψυχισμός: δεξαμενή πρωτόγονων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ενορμήσεων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ή ενστίκτων που επιζητούν να γίνουν πράξη (απωθημένα στοιχεία)</a:t>
            </a:r>
          </a:p>
          <a:p>
            <a:pPr marL="457200" indent="-457200">
              <a:buFont typeface="Wingdings" pitchFamily="2" charset="2"/>
              <a:buChar char="q"/>
            </a:pP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Συμπεριφορές: εκφράζουν επιθυμίες, ανάγκες ή κίνητρα 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9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Συνειδητό: δέχεται τα στοιχεία (ερεθίσματα, πληροφορίες, περιεχόμενα) από τον εξωτερικό και εσωτερικό κόσμο 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 err="1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Προσυνειδητό</a:t>
            </a: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η συνειδητή νοητική δραστηριότητα δεν μπορεί να περιλαμβάνει ταυτόχρονα υπερβολικά πολλές παραστάσεις, αλλά τα στοιχεία είναι διαθέσιμα να ανακληθούν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Ασυνείδητο: απωθημένα στοιχεία (επώδυνες αναμνήσεις ή προδιαθέσεις αντίθετες με αυτές που θα ήθελε ή θα έπρεπε να εκδηλώσει το υποκείμενο)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56273" y="2862397"/>
            <a:ext cx="3502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FREUD</a:t>
            </a:r>
          </a:p>
          <a:p>
            <a:pPr algn="ctr"/>
            <a:r>
              <a:rPr lang="el-GR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ΠΡΩΤΗ ΤΟΠΙΚΗ ΘΕΩΡΙΑ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39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50200" y="2151727"/>
            <a:ext cx="7338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Αυτή η σύγκρουση και λογοκρισία της πρόσβασης των απωθημένων στοιχείων στη συνείδηση είναι η βάση πολλών φαινομένων της καθημερινής ζωής και νευρωτικών συμπτωμάτων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83577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FREUD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ΠΡΩΤΗ ΤΟΠΙΚΗ ΘΕΩΡΙΑ</a:t>
            </a:r>
          </a:p>
        </p:txBody>
      </p:sp>
    </p:spTree>
    <p:extLst>
      <p:ext uri="{BB962C8B-B14F-4D97-AF65-F5344CB8AC3E}">
        <p14:creationId xmlns:p14="http://schemas.microsoft.com/office/powerpoint/2010/main" val="24230074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7274</TotalTime>
  <Words>613</Words>
  <Application>Microsoft Macintosh PowerPoint</Application>
  <PresentationFormat>Ευρεία οθόνη</PresentationFormat>
  <Paragraphs>137</Paragraphs>
  <Slides>22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64</cp:revision>
  <dcterms:created xsi:type="dcterms:W3CDTF">2022-02-27T18:25:10Z</dcterms:created>
  <dcterms:modified xsi:type="dcterms:W3CDTF">2024-10-22T12:03:29Z</dcterms:modified>
</cp:coreProperties>
</file>