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81" r:id="rId16"/>
    <p:sldId id="271" r:id="rId17"/>
    <p:sldId id="272" r:id="rId18"/>
    <p:sldId id="274" r:id="rId19"/>
    <p:sldId id="282" r:id="rId20"/>
    <p:sldId id="276" r:id="rId21"/>
    <p:sldId id="278" r:id="rId22"/>
    <p:sldId id="280" r:id="rId23"/>
    <p:sldId id="283" r:id="rId24"/>
    <p:sldId id="284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Ορθογώνιο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Ορθογώνιο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Ορθογώνιο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Ορθογώνιο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Ορθογώνιο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Στρογγυλεμένο ορθογώνιο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Στρογγυλεμένο ορθογώνιο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Ορθογώνιο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Ορθογώνιο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Ορθογώνιο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Ορθογώνιο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Ορθογώνιο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Ορθογώνιο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84AAE81-C3C5-4F9E-AA01-EF4B3F0355E7}" type="datetimeFigureOut">
              <a:rPr lang="el-GR" smtClean="0"/>
              <a:t>26/11/2016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FC89141-CDD0-4AFE-A24B-A565743A728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064896" cy="3168352"/>
          </a:xfrm>
        </p:spPr>
        <p:txBody>
          <a:bodyPr>
            <a:normAutofit fontScale="90000"/>
          </a:bodyPr>
          <a:lstStyle/>
          <a:p>
            <a:r>
              <a:rPr lang="el-GR" sz="3100" dirty="0" smtClean="0"/>
              <a:t/>
            </a:r>
            <a:br>
              <a:rPr lang="el-GR" sz="3100" dirty="0" smtClean="0"/>
            </a:br>
            <a:r>
              <a:rPr lang="el-GR" sz="3100" dirty="0"/>
              <a:t/>
            </a:r>
            <a:br>
              <a:rPr lang="el-GR" sz="3100" dirty="0"/>
            </a:br>
            <a:r>
              <a:rPr lang="el-GR" sz="3100" dirty="0" smtClean="0"/>
              <a:t/>
            </a:r>
            <a:br>
              <a:rPr lang="el-GR" sz="3100" dirty="0" smtClean="0"/>
            </a:br>
            <a:r>
              <a:rPr lang="el-GR" sz="3100" dirty="0"/>
              <a:t/>
            </a:r>
            <a:br>
              <a:rPr lang="el-GR" sz="3100" dirty="0"/>
            </a:br>
            <a:r>
              <a:rPr lang="el-GR" sz="3100" dirty="0" smtClean="0"/>
              <a:t/>
            </a:r>
            <a:br>
              <a:rPr lang="el-GR" sz="3100" dirty="0" smtClean="0"/>
            </a:br>
            <a:r>
              <a:rPr lang="el-GR" sz="3100" dirty="0"/>
              <a:t/>
            </a:r>
            <a:br>
              <a:rPr lang="el-GR" sz="3100" dirty="0"/>
            </a:br>
            <a:r>
              <a:rPr lang="el-GR" sz="3100" dirty="0" smtClean="0"/>
              <a:t/>
            </a:r>
            <a:br>
              <a:rPr lang="el-GR" sz="3100" dirty="0" smtClean="0"/>
            </a:br>
            <a:r>
              <a:rPr lang="el-GR" sz="3100" dirty="0"/>
              <a:t/>
            </a:r>
            <a:br>
              <a:rPr lang="el-GR" sz="3100" dirty="0"/>
            </a:br>
            <a:r>
              <a:rPr lang="el-GR" sz="3100" dirty="0" smtClean="0"/>
              <a:t>Μάθημα: Ιστορία και πολιτισμός</a:t>
            </a:r>
            <a:br>
              <a:rPr lang="el-GR" sz="3100" dirty="0" smtClean="0"/>
            </a:br>
            <a:r>
              <a:rPr lang="el-GR" sz="3100" dirty="0" smtClean="0"/>
              <a:t>Ιστορία και πολιτισμός στην εκπαίδευση </a:t>
            </a:r>
            <a:r>
              <a:rPr lang="en-US" sz="3100" dirty="0" smtClean="0"/>
              <a:t>Etta R. </a:t>
            </a:r>
            <a:r>
              <a:rPr lang="en-US" sz="3100" dirty="0" err="1" smtClean="0"/>
              <a:t>Hollins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l-GR" sz="3100" dirty="0" smtClean="0"/>
              <a:t/>
            </a:r>
            <a:br>
              <a:rPr lang="el-GR" sz="3100" dirty="0" smtClean="0"/>
            </a:br>
            <a:r>
              <a:rPr lang="el-GR" sz="3100" dirty="0" smtClean="0"/>
              <a:t>Κεφάλαιο 8: Μετασχηματισμός της επαγγελματικής πρακτικής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43608" y="4437112"/>
            <a:ext cx="7304856" cy="2279104"/>
          </a:xfrm>
        </p:spPr>
        <p:txBody>
          <a:bodyPr/>
          <a:lstStyle/>
          <a:p>
            <a:r>
              <a:rPr lang="el-GR" dirty="0" err="1" smtClean="0"/>
              <a:t>Διδάσκον:Α.Ανδρέου</a:t>
            </a:r>
            <a:endParaRPr lang="el-GR" dirty="0" smtClean="0"/>
          </a:p>
          <a:p>
            <a:r>
              <a:rPr lang="el-GR" dirty="0" smtClean="0"/>
              <a:t>Φοιτήτριες: </a:t>
            </a:r>
            <a:r>
              <a:rPr lang="el-GR" dirty="0" err="1" smtClean="0"/>
              <a:t>Τυμπανάρη</a:t>
            </a:r>
            <a:r>
              <a:rPr lang="el-GR" dirty="0" smtClean="0"/>
              <a:t> Ιωάννα ΑΕΜ:3655</a:t>
            </a:r>
          </a:p>
          <a:p>
            <a:r>
              <a:rPr lang="el-GR" dirty="0" smtClean="0"/>
              <a:t>Μπάκα Χριστίνα ΑΕΜ: 3605</a:t>
            </a:r>
          </a:p>
        </p:txBody>
      </p:sp>
    </p:spTree>
    <p:extLst>
      <p:ext uri="{BB962C8B-B14F-4D97-AF65-F5344CB8AC3E}">
        <p14:creationId xmlns:p14="http://schemas.microsoft.com/office/powerpoint/2010/main" val="3097732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Επανεξέταση του σχολικού </a:t>
            </a:r>
            <a:r>
              <a:rPr lang="el-GR" dirty="0"/>
              <a:t>α</a:t>
            </a:r>
            <a:r>
              <a:rPr lang="el-GR" dirty="0" smtClean="0"/>
              <a:t>ναλυτικού προγράμματος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εκπαιδευτικοί που βρίσκονται σε πολιτισμικά ποικιλόμορφα περιβάλλοντα θα πρέπει να αναδιαμορφώσουν το αναλυτικό πρόγραμμα. </a:t>
            </a:r>
          </a:p>
          <a:p>
            <a:r>
              <a:rPr lang="el-GR" dirty="0" smtClean="0"/>
              <a:t>Το αναλυτικό πρόγραμμα θα πρέπει να συνδέεται με τη καθημερινή ζωή των μαθητών και να κατανοούν τον τρόπο που συνδέεται με την μελλοντική τους ζωή ως ενηλίκων.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5546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Προσεγγίσεις στο μετασχηματισμό της επαγγελματικής πρακτικής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Επιτυγχάνεται με 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Τη μελέτη της πρακτικής των εκπαιδευτικών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Τη μελέτη της πρακτικής των ειδικών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Ομάδες υποστήριξης των εκπαιδευτικών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Επιμόρφωση εκπαιδευτικών με χορηγίες της σχολικής περιφέρειας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Συνέδρια εκπαιδευτικών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5539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6.Πανεπιστημιακά προγράμματα και σεμινάρια</a:t>
            </a:r>
          </a:p>
          <a:p>
            <a:pPr marL="0" indent="0">
              <a:buNone/>
            </a:pPr>
            <a:r>
              <a:rPr lang="el-GR" dirty="0" smtClean="0"/>
              <a:t>7.Εκπαιδευτικούς ως μελετητές της εκπαίδευσης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7715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Τη μελέτη της πρακτικής των εκπαιδευτικών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Αφορά το κατά πόσο οι μαθητές ανταποκρίνονται στη διδασκαλία. Ειδικότερα, αν εμπεδώνουν τη γνώση και τις δεξιότητες που μεταδ</a:t>
            </a:r>
            <a:r>
              <a:rPr lang="el-GR" dirty="0"/>
              <a:t>ί</a:t>
            </a:r>
            <a:r>
              <a:rPr lang="el-GR" dirty="0" smtClean="0"/>
              <a:t>δει ο εκπαιδευτικός.</a:t>
            </a:r>
          </a:p>
          <a:p>
            <a:r>
              <a:rPr lang="el-GR" dirty="0" smtClean="0"/>
              <a:t>Κάθε διδασκαλία πρέπει να έχει ισότιμα μαθησιακά αποτελέσματα.</a:t>
            </a:r>
          </a:p>
          <a:p>
            <a:r>
              <a:rPr lang="el-GR" dirty="0" smtClean="0"/>
              <a:t>Ο εκπαιδευτικός θα πρέπει να αναμορφώνει έτσι τη διδασκαλία του ώστε να κεντρίζει το ενδιαφέρον των μαθητών και να υπάρχει ενεργητική μάθηση.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917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Τη μελέτη της πρακτικής των ειδικών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Οι εκπαιδευτικοί θα πρέπει να παρατηρούν άλλους έμπειρους εκπαιδευτικούς που  αποτελούν πρότυπα ορθής πρακτικής.</a:t>
            </a:r>
          </a:p>
          <a:p>
            <a:pPr marL="0" indent="0">
              <a:buNone/>
            </a:pPr>
            <a:r>
              <a:rPr lang="el-GR" dirty="0" smtClean="0"/>
              <a:t>Καλό είναι να συζητάνε, να συμβουλεύονται τους έμπειρους εκπαιδευτικούς και να τους περιγράφουν καταστάσεις στις οποίες οι μαθητές αποτελούν προκλήσεις και όχι προβλήματα.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1607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Λόγοι παρατήρησης έμπειρων εκπαιδευτικών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1) Αποτελεί περιβάλλον ανάλυσης και συζήτησης</a:t>
            </a:r>
          </a:p>
          <a:p>
            <a:pPr marL="0" indent="0">
              <a:buNone/>
            </a:pPr>
            <a:r>
              <a:rPr lang="el-GR" dirty="0" smtClean="0"/>
              <a:t>2) Προσφέρει ευκαιρίες </a:t>
            </a:r>
            <a:r>
              <a:rPr lang="el-GR" dirty="0" err="1" smtClean="0"/>
              <a:t>αναστοχασμού</a:t>
            </a:r>
            <a:r>
              <a:rPr lang="el-GR" dirty="0" smtClean="0"/>
              <a:t> της πρακτικής του κάθε εκπαιδευτικού</a:t>
            </a:r>
          </a:p>
          <a:p>
            <a:pPr marL="0" indent="0">
              <a:buNone/>
            </a:pPr>
            <a:r>
              <a:rPr lang="el-GR" dirty="0" smtClean="0"/>
              <a:t>3) Βοηθάει σε καινούργιους τρόπους βελτίωσης της πρακτικής των εκπαιδευτικών.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26691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Έμπειρος εκπαιδευτικός θεωρείται εκείνος που χρησιμοποιεί παραγωγικές τεχνικές. Δημιουργούν δηλαδή ένα υποστηρικτικό πλαίσιο μάθησης.</a:t>
            </a:r>
          </a:p>
          <a:p>
            <a:r>
              <a:rPr lang="el-GR" dirty="0" smtClean="0"/>
              <a:t>Για να γίνει η παρατήρηση ενός έμπειρου εκπαιδευτικού χρειάζεται χρόνος και σχεδιασμός.</a:t>
            </a:r>
          </a:p>
          <a:p>
            <a:r>
              <a:rPr lang="el-GR" dirty="0" smtClean="0"/>
              <a:t>Στη περίπτωση που ο εκπαιδευτικός δεν έχει πρόσβαση στη σχολική μονάδα χρήσιμες είναι και οι βιντεοταινίες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3731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Ομάδες υποστήριξης των εκπαιδευτικών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Σκοπός δημιουργίας μιας ομάδας υποστήριξης των εκπαιδευτικών είναι μέσω της συνεργασίας να δοθούν εναλλακτικές λύσεις και επιλογές. Έτσι, θα δημιουργηθούν παραγωγικές μαθησιακές εμπειρίες σε περίπτωση που υπάρχουν αρνητικές εμπειρίες.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165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Επιμόρφωση εκπαιδευτικών με χορηγίες της σχολικής περιφέρειας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 smtClean="0"/>
              <a:t>Επιμόρφωση εκπαιδευτικών με χορηγίες της σχολικής περιφέρειας γίνεται με σκοπό την επίλυση συγκεκριμένων προκλήσεων και ζητημάτων.</a:t>
            </a:r>
          </a:p>
          <a:p>
            <a:pPr marL="0" indent="0">
              <a:buNone/>
            </a:pPr>
            <a:r>
              <a:rPr lang="el-GR" dirty="0" smtClean="0"/>
              <a:t> Άτομα που συμμετέχουν στο σχεδιασμό επιμόρφωσης προσωπικού είναι :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Α) Έμπειροι εκπαιδευτικοί της σχολικής περιφέρειας</a:t>
            </a:r>
          </a:p>
          <a:p>
            <a:pPr marL="0" indent="0">
              <a:buNone/>
            </a:pPr>
            <a:r>
              <a:rPr lang="el-GR" dirty="0" smtClean="0"/>
              <a:t>Β) Γονείς</a:t>
            </a:r>
          </a:p>
          <a:p>
            <a:pPr marL="0" indent="0">
              <a:buNone/>
            </a:pPr>
            <a:r>
              <a:rPr lang="el-GR" dirty="0" smtClean="0"/>
              <a:t>Γ) Μέλη κολεγίων ή πανεπιστημίων</a:t>
            </a:r>
          </a:p>
          <a:p>
            <a:pPr marL="0" indent="0">
              <a:buNone/>
            </a:pPr>
            <a:r>
              <a:rPr lang="el-GR" dirty="0" smtClean="0"/>
              <a:t>Δ) Εμπειρογνώμονες</a:t>
            </a:r>
          </a:p>
          <a:p>
            <a:pPr marL="0" indent="0">
              <a:buNone/>
            </a:pPr>
            <a:r>
              <a:rPr lang="el-GR" dirty="0" smtClean="0"/>
              <a:t>Ε) Σύμβουλοι με προκατασκευασμένα προγράμματα.</a:t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4349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Τα προγράμματα αυτά από περιοχή σε περιοχή έχουν διαφορετικά αποτελέσματα.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491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Ποιες προσεγγίσεις στην επαγγελματική ανάπτυξη είναι πιθανότερο να βοηθήσουν έναν νέο εκπαιδευτικό να γίνει πεπειραμένος;</a:t>
            </a:r>
          </a:p>
          <a:p>
            <a:r>
              <a:rPr lang="el-GR" dirty="0" smtClean="0"/>
              <a:t>2. Ως μέλος της εκπαιδευτικής κοινότητας, σε ποιο βαθμό μπορεί ένας μεμονωμένος εκπαιδευτικός να συμμετάσχει στο μετασχηματισμό της « κοινότητας πρακτικής» των εκπαιδευτικών;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9997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Συνέδρια εκπαιδευτικών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συνέδρια συνήθως παρέχουν ένα μεγάλο φάσμα δραστηριοτήτων, που περιλαμβάνουν θεματικές συναντήσεις, σεμινάρια και αναφορές τις οποίες παρουσιάζουν εκπαιδευτικοί, καθηγητές πανεπιστημίων, ερευνητές, συγγραφείς και ειδικοί σύμβουλοι.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292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Πανεπιστημιακά προγράμματα και σεμινάρια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κολλέγια και τα πανεπιστήμια προσφέρουν συνήθως πλήθος μαθημάτων, σεμιναρίων και προγραμμάτων που ανταποκρίνονται στις ανάγκες των εκπαιδευτικών της τάξης.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41011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Εκπαιδευτικούς ως μελετητές της εκπαίδευσης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 την επαγγελματική ανάπτυξη των εκπαιδευτικών χρειάζεται ενασχόληση με θεωρητικά ζητήματα της εκπαίδευσης.</a:t>
            </a:r>
          </a:p>
          <a:p>
            <a:r>
              <a:rPr lang="el-GR" dirty="0" smtClean="0"/>
              <a:t>Αναγκαία είναι η συμμετοχή του εκπαιδευτικού σε μια επαγγελματική κοινότητα πρακτικής ώστε να καταναλώνεται και να παράγεται ενεργά νέα γνώση καθώς και να μοιράζεται τη γνώση και να μαθαίνει από του συναδέλφους 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6159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Προτεινόμενες μαθησιακές εμπειρίες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Μελέτη της πρακτικής του εκπαιδευτικού, σύγκριση μαθητών με χαμηλή επίδοση για τη κατανόηση της μεροληψίας που υπάρχουν στην πρακτική του.</a:t>
            </a:r>
          </a:p>
          <a:p>
            <a:r>
              <a:rPr lang="el-GR" dirty="0" smtClean="0"/>
              <a:t>Δημιουργία ομάδας μελέτης με εκπαιδευτικούς που διδάσκουν το ίδιο μάθημα ή έχουν την ίδια τάξη.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1544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Καθορισμός συγκεκριμένων ζητημάτων η προκλήσεων που αφορούν μαθητές που προέρχονται από συγκεκριμένα πολιτισμικά ή </a:t>
            </a:r>
            <a:r>
              <a:rPr lang="el-GR" dirty="0" err="1" smtClean="0"/>
              <a:t>εθνοτικά</a:t>
            </a:r>
            <a:r>
              <a:rPr lang="el-GR" dirty="0" smtClean="0"/>
              <a:t> υπόβαθρα.</a:t>
            </a:r>
          </a:p>
          <a:p>
            <a:r>
              <a:rPr lang="el-GR" dirty="0" smtClean="0"/>
              <a:t>Αναζήτηση βοήθειας από τον τοπικό  εκπαιδευτικό σύλλογο και τοπικό γραφείο εκπαίδευσης.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4449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Βασικός στόχος είναι να εντοπιστούν οι κατάλληλες επιλογές και προσεγγίσεις επαγγελματικής ανάπτυξης.</a:t>
            </a:r>
          </a:p>
          <a:p>
            <a:r>
              <a:rPr lang="el-GR" dirty="0" smtClean="0"/>
              <a:t>Η επαγγελματική ανάπτυξη θα επέλθει μέσα από τον επαγγελματικό μετασχηματισμό ο οποίος συνεπάγεται εμπιστοσύνη στη βελτίωση της πρακτικής και να μοιραστείτε την εκπαιδευτική σας εμπειρία με τα άλλα μέλη της εκπαιδευτικής κοινότητας.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927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Γνώση της τέχνης της διδασκαλίας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Προϋποθέσεις για το μετασχηματισμό της επαγγελματικής πρακτικής είναι:</a:t>
            </a:r>
          </a:p>
          <a:p>
            <a:r>
              <a:rPr lang="el-GR" dirty="0" smtClean="0"/>
              <a:t>Α) διαρκής καλλιέργεια της γνώσης που αφορά την τέχνη της διδασκαλίας</a:t>
            </a:r>
          </a:p>
          <a:p>
            <a:r>
              <a:rPr lang="el-GR" dirty="0" smtClean="0"/>
              <a:t>Β) η εφαρμογή αυτής της γνώσης στο σχεδιασμό και την παροχή διδασκαλίας, καθώς και τη δημιουργία ενός πλαισίου υποστήριξης της μάθησης.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2578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Γνώση της τέχνης της διδασκαλίας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δεξιοτεχνική διδασκαλία προϋποθέτει:</a:t>
            </a:r>
          </a:p>
          <a:p>
            <a:r>
              <a:rPr lang="el-GR" dirty="0" smtClean="0"/>
              <a:t>Α) αυτογνωσία σχετικά με τις εμπειρίες του εκπαιδευτικού και τη πολιτισμική οπτική</a:t>
            </a:r>
          </a:p>
          <a:p>
            <a:r>
              <a:rPr lang="el-GR" dirty="0" smtClean="0"/>
              <a:t>Β) πολιτισμική γνώση σχετικά με τους μαθητές εντός και εκτός της τάξης</a:t>
            </a:r>
          </a:p>
          <a:p>
            <a:r>
              <a:rPr lang="el-GR" dirty="0" smtClean="0"/>
              <a:t>Γ) γνώση του αναλυτικού προγράμματος και οι κατάλληλες αναδιαμορφώσεις του για προσεγγίσεις ποικιλόμορφων πληθυσμών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2783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Αυτογνωσία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Ο </a:t>
            </a:r>
            <a:r>
              <a:rPr lang="en-US" dirty="0" smtClean="0"/>
              <a:t>Locke ( 1988) </a:t>
            </a:r>
            <a:r>
              <a:rPr lang="el-GR" dirty="0" smtClean="0"/>
              <a:t>δηλώνει ότι : Οι εκπαιδευτικοί μεταφέρουν στη σχολική τάξη πολλές « πολιτισμικές αποσκευές».</a:t>
            </a:r>
          </a:p>
          <a:p>
            <a:pPr marL="0" indent="0">
              <a:buNone/>
            </a:pPr>
            <a:r>
              <a:rPr lang="el-GR" dirty="0" smtClean="0"/>
              <a:t>Οι εκπαιδευτικοί θα πρέπει να εξετάσουν την δική τους πολιτισμική προέλευση για να κατανοήσουν βαθύτερα και να ανταποκριθούν  στο πολυπολιτισμικό περιβάλλον της τάξης τους.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58102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Γνώση του πολιτισμού προέλευσης των μαθητών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γνώση για τα βιώματα των μαθητών θα πρέπει να είναι συνεχείς διαδικασία. </a:t>
            </a:r>
            <a:r>
              <a:rPr lang="el-GR" dirty="0"/>
              <a:t>Γ</a:t>
            </a:r>
            <a:r>
              <a:rPr lang="el-GR" dirty="0" smtClean="0"/>
              <a:t>ια να επιτευχθεί θα πρέπει να μάθει ο εκπαιδευτικός περισσότερα για το πολιτισμό προέλευσης των μαθητών και στοιχεία του πολιτισμού τους. Με τον τρόπο αυτό θα βελτιωθεί η σχολική επίδοση και θα συμμετέχουν ενεργά στη μάθηση.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7290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Αλληλεπίδραση με μαθητές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Βασικό κομμάτι στη διδασκαλία είναι η αλληλεπίδραση και η επικοινωνία με τους μαθητές.</a:t>
            </a:r>
          </a:p>
          <a:p>
            <a:r>
              <a:rPr lang="el-GR" dirty="0" smtClean="0"/>
              <a:t>Πηγές πληροφοριών είναι οι ίδιοι οι μαθητές.</a:t>
            </a:r>
          </a:p>
          <a:p>
            <a:r>
              <a:rPr lang="el-GR" dirty="0" smtClean="0"/>
              <a:t>Σημαντικός παράγοντας είναι ο εκπαιδευτικός να ακούει τη φωνή των μαθητών και να την χρησιμοποιήσει ώστε να εμπλουτίσει τη σχολική μάθηση και να της προσδώσει περισσότερο νόημα.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8632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Fine </a:t>
            </a:r>
            <a:r>
              <a:rPr lang="el-GR" dirty="0" smtClean="0"/>
              <a:t>υποστηρίζει ότι αν η ζωή των μαθητών  εισχωρήσει στο αναλυτικό πρόγραμμα η μάθηση θα έχει περισσότερο νόημα. Συμπερασματικά, σημαντική πτυχή της επαγγελματικής ανάπτυξης είναι να δοθεί προσοχή στη φωνή των μαθητών από διαφορετικές πολιτισμικές και </a:t>
            </a:r>
            <a:r>
              <a:rPr lang="el-GR" dirty="0" err="1" smtClean="0"/>
              <a:t>εθνοτικές</a:t>
            </a:r>
            <a:r>
              <a:rPr lang="el-GR" dirty="0" smtClean="0"/>
              <a:t> ομάδες.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1694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106</TotalTime>
  <Words>969</Words>
  <Application>Microsoft Office PowerPoint</Application>
  <PresentationFormat>Προβολή στην οθόνη (4:3)</PresentationFormat>
  <Paragraphs>101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Αστικό</vt:lpstr>
      <vt:lpstr>        Μάθημα: Ιστορία και πολιτισμός Ιστορία και πολιτισμός στην εκπαίδευση Etta R. Hollins  Κεφάλαιο 8: Μετασχηματισμός της επαγγελματικής πρακτικής </vt:lpstr>
      <vt:lpstr>Ερωτήματα</vt:lpstr>
      <vt:lpstr>Παρουσίαση του PowerPoint</vt:lpstr>
      <vt:lpstr>Γνώση της τέχνης της διδασκαλίας</vt:lpstr>
      <vt:lpstr>Γνώση της τέχνης της διδασκαλίας</vt:lpstr>
      <vt:lpstr>Αυτογνωσία</vt:lpstr>
      <vt:lpstr>Γνώση του πολιτισμού προέλευσης των μαθητών</vt:lpstr>
      <vt:lpstr>Αλληλεπίδραση με μαθητές</vt:lpstr>
      <vt:lpstr>Παρουσίαση του PowerPoint</vt:lpstr>
      <vt:lpstr>Επανεξέταση του σχολικού αναλυτικού προγράμματος</vt:lpstr>
      <vt:lpstr>Προσεγγίσεις στο μετασχηματισμό της επαγγελματικής πρακτικής</vt:lpstr>
      <vt:lpstr>Παρουσίαση του PowerPoint</vt:lpstr>
      <vt:lpstr>Τη μελέτη της πρακτικής των εκπαιδευτικών </vt:lpstr>
      <vt:lpstr>Τη μελέτη της πρακτικής των ειδικών  </vt:lpstr>
      <vt:lpstr>Λόγοι παρατήρησης έμπειρων εκπαιδευτικών</vt:lpstr>
      <vt:lpstr>Παρουσίαση του PowerPoint</vt:lpstr>
      <vt:lpstr>Ομάδες υποστήριξης των εκπαιδευτικών </vt:lpstr>
      <vt:lpstr>Επιμόρφωση εκπαιδευτικών με χορηγίες της σχολικής περιφέρειας </vt:lpstr>
      <vt:lpstr>Παρουσίαση του PowerPoint</vt:lpstr>
      <vt:lpstr>Συνέδρια εκπαιδευτικών </vt:lpstr>
      <vt:lpstr>Πανεπιστημιακά προγράμματα και σεμινάρια </vt:lpstr>
      <vt:lpstr>Εκπαιδευτικούς ως μελετητές της εκπαίδευσης </vt:lpstr>
      <vt:lpstr>Προτεινόμενες μαθησιακές εμπειρίες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Μάθημα: Ιστορία και πολιτισμός Ιστορία και πολιτισμός στην εκπαίδευση Etta R. Hollins  Κεφάλαιο 8: Μετασχηματισμός της επαγγελματικής πρακτικής</dc:title>
  <dc:creator>Xristina</dc:creator>
  <cp:lastModifiedBy>Xristina</cp:lastModifiedBy>
  <cp:revision>11</cp:revision>
  <dcterms:created xsi:type="dcterms:W3CDTF">2016-11-26T14:37:57Z</dcterms:created>
  <dcterms:modified xsi:type="dcterms:W3CDTF">2016-11-26T16:24:14Z</dcterms:modified>
</cp:coreProperties>
</file>