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3" r:id="rId3"/>
    <p:sldId id="264" r:id="rId4"/>
    <p:sldId id="265" r:id="rId5"/>
    <p:sldId id="272" r:id="rId6"/>
    <p:sldId id="266" r:id="rId7"/>
    <p:sldId id="267" r:id="rId8"/>
    <p:sldId id="269" r:id="rId9"/>
    <p:sldId id="270" r:id="rId10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5033" autoAdjust="0"/>
  </p:normalViewPr>
  <p:slideViewPr>
    <p:cSldViewPr snapToGrid="0">
      <p:cViewPr varScale="1">
        <p:scale>
          <a:sx n="75" d="100"/>
          <a:sy n="75" d="100"/>
        </p:scale>
        <p:origin x="13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961038-E69E-4522-97BB-EB99858856DE}" type="datetime1">
              <a:rPr lang="el-GR" smtClean="0"/>
              <a:t>9/1/2024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126FDC-224F-40D9-BC14-B335420DDF09}" type="datetime1">
              <a:rPr lang="el-GR" smtClean="0"/>
              <a:t>9/1/2024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63439-1CC6-4094-85D0-A1C74227DFA2}" type="datetime1">
              <a:rPr lang="el-GR" smtClean="0"/>
              <a:t>9/1/2024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6170DA-EBCE-4415-B782-844B757DAABC}" type="datetime1">
              <a:rPr lang="el-GR" smtClean="0"/>
              <a:t>9/1/2024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AA9FC3-E810-4E41-B008-8F840F53EEA3}" type="datetime1">
              <a:rPr lang="el-GR" smtClean="0"/>
              <a:t>9/1/2024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45FF9-7D03-49CA-B48F-5C3E6E4538BB}" type="datetime1">
              <a:rPr lang="el-GR" smtClean="0"/>
              <a:t>9/1/2024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35135B-71ED-4DAD-A0D4-F956DC504FD7}" type="datetime1">
              <a:rPr lang="el-GR" smtClean="0"/>
              <a:t>9/1/2024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ομέ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A4A3C6-2769-4B8E-B4CD-8638D980537F}" type="datetime1">
              <a:rPr lang="el-GR" smtClean="0"/>
              <a:t>9/1/2024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AFD62-81D8-460C-9A40-4B19744AFB4A}" type="datetime1">
              <a:rPr lang="el-GR" smtClean="0"/>
              <a:t>9/1/2024</a:t>
            </a:fld>
            <a:endParaRPr lang="en-US" dirty="0"/>
          </a:p>
        </p:txBody>
      </p:sp>
      <p:sp>
        <p:nvSpPr>
          <p:cNvPr id="11" name="Θέση υποσέλιδου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Θέση αριθμού διαφάνειας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F9DDFC-3711-4385-89BD-93ACC588C7FA}" type="datetime1">
              <a:rPr lang="el-GR" smtClean="0"/>
              <a:t>9/1/2024</a:t>
            </a:fld>
            <a:endParaRPr lang="en-US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6C2DE-AD7D-4301-AF66-F299BAC0F051}" type="datetime1">
              <a:rPr lang="el-GR" smtClean="0"/>
              <a:t>9/1/2024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2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l" dirty="0"/>
              <a:t>Κάντε κλικ για να</a:t>
            </a:r>
            <a:r>
              <a:rPr lang="en-US" dirty="0"/>
              <a:t> </a:t>
            </a:r>
            <a:r>
              <a:rPr lang="el" dirty="0"/>
              <a:t>επεξεργαστείτε το</a:t>
            </a:r>
            <a:r>
              <a:rPr lang="en-US" dirty="0"/>
              <a:t> </a:t>
            </a:r>
            <a:r>
              <a:rPr lang="el" dirty="0"/>
              <a:t>Στυλ κύριου τίτλου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934E474-51DB-4149-80D1-F3A9A7563EB9}" type="datetime1">
              <a:rPr lang="el-GR" smtClean="0"/>
              <a:t>9/1/2024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1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5900B07-A939-46A1-95E3-F4BF6E48AFB2}" type="datetime1">
              <a:rPr lang="el-GR" smtClean="0"/>
              <a:t>9/1/2024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86D902E8-EFEB-49E0-A81E-5B9E8C2EA99F}" type="datetime1">
              <a:rPr lang="el-GR" smtClean="0"/>
              <a:t>9/1/2024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Ορθογώνιο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9840" y="639097"/>
            <a:ext cx="6929120" cy="3686015"/>
          </a:xfrm>
        </p:spPr>
        <p:txBody>
          <a:bodyPr rtlCol="0">
            <a:normAutofit/>
          </a:bodyPr>
          <a:lstStyle/>
          <a:p>
            <a:pPr rtl="0"/>
            <a:r>
              <a:rPr lang="el" sz="3200" dirty="0"/>
              <a:t>- Δημόσιες Σχέσεις</a:t>
            </a:r>
            <a:r>
              <a:rPr lang="en-US" sz="3200" dirty="0"/>
              <a:t> </a:t>
            </a:r>
            <a:r>
              <a:rPr lang="el-GR" sz="3200" dirty="0"/>
              <a:t>και Μάρκετινγκ</a:t>
            </a:r>
            <a:br>
              <a:rPr lang="el-GR" sz="3200" dirty="0"/>
            </a:br>
            <a:r>
              <a:rPr lang="el-GR" sz="3200" dirty="0"/>
              <a:t>- Σχέσεις με Εργαζομένους </a:t>
            </a:r>
            <a:br>
              <a:rPr lang="el-GR" sz="3200" dirty="0"/>
            </a:br>
            <a:endParaRPr lang="el" sz="3200" dirty="0"/>
          </a:p>
        </p:txBody>
      </p:sp>
      <p:pic>
        <p:nvPicPr>
          <p:cNvPr id="5" name="Εικόνα 4" descr="Μια εικόνα που περιέχει κτίριο, κάθισμα, παγκάκι, πλευρά&#10;&#10;Αυτόματη δημιουργία περιγραφής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B37CDD-5BB5-482B-9DD5-482B5FF9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Δημόσιες Σχέσεις, Μάρκετινγκ και Διαφήμιση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49FD1D-84E6-4AA2-9FF3-F5E738004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 Δημόσιες σχέσεις με καταναλωτές – βοηθούν στις πωλήσεις των προϊόντων και υπηρεσιών.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 Μάρκετινγκ: 4</a:t>
            </a:r>
            <a:r>
              <a:rPr lang="en-US" sz="2400" dirty="0"/>
              <a:t>P: product, place, price, promotion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Promotion: </a:t>
            </a:r>
            <a:r>
              <a:rPr lang="el-GR" sz="2400" dirty="0"/>
              <a:t>περιλαμβάνει και τις δημόσιες σχέσεις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Οι δημόσιες σχέσεις πολλές φορές υποστηρίζουν τις καμπάνιες μάρκετινγκ πως?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B5256E-4B6D-4F98-915E-E3A6823B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6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9A299F-14BB-453D-849C-60038D44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Δημόσιες Σχέσεις και Μάρκετινγκ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D34FA3-80C3-45EC-B93E-6788D05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- Έρευνες κοινού</a:t>
            </a:r>
          </a:p>
          <a:p>
            <a:r>
              <a:rPr lang="el-GR" dirty="0"/>
              <a:t>- Με τη δημιουργία δημοσιότητας για το προϊόν/υπηρεσία</a:t>
            </a:r>
          </a:p>
          <a:p>
            <a:r>
              <a:rPr lang="el-GR" dirty="0"/>
              <a:t>- Με εκδηλώσεις για το προϊόν/υπηρεσία</a:t>
            </a:r>
          </a:p>
          <a:p>
            <a:r>
              <a:rPr lang="el-GR" dirty="0"/>
              <a:t>- Με χορηγίες</a:t>
            </a:r>
          </a:p>
          <a:p>
            <a:pPr marL="0" indent="0">
              <a:buNone/>
            </a:pPr>
            <a:r>
              <a:rPr lang="el-GR" dirty="0"/>
              <a:t>-  Με ενέργειες ΕΚΕ που συνδέονται με το προϊόν/υπηρεσία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FAF84A-7D25-4688-9234-37D6CEBA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0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14FFE2-1D32-4162-84E9-558D8AE7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Διαφορές με το ΜΚΤ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207E9E-3476-4105-B2C8-BD09E681C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792" y="1983642"/>
            <a:ext cx="10058400" cy="44631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000" dirty="0"/>
              <a:t>Το ΜΚΤ έχει ως βασικό στόχο τον πελάτη και τον καταναλωτή ενώ οι Δημόσιες Σχέσεις απευθύνονται και σε άλλες ομάδες κοινού.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/>
              <a:t>Το Μάρκετινγκ έχει ως βασικό αντικείμενο προβολής: το προϊόν ή την υπηρεσία ενώ οι δημόσιες σχέσεις στοχεύουν στην εικόνα της εταιρείας.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/>
              <a:t> Το μάρκετινγκ χρησιμοποιεί τεχνικές όπως η </a:t>
            </a:r>
            <a:r>
              <a:rPr lang="el-GR" sz="2000" dirty="0" err="1"/>
              <a:t>προϊοντική</a:t>
            </a:r>
            <a:r>
              <a:rPr lang="el-GR" sz="2000" dirty="0"/>
              <a:t> διαφήμιση, η προώθηση πωλήσεων, </a:t>
            </a:r>
            <a:r>
              <a:rPr lang="el-GR" sz="2000" dirty="0" err="1"/>
              <a:t>κλπ</a:t>
            </a:r>
            <a:r>
              <a:rPr lang="el-GR" sz="2000" dirty="0"/>
              <a:t> ενώ οι δημόσιες σχέσεις την εταιρική διαφήμιση, τα δελτία τύπου, τα κοινωνικά μέσα, τις χορηγίες.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/>
              <a:t>Το μάρκετινγκ στοχεύει στην αύξηση των πωλήσεων και την αύξηση του μεριδίου αγοράς ενώ οι δημόσιες σχέσεις στο χτίσιμο μακροχρόνιας θετικής εικόνας και φήμης για την επιχείρηση.</a:t>
            </a:r>
          </a:p>
          <a:p>
            <a:endParaRPr lang="el-GR" sz="2000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572F87-352C-43E0-BA39-3729DDEB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5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830DF4-B7A5-45DD-853C-E681924C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Εσωτερική επικοινωνία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035B37-447D-4253-B0CB-90D0B53BB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505" y="2331226"/>
            <a:ext cx="11938495" cy="3760891"/>
          </a:xfrm>
        </p:spPr>
        <p:txBody>
          <a:bodyPr>
            <a:normAutofit/>
          </a:bodyPr>
          <a:lstStyle/>
          <a:p>
            <a:pPr algn="ctr"/>
            <a:r>
              <a:rPr lang="el-GR" sz="4400" dirty="0"/>
              <a:t>Η εξειδικευμένη και συστηματική δραστηριότητα που αφορά την επικοινωνία στο εσωτερικό ενός οργανισμού. 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D473C0-B5B9-4B9A-977F-E40A6FF9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4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84505E-7959-41BB-B2BD-9CA33B11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Σχέσεις με εργαζομένους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137DA6-1FB1-4101-A0A1-37FA98F42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Ενίσχυση δέσμευσης του προσωπικού ώστε να γίνουν πρεσβευτές ή συνήγοροι της επιχείρησης.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Εταιρείες που επικοινωνούν καλύτερα με τους εργαζομένους τους έχουν καλύτερα οικονομικά αποτελέσματα.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Το κοινό «εργαζόμενοι» χωρίζεται σε πολλές </a:t>
            </a:r>
            <a:r>
              <a:rPr lang="el-GR" dirty="0" err="1"/>
              <a:t>υπο</a:t>
            </a:r>
            <a:r>
              <a:rPr lang="el-GR" dirty="0"/>
              <a:t>-ομάδες όπως ανώτερα διοικητικά στελέχη, προσωπικό γραφείου, τεχνικό προσωπικό, εργαζόμενους με σύμβαση ορισμένου χρόνου.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Κάθε ομάδα έχει ξεχωριστά συμφέροντα και ξεχωριστούς προβληματισμούς.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Η επικοινωνία πρέπει να είναι </a:t>
            </a:r>
            <a:r>
              <a:rPr lang="el-GR" dirty="0" err="1"/>
              <a:t>στοχευμένη</a:t>
            </a:r>
            <a:r>
              <a:rPr lang="el-G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FA2DA82-30AA-442F-82C1-B816B4D3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5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9024AA-243C-4C23-8C9C-4DE318C4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Χτίσιμο εμπιστοσύνης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32BCA4-B736-482C-9B1D-4AE428240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latin typeface="Arial Narrow" panose="020B0606020202030204" pitchFamily="34" charset="0"/>
              </a:rPr>
              <a:t>Δυνατότητα οι εργαζόμενοι να εκφράζουν τη γνώμη τους στη διοίκηση.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latin typeface="Arial Narrow" panose="020B0606020202030204" pitchFamily="34" charset="0"/>
              </a:rPr>
              <a:t>Η διοίκηση πρέπει να είναι ορατή και προσιτή στο προσωπικό.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latin typeface="Arial Narrow" panose="020B0606020202030204" pitchFamily="34" charset="0"/>
              </a:rPr>
              <a:t>Η εσωτερική επικοινωνία προηγείται της εξωτερικής. Για οτιδήποτε συμβαίνει στην επιχείρηση πρέπει πρώτα να ενημερώνεται το προσωπικό και όχι να τα μαθαίνει από τα ΜΜΕ.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latin typeface="Arial Narrow" panose="020B0606020202030204" pitchFamily="34" charset="0"/>
              </a:rPr>
              <a:t>Στόχος είναι ο πλήρως ενημερωμένος εργαζόμενος.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latin typeface="Arial Narrow" panose="020B0606020202030204" pitchFamily="34" charset="0"/>
              </a:rPr>
              <a:t>Συνεπής επικοινωνία</a:t>
            </a:r>
            <a:endParaRPr lang="en-US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Η εσωτερική επικοινωνία διαμορφώνει τη φήμη της εταιρείας ως εργοδότη και την επωνυμία του εργοδότη (</a:t>
            </a:r>
            <a:r>
              <a:rPr lang="en-US" sz="2400" dirty="0"/>
              <a:t>employer brand)</a:t>
            </a:r>
            <a:endParaRPr lang="el-GR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2400" dirty="0">
              <a:latin typeface="Arial Narrow" panose="020B0606020202030204" pitchFamily="34" charset="0"/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6F4421-5A64-4BFE-AEA1-D183F1624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A8EBF7-29FC-48FD-893F-F782677B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46037"/>
            <a:ext cx="11348720" cy="1450757"/>
          </a:xfrm>
        </p:spPr>
        <p:txBody>
          <a:bodyPr>
            <a:normAutofit/>
          </a:bodyPr>
          <a:lstStyle/>
          <a:p>
            <a:r>
              <a:rPr lang="el-GR" sz="3600" b="1" dirty="0"/>
              <a:t>Μέσα επικοινωνίας για εσωτερική επικοινωνία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8DD81E-2CBF-4175-B6A7-70F88FC50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36790"/>
            <a:ext cx="10952480" cy="469261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- </a:t>
            </a:r>
            <a:r>
              <a:rPr lang="en-US" dirty="0"/>
              <a:t>I</a:t>
            </a:r>
            <a:r>
              <a:rPr lang="el-GR" dirty="0" err="1"/>
              <a:t>στολόγια</a:t>
            </a:r>
            <a:r>
              <a:rPr lang="el-GR" dirty="0"/>
              <a:t> </a:t>
            </a:r>
          </a:p>
          <a:p>
            <a:r>
              <a:rPr lang="en-US" dirty="0"/>
              <a:t>- </a:t>
            </a:r>
            <a:r>
              <a:rPr lang="el-GR" dirty="0"/>
              <a:t>Ψηφιακά αρχεία ήχου (</a:t>
            </a:r>
            <a:r>
              <a:rPr lang="en-US" dirty="0"/>
              <a:t>podcasts)</a:t>
            </a:r>
          </a:p>
          <a:p>
            <a:r>
              <a:rPr lang="en-US" dirty="0"/>
              <a:t>- </a:t>
            </a:r>
            <a:r>
              <a:rPr lang="el-GR" dirty="0"/>
              <a:t>Βίντεο </a:t>
            </a:r>
          </a:p>
          <a:p>
            <a:r>
              <a:rPr lang="el-GR" dirty="0"/>
              <a:t>- </a:t>
            </a:r>
            <a:r>
              <a:rPr lang="el-GR" dirty="0" err="1"/>
              <a:t>Ενδο</a:t>
            </a:r>
            <a:r>
              <a:rPr lang="el-GR" dirty="0"/>
              <a:t>-δίκτυο: μπορεί να θεωρηθεί ως ένα δίκτυο χαμηλής χρησιμότητας για τους υπαλλήλους.</a:t>
            </a:r>
          </a:p>
          <a:p>
            <a:r>
              <a:rPr lang="el-GR" dirty="0"/>
              <a:t>- Έντυπα που απευθύνονται σε εργαζόμενους </a:t>
            </a:r>
          </a:p>
          <a:p>
            <a:r>
              <a:rPr lang="el-GR" dirty="0"/>
              <a:t>- Πίνακες ανακοινώσεων</a:t>
            </a:r>
          </a:p>
          <a:p>
            <a:r>
              <a:rPr lang="el-GR" dirty="0"/>
              <a:t>- Θυρίδα υποβολής προτάσεων – είναι σημαντικό να υπάρχει ανατροφοδότηση ώστε να ενισχύεται ο διάλογος.</a:t>
            </a:r>
          </a:p>
          <a:p>
            <a:r>
              <a:rPr lang="el-GR" dirty="0"/>
              <a:t>- Μ</a:t>
            </a:r>
            <a:r>
              <a:rPr lang="en-US" dirty="0" err="1"/>
              <a:t>eetings</a:t>
            </a:r>
            <a:r>
              <a:rPr lang="el-GR" dirty="0"/>
              <a:t>, προσωπική επαφή, </a:t>
            </a:r>
            <a:r>
              <a:rPr lang="en-US" dirty="0"/>
              <a:t> </a:t>
            </a:r>
            <a:r>
              <a:rPr lang="el-GR" dirty="0"/>
              <a:t>και συνελεύσεις με εργαζομένους</a:t>
            </a:r>
          </a:p>
          <a:p>
            <a:r>
              <a:rPr lang="el-GR" dirty="0"/>
              <a:t>- Επικοινωνία μέσω </a:t>
            </a:r>
            <a:r>
              <a:rPr lang="en-US" dirty="0"/>
              <a:t>email </a:t>
            </a:r>
          </a:p>
          <a:p>
            <a:r>
              <a:rPr lang="el-GR" dirty="0"/>
              <a:t>- Ομιλίες και εκδηλώσεις</a:t>
            </a:r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6E4057-6E6B-44C4-B90C-2EBD1329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6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E804C4-FC1A-4443-8D3B-91457E36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Λογοκρισία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0242F5-FD68-4236-A04E-350102A43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Με ελάχιστες εξαιρέσεις οι επιχειρήσεις διοικούνται από άτομα που λογοδοτούν σε μετόχους, χρηματοδότες, κλπ.</a:t>
            </a:r>
          </a:p>
          <a:p>
            <a:r>
              <a:rPr lang="el-GR" dirty="0"/>
              <a:t>Οι υπάλληλοι είναι υποχρεωμένοι να δέχονται τις ιδέες και τις πληροφορίες της διοίκησης.</a:t>
            </a:r>
          </a:p>
          <a:p>
            <a:r>
              <a:rPr lang="el-GR" dirty="0"/>
              <a:t>Αντίλογος?</a:t>
            </a:r>
          </a:p>
          <a:p>
            <a:r>
              <a:rPr lang="el-GR" dirty="0"/>
              <a:t>Η δυσφήμιση του εργοδότη αποτελεί κοινώς αποδεκτό λόγο απόλυσης.</a:t>
            </a:r>
          </a:p>
          <a:p>
            <a:r>
              <a:rPr lang="el-GR" dirty="0"/>
              <a:t>Η παραβίαση της εμπιστευτικότητας και η καταφυγή στα μέσα χωρίς σχετική άδεια είναι πειθαρχικά παραπτώματα.</a:t>
            </a:r>
          </a:p>
          <a:p>
            <a:r>
              <a:rPr lang="el-GR" dirty="0"/>
              <a:t>Οι εργαζόμενοι έχουν ως επιλογή τα ανεπίσημα κανάλια επικοινωνίας π.χ. ιδιωτικά μηνύματα ηλεκτρονικού ταχυδρομείου ή η προφορική ανταλλαγή απόψεων. </a:t>
            </a:r>
          </a:p>
          <a:p>
            <a:r>
              <a:rPr lang="el-GR" dirty="0"/>
              <a:t>Κοινωνικά μέσα – ενίσχυσαν την αστυνόμευση συμπεριφοράς εργαζομένων. Πολλοί απολύθηκαν επειδή άσκησαν κριτική στους εργοδότες τους στα κοινωνικά μέσα. </a:t>
            </a:r>
          </a:p>
          <a:p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2C5803-35CE-4F2F-9570-7FB3549D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2245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00_TF56160789" id="{2C099BE8-CEDF-4507-9036-50B9C15B058F}" vid="{21C4C0AB-7B92-4CCE-8B51-2A204DA6E0E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{ECC67BBB-14B1-4855-8B31-2FDFA996F147}tf56160789_win32</Template>
  <TotalTime>341</TotalTime>
  <Words>572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Narrow</vt:lpstr>
      <vt:lpstr>Bookman Old Style</vt:lpstr>
      <vt:lpstr>Calibri</vt:lpstr>
      <vt:lpstr>Franklin Gothic Book</vt:lpstr>
      <vt:lpstr>Wingdings</vt:lpstr>
      <vt:lpstr>1_RetrospectVTI</vt:lpstr>
      <vt:lpstr>- Δημόσιες Σχέσεις και Μάρκετινγκ - Σχέσεις με Εργαζομένους  </vt:lpstr>
      <vt:lpstr>Δημόσιες Σχέσεις, Μάρκετινγκ και Διαφήμιση</vt:lpstr>
      <vt:lpstr>Δημόσιες Σχέσεις και Μάρκετινγκ</vt:lpstr>
      <vt:lpstr>Διαφορές με το ΜΚΤ</vt:lpstr>
      <vt:lpstr>Εσωτερική επικοινωνία</vt:lpstr>
      <vt:lpstr>Σχέσεις με εργαζομένους</vt:lpstr>
      <vt:lpstr>Χτίσιμο εμπιστοσύνης</vt:lpstr>
      <vt:lpstr>Μέσα επικοινωνίας για εσωτερική επικοινωνία</vt:lpstr>
      <vt:lpstr>Λογοκρισία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Νέα μέσα και Δημόσιες Σχέσεις</dc:title>
  <dc:creator>AMALIA TRIANTAFYLLIDOU</dc:creator>
  <cp:lastModifiedBy>ΤΡΙΑΝΤΑΦΥΛΛΙΔΟΥ ΑΜΑΛΙΑ</cp:lastModifiedBy>
  <cp:revision>2</cp:revision>
  <dcterms:created xsi:type="dcterms:W3CDTF">2021-12-05T08:29:06Z</dcterms:created>
  <dcterms:modified xsi:type="dcterms:W3CDTF">2024-01-09T09:42:17Z</dcterms:modified>
</cp:coreProperties>
</file>