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20"/>
  </p:notesMasterIdLst>
  <p:handoutMasterIdLst>
    <p:handoutMasterId r:id="rId21"/>
  </p:handoutMasterIdLst>
  <p:sldIdLst>
    <p:sldId id="276" r:id="rId2"/>
    <p:sldId id="256" r:id="rId3"/>
    <p:sldId id="260" r:id="rId4"/>
    <p:sldId id="261" r:id="rId5"/>
    <p:sldId id="262" r:id="rId6"/>
    <p:sldId id="263" r:id="rId7"/>
    <p:sldId id="264" r:id="rId8"/>
    <p:sldId id="27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ΜΑΓΔΑ ΚΑΡΑΒΙΩΤΗ" initials="ΜΚ" lastIdx="5" clrIdx="0">
    <p:extLst>
      <p:ext uri="{19B8F6BF-5375-455C-9EA6-DF929625EA0E}">
        <p15:presenceInfo xmlns:p15="http://schemas.microsoft.com/office/powerpoint/2012/main" userId="ΜΑΓΔΑ ΚΑΡΑΒΙΩΤ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3900" autoAdjust="0"/>
  </p:normalViewPr>
  <p:slideViewPr>
    <p:cSldViewPr snapToGrid="0">
      <p:cViewPr varScale="1">
        <p:scale>
          <a:sx n="100" d="100"/>
          <a:sy n="100" d="100"/>
        </p:scale>
        <p:origin x="192" y="72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44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165A4D-5593-4349-A6DC-F0519E5DF4B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05EB4-98EC-E642-BD30-708DA6755DCE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C9807-155C-2E4A-B2A5-6A5A2E0FE033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60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1530A-CDEC-C640-9311-12F66216629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9C07A-D1DC-7C40-A707-4D43FDC9474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53119-FD4B-7F4F-BAE5-086708775B8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C5924-2053-1B44-A9C6-3DF4342077BE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3377B9-219D-3549-90DC-7C73135FD9E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CCFE2F-E440-3440-A668-983EFFA5498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7176A-5DC0-FA47-BF84-24D265BF061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EE20A7-E32B-CB46-AC11-144C5B72781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F729F-C0B2-6A45-B9A0-1AFF28CB435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62B45-3E82-8443-B85E-EEE0F991B41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87EF2-26BD-5E49-8504-B89E5B10E9C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9AD17E-B928-44FD-A65E-B51F295E2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AF0C0A2-A15D-4DB9-900F-0C22E66B4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26123F-50D7-49CA-B3C8-F8F23DB0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E678-E8FC-42BF-8B5B-25F896D80AA3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BCF3BD-DADA-4B48-B5AE-E0B7D17D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A6D87D-7059-4271-AA71-9A1D0D4E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7D33-801F-4FD0-B8FC-0434BB44D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34058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E7965F-68FF-4BD9-8BCF-411EAE94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2FA7352-F83A-405E-8FFF-D2DEA521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BE8601-92F8-4728-9D98-DBBDD846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E678-E8FC-42BF-8B5B-25F896D80AA3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15BA29-70CC-4065-81F3-1C5A46C5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05507F-A7F7-4F77-8702-25F8B413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7D33-801F-4FD0-B8FC-0434BB44D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7248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1BD3225-694F-4CAF-A2E1-29F419F03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563F6D8-515F-4F34-8270-1EB1A9E1B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2E061A-467B-4AB8-BBA9-E0FA9680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E678-E8FC-42BF-8B5B-25F896D80AA3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B596E8-8E31-423F-95D9-CB998089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739DB4-05A7-4138-9730-226A98E0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7D33-801F-4FD0-B8FC-0434BB44D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69726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77F586-ABA5-43D4-8361-0F2CDEEA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9B28F7-13C8-4D82-8446-F4A4E1B51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6B59E8-B192-4C98-9FBC-3BBF44A0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E678-E8FC-42BF-8B5B-25F896D80AA3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5EABA7-B737-4430-8EE3-57E4487B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0EDE2F-7217-4596-9431-48C2BCB3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7D33-801F-4FD0-B8FC-0434BB44D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66324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36CBD0-B334-46A5-825E-4839CF7D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8FC0D9-C8EF-46D6-8D6C-563899EFA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80F7F3-2455-4A5A-A7E5-1B5DF985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E678-E8FC-42BF-8B5B-25F896D80AA3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869CF3-C8B8-4415-9ACD-361A444A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97CA7A-1D85-4257-AE8D-A9C3ACF2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7D33-801F-4FD0-B8FC-0434BB44D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47510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FEDF7E-4C08-470C-9E62-AA2E5CFC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2C220D-E8A4-4F9B-A36F-A5D50D266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8E0D2D7-3AAF-4B72-96A7-BBA7FF40F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A5B77C3-12D2-4597-B1AC-49FA8773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E678-E8FC-42BF-8B5B-25F896D80AA3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7BD2B5D-5D04-47A7-B903-E0764F53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D9C4CEC-A60F-46DB-9ADF-47F43F90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7D33-801F-4FD0-B8FC-0434BB44D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16178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6E745D-A45B-4809-A9B8-E7CD5A51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F5BC67-27BE-413B-B11B-4DCE32B89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BA6EAF-25FB-49BF-B739-BA5193E7F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532E56F-F3C7-4F91-AFD0-9BE748CA8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E00DAA1-9D35-4E19-85A6-D696A65CC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F6A60D1-20F2-4267-A867-F03095A0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E678-E8FC-42BF-8B5B-25F896D80AA3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FB7DEAD-5AB8-42F8-920B-B881341F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47151E0-663D-4E63-A885-60BEB563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7D33-801F-4FD0-B8FC-0434BB44D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866152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DEDAF0-63E7-4B8B-82E9-AA3B5694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A65641D-6CDB-4A8F-A812-A8644A7D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E678-E8FC-42BF-8B5B-25F896D80AA3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39F8BE7-4681-41EE-9124-67B48AAB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CBE4618-4508-4D7F-9AF5-00CB8F21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7D33-801F-4FD0-B8FC-0434BB44D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45193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132C8F3-79AE-4BC6-8426-1FD2CAD2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E678-E8FC-42BF-8B5B-25F896D80AA3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1E42710-4528-4504-94F1-D5A11932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EC98E0-31CD-4D80-AF7B-2708466A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7D33-801F-4FD0-B8FC-0434BB44D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5146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4C727E-5235-4EAD-BCB3-9D7AAB10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6F78B2-FE89-41F2-8C86-5D596F62C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B3D9207-6703-40BA-AD05-A6551370D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4A505D2-0620-4467-9F2A-CD1AF705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E678-E8FC-42BF-8B5B-25F896D80AA3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F13B81B-CD29-4B3E-9F03-D63D36DE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9861592-8AC4-404A-95ED-909B8769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7D33-801F-4FD0-B8FC-0434BB44D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80362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5E3100-C41D-45C6-B243-406FFEA0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46C0D2C-ECB4-4059-A69C-D34802B2B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1A6A731-9E80-4745-8F35-57EA5D264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D6E807E-502D-440F-A23F-964CF879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E678-E8FC-42BF-8B5B-25F896D80AA3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94965B-3BFA-4A2E-9075-CC7C9D13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3F4804E-EDCE-4DCE-B4F8-F02372FD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7D33-801F-4FD0-B8FC-0434BB44D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23363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C8913F9-4E45-452B-8583-F54F8838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C79BA7-9F23-49B8-83A5-49E98B53E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FECDBD-1D9E-40E8-A720-105FC2579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1E678-E8FC-42BF-8B5B-25F896D80AA3}" type="datetimeFigureOut">
              <a:rPr lang="el-GR" smtClean="0"/>
              <a:t>10/7/2019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464F20-9A5D-45BE-8191-D9145413D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69D38D-9A0E-48D1-A795-A1897DC9B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87D33-801F-4FD0-B8FC-0434BB44D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32.jpg"/><Relationship Id="rId4" Type="http://schemas.openxmlformats.org/officeDocument/2006/relationships/image" Target="../media/image5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42875"/>
            <a:ext cx="9144000" cy="1077218"/>
          </a:xfrm>
        </p:spPr>
        <p:txBody>
          <a:bodyPr>
            <a:noAutofit/>
          </a:bodyPr>
          <a:lstStyle/>
          <a:p>
            <a:r>
              <a:rPr lang="el-GR" sz="4000" dirty="0"/>
              <a:t>Ταχύτητα και επιτάχυνση </a:t>
            </a:r>
            <a:br>
              <a:rPr lang="el-GR" sz="4000" dirty="0"/>
            </a:br>
            <a:r>
              <a:rPr lang="el-GR" sz="4000" dirty="0"/>
              <a:t>σε δύο διαστάσεις</a:t>
            </a:r>
            <a:endParaRPr lang="en-US" sz="4000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>
          <a:xfrm>
            <a:off x="551811" y="1355978"/>
            <a:ext cx="7886700" cy="4351338"/>
          </a:xfrm>
        </p:spPr>
        <p:txBody>
          <a:bodyPr/>
          <a:lstStyle/>
          <a:p>
            <a:r>
              <a:rPr lang="el-GR" sz="2200" dirty="0"/>
              <a:t>Μια επιτάχυνση</a:t>
            </a:r>
            <a:r>
              <a:rPr lang="en-US" sz="2200" dirty="0"/>
              <a:t>    </a:t>
            </a:r>
            <a:r>
              <a:rPr lang="el-GR" sz="2200" dirty="0"/>
              <a:t>σε χρόνο</a:t>
            </a:r>
            <a:r>
              <a:rPr lang="en-US" sz="2200" dirty="0"/>
              <a:t> ∆</a:t>
            </a:r>
            <a:r>
              <a:rPr lang="en-US" sz="2200" i="1" dirty="0"/>
              <a:t>t</a:t>
            </a:r>
            <a:r>
              <a:rPr lang="en-US" sz="2200" dirty="0"/>
              <a:t> </a:t>
            </a:r>
            <a:r>
              <a:rPr lang="el-GR" sz="2200" dirty="0"/>
              <a:t>παράγει μια μεταβολή της ταχύτητας</a:t>
            </a:r>
            <a:r>
              <a:rPr lang="en-US" sz="2200" dirty="0"/>
              <a:t> </a:t>
            </a:r>
          </a:p>
          <a:p>
            <a:pPr lvl="1"/>
            <a:r>
              <a:rPr lang="el-GR" sz="2200" dirty="0"/>
              <a:t>Η μεταβολή αθροίζεται </a:t>
            </a:r>
            <a:r>
              <a:rPr lang="el-GR" sz="2200" i="1" dirty="0"/>
              <a:t>διανυσματικά </a:t>
            </a:r>
            <a:r>
              <a:rPr lang="el-GR" sz="2200" dirty="0"/>
              <a:t>για να δώσει τη νέα ταχύτητα</a:t>
            </a:r>
            <a:r>
              <a:rPr lang="en-US" sz="2200" dirty="0"/>
              <a:t>:</a:t>
            </a:r>
          </a:p>
          <a:p>
            <a:r>
              <a:rPr lang="el-GR" sz="2200" dirty="0"/>
              <a:t>Η νέα ταχύτητα εξαρτάται από το μέτρο, καθώς και την κατεύθυνση της επιτάχυνσης</a:t>
            </a:r>
            <a:r>
              <a:rPr lang="en-US" sz="2200" dirty="0"/>
              <a:t>:</a:t>
            </a:r>
            <a:endParaRPr lang="en-US" sz="2200" dirty="0">
              <a:solidFill>
                <a:srgbClr val="000732"/>
              </a:solidFill>
            </a:endParaRPr>
          </a:p>
          <a:p>
            <a:pPr lvl="1"/>
            <a:endParaRPr lang="en-US" sz="2200" dirty="0"/>
          </a:p>
        </p:txBody>
      </p:sp>
      <p:pic>
        <p:nvPicPr>
          <p:cNvPr id="8" name="Picture 7" descr="Slide9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75" y="1419539"/>
            <a:ext cx="149352" cy="213360"/>
          </a:xfrm>
          <a:prstGeom prst="rect">
            <a:avLst/>
          </a:prstGeom>
        </p:spPr>
      </p:pic>
      <p:pic>
        <p:nvPicPr>
          <p:cNvPr id="9" name="Picture 8" descr="Slide9-0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98" b="1408"/>
          <a:stretch/>
        </p:blipFill>
        <p:spPr>
          <a:xfrm>
            <a:off x="2048257" y="1724544"/>
            <a:ext cx="1047368" cy="213360"/>
          </a:xfrm>
          <a:prstGeom prst="rect">
            <a:avLst/>
          </a:prstGeom>
        </p:spPr>
      </p:pic>
      <p:pic>
        <p:nvPicPr>
          <p:cNvPr id="10" name="Picture 9" descr="Slide9-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76" y="2396529"/>
            <a:ext cx="1459636" cy="324000"/>
          </a:xfrm>
          <a:prstGeom prst="rect">
            <a:avLst/>
          </a:prstGeom>
        </p:spPr>
      </p:pic>
      <p:pic>
        <p:nvPicPr>
          <p:cNvPr id="17" name="Picture 16" descr="03_08_Figur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"/>
          <a:stretch/>
        </p:blipFill>
        <p:spPr>
          <a:xfrm>
            <a:off x="6064691" y="4376554"/>
            <a:ext cx="2743200" cy="1655459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5356C42-ACB8-4349-B4F9-D5186A3253B4}"/>
              </a:ext>
            </a:extLst>
          </p:cNvPr>
          <p:cNvSpPr/>
          <p:nvPr/>
        </p:nvSpPr>
        <p:spPr>
          <a:xfrm>
            <a:off x="684024" y="3399634"/>
            <a:ext cx="306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Τα     και     παράλληλα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r>
              <a:rPr lang="en-US" dirty="0"/>
              <a:t>M</a:t>
            </a:r>
            <a:r>
              <a:rPr lang="el-GR" dirty="0"/>
              <a:t>όνο το μέτρο της </a:t>
            </a:r>
            <a:endParaRPr lang="en-US" dirty="0"/>
          </a:p>
          <a:p>
            <a:r>
              <a:rPr lang="el-GR" dirty="0"/>
              <a:t>ταχύτητας αλλάζει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C2DC42A-00A6-4021-90CD-58BBC8F448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5954" b="-273"/>
          <a:stretch/>
        </p:blipFill>
        <p:spPr>
          <a:xfrm>
            <a:off x="1081215" y="3484069"/>
            <a:ext cx="159180" cy="252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268BCA4-91DC-408D-B0FE-FEE669A15F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270" r="19416" b="15270"/>
          <a:stretch/>
        </p:blipFill>
        <p:spPr>
          <a:xfrm>
            <a:off x="1594550" y="3471026"/>
            <a:ext cx="187873" cy="216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9E35B4B-74A8-4EBA-89C4-021D67C523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556" t="43431" r="30444" b="19639"/>
          <a:stretch/>
        </p:blipFill>
        <p:spPr>
          <a:xfrm>
            <a:off x="747085" y="4322964"/>
            <a:ext cx="1849721" cy="2484000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C646879D-2A52-4033-B846-55E921912505}"/>
              </a:ext>
            </a:extLst>
          </p:cNvPr>
          <p:cNvSpPr/>
          <p:nvPr/>
        </p:nvSpPr>
        <p:spPr>
          <a:xfrm>
            <a:off x="3234276" y="3416149"/>
            <a:ext cx="306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Τα     και     κάθετα</a:t>
            </a:r>
            <a:r>
              <a:rPr lang="en-US" dirty="0"/>
              <a:t>:</a:t>
            </a:r>
            <a:r>
              <a:rPr lang="el-GR" dirty="0"/>
              <a:t> </a:t>
            </a:r>
          </a:p>
          <a:p>
            <a:r>
              <a:rPr lang="en-US" dirty="0"/>
              <a:t>M</a:t>
            </a:r>
            <a:r>
              <a:rPr lang="el-GR" dirty="0"/>
              <a:t>όνο η κατεύθυνση αλλάζει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2ED63E25-37B5-44E5-BA07-A561A88775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5954" b="-273"/>
          <a:stretch/>
        </p:blipFill>
        <p:spPr>
          <a:xfrm>
            <a:off x="3633915" y="3503119"/>
            <a:ext cx="159180" cy="252000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AD043D9F-42F6-4379-8B62-C201E3D250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270" r="19416" b="15270"/>
          <a:stretch/>
        </p:blipFill>
        <p:spPr>
          <a:xfrm>
            <a:off x="4147250" y="3490076"/>
            <a:ext cx="187873" cy="216000"/>
          </a:xfrm>
          <a:prstGeom prst="rect">
            <a:avLst/>
          </a:prstGeom>
        </p:spPr>
      </p:pic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7A199FBF-638E-451B-B328-11B28E941EB9}"/>
              </a:ext>
            </a:extLst>
          </p:cNvPr>
          <p:cNvSpPr/>
          <p:nvPr/>
        </p:nvSpPr>
        <p:spPr>
          <a:xfrm>
            <a:off x="6178102" y="3425386"/>
            <a:ext cx="306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Γενικά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Τόσο το μέτρο όσο και η </a:t>
            </a:r>
            <a:endParaRPr lang="en-US" dirty="0"/>
          </a:p>
          <a:p>
            <a:r>
              <a:rPr lang="el-GR" dirty="0"/>
              <a:t>κατεύθυνση αλλάζουν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D374F24-8E8D-488D-B8EB-20EE60A54E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279" t="60983" r="60943" b="16779"/>
          <a:stretch/>
        </p:blipFill>
        <p:spPr>
          <a:xfrm>
            <a:off x="3102675" y="4109558"/>
            <a:ext cx="2892392" cy="172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1460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Σχετική κίνηση </a:t>
            </a:r>
            <a:endParaRPr lang="en-US" sz="4000" dirty="0"/>
          </a:p>
        </p:txBody>
      </p:sp>
      <p:pic>
        <p:nvPicPr>
          <p:cNvPr id="10" name="Picture 9" descr="03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/>
        </p:blipFill>
        <p:spPr>
          <a:xfrm>
            <a:off x="6353998" y="2953936"/>
            <a:ext cx="2743200" cy="3576926"/>
          </a:xfrm>
          <a:prstGeom prst="rect">
            <a:avLst/>
          </a:prstGeom>
        </p:spPr>
      </p:pic>
      <p:sp>
        <p:nvSpPr>
          <p:cNvPr id="54477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08088"/>
            <a:ext cx="8229600" cy="5547254"/>
          </a:xfrm>
        </p:spPr>
        <p:txBody>
          <a:bodyPr>
            <a:normAutofit/>
          </a:bodyPr>
          <a:lstStyle/>
          <a:p>
            <a:r>
              <a:rPr lang="el-GR" sz="2200" dirty="0"/>
              <a:t>Ένα σώμα κινείται με ταχύτητα     σε σχέση με ένα σύστημα αναφοράς</a:t>
            </a:r>
            <a:endParaRPr lang="en-US" sz="2200" dirty="0"/>
          </a:p>
          <a:p>
            <a:r>
              <a:rPr lang="el-GR" sz="2200" dirty="0"/>
              <a:t>Αυτό το σύστημα κινείται με ταχύτητα    σε σχέση με ένα δεύτερο σύστημα αναφοράς</a:t>
            </a:r>
            <a:endParaRPr lang="en-US" sz="2200" dirty="0"/>
          </a:p>
          <a:p>
            <a:r>
              <a:rPr lang="el-GR" sz="2200" dirty="0"/>
              <a:t>Τότε η ταχύτητα του σώματος σε σχέση με το δεύτερο σύστημα αναφοράς είναι</a:t>
            </a:r>
            <a:endParaRPr lang="en-US" sz="2200" dirty="0"/>
          </a:p>
          <a:p>
            <a:r>
              <a:rPr lang="el-GR" sz="2200" dirty="0"/>
              <a:t>Παράδειγμα</a:t>
            </a:r>
            <a:r>
              <a:rPr lang="en-US" sz="2200" dirty="0"/>
              <a:t>:</a:t>
            </a:r>
          </a:p>
          <a:p>
            <a:pPr lvl="1"/>
            <a:r>
              <a:rPr lang="el-GR" sz="2200" dirty="0"/>
              <a:t>Ένα αεροπλάνο πετά σε ταχύτητα</a:t>
            </a:r>
            <a:r>
              <a:rPr lang="en-US" sz="2200" dirty="0"/>
              <a:t> 960 km/h </a:t>
            </a:r>
            <a:br>
              <a:rPr lang="en-US" sz="2200" dirty="0"/>
            </a:br>
            <a:r>
              <a:rPr lang="el-GR" sz="2200" dirty="0"/>
              <a:t>σε σχέση με τον αέρα με έναν</a:t>
            </a:r>
            <a:r>
              <a:rPr lang="en-US" sz="2200" dirty="0"/>
              <a:t> </a:t>
            </a:r>
            <a:r>
              <a:rPr lang="el-GR" sz="2200" dirty="0"/>
              <a:t>άνεμο που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φυσά ανατολικά με</a:t>
            </a:r>
            <a:r>
              <a:rPr lang="en-US" sz="2200" dirty="0"/>
              <a:t> 190 km/h. </a:t>
            </a:r>
            <a:r>
              <a:rPr lang="el-GR" sz="2200" dirty="0"/>
              <a:t>Σε ποια</a:t>
            </a:r>
            <a:br>
              <a:rPr lang="en-US" sz="2200" dirty="0"/>
            </a:br>
            <a:r>
              <a:rPr lang="el-GR" sz="2200" dirty="0"/>
              <a:t>κατεύθυνση θα πρέπει</a:t>
            </a:r>
            <a:r>
              <a:rPr lang="en-US" sz="2200" dirty="0"/>
              <a:t> </a:t>
            </a:r>
            <a:r>
              <a:rPr lang="el-GR" sz="2200" dirty="0"/>
              <a:t>να πετάξει το</a:t>
            </a:r>
            <a:br>
              <a:rPr lang="en-US" sz="2200" dirty="0"/>
            </a:br>
            <a:r>
              <a:rPr lang="el-GR" sz="2200" dirty="0"/>
              <a:t>αεροπλάνο  προκειμένου να κατευθυνθεί βόρεια;</a:t>
            </a:r>
            <a:endParaRPr lang="en-US" sz="2200" dirty="0"/>
          </a:p>
          <a:p>
            <a:pPr lvl="1"/>
            <a:r>
              <a:rPr lang="el-GR" sz="2200" dirty="0"/>
              <a:t>Το διανυσματικό διάγραμμα αποτυπώνει</a:t>
            </a:r>
            <a:br>
              <a:rPr lang="en-US" sz="2200" dirty="0"/>
            </a:br>
            <a:r>
              <a:rPr lang="el-GR" sz="2200" dirty="0"/>
              <a:t>τους αριθμούς στην εξίσωση και δείχνει</a:t>
            </a:r>
            <a:br>
              <a:rPr lang="en-US" sz="2200" dirty="0"/>
            </a:br>
            <a:r>
              <a:rPr lang="el-GR" sz="2200" dirty="0"/>
              <a:t>ότι η γωνία είναι 11</a:t>
            </a:r>
            <a:r>
              <a:rPr lang="el-GR" sz="2200" baseline="30000" dirty="0"/>
              <a:t>ο</a:t>
            </a:r>
            <a:r>
              <a:rPr lang="el-GR" sz="2200" dirty="0"/>
              <a:t> βόρεια της δύσης</a:t>
            </a:r>
            <a:endParaRPr lang="en-US" sz="2200" dirty="0"/>
          </a:p>
        </p:txBody>
      </p:sp>
      <p:pic>
        <p:nvPicPr>
          <p:cNvPr id="11" name="Picture 10" descr="Slide10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95" y="1263399"/>
            <a:ext cx="207264" cy="222504"/>
          </a:xfrm>
          <a:prstGeom prst="rect">
            <a:avLst/>
          </a:prstGeom>
        </p:spPr>
      </p:pic>
      <p:pic>
        <p:nvPicPr>
          <p:cNvPr id="12" name="Picture 11" descr="Slide10-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84" y="1943464"/>
            <a:ext cx="182880" cy="271272"/>
          </a:xfrm>
          <a:prstGeom prst="rect">
            <a:avLst/>
          </a:prstGeom>
        </p:spPr>
      </p:pic>
      <p:pic>
        <p:nvPicPr>
          <p:cNvPr id="13" name="Picture 12" descr="Slide10-03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60" b="-5578"/>
          <a:stretch/>
        </p:blipFill>
        <p:spPr>
          <a:xfrm>
            <a:off x="2520938" y="2934886"/>
            <a:ext cx="1207517" cy="32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Σταθερή επιτάχυνση</a:t>
            </a:r>
            <a:endParaRPr lang="en-US" sz="4000" dirty="0"/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xfrm>
            <a:off x="619125" y="1520825"/>
            <a:ext cx="7886700" cy="4351338"/>
          </a:xfrm>
        </p:spPr>
        <p:txBody>
          <a:bodyPr/>
          <a:lstStyle/>
          <a:p>
            <a:r>
              <a:rPr lang="el-GR" sz="2200" dirty="0"/>
              <a:t>Όταν η επιτάχυνση είναι σταθερή</a:t>
            </a:r>
            <a:r>
              <a:rPr lang="en-US" sz="2200" dirty="0"/>
              <a:t>, </a:t>
            </a:r>
            <a:r>
              <a:rPr lang="el-GR" sz="2200" dirty="0"/>
              <a:t>οι εξισώσεις της μονοδιάστατης κίνησης εφαρμόζονται ανεξάρτητα σε κάθε κατεύθυνση</a:t>
            </a:r>
            <a:endParaRPr lang="en-US" sz="2200" dirty="0"/>
          </a:p>
          <a:p>
            <a:pPr lvl="1"/>
            <a:r>
              <a:rPr lang="el-GR" sz="2200" dirty="0"/>
              <a:t>Οι εξισώσεις παίρνουν ενιαία μορφή στη διανυσματική γραφή</a:t>
            </a:r>
            <a:endParaRPr lang="en-US" sz="2200" dirty="0"/>
          </a:p>
          <a:p>
            <a:pPr lvl="1"/>
            <a:r>
              <a:rPr lang="el-GR" sz="2200" dirty="0"/>
              <a:t>Κάθε εξίσωση αντιπροσωπεύει δύο ή τρεις επιμέρους εξισώσεις</a:t>
            </a:r>
            <a:endParaRPr lang="en-US" altLang="zh-TW" sz="2200" dirty="0"/>
          </a:p>
          <a:p>
            <a:pPr lvl="1"/>
            <a:endParaRPr lang="en-US" altLang="zh-TW" sz="2200" dirty="0"/>
          </a:p>
          <a:p>
            <a:pPr marL="342900" lvl="1" indent="0">
              <a:buNone/>
            </a:pPr>
            <a:endParaRPr lang="en-US" altLang="zh-TW" sz="2200" dirty="0"/>
          </a:p>
          <a:p>
            <a:pPr lvl="1"/>
            <a:r>
              <a:rPr lang="el-GR" altLang="zh-TW" sz="2200" dirty="0"/>
              <a:t>Για παράδειγμα, στις δύο διαστάσεις</a:t>
            </a:r>
            <a:r>
              <a:rPr lang="en-US" altLang="zh-TW" sz="2200" dirty="0"/>
              <a:t>, </a:t>
            </a:r>
            <a:r>
              <a:rPr lang="el-GR" altLang="zh-TW" sz="2200" dirty="0"/>
              <a:t>οι συνιστώσες</a:t>
            </a:r>
            <a:r>
              <a:rPr lang="en-US" altLang="zh-TW" sz="2200" dirty="0"/>
              <a:t> x</a:t>
            </a:r>
            <a:r>
              <a:rPr lang="el-GR" altLang="zh-TW" sz="2200" dirty="0"/>
              <a:t> και</a:t>
            </a:r>
            <a:r>
              <a:rPr lang="en-US" altLang="zh-TW" sz="2200" dirty="0"/>
              <a:t> y</a:t>
            </a:r>
            <a:r>
              <a:rPr lang="el-GR" altLang="zh-TW" sz="2200" dirty="0"/>
              <a:t> του διανύσματος θέσης</a:t>
            </a:r>
            <a:r>
              <a:rPr lang="en-US" altLang="zh-TW" sz="2200" dirty="0"/>
              <a:t>    </a:t>
            </a:r>
            <a:r>
              <a:rPr lang="el-GR" altLang="zh-TW" sz="2200" dirty="0"/>
              <a:t>μπορούν να γραφούν ως</a:t>
            </a:r>
            <a:r>
              <a:rPr lang="en-US" altLang="zh-TW" sz="2200" dirty="0"/>
              <a:t> </a:t>
            </a:r>
            <a:endParaRPr lang="en-US" sz="2200" dirty="0"/>
          </a:p>
        </p:txBody>
      </p:sp>
      <p:graphicFrame>
        <p:nvGraphicFramePr>
          <p:cNvPr id="245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125831"/>
              </p:ext>
            </p:extLst>
          </p:nvPr>
        </p:nvGraphicFramePr>
        <p:xfrm>
          <a:off x="4379913" y="5524500"/>
          <a:ext cx="3841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7" name="Equation" r:id="rId4" imgW="190500" imgH="317500" progId="Equation.DSMT4">
                  <p:embed/>
                </p:oleObj>
              </mc:Choice>
              <mc:Fallback>
                <p:oleObj name="Equation" r:id="rId4" imgW="190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5524500"/>
                        <a:ext cx="3841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489712"/>
              </p:ext>
            </p:extLst>
          </p:nvPr>
        </p:nvGraphicFramePr>
        <p:xfrm>
          <a:off x="3985165" y="4569868"/>
          <a:ext cx="162000" cy="19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8" name="Equation" r:id="rId6" imgW="190500" imgH="254000" progId="Equation.DSMT4">
                  <p:embed/>
                </p:oleObj>
              </mc:Choice>
              <mc:Fallback>
                <p:oleObj name="Equation" r:id="rId6" imgW="190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165" y="4569868"/>
                        <a:ext cx="162000" cy="198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lide11-0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02" y="3360362"/>
            <a:ext cx="1923288" cy="789432"/>
          </a:xfrm>
          <a:prstGeom prst="rect">
            <a:avLst/>
          </a:prstGeom>
        </p:spPr>
      </p:pic>
      <p:pic>
        <p:nvPicPr>
          <p:cNvPr id="12" name="Picture 11" descr="Slide11-0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21" y="4956898"/>
            <a:ext cx="2197608" cy="8503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53974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Κίνηση βλήματος</a:t>
            </a:r>
            <a:endParaRPr lang="en-US" sz="4000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246188"/>
            <a:ext cx="8007468" cy="5106987"/>
          </a:xfrm>
        </p:spPr>
        <p:txBody>
          <a:bodyPr/>
          <a:lstStyle/>
          <a:p>
            <a:r>
              <a:rPr lang="el-GR" sz="2200" dirty="0"/>
              <a:t>Η κίνηση που επηρεάζεται κατά κύριο λόγο από τη βαρύτητα ονομάζεται κίνηση βλήματος</a:t>
            </a:r>
            <a:endParaRPr lang="en-US" sz="2200" dirty="0"/>
          </a:p>
          <a:p>
            <a:r>
              <a:rPr lang="el-GR" sz="2200" dirty="0"/>
              <a:t>Αν αγνοήσουμε την αντίσταση του αέρα</a:t>
            </a:r>
            <a:r>
              <a:rPr lang="en-US" sz="2200" dirty="0"/>
              <a:t>, </a:t>
            </a:r>
            <a:r>
              <a:rPr lang="el-GR" sz="2200" dirty="0"/>
              <a:t>η επιτάχυνση ενός βλήματος κοντά στην επιφάνεια της Γης έχει κατεύθυνση προς τα κάτω και μέτρο</a:t>
            </a:r>
            <a:r>
              <a:rPr lang="en-US" sz="2200" dirty="0"/>
              <a:t> </a:t>
            </a:r>
            <a:r>
              <a:rPr lang="en-US" sz="2200" i="1" dirty="0"/>
              <a:t>a</a:t>
            </a:r>
            <a:r>
              <a:rPr lang="en-US" sz="2200" dirty="0"/>
              <a:t> = </a:t>
            </a:r>
            <a:r>
              <a:rPr lang="en-US" sz="2200" i="1" dirty="0"/>
              <a:t>g</a:t>
            </a:r>
            <a:r>
              <a:rPr lang="en-US" sz="2200" dirty="0"/>
              <a:t> = 9</a:t>
            </a:r>
            <a:r>
              <a:rPr lang="el-GR" sz="2200" dirty="0"/>
              <a:t>,</a:t>
            </a:r>
            <a:r>
              <a:rPr lang="en-US" sz="2200" dirty="0"/>
              <a:t>8 m/s</a:t>
            </a:r>
            <a:r>
              <a:rPr lang="en-US" sz="2200" baseline="30000" dirty="0"/>
              <a:t>2</a:t>
            </a:r>
            <a:endParaRPr lang="en-US" sz="2200" dirty="0"/>
          </a:p>
          <a:p>
            <a:pPr lvl="1"/>
            <a:r>
              <a:rPr lang="el-GR" sz="2200" dirty="0"/>
              <a:t>Οι εξισώσεις για την</a:t>
            </a:r>
            <a:br>
              <a:rPr lang="en-US" sz="2200" dirty="0"/>
            </a:br>
            <a:r>
              <a:rPr lang="el-GR" sz="2200" dirty="0"/>
              <a:t>κίνηση βλήματος σε ένα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σύστημα συντεταγμένων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με τον άξονα </a:t>
            </a:r>
            <a:r>
              <a:rPr lang="en-US" sz="2200" dirty="0"/>
              <a:t>y</a:t>
            </a:r>
            <a:r>
              <a:rPr lang="el-GR" sz="2200" dirty="0"/>
              <a:t> κάθετα</a:t>
            </a:r>
          </a:p>
          <a:p>
            <a:pPr marL="342900" lvl="1" indent="0">
              <a:buNone/>
            </a:pPr>
            <a:r>
              <a:rPr lang="el-GR" sz="2200" dirty="0"/>
              <a:t>   προς τα πάνω</a:t>
            </a:r>
            <a:r>
              <a:rPr lang="en-US" sz="2200" dirty="0"/>
              <a:t>:</a:t>
            </a:r>
          </a:p>
          <a:p>
            <a:pPr lvl="1"/>
            <a:endParaRPr lang="en-US" sz="2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56125" y="2915708"/>
            <a:ext cx="4038600" cy="3285067"/>
          </a:xfrm>
        </p:spPr>
        <p:txBody>
          <a:bodyPr/>
          <a:lstStyle/>
          <a:p>
            <a:r>
              <a:rPr lang="el-GR" sz="2200" dirty="0"/>
              <a:t>Η οριζόντια και η κάθετη κίνηση </a:t>
            </a:r>
            <a:r>
              <a:rPr lang="en-US" sz="2200" dirty="0"/>
              <a:t> </a:t>
            </a:r>
            <a:r>
              <a:rPr lang="el-GR" sz="2200" dirty="0"/>
              <a:t>είναι ανεξάρτητες</a:t>
            </a:r>
            <a:r>
              <a:rPr lang="en-US" sz="2200" dirty="0"/>
              <a:t>:</a:t>
            </a:r>
          </a:p>
        </p:txBody>
      </p:sp>
      <p:pic>
        <p:nvPicPr>
          <p:cNvPr id="20" name="Picture 19" descr="Slide1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38" y="4602217"/>
            <a:ext cx="2106168" cy="167335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DA1181-D95A-47B3-8B07-1B5915CB7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78" t="28332" r="50186" b="29862"/>
          <a:stretch/>
        </p:blipFill>
        <p:spPr>
          <a:xfrm>
            <a:off x="4937788" y="3609974"/>
            <a:ext cx="3599517" cy="313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8650" y="-25399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Τροχιές βλήματος</a:t>
            </a:r>
            <a:endParaRPr lang="en-US" sz="4000" dirty="0"/>
          </a:p>
        </p:txBody>
      </p:sp>
      <p:sp>
        <p:nvSpPr>
          <p:cNvPr id="547843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365125" y="1160463"/>
            <a:ext cx="8374356" cy="5106987"/>
          </a:xfrm>
        </p:spPr>
        <p:txBody>
          <a:bodyPr/>
          <a:lstStyle/>
          <a:p>
            <a:r>
              <a:rPr lang="el-GR" sz="2400" dirty="0"/>
              <a:t>Η τροχιά ενός σώματος στην κίνηση βλήματος είναι μια παραβολή</a:t>
            </a:r>
            <a:r>
              <a:rPr lang="en-US" sz="2400" dirty="0"/>
              <a:t>, </a:t>
            </a:r>
            <a:r>
              <a:rPr lang="el-GR" sz="2400" dirty="0"/>
              <a:t>εκτός κι αν το σώμα δεν έχει οριζόντια συνιστώσα κίνησης</a:t>
            </a:r>
            <a:endParaRPr lang="en-US" sz="2400" dirty="0"/>
          </a:p>
          <a:p>
            <a:pPr marL="685800" lvl="2"/>
            <a:r>
              <a:rPr lang="el-GR" sz="2200" dirty="0"/>
              <a:t>Η οριζόντια κίνηση είναι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αμετάβλητη</a:t>
            </a:r>
            <a:r>
              <a:rPr lang="en-US" sz="2200" dirty="0"/>
              <a:t>, </a:t>
            </a:r>
            <a:r>
              <a:rPr lang="el-GR" sz="2200" dirty="0"/>
              <a:t>ενώ η κάθετη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κίνηση</a:t>
            </a:r>
            <a:r>
              <a:rPr lang="en-US" sz="2200" dirty="0"/>
              <a:t> </a:t>
            </a:r>
            <a:r>
              <a:rPr lang="el-GR" sz="2200" dirty="0"/>
              <a:t>υφίσταται 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επιτάχυνση προς τα κάτω</a:t>
            </a:r>
            <a:r>
              <a:rPr lang="en-US" sz="2200" dirty="0"/>
              <a:t>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85481" y="2218972"/>
            <a:ext cx="3609243" cy="3934179"/>
          </a:xfrm>
        </p:spPr>
        <p:txBody>
          <a:bodyPr>
            <a:normAutofit/>
          </a:bodyPr>
          <a:lstStyle/>
          <a:p>
            <a:pPr marL="342900" lvl="1">
              <a:buFontTx/>
              <a:buChar char="•"/>
            </a:pPr>
            <a:r>
              <a:rPr lang="el-GR" sz="2200" dirty="0"/>
              <a:t>Εξίσωση για την τροχιά</a:t>
            </a:r>
            <a:r>
              <a:rPr lang="en-US" sz="2200" dirty="0"/>
              <a:t>:</a:t>
            </a:r>
          </a:p>
        </p:txBody>
      </p:sp>
      <p:pic>
        <p:nvPicPr>
          <p:cNvPr id="16" name="Picture 15" descr="Slide13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21" y="2654201"/>
            <a:ext cx="2699045" cy="57600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2D4D1F-F465-45C4-BD92-0827ECC6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22" t="36250" r="40033" b="15278"/>
          <a:stretch/>
        </p:blipFill>
        <p:spPr>
          <a:xfrm>
            <a:off x="647869" y="3543301"/>
            <a:ext cx="4064010" cy="31680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6B0178-A8AF-41F1-B233-E97918967E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10" t="42634" r="31913" b="24347"/>
          <a:stretch/>
        </p:blipFill>
        <p:spPr>
          <a:xfrm>
            <a:off x="5058178" y="3713956"/>
            <a:ext cx="3818104" cy="262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460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Ομαλή κυκλική κίνηση</a:t>
            </a:r>
            <a:endParaRPr lang="en-US" sz="4000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>
          <a:xfrm>
            <a:off x="365126" y="1389063"/>
            <a:ext cx="5020297" cy="51069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200" dirty="0"/>
              <a:t>Όταν ένα σώμα κινείται σε</a:t>
            </a:r>
            <a:r>
              <a:rPr lang="en-US" sz="2200" dirty="0"/>
              <a:t> </a:t>
            </a:r>
            <a:r>
              <a:rPr lang="el-GR" sz="2200" dirty="0"/>
              <a:t>κυκλική διαδρομή ακτίνας </a:t>
            </a:r>
            <a:r>
              <a:rPr lang="en-US" sz="2200" i="1" dirty="0"/>
              <a:t>r</a:t>
            </a:r>
            <a:r>
              <a:rPr lang="en-US" sz="2200" dirty="0"/>
              <a:t> </a:t>
            </a:r>
            <a:r>
              <a:rPr lang="el-GR" sz="2200" dirty="0"/>
              <a:t>με σταθερή</a:t>
            </a:r>
            <a:r>
              <a:rPr lang="en-US" sz="2200" dirty="0"/>
              <a:t> </a:t>
            </a:r>
            <a:r>
              <a:rPr lang="el-GR" sz="2200" dirty="0"/>
              <a:t>ταχύτητα</a:t>
            </a:r>
            <a:r>
              <a:rPr lang="en-US" sz="2200" dirty="0"/>
              <a:t> </a:t>
            </a:r>
            <a:r>
              <a:rPr lang="en-US" sz="2200" i="1" dirty="0"/>
              <a:t>v</a:t>
            </a:r>
            <a:r>
              <a:rPr lang="en-US" sz="2200" dirty="0"/>
              <a:t>, </a:t>
            </a:r>
            <a:r>
              <a:rPr lang="el-GR" sz="2200" dirty="0"/>
              <a:t>η επιτάχυνσή του</a:t>
            </a:r>
            <a:r>
              <a:rPr lang="en-US" sz="2200" dirty="0"/>
              <a:t> </a:t>
            </a:r>
            <a:r>
              <a:rPr lang="el-GR" sz="2200" dirty="0"/>
              <a:t>έχει μέτρο</a:t>
            </a: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  <a:p>
            <a:pPr lvl="1">
              <a:lnSpc>
                <a:spcPct val="100000"/>
              </a:lnSpc>
            </a:pPr>
            <a:endParaRPr lang="en-US" altLang="zh-TW" sz="2200" dirty="0"/>
          </a:p>
          <a:p>
            <a:pPr lvl="1">
              <a:lnSpc>
                <a:spcPct val="100000"/>
              </a:lnSpc>
            </a:pPr>
            <a:r>
              <a:rPr lang="el-GR" sz="2200" dirty="0"/>
              <a:t>Το διάνυσμα της επιτάχυνσης έχει κατεύθυνση</a:t>
            </a:r>
            <a:r>
              <a:rPr lang="en-US" sz="2200" dirty="0"/>
              <a:t> </a:t>
            </a:r>
            <a:r>
              <a:rPr lang="el-GR" sz="2200" dirty="0"/>
              <a:t>προς το κέντρο του κύκλου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l-GR" sz="2200" dirty="0"/>
              <a:t>Εφόσον η κατεύθυνση της επιτάχυνσης μεταβάλλεται, δεν έχουμε σταθερή επιτάχυνση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l-GR" altLang="zh-TW" sz="2200" dirty="0"/>
              <a:t>Η σταθερή επιτάχυνση σε δύο διαστάσεις συνεπάγεται</a:t>
            </a:r>
            <a:r>
              <a:rPr lang="en-US" altLang="zh-TW" sz="2200" dirty="0"/>
              <a:t> </a:t>
            </a:r>
            <a:r>
              <a:rPr lang="el-GR" altLang="zh-TW" sz="2200" b="1" i="1" dirty="0"/>
              <a:t>παραβολική</a:t>
            </a:r>
            <a:r>
              <a:rPr lang="en-US" altLang="zh-TW" sz="2200" dirty="0"/>
              <a:t> </a:t>
            </a:r>
            <a:r>
              <a:rPr lang="el-GR" altLang="zh-TW" sz="2200" dirty="0"/>
              <a:t>τροχιά</a:t>
            </a:r>
            <a:endParaRPr lang="en-US" sz="2200" dirty="0"/>
          </a:p>
        </p:txBody>
      </p:sp>
      <p:pic>
        <p:nvPicPr>
          <p:cNvPr id="16" name="Picture 15" descr="Slide14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41" y="2584373"/>
            <a:ext cx="719328" cy="643128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238C0E7-7765-4CA1-89F2-5C9A4B0E0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89" t="32501" r="53556" b="21211"/>
          <a:stretch/>
        </p:blipFill>
        <p:spPr>
          <a:xfrm>
            <a:off x="5505441" y="1670049"/>
            <a:ext cx="3515693" cy="38798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Μη ομαλή κυκλική κίνηση</a:t>
            </a:r>
            <a:endParaRPr lang="en-US" sz="4000" dirty="0"/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>
          <a:xfrm>
            <a:off x="447675" y="1530350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200" dirty="0"/>
              <a:t>Όταν ένα σώμα κινείται σε κυκλική διαδρομή με ταχύτητα που μεταβάλλεται,</a:t>
            </a:r>
            <a:r>
              <a:rPr lang="en-US" sz="2200" dirty="0"/>
              <a:t> </a:t>
            </a:r>
            <a:r>
              <a:rPr lang="el-GR" sz="2200" dirty="0"/>
              <a:t>τότε η επιτάχυνσή του έχει τόσο ακτινικές όσο και </a:t>
            </a:r>
            <a:r>
              <a:rPr lang="el-GR" sz="2200" dirty="0" err="1"/>
              <a:t>εφαπτομενικές</a:t>
            </a:r>
            <a:r>
              <a:rPr lang="el-GR" sz="2200" dirty="0"/>
              <a:t> συνιστώσες</a:t>
            </a:r>
            <a:r>
              <a:rPr lang="en-US" altLang="zh-TW" sz="22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TW" sz="2200" dirty="0"/>
          </a:p>
          <a:p>
            <a:pPr>
              <a:lnSpc>
                <a:spcPct val="100000"/>
              </a:lnSpc>
              <a:defRPr/>
            </a:pPr>
            <a:r>
              <a:rPr lang="el-GR" altLang="zh-TW" sz="2200" dirty="0">
                <a:ea typeface="新細明體" charset="0"/>
                <a:cs typeface="新細明體" charset="0"/>
              </a:rPr>
              <a:t>Η </a:t>
            </a:r>
            <a:r>
              <a:rPr lang="en-US" altLang="zh-TW" sz="2200" dirty="0">
                <a:ea typeface="新細明體" charset="0"/>
                <a:cs typeface="新細明體" charset="0"/>
              </a:rPr>
              <a:t>   </a:t>
            </a:r>
            <a:r>
              <a:rPr lang="el-GR" altLang="zh-TW" sz="2200" dirty="0">
                <a:ea typeface="新細明體" charset="0"/>
                <a:cs typeface="新細明體" charset="0"/>
              </a:rPr>
              <a:t> είναι κάθετη στη </a:t>
            </a:r>
            <a:r>
              <a:rPr lang="en-US" altLang="zh-TW" sz="2200" dirty="0">
                <a:ea typeface="新細明體" charset="0"/>
                <a:cs typeface="新細明體" charset="0"/>
              </a:rPr>
              <a:t> </a:t>
            </a:r>
            <a:br>
              <a:rPr lang="en-US" altLang="zh-TW" sz="2200" dirty="0">
                <a:ea typeface="新細明體" charset="0"/>
                <a:cs typeface="新細明體" charset="0"/>
              </a:rPr>
            </a:br>
            <a:r>
              <a:rPr lang="el-GR" altLang="zh-TW" sz="2200" dirty="0">
                <a:ea typeface="新細明體" charset="0"/>
                <a:cs typeface="新細明體" charset="0"/>
              </a:rPr>
              <a:t>ενώ η </a:t>
            </a:r>
            <a:r>
              <a:rPr lang="en-US" altLang="zh-TW" sz="2200" dirty="0">
                <a:ea typeface="新細明體" charset="0"/>
                <a:cs typeface="新細明體" charset="0"/>
              </a:rPr>
              <a:t>    </a:t>
            </a:r>
            <a:r>
              <a:rPr lang="el-GR" altLang="zh-TW" sz="2200" dirty="0">
                <a:ea typeface="新細明體" charset="0"/>
                <a:cs typeface="新細明體" charset="0"/>
              </a:rPr>
              <a:t>είναι παράλληλη στη</a:t>
            </a:r>
            <a:r>
              <a:rPr lang="en-US" altLang="zh-TW" sz="2200" dirty="0">
                <a:ea typeface="新細明體" charset="0"/>
                <a:cs typeface="新細明體" charset="0"/>
              </a:rPr>
              <a:t>  </a:t>
            </a:r>
            <a:endParaRPr lang="en-US" sz="2200" dirty="0"/>
          </a:p>
          <a:p>
            <a:pPr lvl="1">
              <a:lnSpc>
                <a:spcPct val="100000"/>
              </a:lnSpc>
              <a:defRPr/>
            </a:pPr>
            <a:r>
              <a:rPr lang="el-GR" sz="2000" dirty="0"/>
              <a:t>Το σχήμα δείχνει ένα </a:t>
            </a:r>
            <a:br>
              <a:rPr lang="en-US" sz="2000" dirty="0"/>
            </a:br>
            <a:r>
              <a:rPr lang="el-GR" sz="2000" dirty="0"/>
              <a:t>αυτοκίνητο που επιβραδύνει </a:t>
            </a:r>
          </a:p>
          <a:p>
            <a:pPr marL="342900" lvl="1" indent="0">
              <a:lnSpc>
                <a:spcPct val="100000"/>
              </a:lnSpc>
              <a:buNone/>
              <a:defRPr/>
            </a:pPr>
            <a:r>
              <a:rPr lang="el-GR" sz="2000" dirty="0"/>
              <a:t>   καθώς παίρνει μια στροφή</a:t>
            </a:r>
            <a:endParaRPr lang="en-US" sz="2000" dirty="0"/>
          </a:p>
        </p:txBody>
      </p:sp>
      <p:pic>
        <p:nvPicPr>
          <p:cNvPr id="7" name="Picture 6" descr="Slide15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00" y="2674793"/>
            <a:ext cx="1225296" cy="329184"/>
          </a:xfrm>
          <a:prstGeom prst="rect">
            <a:avLst/>
          </a:prstGeom>
        </p:spPr>
      </p:pic>
      <p:pic>
        <p:nvPicPr>
          <p:cNvPr id="8" name="Picture 7" descr="Slide15-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85" y="2523155"/>
            <a:ext cx="1545336" cy="499872"/>
          </a:xfrm>
          <a:prstGeom prst="rect">
            <a:avLst/>
          </a:prstGeom>
        </p:spPr>
      </p:pic>
      <p:pic>
        <p:nvPicPr>
          <p:cNvPr id="10" name="Picture 9" descr="Slide15-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11" y="3506691"/>
            <a:ext cx="207264" cy="329184"/>
          </a:xfrm>
          <a:prstGeom prst="rect">
            <a:avLst/>
          </a:prstGeom>
        </p:spPr>
      </p:pic>
      <p:pic>
        <p:nvPicPr>
          <p:cNvPr id="28" name="Picture 27" descr="Slide15-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98" y="3179412"/>
            <a:ext cx="161544" cy="234696"/>
          </a:xfrm>
          <a:prstGeom prst="rect">
            <a:avLst/>
          </a:prstGeom>
        </p:spPr>
      </p:pic>
      <p:pic>
        <p:nvPicPr>
          <p:cNvPr id="13" name="Picture 12" descr="Slide15-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3" y="3151218"/>
            <a:ext cx="231648" cy="329184"/>
          </a:xfrm>
          <a:prstGeom prst="rect">
            <a:avLst/>
          </a:prstGeom>
        </p:spPr>
      </p:pic>
      <p:pic>
        <p:nvPicPr>
          <p:cNvPr id="31" name="Picture 30" descr="Slide15-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59" y="3515835"/>
            <a:ext cx="161544" cy="23469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C488DEE-7836-464F-9F0E-A39E276403A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249" t="24637" r="48956" b="32030"/>
          <a:stretch/>
        </p:blipFill>
        <p:spPr>
          <a:xfrm>
            <a:off x="4999945" y="3320796"/>
            <a:ext cx="3239942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17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Σύνοψη </a:t>
            </a:r>
            <a:endParaRPr lang="en-US" sz="4000" dirty="0"/>
          </a:p>
        </p:txBody>
      </p:sp>
      <p:sp>
        <p:nvSpPr>
          <p:cNvPr id="412680" name="Rectangle 8"/>
          <p:cNvSpPr>
            <a:spLocks noGrp="1" noChangeArrowheads="1"/>
          </p:cNvSpPr>
          <p:nvPr>
            <p:ph idx="1"/>
          </p:nvPr>
        </p:nvSpPr>
        <p:spPr>
          <a:xfrm>
            <a:off x="365125" y="1189038"/>
            <a:ext cx="8229600" cy="56372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l-GR" sz="2200" dirty="0"/>
              <a:t>Στις δύο και τρεις διαστάσεις</a:t>
            </a:r>
            <a:r>
              <a:rPr lang="en-US" sz="2200" dirty="0"/>
              <a:t>, </a:t>
            </a:r>
            <a:r>
              <a:rPr lang="el-GR" sz="2200" dirty="0"/>
              <a:t>η θέση, η ταχύτητα και η επιτάχυνση γίνονται διανυσματικές ποσότητες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l-GR" sz="2000" dirty="0"/>
              <a:t>Ταχύτητα είναι ο ρυθμός μεταβολής</a:t>
            </a:r>
            <a:r>
              <a:rPr lang="en-US" sz="2000" dirty="0"/>
              <a:t> </a:t>
            </a:r>
            <a:r>
              <a:rPr lang="el-GR" sz="2000" dirty="0"/>
              <a:t>του διανύσματος της θέσης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lvl="1">
              <a:lnSpc>
                <a:spcPct val="110000"/>
              </a:lnSpc>
            </a:pPr>
            <a:r>
              <a:rPr lang="el-GR" sz="2000" dirty="0"/>
              <a:t>Επιτάχυνση είναι ο ρυθμός μεταβολής της του διανύσματος της ταχύτητας</a:t>
            </a:r>
            <a:r>
              <a:rPr lang="en-US" sz="2000" dirty="0"/>
              <a:t>:</a:t>
            </a:r>
            <a:endParaRPr lang="el-GR" sz="2000" dirty="0"/>
          </a:p>
          <a:p>
            <a:pPr marL="342900" lvl="1" indent="0">
              <a:lnSpc>
                <a:spcPct val="110000"/>
              </a:lnSpc>
              <a:buNone/>
            </a:pPr>
            <a:endParaRPr lang="el-GR" sz="2000" dirty="0"/>
          </a:p>
          <a:p>
            <a:pPr marL="342900" lvl="1" indent="0">
              <a:lnSpc>
                <a:spcPct val="110000"/>
              </a:lnSpc>
              <a:buNone/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l-GR" sz="2200" dirty="0"/>
              <a:t>Γενικά</a:t>
            </a:r>
            <a:r>
              <a:rPr lang="en-US" sz="2200" dirty="0"/>
              <a:t>, </a:t>
            </a:r>
            <a:r>
              <a:rPr lang="el-GR" sz="2200" dirty="0"/>
              <a:t>η επιτάχυνση αλλάζει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τόσο το μέτρο όσο και την κατεύθυνση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της ταχύτητας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l-GR" sz="2200" dirty="0"/>
              <a:t>Η κίνηση βλήματος είναι αποτέλεσμα</a:t>
            </a:r>
            <a:br>
              <a:rPr lang="en-US" sz="2200" dirty="0"/>
            </a:br>
            <a:r>
              <a:rPr lang="el-GR" sz="2200" dirty="0"/>
              <a:t>της σταθερής επιτάχυνσης της</a:t>
            </a:r>
            <a:br>
              <a:rPr lang="en-US" sz="2200" dirty="0"/>
            </a:br>
            <a:r>
              <a:rPr lang="el-GR" sz="2200" dirty="0"/>
              <a:t>βαρύτητας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l-GR" sz="2200" dirty="0"/>
              <a:t>Στην ομαλή κυκλική κίνηση</a:t>
            </a:r>
            <a:r>
              <a:rPr lang="en-US" sz="2200" dirty="0"/>
              <a:t>, </a:t>
            </a:r>
            <a:r>
              <a:rPr lang="el-GR" sz="2200" dirty="0"/>
              <a:t>η</a:t>
            </a:r>
            <a:br>
              <a:rPr lang="en-US" sz="2200" dirty="0"/>
            </a:br>
            <a:r>
              <a:rPr lang="el-GR" sz="2200" dirty="0"/>
              <a:t>επιτάχυνση έχει μέτρο </a:t>
            </a:r>
            <a:r>
              <a:rPr lang="en-US" sz="2200" i="1" dirty="0"/>
              <a:t>v</a:t>
            </a:r>
            <a:r>
              <a:rPr lang="en-US" sz="2200" baseline="30000" dirty="0"/>
              <a:t>2</a:t>
            </a:r>
            <a:r>
              <a:rPr lang="en-US" sz="2200" dirty="0"/>
              <a:t>/</a:t>
            </a:r>
            <a:r>
              <a:rPr lang="en-US" sz="2200" i="1" dirty="0"/>
              <a:t>r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και κατεύθυνση προς το κέντρο</a:t>
            </a:r>
            <a:br>
              <a:rPr lang="en-US" sz="2200" dirty="0"/>
            </a:br>
            <a:r>
              <a:rPr lang="el-GR" sz="2200" dirty="0"/>
              <a:t>του κύκλου</a:t>
            </a:r>
            <a:endParaRPr lang="en-US" sz="2200" dirty="0">
              <a:latin typeface="Arial" charset="0"/>
            </a:endParaRPr>
          </a:p>
        </p:txBody>
      </p:sp>
      <p:pic>
        <p:nvPicPr>
          <p:cNvPr id="19" name="Picture 18" descr="Slide16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36" y="1672505"/>
            <a:ext cx="765048" cy="603504"/>
          </a:xfrm>
          <a:prstGeom prst="rect">
            <a:avLst/>
          </a:prstGeom>
        </p:spPr>
      </p:pic>
      <p:pic>
        <p:nvPicPr>
          <p:cNvPr id="20" name="Picture 19" descr="Slide16-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3" y="2690970"/>
            <a:ext cx="768096" cy="603504"/>
          </a:xfrm>
          <a:prstGeom prst="rect">
            <a:avLst/>
          </a:prstGeom>
        </p:spPr>
      </p:pic>
      <p:pic>
        <p:nvPicPr>
          <p:cNvPr id="9" name="Picture 8" descr="03_08_Figur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"/>
          <a:stretch/>
        </p:blipFill>
        <p:spPr>
          <a:xfrm>
            <a:off x="5105136" y="2992722"/>
            <a:ext cx="1828800" cy="1111639"/>
          </a:xfrm>
          <a:prstGeom prst="rect">
            <a:avLst/>
          </a:prstGeom>
        </p:spPr>
      </p:pic>
      <p:pic>
        <p:nvPicPr>
          <p:cNvPr id="2" name="Picture 1" descr="03_20_Figur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"/>
          <a:stretch/>
        </p:blipFill>
        <p:spPr>
          <a:xfrm>
            <a:off x="6864059" y="4302808"/>
            <a:ext cx="2174287" cy="202764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3E50B7E-6E7B-4B09-923C-3CD2211FF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931" y="4421305"/>
            <a:ext cx="1894309" cy="208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:a16="http://schemas.microsoft.com/office/drawing/2014/main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:p14="http://schemas.microsoft.com/office/powerpoint/2010/main" val="1294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3: </a:t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>
                <a:solidFill>
                  <a:srgbClr val="FFFFFF"/>
                </a:solidFill>
              </a:rPr>
              <a:t>Κίνηση σε δύο και τρεις διαστάσεις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6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03_00_Figure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r="7874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3749" y="339725"/>
            <a:ext cx="3602727" cy="1633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l-GR" sz="4300" dirty="0">
                <a:solidFill>
                  <a:srgbClr val="000000"/>
                </a:solidFill>
              </a:rPr>
              <a:t>Τι μαθαίνετε</a:t>
            </a:r>
            <a:endParaRPr lang="en-US" sz="43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3748" y="2685182"/>
            <a:ext cx="3602726" cy="30456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100000"/>
              </a:lnSpc>
              <a:spcBef>
                <a:spcPts val="0"/>
              </a:spcBef>
            </a:pPr>
            <a:r>
              <a:rPr lang="el-GR" sz="1700" dirty="0">
                <a:solidFill>
                  <a:srgbClr val="000000"/>
                </a:solidFill>
              </a:rPr>
              <a:t>Να περιγράφετε τη θέση, την ταχύτητα και την επιτάχυνση σε δύο και τρεις διαστάσεις χρησιμοποιώντας τη γλώσσα των διανυσμάτων</a:t>
            </a:r>
            <a:endParaRPr lang="en-US" sz="1700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100000"/>
              </a:lnSpc>
              <a:spcBef>
                <a:spcPts val="0"/>
              </a:spcBef>
            </a:pPr>
            <a:r>
              <a:rPr lang="el-GR" sz="1700" dirty="0">
                <a:solidFill>
                  <a:srgbClr val="000000"/>
                </a:solidFill>
              </a:rPr>
              <a:t>Θα δείτε πώς οι τεχνικές του Κεφαλαίου 2, μπορούν να εφαρμοστούν στην πολυδιάστατη κίνηση</a:t>
            </a:r>
            <a:endParaRPr lang="en-US" sz="1700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100000"/>
              </a:lnSpc>
              <a:spcBef>
                <a:spcPts val="0"/>
              </a:spcBef>
            </a:pPr>
            <a:r>
              <a:rPr lang="el-GR" sz="1700" dirty="0">
                <a:solidFill>
                  <a:srgbClr val="000000"/>
                </a:solidFill>
              </a:rPr>
              <a:t>Θα κατανοήσετε την κίνηση υπό την επίδραση της βαρύτητας κοντά στην επιφάνεια της Γης </a:t>
            </a:r>
            <a:endParaRPr lang="en-US" sz="1700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100000"/>
              </a:lnSpc>
              <a:spcBef>
                <a:spcPts val="0"/>
              </a:spcBef>
            </a:pPr>
            <a:r>
              <a:rPr lang="el-GR" sz="1700" dirty="0">
                <a:solidFill>
                  <a:srgbClr val="000000"/>
                </a:solidFill>
              </a:rPr>
              <a:t>Θα δείτε πώς η κυκλική κίνηση είναι μια ιδιαίτερη περίπτωση επιταχυνόμενης κίνησης και θα μάθετε πώς να βρίσκετε το μέτρο και την κατεύθυνση αυτής της επιτάχυνσης</a:t>
            </a:r>
            <a:endParaRPr lang="en-US" sz="1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Διανύσματα</a:t>
            </a:r>
            <a:endParaRPr lang="en-US" sz="40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FD53402-92D4-4186-844F-D854AA0E3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8" t="48889" r="57413" b="17639"/>
          <a:stretch/>
        </p:blipFill>
        <p:spPr>
          <a:xfrm>
            <a:off x="5690682" y="3767547"/>
            <a:ext cx="3153366" cy="2988000"/>
          </a:xfrm>
          <a:prstGeom prst="rect">
            <a:avLst/>
          </a:prstGeom>
        </p:spPr>
      </p:pic>
      <p:sp>
        <p:nvSpPr>
          <p:cNvPr id="538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5377" y="1433043"/>
            <a:ext cx="8233245" cy="54249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200" b="1" dirty="0"/>
              <a:t>Διάνυσμα</a:t>
            </a:r>
            <a:r>
              <a:rPr lang="en-US" sz="2200" dirty="0"/>
              <a:t> </a:t>
            </a:r>
            <a:r>
              <a:rPr lang="el-GR" sz="2200" dirty="0"/>
              <a:t>είναι μια ποσότητα που εκφράζει τόσο το μέτρο όσο και την κατεύθυνση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l-GR" sz="2000" dirty="0"/>
              <a:t>Σε δύο διαστάσεις απαιτούνται δύο αριθμοί για να προσδιορίσουν ένα διάνυσμα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l-GR" sz="2000" dirty="0"/>
              <a:t>Σε τρεις διαστάσεις απαιτούνται τρεις αριθμοί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l-GR" sz="2000" dirty="0"/>
              <a:t>Ένα διάνυσμα μπορεί να αναπαρασταθεί με ένα βέλος του οποίου το μήκος ανταποκρίνεται στο μέτρο του διανύσματος</a:t>
            </a:r>
            <a:endParaRPr lang="en-US" sz="2000" dirty="0"/>
          </a:p>
          <a:p>
            <a:pPr>
              <a:lnSpc>
                <a:spcPct val="100000"/>
              </a:lnSpc>
              <a:defRPr/>
            </a:pPr>
            <a:r>
              <a:rPr lang="el-GR" sz="2200" dirty="0"/>
              <a:t>Η θέση είναι μια διανυσματική ποσότητα</a:t>
            </a:r>
            <a:endParaRPr lang="en-US" sz="2200" dirty="0"/>
          </a:p>
          <a:p>
            <a:pPr lvl="1">
              <a:lnSpc>
                <a:spcPct val="100000"/>
              </a:lnSpc>
              <a:defRPr/>
            </a:pPr>
            <a:r>
              <a:rPr lang="el-GR" sz="2200" dirty="0"/>
              <a:t>Η θέση ενός σώματος προσδιορίζεται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l-GR" sz="2200" dirty="0"/>
              <a:t>δίνοντας την απόστασή του από μια</a:t>
            </a:r>
            <a:br>
              <a:rPr lang="en-US" sz="2200" dirty="0"/>
            </a:br>
            <a:r>
              <a:rPr lang="el-GR" sz="2200" dirty="0"/>
              <a:t>αρχή των αξόνων και την κατεύθυνσή</a:t>
            </a:r>
            <a:br>
              <a:rPr lang="en-US" sz="2200" dirty="0"/>
            </a:br>
            <a:r>
              <a:rPr lang="el-GR" sz="2200" dirty="0"/>
              <a:t>του σε σχέση με κάθε άξονα</a:t>
            </a:r>
            <a:endParaRPr lang="en-US" sz="2200" dirty="0"/>
          </a:p>
          <a:p>
            <a:pPr marL="742950" lvl="1" indent="-285750">
              <a:lnSpc>
                <a:spcPct val="100000"/>
              </a:lnSpc>
              <a:defRPr/>
            </a:pPr>
            <a:r>
              <a:rPr lang="el-GR" sz="2200" dirty="0"/>
              <a:t>Εδώ το</a:t>
            </a:r>
            <a:r>
              <a:rPr lang="en-US" sz="2200" dirty="0"/>
              <a:t>    </a:t>
            </a:r>
            <a:r>
              <a:rPr lang="el-GR" sz="2200" dirty="0"/>
              <a:t>περιγράφει ένα</a:t>
            </a:r>
            <a:r>
              <a:rPr lang="en-US" sz="2200" dirty="0"/>
              <a:t> </a:t>
            </a:r>
            <a:r>
              <a:rPr lang="el-GR" sz="2200" dirty="0"/>
              <a:t>σημείο</a:t>
            </a:r>
            <a:br>
              <a:rPr lang="en-US" sz="2200" dirty="0"/>
            </a:br>
            <a:r>
              <a:rPr lang="en-US" sz="2200" dirty="0"/>
              <a:t>2 m </a:t>
            </a:r>
            <a:r>
              <a:rPr lang="el-GR" sz="2200" dirty="0"/>
              <a:t>από την αρχή</a:t>
            </a:r>
            <a:r>
              <a:rPr lang="en-US" sz="2200" dirty="0"/>
              <a:t> </a:t>
            </a:r>
            <a:r>
              <a:rPr lang="el-GR" sz="2200" dirty="0"/>
              <a:t>σε κατεύθυνση</a:t>
            </a:r>
            <a:br>
              <a:rPr lang="en-US" sz="2200" dirty="0"/>
            </a:br>
            <a:r>
              <a:rPr lang="en-US" sz="2200" dirty="0"/>
              <a:t>30</a:t>
            </a:r>
            <a:r>
              <a:rPr lang="el-GR" sz="2200" baseline="30000" dirty="0"/>
              <a:t>ο</a:t>
            </a:r>
            <a:r>
              <a:rPr lang="el-GR" sz="2200" dirty="0"/>
              <a:t> προς τον οριζόντιο άξονα</a:t>
            </a:r>
            <a:endParaRPr lang="en-US" sz="2200" dirty="0"/>
          </a:p>
        </p:txBody>
      </p:sp>
      <p:pic>
        <p:nvPicPr>
          <p:cNvPr id="16" name="Picture 15" descr="Slide3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89" y="5798985"/>
            <a:ext cx="143256" cy="298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Πρόσθεση διανυσμάτων</a:t>
            </a:r>
            <a:endParaRPr lang="en-US" sz="4000" dirty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να προσθέσετε δύο διανύσματα, τοποθετείτε την αρχή του δεύτερου στο πέρας του πρώτου</a:t>
            </a:r>
            <a:endParaRPr lang="en-US" dirty="0"/>
          </a:p>
          <a:p>
            <a:pPr lvl="1"/>
            <a:r>
              <a:rPr lang="el-GR" dirty="0"/>
              <a:t>Το άθροισμα είναι τότε το διάνυσμα που εκτείνεται από την αρχή του πρώτου διανύσματος στο πέρας του δεύτερου</a:t>
            </a:r>
            <a:endParaRPr lang="en-US" dirty="0"/>
          </a:p>
          <a:p>
            <a:pPr lvl="1"/>
            <a:r>
              <a:rPr lang="el-GR" dirty="0"/>
              <a:t>Εδώ το </a:t>
            </a:r>
            <a:r>
              <a:rPr lang="en-US" dirty="0"/>
              <a:t>    </a:t>
            </a:r>
            <a:r>
              <a:rPr lang="el-GR" dirty="0"/>
              <a:t>είναι το άθροισμα των</a:t>
            </a:r>
            <a:r>
              <a:rPr lang="en-US" dirty="0"/>
              <a:t>    </a:t>
            </a:r>
            <a:r>
              <a:rPr lang="el-GR" dirty="0"/>
              <a:t>και</a:t>
            </a:r>
            <a:r>
              <a:rPr lang="en-US" dirty="0"/>
              <a:t>    </a:t>
            </a:r>
          </a:p>
        </p:txBody>
      </p:sp>
      <p:pic>
        <p:nvPicPr>
          <p:cNvPr id="16" name="Picture 15" descr="Slide4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43" y="3019510"/>
            <a:ext cx="160257" cy="288000"/>
          </a:xfrm>
          <a:prstGeom prst="rect">
            <a:avLst/>
          </a:prstGeom>
        </p:spPr>
      </p:pic>
      <p:pic>
        <p:nvPicPr>
          <p:cNvPr id="17" name="Picture 16" descr="Slide4-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31" y="3019510"/>
            <a:ext cx="135936" cy="288000"/>
          </a:xfrm>
          <a:prstGeom prst="rect">
            <a:avLst/>
          </a:prstGeom>
        </p:spPr>
      </p:pic>
      <p:pic>
        <p:nvPicPr>
          <p:cNvPr id="18" name="Picture 17" descr="Slide4-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46" y="3054054"/>
            <a:ext cx="271034" cy="180000"/>
          </a:xfrm>
          <a:prstGeom prst="rect">
            <a:avLst/>
          </a:prstGeom>
        </p:spPr>
      </p:pic>
      <p:pic>
        <p:nvPicPr>
          <p:cNvPr id="28" name="Picture 27" descr="Slide4-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00" y="3550491"/>
            <a:ext cx="1303776" cy="324000"/>
          </a:xfrm>
          <a:prstGeom prst="rect">
            <a:avLst/>
          </a:prstGeom>
        </p:spPr>
      </p:pic>
      <p:pic>
        <p:nvPicPr>
          <p:cNvPr id="20" name="Picture 19" descr="03_02_Figur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4"/>
          <a:stretch/>
        </p:blipFill>
        <p:spPr>
          <a:xfrm>
            <a:off x="4103352" y="3694491"/>
            <a:ext cx="4572000" cy="20143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841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Πράξεις διανυσμάτων </a:t>
            </a:r>
            <a:endParaRPr lang="en-US" sz="4000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292225"/>
            <a:ext cx="7886700" cy="4351338"/>
          </a:xfrm>
        </p:spPr>
        <p:txBody>
          <a:bodyPr/>
          <a:lstStyle/>
          <a:p>
            <a:r>
              <a:rPr lang="el-GR" sz="2200" dirty="0"/>
              <a:t>Για να πολλαπλασιάσουμε ένα διάνυσμα με έναν αριθμό, απλώς αυξάνουμε το μέτρο του διανύσματος κατά αυτόν τον αριθμό</a:t>
            </a:r>
            <a:endParaRPr lang="en-US" sz="2200" dirty="0"/>
          </a:p>
          <a:p>
            <a:pPr lvl="1"/>
            <a:r>
              <a:rPr lang="el-GR" sz="2000" dirty="0"/>
              <a:t>Αν ο αριθμός είναι θετικός, η κατεύθυνση του διανύσματος δεν αλλάζει</a:t>
            </a:r>
            <a:endParaRPr lang="en-US" sz="2000" dirty="0"/>
          </a:p>
          <a:p>
            <a:pPr lvl="1"/>
            <a:r>
              <a:rPr lang="el-GR" sz="2000" dirty="0"/>
              <a:t>Αν ο αριθμός είναι αρνητικός, η κατεύθυνση του διανύσματος αντιστρέφεται</a:t>
            </a:r>
            <a:endParaRPr lang="en-US" sz="2000" dirty="0"/>
          </a:p>
          <a:p>
            <a:r>
              <a:rPr lang="el-GR" sz="2200" dirty="0"/>
              <a:t>Για να αφαιρέσουμε διανύσματα,</a:t>
            </a:r>
            <a:r>
              <a:rPr lang="en-US" sz="2200" dirty="0"/>
              <a:t> </a:t>
            </a:r>
            <a:r>
              <a:rPr lang="el-GR" sz="2200" dirty="0"/>
              <a:t>προσθέτουμε τον αρνητικό του δεύτερου διανύσματος στο πρώτο</a:t>
            </a:r>
            <a:r>
              <a:rPr lang="en-US" sz="2200" dirty="0"/>
              <a:t>:</a:t>
            </a:r>
          </a:p>
          <a:p>
            <a:endParaRPr lang="en-US" sz="2200" dirty="0"/>
          </a:p>
          <a:p>
            <a:r>
              <a:rPr lang="el-GR" sz="2200" dirty="0"/>
              <a:t>Η διανυσματική πρόσθεση είναι </a:t>
            </a:r>
            <a:r>
              <a:rPr lang="el-GR" sz="2200" dirty="0" err="1"/>
              <a:t>μεταθετική</a:t>
            </a:r>
            <a:r>
              <a:rPr lang="el-GR" sz="2200" dirty="0"/>
              <a:t> και </a:t>
            </a:r>
            <a:r>
              <a:rPr lang="el-GR" sz="2200" dirty="0" err="1"/>
              <a:t>προσεταιριστική</a:t>
            </a:r>
            <a:r>
              <a:rPr lang="en-US" sz="2200" dirty="0"/>
              <a:t>:</a:t>
            </a:r>
          </a:p>
        </p:txBody>
      </p:sp>
      <p:pic>
        <p:nvPicPr>
          <p:cNvPr id="12" name="Picture 11" descr="Slide5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77" y="3907634"/>
            <a:ext cx="1905000" cy="417576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D5E8939-C70C-4AB5-8EA0-9AB7EFD21C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89" t="49028" r="34889" b="26250"/>
          <a:stretch/>
        </p:blipFill>
        <p:spPr>
          <a:xfrm>
            <a:off x="1890709" y="4777474"/>
            <a:ext cx="5427909" cy="19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27940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 err="1"/>
              <a:t>Μοναδιαία</a:t>
            </a:r>
            <a:r>
              <a:rPr lang="el-GR" sz="4000" dirty="0"/>
              <a:t> διανύσματα</a:t>
            </a:r>
            <a:endParaRPr lang="en-US" sz="4000" dirty="0"/>
          </a:p>
        </p:txBody>
      </p:sp>
      <p:sp>
        <p:nvSpPr>
          <p:cNvPr id="541700" name="Rectangle 4"/>
          <p:cNvSpPr>
            <a:spLocks noGrp="1" noChangeArrowheads="1"/>
          </p:cNvSpPr>
          <p:nvPr>
            <p:ph idx="1"/>
          </p:nvPr>
        </p:nvSpPr>
        <p:spPr>
          <a:xfrm>
            <a:off x="365125" y="1398588"/>
            <a:ext cx="8229600" cy="5330883"/>
          </a:xfrm>
        </p:spPr>
        <p:txBody>
          <a:bodyPr/>
          <a:lstStyle/>
          <a:p>
            <a:r>
              <a:rPr lang="el-GR" sz="2400" dirty="0"/>
              <a:t>Τα </a:t>
            </a:r>
            <a:r>
              <a:rPr lang="el-GR" sz="2400" dirty="0" err="1"/>
              <a:t>μοναδιαία</a:t>
            </a:r>
            <a:r>
              <a:rPr lang="el-GR" sz="2400" dirty="0"/>
              <a:t> διανύσματα έχουν</a:t>
            </a:r>
            <a:r>
              <a:rPr lang="en-US" sz="2400" dirty="0"/>
              <a:t> </a:t>
            </a:r>
            <a:r>
              <a:rPr lang="el-GR" sz="2400" dirty="0"/>
              <a:t>μέτρο</a:t>
            </a:r>
            <a:r>
              <a:rPr lang="en-US" sz="2400" dirty="0"/>
              <a:t> 1 </a:t>
            </a:r>
            <a:br>
              <a:rPr lang="en-US" sz="2400" dirty="0"/>
            </a:br>
            <a:r>
              <a:rPr lang="el-GR" sz="2400" dirty="0"/>
              <a:t>χωρίς μονάδες</a:t>
            </a:r>
            <a:endParaRPr lang="en-US" altLang="zh-TW" sz="2400" dirty="0"/>
          </a:p>
          <a:p>
            <a:pPr lvl="1"/>
            <a:r>
              <a:rPr lang="el-GR" sz="2400" dirty="0"/>
              <a:t>Χρησιμοποιούνται</a:t>
            </a:r>
            <a:r>
              <a:rPr lang="en-US" sz="2400" dirty="0"/>
              <a:t> </a:t>
            </a:r>
            <a:r>
              <a:rPr lang="el-GR" sz="2400" dirty="0"/>
              <a:t>για να προσδιορίσουν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l-GR" sz="2400" dirty="0"/>
              <a:t>την κατεύθυνση σε ολοκληρωμένες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l-GR" sz="2400" dirty="0"/>
              <a:t>μαθηματικές</a:t>
            </a:r>
            <a:r>
              <a:rPr lang="en-US" sz="2400" dirty="0"/>
              <a:t> </a:t>
            </a:r>
            <a:r>
              <a:rPr lang="el-GR" sz="2400" dirty="0"/>
              <a:t>περιγραφές διανυσμάτων</a:t>
            </a:r>
            <a:endParaRPr lang="en-US" sz="2400" dirty="0"/>
          </a:p>
          <a:p>
            <a:pPr lvl="1"/>
            <a:r>
              <a:rPr lang="el-GR" sz="2400" dirty="0"/>
              <a:t>Τα </a:t>
            </a:r>
            <a:r>
              <a:rPr lang="el-GR" sz="2400" dirty="0" err="1"/>
              <a:t>μοναδιαία</a:t>
            </a:r>
            <a:r>
              <a:rPr lang="el-GR" sz="2400" dirty="0"/>
              <a:t> διανύσματα</a:t>
            </a:r>
            <a:r>
              <a:rPr lang="en-US" sz="2400" dirty="0"/>
              <a:t> </a:t>
            </a:r>
            <a:r>
              <a:rPr lang="el-GR" sz="2400" dirty="0"/>
              <a:t>στις</a:t>
            </a:r>
            <a:br>
              <a:rPr lang="en-US" sz="2400" dirty="0"/>
            </a:br>
            <a:r>
              <a:rPr lang="el-GR" sz="2400" dirty="0"/>
              <a:t>κατευθύνσεις 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l-GR" sz="2400" i="1" dirty="0"/>
              <a:t> </a:t>
            </a:r>
            <a:r>
              <a:rPr lang="el-GR" sz="2400" dirty="0"/>
              <a:t>και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 </a:t>
            </a:r>
            <a:r>
              <a:rPr lang="el-GR" sz="2400" dirty="0"/>
              <a:t>γράφονται</a:t>
            </a:r>
          </a:p>
          <a:p>
            <a:pPr marL="342900" lvl="1" indent="0">
              <a:buNone/>
            </a:pPr>
            <a:r>
              <a:rPr lang="el-GR" sz="2400" dirty="0"/>
              <a:t>          και </a:t>
            </a:r>
            <a:endParaRPr lang="en-US" sz="2400" dirty="0"/>
          </a:p>
          <a:p>
            <a:pPr lvl="1"/>
            <a:r>
              <a:rPr lang="el-GR" sz="2400" dirty="0"/>
              <a:t>Κάθε διάνυσμα σε δύο διαστάσεις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l-GR" sz="2400" dirty="0"/>
              <a:t>μπορεί να εκφραστεί ως ένας γραμμικός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l-GR" sz="2400" dirty="0"/>
              <a:t>συνδυασμός των    και</a:t>
            </a:r>
            <a:endParaRPr lang="en-US" sz="2400" dirty="0"/>
          </a:p>
          <a:p>
            <a:pPr lvl="1"/>
            <a:r>
              <a:rPr lang="el-GR" sz="2400" dirty="0"/>
              <a:t>Κάθε διάνυσμα στις</a:t>
            </a:r>
            <a:r>
              <a:rPr lang="en-US" sz="2400" dirty="0"/>
              <a:t> </a:t>
            </a:r>
            <a:r>
              <a:rPr lang="el-GR" sz="2400" dirty="0"/>
              <a:t>τρεις διαστάσεις </a:t>
            </a:r>
            <a:br>
              <a:rPr lang="en-US" sz="2400" dirty="0"/>
            </a:br>
            <a:r>
              <a:rPr lang="el-GR" sz="2400" dirty="0"/>
              <a:t>μπορεί να εκφραστεί ως ένας γραμμικός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l-GR" sz="2400" dirty="0"/>
              <a:t>συνδυασμός των        και</a:t>
            </a:r>
            <a:endParaRPr lang="en-US" sz="24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FBC4B17-7FF2-47B4-B5AA-408DEBDBE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8" t="6141" r="85021" b="86858"/>
          <a:stretch/>
        </p:blipFill>
        <p:spPr>
          <a:xfrm>
            <a:off x="942975" y="3848099"/>
            <a:ext cx="561975" cy="4095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5319C0-6760-4CB5-B6C7-E1029A055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99" t="5525" r="75654" b="84714"/>
          <a:stretch/>
        </p:blipFill>
        <p:spPr>
          <a:xfrm>
            <a:off x="1863392" y="3778549"/>
            <a:ext cx="288758" cy="57095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6426C81-9768-4B4A-BC77-B103B2243A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555" b="8"/>
          <a:stretch/>
        </p:blipFill>
        <p:spPr>
          <a:xfrm>
            <a:off x="3154833" y="4909360"/>
            <a:ext cx="192061" cy="39028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063C18B-3206-41D5-BDAF-28BE746C15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96" t="2449" r="91010" b="89245"/>
          <a:stretch/>
        </p:blipFill>
        <p:spPr>
          <a:xfrm>
            <a:off x="3786816" y="4869452"/>
            <a:ext cx="194824" cy="4320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A9818EB-BA03-495C-890F-9CC636C39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453" y="5953214"/>
            <a:ext cx="560881" cy="40846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32710E8-1B08-466C-91D6-B0CA43A19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7731" y="5914112"/>
            <a:ext cx="286537" cy="57307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D0140C0-5709-45D1-884C-5A60D3620E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734" t="30971" r="28477" b="9723"/>
          <a:stretch/>
        </p:blipFill>
        <p:spPr>
          <a:xfrm>
            <a:off x="6236913" y="1222549"/>
            <a:ext cx="2798252" cy="514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Πράξεις διανυσμάτων με </a:t>
            </a:r>
            <a:r>
              <a:rPr lang="el-GR" sz="4000" dirty="0" err="1"/>
              <a:t>μοναδιαία</a:t>
            </a:r>
            <a:r>
              <a:rPr lang="el-GR" sz="4000" dirty="0"/>
              <a:t> διανύσματα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να αθροίσουμε διανύσματα, απλώς αθροίζουμε τις επιμέρους συνιστώσες</a:t>
            </a:r>
            <a:r>
              <a:rPr lang="en-US" dirty="0"/>
              <a:t>:</a:t>
            </a:r>
            <a:endParaRPr lang="en-US" sz="800" dirty="0"/>
          </a:p>
          <a:p>
            <a:pPr lvl="1"/>
            <a:r>
              <a:rPr lang="en-US" dirty="0"/>
              <a:t> </a:t>
            </a:r>
            <a:r>
              <a:rPr lang="el-GR" dirty="0"/>
              <a:t>Εάν</a:t>
            </a:r>
            <a:r>
              <a:rPr lang="en-US" altLang="zh-TW" dirty="0"/>
              <a:t>                                </a:t>
            </a:r>
            <a:r>
              <a:rPr lang="el-GR" altLang="zh-TW" dirty="0"/>
              <a:t>και </a:t>
            </a:r>
            <a:r>
              <a:rPr lang="en-US" altLang="zh-TW" dirty="0"/>
              <a:t>   </a:t>
            </a:r>
            <a:r>
              <a:rPr lang="el-GR" altLang="zh-TW" dirty="0"/>
              <a:t>                             </a:t>
            </a:r>
            <a:r>
              <a:rPr lang="en-US" altLang="zh-TW" dirty="0"/>
              <a:t>, </a:t>
            </a:r>
            <a:r>
              <a:rPr lang="el-GR" altLang="zh-TW" dirty="0"/>
              <a:t>τότε</a:t>
            </a:r>
            <a:endParaRPr lang="en-US" dirty="0"/>
          </a:p>
          <a:p>
            <a:pPr marL="342900" lvl="1" indent="0">
              <a:buNone/>
            </a:pPr>
            <a:endParaRPr lang="el-GR" altLang="zh-TW" dirty="0"/>
          </a:p>
          <a:p>
            <a:pPr marL="342900" lvl="1" indent="0">
              <a:buNone/>
            </a:pPr>
            <a:endParaRPr lang="en-US" altLang="zh-TW" dirty="0"/>
          </a:p>
          <a:p>
            <a:pPr lvl="1"/>
            <a:r>
              <a:rPr lang="el-GR" altLang="zh-TW" dirty="0"/>
              <a:t>Ανάλογα</a:t>
            </a:r>
            <a:r>
              <a:rPr lang="en-US" altLang="zh-TW" dirty="0"/>
              <a:t>, </a:t>
            </a:r>
          </a:p>
          <a:p>
            <a:r>
              <a:rPr lang="el-GR" dirty="0"/>
              <a:t>Για να πολλαπλασιάσουμε με έναν αριθμό</a:t>
            </a:r>
            <a:r>
              <a:rPr lang="en-US" dirty="0"/>
              <a:t>,</a:t>
            </a:r>
            <a:r>
              <a:rPr lang="el-GR" dirty="0"/>
              <a:t> πολλαπλασιάζουμε τις συνιστώσες με τον αριθμό</a:t>
            </a:r>
            <a:r>
              <a:rPr lang="en-US" dirty="0"/>
              <a:t>:</a:t>
            </a:r>
          </a:p>
          <a:p>
            <a:pPr lvl="1"/>
            <a:r>
              <a:rPr lang="en-US" altLang="zh-TW" dirty="0"/>
              <a:t> </a:t>
            </a:r>
            <a:r>
              <a:rPr lang="el-GR" altLang="zh-TW" dirty="0"/>
              <a:t>Εάν</a:t>
            </a:r>
            <a:endParaRPr lang="en-US" altLang="zh-TW" dirty="0"/>
          </a:p>
          <a:p>
            <a:pPr lvl="1"/>
            <a:endParaRPr lang="el-GR" altLang="zh-TW" sz="800" dirty="0"/>
          </a:p>
          <a:p>
            <a:pPr lvl="1"/>
            <a:r>
              <a:rPr lang="en-US" altLang="zh-TW" dirty="0"/>
              <a:t> </a:t>
            </a:r>
            <a:r>
              <a:rPr lang="el-GR" altLang="zh-TW" dirty="0"/>
              <a:t>τότε</a:t>
            </a:r>
            <a:endParaRPr lang="en-US" altLang="zh-TW" dirty="0"/>
          </a:p>
        </p:txBody>
      </p:sp>
      <p:pic>
        <p:nvPicPr>
          <p:cNvPr id="15" name="Picture 14" descr="Slide7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40" y="2850356"/>
            <a:ext cx="3554859" cy="468000"/>
          </a:xfrm>
          <a:prstGeom prst="rect">
            <a:avLst/>
          </a:prstGeom>
        </p:spPr>
      </p:pic>
      <p:pic>
        <p:nvPicPr>
          <p:cNvPr id="17" name="Picture 16" descr="Slide7-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/>
          <a:stretch/>
        </p:blipFill>
        <p:spPr>
          <a:xfrm>
            <a:off x="1723910" y="4311740"/>
            <a:ext cx="1494749" cy="3960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B003232-756C-402C-93D1-B8579A7F4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83" t="8095" r="62107" b="82361"/>
          <a:stretch/>
        </p:blipFill>
        <p:spPr>
          <a:xfrm>
            <a:off x="1704975" y="2432792"/>
            <a:ext cx="1590675" cy="447675"/>
          </a:xfrm>
          <a:prstGeom prst="rect">
            <a:avLst/>
          </a:prstGeom>
        </p:spPr>
      </p:pic>
      <p:pic>
        <p:nvPicPr>
          <p:cNvPr id="18" name="Picture 17" descr="Slide7-05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2"/>
          <a:stretch/>
        </p:blipFill>
        <p:spPr>
          <a:xfrm>
            <a:off x="1742960" y="4734035"/>
            <a:ext cx="1804787" cy="396000"/>
          </a:xfrm>
          <a:prstGeom prst="rect">
            <a:avLst/>
          </a:prstGeom>
        </p:spPr>
      </p:pic>
      <p:pic>
        <p:nvPicPr>
          <p:cNvPr id="11" name="Picture 10" descr="Slide7-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60" y="3305045"/>
            <a:ext cx="3281408" cy="432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8B082-5836-414D-9649-5CF93C5673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5" t="7625" r="25990" b="82362"/>
          <a:stretch/>
        </p:blipFill>
        <p:spPr>
          <a:xfrm>
            <a:off x="3611833" y="2381528"/>
            <a:ext cx="170746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Διανύσματα ταχύτητας </a:t>
            </a:r>
            <a:br>
              <a:rPr lang="el-GR" sz="4000" dirty="0"/>
            </a:br>
            <a:r>
              <a:rPr lang="el-GR" sz="4000" dirty="0"/>
              <a:t>και επιτάχυνσης</a:t>
            </a:r>
            <a:endParaRPr lang="en-US" sz="4000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Ταχύτητα είναι ο ρυθμός μεταβολής της θέσης</a:t>
            </a:r>
            <a:endParaRPr lang="en-US" sz="2400" dirty="0"/>
          </a:p>
          <a:p>
            <a:pPr lvl="1"/>
            <a:r>
              <a:rPr lang="el-GR" sz="2400" dirty="0"/>
              <a:t>Η μέση ταχύτητα σε ένα χρονικό διάστημα </a:t>
            </a:r>
            <a:r>
              <a:rPr lang="en-US" sz="2400" dirty="0"/>
              <a:t>∆</a:t>
            </a:r>
            <a:r>
              <a:rPr lang="en-US" sz="2400" i="1" dirty="0"/>
              <a:t>t</a:t>
            </a:r>
            <a:r>
              <a:rPr lang="en-US" sz="2400" dirty="0"/>
              <a:t> </a:t>
            </a:r>
            <a:r>
              <a:rPr lang="el-GR" sz="2400" dirty="0"/>
              <a:t>είναι η μεταβολή στο διάνυσμα της θέσης διαιρεμένο με τον χρόνο</a:t>
            </a:r>
            <a:endParaRPr lang="en-US" sz="2400" dirty="0"/>
          </a:p>
          <a:p>
            <a:pPr lvl="2"/>
            <a:r>
              <a:rPr lang="el-GR" sz="2200" dirty="0"/>
              <a:t>Εδώ η διαίρεση με το </a:t>
            </a:r>
            <a:r>
              <a:rPr lang="en-US" sz="2200" dirty="0"/>
              <a:t> ∆</a:t>
            </a:r>
            <a:r>
              <a:rPr lang="en-US" sz="2200" i="1" dirty="0"/>
              <a:t>t</a:t>
            </a:r>
            <a:r>
              <a:rPr lang="en-US" sz="2200" dirty="0"/>
              <a:t> </a:t>
            </a:r>
            <a:r>
              <a:rPr lang="el-GR" sz="2200" dirty="0"/>
              <a:t>σημαίνει πολλαπλασιασμό με τον αριθμό </a:t>
            </a:r>
            <a:r>
              <a:rPr lang="en-US" sz="2200" dirty="0"/>
              <a:t>1/∆</a:t>
            </a:r>
            <a:r>
              <a:rPr lang="en-US" sz="2200" i="1" dirty="0"/>
              <a:t>t</a:t>
            </a:r>
            <a:r>
              <a:rPr lang="en-US" sz="2200" dirty="0"/>
              <a:t>:</a:t>
            </a:r>
            <a:br>
              <a:rPr lang="en-US" sz="2200" dirty="0"/>
            </a:br>
            <a:endParaRPr lang="en-US" dirty="0"/>
          </a:p>
          <a:p>
            <a:r>
              <a:rPr lang="el-GR" sz="2400" dirty="0"/>
              <a:t>Η στιγμιαία ταχύτητα είναι η χρονική παράγωγος</a:t>
            </a:r>
            <a:r>
              <a:rPr lang="en-US" sz="2400" dirty="0"/>
              <a:t> </a:t>
            </a:r>
            <a:r>
              <a:rPr lang="el-GR" sz="2400" dirty="0"/>
              <a:t>της θέσης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l-GR" sz="2400" dirty="0"/>
              <a:t>Επιτάχυνση είναι ο ρυθμός μεταβολής</a:t>
            </a:r>
            <a:r>
              <a:rPr lang="en-US" sz="2400" dirty="0"/>
              <a:t> </a:t>
            </a:r>
            <a:r>
              <a:rPr lang="el-GR" sz="2400" dirty="0"/>
              <a:t>της ταχύτητας</a:t>
            </a:r>
            <a:r>
              <a:rPr lang="en-US" sz="2400" dirty="0"/>
              <a:t>:</a:t>
            </a:r>
          </a:p>
        </p:txBody>
      </p:sp>
      <p:pic>
        <p:nvPicPr>
          <p:cNvPr id="10" name="Picture 9" descr="Slide8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37" y="3585783"/>
            <a:ext cx="768000" cy="576000"/>
          </a:xfrm>
          <a:prstGeom prst="rect">
            <a:avLst/>
          </a:prstGeom>
        </p:spPr>
      </p:pic>
      <p:pic>
        <p:nvPicPr>
          <p:cNvPr id="11" name="Picture 10" descr="Slide8-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4565906"/>
            <a:ext cx="1861500" cy="6120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BF10D98-19C3-47E1-BBFA-C09337B3A5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22" t="16128" r="19015" b="69437"/>
          <a:stretch/>
        </p:blipFill>
        <p:spPr>
          <a:xfrm>
            <a:off x="1924050" y="5724091"/>
            <a:ext cx="5162550" cy="8442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778</Words>
  <Application>Microsoft Office PowerPoint</Application>
  <PresentationFormat>Προβολή στην οθόνη (4:3)</PresentationFormat>
  <Paragraphs>125</Paragraphs>
  <Slides>18</Slides>
  <Notes>15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Θέμα του Office</vt:lpstr>
      <vt:lpstr>Equation</vt:lpstr>
      <vt:lpstr>Παρουσίαση του PowerPoint</vt:lpstr>
      <vt:lpstr>Κεφάλαιο 3:  Κίνηση σε δύο και τρεις διαστάσεις</vt:lpstr>
      <vt:lpstr>Τι μαθαίνετε</vt:lpstr>
      <vt:lpstr>Διανύσματα</vt:lpstr>
      <vt:lpstr>Πρόσθεση διανυσμάτων</vt:lpstr>
      <vt:lpstr>Πράξεις διανυσμάτων </vt:lpstr>
      <vt:lpstr>Μοναδιαία διανύσματα</vt:lpstr>
      <vt:lpstr>Πράξεις διανυσμάτων με μοναδιαία διανύσματα</vt:lpstr>
      <vt:lpstr>Διανύσματα ταχύτητας  και επιτάχυνσης</vt:lpstr>
      <vt:lpstr>Ταχύτητα και επιτάχυνση  σε δύο διαστάσεις</vt:lpstr>
      <vt:lpstr>Σχετική κίνηση </vt:lpstr>
      <vt:lpstr>Σταθερή επιτάχυνση</vt:lpstr>
      <vt:lpstr>Κίνηση βλήματος</vt:lpstr>
      <vt:lpstr>Τροχιές βλήματος</vt:lpstr>
      <vt:lpstr>Ομαλή κυκλική κίνηση</vt:lpstr>
      <vt:lpstr>Μη ομαλή κυκλική κίνηση</vt:lpstr>
      <vt:lpstr>Σύνοψη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ΜΑΓΔΑ ΚΑΡΑΒΙΩΤΗ</dc:creator>
  <cp:lastModifiedBy>ΜΑΓΔΑ ΚΑΡΑΒΙΩΤΗ</cp:lastModifiedBy>
  <cp:revision>76</cp:revision>
  <dcterms:created xsi:type="dcterms:W3CDTF">2018-12-17T14:00:21Z</dcterms:created>
  <dcterms:modified xsi:type="dcterms:W3CDTF">2019-07-10T06:51:52Z</dcterms:modified>
</cp:coreProperties>
</file>