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7" r:id="rId2"/>
    <p:sldId id="832" r:id="rId3"/>
    <p:sldId id="812" r:id="rId4"/>
    <p:sldId id="813" r:id="rId5"/>
    <p:sldId id="793" r:id="rId6"/>
    <p:sldId id="796" r:id="rId7"/>
    <p:sldId id="797" r:id="rId8"/>
    <p:sldId id="798" r:id="rId9"/>
    <p:sldId id="814" r:id="rId10"/>
    <p:sldId id="815" r:id="rId11"/>
    <p:sldId id="816" r:id="rId12"/>
    <p:sldId id="799" r:id="rId13"/>
    <p:sldId id="817" r:id="rId14"/>
    <p:sldId id="819" r:id="rId15"/>
    <p:sldId id="803" r:id="rId16"/>
    <p:sldId id="820" r:id="rId17"/>
    <p:sldId id="806" r:id="rId18"/>
    <p:sldId id="821" r:id="rId19"/>
    <p:sldId id="822" r:id="rId20"/>
    <p:sldId id="823" r:id="rId21"/>
    <p:sldId id="824" r:id="rId22"/>
    <p:sldId id="825" r:id="rId23"/>
    <p:sldId id="826" r:id="rId24"/>
    <p:sldId id="827" r:id="rId25"/>
    <p:sldId id="828" r:id="rId26"/>
    <p:sldId id="829" r:id="rId27"/>
    <p:sldId id="830" r:id="rId28"/>
    <p:sldId id="831" r:id="rId29"/>
    <p:sldId id="789" r:id="rId30"/>
    <p:sldId id="834" r:id="rId31"/>
    <p:sldId id="835" r:id="rId32"/>
    <p:sldId id="836" r:id="rId33"/>
    <p:sldId id="837" r:id="rId34"/>
    <p:sldId id="839" r:id="rId35"/>
    <p:sldId id="840" r:id="rId36"/>
    <p:sldId id="841" r:id="rId37"/>
    <p:sldId id="838" r:id="rId38"/>
    <p:sldId id="842" r:id="rId39"/>
    <p:sldId id="843" r:id="rId40"/>
    <p:sldId id="844" r:id="rId41"/>
    <p:sldId id="854" r:id="rId42"/>
    <p:sldId id="845" r:id="rId43"/>
    <p:sldId id="846" r:id="rId44"/>
    <p:sldId id="847" r:id="rId45"/>
    <p:sldId id="848" r:id="rId46"/>
    <p:sldId id="849" r:id="rId47"/>
    <p:sldId id="850" r:id="rId48"/>
    <p:sldId id="851" r:id="rId49"/>
    <p:sldId id="853" r:id="rId50"/>
    <p:sldId id="852" r:id="rId51"/>
    <p:sldId id="855" r:id="rId52"/>
    <p:sldId id="856" r:id="rId53"/>
    <p:sldId id="857" r:id="rId54"/>
    <p:sldId id="859" r:id="rId55"/>
    <p:sldId id="860" r:id="rId56"/>
    <p:sldId id="861" r:id="rId57"/>
    <p:sldId id="862" r:id="rId58"/>
    <p:sldId id="863" r:id="rId59"/>
    <p:sldId id="864" r:id="rId60"/>
    <p:sldId id="865" r:id="rId61"/>
    <p:sldId id="873" r:id="rId62"/>
    <p:sldId id="867" r:id="rId63"/>
    <p:sldId id="868" r:id="rId64"/>
    <p:sldId id="869" r:id="rId65"/>
    <p:sldId id="870" r:id="rId66"/>
    <p:sldId id="871" r:id="rId67"/>
    <p:sldId id="872" r:id="rId68"/>
    <p:sldId id="866" r:id="rId69"/>
    <p:sldId id="874" r:id="rId70"/>
    <p:sldId id="875" r:id="rId71"/>
    <p:sldId id="876" r:id="rId72"/>
    <p:sldId id="833" r:id="rId7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002A"/>
    <a:srgbClr val="831107"/>
    <a:srgbClr val="941100"/>
    <a:srgbClr val="35104A"/>
    <a:srgbClr val="331674"/>
    <a:srgbClr val="527E16"/>
    <a:srgbClr val="E4B22D"/>
    <a:srgbClr val="AD3054"/>
    <a:srgbClr val="D3D4D6"/>
    <a:srgbClr val="44CB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Φωτεινό στυλ 3 - Έμφαση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3"/>
    <p:restoredTop sz="94509"/>
  </p:normalViewPr>
  <p:slideViewPr>
    <p:cSldViewPr snapToGrid="0" snapToObjects="1">
      <p:cViewPr varScale="1">
        <p:scale>
          <a:sx n="72" d="100"/>
          <a:sy n="72" d="100"/>
        </p:scale>
        <p:origin x="216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E629948-714A-B74E-9D3B-18E56EC1E8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EB907B1-E436-CC42-83AF-4F3A94EA2E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0458C39-83D4-6949-9B4D-4416036FE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3/4/23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B0D3B85-E4A4-2A42-B4B9-094929FE2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658A4B0-6D23-C545-8C12-984B064DE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1400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57F0F5-6494-6F4F-B620-E456FCD59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BDBC017-5D2C-7B4C-8E54-B1290FB89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FB6ADCC-8167-A549-93F8-E80CAF6E0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3/4/23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548506D-7116-CF42-9535-8B4F6B04D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ABBFD64-F107-754B-915A-CFA6BC8B8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7594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4EAF6CDF-E2BB-EC45-8A9C-5C66C0735C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4138670-A410-2342-B6B1-47B742ABD3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FFBA9A9-DB72-CE45-AC43-30C759173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3/4/23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6BB4519-A31E-8D4F-A150-FE56CE27E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C12A589-4B05-8E49-9058-31B1E119A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4168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B3D10B1-EA69-E245-85D2-8F44CAC88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DAEB11F-351D-5545-8923-E7AAF2CBB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8AB796F-D360-FB47-9267-78A902722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3/4/23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7D15BD6-6169-5744-9DEA-EFF81B9E9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9693B1A-66BF-7440-B540-C73E7FBBE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97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91200E-BD6A-8B4E-ADCB-99E05A7B4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CD26551-16D0-7548-A607-D5ADEEC8D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079CE42-2AC1-9D45-9EAA-F5292DB74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3/4/23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30C1471-BE4D-A247-9E5D-6BE8CCFED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4C14D2B-85D8-E74A-8211-5B4D9A479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4051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6ABB172-40D0-E544-B207-9E93DE5B2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D5EE0AC-522E-434F-AD3A-D19DEF5744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4D7B9E5-84CA-564E-A8B8-61E5C86F32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2129775-F62D-0340-A0F5-E0D745C0C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3/4/23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9E80517-A241-6D42-BA85-C06CA4930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C89B22A-E11B-6A46-B87D-4B7F4E952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4033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980E3E-4A1F-B445-8692-A1B164E5A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037F46C-88DF-F14E-A10C-19BA3FE44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B0194A4-0CF2-E643-8E9F-FA78B6890F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3EC2ADC4-77DD-C143-9CAE-00EE923DAC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6E9F2C9D-D50A-DD48-9347-DEEF63A9A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DDDF5E92-CF37-AA4B-AABB-7A063D0C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3/4/23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4945FA26-3FBD-944F-970F-724971177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0049A1B9-E5BA-2342-B7C4-9681B0FC1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6681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8DD55EC-BBCC-DA47-BF95-360BF8315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377883AC-F2D1-C744-A4C9-6BF92C39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3/4/23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3689DC81-87AA-F549-91E8-153D5EC46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32194641-62AA-304C-8EEE-C97DC3743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0113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37745D3D-ACEB-C74B-BF21-E9C8B34A4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3/4/23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6B0D7E72-00DB-C343-BD2B-4E8D85A5F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2C54AED-C89D-9746-A242-149254BB7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697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482C537-05EF-5140-A442-3715609B1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108CC50-1B9D-4240-BEC2-8D333E9A8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8F9B970-FD2A-6446-BD17-0AD096EC18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4E98A16-673A-2349-B2B9-55DF1ECE0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3/4/23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A6D46B5-9963-9840-AA40-5DF3D6BC1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7893761-A673-4142-AE39-27175F97A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6580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FC9742E-00ED-E845-A9AD-7BFAEA6CF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462A71FB-913D-5246-AA75-16F901BB38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C5483AD-B213-F747-BD3C-323478FFFE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40C10FD-4B0C-6249-B435-B75E47D47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3/4/23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017BD79-5502-BF4B-AABF-4557103E9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A675495-F142-D844-8651-F146CBE1D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5034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AAF13F9E-B352-3F4C-8E9C-B6C2FD72B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88E46FF-7910-364A-8075-809DE8D66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68544E9-30D6-DF45-92CE-4BA7FDBF66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C3D7D-4998-394F-9A28-3741526A3E02}" type="datetimeFigureOut">
              <a:rPr lang="el-GR" smtClean="0"/>
              <a:t>3/4/23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7BC4F10-8305-3D48-B25D-1F7F37F5F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9BB7788-F022-944C-8A87-1B615170A8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2647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778710"/>
            <a:ext cx="11443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ΣΧΕΣΕΙΣ ΜΕ ΜΜΕ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ΣΤΗΝ ΨΗΦΙΑΚΗ ΕΠΟΧΗ</a:t>
            </a: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3F1BFCCE-3817-CA48-B285-E1ECDB3E01BD}"/>
              </a:ext>
            </a:extLst>
          </p:cNvPr>
          <p:cNvSpPr/>
          <p:nvPr/>
        </p:nvSpPr>
        <p:spPr>
          <a:xfrm>
            <a:off x="4799544" y="2788008"/>
            <a:ext cx="3203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6ο ΕΞΑΜΗΝΟ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4498F46F-1378-0D45-BDB3-517B6A2937E7}"/>
              </a:ext>
            </a:extLst>
          </p:cNvPr>
          <p:cNvSpPr/>
          <p:nvPr/>
        </p:nvSpPr>
        <p:spPr>
          <a:xfrm>
            <a:off x="430612" y="6334780"/>
            <a:ext cx="59704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ΔΙΔΑΣΚΩΝ: Δρ. Αγγέλου Γιάννης</a:t>
            </a:r>
          </a:p>
        </p:txBody>
      </p:sp>
    </p:spTree>
    <p:extLst>
      <p:ext uri="{BB962C8B-B14F-4D97-AF65-F5344CB8AC3E}">
        <p14:creationId xmlns:p14="http://schemas.microsoft.com/office/powerpoint/2010/main" val="4136799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rgbClr val="6A002A"/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ΕΡΕΥΝΑ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109DEA70-749E-364A-AB2E-E0C13073B09B}"/>
              </a:ext>
            </a:extLst>
          </p:cNvPr>
          <p:cNvSpPr/>
          <p:nvPr/>
        </p:nvSpPr>
        <p:spPr>
          <a:xfrm>
            <a:off x="759278" y="1582340"/>
            <a:ext cx="1102931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54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Έρευνα για τον πελάτη/οργανισμό</a:t>
            </a: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endParaRPr lang="el-GR" sz="3600" b="1" dirty="0">
              <a:solidFill>
                <a:srgbClr val="83110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Έρευνα για την αξιοποίηση ευκαιρίας ή τον εντοπισμό προβλήματος</a:t>
            </a: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endParaRPr lang="el-GR" sz="3600" b="1" dirty="0">
              <a:solidFill>
                <a:srgbClr val="83110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Έρευνα κοινού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325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3" y="0"/>
            <a:ext cx="4009595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ΕΡΕΥΝΑ ΓΙΑ ΤΟΝ ΠΕΛΑΤΗ / ΟΡΓΑΝΙΣΜΟ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420358" y="1424933"/>
            <a:ext cx="77221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Ιστορικό πελάτη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831107"/>
                </a:solidFill>
              </a:rPr>
              <a:t>Προσωπικό</a:t>
            </a:r>
          </a:p>
          <a:p>
            <a:pPr marL="914400" lvl="1" indent="-457200">
              <a:buFont typeface="Wingdings" pitchFamily="2" charset="2"/>
              <a:buChar char="§"/>
            </a:pPr>
            <a:endParaRPr lang="el-GR" sz="3200" b="1" dirty="0">
              <a:solidFill>
                <a:srgbClr val="831107"/>
              </a:solidFill>
            </a:endParaRP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831107"/>
                </a:solidFill>
              </a:rPr>
              <a:t>Χρηματοοικονομική κατάσταση</a:t>
            </a:r>
          </a:p>
          <a:p>
            <a:pPr marL="914400" lvl="1" indent="-457200">
              <a:buFont typeface="Wingdings" pitchFamily="2" charset="2"/>
              <a:buChar char="§"/>
            </a:pPr>
            <a:endParaRPr lang="el-GR" sz="3200" b="1" dirty="0">
              <a:solidFill>
                <a:srgbClr val="831107"/>
              </a:solidFill>
            </a:endParaRP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831107"/>
                </a:solidFill>
              </a:rPr>
              <a:t>Φήμη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666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3" y="0"/>
            <a:ext cx="4009595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ΕΡΕΥΝΑ ΓΙΑ ΤΟΝ ΠΕΛΑΤΗ / ΟΡΓΑΝΙΣΜΟ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420358" y="1460792"/>
            <a:ext cx="800472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Σχέσεις με ΜΜΕ (Προηγούμενες / Τρέχουσες)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Ειδησεογραφική κάλυψη: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831107"/>
                </a:solidFill>
              </a:rPr>
              <a:t>Θετική / Αρνητική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831107"/>
                </a:solidFill>
              </a:rPr>
              <a:t>Μηδενική / Περιορισμένη / Εκτεταμένη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198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3" y="0"/>
            <a:ext cx="4009595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ΕΡΕΥΝΑ ΓΙΑ ΤΟΝ ΠΕΛΑΤΗ / ΟΡΓΑΝΙΣΜΟ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420358" y="349169"/>
            <a:ext cx="800472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Δυνατά σημεία 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831107"/>
                </a:solidFill>
              </a:rPr>
              <a:t>Προϊόντα ή Υπηρεσίες / Στελέχη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Αδύναμα σημεία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831107"/>
                </a:solidFill>
              </a:rPr>
              <a:t>Σημεία που είναι ευάλωτος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Ευκαιρίες 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831107"/>
                </a:solidFill>
              </a:rPr>
              <a:t>Πιθανά ειδικά γεγονότα με το μέγιστο δυνατό κέρδος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831107"/>
                </a:solidFill>
              </a:rPr>
              <a:t>Συνδυασμός ειδικών γεγονότων με τα γεγονότα της κοινότητας ή της χώρας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9306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rgbClr val="6A002A"/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ΕΡΕΥΝΑ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109DEA70-749E-364A-AB2E-E0C13073B09B}"/>
              </a:ext>
            </a:extLst>
          </p:cNvPr>
          <p:cNvSpPr/>
          <p:nvPr/>
        </p:nvSpPr>
        <p:spPr>
          <a:xfrm>
            <a:off x="759278" y="1582340"/>
            <a:ext cx="1119964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Έρευνα για τον πελάτη/οργανισμό</a:t>
            </a: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endParaRPr lang="el-GR" sz="3600" b="1" dirty="0">
              <a:solidFill>
                <a:srgbClr val="83110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54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Έρευνα για την αξιοποίηση ευκαιρίας ή τον εντοπισμό προβλήματος</a:t>
            </a: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endParaRPr lang="el-GR" sz="3600" b="1" dirty="0">
              <a:solidFill>
                <a:srgbClr val="83110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Έρευνα κοινού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2238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Για ποιον λόγο καταρτίζουμε το πρόγραμμα;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 ποια αφορμή;</a:t>
            </a:r>
          </a:p>
          <a:p>
            <a:pPr lvl="0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Ευκαιρία για θετική ειδησεογραφική κάλυψη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Πρόβλημα που προκαλεί το ενδιαφέρον των ΜΜΕ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16045" y="2305615"/>
            <a:ext cx="350261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ΕΡΕΥΝΑ ΓΙΑ ΤΗΝ ΑΞΙΟΠΟΙΗΣΗ ΕΥΚΑΙΡΙΑΣ Ή ΤΟΝ ΕΝΤΟΠΙΣΜΟ ΠΡΟΒΛΗΜΑΤΟΣ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7714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rgbClr val="6A002A"/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ΕΡΕΥΝΑ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109DEA70-749E-364A-AB2E-E0C13073B09B}"/>
              </a:ext>
            </a:extLst>
          </p:cNvPr>
          <p:cNvSpPr/>
          <p:nvPr/>
        </p:nvSpPr>
        <p:spPr>
          <a:xfrm>
            <a:off x="759278" y="1582340"/>
            <a:ext cx="1119964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Έρευνα για τον πελάτη/οργανισμό</a:t>
            </a: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endParaRPr lang="el-GR" sz="3600" b="1" dirty="0">
              <a:solidFill>
                <a:srgbClr val="83110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Έρευνα για την αξιοποίηση ευκαιρίας ή τον εντοπισμό προβλήματος</a:t>
            </a: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endParaRPr lang="el-GR" sz="3600" b="1" dirty="0">
              <a:solidFill>
                <a:srgbClr val="83110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54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Έρευνα κοινού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6427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3" y="0"/>
            <a:ext cx="4009595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ΕΡΕΥΝΑ ΚΟΙΝΟΥ</a:t>
            </a:r>
          </a:p>
          <a:p>
            <a:pPr algn="ctr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567649" y="2151727"/>
            <a:ext cx="686574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Το πιο σημαντικό στοιχείο της έρευνας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Εντοπισμός των κατάλληλων ΜΜΕ και των ομάδων κοινού τους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1700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3" y="0"/>
            <a:ext cx="4009595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ΕΡΕΥΝΑ ΚΟΙΝΟΥ</a:t>
            </a:r>
          </a:p>
          <a:p>
            <a:pPr algn="ctr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567649" y="2151727"/>
            <a:ext cx="686574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solidFill>
                  <a:srgbClr val="831107"/>
                </a:solidFill>
              </a:rPr>
              <a:t>Ομάδες κοινού ΜΜΕ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Μαζικά και ειδικά μέσα ενημέρωσης 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6761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3" y="0"/>
            <a:ext cx="4009595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ΕΡΕΥΝΑ ΚΟΙΝΟΥ</a:t>
            </a:r>
          </a:p>
          <a:p>
            <a:pPr algn="ctr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567649" y="0"/>
            <a:ext cx="6865749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solidFill>
                  <a:srgbClr val="831107"/>
                </a:solidFill>
              </a:rPr>
              <a:t>Μαζικά Μέσα Ενημέρωσης</a:t>
            </a:r>
          </a:p>
          <a:p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Τοπικά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831107"/>
                </a:solidFill>
              </a:rPr>
              <a:t>Έντυπα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l-GR" sz="3200" b="1" dirty="0">
                <a:solidFill>
                  <a:srgbClr val="831107"/>
                </a:solidFill>
              </a:rPr>
              <a:t>Εφημερίδες 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l-GR" sz="3200" b="1" dirty="0">
                <a:solidFill>
                  <a:srgbClr val="831107"/>
                </a:solidFill>
              </a:rPr>
              <a:t>Περιοδικά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831107"/>
                </a:solidFill>
              </a:rPr>
              <a:t>Τηλεοπτικοί σταθμοί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831107"/>
                </a:solidFill>
              </a:rPr>
              <a:t>Ραδιοφωνικοί σταθμοί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831107"/>
                </a:solidFill>
              </a:rPr>
              <a:t>Διαδικτυακά μέσα ενημέρωσης</a:t>
            </a:r>
          </a:p>
          <a:p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Εθνικά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831107"/>
                </a:solidFill>
              </a:rPr>
              <a:t>Έντυπες εκδόσεις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831107"/>
                </a:solidFill>
              </a:rPr>
              <a:t>Ραδιοτηλεοπτικά δίκτυα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831107"/>
                </a:solidFill>
              </a:rPr>
              <a:t>Διαδικτυακά μέσα ενημέρωσης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4213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410764" y="2967335"/>
            <a:ext cx="11443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PREVIOUSLY…</a:t>
            </a:r>
            <a:endParaRPr lang="el-GR" sz="54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51811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3" y="0"/>
            <a:ext cx="4009595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ΕΡΕΥΝΑ ΚΟΙΝΟΥ</a:t>
            </a:r>
          </a:p>
          <a:p>
            <a:pPr algn="ctr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567649" y="428178"/>
            <a:ext cx="686574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solidFill>
                  <a:srgbClr val="831107"/>
                </a:solidFill>
              </a:rPr>
              <a:t>Ειδικά Μέσα Ενημέρωσης</a:t>
            </a:r>
          </a:p>
          <a:p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Τοπικά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831107"/>
                </a:solidFill>
              </a:rPr>
              <a:t>Εκδόσεις ενώσεων και επιμελητηρίων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831107"/>
                </a:solidFill>
              </a:rPr>
              <a:t>Ειδικά ραδιοτηλεοπτικά μέσα</a:t>
            </a:r>
          </a:p>
          <a:p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Εθνικά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831107"/>
                </a:solidFill>
              </a:rPr>
              <a:t>Εκδόσεις συνδέσμων και ενώσεων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831107"/>
                </a:solidFill>
              </a:rPr>
              <a:t>Κλασικά έντυπα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831107"/>
                </a:solidFill>
              </a:rPr>
              <a:t>Ειδικά ραδιοτηλεοπτικά μέσα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69048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rgbClr val="6A002A"/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ΠΡΟΕΤΟΙΜΑΣΙΑ ΟΛΟΚΛΗΡΩΜΕΝΗΣ ΛΙΣΤΑΣ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109DEA70-749E-364A-AB2E-E0C13073B09B}"/>
              </a:ext>
            </a:extLst>
          </p:cNvPr>
          <p:cNvSpPr/>
          <p:nvPr/>
        </p:nvSpPr>
        <p:spPr>
          <a:xfrm>
            <a:off x="711485" y="1282135"/>
            <a:ext cx="1119964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Είδος και μέγεθος κοινού που προσεγγίζεται από κάθε μέσο ενημέρωσης</a:t>
            </a: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endParaRPr lang="el-GR" sz="3600" b="1" dirty="0">
              <a:solidFill>
                <a:srgbClr val="83110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Είδος περιεχομένου που χρησιμοποιεί το κάθε μέσο</a:t>
            </a:r>
          </a:p>
          <a:p>
            <a:pPr marL="1485900" lvl="2" indent="-571500">
              <a:buFont typeface="Wingdings" pitchFamily="2" charset="2"/>
              <a:buChar char="§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Σύντομες ειδήσεις</a:t>
            </a:r>
          </a:p>
          <a:p>
            <a:pPr marL="1485900" lvl="2" indent="-571500">
              <a:buFont typeface="Wingdings" pitchFamily="2" charset="2"/>
              <a:buChar char="§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Άρθρα</a:t>
            </a:r>
          </a:p>
          <a:p>
            <a:pPr marL="1485900" lvl="2" indent="-571500">
              <a:buFont typeface="Wingdings" pitchFamily="2" charset="2"/>
              <a:buChar char="§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Συνεντεύξεις</a:t>
            </a:r>
          </a:p>
          <a:p>
            <a:pPr marL="1485900" lvl="2" indent="-571500">
              <a:buFont typeface="Wingdings" pitchFamily="2" charset="2"/>
              <a:buChar char="§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Φωτογραφίες</a:t>
            </a:r>
          </a:p>
          <a:p>
            <a:pPr marL="1485900" lvl="2" indent="-571500">
              <a:buFont typeface="Wingdings" pitchFamily="2" charset="2"/>
              <a:buChar char="§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Βίντεο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4883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rgbClr val="6A002A"/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ΠΡΟΕΤΟΙΜΑΣΙΑ ΟΛΟΚΛΗΡΩΜΕΝΗΣ ΛΙΣΤΑΣ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109DEA70-749E-364A-AB2E-E0C13073B09B}"/>
              </a:ext>
            </a:extLst>
          </p:cNvPr>
          <p:cNvSpPr/>
          <p:nvPr/>
        </p:nvSpPr>
        <p:spPr>
          <a:xfrm>
            <a:off x="891762" y="1776273"/>
            <a:ext cx="111996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Στοιχεία των επαφών στο μέσο που ασχολούνται με τέτοιους οργανισμούς/πελάτες</a:t>
            </a: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endParaRPr lang="el-GR" sz="3600" b="1" dirty="0">
              <a:solidFill>
                <a:srgbClr val="83110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28700" lvl="1" indent="-571500">
              <a:buFont typeface="Wingdings" pitchFamily="2" charset="2"/>
              <a:buChar char="§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Διευθυντής σύνταξης</a:t>
            </a:r>
          </a:p>
          <a:p>
            <a:pPr marL="1028700" lvl="1" indent="-571500">
              <a:buFont typeface="Wingdings" pitchFamily="2" charset="2"/>
              <a:buChar char="§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Αρχισυντάκτης</a:t>
            </a:r>
          </a:p>
          <a:p>
            <a:pPr marL="1028700" lvl="1" indent="-571500">
              <a:buFont typeface="Wingdings" pitchFamily="2" charset="2"/>
              <a:buChar char="§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Ρεπόρτερ/ Συντάκτης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6343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rgbClr val="6A002A"/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ΠΡΟΕΤΟΙΜΑΣΙΑ ΟΛΟΚΛΗΡΩΜΕΝΗΣ ΛΙΣΤΑΣ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109DEA70-749E-364A-AB2E-E0C13073B09B}"/>
              </a:ext>
            </a:extLst>
          </p:cNvPr>
          <p:cNvSpPr/>
          <p:nvPr/>
        </p:nvSpPr>
        <p:spPr>
          <a:xfrm>
            <a:off x="711485" y="1596894"/>
            <a:ext cx="1119964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Προθεσμίες επαφής με το κάθε μέσο </a:t>
            </a: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endParaRPr lang="el-GR" sz="3600" b="1" dirty="0">
              <a:solidFill>
                <a:srgbClr val="83110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85900" lvl="2" indent="-571500">
              <a:buFont typeface="Wingdings" pitchFamily="2" charset="2"/>
              <a:buChar char="§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Τριμηνιαία</a:t>
            </a:r>
          </a:p>
          <a:p>
            <a:pPr marL="1485900" lvl="2" indent="-571500">
              <a:buFont typeface="Wingdings" pitchFamily="2" charset="2"/>
              <a:buChar char="§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Μηνιαία</a:t>
            </a:r>
          </a:p>
          <a:p>
            <a:pPr marL="1485900" lvl="2" indent="-571500">
              <a:buFont typeface="Wingdings" pitchFamily="2" charset="2"/>
              <a:buChar char="§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Εβδομαδιαία</a:t>
            </a:r>
          </a:p>
          <a:p>
            <a:pPr marL="1485900" lvl="2" indent="-571500">
              <a:buFont typeface="Wingdings" pitchFamily="2" charset="2"/>
              <a:buChar char="§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Καθημερινή: Πρωί / Απόγευμα &amp; Ώρες</a:t>
            </a: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endParaRPr lang="el-GR" sz="3600" b="1" dirty="0">
              <a:solidFill>
                <a:srgbClr val="83110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0338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rgbClr val="6A002A"/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ΠΡΟΕΤΟΙΜΑΣΙΑ ΟΛΟΚΛΗΡΩΜΕΝΗΣ ΛΙΣΤΑΣ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109DEA70-749E-364A-AB2E-E0C13073B09B}"/>
              </a:ext>
            </a:extLst>
          </p:cNvPr>
          <p:cNvSpPr/>
          <p:nvPr/>
        </p:nvSpPr>
        <p:spPr>
          <a:xfrm>
            <a:off x="701561" y="1596894"/>
            <a:ext cx="1119964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 επαγγελματίας των δημοσίων σχέσεων γνωρίζει καλά τα ΜΜΕ με τα οποία αναπτύσσει σχέση</a:t>
            </a: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endParaRPr lang="el-GR" sz="3600" b="1" dirty="0">
              <a:solidFill>
                <a:srgbClr val="83110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Ομάδα </a:t>
            </a: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Συνθήκες και λειτουργίες </a:t>
            </a: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Περιεχόμενο </a:t>
            </a: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Κοινό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7861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430612" y="2674221"/>
            <a:ext cx="11443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ΕΡΕΥΝΑ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09736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Πλήρης κατανόηση του πελάτη ή οργανισμού που εκπροσωπεί ο επαγγελματίας των δημοσίων σχέσεων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16045" y="2736502"/>
            <a:ext cx="35026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ΕΡΕΥΝΑ ΓΙΑ ΤΟΝ ΠΕΛΑΤΗ / ΟΡΓΑΝΙΣΜΟ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6581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3" y="0"/>
            <a:ext cx="4009595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ΕΡΕΥΝΑ ΓΙΑ ΤΗΝ ΑΞΙΟΠΟΙΗΣΗ ΕΥΚΑΙΡΙΑΣ Ή ΤΟΝ ΕΝΤΟΠΙΣΜΟ ΠΡΟΒΛΗΜΑΤΟΣ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469892" y="2644170"/>
            <a:ext cx="77221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Πλήρης αντίληψη της ευκαιρίας ή του προβλήματος που αποτελεί την αφορμή για την επικοινωνία με τα ΜΜΕ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6039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Πλήρης κατανόηση των ίδιων των ΜΜΕ στα οποία στοχεύει: Φύση, ομάδες κοινού που προσεγγίζουν, περιεχόμενο, επαφές και τίτλοι εργαζομένων, προθεσμίες επαφής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16045" y="2890391"/>
            <a:ext cx="35026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ΕΡΕΥΝΑ ΚΟΙΝΟΥ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2077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778710"/>
            <a:ext cx="11443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ΣΧΕΣΕΙΣ ΜΕ ΜΜΕ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ΣΤΗΝ ΨΗΦΙΑΚΗ ΕΠΟΧΗ</a:t>
            </a: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3F1BFCCE-3817-CA48-B285-E1ECDB3E01BD}"/>
              </a:ext>
            </a:extLst>
          </p:cNvPr>
          <p:cNvSpPr/>
          <p:nvPr/>
        </p:nvSpPr>
        <p:spPr>
          <a:xfrm>
            <a:off x="4799544" y="2788008"/>
            <a:ext cx="3203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6ο ΕΞΑΜΗΝΟ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4498F46F-1378-0D45-BDB3-517B6A2937E7}"/>
              </a:ext>
            </a:extLst>
          </p:cNvPr>
          <p:cNvSpPr/>
          <p:nvPr/>
        </p:nvSpPr>
        <p:spPr>
          <a:xfrm>
            <a:off x="430612" y="6334780"/>
            <a:ext cx="59704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ΔΙΔΑΣΚΩΝ: Δρ. Αγγέλου Γιάννης</a:t>
            </a:r>
          </a:p>
        </p:txBody>
      </p:sp>
    </p:spTree>
    <p:extLst>
      <p:ext uri="{BB962C8B-B14F-4D97-AF65-F5344CB8AC3E}">
        <p14:creationId xmlns:p14="http://schemas.microsoft.com/office/powerpoint/2010/main" val="3606668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430612" y="2136338"/>
            <a:ext cx="11443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ΒΗΜΑΤΑ ΣΧΕΣΕΩΝ ΜΕ ΤΑ ΜΜΕ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638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430612" y="2674221"/>
            <a:ext cx="11443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ΣΤΟΧΟΙ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31640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rgbClr val="6A002A"/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ΣΤΟΧΟΙ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109DEA70-749E-364A-AB2E-E0C13073B09B}"/>
              </a:ext>
            </a:extLst>
          </p:cNvPr>
          <p:cNvSpPr/>
          <p:nvPr/>
        </p:nvSpPr>
        <p:spPr>
          <a:xfrm>
            <a:off x="759278" y="2551837"/>
            <a:ext cx="1102931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Στόχοι επίδρασης</a:t>
            </a: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endParaRPr lang="el-GR" sz="3600" b="1" dirty="0">
              <a:solidFill>
                <a:srgbClr val="83110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Στόχοι αποτελέσματος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9148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rgbClr val="6A002A"/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ΣΤΟΧΟΙ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109DEA70-749E-364A-AB2E-E0C13073B09B}"/>
              </a:ext>
            </a:extLst>
          </p:cNvPr>
          <p:cNvSpPr/>
          <p:nvPr/>
        </p:nvSpPr>
        <p:spPr>
          <a:xfrm>
            <a:off x="759278" y="2551837"/>
            <a:ext cx="1102931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54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Στόχοι επίδρασης</a:t>
            </a: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endParaRPr lang="el-GR" sz="3600" b="1" dirty="0">
              <a:solidFill>
                <a:srgbClr val="83110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Στόχοι αποτελέσματος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6609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4" y="0"/>
            <a:ext cx="3752504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ΣΤΟΧΟΙ ΕΠΙΔΡΑΣΗΣ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10560" y="2397948"/>
            <a:ext cx="772210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solidFill>
                  <a:srgbClr val="831107"/>
                </a:solidFill>
              </a:rPr>
              <a:t>Αντιπροσωπεύουν τα επιθυμητά αποτελέσματα για την τροποποίηση των στάσεων και συμπεριφορών των ομάδων κοινού στόχου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9836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4" y="0"/>
            <a:ext cx="3752504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ΣΤΟΧΟΙ ΕΠΙΔΡΑΣΗΣ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163268" y="0"/>
            <a:ext cx="7722108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Αύξηση της γνώσης των ειδήσεων για τον πελάτη μεταξύ των αντιπροσώπων των ΜΜΕ 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Αύξηση της αξιοπιστίας του πελάτη μεταξύ των ανθρώπων των ΜΜΕ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Ενίσχυση των ευνοϊκών στάσεων απέναντι στον πελάτη από την πλευρά των αντιπροσώπων των ΜΜΕ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Αύξηση της ευνοϊκής ειδησεογραφικής κάλυψης του πελάτη από τα ΜΜΕ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9157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4" y="0"/>
            <a:ext cx="3752504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ΣΤΟΧΟΙ ΕΠΙΔΡΑΣΗΣ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163268" y="1413063"/>
            <a:ext cx="772210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Οι στόχοι μπορούν να προσδιοριστούν με ποσοστά και χρονικό πλαίσιο. Χωρίς αυτό να είναι απαραίτητο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Οι στόχοι αφορούν την επιθυμητή επίδραση στα τελικά κοινά του πελάτη. Ωστόσο ενδιάμεσο κοινό-στόχος είναι τα ΜΜΕ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0914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rgbClr val="6A002A"/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ΣΤΟΧΟΙ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109DEA70-749E-364A-AB2E-E0C13073B09B}"/>
              </a:ext>
            </a:extLst>
          </p:cNvPr>
          <p:cNvSpPr/>
          <p:nvPr/>
        </p:nvSpPr>
        <p:spPr>
          <a:xfrm>
            <a:off x="759278" y="2413337"/>
            <a:ext cx="1102931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Στόχοι επίδρασης</a:t>
            </a: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endParaRPr lang="el-GR" sz="3600" b="1" dirty="0">
              <a:solidFill>
                <a:srgbClr val="83110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54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Στόχοι αποτελέσματος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5798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Αφορο</a:t>
            </a:r>
            <a:r>
              <a:rPr lang="en-US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ύ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 τα αποτελέσματα των ενεργειών 	του επαγγελματία των δημοσίων σχέσεων 	για λογαριασμό του πελάτη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16045" y="2951946"/>
            <a:ext cx="35026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ΣΤΟΧΟΙ ΑΠΟΤΕΛΕΣΜΑΤΟΣ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3986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Να παρέχει ρεπορτάζ με ειδησεογραφική αξία για τον πελάτη/οργανισμό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Να είναι διαθέσιμος στην επικοινωνία με τα ΜΜΕ για απαντήσεις σε ερωτήματα, διευκρινίσεις, πρόσθετη πληροφόρηση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Να οργανώνουν/προγραμματίζουν συνεντεύξεις με τα ΜΜΕ των στελεχών του πελάτη/οργανισμού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16045" y="2951946"/>
            <a:ext cx="35026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ΣΤΟΧΟΙ ΑΠΟΤΕΛΕΣΜΑΤΟΣ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3754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345218" y="2967335"/>
            <a:ext cx="11443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ΠΡΟΓΡΑΜΜΑΤΙΣΜΟΣ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5323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rgbClr val="6A002A"/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ΒΗΜΑΤΑ ΣΧΕΣΕΩΝ ΜΕ ΤΑ ΜΜΕ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109DEA70-749E-364A-AB2E-E0C13073B09B}"/>
              </a:ext>
            </a:extLst>
          </p:cNvPr>
          <p:cNvSpPr/>
          <p:nvPr/>
        </p:nvSpPr>
        <p:spPr>
          <a:xfrm>
            <a:off x="1306645" y="1596894"/>
            <a:ext cx="1000932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Έρευνα</a:t>
            </a: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endParaRPr lang="el-GR" sz="3600" b="1" dirty="0">
              <a:solidFill>
                <a:srgbClr val="83110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Στόχοι</a:t>
            </a: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endParaRPr lang="el-GR" sz="3600" b="1" dirty="0">
              <a:solidFill>
                <a:srgbClr val="83110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Προγραμματισμός</a:t>
            </a: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endParaRPr lang="el-GR" sz="3600" b="1" dirty="0">
              <a:solidFill>
                <a:srgbClr val="83110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Αξιολόγηση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52358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rgbClr val="6A002A"/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ΠΡΟΓΡΑΜΜΑΤΙΣΜΟΣ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109DEA70-749E-364A-AB2E-E0C13073B09B}"/>
              </a:ext>
            </a:extLst>
          </p:cNvPr>
          <p:cNvSpPr/>
          <p:nvPr/>
        </p:nvSpPr>
        <p:spPr>
          <a:xfrm>
            <a:off x="759278" y="1596894"/>
            <a:ext cx="1102931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Κεντρική ιδέα και μηνύματα</a:t>
            </a: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endParaRPr lang="el-GR" sz="3600" b="1" dirty="0">
              <a:solidFill>
                <a:srgbClr val="83110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Ενέργειες ή ειδικά γεγονότα</a:t>
            </a: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endParaRPr lang="el-GR" sz="3600" b="1" dirty="0">
              <a:solidFill>
                <a:srgbClr val="83110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Ελεγχόμενα ή μη ελεγχόμενα ΜΜΕ</a:t>
            </a: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endParaRPr lang="el-GR" sz="3600" b="1" dirty="0">
              <a:solidFill>
                <a:srgbClr val="83110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Αρχές της αποτελεσματικής επικοινωνίας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04391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2551837"/>
            <a:ext cx="11443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ΚΕΝΤΡΙΚΗ ΙΔΕΑ 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ΜΗΝΥΜΑΤΑ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956346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4" y="0"/>
            <a:ext cx="3752504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ΚΕΝΤΡΙΚΗ ΙΔΕΑ &amp; ΜΗΝΥΜΑΤΑ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163268" y="920621"/>
            <a:ext cx="772210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Κεντρική ιδέα: Το βασικό μήνυμα που προωθείται στα ΜΜΕ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Τα μηνύματα θα πρέπει να διαπνέονται από τις ειδησεογραφικές αξίες των ΜΜΕ – στόχων. Κατά συνέπεια ο επαγγελματίας των δημοσίων σχέσεων θα πρέπει να κατανοεί την φύση και τις αξίες του περιεχομένου των ΜΜΕ - στόχων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47882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4" y="0"/>
            <a:ext cx="3752504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ΚΕΝΤΡΙΚΗ ΙΔΕΑ &amp; ΜΗΝΥΜΑΤΑ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10560" y="1905506"/>
            <a:ext cx="77221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solidFill>
                  <a:srgbClr val="831107"/>
                </a:solidFill>
              </a:rPr>
              <a:t>Μπορούμε να διακρίνουμε δύο είδη περιεχομένου των ενημερωτικών ΜΜΕ:</a:t>
            </a:r>
          </a:p>
          <a:p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Σύντομες ειδήσεις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Ειδήσεις ειδικού περιεχομένου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3313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4" y="0"/>
            <a:ext cx="3752504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ΚΕΝΤΡΙΚΗ ΙΔΕΑ &amp; ΜΗΝΥΜΑΤΑ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10560" y="1659285"/>
            <a:ext cx="77221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solidFill>
                  <a:srgbClr val="831107"/>
                </a:solidFill>
              </a:rPr>
              <a:t>Οι σύντομες ειδήσεις, εφήμερες ή χρονικά προσδιορισμένες, μπορούν να διακριθούν σε:</a:t>
            </a:r>
          </a:p>
          <a:p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Σοβαρές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Ελαφρές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66200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4" y="0"/>
            <a:ext cx="3752504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ΚΕΝΤΡΙΚΗ ΙΔΕΑ &amp; ΜΗΝΥΜΑΤΑ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10560" y="601450"/>
            <a:ext cx="772210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Οι </a:t>
            </a:r>
            <a:r>
              <a:rPr lang="el-GR" sz="3200" b="1" u="sng" dirty="0">
                <a:solidFill>
                  <a:srgbClr val="831107"/>
                </a:solidFill>
              </a:rPr>
              <a:t>σύντομες σοβαρές ειδήσεις </a:t>
            </a:r>
            <a:r>
              <a:rPr lang="el-GR" sz="3200" b="1" dirty="0">
                <a:solidFill>
                  <a:srgbClr val="831107"/>
                </a:solidFill>
              </a:rPr>
              <a:t>κατέχουν εξέχουσα θέση στα ενημερωτικά ΜΜΕ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Επηρεάζουν έναν μεγάλο αριθμό ανθρώπων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Προκαλούν μεγάλο και άμεσο ενδιαφέρον στα κοινά των ΜΜΕ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Συνήθως μεγάλα γεγονότα και άσχημες ειδήσεις: καταστροφές, δυστυχήματα, εγκλήματα </a:t>
            </a:r>
            <a:r>
              <a:rPr lang="el-GR" sz="3200" b="1" dirty="0" err="1">
                <a:solidFill>
                  <a:srgbClr val="831107"/>
                </a:solidFill>
              </a:rPr>
              <a:t>κλπ</a:t>
            </a:r>
            <a:endParaRPr lang="el-GR" sz="3200" b="1" dirty="0">
              <a:solidFill>
                <a:srgbClr val="831107"/>
              </a:solidFill>
            </a:endParaRP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04652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4" y="0"/>
            <a:ext cx="3752504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ΚΕΝΤΡΙΚΗ ΙΔΕΑ &amp; ΜΗΝΥΜΑΤΑ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10560" y="504687"/>
            <a:ext cx="772210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Στις </a:t>
            </a:r>
            <a:r>
              <a:rPr lang="el-GR" sz="3200" b="1" u="sng" dirty="0">
                <a:solidFill>
                  <a:srgbClr val="831107"/>
                </a:solidFill>
              </a:rPr>
              <a:t>σύντομες ελαφρές ειδήσεις </a:t>
            </a:r>
            <a:r>
              <a:rPr lang="el-GR" sz="3200" b="1" dirty="0">
                <a:solidFill>
                  <a:srgbClr val="831107"/>
                </a:solidFill>
              </a:rPr>
              <a:t>εντάσσονται συνήθως οι καλές ειδήσεις για τον πελάτη/οργανισμό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Συνήθως δεν ενδιαφέρουν κανέναν άλλο εκτός από τον οργανισμό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Πρόκληση για τον επαγγελματία των δημοσίων σχέσεων η δημιουργία ειδικών γεγονότων ή καλών ειδήσεων που θα τύχουν κάλυψης από τα ΜΜΕ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89719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4" y="0"/>
            <a:ext cx="3752504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ΚΕΝΤΡΙΚΗ ΙΔΕΑ &amp; ΜΗΝΥΜΑΤΑ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10560" y="1166842"/>
            <a:ext cx="77221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Οι </a:t>
            </a:r>
            <a:r>
              <a:rPr lang="el-GR" sz="3200" b="1" u="sng" dirty="0">
                <a:solidFill>
                  <a:srgbClr val="831107"/>
                </a:solidFill>
              </a:rPr>
              <a:t>ειδικές ειδήσεις </a:t>
            </a:r>
            <a:r>
              <a:rPr lang="el-GR" sz="3200" b="1" dirty="0">
                <a:solidFill>
                  <a:srgbClr val="831107"/>
                </a:solidFill>
              </a:rPr>
              <a:t>δεν είναι περιορισμένες χρονικά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Χρησιμοποιούνται συνήθως ως πρόσθετο υλικό στην ύλη των έντυπων και ηλεκτρονικών ΜΜΕ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Παραδείγματα: </a:t>
            </a:r>
            <a:r>
              <a:rPr lang="el-GR" sz="3200" b="1" dirty="0" err="1">
                <a:solidFill>
                  <a:srgbClr val="831107"/>
                </a:solidFill>
              </a:rPr>
              <a:t>προφ</a:t>
            </a:r>
            <a:r>
              <a:rPr lang="en-US" sz="3200" b="1" dirty="0" err="1">
                <a:solidFill>
                  <a:srgbClr val="831107"/>
                </a:solidFill>
              </a:rPr>
              <a:t>ί</a:t>
            </a:r>
            <a:r>
              <a:rPr lang="el-GR" sz="3200" b="1" dirty="0">
                <a:solidFill>
                  <a:srgbClr val="831107"/>
                </a:solidFill>
              </a:rPr>
              <a:t>λ προσώπων, συνεντεύξεις, ρεπορτάζ, ειδικά θέματα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32419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4" y="0"/>
            <a:ext cx="3752504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ΚΕΝΤΡΙΚΗ ΙΔΕΑ &amp; ΜΗΝΥΜΑΤΑ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10560" y="920621"/>
            <a:ext cx="772210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solidFill>
                  <a:srgbClr val="831107"/>
                </a:solidFill>
              </a:rPr>
              <a:t>Ο επαγγελματίας των δημοσίων σχέσεων οφείλει να γνωρίζει:</a:t>
            </a:r>
          </a:p>
          <a:p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Τι αποτελεί είδηση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Με ποια κριτήρια επιλέγονται οι ειδήσεις στα ΜΜΕ-στόχους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Ποια τα χαρακτηριστικά των σύντομων και ποια των ειδικών ειδήσεων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53977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2967335"/>
            <a:ext cx="11443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ΕΝΕΡΓΕΙΣ / ΕΙΔΙΚΑ ΓΕΓΟΝΟΤΑ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0239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Έρευνα για τον πελάτη/οργανισμό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Έρευνα για την αξιοποίηση ευκαιρίας ή τον εντοπισμό προβλήματος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Έρευνα κοινού</a:t>
            </a:r>
          </a:p>
          <a:p>
            <a:pPr lvl="0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16045" y="2951946"/>
            <a:ext cx="35026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ΕΡΕΥΝΑ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06804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Οι ενέργειες και τα ειδικά γεγονότα προϋποθέτουν και σηματοδοτούν την σχέση με τα ΜΜΕ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Παρέχουν τη βάση για ειδησεογραφική κάλυψη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Αποτελούν τις ειδήσεις του πελάτη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16045" y="2951946"/>
            <a:ext cx="35026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ΕΝΕΡΓΕΙΕΣ/</a:t>
            </a:r>
          </a:p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ΕΙΔΙΚΑ ΓΕΓΟΝΟΤΑ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47458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Παραδείγματα:</a:t>
            </a:r>
          </a:p>
          <a:p>
            <a:pPr lvl="0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Ειδικές ημέρες, νύχτες, εβδομάδες, μήνες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Επιδείξεις και εκθέσεις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Εμπορικές εκθέσεις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Εμποροπανηγύρεις, φεστιβάλ, εκθέσεις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Συναντήσεις, συνέδρια, συνελεύσεις, συμπόσια, συγκεντρώσεις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Επέτειοι, γεγονότα μνήμης  </a:t>
            </a:r>
            <a:endParaRPr lang="en-US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Ειδικ</a:t>
            </a:r>
            <a:r>
              <a:rPr lang="en-US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ά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βραβεία, συνταξιοδοτήσεις, αποχαιρετισμοί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Ημέρες ανοιχτές στο κοινό, ενημερωτικές ξεναγήσεις στους χώρους του οργανισμού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16045" y="2951946"/>
            <a:ext cx="35026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ΕΝΕΡΓΕΙΕΣ/</a:t>
            </a:r>
          </a:p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ΕΙΔΙΚΑ ΓΕΓΟΝΟΤΑ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35482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Παραδείγματα:</a:t>
            </a:r>
          </a:p>
          <a:p>
            <a:pPr lvl="0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Δημόσιες συναντήσεις, πάρτι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Διαγωνισμοί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Χορηγίες γεγονότων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Χορηγίες υποτροφιών, συνεισφορών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Δημιουργία φιλανθρωπικών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ιδρυνάτων</a:t>
            </a: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Δεξιώσεις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Επιδείξεις προϊόντων, στην έδρα του οργανισμού ή με ταξίδια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Επισκέψεις υψηλών προσκεκλημένων, διασημοτήτων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Έκδοση εκθέσεων ή στατιστικών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16045" y="2951946"/>
            <a:ext cx="35026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ΕΝΕΡΓΕΙΕΣ/</a:t>
            </a:r>
          </a:p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ΕΙΔΙΚΑ ΓΕΓΟΝΟΤΑ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47508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Παραδείγματα:</a:t>
            </a:r>
          </a:p>
          <a:p>
            <a:pPr lvl="0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Ανακοίνωση αποτελεσμάτων μελετών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Εγκαίνια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Εξαγγελία νέας πολιτικής, νέου προγράμματος, προϊόντος ή υπηρεσίας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Ανακοίνωση σημαντικής είδησης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Πρεμιέρα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Πρόγραμμα εθελοντικής δράσης, εταιρικής κοινωνικής ευθύνης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Προγράμματα κατάρτισης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Συμμετοχή σε γεγονότα της κοινότητας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16045" y="2951946"/>
            <a:ext cx="35026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ΕΝΕΡΓΕΙΕΣ/</a:t>
            </a:r>
          </a:p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ΕΙΔΙΚΑ ΓΕΓΟΝΟΤΑ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10074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2967335"/>
            <a:ext cx="11443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ΜΗ ΕΛΕΓΧΟΜΕΝΑ ΜΕΣΑ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2867898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4" y="0"/>
            <a:ext cx="3752504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ΜΗ ΕΛΕΓΧΟΜΕΝΑ ΜΕΣΑ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10560" y="428178"/>
            <a:ext cx="772210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solidFill>
                  <a:srgbClr val="831107"/>
                </a:solidFill>
              </a:rPr>
              <a:t>Είναι οι κύριοι δίαυλοι για να γίνουν οι ειδήσεις του πελάτη αντικείμενο ρεπορτάζ στα ΜΜΕ</a:t>
            </a:r>
          </a:p>
          <a:p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Δελτία τύπου – έντυπα και βίντεο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Φωτογραφίες ή/και ευκαιρίες φωτογράφησης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Συνεντεύξεις τύπου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Συνεντεύξεις στα ΜΜΕ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06073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2967335"/>
            <a:ext cx="11443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ΔΕΛΤΙΑ ΤΥΠΟΥ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307457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Τα πιο διαδεδομένα μέσα μεταξύ των επαγγελματιών των δημοσίων σχέσεων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Γρήγορο και οικονομικό μέσο επικοινωνίας των ειδήσεων του πελάτη στα κατάλληλα ΜΜΕ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Διανέμονται πλέον συνήθως με ηλεκτρονικό ταχυδρομείο (παλαιότερα φαξ,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ταχυρομείο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και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κούριερ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16045" y="2951946"/>
            <a:ext cx="35026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ΔΕΛΤΙΑ ΤΥΠΟΥ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92985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Μία είδηση μπορεί εύκολα να μεταδοθεί σε κάποιον αρχισυντάκτη ΜΜΕ μέσω τηλεφώνου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 ο ίδιος επιθυμεί μπορεί να αναθέσει στον σχετικό ρεπόρτερ/συντάκτη την κάλυψη του θέματος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Τα έντυπα μέσα και οι τηλεοπτικοί σταθμοί σπάνια μεταδίδουν κατά λέξη ή αποσπάσματα των δελτίων τύπου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Αναθέτουν σε δικούς τους δημοσιογράφους να καλύψουν το ρεπορτάζ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16045" y="2951946"/>
            <a:ext cx="35026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ΔΕΛΤΙΑ ΤΥΠΟΥ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54704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Στα διαδικτυακά μέσα συναντάμε συχνά την αναδημοσίευση δελτίων τύπου κατά λέξη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Επικεντρώνονται στις ειδήσεις και όχι σε προωθητικά, κολακευτικά σχόλια για τον πελάτη/οργανισμό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Τα δελτία τύπου σε μορφή βίντεο περιλαμβάνουν σενάριο, παραγωγή και διανομή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Χρησιμοποιούνται περισσότερο ως πλάνα για να διανθίσουν τηλεοπτικά ρεπορτάζ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16045" y="2951946"/>
            <a:ext cx="35026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ΔΕΛΤΙΑ ΤΥΠΟΥ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281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3" y="0"/>
            <a:ext cx="4009595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ΣΤΟΧΟΙ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567649" y="2644170"/>
            <a:ext cx="77221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Στόχοι επίδρασης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Στόχοι αποτελέσματος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02292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2551837"/>
            <a:ext cx="11443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ΦΩΤΟΓΡΑΦΙΕΣ / ΕΥΚΑΙΡΙΕΣ ΦΩΤΟΓΡΑΦΗΣΗ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225607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4" y="0"/>
            <a:ext cx="3752504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ΦΩΤΟΓΡΑΦΙΕΣ / ΕΥΚΑΙΡΙΕΣ ΦΩΤΟΓΡΑΦΗΣΗ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10560" y="920621"/>
            <a:ext cx="772210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Είναι η δεύτερη πιο διαδεδομένη μορφή των μη ελεγχόμενων μέσων επικοινωνίας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Όπως και τα δελτία τύπου, σπάνια αναδημοσιεύονται από τα έντυπα ΜΜΕ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Αποτελούν πηγή ειδήσεων για τα ΜΜΕ και τραβούν την προσοχή όταν θα μπορούσαν να έχουν αγνοηθεί τα δελτία τύπου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77885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4" y="0"/>
            <a:ext cx="3752504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ΦΩΤΟΓΡΑΦΙΕΣ / ΕΥΚΑΙΡΙΕΣ ΦΩΤΟΓΡΑΦΗΣΗ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10560" y="1413063"/>
            <a:ext cx="772210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Χρησιμοποιούνται πιο εύκολα από μικρότερες εφημερίδες και από τα διαδικτυακά μέσα ενημέρωσης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Θα πρέπει να είναι δημιουργικές, με φαντασία στη σύνθεση, αποφεύγοντας τα κλισέ, με ειδησεογραφική αξία που πιθανώς δεν μπορεί να αναπαραχθεί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58351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4" y="0"/>
            <a:ext cx="3752504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ΦΩΤΟΓΡΑΦΙΕΣ / ΕΥΚΑΙΡΙΕΣ ΦΩΤΟΓΡΑΦΗΣΗ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10560" y="1659285"/>
            <a:ext cx="77221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Ευκαιρίες φωτογράφησης παρέχονται στα ΜΜΕ, ιδιαίτερα στα έντυπα: εφημερίδες και περιοδικά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Οργανωμένες και καλά σχεδιασμένες για να έλκουν το ενδιαφέρον δημοσιογράφων και φωτορεπόρτερ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95075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2967335"/>
            <a:ext cx="11443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ΣΥΝΕΝΤΕΥΞΕΙΣ ΤΥΠΟΥ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2670593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Συχνή χρήση για την επικοινωνία μέσω των μη-ελεγχόμενων μέσων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Χρησιμοποιούνται επιλεκτικά γιατί (συνήθως) απαιτούν την φυσική παρουσία των δημοσιογράφων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Αφορμή συνήθως η ανακοίνωση είδησης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Έχουν πρόσθετη αξία από το περιεχόμενο ενός δελτίου τύπου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16045" y="2951946"/>
            <a:ext cx="35026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ΣΥΝΕΝΤΕΥΞΕΙΣ ΤΥΠΟΥ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87429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Σημαντικές ανακοινώσεις, αλλαγές στην εταιρεία/οργανισμό, εισαγωγή νέων σειρών προϊόντων ή απαντήσεις σε κατηγορίες εναντίον της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Συνήθως συμμετέχουν τα ανώτατα στελέχη της εταιρείας/οργανισμού ή/και δημόσια πρόσωπα και επίσημοι προσκεκλημένοι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16045" y="2951946"/>
            <a:ext cx="35026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ΣΥΝΕΝΤΕΥΞΕΙΣ ΤΥΠΟΥ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24958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345218" y="2967335"/>
            <a:ext cx="11443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ΣΥΝΕΝΤΕΥΞΕΙΣ ΣΤΑ ΜΜΕ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330258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4" y="0"/>
            <a:ext cx="3752504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ΣΥΝΕΝΤΕΥΞΕΙΣ ΣΤΑ ΜΜΕ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10560" y="1413063"/>
            <a:ext cx="772210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Παρέχουν την πιο άμεση επαφή του πελάτη με τα ΜΜΕ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Ρόλοι του επαγγελματία των δημοσίων σχέσεων: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831107"/>
                </a:solidFill>
              </a:rPr>
              <a:t>Σύνδεσμος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831107"/>
                </a:solidFill>
              </a:rPr>
              <a:t>Συντονιστής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831107"/>
                </a:solidFill>
              </a:rPr>
              <a:t>Σύμβουλος/Προπονητής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05739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4" y="0"/>
            <a:ext cx="3752504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ΣΥΝΕΝΤΕΥΞΕΙΣ ΣΤΑ ΜΜΕ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10560" y="1413063"/>
            <a:ext cx="77221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Δυνατότητα παροχής πληροφοριών και σχολίων </a:t>
            </a:r>
            <a:r>
              <a:rPr lang="en-US" sz="3200" b="1" dirty="0">
                <a:solidFill>
                  <a:srgbClr val="831107"/>
                </a:solidFill>
              </a:rPr>
              <a:t>off the record </a:t>
            </a: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Σε </a:t>
            </a:r>
            <a:r>
              <a:rPr lang="el-GR" sz="3200" b="1" dirty="0" err="1">
                <a:solidFill>
                  <a:srgbClr val="831107"/>
                </a:solidFill>
              </a:rPr>
              <a:t>αυτ</a:t>
            </a:r>
            <a:r>
              <a:rPr lang="en-US" sz="3200" b="1" dirty="0" err="1">
                <a:solidFill>
                  <a:srgbClr val="831107"/>
                </a:solidFill>
              </a:rPr>
              <a:t>έ</a:t>
            </a:r>
            <a:r>
              <a:rPr lang="el-GR" sz="3200" b="1" dirty="0">
                <a:solidFill>
                  <a:srgbClr val="831107"/>
                </a:solidFill>
              </a:rPr>
              <a:t>ς τις περιπτώσεις δεν δημοσιεύεται το όνομα του πελάτη ή τα ακριβή λόγια του, εφόσον δεν το επιθυμεί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343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Κεντρική ιδέα και μηνύματα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Ενέργεια / Ειδικό γεγονός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Μη ελεγχόμενα μέσα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Δελτία τύπου (έντυπα / βίντεο)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Φωτογραφίες και ευκαιρίες φωτογράφησης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Συνεντεύξεις τύπου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Συνεντεύξεις στα ΜΜΕ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Ελεγχόμενα μέσα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Αποτελεσματική επικοινωνία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16045" y="2951946"/>
            <a:ext cx="35026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ΠΡΟΓΡΑΜΜΑΤΙΣΜΟΣ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50208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4" y="0"/>
            <a:ext cx="3752504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ΣΥΝΕΝΤΕΥΞΕΙΣ ΣΤΑ ΜΜΕ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066480" y="36065"/>
            <a:ext cx="7722108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Συνήθως ο στόχος είναι να δημοσιευθεί το όνομα του πελάτη προκειμένου να αυξηθεί η </a:t>
            </a:r>
            <a:r>
              <a:rPr lang="el-GR" sz="3200" b="1" dirty="0" err="1">
                <a:solidFill>
                  <a:srgbClr val="831107"/>
                </a:solidFill>
              </a:rPr>
              <a:t>αναγνωρισιμότητά</a:t>
            </a:r>
            <a:r>
              <a:rPr lang="el-GR" sz="3200" b="1" dirty="0">
                <a:solidFill>
                  <a:srgbClr val="831107"/>
                </a:solidFill>
              </a:rPr>
              <a:t> του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Γνωρίζουμε εκ των προτέρων ότι μπροστά σε μία κάμερα ή ένα μικρόφωνο μπορεί να υποβληθούν «σκληρές» και «δύσκολες» ερωτήσεις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Επίσης γνωρίζουμε ότι δεν μπορούμε να επέμβουμε στο μοντάζ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Ηχογραφούμε ή βιντεοσκοπούμε και με δικά μας μέσα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19110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4" y="0"/>
            <a:ext cx="3752504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ΣΥΝΕΝΤΕΥΞΕΙΣ ΣΤΑ ΜΜΕ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066480" y="674400"/>
            <a:ext cx="772210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Οι συνεντεύξεις στα έντυπα ΜΜΕ, μπορεί να γίνονται είτε με τη χρήση καταγραφικού φωνής, τηλεφωνικά ή δια ζώσης, είτε με την αποστολή των ερωτήσεων και απαντήσεων μέσω ηλεκτρονικού ταχυδρομείου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Ο δεύτερος τρόπος αποτελεί έναν απόλυτα προστατευμένο τρόπο συνέντευξης του πελάτη, αλλά δεν είναι απαραίτητα ο συνήθης 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39423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778710"/>
            <a:ext cx="11443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ΣΧΕΣΕΙΣ ΜΕ ΜΜΕ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ΣΤΗΝ ΨΗΦΙΑΚΗ ΕΠΟΧΗ</a:t>
            </a: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3F1BFCCE-3817-CA48-B285-E1ECDB3E01BD}"/>
              </a:ext>
            </a:extLst>
          </p:cNvPr>
          <p:cNvSpPr/>
          <p:nvPr/>
        </p:nvSpPr>
        <p:spPr>
          <a:xfrm>
            <a:off x="4799544" y="2788008"/>
            <a:ext cx="3203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6ο ΕΞΑΜΗΝΟ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4498F46F-1378-0D45-BDB3-517B6A2937E7}"/>
              </a:ext>
            </a:extLst>
          </p:cNvPr>
          <p:cNvSpPr/>
          <p:nvPr/>
        </p:nvSpPr>
        <p:spPr>
          <a:xfrm>
            <a:off x="430612" y="6334780"/>
            <a:ext cx="59704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ΔΙΔΑΣΚΩΝ: Δρ. Αγγέλου Γιάννης</a:t>
            </a:r>
          </a:p>
        </p:txBody>
      </p:sp>
    </p:spTree>
    <p:extLst>
      <p:ext uri="{BB962C8B-B14F-4D97-AF65-F5344CB8AC3E}">
        <p14:creationId xmlns:p14="http://schemas.microsoft.com/office/powerpoint/2010/main" val="1952174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3" y="0"/>
            <a:ext cx="4009595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ΑΞΙΟΛΟΓΗΣΗ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469892" y="2644170"/>
            <a:ext cx="77221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Αξιολόγηση των στόχων επίδρασης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Αξιολόγηση των στόχων αποτελέσματος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614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430612" y="2674221"/>
            <a:ext cx="11443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ΕΡΕΥΝΑ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413169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17030</TotalTime>
  <Words>1694</Words>
  <Application>Microsoft Macintosh PowerPoint</Application>
  <PresentationFormat>Ευρεία οθόνη</PresentationFormat>
  <Paragraphs>388</Paragraphs>
  <Slides>72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72</vt:i4>
      </vt:variant>
    </vt:vector>
  </HeadingPairs>
  <TitlesOfParts>
    <vt:vector size="79" baseType="lpstr">
      <vt:lpstr>Arial</vt:lpstr>
      <vt:lpstr>Calibri</vt:lpstr>
      <vt:lpstr>Calibri Light</vt:lpstr>
      <vt:lpstr>Courier New</vt:lpstr>
      <vt:lpstr>Times New Roman</vt:lpstr>
      <vt:lpstr>Wingdings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YANNIS A</dc:creator>
  <cp:lastModifiedBy>YANNIS A</cp:lastModifiedBy>
  <cp:revision>228</cp:revision>
  <dcterms:created xsi:type="dcterms:W3CDTF">2022-02-27T18:25:10Z</dcterms:created>
  <dcterms:modified xsi:type="dcterms:W3CDTF">2023-04-04T07:38:47Z</dcterms:modified>
</cp:coreProperties>
</file>