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6026-E8BE-4185-9429-F5BDF3CFCF01}" type="datetimeFigureOut">
              <a:rPr lang="el-GR" smtClean="0"/>
              <a:pPr/>
              <a:t>05/01/2022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144F4-6576-4EFE-8C00-91FE27342CF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ΔΙΕΘΝΗ ΟΙΚΟΝΟΜΙΚΑ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Ανατίμηση και Υποτίμηση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Ανατίμηση της </a:t>
            </a:r>
            <a:r>
              <a:rPr lang="en-US" dirty="0" smtClean="0"/>
              <a:t>e </a:t>
            </a:r>
            <a:r>
              <a:rPr lang="el-GR" dirty="0" smtClean="0"/>
              <a:t>σημαίνει ότι η λίρα αγοράζει περισσότερα δολάρια. Κατά συνέπεια το </a:t>
            </a:r>
            <a:r>
              <a:rPr lang="en-US" dirty="0" smtClean="0"/>
              <a:t>e </a:t>
            </a:r>
            <a:r>
              <a:rPr lang="el-GR" dirty="0" smtClean="0"/>
              <a:t>αυξάνει. </a:t>
            </a:r>
          </a:p>
          <a:p>
            <a:pPr algn="just"/>
            <a:r>
              <a:rPr lang="el-GR" dirty="0" smtClean="0"/>
              <a:t>Αυτό παράλληλα σημαίνει ότι η αντίστροφη συναλλαγματική ισοτιμία 1/</a:t>
            </a:r>
            <a:r>
              <a:rPr lang="en-US" dirty="0" smtClean="0"/>
              <a:t>e </a:t>
            </a:r>
            <a:r>
              <a:rPr lang="el-GR" dirty="0" smtClean="0"/>
              <a:t>μικραίνει. </a:t>
            </a:r>
          </a:p>
          <a:p>
            <a:pPr algn="just"/>
            <a:r>
              <a:rPr lang="el-GR" dirty="0" smtClean="0"/>
              <a:t>Επομένως ανατίμηση της λίρας σημαίνει υποτίμηση του δολαρίου.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Φυσικά ισχύει και το αντίστροφο, δηλαδή υποτίμηση της λίρας ισοδυναμεί με ανατίμηση του δολαρίου. </a:t>
            </a:r>
          </a:p>
          <a:p>
            <a:pPr algn="just"/>
            <a:r>
              <a:rPr lang="el-GR" dirty="0" smtClean="0"/>
              <a:t>Τι σημαίνει όμως μια ανατίμηση της λίρας για τις τιμές των βρετανικών προϊόντων σε δολάρια;</a:t>
            </a:r>
          </a:p>
          <a:p>
            <a:pPr algn="just"/>
            <a:r>
              <a:rPr lang="el-GR" dirty="0" smtClean="0"/>
              <a:t>Αυτό σημαίνει ότι τα βρετανικά προϊόντα θα είναι πιο ακριβά σε δολάρια.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Ποια είναι η τιμή σε δολάριο μιας μπλούζας  που στο Η.Β στοιχίζει 70,85 λίρες. </a:t>
            </a:r>
          </a:p>
          <a:p>
            <a:r>
              <a:rPr lang="en-US" dirty="0" smtClean="0"/>
              <a:t>H </a:t>
            </a:r>
            <a:r>
              <a:rPr lang="el-GR" dirty="0" smtClean="0"/>
              <a:t>τιμή είναι : 70,85 * 1,24=87,85 δολάρια</a:t>
            </a:r>
          </a:p>
          <a:p>
            <a:r>
              <a:rPr lang="el-GR" dirty="0" smtClean="0"/>
              <a:t>Αν αυξηθεί η συναλλαγματική ισοτιμία </a:t>
            </a:r>
            <a:r>
              <a:rPr lang="el-GR" dirty="0" err="1" smtClean="0"/>
              <a:t>π.χ</a:t>
            </a:r>
            <a:r>
              <a:rPr lang="el-GR" dirty="0" smtClean="0"/>
              <a:t> </a:t>
            </a:r>
            <a:r>
              <a:rPr lang="en-US" dirty="0" smtClean="0"/>
              <a:t>e=</a:t>
            </a:r>
            <a:r>
              <a:rPr lang="el-GR" dirty="0" smtClean="0"/>
              <a:t>1,30</a:t>
            </a:r>
            <a:r>
              <a:rPr lang="en-US" dirty="0" smtClean="0"/>
              <a:t> </a:t>
            </a:r>
            <a:r>
              <a:rPr lang="el-GR" dirty="0" smtClean="0"/>
              <a:t>δολάρια η τιμή της μπλούζας είναι </a:t>
            </a:r>
          </a:p>
          <a:p>
            <a:r>
              <a:rPr lang="el-GR" dirty="0" smtClean="0"/>
              <a:t>70,85*1,30=92,10 δολάρια. </a:t>
            </a:r>
          </a:p>
          <a:p>
            <a:r>
              <a:rPr lang="el-GR" dirty="0" smtClean="0"/>
              <a:t>Όπως είπαμε η τιμή της ίδιας μπλούζας σε δολάρια αυξήθηκε.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Ανατίμηση του δολαρίου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 algn="just"/>
            <a:r>
              <a:rPr lang="el-GR" dirty="0" smtClean="0"/>
              <a:t>Έστω μια ανατίμηση του δολαρίου σε 0,85 λίρες. Ποια θα είναι η τιμή σε λίρες ενός εμπορεύματος  από τις ΗΠΑ που στοιχίζει 1.230 $;</a:t>
            </a:r>
          </a:p>
          <a:p>
            <a:pPr algn="just"/>
            <a:r>
              <a:rPr lang="el-GR" dirty="0" smtClean="0"/>
              <a:t>1.230*0,85 = 1045,50 λίρες. Κατά συνέπεια η ανατίμηση του δολαρίου κάνει αμερικανικά προϊόντα πιο ακριβά για τους κατοίκους του Η.Β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l-GR" dirty="0" smtClean="0"/>
              <a:t>Κατά συνέπεια η ανατίμηση της λίρας κάνει τα προϊόντα του Η.Β πιο ακριβά για τους αμερικανούς 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/>
              <a:t>Η υποτίμηση της λίρας κάνει πιο ακριβά τα προϊόντα των αμερικανών για τους βρετανούς. </a:t>
            </a:r>
          </a:p>
          <a:p>
            <a:pPr algn="just">
              <a:buFont typeface="Wingdings" pitchFamily="2" charset="2"/>
              <a:buChar char="§"/>
            </a:pP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Η συναλλαγματική ισοτιμία καθορίζεται στην αγορά συναλλάγματος από την ζήτηση και προσφορά. </a:t>
            </a:r>
          </a:p>
          <a:p>
            <a:pPr algn="just"/>
            <a:r>
              <a:rPr lang="el-GR" dirty="0" smtClean="0"/>
              <a:t>Η ζήτηση συναλλάγματος εκφράζεται από τους αμερικανούς για βρετανικά αγαθά. </a:t>
            </a:r>
          </a:p>
          <a:p>
            <a:pPr algn="just"/>
            <a:r>
              <a:rPr lang="el-GR" dirty="0" smtClean="0"/>
              <a:t>Η ζήτηση είναι συνάρτηση του </a:t>
            </a:r>
            <a:r>
              <a:rPr lang="en-US" dirty="0" smtClean="0"/>
              <a:t>e.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Η μείωση του </a:t>
            </a:r>
            <a:r>
              <a:rPr lang="en-US" dirty="0" smtClean="0"/>
              <a:t>e</a:t>
            </a:r>
            <a:r>
              <a:rPr lang="el-GR" dirty="0" smtClean="0"/>
              <a:t> δηλαδή η υποτίμηση της λίρας συνεπάγεται αυξημένη ζήτηση από πλευράς αμερικανών για αγαθά του Η.Β καθώς αυτά είναι πιο φθηνά. </a:t>
            </a:r>
          </a:p>
          <a:p>
            <a:pPr algn="just"/>
            <a:r>
              <a:rPr lang="el-GR" dirty="0" smtClean="0"/>
              <a:t>Άρα μείωση του </a:t>
            </a:r>
            <a:r>
              <a:rPr lang="en-US" dirty="0" smtClean="0"/>
              <a:t>e </a:t>
            </a:r>
            <a:r>
              <a:rPr lang="el-GR" dirty="0" smtClean="0"/>
              <a:t>συνεπάγεται αυξημένη ζήτηση για βρετανικές λίρες. 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Από την άλλη μεριά η προσφορά βρετανικών λιρών εκφράζει </a:t>
            </a:r>
            <a:r>
              <a:rPr lang="el-GR" dirty="0" err="1" smtClean="0"/>
              <a:t>επι</a:t>
            </a:r>
            <a:r>
              <a:rPr lang="el-GR" dirty="0" smtClean="0"/>
              <a:t> της ουσίας της ζήτηση των Βρετανών για αμερικανικά αγαθά. Αυτό συμβαίνει επειδή η προσφορά βρετανικών λιρών είναι αναγκαία συνθήκη ώστε οι </a:t>
            </a:r>
            <a:r>
              <a:rPr lang="el-GR" dirty="0" err="1" smtClean="0"/>
              <a:t>Β</a:t>
            </a:r>
            <a:r>
              <a:rPr lang="el-GR" dirty="0" err="1" smtClean="0"/>
              <a:t>ρετανοι</a:t>
            </a:r>
            <a:r>
              <a:rPr lang="el-GR" dirty="0" smtClean="0"/>
              <a:t> να προμηθευτούν αμερικανικά είδη.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Αύξηση της </a:t>
            </a:r>
            <a:r>
              <a:rPr lang="en-US" dirty="0" smtClean="0"/>
              <a:t>e </a:t>
            </a:r>
            <a:r>
              <a:rPr lang="el-GR" dirty="0" smtClean="0"/>
              <a:t>συνεπάγεται ανατίμηση της λίρας και αυξημένη προσφορά βρετανικών λιρών προκειμένου να αγοραστούν αμερικανικά δολάρια για να πραγματοποιηθούν οι αγορές. </a:t>
            </a:r>
          </a:p>
          <a:p>
            <a:pPr algn="just"/>
            <a:r>
              <a:rPr lang="el-GR" dirty="0" smtClean="0"/>
              <a:t>Θυμηθείτε ότι η ενίσχυση της λίρας κάνει τα αμερικανικά προϊόντα πιο φθηνά, οπότε σύμφωνα με τον νόμο της ζήτησης θα υπάρξει αυξημένη σε ποσότητα ζήτηση για αμερικανικά αγαθά.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Ζήτηση για Βρετανικές Λίρες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l-GR" dirty="0" smtClean="0"/>
              <a:t>Γίνεται από τους Αμερικανούς.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/>
              <a:t>Εξαρτάται αρνητικά από το </a:t>
            </a:r>
            <a:r>
              <a:rPr lang="en-US" dirty="0" smtClean="0"/>
              <a:t>e.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/>
              <a:t>Όσο πιο χαμηλή η ισοτιμία </a:t>
            </a:r>
            <a:r>
              <a:rPr lang="en-US" dirty="0" smtClean="0"/>
              <a:t>e </a:t>
            </a:r>
            <a:r>
              <a:rPr lang="el-GR" dirty="0" smtClean="0"/>
              <a:t>τόσο μεγαλύτερη η ζήτηση λιρών καθώς τα βρετανικά προϊόντα είναι πιο φθηνά για τους Αμερικανούς και ισχύει ο νόμος της ζήτησης.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/>
          <a:lstStyle/>
          <a:p>
            <a:pPr algn="just"/>
            <a:r>
              <a:rPr lang="el-GR" dirty="0" smtClean="0"/>
              <a:t>Η αγορά συναλλάγματος : είναι η διεθνής αγορά στην οποία ένα εθνικό νόμισμα ανταλλάσσεται μ ένα άλλο. </a:t>
            </a:r>
          </a:p>
          <a:p>
            <a:pPr algn="just"/>
            <a:r>
              <a:rPr lang="el-GR" dirty="0" smtClean="0"/>
              <a:t>Η τιμή στην οποία ανταλλάσσονται δύο νομίσματα ονομάζεται συναλλαγματική ισοτιμία και συμβολίζεται με </a:t>
            </a:r>
            <a:r>
              <a:rPr lang="en-US" dirty="0" smtClean="0"/>
              <a:t>e.</a:t>
            </a:r>
          </a:p>
          <a:p>
            <a:pPr algn="just"/>
            <a:endParaRPr lang="el-GR" dirty="0" smtClean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Προσφορά </a:t>
            </a:r>
            <a:r>
              <a:rPr lang="el-GR" dirty="0" smtClean="0"/>
              <a:t>για Βρετανικές Λίρες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l-GR" dirty="0" smtClean="0"/>
              <a:t>Γίνεται από τους </a:t>
            </a:r>
            <a:r>
              <a:rPr lang="el-GR" dirty="0" smtClean="0"/>
              <a:t>Βρετανούς.</a:t>
            </a:r>
            <a:endParaRPr lang="el-GR" dirty="0" smtClean="0"/>
          </a:p>
          <a:p>
            <a:pPr algn="just">
              <a:buFont typeface="Wingdings" pitchFamily="2" charset="2"/>
              <a:buChar char="§"/>
            </a:pPr>
            <a:r>
              <a:rPr lang="el-GR" dirty="0" smtClean="0"/>
              <a:t>Εξαρτάται </a:t>
            </a:r>
            <a:r>
              <a:rPr lang="el-GR" dirty="0" smtClean="0"/>
              <a:t>θετικά </a:t>
            </a:r>
            <a:r>
              <a:rPr lang="el-GR" dirty="0" smtClean="0"/>
              <a:t>από το </a:t>
            </a:r>
            <a:r>
              <a:rPr lang="en-US" dirty="0" smtClean="0"/>
              <a:t>e.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/>
              <a:t>Όσο πιο </a:t>
            </a:r>
            <a:r>
              <a:rPr lang="el-GR" dirty="0" smtClean="0"/>
              <a:t>υψηλότερη </a:t>
            </a:r>
            <a:r>
              <a:rPr lang="el-GR" dirty="0" smtClean="0"/>
              <a:t>η ισοτιμία </a:t>
            </a:r>
            <a:r>
              <a:rPr lang="en-US" dirty="0" smtClean="0"/>
              <a:t>e </a:t>
            </a:r>
            <a:r>
              <a:rPr lang="el-GR" dirty="0" smtClean="0"/>
              <a:t>τόσο μεγαλύτερη η </a:t>
            </a:r>
            <a:r>
              <a:rPr lang="el-GR" dirty="0" smtClean="0"/>
              <a:t>προσφορά </a:t>
            </a:r>
            <a:r>
              <a:rPr lang="el-GR" dirty="0" smtClean="0"/>
              <a:t>λιρών καθώς τα </a:t>
            </a:r>
            <a:r>
              <a:rPr lang="el-GR" dirty="0" smtClean="0"/>
              <a:t>αμερικανικά </a:t>
            </a:r>
            <a:r>
              <a:rPr lang="el-GR" dirty="0" smtClean="0"/>
              <a:t>προϊόντα είναι πιο φθηνά για </a:t>
            </a:r>
            <a:r>
              <a:rPr lang="el-GR" dirty="0" smtClean="0"/>
              <a:t>τους Βρετανούς </a:t>
            </a:r>
            <a:r>
              <a:rPr lang="el-GR" dirty="0" smtClean="0"/>
              <a:t>και ισχύει ο νόμος της </a:t>
            </a:r>
            <a:r>
              <a:rPr lang="el-GR" dirty="0" smtClean="0"/>
              <a:t>ζήτησης.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θα συμβεί αν υπάρξει αυξημένο ενδιαφέρον των βρετανών για Αμερικανικά Αγαθά.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Για όποιο λόγο προκύψει αυτό το ενδιαφέρον αυτό που συμβαίνει είναι ότι η καμπύλη προσφοράς λιρών μετατοπίζεται στα </a:t>
            </a:r>
            <a:r>
              <a:rPr lang="el-GR" dirty="0" err="1" smtClean="0"/>
              <a:t>δεξία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Τι σημαίνει αυτό?</a:t>
            </a:r>
          </a:p>
          <a:p>
            <a:r>
              <a:rPr lang="el-GR" dirty="0" smtClean="0"/>
              <a:t>Σημαίνει ότι σε κάθε ισοτιμία η προσφορά βρετανικών λιρών είναι αυξημένη.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θα συμβεί αν υπάρξει </a:t>
            </a:r>
            <a:r>
              <a:rPr lang="el-GR" dirty="0" smtClean="0"/>
              <a:t>μειωμένο </a:t>
            </a:r>
            <a:r>
              <a:rPr lang="el-GR" dirty="0" smtClean="0"/>
              <a:t>ενδιαφέρον των βρετανών για Αμερικανικά Αγαθά.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Για όποιο λόγο </a:t>
            </a:r>
            <a:r>
              <a:rPr lang="el-GR" dirty="0" smtClean="0"/>
              <a:t>μειωθεί το </a:t>
            </a:r>
            <a:r>
              <a:rPr lang="el-GR" dirty="0" smtClean="0"/>
              <a:t>ενδιαφέρον αυτό που συμβαίνει είναι ότι η καμπύλη </a:t>
            </a:r>
            <a:r>
              <a:rPr lang="el-GR" dirty="0" smtClean="0"/>
              <a:t>προσφοράς λιρών </a:t>
            </a:r>
            <a:r>
              <a:rPr lang="el-GR" dirty="0" smtClean="0"/>
              <a:t>μετατοπίζεται στα </a:t>
            </a:r>
            <a:r>
              <a:rPr lang="el-GR" dirty="0" smtClean="0"/>
              <a:t>αριστερά.</a:t>
            </a:r>
            <a:endParaRPr lang="el-GR" dirty="0" smtClean="0"/>
          </a:p>
          <a:p>
            <a:pPr algn="just"/>
            <a:r>
              <a:rPr lang="el-GR" dirty="0" smtClean="0"/>
              <a:t>Τι σημαίνει αυτό?</a:t>
            </a:r>
          </a:p>
          <a:p>
            <a:pPr algn="just"/>
            <a:r>
              <a:rPr lang="el-GR" dirty="0" smtClean="0"/>
              <a:t>Σημαίνει ότι σε κάθε ισοτιμία η προσφορά βρετανικών λιρών είναι </a:t>
            </a:r>
            <a:r>
              <a:rPr lang="el-GR" dirty="0" smtClean="0"/>
              <a:t>μειωμένη.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θα συμβεί αν υπάρξει αυξημένο ενδιαφέρον των </a:t>
            </a:r>
            <a:r>
              <a:rPr lang="el-GR" dirty="0" smtClean="0"/>
              <a:t>Αμερικανών </a:t>
            </a:r>
            <a:r>
              <a:rPr lang="el-GR" dirty="0" smtClean="0"/>
              <a:t>για </a:t>
            </a:r>
            <a:r>
              <a:rPr lang="el-GR" dirty="0" smtClean="0"/>
              <a:t>Βρετανικά </a:t>
            </a:r>
            <a:r>
              <a:rPr lang="el-GR" dirty="0" smtClean="0"/>
              <a:t>Αγαθά.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Για όποιο λόγο προκύψει </a:t>
            </a:r>
            <a:r>
              <a:rPr lang="el-GR" dirty="0" smtClean="0"/>
              <a:t>το </a:t>
            </a:r>
            <a:r>
              <a:rPr lang="el-GR" dirty="0" smtClean="0"/>
              <a:t>ενδιαφέρον αυτό που συμβαίνει είναι ότι η καμπύλη </a:t>
            </a:r>
            <a:r>
              <a:rPr lang="el-GR" dirty="0" smtClean="0"/>
              <a:t>ζήτησης λιρών μετατοπίζεται </a:t>
            </a:r>
            <a:r>
              <a:rPr lang="el-GR" dirty="0" smtClean="0"/>
              <a:t>στα </a:t>
            </a:r>
            <a:r>
              <a:rPr lang="el-GR" dirty="0" err="1" smtClean="0"/>
              <a:t>δεξία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Τι σημαίνει αυτό?</a:t>
            </a:r>
          </a:p>
          <a:p>
            <a:r>
              <a:rPr lang="el-GR" dirty="0" smtClean="0"/>
              <a:t>Σημαίνει ότι σε κάθε ισοτιμία η </a:t>
            </a:r>
            <a:r>
              <a:rPr lang="el-GR" dirty="0" smtClean="0"/>
              <a:t>ζήτηση βρετανικών </a:t>
            </a:r>
            <a:r>
              <a:rPr lang="el-GR" dirty="0" smtClean="0"/>
              <a:t>λιρών είναι αυξημένη.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Τι θα συμβεί αν υπάρξει </a:t>
            </a:r>
            <a:r>
              <a:rPr lang="el-GR" dirty="0" smtClean="0"/>
              <a:t>μειωμένο </a:t>
            </a:r>
            <a:r>
              <a:rPr lang="el-GR" dirty="0" smtClean="0"/>
              <a:t>ενδιαφέρον των Αμερικανών για Βρετανικά Αγαθά.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Για όποιο λόγο προκύψει το ενδιαφέρον αυτό που συμβαίνει είναι ότι η καμπύλη ζήτησης λιρών μετατοπίζεται στα </a:t>
            </a:r>
            <a:r>
              <a:rPr lang="el-GR" dirty="0" smtClean="0"/>
              <a:t>αριστερά.</a:t>
            </a:r>
            <a:endParaRPr lang="el-GR" dirty="0" smtClean="0"/>
          </a:p>
          <a:p>
            <a:r>
              <a:rPr lang="el-GR" dirty="0" smtClean="0"/>
              <a:t>Τι σημαίνει αυτό?</a:t>
            </a:r>
          </a:p>
          <a:p>
            <a:r>
              <a:rPr lang="el-GR" dirty="0" smtClean="0"/>
              <a:t>Σημαίνει ότι σε κάθε ισοτιμία η ζήτηση βρετανικών λιρών είναι </a:t>
            </a:r>
            <a:r>
              <a:rPr lang="el-GR" dirty="0" smtClean="0"/>
              <a:t>μειωμένη.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Καθεστώτα Συναλλαγματικών Ισοτιμιών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Καθεστώς είναι οι συνθήκες υπό τις οποίες οι κυβερνήσεις προσδιορίζουν τις συναλλαγματικές ισοτιμίες των νομισμάτων τους. </a:t>
            </a:r>
          </a:p>
          <a:p>
            <a:pPr algn="just"/>
            <a:r>
              <a:rPr lang="el-GR" dirty="0" smtClean="0"/>
              <a:t>Σταθερές συναλλαγματικές ισοτιμίες : εδώ οι μετατροπές των νομισμάτων γίνονται με σταθερές συναλλαγματικές ισοτιμίες. 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Για να συμβεί αυτό πρέπει να παρεμβαίνει η Κ.Τ κάθε χώρας προκειμένου να διασφαλίζει την σταθερότητα των ισοτιμιών. </a:t>
            </a:r>
          </a:p>
          <a:p>
            <a:pPr algn="just"/>
            <a:r>
              <a:rPr lang="el-GR" dirty="0" smtClean="0"/>
              <a:t>Πως θα διασφαλιστεί η ισοτιμία σ’ ένα συγκεκριμένο επίπεδο ;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Τι θα συμβεί αν υπάρξει αυξημένο ενδιαφέρον των βρετανών για Αμερικανικά </a:t>
            </a:r>
            <a:r>
              <a:rPr lang="el-GR" dirty="0" smtClean="0"/>
              <a:t>Αγαθά σε καθεστώς σταθερών συναλλαγματικών  ισοτιμιών; </a:t>
            </a:r>
          </a:p>
          <a:p>
            <a:pPr algn="just"/>
            <a:r>
              <a:rPr lang="el-GR" dirty="0" smtClean="0"/>
              <a:t>Για όποιο λόγο προκύψει αυτό το ενδιαφέρον αυτό που συμβαίνει είναι ότι η καμπύλη προσφοράς λιρών μετατοπίζεται στα </a:t>
            </a:r>
            <a:r>
              <a:rPr lang="el-GR" dirty="0" err="1" smtClean="0"/>
              <a:t>δεξία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Σημαίνει </a:t>
            </a:r>
            <a:r>
              <a:rPr lang="el-GR" dirty="0" smtClean="0"/>
              <a:t>ότι σε κάθε ισοτιμία η προσφορά βρετανικών λιρών είναι αυξημένη.</a:t>
            </a:r>
          </a:p>
          <a:p>
            <a:pPr algn="just"/>
            <a:endParaRPr lang="el-GR" dirty="0" smtClean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Πως θα διατηρηθεί σταθερή η συναλλαγματική ισοτιμία ;</a:t>
            </a:r>
          </a:p>
          <a:p>
            <a:pPr algn="just"/>
            <a:r>
              <a:rPr lang="el-GR" dirty="0" smtClean="0"/>
              <a:t>Η τάση μετά την μετατόπιση είναι να μειωθεί η συναλλαγματική ισοτιμία δηλαδή να υποτιμηθεί η βρετανική λίρα. </a:t>
            </a:r>
          </a:p>
          <a:p>
            <a:pPr algn="just"/>
            <a:r>
              <a:rPr lang="el-GR" dirty="0" smtClean="0"/>
              <a:t>Προκειμένου να μην υπάρξει μεταβολή της </a:t>
            </a:r>
            <a:r>
              <a:rPr lang="en-US" dirty="0" smtClean="0"/>
              <a:t>e </a:t>
            </a:r>
            <a:r>
              <a:rPr lang="el-GR" dirty="0" smtClean="0"/>
              <a:t>η Κ.Τ της Βρετανίας αγοράζει την πλεονάζουσα ποσότητα λιρών που δεν αγοράζεται από τους ιδιώτες που ενδιαφέρονται να αγοράσουν λίρες. 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Κατά συνέπεια η αυξημένη προσφορά βρετανικών λιρών σε καθεστώς σταθερών ισοτιμιών συνεπάγεται μείωση των συναλλαγματικών διαθεσίμων της Κ.Τ του Η.Β, δηλαδή μείωση της διαθέσιμης ποσότητα δολαρίων.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Η σύμβαση για τις ανάγκες του μαθήματος είναι ότι η συναλλαγματική </a:t>
            </a:r>
            <a:r>
              <a:rPr lang="el-GR" dirty="0" err="1" smtClean="0"/>
              <a:t>ισοτίμια</a:t>
            </a:r>
            <a:r>
              <a:rPr lang="el-GR" dirty="0" smtClean="0"/>
              <a:t> ορίζεται ως : αριθμός μονάδων ξένου νομίσματος που ανταλλάσσονται με μια μονάδα εγχώριου νομίσματος.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Τι θα συμβεί αν </a:t>
            </a:r>
            <a:r>
              <a:rPr lang="el-GR" dirty="0" smtClean="0"/>
              <a:t>υπάρξει μειωμένο </a:t>
            </a:r>
            <a:r>
              <a:rPr lang="el-GR" dirty="0" smtClean="0"/>
              <a:t>ενδιαφέρον των βρετανών για Αμερικανικά Αγαθά σε καθεστώς σταθερών συναλλαγματικών  ισοτιμιών; </a:t>
            </a:r>
          </a:p>
          <a:p>
            <a:pPr algn="just"/>
            <a:r>
              <a:rPr lang="el-GR" dirty="0" smtClean="0"/>
              <a:t>Για όποιο λόγο προκύψει αυτό το ενδιαφέρον αυτό που συμβαίνει είναι ότι η καμπύλη προσφοράς λιρών μετατοπίζεται στα </a:t>
            </a:r>
            <a:r>
              <a:rPr lang="el-GR" dirty="0" smtClean="0"/>
              <a:t>αριστερά.</a:t>
            </a:r>
            <a:endParaRPr lang="el-GR" dirty="0" smtClean="0"/>
          </a:p>
          <a:p>
            <a:r>
              <a:rPr lang="el-GR" dirty="0" smtClean="0"/>
              <a:t>Σημαίνει ότι σε κάθε ισοτιμία η προσφορά βρετανικών λιρών είναι </a:t>
            </a:r>
            <a:r>
              <a:rPr lang="el-GR" dirty="0" smtClean="0"/>
              <a:t>μειωμένη.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Πως θα διατηρηθεί σταθερή η συναλλαγματική ισοτιμία ;</a:t>
            </a:r>
          </a:p>
          <a:p>
            <a:pPr algn="just"/>
            <a:r>
              <a:rPr lang="el-GR" dirty="0" smtClean="0"/>
              <a:t>Η τάση μετά την μετατόπιση είναι να </a:t>
            </a:r>
            <a:r>
              <a:rPr lang="el-GR" dirty="0" smtClean="0"/>
              <a:t>αυξηθεί </a:t>
            </a:r>
            <a:r>
              <a:rPr lang="el-GR" dirty="0" smtClean="0"/>
              <a:t>η συναλλαγματική ισοτιμία δηλαδή να </a:t>
            </a:r>
            <a:r>
              <a:rPr lang="el-GR" dirty="0" smtClean="0"/>
              <a:t>αυξηθεί </a:t>
            </a:r>
            <a:r>
              <a:rPr lang="el-GR" dirty="0" smtClean="0"/>
              <a:t>η βρετανική λίρα. </a:t>
            </a:r>
          </a:p>
          <a:p>
            <a:pPr algn="just"/>
            <a:r>
              <a:rPr lang="el-GR" dirty="0" smtClean="0"/>
              <a:t>Προκειμένου να μην υπάρξει μεταβολή της </a:t>
            </a:r>
            <a:r>
              <a:rPr lang="en-US" dirty="0" smtClean="0"/>
              <a:t>e </a:t>
            </a:r>
            <a:r>
              <a:rPr lang="el-GR" dirty="0" smtClean="0"/>
              <a:t>η Κ.Τ της Βρετανίας </a:t>
            </a:r>
            <a:r>
              <a:rPr lang="el-GR" dirty="0" smtClean="0"/>
              <a:t>πουλά </a:t>
            </a:r>
            <a:r>
              <a:rPr lang="el-GR" dirty="0" smtClean="0"/>
              <a:t>την πλεονάζουσα </a:t>
            </a:r>
            <a:r>
              <a:rPr lang="el-GR" dirty="0" smtClean="0"/>
              <a:t>ζητούμενη ποσότητα </a:t>
            </a:r>
            <a:r>
              <a:rPr lang="el-GR" dirty="0" smtClean="0"/>
              <a:t>λιρών που δεν </a:t>
            </a:r>
            <a:r>
              <a:rPr lang="el-GR" dirty="0" smtClean="0"/>
              <a:t>καλύπτεται από </a:t>
            </a:r>
            <a:r>
              <a:rPr lang="el-GR" dirty="0" smtClean="0"/>
              <a:t>τους ιδιώτες που </a:t>
            </a:r>
            <a:r>
              <a:rPr lang="el-GR" dirty="0" smtClean="0"/>
              <a:t>προσφέρουν λίρες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Το μειωμένο αγοραστικό ενδιαφέρον των Βρετανών για Αμερικανικά Αγαθά σημαίνει αύξηση των συναλλαγματικών διαθεσίμων του Η.Β σε δολάρια. 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Τι θα συμβεί αν υπάρξει αυξημένο ενδιαφέρον των </a:t>
            </a:r>
            <a:r>
              <a:rPr lang="el-GR" dirty="0" smtClean="0"/>
              <a:t>Αμερικανών </a:t>
            </a:r>
            <a:r>
              <a:rPr lang="el-GR" dirty="0" smtClean="0"/>
              <a:t>για </a:t>
            </a:r>
            <a:r>
              <a:rPr lang="el-GR" dirty="0" smtClean="0"/>
              <a:t>Βρετανικά Αγαθά </a:t>
            </a:r>
            <a:r>
              <a:rPr lang="el-GR" dirty="0" smtClean="0"/>
              <a:t>σε καθεστώς σταθερών συναλλαγματικών  ισοτιμιών; </a:t>
            </a:r>
          </a:p>
          <a:p>
            <a:pPr algn="just"/>
            <a:r>
              <a:rPr lang="el-GR" dirty="0" smtClean="0"/>
              <a:t>Για όποιο λόγο προκύψει αυτό το ενδιαφέρον αυτό που συμβαίνει είναι ότι η καμπύλη </a:t>
            </a:r>
            <a:r>
              <a:rPr lang="el-GR" dirty="0" smtClean="0"/>
              <a:t>ζήτησης </a:t>
            </a:r>
            <a:r>
              <a:rPr lang="el-GR" dirty="0" smtClean="0"/>
              <a:t>λιρών μετατοπίζεται στα </a:t>
            </a:r>
            <a:r>
              <a:rPr lang="el-GR" dirty="0" err="1" smtClean="0"/>
              <a:t>δεξία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Σημαίνει ότι σε κάθε ισοτιμία </a:t>
            </a:r>
            <a:r>
              <a:rPr lang="el-GR" dirty="0" smtClean="0"/>
              <a:t>η ζήτηση  βρετανικών </a:t>
            </a:r>
            <a:r>
              <a:rPr lang="el-GR" dirty="0" smtClean="0"/>
              <a:t>λιρών είναι αυξημένη.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Πως θα διατηρηθεί σταθερή η συναλλαγματική ισοτιμία ;</a:t>
            </a:r>
          </a:p>
          <a:p>
            <a:pPr algn="just"/>
            <a:r>
              <a:rPr lang="el-GR" dirty="0" smtClean="0"/>
              <a:t>Η τάση μετά την μετατόπιση είναι να αυξηθεί η συναλλαγματική ισοτιμία δηλαδή να αυξηθεί η βρετανική λίρα. </a:t>
            </a:r>
          </a:p>
          <a:p>
            <a:pPr algn="just"/>
            <a:r>
              <a:rPr lang="el-GR" dirty="0" smtClean="0"/>
              <a:t>Προκειμένου να μην υπάρξει μεταβολή της </a:t>
            </a:r>
            <a:r>
              <a:rPr lang="en-US" dirty="0" smtClean="0"/>
              <a:t>e </a:t>
            </a:r>
            <a:r>
              <a:rPr lang="el-GR" dirty="0" smtClean="0"/>
              <a:t>η Κ.Τ της Βρετανίας πουλά την πλεονάζουσα ζητούμενη ποσότητα λιρών που δεν καλύπτεται από τους ιδιώτες που προσφέρουν λίρες.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Κατά συνέπεια η </a:t>
            </a:r>
            <a:r>
              <a:rPr lang="el-GR" smtClean="0"/>
              <a:t>αυξημένη </a:t>
            </a:r>
            <a:r>
              <a:rPr lang="el-GR" smtClean="0"/>
              <a:t>ζήτηση </a:t>
            </a:r>
            <a:r>
              <a:rPr lang="el-GR" dirty="0" smtClean="0"/>
              <a:t>βρετανικών λιρών σε καθεστώς σταθερών ισοτιμιών συνεπάγεται μείωση των συναλλαγματικών διαθεσίμων της Κ.Τ του Η.Β, δηλαδή μείωση της </a:t>
            </a:r>
            <a:r>
              <a:rPr lang="el-GR" smtClean="0"/>
              <a:t>διαθέσιμης </a:t>
            </a:r>
            <a:r>
              <a:rPr lang="el-GR" smtClean="0"/>
              <a:t>ποσότητας  </a:t>
            </a:r>
            <a:r>
              <a:rPr lang="el-GR" dirty="0" smtClean="0"/>
              <a:t>δολαρίων.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Ας υποθέσουμε ότι η ημεδαπή χώρα είναι το Ηνωμένο Βασίλειο και αλλοδαπή χώρα η ΗΠΑ.</a:t>
            </a:r>
          </a:p>
          <a:p>
            <a:pPr algn="just"/>
            <a:r>
              <a:rPr lang="el-GR" dirty="0" smtClean="0"/>
              <a:t>Κατά συνέπεια το εθνικό νόμισμα είναι η λίρα και το συνάλλαγμα, δηλαδή το ξένο νόμισμα, το δολάριο.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ότι </a:t>
            </a:r>
            <a:r>
              <a:rPr lang="en-US" dirty="0" smtClean="0"/>
              <a:t>e=1,24 </a:t>
            </a:r>
            <a:r>
              <a:rPr lang="el-GR" dirty="0" smtClean="0"/>
              <a:t>;</a:t>
            </a:r>
          </a:p>
          <a:p>
            <a:pPr algn="just"/>
            <a:r>
              <a:rPr lang="el-GR" dirty="0" smtClean="0"/>
              <a:t>Από τον τρόπο που ορίσαμε την συναλλαγματική ισοτιμία η ερμηνεία της σχέση είναι : 1 λίρα ανταλλάσσεται με 1,24 δολάρια. </a:t>
            </a:r>
          </a:p>
          <a:p>
            <a:pPr algn="just"/>
            <a:r>
              <a:rPr lang="el-GR" dirty="0" smtClean="0"/>
              <a:t>Θυμηθείτε ότι θεωρούμε ότι ημεδαπή χώρα </a:t>
            </a:r>
            <a:r>
              <a:rPr lang="el-GR" dirty="0" smtClean="0"/>
              <a:t> </a:t>
            </a:r>
            <a:r>
              <a:rPr lang="el-GR" dirty="0" smtClean="0"/>
              <a:t>το Ηνωμένο Βασίλειο.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Πως βρίσκω την αντίστροφη συναλλαγματική ισοτιμία;</a:t>
            </a:r>
          </a:p>
          <a:p>
            <a:pPr algn="just"/>
            <a:r>
              <a:rPr lang="el-GR" dirty="0" smtClean="0"/>
              <a:t>Η αντίστροφη συναλλαγματική ισοτιμία μας δηλώνει </a:t>
            </a:r>
            <a:r>
              <a:rPr lang="el-GR" dirty="0" smtClean="0"/>
              <a:t>πόσες </a:t>
            </a:r>
            <a:r>
              <a:rPr lang="el-GR" dirty="0" smtClean="0"/>
              <a:t>λίρες </a:t>
            </a:r>
            <a:r>
              <a:rPr lang="el-GR" dirty="0" smtClean="0"/>
              <a:t>ανταλλάσσονται με </a:t>
            </a:r>
            <a:r>
              <a:rPr lang="el-GR" dirty="0" smtClean="0"/>
              <a:t>1 δολάριο. </a:t>
            </a:r>
          </a:p>
          <a:p>
            <a:pPr algn="just"/>
            <a:r>
              <a:rPr lang="el-GR" dirty="0" smtClean="0"/>
              <a:t>Για να βρ</a:t>
            </a:r>
            <a:r>
              <a:rPr lang="el-GR" dirty="0"/>
              <a:t>ω</a:t>
            </a:r>
            <a:r>
              <a:rPr lang="el-GR" dirty="0" smtClean="0"/>
              <a:t> αυτή την ισοτιμία υπολογίζω 1/</a:t>
            </a:r>
            <a:r>
              <a:rPr lang="en-US" dirty="0" smtClean="0"/>
              <a:t>e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Στο προηγούμενο παράδειγμα αυτό σημαίνει : 1/1,24=0,80 λίρες.</a:t>
            </a:r>
          </a:p>
          <a:p>
            <a:pPr algn="just"/>
            <a:r>
              <a:rPr lang="el-GR" dirty="0" smtClean="0"/>
              <a:t>Επομένως 1 δολάριο ανταλλάσσεται με 0,80 λίρες. 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Έστω ένα εμπόρευμα από τις ΗΠΑ που στοιχίζει 1.230 $. Ποια είναι η τιμή του σε λίρες;</a:t>
            </a:r>
          </a:p>
          <a:p>
            <a:pPr algn="just"/>
            <a:r>
              <a:rPr lang="el-GR" dirty="0" smtClean="0"/>
              <a:t>Για την μετατροπή χρειαζόμαστε την αντίστροφη συναλλαγματική ισοτιμία.</a:t>
            </a:r>
          </a:p>
          <a:p>
            <a:pPr algn="just"/>
            <a:r>
              <a:rPr lang="el-GR" dirty="0" smtClean="0"/>
              <a:t>Η τιμή σε λίρες είναι : 1.230 * 0,80 = 984,00 λίρες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Ποια είναι η τιμή σε δολάριο μιας μπλούζας  που στο Η.Β στοιχίζει 70,85 λίρες. </a:t>
            </a:r>
          </a:p>
          <a:p>
            <a:r>
              <a:rPr lang="el-GR" dirty="0" smtClean="0"/>
              <a:t>Εδώ χρειάζομαι την </a:t>
            </a:r>
            <a:r>
              <a:rPr lang="en-US" dirty="0" smtClean="0"/>
              <a:t>e.</a:t>
            </a:r>
          </a:p>
          <a:p>
            <a:r>
              <a:rPr lang="en-US" dirty="0" smtClean="0"/>
              <a:t>H </a:t>
            </a:r>
            <a:r>
              <a:rPr lang="el-GR" dirty="0" smtClean="0"/>
              <a:t>τιμή είναι : 70,85 * 1,24=87,85 δολάρια.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1354</Words>
  <Application>Microsoft Office PowerPoint</Application>
  <PresentationFormat>Προβολή στην οθόνη (4:3)</PresentationFormat>
  <Paragraphs>95</Paragraphs>
  <Slides>35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36" baseType="lpstr">
      <vt:lpstr>Θέμα του Office</vt:lpstr>
      <vt:lpstr>ΔΙΕΘΝΗ ΟΙΚΟΝΟΜΙΚΑ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Ανατίμηση και Υποτίμηση</vt:lpstr>
      <vt:lpstr>Διαφάνεια 11</vt:lpstr>
      <vt:lpstr>Διαφάνεια 12</vt:lpstr>
      <vt:lpstr>Ανατίμηση του δολαρίου </vt:lpstr>
      <vt:lpstr>Διαφάνεια 14</vt:lpstr>
      <vt:lpstr>Διαφάνεια 15</vt:lpstr>
      <vt:lpstr>Διαφάνεια 16</vt:lpstr>
      <vt:lpstr>Διαφάνεια 17</vt:lpstr>
      <vt:lpstr>Διαφάνεια 18</vt:lpstr>
      <vt:lpstr>Ζήτηση για Βρετανικές Λίρες</vt:lpstr>
      <vt:lpstr>Προσφορά για Βρετανικές Λίρες</vt:lpstr>
      <vt:lpstr>Τι θα συμβεί αν υπάρξει αυξημένο ενδιαφέρον των βρετανών για Αμερικανικά Αγαθά.</vt:lpstr>
      <vt:lpstr>Τι θα συμβεί αν υπάρξει μειωμένο ενδιαφέρον των βρετανών για Αμερικανικά Αγαθά.</vt:lpstr>
      <vt:lpstr>Τι θα συμβεί αν υπάρξει αυξημένο ενδιαφέρον των Αμερικανών για Βρετανικά Αγαθά.</vt:lpstr>
      <vt:lpstr>Τι θα συμβεί αν υπάρξει μειωμένο ενδιαφέρον των Αμερικανών για Βρετανικά Αγαθά.</vt:lpstr>
      <vt:lpstr>Καθεστώτα Συναλλαγματικών Ισοτιμιών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ΔΙΕΘΝΗ ΟΙΚΟΝΟΜΙΚΑ</dc:title>
  <dc:creator>S0113601</dc:creator>
  <cp:lastModifiedBy>S0113601</cp:lastModifiedBy>
  <cp:revision>17</cp:revision>
  <dcterms:created xsi:type="dcterms:W3CDTF">2022-01-05T06:16:02Z</dcterms:created>
  <dcterms:modified xsi:type="dcterms:W3CDTF">2022-01-05T13:12:13Z</dcterms:modified>
</cp:coreProperties>
</file>