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6" r:id="rId7"/>
    <p:sldId id="268" r:id="rId8"/>
    <p:sldId id="269" r:id="rId9"/>
    <p:sldId id="270" r:id="rId10"/>
    <p:sldId id="271" r:id="rId11"/>
    <p:sldId id="272" r:id="rId12"/>
    <p:sldId id="273" r:id="rId13"/>
    <p:sldId id="274" r:id="rId14"/>
    <p:sldId id="275" r:id="rId15"/>
    <p:sldId id="276" r:id="rId16"/>
    <p:sldId id="261" r:id="rId17"/>
    <p:sldId id="262" r:id="rId18"/>
    <p:sldId id="263" r:id="rId19"/>
    <p:sldId id="264" r:id="rId20"/>
    <p:sldId id="265" r:id="rId21"/>
    <p:sldId id="277" r:id="rId22"/>
    <p:sldId id="278" r:id="rId23"/>
    <p:sldId id="279" r:id="rId24"/>
    <p:sldId id="280" r:id="rId25"/>
    <p:sldId id="281" r:id="rId26"/>
    <p:sldId id="282" r:id="rId27"/>
    <p:sldId id="284" r:id="rId28"/>
    <p:sldId id="283" r:id="rId29"/>
    <p:sldId id="288" r:id="rId30"/>
    <p:sldId id="286" r:id="rId31"/>
    <p:sldId id="287" r:id="rId3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629"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smtClean="0"/>
              <a:t>Στυλ κύριου τίτλου</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20EEC3B3-25B0-4329-931F-09C5E270A709}" type="datetimeFigureOut">
              <a:rPr lang="el-GR" smtClean="0"/>
              <a:t>20/5/2021</a:t>
            </a:fld>
            <a:endParaRPr lang="el-GR"/>
          </a:p>
        </p:txBody>
      </p:sp>
      <p:sp>
        <p:nvSpPr>
          <p:cNvPr id="5" name="Footer Placeholder 4"/>
          <p:cNvSpPr>
            <a:spLocks noGrp="1"/>
          </p:cNvSpPr>
          <p:nvPr>
            <p:ph type="ftr" sz="quarter" idx="11"/>
          </p:nvPr>
        </p:nvSpPr>
        <p:spPr/>
        <p:txBody>
          <a:bodyPr/>
          <a:lstStyle/>
          <a:p>
            <a:endParaRPr lang="el-G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6429A0B-4365-4974-AC4D-F7867F59E0FF}" type="slidenum">
              <a:rPr lang="el-GR" smtClean="0"/>
              <a:t>‹#›</a:t>
            </a:fld>
            <a:endParaRPr lang="el-GR"/>
          </a:p>
        </p:txBody>
      </p:sp>
    </p:spTree>
    <p:extLst>
      <p:ext uri="{BB962C8B-B14F-4D97-AF65-F5344CB8AC3E}">
        <p14:creationId xmlns:p14="http://schemas.microsoft.com/office/powerpoint/2010/main" val="2069398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20EEC3B3-25B0-4329-931F-09C5E270A709}" type="datetimeFigureOut">
              <a:rPr lang="el-GR" smtClean="0"/>
              <a:t>20/5/2021</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6429A0B-4365-4974-AC4D-F7867F59E0FF}" type="slidenum">
              <a:rPr lang="el-GR" smtClean="0"/>
              <a:t>‹#›</a:t>
            </a:fld>
            <a:endParaRPr lang="el-GR"/>
          </a:p>
        </p:txBody>
      </p:sp>
    </p:spTree>
    <p:extLst>
      <p:ext uri="{BB962C8B-B14F-4D97-AF65-F5344CB8AC3E}">
        <p14:creationId xmlns:p14="http://schemas.microsoft.com/office/powerpoint/2010/main" val="1478449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smtClean="0"/>
              <a:t>Στυλ κύριου τίτλου</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20EEC3B3-25B0-4329-931F-09C5E270A709}" type="datetimeFigureOut">
              <a:rPr lang="el-GR" smtClean="0"/>
              <a:t>20/5/2021</a:t>
            </a:fld>
            <a:endParaRPr lang="el-GR"/>
          </a:p>
        </p:txBody>
      </p:sp>
      <p:sp>
        <p:nvSpPr>
          <p:cNvPr id="5" name="Footer Placeholder 4"/>
          <p:cNvSpPr>
            <a:spLocks noGrp="1"/>
          </p:cNvSpPr>
          <p:nvPr>
            <p:ph type="ftr" sz="quarter" idx="11"/>
          </p:nvPr>
        </p:nvSpPr>
        <p:spPr/>
        <p:txBody>
          <a:bodyPr/>
          <a:lstStyle/>
          <a:p>
            <a:endParaRPr lang="el-G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6429A0B-4365-4974-AC4D-F7867F59E0FF}" type="slidenum">
              <a:rPr lang="el-GR" smtClean="0"/>
              <a:t>‹#›</a:t>
            </a:fld>
            <a:endParaRPr lang="el-G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016159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smtClean="0"/>
              <a:t>Στυλ κύριου τίτλου</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Στυλ υποδείγματος κειμένου</a:t>
            </a:r>
          </a:p>
        </p:txBody>
      </p:sp>
      <p:sp>
        <p:nvSpPr>
          <p:cNvPr id="5" name="Date Placeholder 4"/>
          <p:cNvSpPr>
            <a:spLocks noGrp="1"/>
          </p:cNvSpPr>
          <p:nvPr>
            <p:ph type="dt" sz="half" idx="10"/>
          </p:nvPr>
        </p:nvSpPr>
        <p:spPr/>
        <p:txBody>
          <a:bodyPr/>
          <a:lstStyle/>
          <a:p>
            <a:fld id="{20EEC3B3-25B0-4329-931F-09C5E270A709}" type="datetimeFigureOut">
              <a:rPr lang="el-GR" smtClean="0"/>
              <a:t>20/5/2021</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6429A0B-4365-4974-AC4D-F7867F59E0FF}" type="slidenum">
              <a:rPr lang="el-GR" smtClean="0"/>
              <a:t>‹#›</a:t>
            </a:fld>
            <a:endParaRPr lang="el-GR"/>
          </a:p>
        </p:txBody>
      </p:sp>
    </p:spTree>
    <p:extLst>
      <p:ext uri="{BB962C8B-B14F-4D97-AF65-F5344CB8AC3E}">
        <p14:creationId xmlns:p14="http://schemas.microsoft.com/office/powerpoint/2010/main" val="2472014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smtClean="0"/>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Στυλ υποδείγματος κειμένου</a:t>
            </a:r>
          </a:p>
        </p:txBody>
      </p:sp>
      <p:sp>
        <p:nvSpPr>
          <p:cNvPr id="5" name="Date Placeholder 4"/>
          <p:cNvSpPr>
            <a:spLocks noGrp="1"/>
          </p:cNvSpPr>
          <p:nvPr>
            <p:ph type="dt" sz="half" idx="10"/>
          </p:nvPr>
        </p:nvSpPr>
        <p:spPr/>
        <p:txBody>
          <a:bodyPr/>
          <a:lstStyle/>
          <a:p>
            <a:fld id="{20EEC3B3-25B0-4329-931F-09C5E270A709}" type="datetimeFigureOut">
              <a:rPr lang="el-GR" smtClean="0"/>
              <a:t>20/5/2021</a:t>
            </a:fld>
            <a:endParaRPr lang="el-GR"/>
          </a:p>
        </p:txBody>
      </p:sp>
      <p:sp>
        <p:nvSpPr>
          <p:cNvPr id="6" name="Footer Placeholder 5"/>
          <p:cNvSpPr>
            <a:spLocks noGrp="1"/>
          </p:cNvSpPr>
          <p:nvPr>
            <p:ph type="ftr" sz="quarter" idx="11"/>
          </p:nvPr>
        </p:nvSpPr>
        <p:spPr/>
        <p:txBody>
          <a:bodyPr/>
          <a:lstStyle/>
          <a:p>
            <a:endParaRPr lang="el-G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6429A0B-4365-4974-AC4D-F7867F59E0FF}" type="slidenum">
              <a:rPr lang="el-GR" smtClean="0"/>
              <a:t>‹#›</a:t>
            </a:fld>
            <a:endParaRPr lang="el-G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629040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smtClean="0"/>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Στυλ υποδείγματος κειμένου</a:t>
            </a:r>
          </a:p>
        </p:txBody>
      </p:sp>
      <p:sp>
        <p:nvSpPr>
          <p:cNvPr id="5" name="Date Placeholder 4"/>
          <p:cNvSpPr>
            <a:spLocks noGrp="1"/>
          </p:cNvSpPr>
          <p:nvPr>
            <p:ph type="dt" sz="half" idx="10"/>
          </p:nvPr>
        </p:nvSpPr>
        <p:spPr/>
        <p:txBody>
          <a:bodyPr/>
          <a:lstStyle/>
          <a:p>
            <a:fld id="{20EEC3B3-25B0-4329-931F-09C5E270A709}" type="datetimeFigureOut">
              <a:rPr lang="el-GR" smtClean="0"/>
              <a:t>20/5/2021</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6429A0B-4365-4974-AC4D-F7867F59E0FF}" type="slidenum">
              <a:rPr lang="el-GR" smtClean="0"/>
              <a:t>‹#›</a:t>
            </a:fld>
            <a:endParaRPr lang="el-GR"/>
          </a:p>
        </p:txBody>
      </p:sp>
    </p:spTree>
    <p:extLst>
      <p:ext uri="{BB962C8B-B14F-4D97-AF65-F5344CB8AC3E}">
        <p14:creationId xmlns:p14="http://schemas.microsoft.com/office/powerpoint/2010/main" val="18889194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ncho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20EEC3B3-25B0-4329-931F-09C5E270A709}" type="datetimeFigureOut">
              <a:rPr lang="el-GR" smtClean="0"/>
              <a:t>20/5/2021</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6429A0B-4365-4974-AC4D-F7867F59E0FF}" type="slidenum">
              <a:rPr lang="el-GR" smtClean="0"/>
              <a:t>‹#›</a:t>
            </a:fld>
            <a:endParaRPr lang="el-GR"/>
          </a:p>
        </p:txBody>
      </p:sp>
    </p:spTree>
    <p:extLst>
      <p:ext uri="{BB962C8B-B14F-4D97-AF65-F5344CB8AC3E}">
        <p14:creationId xmlns:p14="http://schemas.microsoft.com/office/powerpoint/2010/main" val="10376957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20EEC3B3-25B0-4329-931F-09C5E270A709}" type="datetimeFigureOut">
              <a:rPr lang="el-GR" smtClean="0"/>
              <a:t>20/5/2021</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6429A0B-4365-4974-AC4D-F7867F59E0FF}" type="slidenum">
              <a:rPr lang="el-GR" smtClean="0"/>
              <a:t>‹#›</a:t>
            </a:fld>
            <a:endParaRPr lang="el-GR"/>
          </a:p>
        </p:txBody>
      </p:sp>
    </p:spTree>
    <p:extLst>
      <p:ext uri="{BB962C8B-B14F-4D97-AF65-F5344CB8AC3E}">
        <p14:creationId xmlns:p14="http://schemas.microsoft.com/office/powerpoint/2010/main" val="804238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smtClean="0"/>
              <a:t>Στυλ κύριου τίτλου</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20EEC3B3-25B0-4329-931F-09C5E270A709}" type="datetimeFigureOut">
              <a:rPr lang="el-GR" smtClean="0"/>
              <a:t>20/5/2021</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6429A0B-4365-4974-AC4D-F7867F59E0FF}" type="slidenum">
              <a:rPr lang="el-GR" smtClean="0"/>
              <a:t>‹#›</a:t>
            </a:fld>
            <a:endParaRPr lang="el-GR"/>
          </a:p>
        </p:txBody>
      </p:sp>
    </p:spTree>
    <p:extLst>
      <p:ext uri="{BB962C8B-B14F-4D97-AF65-F5344CB8AC3E}">
        <p14:creationId xmlns:p14="http://schemas.microsoft.com/office/powerpoint/2010/main" val="2070177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20EEC3B3-25B0-4329-931F-09C5E270A709}" type="datetimeFigureOut">
              <a:rPr lang="el-GR" smtClean="0"/>
              <a:t>20/5/2021</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6429A0B-4365-4974-AC4D-F7867F59E0FF}" type="slidenum">
              <a:rPr lang="el-GR" smtClean="0"/>
              <a:t>‹#›</a:t>
            </a:fld>
            <a:endParaRPr lang="el-GR"/>
          </a:p>
        </p:txBody>
      </p:sp>
    </p:spTree>
    <p:extLst>
      <p:ext uri="{BB962C8B-B14F-4D97-AF65-F5344CB8AC3E}">
        <p14:creationId xmlns:p14="http://schemas.microsoft.com/office/powerpoint/2010/main" val="3271086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20EEC3B3-25B0-4329-931F-09C5E270A709}" type="datetimeFigureOut">
              <a:rPr lang="el-GR" smtClean="0"/>
              <a:t>20/5/2021</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6429A0B-4365-4974-AC4D-F7867F59E0FF}" type="slidenum">
              <a:rPr lang="el-GR" smtClean="0"/>
              <a:t>‹#›</a:t>
            </a:fld>
            <a:endParaRPr lang="el-GR"/>
          </a:p>
        </p:txBody>
      </p:sp>
    </p:spTree>
    <p:extLst>
      <p:ext uri="{BB962C8B-B14F-4D97-AF65-F5344CB8AC3E}">
        <p14:creationId xmlns:p14="http://schemas.microsoft.com/office/powerpoint/2010/main" val="2780128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20EEC3B3-25B0-4329-931F-09C5E270A709}" type="datetimeFigureOut">
              <a:rPr lang="el-GR" smtClean="0"/>
              <a:t>20/5/2021</a:t>
            </a:fld>
            <a:endParaRPr lang="el-GR"/>
          </a:p>
        </p:txBody>
      </p:sp>
      <p:sp>
        <p:nvSpPr>
          <p:cNvPr id="8" name="Footer Placeholder 7"/>
          <p:cNvSpPr>
            <a:spLocks noGrp="1"/>
          </p:cNvSpPr>
          <p:nvPr>
            <p:ph type="ftr" sz="quarter" idx="11"/>
          </p:nvPr>
        </p:nvSpPr>
        <p:spPr/>
        <p:txBody>
          <a:bodyPr/>
          <a:lstStyle/>
          <a:p>
            <a:endParaRPr lang="el-G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6429A0B-4365-4974-AC4D-F7867F59E0FF}" type="slidenum">
              <a:rPr lang="el-GR" smtClean="0"/>
              <a:t>‹#›</a:t>
            </a:fld>
            <a:endParaRPr lang="el-GR"/>
          </a:p>
        </p:txBody>
      </p:sp>
    </p:spTree>
    <p:extLst>
      <p:ext uri="{BB962C8B-B14F-4D97-AF65-F5344CB8AC3E}">
        <p14:creationId xmlns:p14="http://schemas.microsoft.com/office/powerpoint/2010/main" val="3306394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20EEC3B3-25B0-4329-931F-09C5E270A709}" type="datetimeFigureOut">
              <a:rPr lang="el-GR" smtClean="0"/>
              <a:t>20/5/2021</a:t>
            </a:fld>
            <a:endParaRPr lang="el-GR"/>
          </a:p>
        </p:txBody>
      </p:sp>
      <p:sp>
        <p:nvSpPr>
          <p:cNvPr id="4" name="Footer Placeholder 3"/>
          <p:cNvSpPr>
            <a:spLocks noGrp="1"/>
          </p:cNvSpPr>
          <p:nvPr>
            <p:ph type="ftr" sz="quarter" idx="11"/>
          </p:nvPr>
        </p:nvSpPr>
        <p:spPr/>
        <p:txBody>
          <a:bodyPr/>
          <a:lstStyle/>
          <a:p>
            <a:endParaRPr lang="el-G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6429A0B-4365-4974-AC4D-F7867F59E0FF}" type="slidenum">
              <a:rPr lang="el-GR" smtClean="0"/>
              <a:t>‹#›</a:t>
            </a:fld>
            <a:endParaRPr lang="el-GR"/>
          </a:p>
        </p:txBody>
      </p:sp>
    </p:spTree>
    <p:extLst>
      <p:ext uri="{BB962C8B-B14F-4D97-AF65-F5344CB8AC3E}">
        <p14:creationId xmlns:p14="http://schemas.microsoft.com/office/powerpoint/2010/main" val="3919267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EEC3B3-25B0-4329-931F-09C5E270A709}" type="datetimeFigureOut">
              <a:rPr lang="el-GR" smtClean="0"/>
              <a:t>20/5/2021</a:t>
            </a:fld>
            <a:endParaRPr lang="el-GR"/>
          </a:p>
        </p:txBody>
      </p:sp>
      <p:sp>
        <p:nvSpPr>
          <p:cNvPr id="3" name="Footer Placeholder 2"/>
          <p:cNvSpPr>
            <a:spLocks noGrp="1"/>
          </p:cNvSpPr>
          <p:nvPr>
            <p:ph type="ftr" sz="quarter" idx="11"/>
          </p:nvPr>
        </p:nvSpPr>
        <p:spPr/>
        <p:txBody>
          <a:bodyPr/>
          <a:lstStyle/>
          <a:p>
            <a:endParaRPr lang="el-G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6429A0B-4365-4974-AC4D-F7867F59E0FF}" type="slidenum">
              <a:rPr lang="el-GR" smtClean="0"/>
              <a:t>‹#›</a:t>
            </a:fld>
            <a:endParaRPr lang="el-GR"/>
          </a:p>
        </p:txBody>
      </p:sp>
    </p:spTree>
    <p:extLst>
      <p:ext uri="{BB962C8B-B14F-4D97-AF65-F5344CB8AC3E}">
        <p14:creationId xmlns:p14="http://schemas.microsoft.com/office/powerpoint/2010/main" val="1875361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smtClean="0"/>
              <a:t>Στυλ κύριου τίτλου</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20EEC3B3-25B0-4329-931F-09C5E270A709}" type="datetimeFigureOut">
              <a:rPr lang="el-GR" smtClean="0"/>
              <a:t>20/5/2021</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6429A0B-4365-4974-AC4D-F7867F59E0FF}" type="slidenum">
              <a:rPr lang="el-GR" smtClean="0"/>
              <a:t>‹#›</a:t>
            </a:fld>
            <a:endParaRPr lang="el-GR"/>
          </a:p>
        </p:txBody>
      </p:sp>
    </p:spTree>
    <p:extLst>
      <p:ext uri="{BB962C8B-B14F-4D97-AF65-F5344CB8AC3E}">
        <p14:creationId xmlns:p14="http://schemas.microsoft.com/office/powerpoint/2010/main" val="911183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20EEC3B3-25B0-4329-931F-09C5E270A709}" type="datetimeFigureOut">
              <a:rPr lang="el-GR" smtClean="0"/>
              <a:t>20/5/2021</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6429A0B-4365-4974-AC4D-F7867F59E0FF}" type="slidenum">
              <a:rPr lang="el-GR" smtClean="0"/>
              <a:t>‹#›</a:t>
            </a:fld>
            <a:endParaRPr lang="el-GR"/>
          </a:p>
        </p:txBody>
      </p:sp>
    </p:spTree>
    <p:extLst>
      <p:ext uri="{BB962C8B-B14F-4D97-AF65-F5344CB8AC3E}">
        <p14:creationId xmlns:p14="http://schemas.microsoft.com/office/powerpoint/2010/main" val="2352606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0EEC3B3-25B0-4329-931F-09C5E270A709}" type="datetimeFigureOut">
              <a:rPr lang="el-GR" smtClean="0"/>
              <a:t>20/5/2021</a:t>
            </a:fld>
            <a:endParaRPr lang="el-G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6429A0B-4365-4974-AC4D-F7867F59E0FF}" type="slidenum">
              <a:rPr lang="el-GR" smtClean="0"/>
              <a:t>‹#›</a:t>
            </a:fld>
            <a:endParaRPr lang="el-GR"/>
          </a:p>
        </p:txBody>
      </p:sp>
    </p:spTree>
    <p:extLst>
      <p:ext uri="{BB962C8B-B14F-4D97-AF65-F5344CB8AC3E}">
        <p14:creationId xmlns:p14="http://schemas.microsoft.com/office/powerpoint/2010/main" val="11012452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ejournals.epublishing.ekt.gr/index.php/mnimon/article/viewFile/7755/7456"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dirty="0"/>
              <a:t>Η ελληνική παραδοσιακή </a:t>
            </a:r>
            <a:r>
              <a:rPr lang="el-GR" dirty="0" smtClean="0"/>
              <a:t>μουσική</a:t>
            </a:r>
            <a:endParaRPr lang="el-GR" dirty="0"/>
          </a:p>
        </p:txBody>
      </p:sp>
      <p:sp>
        <p:nvSpPr>
          <p:cNvPr id="3" name="Υπότιτλος 2"/>
          <p:cNvSpPr>
            <a:spLocks noGrp="1"/>
          </p:cNvSpPr>
          <p:nvPr>
            <p:ph type="subTitle" idx="1"/>
          </p:nvPr>
        </p:nvSpPr>
        <p:spPr/>
        <p:txBody>
          <a:bodyPr/>
          <a:lstStyle/>
          <a:p>
            <a:r>
              <a:rPr lang="el-GR" dirty="0" smtClean="0"/>
              <a:t>ΙΩΑΝΝΗΣ ΑΝΔΡΟΝΟΓΛΟΥ (2020) </a:t>
            </a:r>
            <a:endParaRPr lang="el-GR" dirty="0"/>
          </a:p>
        </p:txBody>
      </p:sp>
    </p:spTree>
    <p:extLst>
      <p:ext uri="{BB962C8B-B14F-4D97-AF65-F5344CB8AC3E}">
        <p14:creationId xmlns:p14="http://schemas.microsoft.com/office/powerpoint/2010/main" val="6718995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a:t>Στα 1866-1869 ξέσπασε η μεγάλη κρητική επανάσταση, που, παρά τις αρχικές επιτυχίες της, καταπνίγηκε. Ιδιαίτερη στιγμή της υπήρξε η ανατίναξη μιας ομάδας επαναστατών στη μονή Αρκαδίου (κοντά </a:t>
            </a:r>
            <a:r>
              <a:rPr lang="el-GR" dirty="0">
                <a:solidFill>
                  <a:srgbClr val="FF0000"/>
                </a:solidFill>
              </a:rPr>
              <a:t>στο Ρέθυμνο). Το ολοκαύτωμα της μονής Αρκαδίου (Νοέμβριος 1866) προκάλεσε συγκίνηση τόσο στην Ελλάδα όσο και στην Ευρώπη.</a:t>
            </a:r>
          </a:p>
          <a:p>
            <a:r>
              <a:rPr lang="el-GR" dirty="0" smtClean="0"/>
              <a:t>Λίγο </a:t>
            </a:r>
            <a:r>
              <a:rPr lang="el-GR" dirty="0"/>
              <a:t>αργότερα, ο σουλτάνος παραχώρησε τον </a:t>
            </a:r>
            <a:r>
              <a:rPr lang="el-GR" dirty="0">
                <a:solidFill>
                  <a:srgbClr val="FF0000"/>
                </a:solidFill>
              </a:rPr>
              <a:t>Οργανικό Νόμο (1868), ένα </a:t>
            </a:r>
            <a:r>
              <a:rPr lang="el-GR" dirty="0"/>
              <a:t>είδος τοπικού συντάγματος, που προέβλεπε την πρόσληψη και χριστιανών υπαλλήλων στη διοίκηση, τη συμμετοχή χριστιανών αντιπροσώπων στη Γενική Διοίκηση, την ισοτιμία τουρκικής και ελληνικής γλώσσας και μεικτά δικαστήρια (αποτελούμενα τόσο από χριστιανούς όσο και από μουσουλμάνους).</a:t>
            </a:r>
          </a:p>
        </p:txBody>
      </p:sp>
    </p:spTree>
    <p:extLst>
      <p:ext uri="{BB962C8B-B14F-4D97-AF65-F5344CB8AC3E}">
        <p14:creationId xmlns:p14="http://schemas.microsoft.com/office/powerpoint/2010/main" val="21916125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92500" lnSpcReduction="10000"/>
          </a:bodyPr>
          <a:lstStyle/>
          <a:p>
            <a:r>
              <a:rPr lang="el-GR" dirty="0"/>
              <a:t>Μετά από νέα μεγάλη επανάσταση</a:t>
            </a:r>
            <a:r>
              <a:rPr lang="el-GR" dirty="0">
                <a:solidFill>
                  <a:srgbClr val="FF0000"/>
                </a:solidFill>
              </a:rPr>
              <a:t>, το 1878, ο σουλτάνος </a:t>
            </a:r>
            <a:r>
              <a:rPr lang="el-GR" dirty="0"/>
              <a:t>παραχώρησε τη σύμβαση της </a:t>
            </a:r>
            <a:r>
              <a:rPr lang="el-GR" dirty="0" err="1">
                <a:solidFill>
                  <a:srgbClr val="FF0000"/>
                </a:solidFill>
              </a:rPr>
              <a:t>Χαλέπας</a:t>
            </a:r>
            <a:r>
              <a:rPr lang="el-GR" dirty="0">
                <a:solidFill>
                  <a:srgbClr val="FF0000"/>
                </a:solidFill>
              </a:rPr>
              <a:t> (προάστιο των Χανίων). Σύμφωνα με αυτή, ο Γενικός Διοικητής θα μπορούσε να είναι και χριστιανός, ενώ στη Γενική Διοίκηση θα πλειοψηφούσαν χριστιανοί. Έτσι, θεσπίστηκε στην Κρήτη καθεστώς </a:t>
            </a:r>
            <a:r>
              <a:rPr lang="el-GR" dirty="0" err="1">
                <a:solidFill>
                  <a:srgbClr val="FF0000"/>
                </a:solidFill>
              </a:rPr>
              <a:t>ημιαυτονομίας</a:t>
            </a:r>
            <a:r>
              <a:rPr lang="el-GR" dirty="0">
                <a:solidFill>
                  <a:srgbClr val="FF0000"/>
                </a:solidFill>
              </a:rPr>
              <a:t>. Ωστόσο, μια νέα, αποτυχημένη </a:t>
            </a:r>
            <a:r>
              <a:rPr lang="el-GR" dirty="0"/>
              <a:t>επανάσταση, το 1889, έδωσε στην οθωμανική διοίκηση το πρόσχημα να καταργήσει τη σύμβαση της </a:t>
            </a:r>
            <a:r>
              <a:rPr lang="el-GR" dirty="0" err="1"/>
              <a:t>Χαλέπας</a:t>
            </a:r>
            <a:r>
              <a:rPr lang="el-GR" dirty="0"/>
              <a:t>.</a:t>
            </a:r>
          </a:p>
          <a:p>
            <a:r>
              <a:rPr lang="el-GR" dirty="0" smtClean="0"/>
              <a:t>Νέα </a:t>
            </a:r>
            <a:r>
              <a:rPr lang="el-GR" dirty="0"/>
              <a:t>επανάσταση στα 1896-1897 εξελίχθηκε, </a:t>
            </a:r>
            <a:r>
              <a:rPr lang="el-GR" dirty="0" smtClean="0">
                <a:solidFill>
                  <a:srgbClr val="FF0000"/>
                </a:solidFill>
              </a:rPr>
              <a:t>ελληνοτουρκικόΣ πόλεμοΣ</a:t>
            </a:r>
            <a:r>
              <a:rPr lang="el-GR" dirty="0" smtClean="0"/>
              <a:t>, </a:t>
            </a:r>
          </a:p>
          <a:p>
            <a:r>
              <a:rPr lang="el-GR" dirty="0" smtClean="0"/>
              <a:t>στον </a:t>
            </a:r>
            <a:r>
              <a:rPr lang="el-GR" dirty="0"/>
              <a:t>οποίο η Ελλάδα ηττήθηκε. </a:t>
            </a:r>
            <a:endParaRPr lang="el-GR" dirty="0" smtClean="0"/>
          </a:p>
          <a:p>
            <a:r>
              <a:rPr lang="el-GR" dirty="0" smtClean="0"/>
              <a:t>Μετά </a:t>
            </a:r>
            <a:r>
              <a:rPr lang="el-GR" dirty="0"/>
              <a:t>από παρέμβαση των </a:t>
            </a:r>
            <a:r>
              <a:rPr lang="el-GR" dirty="0">
                <a:solidFill>
                  <a:srgbClr val="FF0000"/>
                </a:solidFill>
              </a:rPr>
              <a:t>Δυνάμεων, όμως, ο σουλτάνος αναγνώρισε τη δημιουργία της αυτόνομης Κρητικής Πολιτείας με ύπατο αρμοστή (γενικό διοικητή) τον πρίγκιπα Γεώργιο, δευτερότοκο γιο του βασιλιά της Ελλάδας Γεώργιου. </a:t>
            </a:r>
            <a:r>
              <a:rPr lang="el-GR" dirty="0" err="1">
                <a:solidFill>
                  <a:srgbClr val="FF0000"/>
                </a:solidFill>
              </a:rPr>
              <a:t>Yπουργός</a:t>
            </a:r>
            <a:r>
              <a:rPr lang="el-GR" dirty="0">
                <a:solidFill>
                  <a:srgbClr val="FF0000"/>
                </a:solidFill>
              </a:rPr>
              <a:t> Δικαιοσύνης της Κρητικής Πολιτείας διορίστηκε ένας νέος πολιτικός, ο Ελευθέριος Βενιζέλος.</a:t>
            </a:r>
          </a:p>
        </p:txBody>
      </p:sp>
    </p:spTree>
    <p:extLst>
      <p:ext uri="{BB962C8B-B14F-4D97-AF65-F5344CB8AC3E}">
        <p14:creationId xmlns:p14="http://schemas.microsoft.com/office/powerpoint/2010/main" val="38432018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pic>
        <p:nvPicPr>
          <p:cNvPr id="4" name="Θέση περιεχομένου 3"/>
          <p:cNvPicPr>
            <a:picLocks noGrp="1" noChangeAspect="1"/>
          </p:cNvPicPr>
          <p:nvPr>
            <p:ph idx="1"/>
          </p:nvPr>
        </p:nvPicPr>
        <p:blipFill>
          <a:blip r:embed="rId2"/>
          <a:stretch>
            <a:fillRect/>
          </a:stretch>
        </p:blipFill>
        <p:spPr>
          <a:xfrm>
            <a:off x="2592925" y="1111567"/>
            <a:ext cx="3695700" cy="2867025"/>
          </a:xfrm>
          <a:prstGeom prst="rect">
            <a:avLst/>
          </a:prstGeom>
        </p:spPr>
      </p:pic>
      <p:sp>
        <p:nvSpPr>
          <p:cNvPr id="6" name="Ορθογώνιο 5"/>
          <p:cNvSpPr/>
          <p:nvPr/>
        </p:nvSpPr>
        <p:spPr>
          <a:xfrm>
            <a:off x="3486912" y="4107656"/>
            <a:ext cx="6096000" cy="923330"/>
          </a:xfrm>
          <a:prstGeom prst="rect">
            <a:avLst/>
          </a:prstGeom>
        </p:spPr>
        <p:txBody>
          <a:bodyPr>
            <a:spAutoFit/>
          </a:bodyPr>
          <a:lstStyle/>
          <a:p>
            <a:r>
              <a:rPr lang="el-GR" dirty="0" smtClean="0"/>
              <a:t>ΑΦΙΞΗ του πρίγκιπα Γεώργιου στην Κρήτη ως αρμοστή. Στην </a:t>
            </a:r>
            <a:r>
              <a:rPr lang="el-GR" dirty="0" err="1" smtClean="0"/>
              <a:t>πλώρητης</a:t>
            </a:r>
            <a:r>
              <a:rPr lang="el-GR" dirty="0" smtClean="0"/>
              <a:t> βάρκας που τον μεταφέρει διακρίνεται η σημαία της Κρητικής Πολιτείας</a:t>
            </a:r>
            <a:endParaRPr lang="el-GR" dirty="0"/>
          </a:p>
        </p:txBody>
      </p:sp>
    </p:spTree>
    <p:extLst>
      <p:ext uri="{BB962C8B-B14F-4D97-AF65-F5344CB8AC3E}">
        <p14:creationId xmlns:p14="http://schemas.microsoft.com/office/powerpoint/2010/main" val="32523996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a:t>Η ολιγωρία, ωστόσο, του ύπατου αρμοστή στο ζήτημα της ένωσης με την Ελλάδα προκάλεσε την έκρηξη το 1905 νέας επανάστασης στο </a:t>
            </a:r>
            <a:r>
              <a:rPr lang="el-GR" dirty="0" err="1"/>
              <a:t>Θέρισο</a:t>
            </a:r>
            <a:r>
              <a:rPr lang="el-GR" dirty="0"/>
              <a:t> των Χανίων με επικεφαλής τους Ελευθέριο Βενιζέλο, Κωνσταντίνο </a:t>
            </a:r>
            <a:r>
              <a:rPr lang="el-GR" dirty="0" err="1"/>
              <a:t>Φούμη</a:t>
            </a:r>
            <a:r>
              <a:rPr lang="el-GR" dirty="0"/>
              <a:t> και Κωνσταντίνο Μάνο, οι οποίοι κήρυξαν την ένωση της Κρήτης με την Ελλάδα. </a:t>
            </a:r>
            <a:endParaRPr lang="el-GR" dirty="0" smtClean="0"/>
          </a:p>
          <a:p>
            <a:r>
              <a:rPr lang="el-GR" dirty="0" smtClean="0"/>
              <a:t>Ο </a:t>
            </a:r>
            <a:r>
              <a:rPr lang="el-GR" dirty="0"/>
              <a:t>Γεώργιος αντικαταστάθηκε στη θέση του αρμοστή από τον Αλέξανδρο Ζαΐμη. </a:t>
            </a:r>
            <a:endParaRPr lang="el-GR" dirty="0" smtClean="0"/>
          </a:p>
          <a:p>
            <a:r>
              <a:rPr lang="el-GR" dirty="0" smtClean="0"/>
              <a:t>Η </a:t>
            </a:r>
            <a:r>
              <a:rPr lang="el-GR" dirty="0"/>
              <a:t>άμεση, ωστόσο, ανάμειξη των Δυνάμεων, που επιθυμούσαν τη διατήρηση των ισορροπιών στην περιοχή, απέτρεψε την ένωση της Κρήτης με την Ελλάδα. Η οριστική διευθέτηση του κρητικού ζητήματος έμελλε να γίνει αργότερα.</a:t>
            </a:r>
          </a:p>
        </p:txBody>
      </p:sp>
    </p:spTree>
    <p:extLst>
      <p:ext uri="{BB962C8B-B14F-4D97-AF65-F5344CB8AC3E}">
        <p14:creationId xmlns:p14="http://schemas.microsoft.com/office/powerpoint/2010/main" val="2439539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Οι θέσεις των επαναστατών του </a:t>
            </a:r>
            <a:r>
              <a:rPr lang="el-GR" dirty="0" err="1"/>
              <a:t>Θέρισου</a:t>
            </a:r>
            <a:r>
              <a:rPr lang="el-GR" dirty="0"/>
              <a:t>, 1905</a:t>
            </a:r>
            <a:br>
              <a:rPr lang="el-GR" dirty="0"/>
            </a:br>
            <a:endParaRPr lang="el-GR" dirty="0"/>
          </a:p>
        </p:txBody>
      </p:sp>
      <p:sp>
        <p:nvSpPr>
          <p:cNvPr id="3" name="Θέση περιεχομένου 2"/>
          <p:cNvSpPr>
            <a:spLocks noGrp="1"/>
          </p:cNvSpPr>
          <p:nvPr>
            <p:ph idx="1"/>
          </p:nvPr>
        </p:nvSpPr>
        <p:spPr/>
        <p:txBody>
          <a:bodyPr>
            <a:normAutofit fontScale="92500" lnSpcReduction="10000"/>
          </a:bodyPr>
          <a:lstStyle/>
          <a:p>
            <a:r>
              <a:rPr lang="el-GR" dirty="0" smtClean="0"/>
              <a:t>Οι </a:t>
            </a:r>
            <a:r>
              <a:rPr lang="el-GR" dirty="0"/>
              <a:t>υπογεγραμμένοι, αποτελούντες την εν Κρήτη </a:t>
            </a:r>
            <a:r>
              <a:rPr lang="el-GR" dirty="0" err="1"/>
              <a:t>αντιπολίτευσιν</a:t>
            </a:r>
            <a:r>
              <a:rPr lang="el-GR" dirty="0"/>
              <a:t> [ενν. προς τον πρίγκιπα Γεώργιο], συνελθόντες εν </a:t>
            </a:r>
            <a:r>
              <a:rPr lang="el-GR" dirty="0" err="1"/>
              <a:t>Χανίοις</a:t>
            </a:r>
            <a:r>
              <a:rPr lang="el-GR" dirty="0"/>
              <a:t> τη 26ην Φεβρουαρίου 1905, </a:t>
            </a:r>
            <a:r>
              <a:rPr lang="el-GR" dirty="0" err="1"/>
              <a:t>αποσκοπούντες</a:t>
            </a:r>
            <a:r>
              <a:rPr lang="el-GR" dirty="0"/>
              <a:t> εις την </a:t>
            </a:r>
            <a:r>
              <a:rPr lang="el-GR" dirty="0" err="1"/>
              <a:t>εκπλήρωσιν</a:t>
            </a:r>
            <a:r>
              <a:rPr lang="el-GR" dirty="0"/>
              <a:t> του Εθνικού Προγράμματος, </a:t>
            </a:r>
            <a:r>
              <a:rPr lang="el-GR" dirty="0" err="1"/>
              <a:t>αποφασίζομεν</a:t>
            </a:r>
            <a:r>
              <a:rPr lang="el-GR" dirty="0" smtClean="0"/>
              <a:t>:</a:t>
            </a:r>
            <a:endParaRPr lang="el-GR" dirty="0"/>
          </a:p>
          <a:p>
            <a:r>
              <a:rPr lang="el-GR" dirty="0"/>
              <a:t>Α) Πρώτον και </a:t>
            </a:r>
            <a:r>
              <a:rPr lang="el-GR" dirty="0" err="1"/>
              <a:t>κύριον</a:t>
            </a:r>
            <a:r>
              <a:rPr lang="el-GR" dirty="0"/>
              <a:t> μέλημα ημών έστω η </a:t>
            </a:r>
            <a:r>
              <a:rPr lang="el-GR" dirty="0" err="1"/>
              <a:t>επίτευξις</a:t>
            </a:r>
            <a:r>
              <a:rPr lang="el-GR" dirty="0"/>
              <a:t> του από αιώνος </a:t>
            </a:r>
            <a:r>
              <a:rPr lang="el-GR" dirty="0" err="1"/>
              <a:t>επιδιωκομένου</a:t>
            </a:r>
            <a:r>
              <a:rPr lang="el-GR" dirty="0"/>
              <a:t> σκοπού, της ενώσεως της Κρήτης μετά της ελευθέρας </a:t>
            </a:r>
            <a:r>
              <a:rPr lang="el-GR" dirty="0" err="1" smtClean="0"/>
              <a:t>Ελλάδος.Β</a:t>
            </a:r>
            <a:r>
              <a:rPr lang="el-GR" dirty="0"/>
              <a:t>) Αδυνάτου αποβαίνοντος του σκοπού τούτου, </a:t>
            </a:r>
            <a:r>
              <a:rPr lang="el-GR" dirty="0" err="1"/>
              <a:t>θέλομεν</a:t>
            </a:r>
            <a:r>
              <a:rPr lang="el-GR" dirty="0"/>
              <a:t> επιδιώξει την </a:t>
            </a:r>
            <a:r>
              <a:rPr lang="el-GR" dirty="0" err="1"/>
              <a:t>πολιτικήν</a:t>
            </a:r>
            <a:r>
              <a:rPr lang="el-GR" dirty="0"/>
              <a:t> </a:t>
            </a:r>
            <a:r>
              <a:rPr lang="el-GR" dirty="0" err="1"/>
              <a:t>προσέγγισιν</a:t>
            </a:r>
            <a:r>
              <a:rPr lang="el-GR" dirty="0"/>
              <a:t> της </a:t>
            </a:r>
            <a:r>
              <a:rPr lang="el-GR" dirty="0" err="1"/>
              <a:t>πατρίδος</a:t>
            </a:r>
            <a:r>
              <a:rPr lang="el-GR" dirty="0"/>
              <a:t> προς την </a:t>
            </a:r>
            <a:r>
              <a:rPr lang="el-GR" dirty="0" err="1"/>
              <a:t>ελευθέραν</a:t>
            </a:r>
            <a:r>
              <a:rPr lang="el-GR" dirty="0"/>
              <a:t> Ελλάδα, </a:t>
            </a:r>
            <a:r>
              <a:rPr lang="el-GR" dirty="0" err="1"/>
              <a:t>μεταβαλλομένης</a:t>
            </a:r>
            <a:r>
              <a:rPr lang="el-GR" dirty="0"/>
              <a:t> από διεθνούς απόψεως της σημερινής </a:t>
            </a:r>
            <a:r>
              <a:rPr lang="el-GR" dirty="0" err="1" smtClean="0"/>
              <a:t>καταστάσεως.Γ</a:t>
            </a:r>
            <a:r>
              <a:rPr lang="el-GR" dirty="0"/>
              <a:t>) Μη </a:t>
            </a:r>
            <a:r>
              <a:rPr lang="el-GR" dirty="0" err="1"/>
              <a:t>εκπληρουμένου</a:t>
            </a:r>
            <a:r>
              <a:rPr lang="el-GR" dirty="0"/>
              <a:t> μηδέ του σκοπού τούτου </a:t>
            </a:r>
            <a:r>
              <a:rPr lang="el-GR" dirty="0" err="1"/>
              <a:t>θέλομεν</a:t>
            </a:r>
            <a:r>
              <a:rPr lang="el-GR" dirty="0"/>
              <a:t> επιδιώξει την </a:t>
            </a:r>
            <a:r>
              <a:rPr lang="el-GR" dirty="0" err="1"/>
              <a:t>αναθεώρησιν</a:t>
            </a:r>
            <a:r>
              <a:rPr lang="el-GR" dirty="0"/>
              <a:t> του ημετέρου συντάγματος κατά το </a:t>
            </a:r>
            <a:r>
              <a:rPr lang="el-GR" dirty="0" err="1"/>
              <a:t>πρότυπον</a:t>
            </a:r>
            <a:r>
              <a:rPr lang="el-GR" dirty="0"/>
              <a:t> του ελληνικού, όπως απαλλαγή ο τόπος του </a:t>
            </a:r>
            <a:r>
              <a:rPr lang="el-GR" dirty="0" err="1" smtClean="0"/>
              <a:t>δεσποτισμού.Του</a:t>
            </a:r>
            <a:r>
              <a:rPr lang="el-GR" dirty="0" smtClean="0"/>
              <a:t> </a:t>
            </a:r>
            <a:r>
              <a:rPr lang="el-GR" dirty="0"/>
              <a:t>προγράμματος τούτου την </a:t>
            </a:r>
            <a:r>
              <a:rPr lang="el-GR" dirty="0" err="1"/>
              <a:t>πραγματοποίησιν</a:t>
            </a:r>
            <a:r>
              <a:rPr lang="el-GR" dirty="0"/>
              <a:t> </a:t>
            </a:r>
            <a:r>
              <a:rPr lang="el-GR" dirty="0" err="1"/>
              <a:t>θέλομεν</a:t>
            </a:r>
            <a:r>
              <a:rPr lang="el-GR" dirty="0"/>
              <a:t> επιδιώξει και δι’ ενόπλων λαϊκών συναθροίσεων. [...]</a:t>
            </a:r>
          </a:p>
          <a:p>
            <a:r>
              <a:rPr lang="el-GR" dirty="0"/>
              <a:t>Πηγή: Κ</a:t>
            </a:r>
            <a:r>
              <a:rPr lang="el-GR" dirty="0">
                <a:solidFill>
                  <a:srgbClr val="FF0000"/>
                </a:solidFill>
              </a:rPr>
              <a:t>. </a:t>
            </a:r>
            <a:r>
              <a:rPr lang="el-GR" dirty="0" err="1">
                <a:solidFill>
                  <a:srgbClr val="FF0000"/>
                </a:solidFill>
              </a:rPr>
              <a:t>Σβολόπουλος</a:t>
            </a:r>
            <a:r>
              <a:rPr lang="el-GR" dirty="0">
                <a:solidFill>
                  <a:srgbClr val="FF0000"/>
                </a:solidFill>
              </a:rPr>
              <a:t>, «Η Κρητική Πολιτεία από το 1899», Ιστορία του ελληνικού έθνους, Εκδοτική Αθηνών, </a:t>
            </a:r>
            <a:r>
              <a:rPr lang="el-GR" dirty="0" err="1">
                <a:solidFill>
                  <a:srgbClr val="FF0000"/>
                </a:solidFill>
              </a:rPr>
              <a:t>τόμ</a:t>
            </a:r>
            <a:r>
              <a:rPr lang="el-GR" dirty="0">
                <a:solidFill>
                  <a:srgbClr val="FF0000"/>
                </a:solidFill>
              </a:rPr>
              <a:t>. ΙΔ’, σ. 208-209.</a:t>
            </a:r>
          </a:p>
        </p:txBody>
      </p:sp>
    </p:spTree>
    <p:extLst>
      <p:ext uri="{BB962C8B-B14F-4D97-AF65-F5344CB8AC3E}">
        <p14:creationId xmlns:p14="http://schemas.microsoft.com/office/powerpoint/2010/main" val="2606804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1400" dirty="0"/>
              <a:t>ΜΑΡΙΟΣ ΠΑΠΑΚΥΡΙΑΚΟΥ</a:t>
            </a:r>
            <a:br>
              <a:rPr lang="el-GR" sz="1400" dirty="0"/>
            </a:br>
            <a:r>
              <a:rPr lang="el-GR" sz="1400" dirty="0" err="1"/>
              <a:t>ΟριοθετΩντας</a:t>
            </a:r>
            <a:r>
              <a:rPr lang="el-GR" sz="1400" dirty="0"/>
              <a:t> το </a:t>
            </a:r>
            <a:r>
              <a:rPr lang="el-GR" sz="1400" dirty="0" err="1"/>
              <a:t>ελληνικΟ</a:t>
            </a:r>
            <a:r>
              <a:rPr lang="el-GR" sz="1400" dirty="0"/>
              <a:t> </a:t>
            </a:r>
            <a:r>
              <a:rPr lang="el-GR" sz="1400" dirty="0" err="1"/>
              <a:t>Εθνος</a:t>
            </a:r>
            <a:r>
              <a:rPr lang="el-GR" sz="1400" dirty="0"/>
              <a:t/>
            </a:r>
            <a:br>
              <a:rPr lang="el-GR" sz="1400" dirty="0"/>
            </a:br>
            <a:r>
              <a:rPr lang="el-GR" sz="1400" dirty="0" err="1"/>
              <a:t>προϋποθΕσεις</a:t>
            </a:r>
            <a:r>
              <a:rPr lang="el-GR" sz="1400" dirty="0"/>
              <a:t> και </a:t>
            </a:r>
            <a:r>
              <a:rPr lang="el-GR" sz="1400" dirty="0" err="1"/>
              <a:t>δυνατΟτητες</a:t>
            </a:r>
            <a:r>
              <a:rPr lang="el-GR" sz="1400" dirty="0"/>
              <a:t> </a:t>
            </a:r>
            <a:r>
              <a:rPr lang="el-GR" sz="1400" dirty="0" err="1"/>
              <a:t>συμμετοχΗς</a:t>
            </a:r>
            <a:r>
              <a:rPr lang="el-GR" sz="1400" dirty="0"/>
              <a:t> </a:t>
            </a:r>
            <a:r>
              <a:rPr lang="el-GR" sz="1400" dirty="0" err="1"/>
              <a:t>ΑλβανΩν</a:t>
            </a:r>
            <a:r>
              <a:rPr lang="el-GR" sz="1400" dirty="0"/>
              <a:t/>
            </a:r>
            <a:br>
              <a:rPr lang="el-GR" sz="1400" dirty="0"/>
            </a:br>
            <a:r>
              <a:rPr lang="el-GR" sz="1400" dirty="0"/>
              <a:t>σε </a:t>
            </a:r>
            <a:r>
              <a:rPr lang="el-GR" sz="1400" dirty="0" err="1"/>
              <a:t>ελληνικΑ</a:t>
            </a:r>
            <a:r>
              <a:rPr lang="el-GR" sz="1400" dirty="0"/>
              <a:t> </a:t>
            </a:r>
            <a:r>
              <a:rPr lang="el-GR" sz="1400" dirty="0" err="1"/>
              <a:t>δΙκτυα</a:t>
            </a:r>
            <a:r>
              <a:rPr lang="el-GR" sz="1400" dirty="0"/>
              <a:t> και </a:t>
            </a:r>
            <a:r>
              <a:rPr lang="el-GR" sz="1400" dirty="0" err="1"/>
              <a:t>θεσμοΥς</a:t>
            </a:r>
            <a:r>
              <a:rPr lang="el-GR" sz="1400" dirty="0"/>
              <a:t> της </a:t>
            </a:r>
            <a:r>
              <a:rPr lang="el-GR" sz="1400" dirty="0" err="1"/>
              <a:t>ΑιγΥπτου</a:t>
            </a:r>
            <a:r>
              <a:rPr lang="el-GR" sz="1400" dirty="0"/>
              <a:t/>
            </a:r>
            <a:br>
              <a:rPr lang="el-GR" sz="1400" dirty="0"/>
            </a:br>
            <a:r>
              <a:rPr lang="el-GR" sz="1400" dirty="0"/>
              <a:t>(</a:t>
            </a:r>
            <a:r>
              <a:rPr lang="el-GR" sz="1400" dirty="0" err="1"/>
              <a:t>τΕλη</a:t>
            </a:r>
            <a:r>
              <a:rPr lang="el-GR" sz="1400" dirty="0"/>
              <a:t> 19ου – </a:t>
            </a:r>
            <a:r>
              <a:rPr lang="el-GR" sz="1400" dirty="0" err="1"/>
              <a:t>αρχΕς</a:t>
            </a:r>
            <a:r>
              <a:rPr lang="el-GR" sz="1400" dirty="0"/>
              <a:t> 20ου </a:t>
            </a:r>
            <a:r>
              <a:rPr lang="el-GR" sz="1400" dirty="0" err="1"/>
              <a:t>αιΩνα</a:t>
            </a:r>
            <a:r>
              <a:rPr lang="el-GR" sz="1400" dirty="0"/>
              <a:t>)</a:t>
            </a:r>
          </a:p>
        </p:txBody>
      </p:sp>
      <p:sp>
        <p:nvSpPr>
          <p:cNvPr id="3" name="Θέση περιεχομένου 2"/>
          <p:cNvSpPr>
            <a:spLocks noGrp="1"/>
          </p:cNvSpPr>
          <p:nvPr>
            <p:ph idx="1"/>
          </p:nvPr>
        </p:nvSpPr>
        <p:spPr/>
        <p:txBody>
          <a:bodyPr/>
          <a:lstStyle/>
          <a:p>
            <a:r>
              <a:rPr lang="el-GR" dirty="0"/>
              <a:t>Ως Ελληνοαλβανική προσέγγιση (1881-1912</a:t>
            </a:r>
            <a:r>
              <a:rPr lang="el-GR" dirty="0" smtClean="0"/>
              <a:t>)</a:t>
            </a:r>
          </a:p>
          <a:p>
            <a:r>
              <a:rPr lang="el-GR" dirty="0" smtClean="0"/>
              <a:t> </a:t>
            </a:r>
            <a:r>
              <a:rPr lang="el-GR" dirty="0"/>
              <a:t>νοούνται οι συνεννοήσεις, μυστικές ή μη, το χρονικό διάστημα εκείνο μεταξύ των εκάστοτε ελληνικών κυβερνήσεων και επιφανών αλβανικών προσωπικοτήτων, που είχαν ως σκοπό την σύσφιξη των σχέσεων μεταξύ των δύο εθνών και τη δημιουργία συμμαχίας που θα μπορούσε να καταλήξει σε ευρύτερη συμφωνία με την επικείμενη δημιουργία ενός αλβανικού κράτους από τον οθωμανικό ζυγό. </a:t>
            </a:r>
            <a:endParaRPr lang="el-GR" dirty="0" smtClean="0"/>
          </a:p>
          <a:p>
            <a:r>
              <a:rPr lang="el-GR" dirty="0" smtClean="0"/>
              <a:t>Διατυπώθηκαν </a:t>
            </a:r>
            <a:r>
              <a:rPr lang="el-GR" dirty="0"/>
              <a:t>σκέψεις και για τη δημιουργία δυαδικού ελληνοαλβανικού κράτους, στα πρότυπα της Αυστροουγγαρίας</a:t>
            </a:r>
            <a:r>
              <a:rPr lang="el-GR" dirty="0" smtClean="0"/>
              <a:t>.</a:t>
            </a:r>
          </a:p>
          <a:p>
            <a:r>
              <a:rPr lang="en-US" dirty="0">
                <a:hlinkClick r:id="rId2"/>
              </a:rPr>
              <a:t>https://</a:t>
            </a:r>
            <a:r>
              <a:rPr lang="en-US" dirty="0" smtClean="0">
                <a:hlinkClick r:id="rId2"/>
              </a:rPr>
              <a:t>ejournals.epublishing.ekt.gr/index.php/mnimon/article/viewFile/7755/7456</a:t>
            </a:r>
            <a:endParaRPr lang="el-GR" dirty="0" smtClean="0"/>
          </a:p>
          <a:p>
            <a:endParaRPr lang="el-GR" dirty="0"/>
          </a:p>
        </p:txBody>
      </p:sp>
    </p:spTree>
    <p:extLst>
      <p:ext uri="{BB962C8B-B14F-4D97-AF65-F5344CB8AC3E}">
        <p14:creationId xmlns:p14="http://schemas.microsoft.com/office/powerpoint/2010/main" val="34800559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Εθνική Σχολή Μουσικής </a:t>
            </a:r>
            <a:r>
              <a:rPr lang="el-GR" dirty="0" smtClean="0"/>
              <a:t>;</a:t>
            </a:r>
            <a:endParaRPr lang="el-GR" dirty="0"/>
          </a:p>
        </p:txBody>
      </p:sp>
      <p:sp>
        <p:nvSpPr>
          <p:cNvPr id="3" name="Θέση περιεχομένου 2"/>
          <p:cNvSpPr>
            <a:spLocks noGrp="1"/>
          </p:cNvSpPr>
          <p:nvPr>
            <p:ph idx="1"/>
          </p:nvPr>
        </p:nvSpPr>
        <p:spPr/>
        <p:txBody>
          <a:bodyPr/>
          <a:lstStyle/>
          <a:p>
            <a:r>
              <a:rPr lang="el-GR" dirty="0" smtClean="0"/>
              <a:t>(</a:t>
            </a:r>
            <a:r>
              <a:rPr lang="el-GR" dirty="0"/>
              <a:t>ο όρος «Εθνική» αποκτά πολιτικό περιεχόμενο σύμφωνα με τον Βερέμη (Βερέμης, 2012b: 13) </a:t>
            </a:r>
            <a:endParaRPr lang="el-GR" dirty="0" smtClean="0"/>
          </a:p>
          <a:p>
            <a:r>
              <a:rPr lang="el-GR" dirty="0" smtClean="0"/>
              <a:t>με </a:t>
            </a:r>
            <a:r>
              <a:rPr lang="el-GR" dirty="0" err="1"/>
              <a:t>προεξάρχοντα</a:t>
            </a:r>
            <a:r>
              <a:rPr lang="el-GR" dirty="0"/>
              <a:t> τον ίδιο τον Καλομοίρη και όπως είχε συμβεί σε άλλες χώρες, όπως Ρωσία (</a:t>
            </a:r>
            <a:r>
              <a:rPr lang="el-GR" dirty="0" err="1"/>
              <a:t>Glinka</a:t>
            </a:r>
            <a:r>
              <a:rPr lang="el-GR" dirty="0"/>
              <a:t>), Νορβηγία (</a:t>
            </a:r>
            <a:r>
              <a:rPr lang="el-GR" dirty="0" err="1"/>
              <a:t>Grieg</a:t>
            </a:r>
            <a:r>
              <a:rPr lang="el-GR" dirty="0"/>
              <a:t>), </a:t>
            </a:r>
            <a:r>
              <a:rPr lang="el-GR" dirty="0" err="1"/>
              <a:t>Φινλανδια</a:t>
            </a:r>
            <a:r>
              <a:rPr lang="el-GR" dirty="0"/>
              <a:t> (</a:t>
            </a:r>
            <a:r>
              <a:rPr lang="el-GR" dirty="0" err="1"/>
              <a:t>Sibelius</a:t>
            </a:r>
            <a:r>
              <a:rPr lang="el-GR" dirty="0"/>
              <a:t>), Τσεχία (</a:t>
            </a:r>
            <a:r>
              <a:rPr lang="el-GR" dirty="0" err="1"/>
              <a:t>Smetana</a:t>
            </a:r>
            <a:r>
              <a:rPr lang="el-GR" dirty="0"/>
              <a:t>), Ουγγαρία (</a:t>
            </a:r>
            <a:r>
              <a:rPr lang="el-GR" dirty="0" err="1"/>
              <a:t>Bartok</a:t>
            </a:r>
            <a:r>
              <a:rPr lang="el-GR" dirty="0"/>
              <a:t>), Ισπανία (</a:t>
            </a:r>
            <a:r>
              <a:rPr lang="el-GR" dirty="0" err="1"/>
              <a:t>Manuel</a:t>
            </a:r>
            <a:r>
              <a:rPr lang="el-GR" dirty="0"/>
              <a:t> de </a:t>
            </a:r>
            <a:r>
              <a:rPr lang="el-GR" dirty="0" err="1"/>
              <a:t>Falla</a:t>
            </a:r>
            <a:r>
              <a:rPr lang="el-GR" dirty="0"/>
              <a:t>, </a:t>
            </a:r>
            <a:r>
              <a:rPr lang="el-GR" dirty="0" err="1"/>
              <a:t>Albeniz</a:t>
            </a:r>
            <a:r>
              <a:rPr lang="el-GR" dirty="0"/>
              <a:t>) έναν μουσικό που ανήκει στην κατηγορία του καλλιεργημένου μουσικού (</a:t>
            </a:r>
            <a:r>
              <a:rPr lang="el-GR" dirty="0" err="1"/>
              <a:t>Bildungsmusiker</a:t>
            </a:r>
            <a:r>
              <a:rPr lang="el-GR" dirty="0"/>
              <a:t>) (</a:t>
            </a:r>
            <a:r>
              <a:rPr lang="el-GR" dirty="0">
                <a:solidFill>
                  <a:srgbClr val="FF0000"/>
                </a:solidFill>
              </a:rPr>
              <a:t>Φράγκου-</a:t>
            </a:r>
            <a:r>
              <a:rPr lang="el-GR" dirty="0" err="1">
                <a:solidFill>
                  <a:srgbClr val="FF0000"/>
                </a:solidFill>
              </a:rPr>
              <a:t>Ψυχοπαίδη</a:t>
            </a:r>
            <a:r>
              <a:rPr lang="el-GR" dirty="0">
                <a:solidFill>
                  <a:srgbClr val="FF0000"/>
                </a:solidFill>
              </a:rPr>
              <a:t>, 1990:43), όπως ίσχυε για τους δημιουργούς εθνικών μουσικών σχολών.  </a:t>
            </a:r>
          </a:p>
          <a:p>
            <a:r>
              <a:rPr lang="el-GR" dirty="0">
                <a:solidFill>
                  <a:srgbClr val="FF0000"/>
                </a:solidFill>
              </a:rPr>
              <a:t>Ο συνθέτης χρησιμοποιεί ως έμπνευση την ελληνική </a:t>
            </a:r>
            <a:r>
              <a:rPr lang="el-GR" dirty="0"/>
              <a:t>παραδοσιακή μουσική επεξεργασμένη με συνθετικές τεχνικές της έντεχνης λόγιας Δυτικής Μουσικής και μάλιστα της σχολής του </a:t>
            </a:r>
            <a:r>
              <a:rPr lang="el-GR" dirty="0" err="1"/>
              <a:t>Richard</a:t>
            </a:r>
            <a:r>
              <a:rPr lang="el-GR" dirty="0"/>
              <a:t> </a:t>
            </a:r>
            <a:r>
              <a:rPr lang="el-GR" dirty="0" err="1"/>
              <a:t>Wagner</a:t>
            </a:r>
            <a:r>
              <a:rPr lang="el-GR" dirty="0"/>
              <a:t> και κατ’ επέκτασιν, του Ρομαντικού αισθητικού ύφους.</a:t>
            </a:r>
          </a:p>
          <a:p>
            <a:endParaRPr lang="el-GR" dirty="0"/>
          </a:p>
        </p:txBody>
      </p:sp>
    </p:spTree>
    <p:extLst>
      <p:ext uri="{BB962C8B-B14F-4D97-AF65-F5344CB8AC3E}">
        <p14:creationId xmlns:p14="http://schemas.microsoft.com/office/powerpoint/2010/main" val="35305664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a:t>ο Εθνικισμός υπήρξε μια από τις ισχυρότερες – </a:t>
            </a:r>
            <a:endParaRPr lang="el-GR" dirty="0" smtClean="0"/>
          </a:p>
          <a:p>
            <a:r>
              <a:rPr lang="el-GR" dirty="0" smtClean="0"/>
              <a:t>και </a:t>
            </a:r>
            <a:r>
              <a:rPr lang="el-GR" dirty="0"/>
              <a:t>ίσως από τις πιο καταστρεπτικές συνάμα- </a:t>
            </a:r>
            <a:endParaRPr lang="el-GR" dirty="0" smtClean="0"/>
          </a:p>
          <a:p>
            <a:r>
              <a:rPr lang="el-GR" dirty="0" smtClean="0"/>
              <a:t>δυνάμεις </a:t>
            </a:r>
            <a:r>
              <a:rPr lang="el-GR" dirty="0"/>
              <a:t>που διαμόρφωσαν τη </a:t>
            </a:r>
            <a:r>
              <a:rPr lang="el-GR" dirty="0">
                <a:solidFill>
                  <a:srgbClr val="FF0000"/>
                </a:solidFill>
              </a:rPr>
              <a:t>ροή της βαλκανικής ιστορίας κατά τον 19ο και τον 20ο αιώνα» (2012: 53), αλλά εξαιρετικά επιτυχής όσον αφορά την «εσωτερική κοινωνική και ιδεολογική συνοχή του Ελληνικού κράτους (2012: 118). </a:t>
            </a:r>
          </a:p>
        </p:txBody>
      </p:sp>
    </p:spTree>
    <p:extLst>
      <p:ext uri="{BB962C8B-B14F-4D97-AF65-F5344CB8AC3E}">
        <p14:creationId xmlns:p14="http://schemas.microsoft.com/office/powerpoint/2010/main" val="14150839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a:t>στον Καλομοίρη συναντώνται οι συγγένειες μεταξύ Ρομαντικού ύφους και εθνικών σχολών, όπως τις κατηγοριοποιεί η Φράγκου-</a:t>
            </a:r>
            <a:r>
              <a:rPr lang="el-GR" dirty="0" err="1"/>
              <a:t>Ψυχοπαίδη</a:t>
            </a:r>
            <a:r>
              <a:rPr lang="el-GR" dirty="0"/>
              <a:t>∙ διοχέτευση του μουσικού εθνικισμού στην όπερα που συνδυάζει λόγο, δράση και μουσική επιτρέποντας «αναφορές στην παράδοση και στη σύγχρονή της αφομοίωση με τρόπο σφαιρικό», </a:t>
            </a:r>
            <a:r>
              <a:rPr lang="el-GR" dirty="0" err="1"/>
              <a:t>εξωμουσικά</a:t>
            </a:r>
            <a:r>
              <a:rPr lang="el-GR" dirty="0"/>
              <a:t> κίνητρα «συνθετικές αφορμές από την ιστορία, την κοινωνία, την ιστορία του πνεύματος και της τέχνης» (1990: 43). </a:t>
            </a:r>
          </a:p>
          <a:p>
            <a:r>
              <a:rPr lang="el-GR" dirty="0"/>
              <a:t>Γενικότερα θεωρείται μη </a:t>
            </a:r>
            <a:r>
              <a:rPr lang="el-GR" dirty="0" err="1"/>
              <a:t>μοντερνιστικός</a:t>
            </a:r>
            <a:r>
              <a:rPr lang="el-GR" dirty="0"/>
              <a:t>, κρίνοντας από τα μουσικά ρεύματα της εποχής και αυτό σύμφωνα με τη Φράγκου-</a:t>
            </a:r>
            <a:r>
              <a:rPr lang="el-GR" dirty="0" err="1"/>
              <a:t>Ψυχοπαίδη</a:t>
            </a:r>
            <a:r>
              <a:rPr lang="el-GR" dirty="0"/>
              <a:t> αποτελεί αποτέλεσμα «καθυστερημένου ελληνικού καπιταλισμού στην Ελλάδα και επιβίωσης ισχυρών παραδοσιακών στοιχείων» (1990: 89).</a:t>
            </a:r>
          </a:p>
          <a:p>
            <a:endParaRPr lang="el-GR" dirty="0"/>
          </a:p>
        </p:txBody>
      </p:sp>
    </p:spTree>
    <p:extLst>
      <p:ext uri="{BB962C8B-B14F-4D97-AF65-F5344CB8AC3E}">
        <p14:creationId xmlns:p14="http://schemas.microsoft.com/office/powerpoint/2010/main" val="34932398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idx="1"/>
          </p:nvPr>
        </p:nvSpPr>
        <p:spPr/>
        <p:txBody>
          <a:bodyPr>
            <a:normAutofit fontScale="92500"/>
          </a:bodyPr>
          <a:lstStyle/>
          <a:p>
            <a:r>
              <a:rPr lang="el-GR" dirty="0">
                <a:solidFill>
                  <a:srgbClr val="FF0000"/>
                </a:solidFill>
              </a:rPr>
              <a:t>Κωνσταντίνου </a:t>
            </a:r>
            <a:r>
              <a:rPr lang="el-GR" dirty="0" err="1">
                <a:solidFill>
                  <a:srgbClr val="FF0000"/>
                </a:solidFill>
              </a:rPr>
              <a:t>Παπαρρηγόπουλου</a:t>
            </a:r>
            <a:r>
              <a:rPr lang="el-GR" dirty="0">
                <a:solidFill>
                  <a:srgbClr val="FF0000"/>
                </a:solidFill>
              </a:rPr>
              <a:t> Ιστορία του Ελληνικού Έθνους (1853) «που αποτέλεσε και την ιδεολογική βάση του ελληνικού εθνικισμού κατά τον 19ο αιώνα και τις πρώτες δεκαετίες του 20ου αιώνα» (στο Βερέμης, 2012b</a:t>
            </a:r>
            <a:r>
              <a:rPr lang="el-GR" dirty="0"/>
              <a:t>: 20). </a:t>
            </a:r>
          </a:p>
          <a:p>
            <a:r>
              <a:rPr lang="el-GR" dirty="0"/>
              <a:t>Ο </a:t>
            </a:r>
            <a:r>
              <a:rPr lang="el-GR" dirty="0" err="1"/>
              <a:t>Παπαρρηγόπουλος</a:t>
            </a:r>
            <a:r>
              <a:rPr lang="el-GR" dirty="0"/>
              <a:t> με την εκτίμηση της προσφοράς του Βυζαντίου ως πολιτικό ενοποιητικό στοιχείο του Ελληνισμού, δείχνει την προσήλωση του στη Μεγάλη Ιδέα (</a:t>
            </a:r>
            <a:r>
              <a:rPr lang="el-GR" dirty="0" err="1"/>
              <a:t>Κιτρομηλίδης</a:t>
            </a:r>
            <a:r>
              <a:rPr lang="el-GR" dirty="0"/>
              <a:t>, 2012: 55).</a:t>
            </a:r>
          </a:p>
          <a:p>
            <a:r>
              <a:rPr lang="el-GR" dirty="0"/>
              <a:t> Σύμφωνα με τη Δρούγκα «διαγράφεται μια αγωνιώδης προσπάθεια να παρουσιαστεί η συνέχεια του ελληνικού έθνους, η ύπαρξη και η επικράτηση του, φυλετικά ανάμεικτου- όπως όλοι οι ιστορικοί λαοί- με κοινά πολιτισμικά χαρακτηριστικά και με τη συνείδηση της ενότητάς του» (2012b: 51), όπως και εντάσσεται στην γενικότερη προσπάθεια διασφάλισης της εθνικής, γλωσσικής και πολιτισμικής </a:t>
            </a:r>
            <a:r>
              <a:rPr lang="el-GR" dirty="0" err="1"/>
              <a:t>ομογενοποίησης</a:t>
            </a:r>
            <a:r>
              <a:rPr lang="el-GR" dirty="0"/>
              <a:t> που χαρακτήριζε τα περισσότερα κράτη της διεθνούς κοινότητας (</a:t>
            </a:r>
            <a:r>
              <a:rPr lang="el-GR" dirty="0" err="1"/>
              <a:t>Τσιούμης</a:t>
            </a:r>
            <a:r>
              <a:rPr lang="el-GR" dirty="0"/>
              <a:t>, 2012: 59). </a:t>
            </a:r>
          </a:p>
        </p:txBody>
      </p:sp>
    </p:spTree>
    <p:extLst>
      <p:ext uri="{BB962C8B-B14F-4D97-AF65-F5344CB8AC3E}">
        <p14:creationId xmlns:p14="http://schemas.microsoft.com/office/powerpoint/2010/main" val="1717726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ΙΩΑΝΝΗΣ ΑΝΔΡΟΝΟΓΛΟΥ</a:t>
            </a:r>
            <a:endParaRPr lang="el-GR" dirty="0"/>
          </a:p>
        </p:txBody>
      </p:sp>
      <p:sp>
        <p:nvSpPr>
          <p:cNvPr id="3" name="Θέση περιεχομένου 2"/>
          <p:cNvSpPr>
            <a:spLocks noGrp="1"/>
          </p:cNvSpPr>
          <p:nvPr>
            <p:ph idx="1"/>
          </p:nvPr>
        </p:nvSpPr>
        <p:spPr/>
        <p:txBody>
          <a:bodyPr>
            <a:normAutofit fontScale="85000" lnSpcReduction="10000"/>
          </a:bodyPr>
          <a:lstStyle/>
          <a:p>
            <a:r>
              <a:rPr lang="el-GR" dirty="0"/>
              <a:t>Η κιθάρα (κλασσική) στη σημερινή της μορφή αποτελεί ένα δυτικής προελεύσεως μουσικό όργανο και πιο συγκεκριμένα, ισπανικής. </a:t>
            </a:r>
            <a:endParaRPr lang="el-GR" dirty="0" smtClean="0"/>
          </a:p>
          <a:p>
            <a:r>
              <a:rPr lang="el-GR" dirty="0" smtClean="0"/>
              <a:t>Στην </a:t>
            </a:r>
            <a:r>
              <a:rPr lang="el-GR" dirty="0"/>
              <a:t>Ελλάδα, ως </a:t>
            </a:r>
            <a:r>
              <a:rPr lang="el-GR" dirty="0" err="1"/>
              <a:t>σολιστικό</a:t>
            </a:r>
            <a:r>
              <a:rPr lang="el-GR" dirty="0"/>
              <a:t> όργανο, γνώρισε και γνωρίζει ιδιαίτερη άνθηση, ιδίως από τα μέσα του 20ού αιώνα και εντεύθεν. </a:t>
            </a:r>
            <a:endParaRPr lang="el-GR" dirty="0" smtClean="0"/>
          </a:p>
          <a:p>
            <a:r>
              <a:rPr lang="el-GR" dirty="0" smtClean="0"/>
              <a:t>Έτσι </a:t>
            </a:r>
            <a:r>
              <a:rPr lang="el-GR" dirty="0"/>
              <a:t>μεταπήδησε από την κατηγορία των συνοδευτικών, «ευτελών και αχάριστων» οργάνων, </a:t>
            </a:r>
            <a:endParaRPr lang="el-GR" dirty="0" smtClean="0"/>
          </a:p>
          <a:p>
            <a:r>
              <a:rPr lang="el-GR" dirty="0" smtClean="0"/>
              <a:t>όπως </a:t>
            </a:r>
            <a:r>
              <a:rPr lang="el-GR" dirty="0"/>
              <a:t>χαρακτήρισε ο </a:t>
            </a:r>
            <a:r>
              <a:rPr lang="el-GR" dirty="0" err="1"/>
              <a:t>Ειρηνόπουλος</a:t>
            </a:r>
            <a:r>
              <a:rPr lang="el-GR" dirty="0"/>
              <a:t> (1913) το μαντολίνο και την κιθάρα στη δεύτερη δεκαετία του 20ού αιώνα, στην </a:t>
            </a:r>
            <a:r>
              <a:rPr lang="el-GR" dirty="0" err="1" smtClean="0"/>
              <a:t>κα</a:t>
            </a:r>
            <a:r>
              <a:rPr lang="el-GR" dirty="0" err="1">
                <a:solidFill>
                  <a:srgbClr val="FF0000"/>
                </a:solidFill>
              </a:rPr>
              <a:t>σοβαρών</a:t>
            </a:r>
            <a:r>
              <a:rPr lang="el-GR" dirty="0">
                <a:solidFill>
                  <a:srgbClr val="FF0000"/>
                </a:solidFill>
              </a:rPr>
              <a:t> «των αιθουσών, όργανα των φοιτητών, των επιστημόνων, των αξιωματικών, των μαθητών, των δεσποινίδων, των υπαλλήλων»  σύμφωνα πάλι με τον αναφερθέντα (1913), όπως το βιολί και το πιάνο. </a:t>
            </a:r>
          </a:p>
          <a:p>
            <a:r>
              <a:rPr lang="el-GR" dirty="0">
                <a:solidFill>
                  <a:srgbClr val="FF0000"/>
                </a:solidFill>
              </a:rPr>
              <a:t>Αυτό οφείλεται στις άοκνες προσπάθειες Ελλήνων κιθαριστών-δασκάλων, οι οποίοι </a:t>
            </a:r>
            <a:r>
              <a:rPr lang="el-GR" dirty="0" err="1" smtClean="0"/>
              <a:t>τηγορία</a:t>
            </a:r>
            <a:r>
              <a:rPr lang="el-GR" dirty="0" smtClean="0"/>
              <a:t> </a:t>
            </a:r>
            <a:r>
              <a:rPr lang="el-GR" dirty="0"/>
              <a:t>των </a:t>
            </a:r>
            <a:r>
              <a:rPr lang="el-GR" dirty="0" smtClean="0"/>
              <a:t>μετέδωσαν </a:t>
            </a:r>
            <a:r>
              <a:rPr lang="el-GR" dirty="0"/>
              <a:t>τις γνώσεις, που απέκτησαν με τη συνεχή ενασχόληση και έρευνα στο συγκεκριμένο αντικείμενο, σε νεότερους κιθαριστές. Έτσι, σήμερα μπορεί κανείς να  αναφέρεται στην, σε διεθνές επίπεδο αξιώσεων, Ελληνική Σχολή κιθάρας (</a:t>
            </a:r>
            <a:r>
              <a:rPr lang="el-GR" dirty="0" err="1"/>
              <a:t>Ανδρόνογλου</a:t>
            </a:r>
            <a:r>
              <a:rPr lang="el-GR" dirty="0"/>
              <a:t>, 2017). </a:t>
            </a:r>
          </a:p>
        </p:txBody>
      </p:sp>
    </p:spTree>
    <p:extLst>
      <p:ext uri="{BB962C8B-B14F-4D97-AF65-F5344CB8AC3E}">
        <p14:creationId xmlns:p14="http://schemas.microsoft.com/office/powerpoint/2010/main" val="4930790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85000" lnSpcReduction="10000"/>
          </a:bodyPr>
          <a:lstStyle/>
          <a:p>
            <a:r>
              <a:rPr lang="el-GR" dirty="0"/>
              <a:t>ο Καλομοίρης, όπως διατυπώνει στο κείμενο της συναυλίας που αποτελεί μανιφέστο της Εθνικής Σχολής Μουσικής, συνδυάζει την «Εθνική τη Μούσα» με την «Ξένη τη Μαστόρισσα» (1988: 146). </a:t>
            </a:r>
          </a:p>
          <a:p>
            <a:r>
              <a:rPr lang="el-GR" dirty="0"/>
              <a:t> Οπότε λεξιλογικά παρατηρούμε το διπολικό συμπληρωματικό σχήμα της εθνικής έμπνευσης και της δυτικής τεχνικής. </a:t>
            </a:r>
          </a:p>
          <a:p>
            <a:r>
              <a:rPr lang="el-GR" dirty="0"/>
              <a:t>Μάλιστα το πνεύμα της Μεγάλης Ιδέας εκφράζει και ο ίδιος μέσα από τα διατυπωθέντα του: «Κατά τη γνώμη μου ο απώτερος σκοπός της ελληνικής μουσικής θα ήτανε [sic] να γίνει αυτή ο πυρήνας, το κέντρο της μελλοντικής δημιουργικής μουσικής της Ανατολής και να </a:t>
            </a:r>
            <a:r>
              <a:rPr lang="el-GR" dirty="0" err="1"/>
              <a:t>επιβάλη</a:t>
            </a:r>
            <a:r>
              <a:rPr lang="el-GR" dirty="0"/>
              <a:t> [sic] με τη δική της πρωτοβουλία τη μουσική της αντίληψη και ιδιοσυγκρασία στους γειτονικούς της λαούς: να γίνει αυτή η φωτοδότρα και οδηγήτρια» (Τσέτσος, 2012: 274). Μπορεί να χαρακτηριστεί και «εξαγωγή του ελληνικού εθνικισμού»,∙ φράση δάνειο από τον </a:t>
            </a:r>
            <a:r>
              <a:rPr lang="el-GR" dirty="0" err="1"/>
              <a:t>Κιτρόεφ</a:t>
            </a:r>
            <a:r>
              <a:rPr lang="el-GR" dirty="0"/>
              <a:t> (2012: 320). </a:t>
            </a:r>
          </a:p>
          <a:p>
            <a:r>
              <a:rPr lang="el-GR" dirty="0"/>
              <a:t>Εμφανίζεται ως συνεχιστής του Ρήγα Φεραίου και των ομοϊδεατών του σύμφωνα με τον οποίο «μόνο διά του ελληνισμού </a:t>
            </a:r>
            <a:r>
              <a:rPr lang="el-GR" dirty="0" err="1"/>
              <a:t>πολιτίζεται</a:t>
            </a:r>
            <a:r>
              <a:rPr lang="el-GR" dirty="0"/>
              <a:t> η ανατολή και εις τούτο πρέπει να </a:t>
            </a:r>
            <a:r>
              <a:rPr lang="el-GR" dirty="0" err="1"/>
              <a:t>ετοιμάσητε</a:t>
            </a:r>
            <a:r>
              <a:rPr lang="el-GR" dirty="0"/>
              <a:t> την </a:t>
            </a:r>
            <a:r>
              <a:rPr lang="el-GR" dirty="0" err="1"/>
              <a:t>υμετέραν</a:t>
            </a:r>
            <a:r>
              <a:rPr lang="el-GR" dirty="0"/>
              <a:t> </a:t>
            </a:r>
            <a:r>
              <a:rPr lang="el-GR" dirty="0" err="1"/>
              <a:t>παιδείαν</a:t>
            </a:r>
            <a:r>
              <a:rPr lang="el-GR" dirty="0"/>
              <a:t>» (Δρούγκα, 2012a: 24).</a:t>
            </a:r>
          </a:p>
          <a:p>
            <a:endParaRPr lang="el-GR" dirty="0"/>
          </a:p>
        </p:txBody>
      </p:sp>
    </p:spTree>
    <p:extLst>
      <p:ext uri="{BB962C8B-B14F-4D97-AF65-F5344CB8AC3E}">
        <p14:creationId xmlns:p14="http://schemas.microsoft.com/office/powerpoint/2010/main" val="41401463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92500"/>
          </a:bodyPr>
          <a:lstStyle/>
          <a:p>
            <a:r>
              <a:rPr lang="el-GR" dirty="0"/>
              <a:t>καλούμαστε να απαντήσουμε στο ερώτημα, εάν ο μεταμοντερνισμός αποτελεί ωφέλιμο μηχανισμό για την προώθηση της ελληνικής μουσικής και πιο συγκεκριμένα του ελληνικού </a:t>
            </a:r>
            <a:r>
              <a:rPr lang="el-GR" dirty="0" err="1"/>
              <a:t>folklore</a:t>
            </a:r>
            <a:r>
              <a:rPr lang="el-GR" dirty="0"/>
              <a:t> (όχι με την έννοια της ατραξιόν για τους τουρίστες κατά τον </a:t>
            </a:r>
            <a:r>
              <a:rPr lang="el-GR" dirty="0" err="1"/>
              <a:t>Wolfram</a:t>
            </a:r>
            <a:r>
              <a:rPr lang="el-GR" dirty="0"/>
              <a:t>) (όπως αναφέρεται στο Μερακλής, 2011: 136) </a:t>
            </a:r>
          </a:p>
          <a:p>
            <a:r>
              <a:rPr lang="el-GR" dirty="0"/>
              <a:t>ή ισχύει αυτό που </a:t>
            </a:r>
            <a:r>
              <a:rPr lang="el-GR" dirty="0">
                <a:solidFill>
                  <a:srgbClr val="FF0000"/>
                </a:solidFill>
              </a:rPr>
              <a:t>διατυπώνει ο Μερακλής για τα έθιμα; </a:t>
            </a:r>
          </a:p>
          <a:p>
            <a:r>
              <a:rPr lang="el-GR" dirty="0"/>
              <a:t>Πιο συγκεκριμένα γράφει: «Ως ένα βαθμό λοιπόν η εποχή μας, που δεν δημιουργεί νέα έθιμα, σιτίζεται από τα ξαναζεσταμένα παλαιά έθιμα» (2011: 140). Ή μήπως και σύμφωνα με τον ίδιο, ο αστός «προτιμάει το χωριάτικο ψωμί ενώ ο χωρικός δεν θέλει, στο βάθος, τίποτα  άλλο παρά να γίνει αστός» (2011: 441). </a:t>
            </a:r>
          </a:p>
          <a:p>
            <a:r>
              <a:rPr lang="el-GR" dirty="0"/>
              <a:t>Αξίζει να σημειωθεί ότι το </a:t>
            </a:r>
            <a:r>
              <a:rPr lang="el-GR" dirty="0" err="1"/>
              <a:t>folklore</a:t>
            </a:r>
            <a:r>
              <a:rPr lang="el-GR" dirty="0"/>
              <a:t> αφορά άμεσα την σημερινή μουσική πραγματικότητα (από το 1965 σύμφωνα με την Φράγκου-</a:t>
            </a:r>
            <a:r>
              <a:rPr lang="el-GR" dirty="0" err="1"/>
              <a:t>Ψυχοπαίδη</a:t>
            </a:r>
            <a:r>
              <a:rPr lang="el-GR" dirty="0"/>
              <a:t>) (Φράγκου-</a:t>
            </a:r>
            <a:r>
              <a:rPr lang="el-GR" dirty="0" err="1"/>
              <a:t>Ψυχοπαίδη</a:t>
            </a:r>
            <a:r>
              <a:rPr lang="el-GR" dirty="0"/>
              <a:t>, 1990: 39). </a:t>
            </a:r>
          </a:p>
          <a:p>
            <a:endParaRPr lang="el-GR" dirty="0"/>
          </a:p>
        </p:txBody>
      </p:sp>
    </p:spTree>
    <p:extLst>
      <p:ext uri="{BB962C8B-B14F-4D97-AF65-F5344CB8AC3E}">
        <p14:creationId xmlns:p14="http://schemas.microsoft.com/office/powerpoint/2010/main" val="17212788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a:t>Σήμερα, στην εποχή του Μεταμοντερνισμού φαίνεται ότι «η φύση καταργείται μαζί με το παραδοσιακό τοπίο της επαρχίας και της παραδοσιακής γεωργίας∙ ακόμα και τα υπολειπόμενα ιστορικά μνημεία γίνονται εμφανώς απαστράπτοντα ομοιώματα του παρελθόντος, όχι φορείς επιβίωσής του. </a:t>
            </a:r>
          </a:p>
          <a:p>
            <a:r>
              <a:rPr lang="el-GR" dirty="0"/>
              <a:t>Τώρα τα πάντα είναι νέα∙ και γι’ αυτόν το λόγο ακριβώς η ίδια κατηγορία του νέου χάνει το νόημα της και γίνεται κάτι σαν υπόλειμμα του μοντερνισμού» (</a:t>
            </a:r>
            <a:r>
              <a:rPr lang="el-GR" dirty="0" err="1"/>
              <a:t>Jameson</a:t>
            </a:r>
            <a:r>
              <a:rPr lang="el-GR" dirty="0"/>
              <a:t>, 1999: 121). </a:t>
            </a:r>
          </a:p>
          <a:p>
            <a:r>
              <a:rPr lang="el-GR" dirty="0"/>
              <a:t>Επίσης, και όσον αφορά τη σχέση μεταμοντερνισμού και παρελθόντος, ο </a:t>
            </a:r>
            <a:r>
              <a:rPr lang="el-GR" dirty="0" err="1"/>
              <a:t>Jameson</a:t>
            </a:r>
            <a:r>
              <a:rPr lang="el-GR" dirty="0"/>
              <a:t> σημειώνει: «Οπότε το παρελθόν δεν είναι τίποτα περισσότερο από αντικείμενο απλής περιέργειας, και μάλιστα το ενδιαφέρον μας σχετικά –φανταστικές γενεαλογίες, εναλλασσόμενες ιστορίες- καταλήγει να μοιάζει λίγο με ομαδικό </a:t>
            </a:r>
            <a:r>
              <a:rPr lang="el-GR" dirty="0" err="1"/>
              <a:t>χόμπυ</a:t>
            </a:r>
            <a:r>
              <a:rPr lang="el-GR" dirty="0"/>
              <a:t> ή τουριστική συγκατάβαση..» (1999: 188). </a:t>
            </a:r>
          </a:p>
          <a:p>
            <a:endParaRPr lang="el-GR" dirty="0"/>
          </a:p>
        </p:txBody>
      </p:sp>
    </p:spTree>
    <p:extLst>
      <p:ext uri="{BB962C8B-B14F-4D97-AF65-F5344CB8AC3E}">
        <p14:creationId xmlns:p14="http://schemas.microsoft.com/office/powerpoint/2010/main" val="26321197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85000" lnSpcReduction="10000"/>
          </a:bodyPr>
          <a:lstStyle/>
          <a:p>
            <a:r>
              <a:rPr lang="el-GR" dirty="0"/>
              <a:t>Ο Μερακλής θεωρεί το διπολικό σχήμα ως αντίσταση στην ισοπέδωση που επιφέρει η σημερινή παγκοσμιοποίηση, «..φρονώ ότι αυτό το αντιθετικό δίδυμο, αγρότης-αστός, που υπάρχει σχεδόν σε κάθε Έλληνα, περισσότερο απ’ όσο τον διχάζει, αναστέλλει την πλήρη αστικοποίηση του. </a:t>
            </a:r>
          </a:p>
          <a:p>
            <a:r>
              <a:rPr lang="el-GR" dirty="0"/>
              <a:t>Και αυτό είναι κάτι θετικό, όχι αρνητικό: ως μια υπόγεια, μη συνειδητοποιημένη συχνά αντίδραση στην επαπειλούμενη </a:t>
            </a:r>
            <a:r>
              <a:rPr lang="el-GR" dirty="0" err="1"/>
              <a:t>επαπειλούμενη</a:t>
            </a:r>
            <a:r>
              <a:rPr lang="el-GR" dirty="0"/>
              <a:t> παγκόσμια ισοπεδωτική εξομοίωση» (2011: 10).</a:t>
            </a:r>
          </a:p>
          <a:p>
            <a:r>
              <a:rPr lang="el-GR" dirty="0"/>
              <a:t>Σε αυτή την ισοπεδωτική εξομοίωση αναφέρεται ο </a:t>
            </a:r>
            <a:r>
              <a:rPr lang="el-GR" dirty="0" err="1"/>
              <a:t>Basso</a:t>
            </a:r>
            <a:r>
              <a:rPr lang="el-GR" dirty="0"/>
              <a:t> όταν διατυπώνει: </a:t>
            </a:r>
          </a:p>
          <a:p>
            <a:r>
              <a:rPr lang="el-GR" dirty="0"/>
              <a:t>«Αν ένας άνθρωπος ξεριζωθεί από τον πολιτισμό του, από το πολιτισμικό περιβάλλον του, ξεριζώνεται από τη ζωή: γίνεται μια ανώνυμη, απρόσωπη ύπαρξη, χαμένη ανάμεσα σε ένα πλήθος εξίσου ανώνυμων και απρόσωπων ανθρώπων, στη διάθεση ανθρώπων που δεν γνωρίζει, γεγονότων που δεν ελέγχει, αποφάσεων στις οποίες δεν συμμετέχει» (</a:t>
            </a:r>
            <a:r>
              <a:rPr lang="el-GR" dirty="0" err="1"/>
              <a:t>Basso</a:t>
            </a:r>
            <a:r>
              <a:rPr lang="el-GR" dirty="0"/>
              <a:t>, 1987: 33) κάτι στο οποίο συμφωνεί ο </a:t>
            </a:r>
            <a:r>
              <a:rPr lang="el-GR" dirty="0" err="1"/>
              <a:t>Khader</a:t>
            </a:r>
            <a:r>
              <a:rPr lang="el-GR" dirty="0"/>
              <a:t> λέγοντας ότι «το να αφαιρέσεις από ένα λαό τον πολιτισμό του ισοδυναμεί με το να του στερήσεις τις πρώτες του ύλες ή την αυτονομία του» (</a:t>
            </a:r>
            <a:r>
              <a:rPr lang="el-GR" dirty="0" err="1"/>
              <a:t>Khader</a:t>
            </a:r>
            <a:r>
              <a:rPr lang="el-GR" dirty="0"/>
              <a:t>, 1987: 150). </a:t>
            </a:r>
          </a:p>
          <a:p>
            <a:endParaRPr lang="el-GR" dirty="0"/>
          </a:p>
        </p:txBody>
      </p:sp>
    </p:spTree>
    <p:extLst>
      <p:ext uri="{BB962C8B-B14F-4D97-AF65-F5344CB8AC3E}">
        <p14:creationId xmlns:p14="http://schemas.microsoft.com/office/powerpoint/2010/main" val="32519158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92500" lnSpcReduction="20000"/>
          </a:bodyPr>
          <a:lstStyle/>
          <a:p>
            <a:r>
              <a:rPr lang="el-GR" dirty="0"/>
              <a:t>Ο </a:t>
            </a:r>
            <a:r>
              <a:rPr lang="el-GR" dirty="0" err="1"/>
              <a:t>Τσιούμης</a:t>
            </a:r>
            <a:r>
              <a:rPr lang="el-GR" dirty="0"/>
              <a:t> θεωρεί πως «μόνο μετά το 1990 θα επιδειχθεί ουσιαστικό ενδιαφέρον για μια διαφορετική διαχείριση της </a:t>
            </a:r>
            <a:r>
              <a:rPr lang="el-GR" dirty="0" err="1"/>
              <a:t>πολυπολιτισμικότητας</a:t>
            </a:r>
            <a:r>
              <a:rPr lang="el-GR" dirty="0"/>
              <a:t>» (2012: 59). </a:t>
            </a:r>
          </a:p>
          <a:p>
            <a:r>
              <a:rPr lang="el-GR" dirty="0"/>
              <a:t>Πιο συγκεκριμένα υποστηρίζει ότι: «Βασικό κριτήριο για τη διαχείριση της </a:t>
            </a:r>
            <a:r>
              <a:rPr lang="el-GR" dirty="0" err="1"/>
              <a:t>πολυπολιτισμικότητας</a:t>
            </a:r>
            <a:r>
              <a:rPr lang="el-GR" dirty="0"/>
              <a:t> υπήρξε σχεδόν καθ’ όλη τη διάρκεια του 20ού αιώνα, η περιφρούρηση του εθνικού συμφέροντος και εργαλείο η διαδικασία της αφομοίωσης» (</a:t>
            </a:r>
            <a:r>
              <a:rPr lang="el-GR" dirty="0" err="1"/>
              <a:t>Τσιούμης</a:t>
            </a:r>
            <a:r>
              <a:rPr lang="el-GR" dirty="0"/>
              <a:t>, 2012: 67).</a:t>
            </a:r>
          </a:p>
          <a:p>
            <a:r>
              <a:rPr lang="el-GR" dirty="0"/>
              <a:t> 	Αυτό όμως λειτούργησε και ως εναντίωση στη μίμηση στην οποία βασίζεται η διάδοση ενός κυρίαρχου πολιτισμού (</a:t>
            </a:r>
            <a:r>
              <a:rPr lang="el-GR" dirty="0" err="1"/>
              <a:t>Khader</a:t>
            </a:r>
            <a:r>
              <a:rPr lang="el-GR" dirty="0"/>
              <a:t>, 1987: 155) και εν προκειμένω, των Ηνωμένων Πολιτειών με συμμάχους στην Ευρώπη (</a:t>
            </a:r>
            <a:r>
              <a:rPr lang="el-GR" dirty="0" err="1"/>
              <a:t>Girardi</a:t>
            </a:r>
            <a:r>
              <a:rPr lang="el-GR" dirty="0"/>
              <a:t>, 1987: 229). </a:t>
            </a:r>
          </a:p>
          <a:p>
            <a:r>
              <a:rPr lang="el-GR" dirty="0"/>
              <a:t>Αυτό άλλαξε κατά τη δεκαετία του ’90 και ύστερα, χάρη στους ευρωπαϊκούς πόρους που διευκόλυναν την προώθηση καινοτόμων προσεγγίσεων για την εκπαίδευση των παιδιών μεταναστών, όπως σημειώνει ο </a:t>
            </a:r>
            <a:r>
              <a:rPr lang="el-GR" dirty="0" err="1"/>
              <a:t>Τσιούμης</a:t>
            </a:r>
            <a:r>
              <a:rPr lang="el-GR" dirty="0"/>
              <a:t>. </a:t>
            </a:r>
          </a:p>
          <a:p>
            <a:r>
              <a:rPr lang="el-GR" dirty="0"/>
              <a:t>Η δεκαετία του ’90 σηματοδότησε νέες δεοντολογίες για το ελληνικό κράτος (</a:t>
            </a:r>
            <a:r>
              <a:rPr lang="el-GR" dirty="0" err="1"/>
              <a:t>Τσιούμης</a:t>
            </a:r>
            <a:r>
              <a:rPr lang="el-GR" dirty="0"/>
              <a:t>, 2012: 68).</a:t>
            </a:r>
          </a:p>
        </p:txBody>
      </p:sp>
    </p:spTree>
    <p:extLst>
      <p:ext uri="{BB962C8B-B14F-4D97-AF65-F5344CB8AC3E}">
        <p14:creationId xmlns:p14="http://schemas.microsoft.com/office/powerpoint/2010/main" val="7598225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7500" lnSpcReduction="20000"/>
          </a:bodyPr>
          <a:lstStyle/>
          <a:p>
            <a:r>
              <a:rPr lang="el-GR" dirty="0"/>
              <a:t>Όπως υποστηρίζει ο </a:t>
            </a:r>
            <a:r>
              <a:rPr lang="el-GR" dirty="0" err="1"/>
              <a:t>Βακαλόπουλος</a:t>
            </a:r>
            <a:r>
              <a:rPr lang="el-GR" dirty="0"/>
              <a:t> «κυρίαρχο αίτημα της </a:t>
            </a:r>
            <a:r>
              <a:rPr lang="el-GR" dirty="0" err="1"/>
              <a:t>πολυπολιτισμικότητας</a:t>
            </a:r>
            <a:r>
              <a:rPr lang="el-GR" dirty="0"/>
              <a:t> (</a:t>
            </a:r>
            <a:r>
              <a:rPr lang="el-GR" dirty="0" err="1"/>
              <a:t>multiculturalism</a:t>
            </a:r>
            <a:r>
              <a:rPr lang="el-GR" dirty="0"/>
              <a:t>), είναι η σφυρηλάτηση νέας συλλογικής ταυτότητας, είτε μέσα στα όρια του παραδοσιακού εθνικού κράτους είτε στο διευρυμένο πλαίσιο υπερεθνικών σχηματισμών, όπως η Ευρωπαϊκή Ένωση» (</a:t>
            </a:r>
            <a:r>
              <a:rPr lang="el-GR" dirty="0" err="1"/>
              <a:t>Βακαλόπουλος</a:t>
            </a:r>
            <a:r>
              <a:rPr lang="el-GR" dirty="0"/>
              <a:t>, 2012: 8). </a:t>
            </a:r>
          </a:p>
          <a:p>
            <a:r>
              <a:rPr lang="el-GR" dirty="0"/>
              <a:t>Εξειδικεύοντας λοιπόν στη χρησιμοποίηση μουσικών στοιχείων από την ελληνική παραδοσιακή μουσική, τίθεται το ζήτημα της αισθητικής του εγχειρήματος. </a:t>
            </a:r>
          </a:p>
          <a:p>
            <a:r>
              <a:rPr lang="el-GR" dirty="0"/>
              <a:t>Κατά πόσον η ελληνική παραδοσιακή μουσική αφορά το παρόν και μάλιστα δοσμένη από την κιθάρα, ένα μουσικό όργανο που δεν ανήκει στην οργανολογία της;</a:t>
            </a:r>
          </a:p>
          <a:p>
            <a:r>
              <a:rPr lang="el-GR" dirty="0"/>
              <a:t>Σε αυτό βοηθά ο Μερακλής διατυπώνοντας: «η παραδοσιακή ελληνική λαϊκή μουσική δεν ήταν ποτέ ένας απόλυτα κλειστός κόσμος» (2011: 368). Επίσης, και σύμφωνα με τον ίδιο «οι αντιθετικές σχέσεις έχουν, τελικά, και </a:t>
            </a:r>
            <a:r>
              <a:rPr lang="el-GR" dirty="0" err="1"/>
              <a:t>μιαν</a:t>
            </a:r>
            <a:r>
              <a:rPr lang="el-GR" dirty="0"/>
              <a:t> αισθητική διάσταση, αφού στηρίζουν τη ζωή, κάτι που προϋποθέτει ήδη, στον ένα ή τον άλλο βαθμό, την εναρμόνιση τους μέσα της: μέσα στη ζωή» (Μερακλής, 2011: 441). </a:t>
            </a:r>
          </a:p>
          <a:p>
            <a:r>
              <a:rPr lang="el-GR" dirty="0"/>
              <a:t>Αυτή η διατύπωση σημαίνει την προώθηση της ελληνικής παραδοσιακής μουσικής και την επιβίωσή της στη σύγχρονη εποχή, αλλά  όχι αναβίωσης της γιατί αυτή καθίσταται αδύνατη:  «Εκείνος που αναπαριστάνει τα έθιμα ή εκείνος που τα «θεάται», ζει και δρα κάτω από ολότελα διαφορετικούς όρους σε σχέση με την εποχή της δημιουργίας και αρχικής λειτουργίας των εθίμων» (Μερακλής, 2011: 502), «της αποδοχής της παράδοσης ως </a:t>
            </a:r>
            <a:r>
              <a:rPr lang="el-GR" dirty="0" err="1"/>
              <a:t>συγχρονικότητας</a:t>
            </a:r>
            <a:r>
              <a:rPr lang="el-GR" dirty="0"/>
              <a:t>» (</a:t>
            </a:r>
            <a:r>
              <a:rPr lang="el-GR" dirty="0" err="1"/>
              <a:t>Κώστιος</a:t>
            </a:r>
            <a:r>
              <a:rPr lang="el-GR" dirty="0"/>
              <a:t>, 2009: 9). </a:t>
            </a:r>
          </a:p>
          <a:p>
            <a:endParaRPr lang="el-GR" dirty="0"/>
          </a:p>
        </p:txBody>
      </p:sp>
    </p:spTree>
    <p:extLst>
      <p:ext uri="{BB962C8B-B14F-4D97-AF65-F5344CB8AC3E}">
        <p14:creationId xmlns:p14="http://schemas.microsoft.com/office/powerpoint/2010/main" val="37825670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92500" lnSpcReduction="10000"/>
          </a:bodyPr>
          <a:lstStyle/>
          <a:p>
            <a:r>
              <a:rPr lang="el-GR" dirty="0"/>
              <a:t>Σχετικά με την προσαρμογή εθνογραφικών στοιχείων του παρελθόντος και εν προκειμένω μουσικών στοιχείων της ελληνικής παραδοσιακής μουσικής τοποθετείται ο Αλεξίου : «η </a:t>
            </a:r>
            <a:r>
              <a:rPr lang="el-GR" dirty="0" err="1"/>
              <a:t>εννοιολόγηση</a:t>
            </a:r>
            <a:r>
              <a:rPr lang="el-GR" dirty="0"/>
              <a:t> της πραγματικότητας δεν μπορεί να γίνει με τη γλώσσα των υποκειμένων αλλά από μια μεταγλώσσα (επιστημονική) που υπερβαίνει τον εννοιολογικό κόσμο στον οποίο ζουν τα υποκείμενα, ώστε να είναι δυνατή μια κριτική προσέγγιση των αξιών και των πεποιθήσεων που συγκροτούν την πραγματικότητά τους» (2007). </a:t>
            </a:r>
            <a:r>
              <a:rPr lang="el-GR" dirty="0" smtClean="0"/>
              <a:t>Ειδικότερα </a:t>
            </a:r>
            <a:r>
              <a:rPr lang="el-GR" dirty="0"/>
              <a:t>σημειώνει: «Το εθνογραφικό υλικό συνιστά δεδομένο, όχι φυσικά με την θετικιστική του διάσταση, δηλαδή χωρίς τις οντολογικές του προεκτάσεις, αλλά σημαίνον που παραπέμπει στο </a:t>
            </a:r>
            <a:r>
              <a:rPr lang="el-GR" dirty="0" err="1"/>
              <a:t>κοινωνικο</a:t>
            </a:r>
            <a:r>
              <a:rPr lang="el-GR" dirty="0"/>
              <a:t>-ιστορικό πλαίσιο και τους ιστορικούς ανθρώπους που το παρήγαγαν. Γι’ αυτόν ακριβώς το λόγο επιβάλλεται η δευτερογενής ανάλυσή του (μεταγλώσσα), με την έννοια της σύνδεσής του με τις δομές» (Αλεξίου, 2007). </a:t>
            </a:r>
            <a:r>
              <a:rPr lang="el-GR" dirty="0" smtClean="0"/>
              <a:t>Το </a:t>
            </a:r>
            <a:r>
              <a:rPr lang="el-GR" dirty="0"/>
              <a:t>μουσικό λοιπόν αυτό εγχείρημα δεν αποτελεί προώθηση ενός κυρίαρχου ιδεολογήματος, αλλά «κομμάτι μιας πολυπολιτισμικής πραγματικότητας» (</a:t>
            </a:r>
            <a:r>
              <a:rPr lang="el-GR" dirty="0" err="1"/>
              <a:t>Σιώψη</a:t>
            </a:r>
            <a:r>
              <a:rPr lang="el-GR" dirty="0"/>
              <a:t>, 2007). </a:t>
            </a:r>
            <a:endParaRPr lang="el-GR" dirty="0" smtClean="0"/>
          </a:p>
        </p:txBody>
      </p:sp>
    </p:spTree>
    <p:extLst>
      <p:ext uri="{BB962C8B-B14F-4D97-AF65-F5344CB8AC3E}">
        <p14:creationId xmlns:p14="http://schemas.microsoft.com/office/powerpoint/2010/main" val="17951275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a:t>Η </a:t>
            </a:r>
            <a:r>
              <a:rPr lang="el-GR" dirty="0" err="1"/>
              <a:t>Σιώψη</a:t>
            </a:r>
            <a:r>
              <a:rPr lang="el-GR" dirty="0"/>
              <a:t> σημειώνει: «Το ελληνικό στοιχείο στη μουσική δεν μπορεί να δηλώνει στις μέρες μας ανωτερότητα του ελληνικού πολιτισμού, αλλά μπορεί να μεταφέρει την ποιότητα της διαχρονικότητας των αξιών και των ιδιαιτεροτήτων του πολιτισμού μας. Οι συνθέτες, που παραπέμπουν σε στοιχεία της ελληνικής μουσικής παράδοσης, αρχαίας και νέας, μπορούν να ενδυναμώσουν τον συνδετικό κρίκο του παρελθόντος με το παρόν έτσι «ώστε η ξεχωριστή καλλιτεχνική οντότητα των μουσικών έργων μέσα σε ένα πολυσύνθετο και πολυπολιτισμικό παρόν να αναδεικνύει τη μέγιστη των αξιών της «παγκοσμιοποίησης»: την ειρηνική συνύπαρξη διαφορετικών πολιτισμικών αξιών και την ανοχή στο διαφορετικό» (2007: 13). </a:t>
            </a:r>
          </a:p>
          <a:p>
            <a:r>
              <a:rPr lang="el-GR" dirty="0"/>
              <a:t>Άλλωστε, η </a:t>
            </a:r>
            <a:r>
              <a:rPr lang="el-GR" dirty="0" err="1"/>
              <a:t>πολυπολιτισμικότητα</a:t>
            </a:r>
            <a:r>
              <a:rPr lang="el-GR" dirty="0"/>
              <a:t> ως προϊόν του </a:t>
            </a:r>
            <a:r>
              <a:rPr lang="el-GR" dirty="0">
                <a:solidFill>
                  <a:srgbClr val="FF0000"/>
                </a:solidFill>
              </a:rPr>
              <a:t>Διαφωτισμού, αποτελεί δείγμα δημοκρατικής πλουραλιστικής κοινωνίας (</a:t>
            </a:r>
            <a:r>
              <a:rPr lang="el-GR" dirty="0" err="1">
                <a:solidFill>
                  <a:srgbClr val="FF0000"/>
                </a:solidFill>
              </a:rPr>
              <a:t>Βακαλόπουλος</a:t>
            </a:r>
            <a:r>
              <a:rPr lang="el-GR" dirty="0">
                <a:solidFill>
                  <a:srgbClr val="FF0000"/>
                </a:solidFill>
              </a:rPr>
              <a:t>, 2012: 7). </a:t>
            </a:r>
          </a:p>
          <a:p>
            <a:endParaRPr lang="el-GR" dirty="0"/>
          </a:p>
          <a:p>
            <a:endParaRPr lang="el-GR" dirty="0"/>
          </a:p>
        </p:txBody>
      </p:sp>
    </p:spTree>
    <p:extLst>
      <p:ext uri="{BB962C8B-B14F-4D97-AF65-F5344CB8AC3E}">
        <p14:creationId xmlns:p14="http://schemas.microsoft.com/office/powerpoint/2010/main" val="26190681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a:t>Πέραν όμως της διάχυσης της ελληνικής παραδοσιακής μουσικής και μέσω της κιθάρας, που </a:t>
            </a:r>
            <a:r>
              <a:rPr lang="el-GR" dirty="0" smtClean="0"/>
              <a:t>αποτελεί </a:t>
            </a:r>
            <a:r>
              <a:rPr lang="el-GR" dirty="0"/>
              <a:t>έναν εξ ορισμού μεταμοντέρνο μετασχηματισμό, αυτή η θεώρηση μπορεί να ιδωθεί και από το πρίσμα της κιθάρας. </a:t>
            </a:r>
          </a:p>
          <a:p>
            <a:r>
              <a:rPr lang="el-GR" dirty="0"/>
              <a:t>Έτσι, διαμέσου αυτής της μουσικής τοποθέτησης επιτυγχάνεται η συμπερίληψη του μουσικού, αυτού οργάνου στην πνευματική και ειδικότερα, μουσική παράδοση και δημιουργία των Ελλήνων, από ένα συνοδευτικό όργανο (παλαιότερα) ή ένα </a:t>
            </a:r>
            <a:r>
              <a:rPr lang="el-GR" dirty="0" err="1"/>
              <a:t>σολιστικό</a:t>
            </a:r>
            <a:r>
              <a:rPr lang="el-GR" dirty="0"/>
              <a:t> μουσικό όργανο, που ανήκει αποκλειστικά στην δυτικοευρωπαϊκή έντεχνη μουσική δημιουργία, σε ένα μουσικό όργανο που δύναται να εκφράσει τον δημώδη μουσικό πολιτισμό της Ελλάδος σε </a:t>
            </a:r>
            <a:r>
              <a:rPr lang="el-GR" dirty="0" err="1"/>
              <a:t>σολιστικό</a:t>
            </a:r>
            <a:r>
              <a:rPr lang="el-GR" dirty="0"/>
              <a:t> επίπεδο στη σύγχρονη μεταμοντέρνα κοινωνία.   </a:t>
            </a:r>
          </a:p>
          <a:p>
            <a:endParaRPr lang="el-GR" dirty="0"/>
          </a:p>
          <a:p>
            <a:endParaRPr lang="el-GR" dirty="0"/>
          </a:p>
        </p:txBody>
      </p:sp>
    </p:spTree>
    <p:extLst>
      <p:ext uri="{BB962C8B-B14F-4D97-AF65-F5344CB8AC3E}">
        <p14:creationId xmlns:p14="http://schemas.microsoft.com/office/powerpoint/2010/main" val="11156636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7500" lnSpcReduction="20000"/>
          </a:bodyPr>
          <a:lstStyle/>
          <a:p>
            <a:pPr marL="457200" indent="-457200">
              <a:lnSpc>
                <a:spcPct val="115000"/>
              </a:lnSpc>
              <a:spcAft>
                <a:spcPts val="1000"/>
              </a:spcAft>
            </a:pPr>
            <a:r>
              <a:rPr lang="el-GR" dirty="0" err="1">
                <a:latin typeface="Times New Roman" panose="02020603050405020304" pitchFamily="18" charset="0"/>
                <a:ea typeface="Calibri" panose="020F0502020204030204" pitchFamily="34" charset="0"/>
                <a:cs typeface="Times New Roman" panose="02020603050405020304" pitchFamily="18" charset="0"/>
              </a:rPr>
              <a:t>Βακαλόπουλος</a:t>
            </a:r>
            <a:r>
              <a:rPr lang="el-GR" dirty="0">
                <a:latin typeface="Times New Roman" panose="02020603050405020304" pitchFamily="18" charset="0"/>
                <a:ea typeface="Calibri" panose="020F0502020204030204" pitchFamily="34" charset="0"/>
                <a:cs typeface="Times New Roman" panose="02020603050405020304" pitchFamily="18" charset="0"/>
              </a:rPr>
              <a:t>, Κ. (2012). Πρόλογος. Στο Κ. </a:t>
            </a:r>
            <a:r>
              <a:rPr lang="el-GR" dirty="0" err="1">
                <a:latin typeface="Times New Roman" panose="02020603050405020304" pitchFamily="18" charset="0"/>
                <a:ea typeface="Calibri" panose="020F0502020204030204" pitchFamily="34" charset="0"/>
                <a:cs typeface="Times New Roman" panose="02020603050405020304" pitchFamily="18" charset="0"/>
              </a:rPr>
              <a:t>Βακαλόπουλος</a:t>
            </a:r>
            <a:r>
              <a:rPr lang="el-GR" dirty="0">
                <a:latin typeface="Times New Roman" panose="02020603050405020304" pitchFamily="18" charset="0"/>
                <a:ea typeface="Calibri" panose="020F0502020204030204" pitchFamily="34" charset="0"/>
                <a:cs typeface="Times New Roman" panose="02020603050405020304" pitchFamily="18" charset="0"/>
              </a:rPr>
              <a:t>, Κ. Δρούγκα, Κ. </a:t>
            </a:r>
            <a:r>
              <a:rPr lang="el-GR" dirty="0" err="1">
                <a:latin typeface="Times New Roman" panose="02020603050405020304" pitchFamily="18" charset="0"/>
                <a:ea typeface="Calibri" panose="020F0502020204030204" pitchFamily="34" charset="0"/>
                <a:cs typeface="Times New Roman" panose="02020603050405020304" pitchFamily="18" charset="0"/>
              </a:rPr>
              <a:t>Τσιούμης</a:t>
            </a:r>
            <a:r>
              <a:rPr lang="el-GR" dirty="0">
                <a:latin typeface="Times New Roman" panose="02020603050405020304" pitchFamily="18" charset="0"/>
                <a:ea typeface="Calibri" panose="020F0502020204030204" pitchFamily="34" charset="0"/>
                <a:cs typeface="Times New Roman" panose="02020603050405020304" pitchFamily="18" charset="0"/>
              </a:rPr>
              <a:t> , Ι. </a:t>
            </a:r>
            <a:r>
              <a:rPr lang="el-GR" dirty="0" err="1">
                <a:latin typeface="Times New Roman" panose="02020603050405020304" pitchFamily="18" charset="0"/>
                <a:ea typeface="Calibri" panose="020F0502020204030204" pitchFamily="34" charset="0"/>
                <a:cs typeface="Times New Roman" panose="02020603050405020304" pitchFamily="18" charset="0"/>
              </a:rPr>
              <a:t>Βαμβακίδου</a:t>
            </a:r>
            <a:r>
              <a:rPr lang="el-GR" dirty="0">
                <a:latin typeface="Times New Roman" panose="02020603050405020304" pitchFamily="18" charset="0"/>
                <a:ea typeface="Calibri" panose="020F0502020204030204" pitchFamily="34" charset="0"/>
                <a:cs typeface="Times New Roman" panose="02020603050405020304" pitchFamily="18" charset="0"/>
              </a:rPr>
              <a:t>, Π. Γκόλια, Η. Μαδεμλής, &amp; Μ. </a:t>
            </a:r>
            <a:r>
              <a:rPr lang="el-GR" dirty="0" err="1">
                <a:latin typeface="Times New Roman" panose="02020603050405020304" pitchFamily="18" charset="0"/>
                <a:ea typeface="Calibri" panose="020F0502020204030204" pitchFamily="34" charset="0"/>
                <a:cs typeface="Times New Roman" panose="02020603050405020304" pitchFamily="18" charset="0"/>
              </a:rPr>
              <a:t>Κεραμυδά</a:t>
            </a:r>
            <a:r>
              <a:rPr lang="el-GR" dirty="0">
                <a:latin typeface="Times New Roman" panose="02020603050405020304" pitchFamily="18" charset="0"/>
                <a:ea typeface="Calibri" panose="020F0502020204030204" pitchFamily="34" charset="0"/>
                <a:cs typeface="Times New Roman" panose="02020603050405020304" pitchFamily="18" charset="0"/>
              </a:rPr>
              <a:t>, </a:t>
            </a:r>
            <a:r>
              <a:rPr lang="el-GR" i="1" dirty="0">
                <a:latin typeface="Times New Roman" panose="02020603050405020304" pitchFamily="18" charset="0"/>
                <a:ea typeface="Calibri" panose="020F0502020204030204" pitchFamily="34" charset="0"/>
                <a:cs typeface="Times New Roman" panose="02020603050405020304" pitchFamily="18" charset="0"/>
              </a:rPr>
              <a:t>Ιστορικές προσεγγίσεις της </a:t>
            </a:r>
            <a:r>
              <a:rPr lang="el-GR" i="1" dirty="0" err="1">
                <a:latin typeface="Times New Roman" panose="02020603050405020304" pitchFamily="18" charset="0"/>
                <a:ea typeface="Calibri" panose="020F0502020204030204" pitchFamily="34" charset="0"/>
                <a:cs typeface="Times New Roman" panose="02020603050405020304" pitchFamily="18" charset="0"/>
              </a:rPr>
              <a:t>πολυπολιτισμικότητας</a:t>
            </a:r>
            <a:r>
              <a:rPr lang="el-GR" dirty="0">
                <a:latin typeface="Times New Roman" panose="02020603050405020304" pitchFamily="18" charset="0"/>
                <a:ea typeface="Calibri" panose="020F0502020204030204" pitchFamily="34" charset="0"/>
                <a:cs typeface="Times New Roman" panose="02020603050405020304" pitchFamily="18" charset="0"/>
              </a:rPr>
              <a:t> (</a:t>
            </a:r>
            <a:r>
              <a:rPr lang="el-GR" dirty="0" err="1">
                <a:latin typeface="Times New Roman" panose="02020603050405020304" pitchFamily="18" charset="0"/>
                <a:ea typeface="Calibri" panose="020F0502020204030204" pitchFamily="34" charset="0"/>
                <a:cs typeface="Times New Roman" panose="02020603050405020304" pitchFamily="18" charset="0"/>
              </a:rPr>
              <a:t>σσ</a:t>
            </a:r>
            <a:r>
              <a:rPr lang="el-GR" dirty="0">
                <a:latin typeface="Times New Roman" panose="02020603050405020304" pitchFamily="18" charset="0"/>
                <a:ea typeface="Calibri" panose="020F0502020204030204" pitchFamily="34" charset="0"/>
                <a:cs typeface="Times New Roman" panose="02020603050405020304" pitchFamily="18" charset="0"/>
              </a:rPr>
              <a:t>. 7-9). Θεσσαλονίκη: Αντώνιος </a:t>
            </a:r>
            <a:r>
              <a:rPr lang="el-GR" dirty="0" err="1" smtClean="0">
                <a:latin typeface="Times New Roman" panose="02020603050405020304" pitchFamily="18" charset="0"/>
                <a:ea typeface="Calibri" panose="020F0502020204030204" pitchFamily="34" charset="0"/>
                <a:cs typeface="Times New Roman" panose="02020603050405020304" pitchFamily="18" charset="0"/>
              </a:rPr>
              <a:t>Σταμούλης.Βαμβακίδου</a:t>
            </a:r>
            <a:r>
              <a:rPr lang="el-GR" dirty="0">
                <a:latin typeface="Times New Roman" panose="02020603050405020304" pitchFamily="18" charset="0"/>
                <a:ea typeface="Calibri" panose="020F0502020204030204" pitchFamily="34" charset="0"/>
                <a:cs typeface="Times New Roman" panose="02020603050405020304" pitchFamily="18" charset="0"/>
              </a:rPr>
              <a:t>, Ι. (2000). </a:t>
            </a:r>
            <a:r>
              <a:rPr lang="el-GR" i="1" dirty="0">
                <a:latin typeface="Times New Roman" panose="02020603050405020304" pitchFamily="18" charset="0"/>
                <a:ea typeface="Calibri" panose="020F0502020204030204" pitchFamily="34" charset="0"/>
                <a:cs typeface="Times New Roman" panose="02020603050405020304" pitchFamily="18" charset="0"/>
              </a:rPr>
              <a:t>Θράκες: Εικαστικές μαρτυρίες από τη συμμετοχή τους στον εθνικοαπελευθερωτικό αγώνα του 1821.</a:t>
            </a:r>
            <a:r>
              <a:rPr lang="el-GR" dirty="0">
                <a:latin typeface="Times New Roman" panose="02020603050405020304" pitchFamily="18" charset="0"/>
                <a:ea typeface="Calibri" panose="020F0502020204030204" pitchFamily="34" charset="0"/>
                <a:cs typeface="Times New Roman" panose="02020603050405020304" pitchFamily="18" charset="0"/>
              </a:rPr>
              <a:t> Θεσσαλονίκη: </a:t>
            </a:r>
            <a:r>
              <a:rPr lang="el-GR" dirty="0" err="1" smtClean="0">
                <a:latin typeface="Times New Roman" panose="02020603050405020304" pitchFamily="18" charset="0"/>
                <a:ea typeface="Calibri" panose="020F0502020204030204" pitchFamily="34" charset="0"/>
                <a:cs typeface="Times New Roman" panose="02020603050405020304" pitchFamily="18" charset="0"/>
              </a:rPr>
              <a:t>Ηρόδοτος.Βαμβακίδου</a:t>
            </a:r>
            <a:r>
              <a:rPr lang="el-GR" dirty="0">
                <a:latin typeface="Times New Roman" panose="02020603050405020304" pitchFamily="18" charset="0"/>
                <a:ea typeface="Calibri" panose="020F0502020204030204" pitchFamily="34" charset="0"/>
                <a:cs typeface="Times New Roman" panose="02020603050405020304" pitchFamily="18" charset="0"/>
              </a:rPr>
              <a:t>, Ι., &amp; Γκόλια, Π. (2012). Ιστορικές προσεγγίσεις της </a:t>
            </a:r>
            <a:r>
              <a:rPr lang="el-GR" dirty="0" err="1">
                <a:latin typeface="Times New Roman" panose="02020603050405020304" pitchFamily="18" charset="0"/>
                <a:ea typeface="Calibri" panose="020F0502020204030204" pitchFamily="34" charset="0"/>
                <a:cs typeface="Times New Roman" panose="02020603050405020304" pitchFamily="18" charset="0"/>
              </a:rPr>
              <a:t>πολυπολιτισμικότητας</a:t>
            </a:r>
            <a:r>
              <a:rPr lang="el-GR" dirty="0">
                <a:latin typeface="Times New Roman" panose="02020603050405020304" pitchFamily="18" charset="0"/>
                <a:ea typeface="Calibri" panose="020F0502020204030204" pitchFamily="34" charset="0"/>
                <a:cs typeface="Times New Roman" panose="02020603050405020304" pitchFamily="18" charset="0"/>
              </a:rPr>
              <a:t>: Οι φοιτητές/</a:t>
            </a:r>
            <a:r>
              <a:rPr lang="el-GR" dirty="0" err="1">
                <a:latin typeface="Times New Roman" panose="02020603050405020304" pitchFamily="18" charset="0"/>
                <a:ea typeface="Calibri" panose="020F0502020204030204" pitchFamily="34" charset="0"/>
                <a:cs typeface="Times New Roman" panose="02020603050405020304" pitchFamily="18" charset="0"/>
              </a:rPr>
              <a:t>τριες</a:t>
            </a:r>
            <a:r>
              <a:rPr lang="el-GR" dirty="0">
                <a:latin typeface="Times New Roman" panose="02020603050405020304" pitchFamily="18" charset="0"/>
                <a:ea typeface="Calibri" panose="020F0502020204030204" pitchFamily="34" charset="0"/>
                <a:cs typeface="Times New Roman" panose="02020603050405020304" pitchFamily="18" charset="0"/>
              </a:rPr>
              <a:t> αξιολογούν τις παρελάσεις. Στο Κ. </a:t>
            </a:r>
            <a:r>
              <a:rPr lang="el-GR" dirty="0" err="1">
                <a:latin typeface="Times New Roman" panose="02020603050405020304" pitchFamily="18" charset="0"/>
                <a:ea typeface="Calibri" panose="020F0502020204030204" pitchFamily="34" charset="0"/>
                <a:cs typeface="Times New Roman" panose="02020603050405020304" pitchFamily="18" charset="0"/>
              </a:rPr>
              <a:t>Βακαλόπουλος</a:t>
            </a:r>
            <a:r>
              <a:rPr lang="el-GR" dirty="0">
                <a:latin typeface="Times New Roman" panose="02020603050405020304" pitchFamily="18" charset="0"/>
                <a:ea typeface="Calibri" panose="020F0502020204030204" pitchFamily="34" charset="0"/>
                <a:cs typeface="Times New Roman" panose="02020603050405020304" pitchFamily="18" charset="0"/>
              </a:rPr>
              <a:t>, Κ. Δρούγκα, Κ. </a:t>
            </a:r>
            <a:r>
              <a:rPr lang="el-GR" dirty="0" err="1">
                <a:latin typeface="Times New Roman" panose="02020603050405020304" pitchFamily="18" charset="0"/>
                <a:ea typeface="Calibri" panose="020F0502020204030204" pitchFamily="34" charset="0"/>
                <a:cs typeface="Times New Roman" panose="02020603050405020304" pitchFamily="18" charset="0"/>
              </a:rPr>
              <a:t>Τσιούμης</a:t>
            </a:r>
            <a:r>
              <a:rPr lang="el-GR" dirty="0">
                <a:latin typeface="Times New Roman" panose="02020603050405020304" pitchFamily="18" charset="0"/>
                <a:ea typeface="Calibri" panose="020F0502020204030204" pitchFamily="34" charset="0"/>
                <a:cs typeface="Times New Roman" panose="02020603050405020304" pitchFamily="18" charset="0"/>
              </a:rPr>
              <a:t>, Ι. </a:t>
            </a:r>
            <a:r>
              <a:rPr lang="el-GR" dirty="0" err="1">
                <a:latin typeface="Times New Roman" panose="02020603050405020304" pitchFamily="18" charset="0"/>
                <a:ea typeface="Calibri" panose="020F0502020204030204" pitchFamily="34" charset="0"/>
                <a:cs typeface="Times New Roman" panose="02020603050405020304" pitchFamily="18" charset="0"/>
              </a:rPr>
              <a:t>Βαμβακίδου</a:t>
            </a:r>
            <a:r>
              <a:rPr lang="el-GR" dirty="0">
                <a:latin typeface="Times New Roman" panose="02020603050405020304" pitchFamily="18" charset="0"/>
                <a:ea typeface="Calibri" panose="020F0502020204030204" pitchFamily="34" charset="0"/>
                <a:cs typeface="Times New Roman" panose="02020603050405020304" pitchFamily="18" charset="0"/>
              </a:rPr>
              <a:t>, Π. Γκόλια, Η. Μαδεμλής, &amp; Μ. </a:t>
            </a:r>
            <a:r>
              <a:rPr lang="el-GR" dirty="0" err="1">
                <a:latin typeface="Times New Roman" panose="02020603050405020304" pitchFamily="18" charset="0"/>
                <a:ea typeface="Calibri" panose="020F0502020204030204" pitchFamily="34" charset="0"/>
                <a:cs typeface="Times New Roman" panose="02020603050405020304" pitchFamily="18" charset="0"/>
              </a:rPr>
              <a:t>Κεραμυδά</a:t>
            </a:r>
            <a:r>
              <a:rPr lang="el-GR" dirty="0">
                <a:latin typeface="Times New Roman" panose="02020603050405020304" pitchFamily="18" charset="0"/>
                <a:ea typeface="Calibri" panose="020F0502020204030204" pitchFamily="34" charset="0"/>
                <a:cs typeface="Times New Roman" panose="02020603050405020304" pitchFamily="18" charset="0"/>
              </a:rPr>
              <a:t>, </a:t>
            </a:r>
            <a:r>
              <a:rPr lang="el-GR" i="1" dirty="0">
                <a:latin typeface="Times New Roman" panose="02020603050405020304" pitchFamily="18" charset="0"/>
                <a:ea typeface="Calibri" panose="020F0502020204030204" pitchFamily="34" charset="0"/>
                <a:cs typeface="Times New Roman" panose="02020603050405020304" pitchFamily="18" charset="0"/>
              </a:rPr>
              <a:t>Ιστορικές προσεγγίσεις της </a:t>
            </a:r>
            <a:r>
              <a:rPr lang="el-GR" i="1" dirty="0" err="1">
                <a:latin typeface="Times New Roman" panose="02020603050405020304" pitchFamily="18" charset="0"/>
                <a:ea typeface="Calibri" panose="020F0502020204030204" pitchFamily="34" charset="0"/>
                <a:cs typeface="Times New Roman" panose="02020603050405020304" pitchFamily="18" charset="0"/>
              </a:rPr>
              <a:t>πολυπολιτισμικότητας</a:t>
            </a:r>
            <a:r>
              <a:rPr lang="el-GR" dirty="0">
                <a:latin typeface="Times New Roman" panose="02020603050405020304" pitchFamily="18" charset="0"/>
                <a:ea typeface="Calibri" panose="020F0502020204030204" pitchFamily="34" charset="0"/>
                <a:cs typeface="Times New Roman" panose="02020603050405020304" pitchFamily="18" charset="0"/>
              </a:rPr>
              <a:t> (</a:t>
            </a:r>
            <a:r>
              <a:rPr lang="el-GR" dirty="0" err="1">
                <a:latin typeface="Times New Roman" panose="02020603050405020304" pitchFamily="18" charset="0"/>
                <a:ea typeface="Calibri" panose="020F0502020204030204" pitchFamily="34" charset="0"/>
                <a:cs typeface="Times New Roman" panose="02020603050405020304" pitchFamily="18" charset="0"/>
              </a:rPr>
              <a:t>σσ</a:t>
            </a:r>
            <a:r>
              <a:rPr lang="el-GR" dirty="0">
                <a:latin typeface="Times New Roman" panose="02020603050405020304" pitchFamily="18" charset="0"/>
                <a:ea typeface="Calibri" panose="020F0502020204030204" pitchFamily="34" charset="0"/>
                <a:cs typeface="Times New Roman" panose="02020603050405020304" pitchFamily="18" charset="0"/>
              </a:rPr>
              <a:t>. 69-90). Θεσσαλονίκη: Αντώνιος </a:t>
            </a:r>
            <a:r>
              <a:rPr lang="el-GR" dirty="0" err="1" smtClean="0">
                <a:latin typeface="Times New Roman" panose="02020603050405020304" pitchFamily="18" charset="0"/>
                <a:ea typeface="Calibri" panose="020F0502020204030204" pitchFamily="34" charset="0"/>
                <a:cs typeface="Times New Roman" panose="02020603050405020304" pitchFamily="18" charset="0"/>
              </a:rPr>
              <a:t>Σταμούλης.Βερέμης</a:t>
            </a:r>
            <a:r>
              <a:rPr lang="el-GR" dirty="0">
                <a:latin typeface="Times New Roman" panose="02020603050405020304" pitchFamily="18" charset="0"/>
                <a:ea typeface="Calibri" panose="020F0502020204030204" pitchFamily="34" charset="0"/>
                <a:cs typeface="Times New Roman" panose="02020603050405020304" pitchFamily="18" charset="0"/>
              </a:rPr>
              <a:t>, Θ. (2012a). Από το εθνικό κράτος στο έθνος δίχως κράτος. Το πείραμα της Οργάνωσης Κωνσταντινουπόλεως. Στο Θ. Βερέμης, Π. </a:t>
            </a:r>
            <a:r>
              <a:rPr lang="el-GR" dirty="0" err="1">
                <a:latin typeface="Times New Roman" panose="02020603050405020304" pitchFamily="18" charset="0"/>
                <a:ea typeface="Calibri" panose="020F0502020204030204" pitchFamily="34" charset="0"/>
                <a:cs typeface="Times New Roman" panose="02020603050405020304" pitchFamily="18" charset="0"/>
              </a:rPr>
              <a:t>Κιτρομηλίδης</a:t>
            </a:r>
            <a:r>
              <a:rPr lang="el-GR" dirty="0">
                <a:latin typeface="Times New Roman" panose="02020603050405020304" pitchFamily="18" charset="0"/>
                <a:ea typeface="Calibri" panose="020F0502020204030204" pitchFamily="34" charset="0"/>
                <a:cs typeface="Times New Roman" panose="02020603050405020304" pitchFamily="18" charset="0"/>
              </a:rPr>
              <a:t>, Ι. </a:t>
            </a:r>
            <a:r>
              <a:rPr lang="el-GR" dirty="0" err="1">
                <a:latin typeface="Times New Roman" panose="02020603050405020304" pitchFamily="18" charset="0"/>
                <a:ea typeface="Calibri" panose="020F0502020204030204" pitchFamily="34" charset="0"/>
                <a:cs typeface="Times New Roman" panose="02020603050405020304" pitchFamily="18" charset="0"/>
              </a:rPr>
              <a:t>Κολιόπουλος</a:t>
            </a:r>
            <a:r>
              <a:rPr lang="el-GR" dirty="0">
                <a:latin typeface="Times New Roman" panose="02020603050405020304" pitchFamily="18" charset="0"/>
                <a:ea typeface="Calibri" panose="020F0502020204030204" pitchFamily="34" charset="0"/>
                <a:cs typeface="Times New Roman" panose="02020603050405020304" pitchFamily="18" charset="0"/>
              </a:rPr>
              <a:t>, Ε. Κωφός, Α. </a:t>
            </a:r>
            <a:r>
              <a:rPr lang="el-GR" dirty="0" err="1">
                <a:latin typeface="Times New Roman" panose="02020603050405020304" pitchFamily="18" charset="0"/>
                <a:ea typeface="Calibri" panose="020F0502020204030204" pitchFamily="34" charset="0"/>
                <a:cs typeface="Times New Roman" panose="02020603050405020304" pitchFamily="18" charset="0"/>
              </a:rPr>
              <a:t>Κιτρόεφ</a:t>
            </a:r>
            <a:r>
              <a:rPr lang="el-GR" dirty="0">
                <a:latin typeface="Times New Roman" panose="02020603050405020304" pitchFamily="18" charset="0"/>
                <a:ea typeface="Calibri" panose="020F0502020204030204" pitchFamily="34" charset="0"/>
                <a:cs typeface="Times New Roman" panose="02020603050405020304" pitchFamily="18" charset="0"/>
              </a:rPr>
              <a:t>, &amp; Θ. Βερέμης (</a:t>
            </a:r>
            <a:r>
              <a:rPr lang="el-GR" dirty="0" err="1">
                <a:latin typeface="Times New Roman" panose="02020603050405020304" pitchFamily="18" charset="0"/>
                <a:ea typeface="Calibri" panose="020F0502020204030204" pitchFamily="34" charset="0"/>
                <a:cs typeface="Times New Roman" panose="02020603050405020304" pitchFamily="18" charset="0"/>
              </a:rPr>
              <a:t>Επιμ</a:t>
            </a:r>
            <a:r>
              <a:rPr lang="el-GR" dirty="0">
                <a:latin typeface="Times New Roman" panose="02020603050405020304" pitchFamily="18" charset="0"/>
                <a:ea typeface="Calibri" panose="020F0502020204030204" pitchFamily="34" charset="0"/>
                <a:cs typeface="Times New Roman" panose="02020603050405020304" pitchFamily="18" charset="0"/>
              </a:rPr>
              <a:t>.), </a:t>
            </a:r>
            <a:r>
              <a:rPr lang="el-GR" i="1" dirty="0">
                <a:latin typeface="Times New Roman" panose="02020603050405020304" pitchFamily="18" charset="0"/>
                <a:ea typeface="Calibri" panose="020F0502020204030204" pitchFamily="34" charset="0"/>
                <a:cs typeface="Times New Roman" panose="02020603050405020304" pitchFamily="18" charset="0"/>
              </a:rPr>
              <a:t>Εθνική ταυτότητα και εθνικισμός στη νεότερη Ελλάδα</a:t>
            </a:r>
            <a:r>
              <a:rPr lang="el-GR" dirty="0">
                <a:latin typeface="Times New Roman" panose="02020603050405020304" pitchFamily="18" charset="0"/>
                <a:ea typeface="Calibri" panose="020F0502020204030204" pitchFamily="34" charset="0"/>
                <a:cs typeface="Times New Roman" panose="02020603050405020304" pitchFamily="18" charset="0"/>
              </a:rPr>
              <a:t> (</a:t>
            </a:r>
            <a:r>
              <a:rPr lang="el-GR" dirty="0" err="1">
                <a:latin typeface="Times New Roman" panose="02020603050405020304" pitchFamily="18" charset="0"/>
                <a:ea typeface="Calibri" panose="020F0502020204030204" pitchFamily="34" charset="0"/>
                <a:cs typeface="Times New Roman" panose="02020603050405020304" pitchFamily="18" charset="0"/>
              </a:rPr>
              <a:t>σσ</a:t>
            </a:r>
            <a:r>
              <a:rPr lang="el-GR" dirty="0">
                <a:latin typeface="Times New Roman" panose="02020603050405020304" pitchFamily="18" charset="0"/>
                <a:ea typeface="Calibri" panose="020F0502020204030204" pitchFamily="34" charset="0"/>
                <a:cs typeface="Times New Roman" panose="02020603050405020304" pitchFamily="18" charset="0"/>
              </a:rPr>
              <a:t>. 27-52). Αθήνα: Μορφωτικό Ίδρυμα Εθνικής </a:t>
            </a:r>
            <a:r>
              <a:rPr lang="el-GR" dirty="0" err="1" smtClean="0">
                <a:latin typeface="Times New Roman" panose="02020603050405020304" pitchFamily="18" charset="0"/>
                <a:ea typeface="Calibri" panose="020F0502020204030204" pitchFamily="34" charset="0"/>
                <a:cs typeface="Times New Roman" panose="02020603050405020304" pitchFamily="18" charset="0"/>
              </a:rPr>
              <a:t>Τραπέζης.Βερέμης</a:t>
            </a:r>
            <a:r>
              <a:rPr lang="el-GR" dirty="0">
                <a:latin typeface="Times New Roman" panose="02020603050405020304" pitchFamily="18" charset="0"/>
                <a:ea typeface="Calibri" panose="020F0502020204030204" pitchFamily="34" charset="0"/>
                <a:cs typeface="Times New Roman" panose="02020603050405020304" pitchFamily="18" charset="0"/>
              </a:rPr>
              <a:t>, Θ. (2012b). Εισαγωγή. Στο Θ. Βερέμης (</a:t>
            </a:r>
            <a:r>
              <a:rPr lang="el-GR" dirty="0" err="1">
                <a:latin typeface="Times New Roman" panose="02020603050405020304" pitchFamily="18" charset="0"/>
                <a:ea typeface="Calibri" panose="020F0502020204030204" pitchFamily="34" charset="0"/>
                <a:cs typeface="Times New Roman" panose="02020603050405020304" pitchFamily="18" charset="0"/>
              </a:rPr>
              <a:t>Επιμ</a:t>
            </a:r>
            <a:r>
              <a:rPr lang="el-GR" dirty="0">
                <a:latin typeface="Times New Roman" panose="02020603050405020304" pitchFamily="18" charset="0"/>
                <a:ea typeface="Calibri" panose="020F0502020204030204" pitchFamily="34" charset="0"/>
                <a:cs typeface="Times New Roman" panose="02020603050405020304" pitchFamily="18" charset="0"/>
              </a:rPr>
              <a:t>.), </a:t>
            </a:r>
            <a:r>
              <a:rPr lang="el-GR" i="1" dirty="0">
                <a:latin typeface="Times New Roman" panose="02020603050405020304" pitchFamily="18" charset="0"/>
                <a:ea typeface="Calibri" panose="020F0502020204030204" pitchFamily="34" charset="0"/>
                <a:cs typeface="Times New Roman" panose="02020603050405020304" pitchFamily="18" charset="0"/>
              </a:rPr>
              <a:t>Εθνική ταυτότητα και εθνικισμός στη νεότερη Ελλάδα</a:t>
            </a:r>
            <a:r>
              <a:rPr lang="el-GR" dirty="0">
                <a:latin typeface="Times New Roman" panose="02020603050405020304" pitchFamily="18" charset="0"/>
                <a:ea typeface="Calibri" panose="020F0502020204030204" pitchFamily="34" charset="0"/>
                <a:cs typeface="Times New Roman" panose="02020603050405020304" pitchFamily="18" charset="0"/>
              </a:rPr>
              <a:t> (</a:t>
            </a:r>
            <a:r>
              <a:rPr lang="el-GR" dirty="0" err="1">
                <a:latin typeface="Times New Roman" panose="02020603050405020304" pitchFamily="18" charset="0"/>
                <a:ea typeface="Calibri" panose="020F0502020204030204" pitchFamily="34" charset="0"/>
                <a:cs typeface="Times New Roman" panose="02020603050405020304" pitchFamily="18" charset="0"/>
              </a:rPr>
              <a:t>σσ</a:t>
            </a:r>
            <a:r>
              <a:rPr lang="el-GR" dirty="0">
                <a:latin typeface="Times New Roman" panose="02020603050405020304" pitchFamily="18" charset="0"/>
                <a:ea typeface="Calibri" panose="020F0502020204030204" pitchFamily="34" charset="0"/>
                <a:cs typeface="Times New Roman" panose="02020603050405020304" pitchFamily="18" charset="0"/>
              </a:rPr>
              <a:t>. 11-26). Αθήνα: Μορφωτικό Ίδρυμα Εθνικής </a:t>
            </a:r>
            <a:r>
              <a:rPr lang="el-GR" dirty="0" err="1" smtClean="0">
                <a:latin typeface="Times New Roman" panose="02020603050405020304" pitchFamily="18" charset="0"/>
                <a:ea typeface="Calibri" panose="020F0502020204030204" pitchFamily="34" charset="0"/>
                <a:cs typeface="Times New Roman" panose="02020603050405020304" pitchFamily="18" charset="0"/>
              </a:rPr>
              <a:t>Τραπέζης.Βερέμης</a:t>
            </a:r>
            <a:r>
              <a:rPr lang="el-GR" dirty="0">
                <a:latin typeface="Times New Roman" panose="02020603050405020304" pitchFamily="18" charset="0"/>
                <a:ea typeface="Calibri" panose="020F0502020204030204" pitchFamily="34" charset="0"/>
                <a:cs typeface="Times New Roman" panose="02020603050405020304" pitchFamily="18" charset="0"/>
              </a:rPr>
              <a:t>, Θ., &amp; </a:t>
            </a:r>
            <a:r>
              <a:rPr lang="el-GR" dirty="0" err="1">
                <a:latin typeface="Times New Roman" panose="02020603050405020304" pitchFamily="18" charset="0"/>
                <a:ea typeface="Calibri" panose="020F0502020204030204" pitchFamily="34" charset="0"/>
                <a:cs typeface="Times New Roman" panose="02020603050405020304" pitchFamily="18" charset="0"/>
              </a:rPr>
              <a:t>Κολιόπουλος</a:t>
            </a:r>
            <a:r>
              <a:rPr lang="el-GR" dirty="0">
                <a:latin typeface="Times New Roman" panose="02020603050405020304" pitchFamily="18" charset="0"/>
                <a:ea typeface="Calibri" panose="020F0502020204030204" pitchFamily="34" charset="0"/>
                <a:cs typeface="Times New Roman" panose="02020603050405020304" pitchFamily="18" charset="0"/>
              </a:rPr>
              <a:t>, Γ. (2006). </a:t>
            </a:r>
            <a:r>
              <a:rPr lang="el-GR" i="1" dirty="0">
                <a:latin typeface="Times New Roman" panose="02020603050405020304" pitchFamily="18" charset="0"/>
                <a:ea typeface="Calibri" panose="020F0502020204030204" pitchFamily="34" charset="0"/>
                <a:cs typeface="Times New Roman" panose="02020603050405020304" pitchFamily="18" charset="0"/>
              </a:rPr>
              <a:t>Ελλάς, η σύγχρονη συνέχεια: Από το 1821 μέχρι σήμερα.</a:t>
            </a:r>
            <a:r>
              <a:rPr lang="el-GR" dirty="0">
                <a:latin typeface="Times New Roman" panose="02020603050405020304" pitchFamily="18" charset="0"/>
                <a:ea typeface="Calibri" panose="020F0502020204030204" pitchFamily="34" charset="0"/>
                <a:cs typeface="Times New Roman" panose="02020603050405020304" pitchFamily="18" charset="0"/>
              </a:rPr>
              <a:t> Αθήνα: Εκδόσεις </a:t>
            </a:r>
            <a:r>
              <a:rPr lang="el-GR" dirty="0" err="1" smtClean="0">
                <a:latin typeface="Times New Roman" panose="02020603050405020304" pitchFamily="18" charset="0"/>
                <a:ea typeface="Calibri" panose="020F0502020204030204" pitchFamily="34" charset="0"/>
                <a:cs typeface="Times New Roman" panose="02020603050405020304" pitchFamily="18" charset="0"/>
              </a:rPr>
              <a:t>Καστανιώτη.Γιανναράς</a:t>
            </a:r>
            <a:r>
              <a:rPr lang="el-GR" dirty="0">
                <a:latin typeface="Times New Roman" panose="02020603050405020304" pitchFamily="18" charset="0"/>
                <a:ea typeface="Calibri" panose="020F0502020204030204" pitchFamily="34" charset="0"/>
                <a:cs typeface="Times New Roman" panose="02020603050405020304" pitchFamily="18" charset="0"/>
              </a:rPr>
              <a:t>, Χ. (2005). </a:t>
            </a:r>
            <a:r>
              <a:rPr lang="el-GR" i="1" dirty="0">
                <a:latin typeface="Times New Roman" panose="02020603050405020304" pitchFamily="18" charset="0"/>
                <a:ea typeface="Calibri" panose="020F0502020204030204" pitchFamily="34" charset="0"/>
                <a:cs typeface="Times New Roman" panose="02020603050405020304" pitchFamily="18" charset="0"/>
              </a:rPr>
              <a:t>Αφελληνισμού παρεπόμενα</a:t>
            </a:r>
            <a:r>
              <a:rPr lang="el-GR" dirty="0">
                <a:latin typeface="Times New Roman" panose="02020603050405020304" pitchFamily="18" charset="0"/>
                <a:ea typeface="Calibri" panose="020F0502020204030204" pitchFamily="34" charset="0"/>
                <a:cs typeface="Times New Roman" panose="02020603050405020304" pitchFamily="18" charset="0"/>
              </a:rPr>
              <a:t> (2η </a:t>
            </a:r>
            <a:r>
              <a:rPr lang="el-GR" dirty="0" err="1">
                <a:latin typeface="Times New Roman" panose="02020603050405020304" pitchFamily="18" charset="0"/>
                <a:ea typeface="Calibri" panose="020F0502020204030204" pitchFamily="34" charset="0"/>
                <a:cs typeface="Times New Roman" panose="02020603050405020304" pitchFamily="18" charset="0"/>
              </a:rPr>
              <a:t>εκδ</a:t>
            </a:r>
            <a:r>
              <a:rPr lang="el-GR" dirty="0">
                <a:latin typeface="Times New Roman" panose="02020603050405020304" pitchFamily="18" charset="0"/>
                <a:ea typeface="Calibri" panose="020F0502020204030204" pitchFamily="34" charset="0"/>
                <a:cs typeface="Times New Roman" panose="02020603050405020304" pitchFamily="18" charset="0"/>
              </a:rPr>
              <a:t>.). Αθήνα: </a:t>
            </a:r>
            <a:r>
              <a:rPr lang="el-GR" dirty="0" err="1" smtClean="0">
                <a:latin typeface="Times New Roman" panose="02020603050405020304" pitchFamily="18" charset="0"/>
                <a:ea typeface="Calibri" panose="020F0502020204030204" pitchFamily="34" charset="0"/>
                <a:cs typeface="Times New Roman" panose="02020603050405020304" pitchFamily="18" charset="0"/>
              </a:rPr>
              <a:t>Κάκτος.Γουλιάμος</a:t>
            </a:r>
            <a:r>
              <a:rPr lang="el-GR" dirty="0">
                <a:latin typeface="Times New Roman" panose="02020603050405020304" pitchFamily="18" charset="0"/>
                <a:ea typeface="Calibri" panose="020F0502020204030204" pitchFamily="34" charset="0"/>
                <a:cs typeface="Times New Roman" panose="02020603050405020304" pitchFamily="18" charset="0"/>
              </a:rPr>
              <a:t>, Κ. (2016). Ευρώπη: από την οργανική κυριαρχία στην Κουλτούρα Κρίσης. Στο Ε. </a:t>
            </a:r>
            <a:r>
              <a:rPr lang="el-GR" dirty="0" err="1">
                <a:latin typeface="Times New Roman" panose="02020603050405020304" pitchFamily="18" charset="0"/>
                <a:ea typeface="Calibri" panose="020F0502020204030204" pitchFamily="34" charset="0"/>
                <a:cs typeface="Times New Roman" panose="02020603050405020304" pitchFamily="18" charset="0"/>
              </a:rPr>
              <a:t>Καλεράντε</a:t>
            </a:r>
            <a:r>
              <a:rPr lang="el-GR" dirty="0">
                <a:latin typeface="Times New Roman" panose="02020603050405020304" pitchFamily="18" charset="0"/>
                <a:ea typeface="Calibri" panose="020F0502020204030204" pitchFamily="34" charset="0"/>
                <a:cs typeface="Times New Roman" panose="02020603050405020304" pitchFamily="18" charset="0"/>
              </a:rPr>
              <a:t>, Ι. </a:t>
            </a:r>
            <a:r>
              <a:rPr lang="el-GR" dirty="0" err="1">
                <a:latin typeface="Times New Roman" panose="02020603050405020304" pitchFamily="18" charset="0"/>
                <a:ea typeface="Calibri" panose="020F0502020204030204" pitchFamily="34" charset="0"/>
                <a:cs typeface="Times New Roman" panose="02020603050405020304" pitchFamily="18" charset="0"/>
              </a:rPr>
              <a:t>Βαμβακίδου</a:t>
            </a:r>
            <a:r>
              <a:rPr lang="el-GR" dirty="0">
                <a:latin typeface="Times New Roman" panose="02020603050405020304" pitchFamily="18" charset="0"/>
                <a:ea typeface="Calibri" panose="020F0502020204030204" pitchFamily="34" charset="0"/>
                <a:cs typeface="Times New Roman" panose="02020603050405020304" pitchFamily="18" charset="0"/>
              </a:rPr>
              <a:t>, &amp; Α. </a:t>
            </a:r>
            <a:r>
              <a:rPr lang="el-GR" dirty="0" err="1">
                <a:latin typeface="Times New Roman" panose="02020603050405020304" pitchFamily="18" charset="0"/>
                <a:ea typeface="Calibri" panose="020F0502020204030204" pitchFamily="34" charset="0"/>
                <a:cs typeface="Times New Roman" panose="02020603050405020304" pitchFamily="18" charset="0"/>
              </a:rPr>
              <a:t>Σολάκη</a:t>
            </a:r>
            <a:r>
              <a:rPr lang="el-GR" dirty="0">
                <a:latin typeface="Times New Roman" panose="02020603050405020304" pitchFamily="18" charset="0"/>
                <a:ea typeface="Calibri" panose="020F0502020204030204" pitchFamily="34" charset="0"/>
                <a:cs typeface="Times New Roman" panose="02020603050405020304" pitchFamily="18" charset="0"/>
              </a:rPr>
              <a:t> (</a:t>
            </a:r>
            <a:r>
              <a:rPr lang="el-GR" dirty="0" err="1">
                <a:latin typeface="Times New Roman" panose="02020603050405020304" pitchFamily="18" charset="0"/>
                <a:ea typeface="Calibri" panose="020F0502020204030204" pitchFamily="34" charset="0"/>
                <a:cs typeface="Times New Roman" panose="02020603050405020304" pitchFamily="18" charset="0"/>
              </a:rPr>
              <a:t>Επιμ</a:t>
            </a:r>
            <a:r>
              <a:rPr lang="el-GR" dirty="0">
                <a:latin typeface="Times New Roman" panose="02020603050405020304" pitchFamily="18" charset="0"/>
                <a:ea typeface="Calibri" panose="020F0502020204030204" pitchFamily="34" charset="0"/>
                <a:cs typeface="Times New Roman" panose="02020603050405020304" pitchFamily="18" charset="0"/>
              </a:rPr>
              <a:t>.), </a:t>
            </a:r>
            <a:r>
              <a:rPr lang="el-GR" i="1" dirty="0">
                <a:latin typeface="Times New Roman" panose="02020603050405020304" pitchFamily="18" charset="0"/>
                <a:ea typeface="Calibri" panose="020F0502020204030204" pitchFamily="34" charset="0"/>
                <a:cs typeface="Times New Roman" panose="02020603050405020304" pitchFamily="18" charset="0"/>
              </a:rPr>
              <a:t>Από τη </a:t>
            </a:r>
            <a:r>
              <a:rPr lang="el-GR" i="1" dirty="0" err="1">
                <a:latin typeface="Times New Roman" panose="02020603050405020304" pitchFamily="18" charset="0"/>
                <a:ea typeface="Calibri" panose="020F0502020204030204" pitchFamily="34" charset="0"/>
                <a:cs typeface="Times New Roman" panose="02020603050405020304" pitchFamily="18" charset="0"/>
              </a:rPr>
              <a:t>Ρόζα</a:t>
            </a:r>
            <a:r>
              <a:rPr lang="el-GR" i="1" dirty="0">
                <a:latin typeface="Times New Roman" panose="02020603050405020304" pitchFamily="18" charset="0"/>
                <a:ea typeface="Calibri" panose="020F0502020204030204" pitchFamily="34" charset="0"/>
                <a:cs typeface="Times New Roman" panose="02020603050405020304" pitchFamily="18" charset="0"/>
              </a:rPr>
              <a:t> </a:t>
            </a:r>
            <a:r>
              <a:rPr lang="el-GR" i="1" dirty="0" err="1">
                <a:latin typeface="Times New Roman" panose="02020603050405020304" pitchFamily="18" charset="0"/>
                <a:ea typeface="Calibri" panose="020F0502020204030204" pitchFamily="34" charset="0"/>
                <a:cs typeface="Times New Roman" panose="02020603050405020304" pitchFamily="18" charset="0"/>
              </a:rPr>
              <a:t>Λουξενμπουργκ</a:t>
            </a:r>
            <a:r>
              <a:rPr lang="el-GR" i="1" dirty="0">
                <a:latin typeface="Times New Roman" panose="02020603050405020304" pitchFamily="18" charset="0"/>
                <a:ea typeface="Calibri" panose="020F0502020204030204" pitchFamily="34" charset="0"/>
                <a:cs typeface="Times New Roman" panose="02020603050405020304" pitchFamily="18" charset="0"/>
              </a:rPr>
              <a:t> στο τερατώδες είδωλο της Ευρώπης</a:t>
            </a:r>
            <a:r>
              <a:rPr lang="el-GR" dirty="0">
                <a:latin typeface="Times New Roman" panose="02020603050405020304" pitchFamily="18" charset="0"/>
                <a:ea typeface="Calibri" panose="020F0502020204030204" pitchFamily="34" charset="0"/>
                <a:cs typeface="Times New Roman" panose="02020603050405020304" pitchFamily="18" charset="0"/>
              </a:rPr>
              <a:t> (</a:t>
            </a:r>
            <a:r>
              <a:rPr lang="el-GR" dirty="0" err="1">
                <a:latin typeface="Times New Roman" panose="02020603050405020304" pitchFamily="18" charset="0"/>
                <a:ea typeface="Calibri" panose="020F0502020204030204" pitchFamily="34" charset="0"/>
                <a:cs typeface="Times New Roman" panose="02020603050405020304" pitchFamily="18" charset="0"/>
              </a:rPr>
              <a:t>σσ</a:t>
            </a:r>
            <a:r>
              <a:rPr lang="el-GR" dirty="0">
                <a:latin typeface="Times New Roman" panose="02020603050405020304" pitchFamily="18" charset="0"/>
                <a:ea typeface="Calibri" panose="020F0502020204030204" pitchFamily="34" charset="0"/>
                <a:cs typeface="Times New Roman" panose="02020603050405020304" pitchFamily="18" charset="0"/>
              </a:rPr>
              <a:t>. 285-390). Τρίκαλα: Επέκεινα.</a:t>
            </a:r>
            <a:endParaRPr lang="el-GR" dirty="0">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615881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a:t>Το 1931 εκδίδεται η Συλλογή εκλεκτών τεμαχίων δια </a:t>
            </a:r>
            <a:r>
              <a:rPr lang="el-GR" dirty="0" err="1"/>
              <a:t>κιθάραν</a:t>
            </a:r>
            <a:r>
              <a:rPr lang="el-GR" dirty="0"/>
              <a:t> από το Μουσικό Εκδοτικό Οίκο Στέφανου Γαϊτάνου. </a:t>
            </a:r>
            <a:endParaRPr lang="el-GR" dirty="0" smtClean="0"/>
          </a:p>
          <a:p>
            <a:r>
              <a:rPr lang="el-GR" dirty="0" smtClean="0"/>
              <a:t>Σε </a:t>
            </a:r>
            <a:r>
              <a:rPr lang="el-GR" dirty="0"/>
              <a:t>αυτή τη συλλογή περιλαμβάνονται μεταγραφές για κιθάρα δημοτικών τραγουδιών και τα οποία εμφανίζονται διάσπαρτα και στα 25 τεύχη (Συλλογή εκλεκτών τεμαχίων διά </a:t>
            </a:r>
            <a:r>
              <a:rPr lang="el-GR" dirty="0" err="1"/>
              <a:t>κιθάραν</a:t>
            </a:r>
            <a:r>
              <a:rPr lang="el-GR" dirty="0"/>
              <a:t>, 1931). </a:t>
            </a:r>
            <a:endParaRPr lang="el-GR" dirty="0" smtClean="0"/>
          </a:p>
          <a:p>
            <a:r>
              <a:rPr lang="el-GR" dirty="0" smtClean="0"/>
              <a:t>Έτσι </a:t>
            </a:r>
            <a:r>
              <a:rPr lang="el-GR" dirty="0"/>
              <a:t>παρατίθενται ο </a:t>
            </a:r>
            <a:r>
              <a:rPr lang="el-GR" dirty="0">
                <a:solidFill>
                  <a:srgbClr val="FF0000"/>
                </a:solidFill>
              </a:rPr>
              <a:t>Συρτός </a:t>
            </a:r>
            <a:r>
              <a:rPr lang="el-GR" dirty="0" err="1">
                <a:solidFill>
                  <a:srgbClr val="FF0000"/>
                </a:solidFill>
              </a:rPr>
              <a:t>Πλακιώτικος</a:t>
            </a:r>
            <a:r>
              <a:rPr lang="el-GR" dirty="0">
                <a:solidFill>
                  <a:srgbClr val="FF0000"/>
                </a:solidFill>
              </a:rPr>
              <a:t>, Αμυγδαλιά Πεντοζάλης, Χορός Καλαματιανός, Χανιώτικος, Βασιλική προστάζει και άλλα. </a:t>
            </a:r>
          </a:p>
        </p:txBody>
      </p:sp>
    </p:spTree>
    <p:extLst>
      <p:ext uri="{BB962C8B-B14F-4D97-AF65-F5344CB8AC3E}">
        <p14:creationId xmlns:p14="http://schemas.microsoft.com/office/powerpoint/2010/main" val="2837091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62500" lnSpcReduction="20000"/>
          </a:bodyPr>
          <a:lstStyle/>
          <a:p>
            <a:r>
              <a:rPr lang="el-GR" dirty="0"/>
              <a:t>Καλομοίρης, Μ. (1955, Ιανουάριος 7). Γύρω από μια σύνθεση. </a:t>
            </a:r>
            <a:r>
              <a:rPr lang="el-GR" i="1" dirty="0" err="1" smtClean="0"/>
              <a:t>Έθνος</a:t>
            </a:r>
            <a:r>
              <a:rPr lang="el-GR" dirty="0" err="1" smtClean="0"/>
              <a:t>.Καλομοίρης</a:t>
            </a:r>
            <a:r>
              <a:rPr lang="el-GR" dirty="0"/>
              <a:t>, Μ. (1988). </a:t>
            </a:r>
            <a:r>
              <a:rPr lang="el-GR" i="1" dirty="0"/>
              <a:t>Η ζωή μου και η τέχνη μου.</a:t>
            </a:r>
            <a:r>
              <a:rPr lang="el-GR" dirty="0"/>
              <a:t> Αθήνα: Εκδόσεις </a:t>
            </a:r>
            <a:r>
              <a:rPr lang="el-GR" dirty="0" err="1" smtClean="0"/>
              <a:t>Νεφέλη.Κανάρης</a:t>
            </a:r>
            <a:r>
              <a:rPr lang="el-GR" dirty="0"/>
              <a:t>, Λ. (1989). </a:t>
            </a:r>
            <a:r>
              <a:rPr lang="el-GR" i="1" dirty="0" err="1"/>
              <a:t>Κιθαρόκοσμος</a:t>
            </a:r>
            <a:r>
              <a:rPr lang="el-GR" i="1" dirty="0"/>
              <a:t> 3</a:t>
            </a:r>
            <a:r>
              <a:rPr lang="el-GR" dirty="0"/>
              <a:t> (2η Έκδοση </a:t>
            </a:r>
            <a:r>
              <a:rPr lang="el-GR" dirty="0" err="1"/>
              <a:t>εκδ</a:t>
            </a:r>
            <a:r>
              <a:rPr lang="el-GR" dirty="0"/>
              <a:t>.). Αθήνα: Σύγχρονη </a:t>
            </a:r>
            <a:r>
              <a:rPr lang="el-GR" dirty="0" err="1" smtClean="0"/>
              <a:t>Μουσική.Κανάρης</a:t>
            </a:r>
            <a:r>
              <a:rPr lang="el-GR" dirty="0"/>
              <a:t>, Λ. (1995). </a:t>
            </a:r>
            <a:r>
              <a:rPr lang="el-GR" i="1" dirty="0" err="1"/>
              <a:t>Κιθαρόκοσμος</a:t>
            </a:r>
            <a:r>
              <a:rPr lang="el-GR" i="1" dirty="0"/>
              <a:t> 1.</a:t>
            </a:r>
            <a:r>
              <a:rPr lang="el-GR" dirty="0"/>
              <a:t> Αθήνα: Σύγχρονη </a:t>
            </a:r>
            <a:r>
              <a:rPr lang="el-GR" dirty="0" err="1" smtClean="0"/>
              <a:t>Μουσική.Καραδήμου</a:t>
            </a:r>
            <a:r>
              <a:rPr lang="el-GR" dirty="0" smtClean="0"/>
              <a:t>-Λιάτσου</a:t>
            </a:r>
            <a:r>
              <a:rPr lang="el-GR" dirty="0"/>
              <a:t>, Π. (2003). </a:t>
            </a:r>
            <a:r>
              <a:rPr lang="el-GR" i="1" dirty="0"/>
              <a:t>Η </a:t>
            </a:r>
            <a:r>
              <a:rPr lang="el-GR" i="1" dirty="0" err="1"/>
              <a:t>μουσικοπαιδαγωγική</a:t>
            </a:r>
            <a:r>
              <a:rPr lang="el-GR" i="1" dirty="0"/>
              <a:t> τον 20ό αιώνα: Οι σημαντικότερες απόψεις για την προσχολική ηλικία.</a:t>
            </a:r>
            <a:r>
              <a:rPr lang="el-GR" dirty="0"/>
              <a:t> Αθήνα: Μουσικός Οίκος Μ. Νικολαΐδης &amp; </a:t>
            </a:r>
            <a:r>
              <a:rPr lang="el-GR" dirty="0" err="1" smtClean="0"/>
              <a:t>Σία.Κεραμυδά</a:t>
            </a:r>
            <a:r>
              <a:rPr lang="el-GR" dirty="0"/>
              <a:t>, Μ. (2012). Η προσέγγιση της </a:t>
            </a:r>
            <a:r>
              <a:rPr lang="el-GR" dirty="0" err="1"/>
              <a:t>διαπολιτισμικότητας</a:t>
            </a:r>
            <a:r>
              <a:rPr lang="el-GR" dirty="0"/>
              <a:t> στο σχολείο με τη χρήση της Εκπαιδευτικής Τηλεόρασης. Στο Κ. </a:t>
            </a:r>
            <a:r>
              <a:rPr lang="el-GR" dirty="0" err="1"/>
              <a:t>Βακαλόπουλος</a:t>
            </a:r>
            <a:r>
              <a:rPr lang="el-GR" dirty="0"/>
              <a:t>, Κ. Δρούγκα, Κ. </a:t>
            </a:r>
            <a:r>
              <a:rPr lang="el-GR" dirty="0" err="1"/>
              <a:t>Τσιούμης</a:t>
            </a:r>
            <a:r>
              <a:rPr lang="el-GR" dirty="0"/>
              <a:t>, Ι. </a:t>
            </a:r>
            <a:r>
              <a:rPr lang="el-GR" dirty="0" err="1"/>
              <a:t>Βαμβακίδου</a:t>
            </a:r>
            <a:r>
              <a:rPr lang="el-GR" dirty="0"/>
              <a:t>, Π. Γκόλια, Η. Μαδεμλής, &amp; Μ. </a:t>
            </a:r>
            <a:r>
              <a:rPr lang="el-GR" dirty="0" err="1"/>
              <a:t>Κεραμυδά</a:t>
            </a:r>
            <a:r>
              <a:rPr lang="el-GR" dirty="0"/>
              <a:t>, </a:t>
            </a:r>
            <a:r>
              <a:rPr lang="el-GR" i="1" dirty="0"/>
              <a:t>Ιστορικές προσεγγίσεις της </a:t>
            </a:r>
            <a:r>
              <a:rPr lang="el-GR" i="1" dirty="0" err="1"/>
              <a:t>πολυπολιτισμικότητας</a:t>
            </a:r>
            <a:r>
              <a:rPr lang="el-GR" dirty="0"/>
              <a:t> (</a:t>
            </a:r>
            <a:r>
              <a:rPr lang="el-GR" dirty="0" err="1"/>
              <a:t>σσ</a:t>
            </a:r>
            <a:r>
              <a:rPr lang="el-GR" dirty="0"/>
              <a:t>. 109-128). Θεσσαλονίκη: Αντώνιος </a:t>
            </a:r>
            <a:r>
              <a:rPr lang="el-GR" dirty="0" err="1" smtClean="0"/>
              <a:t>Σταμούλης.Κιτρόεφ</a:t>
            </a:r>
            <a:r>
              <a:rPr lang="el-GR" dirty="0"/>
              <a:t>, Α. (2012). Συνέχεια και αλλαγή στη σύγχρονη ελληνική ιστοριογραφία. Στο Θ. Βερέμης, Π. </a:t>
            </a:r>
            <a:r>
              <a:rPr lang="el-GR" dirty="0" err="1"/>
              <a:t>Κιτρομηλίδης</a:t>
            </a:r>
            <a:r>
              <a:rPr lang="el-GR" dirty="0"/>
              <a:t>, Ι. </a:t>
            </a:r>
            <a:r>
              <a:rPr lang="el-GR" dirty="0" err="1"/>
              <a:t>Κολιόπουλος</a:t>
            </a:r>
            <a:r>
              <a:rPr lang="el-GR" dirty="0"/>
              <a:t>, Ε. Κωφός, Α. </a:t>
            </a:r>
            <a:r>
              <a:rPr lang="el-GR" dirty="0" err="1"/>
              <a:t>Κιτρόεφ</a:t>
            </a:r>
            <a:r>
              <a:rPr lang="el-GR" dirty="0"/>
              <a:t>, &amp; Θ. Βερέμης (</a:t>
            </a:r>
            <a:r>
              <a:rPr lang="el-GR" dirty="0" err="1"/>
              <a:t>Επιμ</a:t>
            </a:r>
            <a:r>
              <a:rPr lang="el-GR" dirty="0"/>
              <a:t>.), </a:t>
            </a:r>
            <a:r>
              <a:rPr lang="el-GR" i="1" dirty="0"/>
              <a:t>Εθνική ταυτότητα και εθνικισμός στη νεότερη Ελλάδα</a:t>
            </a:r>
            <a:r>
              <a:rPr lang="el-GR" dirty="0"/>
              <a:t> (</a:t>
            </a:r>
            <a:r>
              <a:rPr lang="el-GR" dirty="0" err="1"/>
              <a:t>σσ</a:t>
            </a:r>
            <a:r>
              <a:rPr lang="el-GR" dirty="0"/>
              <a:t>. 271-322). Αθήνα: Μορφωτικό Ίδρυμα Εθνικής </a:t>
            </a:r>
            <a:r>
              <a:rPr lang="el-GR" dirty="0" err="1" smtClean="0"/>
              <a:t>Τραπέζης.Κιτρομηλίδης</a:t>
            </a:r>
            <a:r>
              <a:rPr lang="el-GR" dirty="0"/>
              <a:t>, Π. (2012). "Νοερές κοινότητες" και οι απαρχές του εθνικού ζητήματος στα Βαλκάνια. Στο Θ. Βερέμης (</a:t>
            </a:r>
            <a:r>
              <a:rPr lang="el-GR" dirty="0" err="1"/>
              <a:t>Επιμ</a:t>
            </a:r>
            <a:r>
              <a:rPr lang="el-GR" dirty="0"/>
              <a:t>.), </a:t>
            </a:r>
            <a:r>
              <a:rPr lang="el-GR" i="1" dirty="0"/>
              <a:t>Εθνική ταυτότητα και εθνικισμός στη νεότερη Ελλάδα</a:t>
            </a:r>
            <a:r>
              <a:rPr lang="el-GR" dirty="0"/>
              <a:t> (</a:t>
            </a:r>
            <a:r>
              <a:rPr lang="el-GR" dirty="0" err="1"/>
              <a:t>σσ</a:t>
            </a:r>
            <a:r>
              <a:rPr lang="el-GR" dirty="0"/>
              <a:t>. 53-131). Αθήνα: Μορφωτικό Ίδρυμα Εθνικής </a:t>
            </a:r>
            <a:r>
              <a:rPr lang="el-GR" dirty="0" err="1" smtClean="0"/>
              <a:t>Τραπέζης.Κολυδάς</a:t>
            </a:r>
            <a:r>
              <a:rPr lang="el-GR" dirty="0"/>
              <a:t>, Α. (2006). </a:t>
            </a:r>
            <a:r>
              <a:rPr lang="el-GR" i="1" dirty="0"/>
              <a:t>Δημήτρης </a:t>
            </a:r>
            <a:r>
              <a:rPr lang="el-GR" i="1" dirty="0" err="1"/>
              <a:t>Φάμπας</a:t>
            </a:r>
            <a:r>
              <a:rPr lang="el-GR" i="1" dirty="0"/>
              <a:t>: ο κιθαριστής, ο μουσικοπαιδαγωγός, ο συνθέτης </a:t>
            </a:r>
            <a:r>
              <a:rPr lang="el-GR" dirty="0"/>
              <a:t>(διδακτορική διατριβή). Αθήνα: Εθνικό και Καποδιστριακό Πανεπιστήμιο </a:t>
            </a:r>
            <a:r>
              <a:rPr lang="el-GR" dirty="0" err="1" smtClean="0"/>
              <a:t>Αθηνών.Κώστιος</a:t>
            </a:r>
            <a:r>
              <a:rPr lang="el-GR" dirty="0"/>
              <a:t>, Α. (2009). Πρόλογος. Στο Δ. Θέμελης, </a:t>
            </a:r>
            <a:r>
              <a:rPr lang="el-GR" i="1" dirty="0"/>
              <a:t>Μελέτες για την ελληνική μουσική: Από την παράδοση στην </a:t>
            </a:r>
            <a:r>
              <a:rPr lang="el-GR" i="1" dirty="0" err="1"/>
              <a:t>συγχρονικότητα</a:t>
            </a:r>
            <a:r>
              <a:rPr lang="el-GR" dirty="0"/>
              <a:t> (</a:t>
            </a:r>
            <a:r>
              <a:rPr lang="el-GR" dirty="0" err="1"/>
              <a:t>σσ</a:t>
            </a:r>
            <a:r>
              <a:rPr lang="el-GR" dirty="0"/>
              <a:t>. 9-13). Αθήνα: </a:t>
            </a:r>
            <a:r>
              <a:rPr lang="el-GR" dirty="0" err="1" smtClean="0"/>
              <a:t>Παπαγρηγορίου-Νάκας.Λαπιδάκης</a:t>
            </a:r>
            <a:r>
              <a:rPr lang="el-GR" dirty="0"/>
              <a:t>, Μ. (2004). Το μεταμοντέρνο και η επικοινωνιακή κρίση της σύγχρονης μουσικής. </a:t>
            </a:r>
            <a:r>
              <a:rPr lang="el-GR" i="1" dirty="0"/>
              <a:t>Ζητήματα αισθητικής και ταυτότητας στη σύγχρονη μουσική δημιουργία</a:t>
            </a:r>
            <a:r>
              <a:rPr lang="el-GR" dirty="0"/>
              <a:t> (</a:t>
            </a:r>
            <a:r>
              <a:rPr lang="el-GR" dirty="0" err="1"/>
              <a:t>σσ</a:t>
            </a:r>
            <a:r>
              <a:rPr lang="el-GR" dirty="0"/>
              <a:t>. 47-64). Λαμία: Κέντρο Μεσογειακής Μουσικής </a:t>
            </a:r>
            <a:r>
              <a:rPr lang="el-GR" dirty="0" err="1" smtClean="0"/>
              <a:t>Λαμίας.Λογιάδης</a:t>
            </a:r>
            <a:r>
              <a:rPr lang="el-GR" dirty="0"/>
              <a:t>, Μ. (2018, Απρίλιος 20). Πόσο άλλαξε ο Πολιτισμός στην κρίση. </a:t>
            </a:r>
            <a:r>
              <a:rPr lang="el-GR" i="1" dirty="0"/>
              <a:t>Το Βήμα</a:t>
            </a:r>
            <a:r>
              <a:rPr lang="el-GR" dirty="0"/>
              <a:t>. Ανάκτηση 2 15, 2020, από https://</a:t>
            </a:r>
            <a:r>
              <a:rPr lang="el-GR" dirty="0" smtClean="0"/>
              <a:t>www.tovima.gr/2018/04/20/culture/poso-allakse-o-politismos-stin-krisi/Μαδεμλής</a:t>
            </a:r>
            <a:r>
              <a:rPr lang="el-GR" dirty="0"/>
              <a:t>, Η. (2012). Η συγκρότηση της νέας "εθνικής" ταυτότητας την εποχή της παγκοσμιοποίησης: μια πολυπολιτισμική θεώρηση. Στο Κ. </a:t>
            </a:r>
            <a:r>
              <a:rPr lang="el-GR" dirty="0" err="1"/>
              <a:t>Βακαλόπουλος</a:t>
            </a:r>
            <a:r>
              <a:rPr lang="el-GR" dirty="0"/>
              <a:t>, Κ. Δρούγκα, Κ. </a:t>
            </a:r>
            <a:r>
              <a:rPr lang="el-GR" dirty="0" err="1"/>
              <a:t>Τσιούμης</a:t>
            </a:r>
            <a:r>
              <a:rPr lang="el-GR" dirty="0"/>
              <a:t>, Ι. </a:t>
            </a:r>
            <a:r>
              <a:rPr lang="el-GR" dirty="0" err="1"/>
              <a:t>Βαμβακίδου</a:t>
            </a:r>
            <a:r>
              <a:rPr lang="el-GR" dirty="0"/>
              <a:t>, Π. Γκόλια, Η. Μαδεμλής, &amp; Μ. </a:t>
            </a:r>
            <a:r>
              <a:rPr lang="el-GR" dirty="0" err="1"/>
              <a:t>Κεραμυδά</a:t>
            </a:r>
            <a:r>
              <a:rPr lang="el-GR" dirty="0"/>
              <a:t>, </a:t>
            </a:r>
            <a:r>
              <a:rPr lang="el-GR" i="1" dirty="0"/>
              <a:t>Ιστορικές προσεγγίσεις της </a:t>
            </a:r>
            <a:r>
              <a:rPr lang="el-GR" i="1" dirty="0" err="1"/>
              <a:t>πολυπολιτισμικότητας</a:t>
            </a:r>
            <a:r>
              <a:rPr lang="el-GR" dirty="0"/>
              <a:t> (</a:t>
            </a:r>
            <a:r>
              <a:rPr lang="el-GR" dirty="0" err="1"/>
              <a:t>σσ</a:t>
            </a:r>
            <a:r>
              <a:rPr lang="el-GR" dirty="0"/>
              <a:t>. 91-108). Θεσσαλονίκη: Αντώνιος </a:t>
            </a:r>
            <a:r>
              <a:rPr lang="el-GR" dirty="0" err="1" smtClean="0"/>
              <a:t>Σταμούλης.Μαυρογορδάτος</a:t>
            </a:r>
            <a:r>
              <a:rPr lang="el-GR" dirty="0"/>
              <a:t>, Γ. (1988). </a:t>
            </a:r>
            <a:r>
              <a:rPr lang="el-GR" dirty="0" err="1"/>
              <a:t>Βενιζελισμός</a:t>
            </a:r>
            <a:r>
              <a:rPr lang="el-GR" dirty="0"/>
              <a:t> και αστικός εκσυγχρονισμός. Στο Γ. </a:t>
            </a:r>
            <a:r>
              <a:rPr lang="el-GR" dirty="0" err="1"/>
              <a:t>Μαυρογορδάτος</a:t>
            </a:r>
            <a:r>
              <a:rPr lang="el-GR" dirty="0"/>
              <a:t>, &amp; Χ. </a:t>
            </a:r>
            <a:r>
              <a:rPr lang="el-GR" dirty="0" err="1"/>
              <a:t>Χατζηιωσήφ</a:t>
            </a:r>
            <a:r>
              <a:rPr lang="el-GR" dirty="0"/>
              <a:t> (</a:t>
            </a:r>
            <a:r>
              <a:rPr lang="el-GR" dirty="0" err="1"/>
              <a:t>Επιμ</a:t>
            </a:r>
            <a:r>
              <a:rPr lang="el-GR" dirty="0"/>
              <a:t>.), </a:t>
            </a:r>
            <a:r>
              <a:rPr lang="el-GR" i="1" dirty="0" err="1"/>
              <a:t>Βενιζελισμός</a:t>
            </a:r>
            <a:r>
              <a:rPr lang="el-GR" i="1" dirty="0"/>
              <a:t> και αστικός εκσυγχρονισμός</a:t>
            </a:r>
            <a:r>
              <a:rPr lang="el-GR" dirty="0"/>
              <a:t> (</a:t>
            </a:r>
            <a:r>
              <a:rPr lang="el-GR" dirty="0" err="1"/>
              <a:t>σσ</a:t>
            </a:r>
            <a:r>
              <a:rPr lang="el-GR" dirty="0"/>
              <a:t>. 9-19). Ηράκλειο: Πανεπιστημιακές Εκδόσεις Κρήτης</a:t>
            </a:r>
            <a:r>
              <a:rPr lang="el-GR" dirty="0" smtClean="0"/>
              <a:t>.</a:t>
            </a:r>
            <a:endParaRPr lang="el-GR" dirty="0"/>
          </a:p>
        </p:txBody>
      </p:sp>
    </p:spTree>
    <p:extLst>
      <p:ext uri="{BB962C8B-B14F-4D97-AF65-F5344CB8AC3E}">
        <p14:creationId xmlns:p14="http://schemas.microsoft.com/office/powerpoint/2010/main" val="34694363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62500" lnSpcReduction="20000"/>
          </a:bodyPr>
          <a:lstStyle/>
          <a:p>
            <a:r>
              <a:rPr lang="el-GR" dirty="0"/>
              <a:t>Μαυρουδής, Ν. (1982). Τρεις παράλληλες </a:t>
            </a:r>
            <a:r>
              <a:rPr lang="el-GR" dirty="0" err="1"/>
              <a:t>συνετεύξεις</a:t>
            </a:r>
            <a:r>
              <a:rPr lang="el-GR" dirty="0"/>
              <a:t>. </a:t>
            </a:r>
            <a:r>
              <a:rPr lang="el-GR" dirty="0" err="1"/>
              <a:t>Tar</a:t>
            </a:r>
            <a:r>
              <a:rPr lang="el-GR" dirty="0"/>
              <a:t>(2), </a:t>
            </a:r>
            <a:r>
              <a:rPr lang="el-GR" dirty="0" err="1"/>
              <a:t>σσ</a:t>
            </a:r>
            <a:r>
              <a:rPr lang="el-GR" dirty="0"/>
              <a:t>. </a:t>
            </a:r>
            <a:r>
              <a:rPr lang="el-GR" dirty="0" smtClean="0"/>
              <a:t>27-31.Μερακλής</a:t>
            </a:r>
            <a:r>
              <a:rPr lang="el-GR" dirty="0"/>
              <a:t>, Μ. (2011). Ελληνική λαογραφία: κοινωνική </a:t>
            </a:r>
            <a:r>
              <a:rPr lang="el-GR" dirty="0" err="1"/>
              <a:t>συγκρότητση</a:t>
            </a:r>
            <a:r>
              <a:rPr lang="el-GR" dirty="0"/>
              <a:t>. ήθη και έθιμα, λαϊκή τέχνη (3η </a:t>
            </a:r>
            <a:r>
              <a:rPr lang="el-GR" dirty="0" err="1"/>
              <a:t>εκδ</a:t>
            </a:r>
            <a:r>
              <a:rPr lang="el-GR" dirty="0"/>
              <a:t>.). Αθήνα: Ινστιτούτο του Βιβλίου-Α. </a:t>
            </a:r>
            <a:r>
              <a:rPr lang="el-GR" dirty="0" err="1"/>
              <a:t>Καρδαμίτσα</a:t>
            </a:r>
            <a:r>
              <a:rPr lang="el-GR" dirty="0"/>
              <a:t>.</a:t>
            </a:r>
          </a:p>
          <a:p>
            <a:r>
              <a:rPr lang="el-GR" dirty="0" err="1"/>
              <a:t>Μηλιαρέσης</a:t>
            </a:r>
            <a:r>
              <a:rPr lang="el-GR" dirty="0"/>
              <a:t>, Γ. (1958). 2 </a:t>
            </a:r>
            <a:r>
              <a:rPr lang="el-GR" dirty="0" err="1"/>
              <a:t>Danze</a:t>
            </a:r>
            <a:r>
              <a:rPr lang="el-GR" dirty="0"/>
              <a:t> </a:t>
            </a:r>
            <a:r>
              <a:rPr lang="el-GR" dirty="0" err="1"/>
              <a:t>Greche</a:t>
            </a:r>
            <a:r>
              <a:rPr lang="el-GR" dirty="0"/>
              <a:t>. Μιλάνο: </a:t>
            </a:r>
            <a:r>
              <a:rPr lang="el-GR" dirty="0" err="1" smtClean="0"/>
              <a:t>Ricordi.Μηλιαρέσης</a:t>
            </a:r>
            <a:r>
              <a:rPr lang="el-GR" dirty="0"/>
              <a:t>, Γ. (1995, Ιούνιος 16). Συνέντευξη Γεράσιμου </a:t>
            </a:r>
            <a:r>
              <a:rPr lang="el-GR" dirty="0" err="1"/>
              <a:t>Μηλιαρέση</a:t>
            </a:r>
            <a:r>
              <a:rPr lang="el-GR" dirty="0"/>
              <a:t>. (Α. </a:t>
            </a:r>
            <a:r>
              <a:rPr lang="el-GR" dirty="0" err="1"/>
              <a:t>Κολυδάς</a:t>
            </a:r>
            <a:r>
              <a:rPr lang="el-GR" dirty="0"/>
              <a:t>, Δημοσιογράφος) </a:t>
            </a:r>
            <a:r>
              <a:rPr lang="el-GR" dirty="0" err="1"/>
              <a:t>Tar</a:t>
            </a:r>
            <a:r>
              <a:rPr lang="el-GR" dirty="0"/>
              <a:t>. Ανάκτηση από http://www.tar.gr/content/content.php?id=444.html</a:t>
            </a:r>
          </a:p>
          <a:p>
            <a:r>
              <a:rPr lang="el-GR" dirty="0" err="1"/>
              <a:t>Νούτσος</a:t>
            </a:r>
            <a:r>
              <a:rPr lang="el-GR" dirty="0"/>
              <a:t>, Χ. (1986). Ιδεολογία και εκπαιδευτική πολιτική. Αθήνα: </a:t>
            </a:r>
            <a:r>
              <a:rPr lang="el-GR" dirty="0" err="1" smtClean="0"/>
              <a:t>Θεμέλιο.Παπαϊωάννου</a:t>
            </a:r>
            <a:r>
              <a:rPr lang="el-GR" dirty="0"/>
              <a:t>, Γ. Α. (1986). Σονατίνα για φλάουτο και κιθάρα. Αθήνα: </a:t>
            </a:r>
            <a:r>
              <a:rPr lang="el-GR" dirty="0" err="1" smtClean="0"/>
              <a:t>Νάκας.Ρήγος</a:t>
            </a:r>
            <a:r>
              <a:rPr lang="el-GR" dirty="0"/>
              <a:t>, Ά. (1999). Η Β' Ελληνική Δημοκρατία 1924-1935: Κοινωνικές διαστάσεις της πολιτικής σκηνής. Αθήνα: Θεμέλιο.</a:t>
            </a:r>
          </a:p>
          <a:p>
            <a:r>
              <a:rPr lang="el-GR" dirty="0"/>
              <a:t>Ρωμανού, Κ. (2000). Ιστορία της έντεχνης νεοελληνικής μουσικής. Αθήνα: Εκδόσεις </a:t>
            </a:r>
            <a:r>
              <a:rPr lang="el-GR" dirty="0" err="1" smtClean="0"/>
              <a:t>Κουλτούρα.Σιώψη</a:t>
            </a:r>
            <a:r>
              <a:rPr lang="el-GR" dirty="0"/>
              <a:t>, Α. (2007). Η έννοια του "εθνικού" ή η "ελληνικότητα", με άλλη σημασία και το φαινόμενο της παγκοσμιοποίησης στη μουσική ζωή της σύγχρονης ελληνικής κοινωνίας. Στο Σ. </a:t>
            </a:r>
            <a:r>
              <a:rPr lang="el-GR" dirty="0" err="1"/>
              <a:t>Τοπούζη</a:t>
            </a:r>
            <a:r>
              <a:rPr lang="el-GR" dirty="0"/>
              <a:t> (</a:t>
            </a:r>
            <a:r>
              <a:rPr lang="el-GR" dirty="0" err="1"/>
              <a:t>Επιμ</a:t>
            </a:r>
            <a:r>
              <a:rPr lang="el-GR" dirty="0"/>
              <a:t>.), έντεχνη ελληνική μουσική δημιουργία: παράδοση και παγκοσμιοποίηση (</a:t>
            </a:r>
            <a:r>
              <a:rPr lang="el-GR" dirty="0" err="1"/>
              <a:t>σσ</a:t>
            </a:r>
            <a:r>
              <a:rPr lang="el-GR" dirty="0"/>
              <a:t>. 9-13). Αθήνα: Ένωση Ελλήνων Μουσουργών.</a:t>
            </a:r>
          </a:p>
          <a:p>
            <a:r>
              <a:rPr lang="el-GR" dirty="0" err="1"/>
              <a:t>Σλιώμης</a:t>
            </a:r>
            <a:r>
              <a:rPr lang="el-GR" dirty="0"/>
              <a:t>, Θ. (2007). Η δεύτερη σχολή της Βιέννης, η νέα μουσική αντίληψη και η εξέλιξη της ιστορίας. Στο R. </a:t>
            </a:r>
            <a:r>
              <a:rPr lang="el-GR" dirty="0" err="1"/>
              <a:t>Leibowitz</a:t>
            </a:r>
            <a:r>
              <a:rPr lang="el-GR" dirty="0"/>
              <a:t>, </a:t>
            </a:r>
            <a:r>
              <a:rPr lang="el-GR" dirty="0" err="1"/>
              <a:t>Σένμπεργκ</a:t>
            </a:r>
            <a:r>
              <a:rPr lang="el-GR" dirty="0"/>
              <a:t>: η μεγάλη στροφή της σύγχρονης μουσικής (</a:t>
            </a:r>
            <a:r>
              <a:rPr lang="el-GR" dirty="0" err="1"/>
              <a:t>σσ</a:t>
            </a:r>
            <a:r>
              <a:rPr lang="el-GR" dirty="0"/>
              <a:t>. 9-13). Αθήνα: </a:t>
            </a:r>
            <a:r>
              <a:rPr lang="el-GR" dirty="0" err="1" smtClean="0"/>
              <a:t>Πατάκη.Συλλογή</a:t>
            </a:r>
            <a:r>
              <a:rPr lang="el-GR" dirty="0" smtClean="0"/>
              <a:t> </a:t>
            </a:r>
            <a:r>
              <a:rPr lang="el-GR" dirty="0"/>
              <a:t>εκλεκτών τεμαχίων διά </a:t>
            </a:r>
            <a:r>
              <a:rPr lang="el-GR" dirty="0" err="1"/>
              <a:t>κιθάραν</a:t>
            </a:r>
            <a:r>
              <a:rPr lang="el-GR" dirty="0"/>
              <a:t>. (1931). Αθήνα: Μουσικές Εκδόσεις Μ. Γαϊτάνου.</a:t>
            </a:r>
          </a:p>
          <a:p>
            <a:r>
              <a:rPr lang="el-GR" dirty="0" err="1"/>
              <a:t>Τζιόβας</a:t>
            </a:r>
            <a:r>
              <a:rPr lang="el-GR" dirty="0"/>
              <a:t>, Δ. (2011). Ο μύθος της γενιάς του τριάντα: </a:t>
            </a:r>
            <a:r>
              <a:rPr lang="el-GR" dirty="0" err="1"/>
              <a:t>Νεοτερικότητα</a:t>
            </a:r>
            <a:r>
              <a:rPr lang="el-GR" dirty="0"/>
              <a:t>, ελληνικότητα και πολιτισμική ιδεολογία. Αθήνα: Εκδόσεις </a:t>
            </a:r>
            <a:r>
              <a:rPr lang="el-GR" dirty="0" err="1" smtClean="0"/>
              <a:t>Πόλις.Τζωρτζινάκης</a:t>
            </a:r>
            <a:r>
              <a:rPr lang="el-GR" dirty="0"/>
              <a:t>, Κ. (1981). Τέσσερεις δημοτικές εικόνες. Αθήνα: </a:t>
            </a:r>
            <a:r>
              <a:rPr lang="el-GR" dirty="0" err="1" smtClean="0"/>
              <a:t>Παπαγρηγορίου-Νάκας.Τσέτσος</a:t>
            </a:r>
            <a:r>
              <a:rPr lang="el-GR" dirty="0"/>
              <a:t>, Μ. (2004). Μερικές σκέψεις γύρω από τα αισθητικά αδιέξοδα της σύγχρονης μουσικής δημιουργίας. Στο Β. Κίτσος (</a:t>
            </a:r>
            <a:r>
              <a:rPr lang="el-GR" dirty="0" err="1"/>
              <a:t>Επιμ</a:t>
            </a:r>
            <a:r>
              <a:rPr lang="el-GR" dirty="0"/>
              <a:t>.), Ζητήματα αισθητικής και ταυτότητας στη σύγχρονη μουσική δημιουργία (</a:t>
            </a:r>
            <a:r>
              <a:rPr lang="el-GR" dirty="0" err="1"/>
              <a:t>σσ</a:t>
            </a:r>
            <a:r>
              <a:rPr lang="el-GR" dirty="0"/>
              <a:t>. 91-98). Λαμία: Κέντρο Μεσογειακής Μουσικής Λαμίας.</a:t>
            </a:r>
          </a:p>
          <a:p>
            <a:endParaRPr lang="el-GR" dirty="0"/>
          </a:p>
          <a:p>
            <a:endParaRPr lang="el-GR" dirty="0"/>
          </a:p>
        </p:txBody>
      </p:sp>
    </p:spTree>
    <p:extLst>
      <p:ext uri="{BB962C8B-B14F-4D97-AF65-F5344CB8AC3E}">
        <p14:creationId xmlns:p14="http://schemas.microsoft.com/office/powerpoint/2010/main" val="2625704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a:t>Το ερώτημα που </a:t>
            </a:r>
            <a:r>
              <a:rPr lang="el-GR" dirty="0" smtClean="0"/>
              <a:t>προκύπτει</a:t>
            </a:r>
          </a:p>
          <a:p>
            <a:r>
              <a:rPr lang="el-GR" dirty="0" smtClean="0"/>
              <a:t> </a:t>
            </a:r>
            <a:r>
              <a:rPr lang="el-GR" dirty="0"/>
              <a:t>γιατί </a:t>
            </a:r>
            <a:r>
              <a:rPr lang="el-GR" dirty="0">
                <a:solidFill>
                  <a:srgbClr val="FF0000"/>
                </a:solidFill>
              </a:rPr>
              <a:t>διενεργείται αυτή η μεταστροφή προς την ελληνική παραδοσιακή μουσική, όσον αφορά το ρεπερτόριο της κιθάρας στην Ελλάδα; </a:t>
            </a:r>
          </a:p>
          <a:p>
            <a:r>
              <a:rPr lang="el-GR" dirty="0">
                <a:solidFill>
                  <a:srgbClr val="FF0000"/>
                </a:solidFill>
              </a:rPr>
              <a:t>Το 1908 δίδεται στην Αθήνα μια ιστορική συναυλία, «ορόσημο στην </a:t>
            </a:r>
            <a:r>
              <a:rPr lang="el-GR" dirty="0"/>
              <a:t>ιστορία της ελληνικής μουσικής» κατά τη Φράγκου-</a:t>
            </a:r>
            <a:r>
              <a:rPr lang="el-GR" dirty="0" err="1"/>
              <a:t>Ψυχοπαίδη</a:t>
            </a:r>
            <a:r>
              <a:rPr lang="el-GR" dirty="0"/>
              <a:t> (1990: 47), αυτή του </a:t>
            </a:r>
            <a:r>
              <a:rPr lang="el-GR" b="1" dirty="0"/>
              <a:t>Μανώλη Καλομοίρη, στο Ωδείο Αθηνών. </a:t>
            </a:r>
          </a:p>
          <a:p>
            <a:endParaRPr lang="el-GR" b="1" dirty="0"/>
          </a:p>
        </p:txBody>
      </p:sp>
    </p:spTree>
    <p:extLst>
      <p:ext uri="{BB962C8B-B14F-4D97-AF65-F5344CB8AC3E}">
        <p14:creationId xmlns:p14="http://schemas.microsoft.com/office/powerpoint/2010/main" val="2326814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ΙΣΤΟΡΙΚΟ ΣΥΓΚΕΙΜΕΝΟ</a:t>
            </a:r>
            <a:endParaRPr lang="el-GR" dirty="0"/>
          </a:p>
        </p:txBody>
      </p:sp>
      <p:sp>
        <p:nvSpPr>
          <p:cNvPr id="3" name="Θέση περιεχομένου 2"/>
          <p:cNvSpPr>
            <a:spLocks noGrp="1"/>
          </p:cNvSpPr>
          <p:nvPr>
            <p:ph idx="1"/>
          </p:nvPr>
        </p:nvSpPr>
        <p:spPr/>
        <p:txBody>
          <a:bodyPr/>
          <a:lstStyle/>
          <a:p>
            <a:r>
              <a:rPr lang="el-GR" dirty="0"/>
              <a:t>το Κρητικό και Μακεδονικό ζήτημα </a:t>
            </a:r>
            <a:endParaRPr lang="el-GR" dirty="0" smtClean="0"/>
          </a:p>
          <a:p>
            <a:r>
              <a:rPr lang="el-GR" dirty="0" smtClean="0"/>
              <a:t>η  </a:t>
            </a:r>
            <a:r>
              <a:rPr lang="el-GR" dirty="0"/>
              <a:t>Μεγάλη Ιδέα «των ευσεβών πόθων και μύθων της εξημμένης κοινής γνώμης» (Βερέμης &amp; </a:t>
            </a:r>
            <a:r>
              <a:rPr lang="el-GR" dirty="0" err="1"/>
              <a:t>Κολιόπουλος</a:t>
            </a:r>
            <a:r>
              <a:rPr lang="el-GR" dirty="0"/>
              <a:t>, 2006: 225). </a:t>
            </a:r>
            <a:endParaRPr lang="el-GR" dirty="0" smtClean="0"/>
          </a:p>
          <a:p>
            <a:r>
              <a:rPr lang="el-GR" dirty="0" smtClean="0"/>
              <a:t> </a:t>
            </a:r>
            <a:r>
              <a:rPr lang="el-GR" dirty="0"/>
              <a:t>«η πρώτη εικοσιπενταετία του 20ού αιώνα χαρακτηρίζεται </a:t>
            </a:r>
            <a:r>
              <a:rPr lang="el-GR" dirty="0" smtClean="0"/>
              <a:t>από </a:t>
            </a:r>
            <a:r>
              <a:rPr lang="el-GR" dirty="0"/>
              <a:t>την εθνική ολοκλήρωση πολλών κρατών της Ευρώπης και του κόσμου ολόκληρου. </a:t>
            </a:r>
            <a:endParaRPr lang="el-GR" dirty="0" smtClean="0"/>
          </a:p>
          <a:p>
            <a:r>
              <a:rPr lang="el-GR" dirty="0" smtClean="0"/>
              <a:t>Οι </a:t>
            </a:r>
            <a:r>
              <a:rPr lang="el-GR" dirty="0"/>
              <a:t>πολεμικές αναμετρήσεις, οι διεθνείς εξελίξεις </a:t>
            </a:r>
            <a:r>
              <a:rPr lang="el-GR" dirty="0">
                <a:solidFill>
                  <a:srgbClr val="FF0000"/>
                </a:solidFill>
              </a:rPr>
              <a:t>και το γενικότερο φιλελεύθερο πνεύμα αυτής της περιόδου συνέβαλαν προς αυτήν την κατεύθυνση» σύμφωνα με τον </a:t>
            </a:r>
            <a:r>
              <a:rPr lang="el-GR" dirty="0" err="1">
                <a:solidFill>
                  <a:srgbClr val="FF0000"/>
                </a:solidFill>
              </a:rPr>
              <a:t>Τσιούμη</a:t>
            </a:r>
            <a:r>
              <a:rPr lang="el-GR" dirty="0">
                <a:solidFill>
                  <a:srgbClr val="FF0000"/>
                </a:solidFill>
              </a:rPr>
              <a:t> (2012: 54).</a:t>
            </a:r>
          </a:p>
        </p:txBody>
      </p:sp>
    </p:spTree>
    <p:extLst>
      <p:ext uri="{BB962C8B-B14F-4D97-AF65-F5344CB8AC3E}">
        <p14:creationId xmlns:p14="http://schemas.microsoft.com/office/powerpoint/2010/main" val="6372689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ΚΡΗΤΙΚΟ ΖΗΤΗΜΑ</a:t>
            </a:r>
            <a:endParaRPr lang="el-GR" dirty="0"/>
          </a:p>
        </p:txBody>
      </p:sp>
      <p:sp>
        <p:nvSpPr>
          <p:cNvPr id="3" name="Θέση περιεχομένου 2"/>
          <p:cNvSpPr>
            <a:spLocks noGrp="1"/>
          </p:cNvSpPr>
          <p:nvPr>
            <p:ph idx="1"/>
          </p:nvPr>
        </p:nvSpPr>
        <p:spPr/>
        <p:txBody>
          <a:bodyPr/>
          <a:lstStyle/>
          <a:p>
            <a:r>
              <a:rPr lang="el-GR" dirty="0"/>
              <a:t>Η επανάσταση του 1821 στην Κρήτη καταπνίγηκε από δυνάμεις του ηγεμόνα της </a:t>
            </a:r>
            <a:r>
              <a:rPr lang="el-GR" dirty="0">
                <a:solidFill>
                  <a:srgbClr val="FF0000"/>
                </a:solidFill>
              </a:rPr>
              <a:t>Αιγύπτου </a:t>
            </a:r>
            <a:r>
              <a:rPr lang="el-GR" dirty="0" err="1">
                <a:solidFill>
                  <a:srgbClr val="FF0000"/>
                </a:solidFill>
              </a:rPr>
              <a:t>Μοχάμετ</a:t>
            </a:r>
            <a:r>
              <a:rPr lang="el-GR" dirty="0">
                <a:solidFill>
                  <a:srgbClr val="FF0000"/>
                </a:solidFill>
              </a:rPr>
              <a:t> </a:t>
            </a:r>
            <a:r>
              <a:rPr lang="el-GR" dirty="0" err="1">
                <a:solidFill>
                  <a:srgbClr val="FF0000"/>
                </a:solidFill>
              </a:rPr>
              <a:t>Άλι</a:t>
            </a:r>
            <a:r>
              <a:rPr lang="el-GR" dirty="0">
                <a:solidFill>
                  <a:srgbClr val="FF0000"/>
                </a:solidFill>
              </a:rPr>
              <a:t>, που κράτησε υπό τον έλεγχό του το νησί έως το 1840. </a:t>
            </a:r>
            <a:endParaRPr lang="el-GR" dirty="0" smtClean="0">
              <a:solidFill>
                <a:srgbClr val="FF0000"/>
              </a:solidFill>
            </a:endParaRPr>
          </a:p>
          <a:p>
            <a:r>
              <a:rPr lang="el-GR" dirty="0" smtClean="0"/>
              <a:t>Τότε </a:t>
            </a:r>
            <a:r>
              <a:rPr lang="el-GR" dirty="0"/>
              <a:t>η Κρήτη τέθηκε ξανά υπό οθωμανική διοίκηση.</a:t>
            </a:r>
          </a:p>
          <a:p>
            <a:endParaRPr lang="el-GR" dirty="0"/>
          </a:p>
          <a:p>
            <a:r>
              <a:rPr lang="el-GR" dirty="0"/>
              <a:t>Οι προσπάθειες των Ελλήνων της Κρήτης, των ελεύθερων Ελλήνων και του ελληνικού κράτους για ένωση της Κρήτης με την Ελλάδα, καθώς και η εμπλοκή της Οθωμανικής αυτοκρατορίας και των Δυνάμεων σ’ αυτές ονομάστηκαν κρητικό ζήτημα.</a:t>
            </a:r>
          </a:p>
        </p:txBody>
      </p:sp>
    </p:spTree>
    <p:extLst>
      <p:ext uri="{BB962C8B-B14F-4D97-AF65-F5344CB8AC3E}">
        <p14:creationId xmlns:p14="http://schemas.microsoft.com/office/powerpoint/2010/main" val="33124374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pic>
        <p:nvPicPr>
          <p:cNvPr id="4" name="Θέση περιεχομένου 3"/>
          <p:cNvPicPr>
            <a:picLocks noGrp="1" noChangeAspect="1"/>
          </p:cNvPicPr>
          <p:nvPr>
            <p:ph idx="1"/>
          </p:nvPr>
        </p:nvPicPr>
        <p:blipFill>
          <a:blip r:embed="rId2"/>
          <a:stretch>
            <a:fillRect/>
          </a:stretch>
        </p:blipFill>
        <p:spPr>
          <a:xfrm>
            <a:off x="1935798" y="537146"/>
            <a:ext cx="5467350" cy="3514725"/>
          </a:xfrm>
          <a:prstGeom prst="rect">
            <a:avLst/>
          </a:prstGeom>
        </p:spPr>
      </p:pic>
    </p:spTree>
    <p:extLst>
      <p:ext uri="{BB962C8B-B14F-4D97-AF65-F5344CB8AC3E}">
        <p14:creationId xmlns:p14="http://schemas.microsoft.com/office/powerpoint/2010/main" val="2761647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r>
              <a:rPr lang="el-GR" dirty="0"/>
              <a:t>Το ολοκαύτωμα </a:t>
            </a:r>
            <a:r>
              <a:rPr lang="el-GR" dirty="0" smtClean="0"/>
              <a:t>της μονής </a:t>
            </a:r>
            <a:r>
              <a:rPr lang="el-GR" dirty="0"/>
              <a:t>Αρκαδίου</a:t>
            </a:r>
            <a:r>
              <a:rPr lang="el-GR" dirty="0" smtClean="0"/>
              <a:t>.</a:t>
            </a:r>
            <a:endParaRPr lang="el-GR" dirty="0"/>
          </a:p>
          <a:p>
            <a:r>
              <a:rPr lang="el-GR" dirty="0"/>
              <a:t>Πίνακας του Ιταλού </a:t>
            </a:r>
            <a:r>
              <a:rPr lang="el-GR" dirty="0" smtClean="0"/>
              <a:t>ζωγράφου </a:t>
            </a:r>
            <a:r>
              <a:rPr lang="el-GR" dirty="0" err="1" smtClean="0">
                <a:solidFill>
                  <a:srgbClr val="FF0000"/>
                </a:solidFill>
              </a:rPr>
              <a:t>Γκατέρι</a:t>
            </a:r>
            <a:r>
              <a:rPr lang="el-GR" dirty="0">
                <a:solidFill>
                  <a:srgbClr val="FF0000"/>
                </a:solidFill>
              </a:rPr>
              <a:t>. </a:t>
            </a:r>
            <a:endParaRPr lang="el-GR" dirty="0" smtClean="0">
              <a:solidFill>
                <a:srgbClr val="FF0000"/>
              </a:solidFill>
            </a:endParaRPr>
          </a:p>
          <a:p>
            <a:r>
              <a:rPr lang="el-GR" dirty="0" smtClean="0"/>
              <a:t>Το </a:t>
            </a:r>
            <a:r>
              <a:rPr lang="el-GR" dirty="0"/>
              <a:t>φιλελληνικό </a:t>
            </a:r>
            <a:r>
              <a:rPr lang="el-GR" dirty="0" smtClean="0"/>
              <a:t>ρεύμα-δεκάδες Ιταλοί</a:t>
            </a:r>
          </a:p>
          <a:p>
            <a:r>
              <a:rPr lang="el-GR" dirty="0" smtClean="0"/>
              <a:t>εθελοντές </a:t>
            </a:r>
            <a:r>
              <a:rPr lang="el-GR" dirty="0"/>
              <a:t>συμμετείχαν </a:t>
            </a:r>
            <a:r>
              <a:rPr lang="el-GR" dirty="0" err="1" smtClean="0"/>
              <a:t>στηνκρητική</a:t>
            </a:r>
            <a:r>
              <a:rPr lang="el-GR" dirty="0" smtClean="0"/>
              <a:t> </a:t>
            </a:r>
            <a:r>
              <a:rPr lang="el-GR" dirty="0"/>
              <a:t>επανάσταση </a:t>
            </a:r>
            <a:r>
              <a:rPr lang="el-GR" dirty="0">
                <a:solidFill>
                  <a:srgbClr val="FF0000"/>
                </a:solidFill>
              </a:rPr>
              <a:t>του 1866.</a:t>
            </a:r>
          </a:p>
          <a:p>
            <a:endParaRPr lang="el-GR" dirty="0"/>
          </a:p>
          <a:p>
            <a:endParaRPr lang="el-GR" dirty="0"/>
          </a:p>
        </p:txBody>
      </p:sp>
    </p:spTree>
    <p:extLst>
      <p:ext uri="{BB962C8B-B14F-4D97-AF65-F5344CB8AC3E}">
        <p14:creationId xmlns:p14="http://schemas.microsoft.com/office/powerpoint/2010/main" val="3425705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1866: Οι Κρητικοί ζητούν από τις Δυνάμεις την ένωση με την Ελλάδα</a:t>
            </a:r>
            <a:br>
              <a:rPr lang="el-GR" dirty="0"/>
            </a:br>
            <a:r>
              <a:rPr lang="el-GR" dirty="0"/>
              <a:t/>
            </a:r>
            <a:br>
              <a:rPr lang="el-GR" dirty="0"/>
            </a:br>
            <a:endParaRPr lang="el-GR" dirty="0"/>
          </a:p>
        </p:txBody>
      </p:sp>
      <p:sp>
        <p:nvSpPr>
          <p:cNvPr id="3" name="Θέση περιεχομένου 2"/>
          <p:cNvSpPr>
            <a:spLocks noGrp="1"/>
          </p:cNvSpPr>
          <p:nvPr>
            <p:ph idx="1"/>
          </p:nvPr>
        </p:nvSpPr>
        <p:spPr/>
        <p:txBody>
          <a:bodyPr>
            <a:normAutofit/>
          </a:bodyPr>
          <a:lstStyle/>
          <a:p>
            <a:r>
              <a:rPr lang="el-GR" dirty="0" err="1" smtClean="0"/>
              <a:t>Ικετεύομεν</a:t>
            </a:r>
            <a:r>
              <a:rPr lang="el-GR" dirty="0" smtClean="0"/>
              <a:t> </a:t>
            </a:r>
            <a:r>
              <a:rPr lang="el-GR" dirty="0"/>
              <a:t>λοιπόν θερμώς την </a:t>
            </a:r>
            <a:r>
              <a:rPr lang="el-GR" dirty="0" err="1"/>
              <a:t>Yμετέραν</a:t>
            </a:r>
            <a:r>
              <a:rPr lang="el-GR" dirty="0"/>
              <a:t> Μεγαλειότητα και τους Μεγαλειοτάτους </a:t>
            </a:r>
            <a:r>
              <a:rPr lang="el-GR" dirty="0" err="1"/>
              <a:t>Μονάρχας</a:t>
            </a:r>
            <a:r>
              <a:rPr lang="el-GR" dirty="0"/>
              <a:t> των δύο ετέρων Μεγάλων και Προστάτιδων του Ελληνικού Έθνους Δυνάμεων να </a:t>
            </a:r>
            <a:r>
              <a:rPr lang="el-GR" dirty="0" err="1"/>
              <a:t>πραγματοποιήσωσι</a:t>
            </a:r>
            <a:r>
              <a:rPr lang="el-GR" dirty="0"/>
              <a:t> την μόνην ημών </a:t>
            </a:r>
            <a:r>
              <a:rPr lang="el-GR" dirty="0" err="1"/>
              <a:t>έφεσιν</a:t>
            </a:r>
            <a:r>
              <a:rPr lang="el-GR" dirty="0"/>
              <a:t>, την </a:t>
            </a:r>
            <a:r>
              <a:rPr lang="el-GR" dirty="0" err="1"/>
              <a:t>ένωσιν</a:t>
            </a:r>
            <a:r>
              <a:rPr lang="el-GR" dirty="0"/>
              <a:t> μετά των αδελφών ημών Ελλήνων […]. Αν όμως τούτο είναι σήμερον αδύνατον, τουλάχιστον […] ευδοκήσατε […] να μας </a:t>
            </a:r>
            <a:r>
              <a:rPr lang="el-GR" dirty="0" err="1"/>
              <a:t>χορηγηθή</a:t>
            </a:r>
            <a:r>
              <a:rPr lang="el-GR" dirty="0"/>
              <a:t> οργανισμός πολιτικός, να μας </a:t>
            </a:r>
            <a:r>
              <a:rPr lang="el-GR" dirty="0" err="1"/>
              <a:t>δοθώσι</a:t>
            </a:r>
            <a:r>
              <a:rPr lang="el-GR" dirty="0"/>
              <a:t> νόμοι, να </a:t>
            </a:r>
            <a:r>
              <a:rPr lang="el-GR" dirty="0" err="1"/>
              <a:t>συσταθώσι</a:t>
            </a:r>
            <a:r>
              <a:rPr lang="el-GR" dirty="0"/>
              <a:t> τακτικά δικαστήρια˙ η βαρεία φορολογία μας να </a:t>
            </a:r>
            <a:r>
              <a:rPr lang="el-GR" dirty="0" err="1"/>
              <a:t>μετριασθή</a:t>
            </a:r>
            <a:r>
              <a:rPr lang="el-GR" dirty="0"/>
              <a:t> και να </a:t>
            </a:r>
            <a:r>
              <a:rPr lang="el-GR" dirty="0" err="1"/>
              <a:t>τακτοποιηθή</a:t>
            </a:r>
            <a:r>
              <a:rPr lang="el-GR" dirty="0"/>
              <a:t> […].</a:t>
            </a:r>
          </a:p>
          <a:p>
            <a:r>
              <a:rPr lang="el-GR" dirty="0" err="1"/>
              <a:t>Yπόμνημα</a:t>
            </a:r>
            <a:r>
              <a:rPr lang="el-GR" dirty="0"/>
              <a:t> μυστικό των επαναστατημένων </a:t>
            </a:r>
            <a:r>
              <a:rPr lang="el-GR" dirty="0" err="1"/>
              <a:t>Κρητών</a:t>
            </a:r>
            <a:r>
              <a:rPr lang="el-GR" dirty="0"/>
              <a:t> προς τους βασιλείς της Αγγλίας, της Γαλλίας και της Ρωσίας, 15 Μαΐου 1866.</a:t>
            </a:r>
          </a:p>
          <a:p>
            <a:r>
              <a:rPr lang="el-GR" dirty="0"/>
              <a:t>Πηγή: </a:t>
            </a:r>
            <a:r>
              <a:rPr lang="el-GR" dirty="0">
                <a:solidFill>
                  <a:srgbClr val="FF0000"/>
                </a:solidFill>
              </a:rPr>
              <a:t>Ακαδημία Αθηνών, «Η Κρητική </a:t>
            </a:r>
            <a:r>
              <a:rPr lang="el-GR" dirty="0" err="1">
                <a:solidFill>
                  <a:srgbClr val="FF0000"/>
                </a:solidFill>
              </a:rPr>
              <a:t>Επανάστασις</a:t>
            </a:r>
            <a:r>
              <a:rPr lang="el-GR" dirty="0">
                <a:solidFill>
                  <a:srgbClr val="FF0000"/>
                </a:solidFill>
              </a:rPr>
              <a:t> του 1866-1869», Μνημεία της Ελληνικής Ιστορίας, Αθήνα 1967-1970, </a:t>
            </a:r>
            <a:r>
              <a:rPr lang="el-GR" dirty="0" err="1">
                <a:solidFill>
                  <a:srgbClr val="FF0000"/>
                </a:solidFill>
              </a:rPr>
              <a:t>τόμ</a:t>
            </a:r>
            <a:r>
              <a:rPr lang="el-GR" dirty="0">
                <a:solidFill>
                  <a:srgbClr val="FF0000"/>
                </a:solidFill>
              </a:rPr>
              <a:t>. 1ος.</a:t>
            </a:r>
          </a:p>
        </p:txBody>
      </p:sp>
    </p:spTree>
    <p:extLst>
      <p:ext uri="{BB962C8B-B14F-4D97-AF65-F5344CB8AC3E}">
        <p14:creationId xmlns:p14="http://schemas.microsoft.com/office/powerpoint/2010/main" val="1044571833"/>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52</TotalTime>
  <Words>4253</Words>
  <Application>Microsoft Office PowerPoint</Application>
  <PresentationFormat>Ευρεία οθόνη</PresentationFormat>
  <Paragraphs>101</Paragraphs>
  <Slides>31</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31</vt:i4>
      </vt:variant>
    </vt:vector>
  </HeadingPairs>
  <TitlesOfParts>
    <vt:vector size="37" baseType="lpstr">
      <vt:lpstr>Arial</vt:lpstr>
      <vt:lpstr>Calibri</vt:lpstr>
      <vt:lpstr>Century Gothic</vt:lpstr>
      <vt:lpstr>Times New Roman</vt:lpstr>
      <vt:lpstr>Wingdings 3</vt:lpstr>
      <vt:lpstr>Wisp</vt:lpstr>
      <vt:lpstr>Η ελληνική παραδοσιακή μουσική</vt:lpstr>
      <vt:lpstr>ΙΩΑΝΝΗΣ ΑΝΔΡΟΝΟΓΛΟΥ</vt:lpstr>
      <vt:lpstr>Παρουσίαση του PowerPoint</vt:lpstr>
      <vt:lpstr>Παρουσίαση του PowerPoint</vt:lpstr>
      <vt:lpstr>ΙΣΤΟΡΙΚΟ ΣΥΓΚΕΙΜΕΝΟ</vt:lpstr>
      <vt:lpstr>ΚΡΗΤΙΚΟ ΖΗΤΗΜΑ</vt:lpstr>
      <vt:lpstr>Παρουσίαση του PowerPoint</vt:lpstr>
      <vt:lpstr>Παρουσίαση του PowerPoint</vt:lpstr>
      <vt:lpstr>1866: Οι Κρητικοί ζητούν από τις Δυνάμεις την ένωση με την Ελλάδα  </vt:lpstr>
      <vt:lpstr>Παρουσίαση του PowerPoint</vt:lpstr>
      <vt:lpstr>Παρουσίαση του PowerPoint</vt:lpstr>
      <vt:lpstr>Παρουσίαση του PowerPoint</vt:lpstr>
      <vt:lpstr>Παρουσίαση του PowerPoint</vt:lpstr>
      <vt:lpstr>Οι θέσεις των επαναστατών του Θέρισου, 1905 </vt:lpstr>
      <vt:lpstr>ΜΑΡΙΟΣ ΠΑΠΑΚΥΡΙΑΚΟΥ ΟριοθετΩντας το ελληνικΟ Εθνος προϋποθΕσεις και δυνατΟτητες συμμετοχΗς ΑλβανΩν σε ελληνικΑ δΙκτυα και θεσμοΥς της ΑιγΥπτου (τΕλη 19ου – αρχΕς 20ου αιΩνα)</vt:lpstr>
      <vt:lpstr>Εθνική Σχολή Μουσικής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ελληνική παραδοσιακή μουσική ως πηγή έμπνευσης στη σύνθεση έργων για κιθάρα</dc:title>
  <dc:creator>Ifi</dc:creator>
  <cp:lastModifiedBy>Ifi</cp:lastModifiedBy>
  <cp:revision>17</cp:revision>
  <dcterms:created xsi:type="dcterms:W3CDTF">2021-05-20T06:26:08Z</dcterms:created>
  <dcterms:modified xsi:type="dcterms:W3CDTF">2021-05-20T07:18:08Z</dcterms:modified>
</cp:coreProperties>
</file>