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9" r:id="rId9"/>
    <p:sldId id="258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CA16B-805D-4D9D-9379-397EDA07B00E}" type="datetimeFigureOut">
              <a:rPr lang="el-GR" smtClean="0"/>
              <a:pPr/>
              <a:t>22/11/2021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Ηγεσία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Ερευνητικές παραδόσεις στην Κοινωνική Ψυχολογία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ηγεσία </a:t>
            </a:r>
            <a:r>
              <a:rPr lang="el-GR" smtClean="0"/>
              <a:t>στο Ευρετήριο</a:t>
            </a:r>
            <a:br>
              <a:rPr lang="el-GR" smtClean="0"/>
            </a:br>
            <a:r>
              <a:rPr lang="el-GR" smtClean="0"/>
              <a:t>(</a:t>
            </a:r>
            <a:r>
              <a:rPr lang="en-US" dirty="0" smtClean="0"/>
              <a:t>Morgan</a:t>
            </a:r>
            <a:r>
              <a:rPr lang="el-GR" dirty="0" smtClean="0"/>
              <a:t>, </a:t>
            </a:r>
            <a:r>
              <a:rPr lang="en-US" dirty="0" smtClean="0"/>
              <a:t>1997)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33537" y="1829594"/>
            <a:ext cx="587692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Γενικός 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dirty="0" smtClean="0"/>
              <a:t>	</a:t>
            </a:r>
            <a:r>
              <a:rPr lang="en-US" dirty="0" smtClean="0"/>
              <a:t>lead, </a:t>
            </a:r>
            <a:r>
              <a:rPr lang="el-GR" dirty="0" smtClean="0"/>
              <a:t>ηγούμαι = προπορεύομαι στο δρόμο, καθοδηγώ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Ηγεσία = Μια διαδικασία κοινωνικής επιρροής μέσω της οποίας το άτομο επιστρατεύει και κινητοποιεί τη βοήθεια άλλων για την επίτευξη ενός συλλογικού στόχου (</a:t>
            </a:r>
            <a:r>
              <a:rPr lang="en-US" dirty="0" err="1" smtClean="0"/>
              <a:t>Chemers</a:t>
            </a:r>
            <a:r>
              <a:rPr lang="en-US" dirty="0" smtClean="0"/>
              <a:t>, 2001)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Η ηγεσία ως θεμελιώδης όψη όλων των ομάδων, δηλαδή ως άνιση κατανομή εξουσίας και επιρροής (ηγέτες </a:t>
            </a:r>
            <a:r>
              <a:rPr lang="en-US" dirty="0" smtClean="0"/>
              <a:t>vs. </a:t>
            </a:r>
            <a:r>
              <a:rPr lang="el-GR" dirty="0" smtClean="0"/>
              <a:t>οπαδοί)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i="1" dirty="0" smtClean="0"/>
              <a:t>	Handbook of Social Psychology</a:t>
            </a:r>
          </a:p>
          <a:p>
            <a:pPr>
              <a:buNone/>
            </a:pPr>
            <a:r>
              <a:rPr lang="en-US" dirty="0" smtClean="0"/>
              <a:t>		Gibb (1954) 1</a:t>
            </a:r>
            <a:r>
              <a:rPr lang="en-US" baseline="30000" dirty="0" smtClean="0"/>
              <a:t>st</a:t>
            </a:r>
            <a:r>
              <a:rPr lang="en-US" dirty="0" smtClean="0"/>
              <a:t> edition &amp; Gibb (1968) 2</a:t>
            </a:r>
            <a:r>
              <a:rPr lang="en-US" baseline="30000" dirty="0" smtClean="0"/>
              <a:t>nd</a:t>
            </a:r>
            <a:r>
              <a:rPr lang="en-US" dirty="0" smtClean="0"/>
              <a:t> edition </a:t>
            </a:r>
            <a:r>
              <a:rPr lang="en-US" i="1" dirty="0" smtClean="0"/>
              <a:t>Leadership</a:t>
            </a:r>
          </a:p>
          <a:p>
            <a:pPr>
              <a:buNone/>
            </a:pPr>
            <a:r>
              <a:rPr lang="en-US" dirty="0" smtClean="0"/>
              <a:t>		Hollander (1985) 3</a:t>
            </a:r>
            <a:r>
              <a:rPr lang="en-US" baseline="30000" dirty="0" smtClean="0"/>
              <a:t>rd</a:t>
            </a:r>
            <a:r>
              <a:rPr lang="en-US" dirty="0" smtClean="0"/>
              <a:t> edition </a:t>
            </a:r>
            <a:r>
              <a:rPr lang="en-US" i="1" dirty="0" smtClean="0"/>
              <a:t>Leadership and power</a:t>
            </a:r>
          </a:p>
          <a:p>
            <a:pPr>
              <a:buNone/>
            </a:pPr>
            <a:r>
              <a:rPr lang="en-US" dirty="0" smtClean="0"/>
              <a:t>		Hogg (2010) 5</a:t>
            </a:r>
            <a:r>
              <a:rPr lang="en-US" baseline="30000" dirty="0" smtClean="0"/>
              <a:t>th</a:t>
            </a:r>
            <a:r>
              <a:rPr lang="en-US" dirty="0" smtClean="0"/>
              <a:t> edition </a:t>
            </a:r>
            <a:r>
              <a:rPr lang="en-US" i="1" dirty="0" smtClean="0"/>
              <a:t>Influence and leadership</a:t>
            </a:r>
            <a:endParaRPr lang="el-GR" i="1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Επικέντρωση της έρευνας στην αποτελεσματικότητα της ηγεσίας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Ερευνητικές παραδόσεις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l-GR" dirty="0" smtClean="0"/>
              <a:t>Θεωρία του σπουδαίου προσώπου: Η ηγεσία ως τύπος προσωπικότητας</a:t>
            </a:r>
            <a:r>
              <a:rPr lang="en-US" dirty="0" smtClean="0"/>
              <a:t> </a:t>
            </a:r>
            <a:r>
              <a:rPr lang="el-GR" dirty="0" smtClean="0"/>
              <a:t>με συγκεκριμένα χαρακτηριστικά (π.χ. </a:t>
            </a:r>
            <a:r>
              <a:rPr lang="en-US" dirty="0" smtClean="0"/>
              <a:t>Big </a:t>
            </a:r>
            <a:r>
              <a:rPr lang="en-US" dirty="0" smtClean="0"/>
              <a:t>Five</a:t>
            </a:r>
            <a:r>
              <a:rPr lang="el-GR" dirty="0" smtClean="0"/>
              <a:t> – Μεγάλη Πεντάδα: εξωστρέφεια, δεκτικότητα σε εμπειρίες, ευσυνειδησία, προσήνεια, </a:t>
            </a:r>
            <a:r>
              <a:rPr lang="el-GR" dirty="0" err="1" smtClean="0"/>
              <a:t>νευρωτισμός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endParaRPr lang="el-GR" dirty="0" smtClean="0"/>
          </a:p>
          <a:p>
            <a:pPr marL="342900" lvl="1" indent="-342900">
              <a:buNone/>
            </a:pPr>
            <a:r>
              <a:rPr lang="el-GR" dirty="0" smtClean="0"/>
              <a:t>		</a:t>
            </a:r>
            <a:r>
              <a:rPr lang="en-US" dirty="0" smtClean="0"/>
              <a:t>Carlyle (1841) </a:t>
            </a:r>
            <a:r>
              <a:rPr lang="en-US" i="1" dirty="0" smtClean="0"/>
              <a:t>On heroes, hero-worship, and the heroic in history </a:t>
            </a:r>
            <a:r>
              <a:rPr lang="el-GR" dirty="0" smtClean="0"/>
              <a:t>(βλ. </a:t>
            </a:r>
            <a:r>
              <a:rPr lang="en-US" dirty="0" smtClean="0"/>
              <a:t>Bentley (1947) </a:t>
            </a:r>
            <a:r>
              <a:rPr lang="en-US" i="1" dirty="0" smtClean="0"/>
              <a:t>The cult of the superman</a:t>
            </a:r>
            <a:r>
              <a:rPr lang="en-US" dirty="0" smtClean="0"/>
              <a:t>)</a:t>
            </a:r>
            <a:endParaRPr lang="el-GR" dirty="0" smtClean="0"/>
          </a:p>
          <a:p>
            <a:pPr marL="342900" lvl="1" indent="-342900">
              <a:buNone/>
            </a:pPr>
            <a:r>
              <a:rPr lang="el-GR" dirty="0" smtClean="0"/>
              <a:t>		</a:t>
            </a:r>
            <a:r>
              <a:rPr lang="en-US" dirty="0" smtClean="0"/>
              <a:t>Max Weber </a:t>
            </a:r>
            <a:r>
              <a:rPr lang="el-GR" dirty="0" smtClean="0"/>
              <a:t>χαρισματική αυθεντία</a:t>
            </a:r>
            <a:r>
              <a:rPr lang="en-US" dirty="0" smtClean="0"/>
              <a:t> (</a:t>
            </a:r>
            <a:r>
              <a:rPr lang="el-GR" dirty="0" smtClean="0"/>
              <a:t>νόμιμη)</a:t>
            </a:r>
          </a:p>
          <a:p>
            <a:pPr marL="342900" lvl="1" indent="-342900">
              <a:buNone/>
            </a:pPr>
            <a:r>
              <a:rPr lang="el-GR" dirty="0" smtClean="0"/>
              <a:t>		</a:t>
            </a:r>
            <a:r>
              <a:rPr lang="en-US" dirty="0" err="1" smtClean="0"/>
              <a:t>Stogdill</a:t>
            </a:r>
            <a:r>
              <a:rPr lang="en-US" dirty="0" smtClean="0"/>
              <a:t> (1948)</a:t>
            </a:r>
          </a:p>
          <a:p>
            <a:r>
              <a:rPr lang="el-GR" dirty="0" smtClean="0"/>
              <a:t>Προσεγγίσεις που εστιάζουν στην κατάσταση/απαιτήσεις του έργου</a:t>
            </a:r>
            <a:endParaRPr lang="en-US" dirty="0" smtClean="0"/>
          </a:p>
          <a:p>
            <a:r>
              <a:rPr lang="el-GR" dirty="0" smtClean="0"/>
              <a:t>Προσεγγίσεις που εστιάζουν στη συμπεριφορά των ηγετών (ύφος ηγεσίας) </a:t>
            </a:r>
            <a:r>
              <a:rPr lang="el-GR" dirty="0" smtClean="0"/>
              <a:t>(αυταρχικός, δημοκρατικός, </a:t>
            </a:r>
            <a:r>
              <a:rPr lang="en-US" dirty="0" smtClean="0"/>
              <a:t>laissez-faire </a:t>
            </a:r>
            <a:r>
              <a:rPr lang="el-GR" dirty="0" smtClean="0"/>
              <a:t>ηγέτης, </a:t>
            </a:r>
            <a:r>
              <a:rPr lang="en-US" dirty="0" err="1" smtClean="0"/>
              <a:t>Lippitt</a:t>
            </a:r>
            <a:r>
              <a:rPr lang="en-US" dirty="0" smtClean="0"/>
              <a:t> </a:t>
            </a:r>
            <a:r>
              <a:rPr lang="en-US" dirty="0" smtClean="0"/>
              <a:t>&amp; White, 1943)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Ερευνητικές παραδόσεις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Θεωρίες συγκυρίας: η αποτελεσματικότητα του ηγέτη ως προς συγκεκριμένες συμπεριφορές ή ύφη συμπεριφοράς εξαρτάται από τη φύση της εκάστοτε κατάστασης</a:t>
            </a:r>
          </a:p>
          <a:p>
            <a:pPr lvl="1"/>
            <a:r>
              <a:rPr lang="el-GR" dirty="0" smtClean="0"/>
              <a:t>Θεωρία του </a:t>
            </a:r>
            <a:r>
              <a:rPr lang="en-US" dirty="0" smtClean="0"/>
              <a:t>Fiedler (1964</a:t>
            </a:r>
            <a:r>
              <a:rPr lang="en-US" dirty="0" smtClean="0"/>
              <a:t>)</a:t>
            </a:r>
            <a:r>
              <a:rPr lang="el-GR" dirty="0" smtClean="0"/>
              <a:t>: ποιότητα των σχέσεων ηγέτη-μέλους, σαφήνεια της δομής του έργου, εγγενής δύναμη και εξουσία του ηγέτη λόγω της θέσης του</a:t>
            </a:r>
            <a:endParaRPr lang="en-US" dirty="0" smtClean="0"/>
          </a:p>
          <a:p>
            <a:pPr lvl="1"/>
            <a:r>
              <a:rPr lang="el-GR" dirty="0" smtClean="0"/>
              <a:t>Κανονιστική θεωρία αποφάσεων </a:t>
            </a:r>
            <a:r>
              <a:rPr lang="el-GR" dirty="0" smtClean="0"/>
              <a:t>(αυταρχικές, συμβουλευτικές, ομαδικής λήψης στρατηγικές λήψης αποφάσεων, </a:t>
            </a:r>
            <a:r>
              <a:rPr lang="en-US" dirty="0" smtClean="0"/>
              <a:t>Vroom </a:t>
            </a:r>
            <a:r>
              <a:rPr lang="en-US" dirty="0" smtClean="0"/>
              <a:t>&amp; </a:t>
            </a:r>
            <a:r>
              <a:rPr lang="en-US" dirty="0" err="1" smtClean="0"/>
              <a:t>Jago</a:t>
            </a:r>
            <a:r>
              <a:rPr lang="en-US" dirty="0" smtClean="0"/>
              <a:t>, 1988)</a:t>
            </a:r>
          </a:p>
          <a:p>
            <a:pPr lvl="1"/>
            <a:r>
              <a:rPr lang="el-GR" dirty="0" smtClean="0"/>
              <a:t>Θεωρία πορείας-στόχου </a:t>
            </a:r>
            <a:r>
              <a:rPr lang="el-GR" dirty="0" smtClean="0"/>
              <a:t>(συμπεριφορές δόμησης του έργου, συμπεριφορές ενδιαφέροντος προς τις ανάγκες των οπαδών, </a:t>
            </a:r>
            <a:r>
              <a:rPr lang="en-US" dirty="0" smtClean="0"/>
              <a:t>House</a:t>
            </a:r>
            <a:r>
              <a:rPr lang="en-US" dirty="0" smtClean="0"/>
              <a:t>, 1996)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Ερευνητικές παραδόσεις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Burns (1978)</a:t>
            </a:r>
            <a:r>
              <a:rPr lang="el-GR" dirty="0" smtClean="0"/>
              <a:t>: Συναλλακτική ηγεσία </a:t>
            </a:r>
            <a:r>
              <a:rPr lang="en-US" dirty="0" smtClean="0"/>
              <a:t>vs. </a:t>
            </a:r>
            <a:r>
              <a:rPr lang="el-GR" dirty="0" smtClean="0"/>
              <a:t>Μετασχηματιστική ηγεσία</a:t>
            </a:r>
          </a:p>
          <a:p>
            <a:r>
              <a:rPr lang="el-GR" dirty="0" smtClean="0"/>
              <a:t>Συναλλακτική ηγεσία: μια διαδικασία ανταλλαγής που είναι ανάλογη με συμβατικές σχέσεις στην οικονομική ζωή και εξαρτάται από την καλή πίστη των συμμετεχόντων</a:t>
            </a:r>
          </a:p>
          <a:p>
            <a:pPr>
              <a:buNone/>
            </a:pPr>
            <a:r>
              <a:rPr lang="el-GR" dirty="0" smtClean="0"/>
              <a:t>		Θεωρία ανταλλαγής ηγέτη-μέλους: ποιότητα </a:t>
            </a:r>
            <a:r>
              <a:rPr lang="el-GR" dirty="0" smtClean="0"/>
              <a:t>των προσωπικών σχέσεων ανταλλαγής με τα μεμονωμένα μέλη </a:t>
            </a:r>
            <a:endParaRPr lang="el-GR" dirty="0" smtClean="0"/>
          </a:p>
          <a:p>
            <a:r>
              <a:rPr lang="el-GR" dirty="0" smtClean="0"/>
              <a:t>Μετασχηματιστική ηγεσία (χαρισματική ηγεσία): ο ηγέτης εμπνέει τους οπαδούς να υιοθετήσουν ένα όραμα που περιλαμβάνει περισσότερα από το ατομικό συμφέρον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Γνωστικές ερευνητικές παραδόσεις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Θεωρία κατηγοριοποίησης του ηγέτη (άρρητες θεωρίες </a:t>
            </a:r>
            <a:r>
              <a:rPr lang="el-GR" dirty="0" smtClean="0"/>
              <a:t>ηγεσίας, </a:t>
            </a:r>
            <a:r>
              <a:rPr lang="el-GR" smtClean="0"/>
              <a:t>σχήματα ηγεσίας)</a:t>
            </a:r>
            <a:endParaRPr lang="el-GR" dirty="0" smtClean="0"/>
          </a:p>
          <a:p>
            <a:r>
              <a:rPr lang="el-GR" dirty="0" smtClean="0"/>
              <a:t>Θεωρία χαρακτηριστικών </a:t>
            </a:r>
            <a:r>
              <a:rPr lang="en-US" dirty="0" smtClean="0"/>
              <a:t>status</a:t>
            </a:r>
            <a:r>
              <a:rPr lang="el-GR" dirty="0" smtClean="0"/>
              <a:t> (ή καταστάσεων προσδοκίας</a:t>
            </a:r>
            <a:r>
              <a:rPr lang="el-GR" dirty="0" smtClean="0"/>
              <a:t>): χαρακτηριστικά σε σχέση με το έργο, χαρακτηριστικά ομάδων </a:t>
            </a:r>
            <a:r>
              <a:rPr lang="el-GR" dirty="0" smtClean="0"/>
              <a:t>υ</a:t>
            </a:r>
            <a:r>
              <a:rPr lang="el-GR" dirty="0" smtClean="0"/>
              <a:t>ψηλής θέσης στην κοινωνία</a:t>
            </a:r>
            <a:endParaRPr lang="en-US" dirty="0" smtClean="0"/>
          </a:p>
          <a:p>
            <a:r>
              <a:rPr lang="el-GR" dirty="0" smtClean="0"/>
              <a:t>Θεωρία της κοινωνικής ταυτότητας της ηγεσίας: ο ηγέτης ως </a:t>
            </a:r>
            <a:r>
              <a:rPr lang="el-GR" dirty="0" err="1" smtClean="0"/>
              <a:t>πρωτοτυπικό</a:t>
            </a:r>
            <a:r>
              <a:rPr lang="el-GR" dirty="0" smtClean="0"/>
              <a:t> μέλος της ομάδας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Ερευνητικές παραδόσεις στην κοινωνιολογία και την πολιτισμική/κοινωνική ανθρωπολογία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r>
              <a:rPr lang="en-US" i="1" dirty="0" smtClean="0"/>
              <a:t>Wright-Mills (1951/</a:t>
            </a:r>
            <a:r>
              <a:rPr lang="el-GR" i="1" dirty="0" smtClean="0"/>
              <a:t>1968)</a:t>
            </a:r>
            <a:r>
              <a:rPr lang="en-US" i="1" dirty="0" smtClean="0"/>
              <a:t> </a:t>
            </a:r>
            <a:r>
              <a:rPr lang="el-GR" i="1" dirty="0" smtClean="0"/>
              <a:t>Χαρτογιακάδες</a:t>
            </a:r>
            <a:endParaRPr lang="en-US" i="1" dirty="0" smtClean="0"/>
          </a:p>
          <a:p>
            <a:r>
              <a:rPr lang="en-US" dirty="0" err="1" smtClean="0"/>
              <a:t>Jackall</a:t>
            </a:r>
            <a:r>
              <a:rPr lang="en-US" dirty="0" smtClean="0"/>
              <a:t> (1988/2005) </a:t>
            </a:r>
            <a:r>
              <a:rPr lang="el-GR" i="1" dirty="0" smtClean="0"/>
              <a:t>Ηθικοί λαβύρινθοι: Ηθική, επιχειρήσεις και ο κόσμος των μάνατζερ</a:t>
            </a:r>
          </a:p>
          <a:p>
            <a:r>
              <a:rPr lang="en-US" dirty="0" smtClean="0"/>
              <a:t>Wolcott (1970) </a:t>
            </a:r>
            <a:r>
              <a:rPr lang="en-US" i="1" dirty="0" smtClean="0"/>
              <a:t>The man in the principal</a:t>
            </a:r>
            <a:r>
              <a:rPr lang="el-GR" i="1" dirty="0" smtClean="0"/>
              <a:t>’</a:t>
            </a:r>
            <a:r>
              <a:rPr lang="en-US" i="1" dirty="0" smtClean="0"/>
              <a:t>s office</a:t>
            </a:r>
            <a:endParaRPr lang="el-GR" i="1" dirty="0" smtClean="0"/>
          </a:p>
          <a:p>
            <a:r>
              <a:rPr lang="en-US" dirty="0" err="1" smtClean="0"/>
              <a:t>Mintzberg</a:t>
            </a:r>
            <a:r>
              <a:rPr lang="en-US" dirty="0" smtClean="0"/>
              <a:t> (1973) </a:t>
            </a:r>
            <a:r>
              <a:rPr lang="en-US" i="1" dirty="0" smtClean="0"/>
              <a:t>The nature of managerial work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Συμβολική/πολιτισμική κατανόηση της ηγεσίας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dirty="0" smtClean="0"/>
              <a:t>	Η ηγεσία</a:t>
            </a:r>
            <a:r>
              <a:rPr lang="en-US" dirty="0" smtClean="0"/>
              <a:t> </a:t>
            </a:r>
            <a:r>
              <a:rPr lang="el-GR" dirty="0" smtClean="0"/>
              <a:t> ως «διοίκηση του νοήματος», δηλαδή ως ρύθμιση των τρόπων που αντιλαμβάνονται  συγκεκριμένους τρόπους δράσης τα μέλη μιας</a:t>
            </a:r>
            <a:r>
              <a:rPr lang="en-US" dirty="0" smtClean="0"/>
              <a:t> </a:t>
            </a:r>
            <a:r>
              <a:rPr lang="el-GR" dirty="0" smtClean="0"/>
              <a:t>οργάνωσης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Smircich</a:t>
            </a:r>
            <a:r>
              <a:rPr lang="en-US" dirty="0" smtClean="0"/>
              <a:t> &amp; Morgan (1982)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Η ηγεσία ως μεταφορά με συνέπεια την εξιδανίκευση συγκεκριμένων τρόπων δράσης (</a:t>
            </a:r>
            <a:r>
              <a:rPr lang="en-US" dirty="0" smtClean="0"/>
              <a:t>the romance of leadership)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	</a:t>
            </a:r>
            <a:r>
              <a:rPr lang="en-US" dirty="0" smtClean="0"/>
              <a:t> 	Murphy &amp; Beck (1993) </a:t>
            </a:r>
            <a:r>
              <a:rPr lang="en-US" i="1" dirty="0" smtClean="0"/>
              <a:t>Understanding the </a:t>
            </a:r>
            <a:r>
              <a:rPr lang="en-US" i="1" dirty="0" err="1" smtClean="0"/>
              <a:t>principalship</a:t>
            </a:r>
            <a:r>
              <a:rPr lang="en-US" i="1" dirty="0" smtClean="0"/>
              <a:t>: Metaphorical themes, 1920s-1990s</a:t>
            </a:r>
          </a:p>
          <a:p>
            <a:pPr>
              <a:buNone/>
            </a:pPr>
            <a:r>
              <a:rPr lang="en-US" i="1" dirty="0" smtClean="0"/>
              <a:t>		</a:t>
            </a:r>
            <a:r>
              <a:rPr lang="en-US" dirty="0" err="1" smtClean="0"/>
              <a:t>Alvesson</a:t>
            </a:r>
            <a:r>
              <a:rPr lang="en-US" dirty="0" smtClean="0"/>
              <a:t> &amp; Spicer (2010) </a:t>
            </a:r>
            <a:r>
              <a:rPr lang="en-US" i="1" dirty="0" smtClean="0"/>
              <a:t>Metaphors we lead by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	</a:t>
            </a:r>
            <a:r>
              <a:rPr lang="el-GR" dirty="0" smtClean="0"/>
              <a:t>Η ηγεσία ως λόγος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Gronn</a:t>
            </a:r>
            <a:r>
              <a:rPr lang="en-US" dirty="0" smtClean="0"/>
              <a:t> (1986) </a:t>
            </a:r>
            <a:r>
              <a:rPr lang="en-US" i="1" dirty="0" smtClean="0"/>
              <a:t>The psycho-social dynamics of leading and following</a:t>
            </a:r>
          </a:p>
          <a:p>
            <a:pPr>
              <a:buNone/>
            </a:pPr>
            <a:r>
              <a:rPr lang="el-GR" dirty="0" smtClean="0"/>
              <a:t>		</a:t>
            </a:r>
            <a:r>
              <a:rPr lang="en-US" dirty="0" err="1" smtClean="0"/>
              <a:t>Fairhurst</a:t>
            </a:r>
            <a:r>
              <a:rPr lang="en-US" dirty="0" smtClean="0"/>
              <a:t> (2007) </a:t>
            </a:r>
            <a:r>
              <a:rPr lang="en-US" i="1" dirty="0" smtClean="0"/>
              <a:t>Discursive leadership</a:t>
            </a:r>
            <a:endParaRPr lang="el-GR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Antonakis</a:t>
            </a:r>
            <a:r>
              <a:rPr lang="en-US" dirty="0" smtClean="0"/>
              <a:t> &amp; Day </a:t>
            </a:r>
            <a:r>
              <a:rPr lang="el-GR" dirty="0" smtClean="0"/>
              <a:t>(</a:t>
            </a:r>
            <a:r>
              <a:rPr lang="en-US" dirty="0" smtClean="0"/>
              <a:t>Eds.) (2017) </a:t>
            </a:r>
            <a:r>
              <a:rPr lang="en-US" i="1" dirty="0" smtClean="0"/>
              <a:t>The nature of leadership</a:t>
            </a:r>
          </a:p>
          <a:p>
            <a:r>
              <a:rPr lang="en-US" dirty="0" smtClean="0"/>
              <a:t>Bass (2008) </a:t>
            </a:r>
            <a:r>
              <a:rPr lang="en-US" i="1" dirty="0" smtClean="0"/>
              <a:t>The Bass handbook of leadership.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</a:p>
          <a:p>
            <a:r>
              <a:rPr lang="en-US" dirty="0" err="1" smtClean="0"/>
              <a:t>Bryman</a:t>
            </a:r>
            <a:r>
              <a:rPr lang="en-US" dirty="0" smtClean="0"/>
              <a:t> et al (Eds.) (2011) </a:t>
            </a:r>
            <a:r>
              <a:rPr lang="en-US" i="1" dirty="0" smtClean="0"/>
              <a:t>The Sage handbook of leadership</a:t>
            </a:r>
          </a:p>
          <a:p>
            <a:r>
              <a:rPr lang="en-US" dirty="0" smtClean="0"/>
              <a:t>English (Ed.) (1997) </a:t>
            </a:r>
            <a:r>
              <a:rPr lang="en-US" i="1" dirty="0" smtClean="0"/>
              <a:t>The Sage handbook of educational leadership</a:t>
            </a:r>
          </a:p>
          <a:p>
            <a:r>
              <a:rPr lang="en-US" dirty="0" smtClean="0"/>
              <a:t>English (Ed.) (2011) </a:t>
            </a:r>
            <a:r>
              <a:rPr lang="en-US" i="1" dirty="0" smtClean="0"/>
              <a:t>The Sage handbook of educational leadership.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ed. </a:t>
            </a:r>
          </a:p>
          <a:p>
            <a:r>
              <a:rPr lang="en-US" dirty="0" err="1" smtClean="0"/>
              <a:t>Northouse</a:t>
            </a:r>
            <a:r>
              <a:rPr lang="en-US" dirty="0" smtClean="0"/>
              <a:t> (2019) </a:t>
            </a:r>
            <a:r>
              <a:rPr lang="el-GR" i="1" dirty="0" smtClean="0"/>
              <a:t>Ηγεσία</a:t>
            </a:r>
            <a:endParaRPr lang="en-US" i="1" dirty="0" smtClean="0"/>
          </a:p>
          <a:p>
            <a:r>
              <a:rPr lang="el-GR" dirty="0" err="1" smtClean="0"/>
              <a:t>Ταμίσογλου</a:t>
            </a:r>
            <a:r>
              <a:rPr lang="el-GR" dirty="0" smtClean="0"/>
              <a:t> (2020) </a:t>
            </a:r>
            <a:r>
              <a:rPr lang="el-GR" i="1" dirty="0" smtClean="0"/>
              <a:t>Ηγεσία στην εκπαίδευση</a:t>
            </a:r>
            <a:endParaRPr lang="en-US" i="1" dirty="0" smtClean="0"/>
          </a:p>
          <a:p>
            <a:r>
              <a:rPr lang="en-US" dirty="0" smtClean="0"/>
              <a:t>Waite &amp; </a:t>
            </a:r>
            <a:r>
              <a:rPr lang="en-US" dirty="0" err="1" smtClean="0"/>
              <a:t>Bogotch</a:t>
            </a:r>
            <a:r>
              <a:rPr lang="en-US" dirty="0" smtClean="0"/>
              <a:t> (Eds.) (2017) </a:t>
            </a:r>
            <a:r>
              <a:rPr lang="en-US" i="1" dirty="0" smtClean="0"/>
              <a:t>The Wiley international handbook of educational leadership</a:t>
            </a:r>
          </a:p>
          <a:p>
            <a:r>
              <a:rPr lang="en-US" dirty="0" err="1" smtClean="0"/>
              <a:t>Yukl</a:t>
            </a:r>
            <a:r>
              <a:rPr lang="en-US" dirty="0" smtClean="0"/>
              <a:t> (</a:t>
            </a:r>
            <a:r>
              <a:rPr lang="el-GR" dirty="0" smtClean="0"/>
              <a:t>2009) </a:t>
            </a:r>
            <a:r>
              <a:rPr lang="el-GR" i="1" dirty="0" smtClean="0"/>
              <a:t>Ηγεσία στους οργανισμούς</a:t>
            </a:r>
            <a:endParaRPr lang="el-GR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386</Words>
  <Application>Microsoft Office PowerPoint</Application>
  <PresentationFormat>Προβολή στην οθόνη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Ηγεσία</vt:lpstr>
      <vt:lpstr>Γενικός ορισμός</vt:lpstr>
      <vt:lpstr>Ερευνητικές παραδόσεις</vt:lpstr>
      <vt:lpstr>Ερευνητικές παραδόσεις</vt:lpstr>
      <vt:lpstr>Ερευνητικές παραδόσεις</vt:lpstr>
      <vt:lpstr>Γνωστικές ερευνητικές παραδόσεις</vt:lpstr>
      <vt:lpstr>Ερευνητικές παραδόσεις στην κοινωνιολογία και την πολιτισμική/κοινωνική ανθρωπολογία</vt:lpstr>
      <vt:lpstr>Συμβολική/πολιτισμική κατανόηση της ηγεσίας</vt:lpstr>
      <vt:lpstr>Γενική βιβλιογραφία</vt:lpstr>
      <vt:lpstr>Η ηγεσία στο Ευρετήριο (Morgan, 1997)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Ηγεσία: Ερευνητικές παραδόσεις στην Κοινωνική Ψυχολογία</dc:title>
  <dc:creator>thalia konst</dc:creator>
  <cp:lastModifiedBy>thalia konst</cp:lastModifiedBy>
  <cp:revision>84</cp:revision>
  <dcterms:created xsi:type="dcterms:W3CDTF">2020-11-23T14:41:48Z</dcterms:created>
  <dcterms:modified xsi:type="dcterms:W3CDTF">2021-11-22T09:47:26Z</dcterms:modified>
</cp:coreProperties>
</file>