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4" autoAdjust="0"/>
    <p:restoredTop sz="94624" autoAdjust="0"/>
  </p:normalViewPr>
  <p:slideViewPr>
    <p:cSldViewPr>
      <p:cViewPr varScale="1">
        <p:scale>
          <a:sx n="78" d="100"/>
          <a:sy n="78" d="100"/>
        </p:scale>
        <p:origin x="16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a Flora" userId="0bff18ccddee29f8" providerId="LiveId" clId="{0793E1BD-44A2-453C-939A-AF4B16FA6D84}"/>
    <pc:docChg chg="custSel modSld">
      <pc:chgData name="Katerina Flora" userId="0bff18ccddee29f8" providerId="LiveId" clId="{0793E1BD-44A2-453C-939A-AF4B16FA6D84}" dt="2021-10-10T17:33:00.527" v="1" actId="27636"/>
      <pc:docMkLst>
        <pc:docMk/>
      </pc:docMkLst>
      <pc:sldChg chg="modSp mod">
        <pc:chgData name="Katerina Flora" userId="0bff18ccddee29f8" providerId="LiveId" clId="{0793E1BD-44A2-453C-939A-AF4B16FA6D84}" dt="2021-10-10T17:33:00.527" v="1" actId="27636"/>
        <pc:sldMkLst>
          <pc:docMk/>
          <pc:sldMk cId="0" sldId="256"/>
        </pc:sldMkLst>
        <pc:spChg chg="mod">
          <ac:chgData name="Katerina Flora" userId="0bff18ccddee29f8" providerId="LiveId" clId="{0793E1BD-44A2-453C-939A-AF4B16FA6D84}" dt="2021-10-10T17:33:00.527" v="1" actId="27636"/>
          <ac:spMkLst>
            <pc:docMk/>
            <pc:sldMk cId="0" sldId="256"/>
            <ac:spMk id="205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a:xfrm>
            <a:off x="1921934" y="5054602"/>
            <a:ext cx="4064860" cy="279400"/>
          </a:xfrm>
        </p:spPr>
        <p:txBody>
          <a:bodyPr/>
          <a:lstStyle/>
          <a:p>
            <a:endParaRPr lang="el-GR" dirty="0"/>
          </a:p>
        </p:txBody>
      </p:sp>
      <p:sp>
        <p:nvSpPr>
          <p:cNvPr id="6" name="Slide Number Placeholder 5"/>
          <p:cNvSpPr>
            <a:spLocks noGrp="1"/>
          </p:cNvSpPr>
          <p:nvPr>
            <p:ph type="sldNum" sz="quarter" idx="12"/>
          </p:nvPr>
        </p:nvSpPr>
        <p:spPr>
          <a:xfrm>
            <a:off x="6817317" y="5054602"/>
            <a:ext cx="413483" cy="279400"/>
          </a:xfrm>
        </p:spPr>
        <p:txBody>
          <a:bodyPr/>
          <a:lstStyle/>
          <a:p>
            <a:fld id="{D3F1D1C4-C2D9-4231-9FB2-B2D9D97AA41D}" type="slidenum">
              <a:rPr lang="el-GR" smtClean="0"/>
              <a:pPr/>
              <a:t>‹#›</a:t>
            </a:fld>
            <a:endParaRPr lang="el-GR"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2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3167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37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29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405260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559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6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472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9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77553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5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150953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1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82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97131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88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1/10/2024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5751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2CEA3-3058-4D43-AE35-B3DA76CB4003}" type="datetimeFigureOut">
              <a:rPr lang="el-GR" smtClean="0"/>
              <a:pPr/>
              <a:t>1/10/2024</a:t>
            </a:fld>
            <a:endParaRPr lang="el-GR"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11323768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42500" y="2364465"/>
            <a:ext cx="4459000" cy="825049"/>
          </a:xfrm>
        </p:spPr>
        <p:txBody>
          <a:bodyPr>
            <a:noAutofit/>
          </a:bodyPr>
          <a:lstStyle/>
          <a:p>
            <a:r>
              <a:rPr lang="el-GR" sz="2400" dirty="0"/>
              <a:t>ΨΥΧΟΠΑΘΟΛΟΓΙΑ ΕΝΗΛΙΚΩΝ</a:t>
            </a:r>
            <a:br>
              <a:rPr lang="el-GR" sz="2400" dirty="0"/>
            </a:br>
            <a:r>
              <a:rPr lang="el-GR" sz="2400" dirty="0"/>
              <a:t>Χειμερινό εξάμηνο 2024-2025</a:t>
            </a:r>
          </a:p>
        </p:txBody>
      </p:sp>
      <p:sp>
        <p:nvSpPr>
          <p:cNvPr id="2051" name="Rectangle 3"/>
          <p:cNvSpPr>
            <a:spLocks noGrp="1" noChangeArrowheads="1"/>
          </p:cNvSpPr>
          <p:nvPr>
            <p:ph type="subTitle" idx="1"/>
          </p:nvPr>
        </p:nvSpPr>
        <p:spPr/>
        <p:txBody>
          <a:bodyPr>
            <a:normAutofit fontScale="85000" lnSpcReduction="20000"/>
          </a:bodyPr>
          <a:lstStyle/>
          <a:p>
            <a:r>
              <a:rPr lang="el-GR" dirty="0"/>
              <a:t>Μάθημα 1: Ιστορικά στοιχεία Ψυχιατρικής και Ταξινόμησης/Λήψη Ψυχιατρικού ιστορικού</a:t>
            </a:r>
          </a:p>
          <a:p>
            <a:pPr algn="r"/>
            <a:endParaRPr lang="el-GR" sz="2400" dirty="0"/>
          </a:p>
          <a:p>
            <a:pPr algn="r"/>
            <a:r>
              <a:rPr lang="el-GR" sz="2400" dirty="0"/>
              <a:t>Διδάσκουσα: Κατερίνα Φλωρά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r>
              <a:rPr lang="en-US" sz="4000" dirty="0"/>
              <a:t>Bleuler: </a:t>
            </a:r>
            <a:r>
              <a:rPr lang="el-GR" sz="4000" dirty="0"/>
              <a:t>σχιζοφρένεια αντί «πρώιμης άνοιας» (</a:t>
            </a:r>
            <a:r>
              <a:rPr lang="en-US" sz="4000" dirty="0"/>
              <a:t>dementia praecox)</a:t>
            </a:r>
            <a:endParaRPr lang="el-GR" sz="4000" dirty="0"/>
          </a:p>
        </p:txBody>
      </p:sp>
      <p:sp>
        <p:nvSpPr>
          <p:cNvPr id="31747" name="Rectangle 3"/>
          <p:cNvSpPr>
            <a:spLocks noGrp="1" noChangeArrowheads="1"/>
          </p:cNvSpPr>
          <p:nvPr>
            <p:ph idx="1"/>
          </p:nvPr>
        </p:nvSpPr>
        <p:spPr>
          <a:xfrm>
            <a:off x="395288" y="1844675"/>
            <a:ext cx="8229600" cy="4525963"/>
          </a:xfrm>
          <a:noFill/>
          <a:ln/>
        </p:spPr>
        <p:txBody>
          <a:bodyPr/>
          <a:lstStyle/>
          <a:p>
            <a:endParaRPr lang="el-GR" dirty="0"/>
          </a:p>
          <a:p>
            <a:r>
              <a:rPr lang="el-GR" dirty="0"/>
              <a:t>«Στον πυρήνα της ασθένειας είναι η διάσχιση μεταξύ των ψυχικών λειτουργιών της προσωπικότητας, της σκέψης, της μνήμης και της αντίληψης». </a:t>
            </a:r>
          </a:p>
          <a:p>
            <a:r>
              <a:rPr lang="el-GR" dirty="0"/>
              <a:t>Αντί συμπτωμάτων στο μικροσκόπιο, άνθρωποι που παλεύουν όπως όλοι με τα υπαρξιακά ζητήματα, με μια επιπλέον δυσκολία: την ασθένειά τους..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normAutofit/>
          </a:bodyPr>
          <a:lstStyle/>
          <a:p>
            <a:r>
              <a:rPr lang="en-US" sz="3600" dirty="0"/>
              <a:t>Karl Jaspers: </a:t>
            </a:r>
            <a:r>
              <a:rPr lang="el-GR" sz="3600" dirty="0"/>
              <a:t>κατανόηση και εξήγηση των ψυχικών συμπτωμάτων</a:t>
            </a:r>
          </a:p>
        </p:txBody>
      </p:sp>
      <p:sp>
        <p:nvSpPr>
          <p:cNvPr id="32771" name="Rectangle 3"/>
          <p:cNvSpPr>
            <a:spLocks noGrp="1" noChangeArrowheads="1"/>
          </p:cNvSpPr>
          <p:nvPr>
            <p:ph idx="1"/>
          </p:nvPr>
        </p:nvSpPr>
        <p:spPr>
          <a:xfrm>
            <a:off x="395288" y="2332038"/>
            <a:ext cx="8229600" cy="4525962"/>
          </a:xfrm>
          <a:noFill/>
          <a:ln/>
        </p:spPr>
        <p:txBody>
          <a:bodyPr/>
          <a:lstStyle/>
          <a:p>
            <a:r>
              <a:rPr lang="el-GR" dirty="0"/>
              <a:t>Άντληση νοήματος από την προσωπική ιστορία του ατόμου</a:t>
            </a:r>
          </a:p>
          <a:p>
            <a:r>
              <a:rPr lang="el-GR" dirty="0"/>
              <a:t>Εμπαθητική κατανόηση</a:t>
            </a:r>
          </a:p>
          <a:p>
            <a:r>
              <a:rPr lang="el-GR" dirty="0"/>
              <a:t>Ψύχωση: πιο δύσκολο να κατανοηθούν τα  συμπτώματα</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p:spPr>
        <p:txBody>
          <a:bodyPr>
            <a:normAutofit/>
          </a:bodyPr>
          <a:lstStyle/>
          <a:p>
            <a:r>
              <a:rPr lang="en-US" sz="3200" dirty="0"/>
              <a:t>Kurt Schneider: </a:t>
            </a:r>
            <a:r>
              <a:rPr lang="el-GR" sz="3200" dirty="0"/>
              <a:t>τα συμπτώματα πρώτης γραμμής»</a:t>
            </a:r>
            <a:r>
              <a:rPr lang="en-US" sz="3200" dirty="0"/>
              <a:t> (“first rank” symptoms)</a:t>
            </a:r>
            <a:endParaRPr lang="el-GR" sz="3200" dirty="0"/>
          </a:p>
        </p:txBody>
      </p:sp>
      <p:sp>
        <p:nvSpPr>
          <p:cNvPr id="33795" name="Rectangle 3"/>
          <p:cNvSpPr>
            <a:spLocks noGrp="1" noChangeArrowheads="1"/>
          </p:cNvSpPr>
          <p:nvPr>
            <p:ph idx="1"/>
          </p:nvPr>
        </p:nvSpPr>
        <p:spPr>
          <a:noFill/>
          <a:ln/>
        </p:spPr>
        <p:txBody>
          <a:bodyPr>
            <a:normAutofit fontScale="92500" lnSpcReduction="10000"/>
          </a:bodyPr>
          <a:lstStyle/>
          <a:p>
            <a:r>
              <a:rPr lang="el-GR" sz="2800" dirty="0"/>
              <a:t>Έμφαση στη μορφή και όχι στο περιεχόμενο</a:t>
            </a:r>
          </a:p>
          <a:p>
            <a:r>
              <a:rPr lang="el-GR" sz="2800" dirty="0"/>
              <a:t>Εύκολα αναγνωρίσιμα συμπτώματα</a:t>
            </a:r>
          </a:p>
          <a:p>
            <a:r>
              <a:rPr lang="el-GR" sz="2800" i="1" dirty="0"/>
              <a:t>Συμπτώματα σχιζοφρένειας</a:t>
            </a:r>
            <a:r>
              <a:rPr lang="el-GR" sz="2800" dirty="0"/>
              <a:t>: σκέψεις που ακούγονται, φωνές που συζητάνε, φωνές που σχολιάζουν, ενέργειες που σχετίζονται με το σώμα, σκέψεις που μεταφέρονται, σκέψεις που παρεισφρύουν, διάχυση σκέψεων, ψευδαισθήσεις, συναισθήματα, κίνητρα, εμπρόθετες πράξεις αποδίδονται σε άλλους.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lstStyle/>
          <a:p>
            <a:r>
              <a:rPr lang="el-GR" sz="4000" dirty="0"/>
              <a:t>Η «εξέλιξη» της μανιοκατάθλιψης»</a:t>
            </a:r>
          </a:p>
        </p:txBody>
      </p:sp>
      <p:sp>
        <p:nvSpPr>
          <p:cNvPr id="34819" name="Rectangle 3"/>
          <p:cNvSpPr>
            <a:spLocks noGrp="1" noChangeArrowheads="1"/>
          </p:cNvSpPr>
          <p:nvPr>
            <p:ph idx="1"/>
          </p:nvPr>
        </p:nvSpPr>
        <p:spPr>
          <a:noFill/>
          <a:ln/>
        </p:spPr>
        <p:txBody>
          <a:bodyPr/>
          <a:lstStyle/>
          <a:p>
            <a:r>
              <a:rPr lang="el-GR" dirty="0"/>
              <a:t>1933, </a:t>
            </a:r>
            <a:r>
              <a:rPr lang="en-US" dirty="0"/>
              <a:t>Jacob Kasanin: “</a:t>
            </a:r>
            <a:r>
              <a:rPr lang="el-GR" dirty="0"/>
              <a:t>σχιζοσυναισθηματική διαταραχή», συμπτώματα  μανίας και ψύχωσης</a:t>
            </a:r>
          </a:p>
          <a:p>
            <a:r>
              <a:rPr lang="el-GR" dirty="0"/>
              <a:t>1926</a:t>
            </a:r>
            <a:r>
              <a:rPr lang="en-US" dirty="0"/>
              <a:t>,</a:t>
            </a:r>
            <a:r>
              <a:rPr lang="el-GR" dirty="0"/>
              <a:t> </a:t>
            </a:r>
            <a:r>
              <a:rPr lang="en-US" dirty="0"/>
              <a:t>Karl Kliest: </a:t>
            </a:r>
            <a:r>
              <a:rPr lang="el-GR" dirty="0"/>
              <a:t>«</a:t>
            </a:r>
            <a:r>
              <a:rPr lang="en-US" dirty="0"/>
              <a:t>cycloid psychosis</a:t>
            </a:r>
            <a:r>
              <a:rPr lang="el-GR" dirty="0"/>
              <a:t>»: αλλαγή συμπτωμάτων σε γρήγορο χρόνο</a:t>
            </a:r>
          </a:p>
          <a:p>
            <a:r>
              <a:rPr lang="en-US" dirty="0"/>
              <a:t>1936, Karl Leonhard: </a:t>
            </a:r>
            <a:r>
              <a:rPr lang="el-GR" dirty="0"/>
              <a:t>διπολική διαταραχή: σε διαφορετικό χρόνο, δύο διαφορετικές συναισθηματικές διαθέσεις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143000"/>
          </a:xfrm>
          <a:noFill/>
          <a:ln/>
        </p:spPr>
        <p:txBody>
          <a:bodyPr>
            <a:normAutofit/>
          </a:bodyPr>
          <a:lstStyle/>
          <a:p>
            <a:r>
              <a:rPr lang="el-GR" sz="4000" dirty="0"/>
              <a:t>Προσεγγίζοντας κριτικά την ταξινόμηση</a:t>
            </a:r>
          </a:p>
        </p:txBody>
      </p:sp>
      <p:sp>
        <p:nvSpPr>
          <p:cNvPr id="35843" name="Rectangle 3"/>
          <p:cNvSpPr>
            <a:spLocks noGrp="1" noChangeArrowheads="1"/>
          </p:cNvSpPr>
          <p:nvPr>
            <p:ph idx="1"/>
          </p:nvPr>
        </p:nvSpPr>
        <p:spPr>
          <a:xfrm>
            <a:off x="468313" y="1628775"/>
            <a:ext cx="8229600" cy="4525963"/>
          </a:xfrm>
          <a:noFill/>
          <a:ln/>
        </p:spPr>
        <p:txBody>
          <a:bodyPr/>
          <a:lstStyle/>
          <a:p>
            <a:pPr>
              <a:lnSpc>
                <a:spcPct val="90000"/>
              </a:lnSpc>
            </a:pPr>
            <a:r>
              <a:rPr lang="el-GR" sz="2800" dirty="0"/>
              <a:t>Αξιοπιστία: η συνέπεια με την οποία η διάγνωση γίνεται από διαφορετικούς κλινικούς ή σε διαφορετικές χρονικές στιγμές</a:t>
            </a:r>
          </a:p>
          <a:p>
            <a:pPr>
              <a:lnSpc>
                <a:spcPct val="90000"/>
              </a:lnSpc>
            </a:pPr>
            <a:r>
              <a:rPr lang="en-US" sz="2800" dirty="0"/>
              <a:t>Meyer: </a:t>
            </a:r>
            <a:r>
              <a:rPr lang="el-GR" sz="2800" dirty="0"/>
              <a:t>«θα πρέπει να εγκαταλείψουμε την ιδέα της ταξινόμησης των ανθρώπων όπως κάνουμε με τα φυτά»</a:t>
            </a:r>
          </a:p>
          <a:p>
            <a:pPr>
              <a:lnSpc>
                <a:spcPct val="90000"/>
              </a:lnSpc>
            </a:pPr>
            <a:r>
              <a:rPr lang="el-GR" sz="2800" dirty="0"/>
              <a:t>Σύνθετα προβλήματα, ατομικές ιστορίες, κοινωνικές συνθήκες</a:t>
            </a:r>
          </a:p>
          <a:p>
            <a:pPr>
              <a:lnSpc>
                <a:spcPct val="90000"/>
              </a:lnSpc>
            </a:pPr>
            <a:r>
              <a:rPr lang="el-GR" sz="2800" dirty="0"/>
              <a:t>Επιλογή θεραπείας βάσει της  περιγραφής των προβλημάτων και όχι της διάγνωσης</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l-GR" sz="3600" dirty="0"/>
              <a:t>Προσεγγίζοντας κριτικά την ταξινόμηση</a:t>
            </a:r>
          </a:p>
        </p:txBody>
      </p:sp>
      <p:sp>
        <p:nvSpPr>
          <p:cNvPr id="36867" name="Rectangle 3"/>
          <p:cNvSpPr>
            <a:spLocks noGrp="1" noChangeArrowheads="1"/>
          </p:cNvSpPr>
          <p:nvPr>
            <p:ph idx="1"/>
          </p:nvPr>
        </p:nvSpPr>
        <p:spPr>
          <a:noFill/>
          <a:ln/>
        </p:spPr>
        <p:txBody>
          <a:bodyPr>
            <a:normAutofit fontScale="92500" lnSpcReduction="10000"/>
          </a:bodyPr>
          <a:lstStyle/>
          <a:p>
            <a:r>
              <a:rPr lang="el-GR" sz="2800" dirty="0"/>
              <a:t>Είναι σχεδόν αδύνατο να βρούμε δύο ασθενείς διαγνωσμένους με σχιζοφρένεια που να έχουν ταυτόσημα συμπτώματα</a:t>
            </a:r>
          </a:p>
          <a:p>
            <a:r>
              <a:rPr lang="el-GR" sz="2800" dirty="0"/>
              <a:t>Το </a:t>
            </a:r>
            <a:r>
              <a:rPr lang="en-US" sz="2800" dirty="0"/>
              <a:t>DSM</a:t>
            </a:r>
            <a:r>
              <a:rPr lang="el-GR" sz="2800" dirty="0"/>
              <a:t> και η βιομηχανοποίηση της ψυχιατρικής</a:t>
            </a:r>
          </a:p>
          <a:p>
            <a:r>
              <a:rPr lang="el-GR" sz="2800" dirty="0"/>
              <a:t>Υπάρχουν διακριτές διαταραχές;-</a:t>
            </a:r>
            <a:r>
              <a:rPr lang="en-US" sz="2800" dirty="0"/>
              <a:t> </a:t>
            </a:r>
            <a:r>
              <a:rPr lang="el-GR" sz="2800" dirty="0"/>
              <a:t>      σε μια μελέτη π.χ. οι περισσότεροι ασθενείς φαίνεται ότι βρίσκονται στο μέσο ενός συνεχούς ανάμεσα στην σχιζοφρένεια και την μανιοκατάθλιψη. </a:t>
            </a:r>
          </a:p>
        </p:txBody>
      </p:sp>
      <p:sp>
        <p:nvSpPr>
          <p:cNvPr id="36868" name="Line 4"/>
          <p:cNvSpPr>
            <a:spLocks noChangeShapeType="1"/>
          </p:cNvSpPr>
          <p:nvPr/>
        </p:nvSpPr>
        <p:spPr bwMode="auto">
          <a:xfrm>
            <a:off x="5724128" y="4509120"/>
            <a:ext cx="503684" cy="0"/>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normAutofit fontScale="90000"/>
          </a:bodyPr>
          <a:lstStyle/>
          <a:p>
            <a:r>
              <a:rPr lang="el-GR" sz="4000" dirty="0"/>
              <a:t>Διάγνωση ως  περιγραφή συμπτωμάτων</a:t>
            </a:r>
          </a:p>
        </p:txBody>
      </p:sp>
      <p:sp>
        <p:nvSpPr>
          <p:cNvPr id="37891" name="Rectangle 3"/>
          <p:cNvSpPr>
            <a:spLocks noGrp="1" noChangeArrowheads="1"/>
          </p:cNvSpPr>
          <p:nvPr>
            <p:ph idx="1"/>
          </p:nvPr>
        </p:nvSpPr>
        <p:spPr>
          <a:noFill/>
          <a:ln/>
        </p:spPr>
        <p:txBody>
          <a:bodyPr/>
          <a:lstStyle/>
          <a:p>
            <a:r>
              <a:rPr lang="el-GR" dirty="0"/>
              <a:t>Περιγραφή της διάστασης του συμπτώματος αντί της ένταξης  σε μια κατηγορία</a:t>
            </a:r>
          </a:p>
          <a:p>
            <a:r>
              <a:rPr lang="el-GR" dirty="0"/>
              <a:t>Κυρίαρχη  ψυχιατρική-ψυχολογία: η επικράτηση των ταξινομητικών συστημάτων</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dirty="0"/>
              <a:t>Ψυχιατρική: τα πρώτα χρόνια</a:t>
            </a:r>
          </a:p>
        </p:txBody>
      </p:sp>
      <p:sp>
        <p:nvSpPr>
          <p:cNvPr id="4099" name="Rectangle 3"/>
          <p:cNvSpPr>
            <a:spLocks noGrp="1" noChangeArrowheads="1"/>
          </p:cNvSpPr>
          <p:nvPr>
            <p:ph idx="1"/>
          </p:nvPr>
        </p:nvSpPr>
        <p:spPr/>
        <p:txBody>
          <a:bodyPr>
            <a:normAutofit fontScale="77500" lnSpcReduction="20000"/>
          </a:bodyPr>
          <a:lstStyle/>
          <a:p>
            <a:pPr>
              <a:lnSpc>
                <a:spcPct val="90000"/>
              </a:lnSpc>
            </a:pPr>
            <a:r>
              <a:rPr lang="el-GR" sz="2800" dirty="0"/>
              <a:t>2 αιώνες ζωής</a:t>
            </a:r>
          </a:p>
          <a:p>
            <a:pPr>
              <a:lnSpc>
                <a:spcPct val="90000"/>
              </a:lnSpc>
            </a:pPr>
            <a:r>
              <a:rPr lang="el-GR" sz="2900" dirty="0"/>
              <a:t>1896-Πενσυλβάνια-Πρώτη Ψυχιατρική Κλινική-</a:t>
            </a:r>
            <a:r>
              <a:rPr lang="en-US" sz="2900" dirty="0"/>
              <a:t>Lightner Witmer. </a:t>
            </a:r>
          </a:p>
          <a:p>
            <a:pPr>
              <a:lnSpc>
                <a:spcPct val="90000"/>
              </a:lnSpc>
            </a:pPr>
            <a:r>
              <a:rPr lang="el-GR" sz="2900" dirty="0"/>
              <a:t>Ως τον 18</a:t>
            </a:r>
            <a:r>
              <a:rPr lang="el-GR" sz="2900" baseline="30000" dirty="0"/>
              <a:t>ο</a:t>
            </a:r>
            <a:r>
              <a:rPr lang="el-GR" sz="2900" dirty="0"/>
              <a:t> αιώνα: προσβολή από δαίμονες</a:t>
            </a:r>
          </a:p>
          <a:p>
            <a:pPr>
              <a:lnSpc>
                <a:spcPct val="90000"/>
              </a:lnSpc>
            </a:pPr>
            <a:r>
              <a:rPr lang="el-GR" sz="2900" dirty="0"/>
              <a:t>Τέλη 18</a:t>
            </a:r>
            <a:r>
              <a:rPr lang="el-GR" sz="2900" baseline="30000" dirty="0"/>
              <a:t>ου</a:t>
            </a:r>
            <a:r>
              <a:rPr lang="el-GR" sz="2900" dirty="0"/>
              <a:t> αιώνα- Η.Π.Α.: </a:t>
            </a:r>
            <a:r>
              <a:rPr lang="en-US" sz="2900" b="1" dirty="0"/>
              <a:t>Rush</a:t>
            </a:r>
            <a:r>
              <a:rPr lang="en-US" sz="2900" dirty="0"/>
              <a:t> Benjamin &amp; </a:t>
            </a:r>
            <a:r>
              <a:rPr lang="en-US" sz="2900" b="1" dirty="0"/>
              <a:t>Dix</a:t>
            </a:r>
            <a:r>
              <a:rPr lang="en-US" sz="2900" dirty="0"/>
              <a:t> Dorothea</a:t>
            </a:r>
            <a:r>
              <a:rPr lang="el-GR" sz="2900" dirty="0"/>
              <a:t> </a:t>
            </a:r>
            <a:endParaRPr lang="en-US" sz="2900" dirty="0"/>
          </a:p>
          <a:p>
            <a:pPr>
              <a:lnSpc>
                <a:spcPct val="90000"/>
              </a:lnSpc>
            </a:pPr>
            <a:r>
              <a:rPr lang="el-GR" sz="2900" dirty="0"/>
              <a:t>Γαλλία-</a:t>
            </a:r>
            <a:r>
              <a:rPr lang="en-US" sz="2900" b="1" dirty="0"/>
              <a:t>Pinel, Esquirol</a:t>
            </a:r>
            <a:r>
              <a:rPr lang="el-GR" sz="2900" dirty="0"/>
              <a:t>: μεταρρύθμιση</a:t>
            </a:r>
            <a:endParaRPr lang="en-US" sz="2900" b="1" dirty="0"/>
          </a:p>
          <a:p>
            <a:pPr>
              <a:lnSpc>
                <a:spcPct val="90000"/>
              </a:lnSpc>
            </a:pPr>
            <a:r>
              <a:rPr lang="el-GR" sz="2900" dirty="0"/>
              <a:t>Βέλγιο-</a:t>
            </a:r>
            <a:r>
              <a:rPr lang="en-US" sz="2900" b="1" dirty="0" err="1"/>
              <a:t>Guislain</a:t>
            </a:r>
            <a:r>
              <a:rPr lang="el-GR" sz="2900" dirty="0"/>
              <a:t>: αλλαγές στα άσυλα</a:t>
            </a:r>
            <a:endParaRPr lang="en-US" sz="2900" b="1" dirty="0"/>
          </a:p>
          <a:p>
            <a:pPr>
              <a:lnSpc>
                <a:spcPct val="90000"/>
              </a:lnSpc>
              <a:buFontTx/>
              <a:buNone/>
            </a:pPr>
            <a:r>
              <a:rPr lang="el-GR" sz="2900" dirty="0"/>
              <a:t> </a:t>
            </a:r>
          </a:p>
          <a:p>
            <a:pPr>
              <a:lnSpc>
                <a:spcPct val="90000"/>
              </a:lnSpc>
            </a:pPr>
            <a:endParaRPr lang="el-G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l-GR" sz="4000" dirty="0"/>
              <a:t>Ψυχιατρική: 19</a:t>
            </a:r>
            <a:r>
              <a:rPr lang="el-GR" sz="4000" baseline="30000" dirty="0"/>
              <a:t>ος</a:t>
            </a:r>
            <a:r>
              <a:rPr lang="el-GR" sz="4000" dirty="0"/>
              <a:t>-20</a:t>
            </a:r>
            <a:r>
              <a:rPr lang="el-GR" sz="4000" baseline="30000" dirty="0"/>
              <a:t>ος</a:t>
            </a:r>
            <a:r>
              <a:rPr lang="el-GR" sz="4000" dirty="0"/>
              <a:t> αιώνας</a:t>
            </a:r>
            <a:br>
              <a:rPr lang="el-GR" sz="4000" dirty="0"/>
            </a:br>
            <a:endParaRPr lang="el-GR" sz="4000" dirty="0"/>
          </a:p>
        </p:txBody>
      </p:sp>
      <p:sp>
        <p:nvSpPr>
          <p:cNvPr id="5123" name="Rectangle 3"/>
          <p:cNvSpPr>
            <a:spLocks noGrp="1" noChangeArrowheads="1"/>
          </p:cNvSpPr>
          <p:nvPr>
            <p:ph idx="1"/>
          </p:nvPr>
        </p:nvSpPr>
        <p:spPr/>
        <p:txBody>
          <a:bodyPr/>
          <a:lstStyle/>
          <a:p>
            <a:r>
              <a:rPr lang="en-US" dirty="0"/>
              <a:t>Emil Kraepelin: </a:t>
            </a:r>
            <a:r>
              <a:rPr lang="el-GR" dirty="0"/>
              <a:t>διάκριση μανιοκατάθλιψης-ψύχωσης</a:t>
            </a:r>
          </a:p>
          <a:p>
            <a:r>
              <a:rPr lang="en-US" dirty="0"/>
              <a:t>Jean Martin Charcot: </a:t>
            </a:r>
            <a:r>
              <a:rPr lang="el-GR" dirty="0"/>
              <a:t>στροφή προσοχής στις νευρώσεις</a:t>
            </a:r>
          </a:p>
          <a:p>
            <a:r>
              <a:rPr lang="en-US" dirty="0" err="1"/>
              <a:t>Bleuler</a:t>
            </a:r>
            <a:r>
              <a:rPr lang="en-US" dirty="0"/>
              <a:t> (</a:t>
            </a:r>
            <a:r>
              <a:rPr lang="el-GR" dirty="0"/>
              <a:t>«σχιζοφρένεια»), </a:t>
            </a:r>
            <a:r>
              <a:rPr lang="en-US" dirty="0"/>
              <a:t>Carl Jung, Hermann Rorschach </a:t>
            </a:r>
            <a:r>
              <a:rPr lang="el-GR" dirty="0"/>
              <a:t>στην Ελβετία</a:t>
            </a:r>
          </a:p>
          <a:p>
            <a:r>
              <a:rPr lang="el-GR" dirty="0"/>
              <a:t>Ψυχαναλυτικό κίνημα</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l-GR" sz="4000" dirty="0"/>
              <a:t>Ψυχιατρική: μέσα 20</a:t>
            </a:r>
            <a:r>
              <a:rPr lang="el-GR" sz="4000" baseline="30000" dirty="0"/>
              <a:t>ου</a:t>
            </a:r>
            <a:r>
              <a:rPr lang="el-GR" sz="4000" dirty="0"/>
              <a:t> αιώνα ως σήμερα</a:t>
            </a:r>
          </a:p>
        </p:txBody>
      </p:sp>
      <p:sp>
        <p:nvSpPr>
          <p:cNvPr id="6147" name="Rectangle 3"/>
          <p:cNvSpPr>
            <a:spLocks noGrp="1" noChangeArrowheads="1"/>
          </p:cNvSpPr>
          <p:nvPr>
            <p:ph idx="1"/>
          </p:nvPr>
        </p:nvSpPr>
        <p:spPr/>
        <p:txBody>
          <a:bodyPr/>
          <a:lstStyle/>
          <a:p>
            <a:r>
              <a:rPr lang="el-GR" dirty="0"/>
              <a:t>Εισαγωγή φαρμακολογίας</a:t>
            </a:r>
          </a:p>
          <a:p>
            <a:r>
              <a:rPr lang="el-GR" dirty="0"/>
              <a:t>Χλωροπρομαζίνη: πρώτο αντιψυχωτικό φάρμακο το  1952</a:t>
            </a:r>
          </a:p>
          <a:p>
            <a:r>
              <a:rPr lang="el-GR" dirty="0"/>
              <a:t>Κοινωνική-Κοινοτική Ψυχιατρική: από τα ψυχιατρεία στην κοινότητα</a:t>
            </a:r>
          </a:p>
          <a:p>
            <a:r>
              <a:rPr lang="el-GR" dirty="0"/>
              <a:t>Προς  ένα βιοψυχοκοινωνικό μοντέλο της  ψυχικής νόσου.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dirty="0"/>
              <a:t>Ψυχοπαθολογία</a:t>
            </a:r>
          </a:p>
        </p:txBody>
      </p:sp>
      <p:sp>
        <p:nvSpPr>
          <p:cNvPr id="7171" name="Rectangle 3"/>
          <p:cNvSpPr>
            <a:spLocks noGrp="1" noChangeArrowheads="1"/>
          </p:cNvSpPr>
          <p:nvPr>
            <p:ph idx="1"/>
          </p:nvPr>
        </p:nvSpPr>
        <p:spPr/>
        <p:txBody>
          <a:bodyPr>
            <a:normAutofit fontScale="92500" lnSpcReduction="20000"/>
          </a:bodyPr>
          <a:lstStyle/>
          <a:p>
            <a:r>
              <a:rPr lang="el-GR" sz="2800" dirty="0"/>
              <a:t>Η «παθολογία της ψυχής»</a:t>
            </a:r>
          </a:p>
          <a:p>
            <a:r>
              <a:rPr lang="el-GR" sz="2800" dirty="0"/>
              <a:t>Η μελέτη των συμπεριφορών που μπορεί να είναι ενδεικτικές διανοητικής ασθένειας ή ψυχολογικής  εξασθένισης </a:t>
            </a:r>
          </a:p>
          <a:p>
            <a:r>
              <a:rPr lang="el-GR" sz="2800" dirty="0"/>
              <a:t>Μιλάμε για «αποκλίνουσες» συμπεριφορές από το θεωρούμενο φυσιολογικό</a:t>
            </a:r>
          </a:p>
          <a:p>
            <a:r>
              <a:rPr lang="el-GR" sz="2800" dirty="0"/>
              <a:t>Στόχος της «να διευκρινιστούν οι σύνθετες αλληλεξαρτήσεις της βιολογίας, υποκειμενικής εμπειρίας, συμπεριφοράς και θεραπειών».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dirty="0"/>
              <a:t>Ψυχοπαθολογία</a:t>
            </a:r>
          </a:p>
        </p:txBody>
      </p:sp>
      <p:sp>
        <p:nvSpPr>
          <p:cNvPr id="8195" name="Rectangle 3"/>
          <p:cNvSpPr>
            <a:spLocks noGrp="1" noChangeArrowheads="1"/>
          </p:cNvSpPr>
          <p:nvPr>
            <p:ph idx="1"/>
          </p:nvPr>
        </p:nvSpPr>
        <p:spPr/>
        <p:txBody>
          <a:bodyPr/>
          <a:lstStyle/>
          <a:p>
            <a:r>
              <a:rPr lang="el-GR" dirty="0"/>
              <a:t>Στόχος της «να διευκρινιστούν οι σύνθετες αλληλεξαρτήσεις της βιολογίας, υποκειμενικής εμπειρίας, συμπεριφοράς και θεραπειών». </a:t>
            </a:r>
          </a:p>
          <a:p>
            <a:r>
              <a:rPr lang="el-GR" dirty="0"/>
              <a:t>Διάγνωση</a:t>
            </a:r>
          </a:p>
          <a:p>
            <a:r>
              <a:rPr lang="el-GR" dirty="0"/>
              <a:t>Αντιμετώπιση</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dirty="0"/>
              <a:t>Ψυχιατρικό ιστορικό</a:t>
            </a:r>
          </a:p>
        </p:txBody>
      </p:sp>
      <p:sp>
        <p:nvSpPr>
          <p:cNvPr id="10243" name="Rectangle 3"/>
          <p:cNvSpPr>
            <a:spLocks noGrp="1" noChangeArrowheads="1"/>
          </p:cNvSpPr>
          <p:nvPr>
            <p:ph idx="1"/>
          </p:nvPr>
        </p:nvSpPr>
        <p:spPr>
          <a:xfrm>
            <a:off x="0" y="2060575"/>
            <a:ext cx="8229600" cy="4525963"/>
          </a:xfrm>
        </p:spPr>
        <p:txBody>
          <a:bodyPr>
            <a:normAutofit fontScale="92500" lnSpcReduction="20000"/>
          </a:bodyPr>
          <a:lstStyle/>
          <a:p>
            <a:pPr>
              <a:lnSpc>
                <a:spcPct val="80000"/>
              </a:lnSpc>
            </a:pPr>
            <a:r>
              <a:rPr lang="el-GR" sz="2000" dirty="0"/>
              <a:t>Ατομικά στοιχεία (στοιχεία ταυτότητας)</a:t>
            </a:r>
          </a:p>
          <a:p>
            <a:pPr>
              <a:lnSpc>
                <a:spcPct val="80000"/>
              </a:lnSpc>
            </a:pPr>
            <a:r>
              <a:rPr lang="el-GR" sz="2000" dirty="0"/>
              <a:t>Πηγή παραπομπής</a:t>
            </a:r>
          </a:p>
          <a:p>
            <a:pPr>
              <a:lnSpc>
                <a:spcPct val="80000"/>
              </a:lnSpc>
            </a:pPr>
            <a:r>
              <a:rPr lang="el-GR" sz="2000" dirty="0"/>
              <a:t>Κύριο ενόχλημα</a:t>
            </a:r>
          </a:p>
          <a:p>
            <a:pPr>
              <a:lnSpc>
                <a:spcPct val="80000"/>
              </a:lnSpc>
            </a:pPr>
            <a:r>
              <a:rPr lang="el-GR" sz="2000" dirty="0"/>
              <a:t>Ιστορικό του παρόντος προβλήματος</a:t>
            </a:r>
          </a:p>
          <a:p>
            <a:pPr>
              <a:lnSpc>
                <a:spcPct val="80000"/>
              </a:lnSpc>
            </a:pPr>
            <a:r>
              <a:rPr lang="el-GR" sz="2000" dirty="0"/>
              <a:t>Αναπτυξιακό ιστορικό (προηγούμενο ιστορικό)</a:t>
            </a:r>
          </a:p>
          <a:p>
            <a:pPr>
              <a:lnSpc>
                <a:spcPct val="80000"/>
              </a:lnSpc>
            </a:pPr>
            <a:r>
              <a:rPr lang="el-GR" sz="2000" dirty="0"/>
              <a:t>Οικογενειακό ψυχιατρικό ιστορικό</a:t>
            </a:r>
          </a:p>
          <a:p>
            <a:pPr>
              <a:lnSpc>
                <a:spcPct val="80000"/>
              </a:lnSpc>
            </a:pPr>
            <a:r>
              <a:rPr lang="el-GR" sz="2000" dirty="0"/>
              <a:t>Ιατρικό ιστορικό</a:t>
            </a:r>
          </a:p>
          <a:p>
            <a:pPr>
              <a:lnSpc>
                <a:spcPct val="80000"/>
              </a:lnSpc>
            </a:pPr>
            <a:r>
              <a:rPr lang="el-GR" sz="2000" dirty="0"/>
              <a:t>Ιστορικό χρήσης φαρμάκων-ουσιών και αλκοόλ</a:t>
            </a:r>
          </a:p>
          <a:p>
            <a:pPr>
              <a:lnSpc>
                <a:spcPct val="80000"/>
              </a:lnSpc>
            </a:pPr>
            <a:r>
              <a:rPr lang="el-GR" sz="2000" dirty="0"/>
              <a:t>Εξέταση των  ψυχικών λειτουργιών</a:t>
            </a:r>
          </a:p>
          <a:p>
            <a:pPr>
              <a:lnSpc>
                <a:spcPct val="80000"/>
              </a:lnSpc>
            </a:pPr>
            <a:r>
              <a:rPr lang="el-GR" sz="2000" dirty="0"/>
              <a:t>Φυσική εξέταση</a:t>
            </a:r>
          </a:p>
          <a:p>
            <a:pPr>
              <a:lnSpc>
                <a:spcPct val="80000"/>
              </a:lnSpc>
            </a:pPr>
            <a:r>
              <a:rPr lang="el-GR" sz="2000" dirty="0"/>
              <a:t>Νευρολογική εξέταση</a:t>
            </a:r>
          </a:p>
          <a:p>
            <a:pPr>
              <a:lnSpc>
                <a:spcPct val="80000"/>
              </a:lnSpc>
            </a:pPr>
            <a:r>
              <a:rPr lang="el-GR" sz="2000" dirty="0"/>
              <a:t>Διαμόρφωση περίπτωσης (</a:t>
            </a:r>
            <a:r>
              <a:rPr lang="en-US" sz="2000"/>
              <a:t>case formulation)</a:t>
            </a:r>
            <a:endParaRPr lang="el-GR" sz="2000" dirty="0"/>
          </a:p>
          <a:p>
            <a:pPr>
              <a:lnSpc>
                <a:spcPct val="80000"/>
              </a:lnSpc>
            </a:pPr>
            <a:r>
              <a:rPr lang="el-GR" sz="2000" dirty="0"/>
              <a:t>Διαγνωστική εντύπωση</a:t>
            </a:r>
          </a:p>
          <a:p>
            <a:pPr>
              <a:lnSpc>
                <a:spcPct val="80000"/>
              </a:lnSpc>
            </a:pPr>
            <a:r>
              <a:rPr lang="el-GR" sz="2000" dirty="0"/>
              <a:t>Θεραπευτικός σχεδιασμός</a:t>
            </a:r>
          </a:p>
          <a:p>
            <a:pPr>
              <a:lnSpc>
                <a:spcPct val="80000"/>
              </a:lnSpc>
            </a:pP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dirty="0"/>
              <a:t>Ταξινόμηση</a:t>
            </a:r>
          </a:p>
        </p:txBody>
      </p:sp>
      <p:sp>
        <p:nvSpPr>
          <p:cNvPr id="9219" name="Rectangle 3"/>
          <p:cNvSpPr>
            <a:spLocks noGrp="1" noChangeArrowheads="1"/>
          </p:cNvSpPr>
          <p:nvPr>
            <p:ph idx="1"/>
          </p:nvPr>
        </p:nvSpPr>
        <p:spPr/>
        <p:txBody>
          <a:bodyPr/>
          <a:lstStyle/>
          <a:p>
            <a:endParaRPr lang="el-GR" dirty="0"/>
          </a:p>
          <a:p>
            <a:r>
              <a:rPr lang="en-US" dirty="0"/>
              <a:t>DSM-V (Dianostic and Statistical Manual of Mental Disorders, </a:t>
            </a:r>
            <a:r>
              <a:rPr lang="el-GR" dirty="0"/>
              <a:t>5</a:t>
            </a:r>
            <a:r>
              <a:rPr lang="en-US" baseline="30000" dirty="0"/>
              <a:t>th</a:t>
            </a:r>
            <a:r>
              <a:rPr lang="en-US" dirty="0"/>
              <a:t> ed.,</a:t>
            </a:r>
            <a:r>
              <a:rPr lang="el-GR" dirty="0"/>
              <a:t> 2013</a:t>
            </a:r>
            <a:r>
              <a:rPr lang="en-US" dirty="0"/>
              <a:t>)</a:t>
            </a:r>
          </a:p>
          <a:p>
            <a:pPr>
              <a:buFontTx/>
              <a:buNone/>
            </a:pPr>
            <a:endParaRPr lang="el-GR" dirty="0"/>
          </a:p>
          <a:p>
            <a:pPr>
              <a:buFontTx/>
              <a:buNone/>
            </a:pPr>
            <a:r>
              <a:rPr lang="el-GR" dirty="0"/>
              <a:t>Διαγνωστικό και Στατιστικό Εγχειρίδιο των Ψυχικών Διαταραχών της Αμερικάνικης Ψυχιατρικής Εταιρίας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l-GR" sz="3200" dirty="0"/>
              <a:t>Ιστορία ταξινόμησης ψυχικών διαταραχών: Η μεγάλη ιδέα του </a:t>
            </a:r>
            <a:r>
              <a:rPr lang="en-US" sz="3200" dirty="0"/>
              <a:t>Kraepelin</a:t>
            </a:r>
            <a:endParaRPr lang="el-GR" sz="3200" dirty="0"/>
          </a:p>
        </p:txBody>
      </p:sp>
      <p:sp>
        <p:nvSpPr>
          <p:cNvPr id="30723" name="Rectangle 3"/>
          <p:cNvSpPr>
            <a:spLocks noGrp="1" noChangeArrowheads="1"/>
          </p:cNvSpPr>
          <p:nvPr>
            <p:ph idx="1"/>
          </p:nvPr>
        </p:nvSpPr>
        <p:spPr>
          <a:xfrm>
            <a:off x="251520" y="2232794"/>
            <a:ext cx="8374063" cy="4814888"/>
          </a:xfrm>
        </p:spPr>
        <p:txBody>
          <a:bodyPr/>
          <a:lstStyle/>
          <a:p>
            <a:pPr>
              <a:lnSpc>
                <a:spcPct val="90000"/>
              </a:lnSpc>
            </a:pPr>
            <a:r>
              <a:rPr lang="en-US" sz="2400" dirty="0"/>
              <a:t>1887: </a:t>
            </a:r>
            <a:r>
              <a:rPr lang="el-GR" sz="2400" dirty="0"/>
              <a:t>«υπάρχει διακριτός αριθμός ψυχικών διαταραχών</a:t>
            </a:r>
          </a:p>
          <a:p>
            <a:pPr>
              <a:lnSpc>
                <a:spcPct val="90000"/>
              </a:lnSpc>
            </a:pPr>
            <a:r>
              <a:rPr lang="el-GR" sz="2400" dirty="0"/>
              <a:t>«Ορισμένα συμπτώματα σε περισσότερες από μία  διαταραχές αλλά κάθε  διαταραχή έχει μια τυπική εικόνα συμπτωμάτων»</a:t>
            </a:r>
          </a:p>
          <a:p>
            <a:pPr>
              <a:lnSpc>
                <a:spcPct val="90000"/>
              </a:lnSpc>
            </a:pPr>
            <a:r>
              <a:rPr lang="el-GR" sz="2400" dirty="0"/>
              <a:t>«Διαφορετικές διαταραχές συνδέονται με διαφορετικούς τύπους παθολογίας εγκεφάλου και διαφορετική αιτιολογία»</a:t>
            </a:r>
          </a:p>
          <a:p>
            <a:pPr>
              <a:lnSpc>
                <a:spcPct val="90000"/>
              </a:lnSpc>
            </a:pPr>
            <a:r>
              <a:rPr lang="el-GR" sz="2400" b="1" dirty="0"/>
              <a:t>Διαφορετικές διαταραχές βάσει των συμπτωμάτων τους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45</TotalTime>
  <Words>680</Words>
  <Application>Microsoft Office PowerPoint</Application>
  <PresentationFormat>Προβολή στην οθόνη (4:3)</PresentationFormat>
  <Paragraphs>84</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Garamond</vt:lpstr>
      <vt:lpstr>Organic</vt:lpstr>
      <vt:lpstr>ΨΥΧΟΠΑΘΟΛΟΓΙΑ ΕΝΗΛΙΚΩΝ Χειμερινό εξάμηνο 2024-2025</vt:lpstr>
      <vt:lpstr>Ψυχιατρική: τα πρώτα χρόνια</vt:lpstr>
      <vt:lpstr>Ψυχιατρική: 19ος-20ος αιώνας </vt:lpstr>
      <vt:lpstr>Ψυχιατρική: μέσα 20ου αιώνα ως σήμερα</vt:lpstr>
      <vt:lpstr>Ψυχοπαθολογία</vt:lpstr>
      <vt:lpstr>Ψυχοπαθολογία</vt:lpstr>
      <vt:lpstr>Ψυχιατρικό ιστορικό</vt:lpstr>
      <vt:lpstr>Ταξινόμηση</vt:lpstr>
      <vt:lpstr>Ιστορία ταξινόμησης ψυχικών διαταραχών: Η μεγάλη ιδέα του Kraepelin</vt:lpstr>
      <vt:lpstr>Bleuler: σχιζοφρένεια αντί «πρώιμης άνοιας» (dementia praecox)</vt:lpstr>
      <vt:lpstr>Karl Jaspers: κατανόηση και εξήγηση των ψυχικών συμπτωμάτων</vt:lpstr>
      <vt:lpstr>Kurt Schneider: τα συμπτώματα πρώτης γραμμής» (“first rank” symptoms)</vt:lpstr>
      <vt:lpstr>Η «εξέλιξη» της μανιοκατάθλιψης»</vt:lpstr>
      <vt:lpstr>Προσεγγίζοντας κριτικά την ταξινόμηση</vt:lpstr>
      <vt:lpstr>Προσεγγίζοντας κριτικά την ταξινόμηση</vt:lpstr>
      <vt:lpstr>Διάγνωση ως  περιγραφή συμπτωμάτων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ψυχοπαθολογίας Α΄</dc:title>
  <dc:creator>TMC</dc:creator>
  <cp:lastModifiedBy>ΦΛΩΡΑ ΑΙΚΑΤΕΡΙΝΗ</cp:lastModifiedBy>
  <cp:revision>22</cp:revision>
  <dcterms:created xsi:type="dcterms:W3CDTF">2013-11-21T13:42:51Z</dcterms:created>
  <dcterms:modified xsi:type="dcterms:W3CDTF">2024-10-01T16:04:20Z</dcterms:modified>
</cp:coreProperties>
</file>