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07" r:id="rId3"/>
    <p:sldId id="447" r:id="rId4"/>
    <p:sldId id="442" r:id="rId5"/>
    <p:sldId id="444" r:id="rId6"/>
    <p:sldId id="445" r:id="rId7"/>
    <p:sldId id="446" r:id="rId8"/>
    <p:sldId id="448" r:id="rId9"/>
    <p:sldId id="449" r:id="rId10"/>
    <p:sldId id="450" r:id="rId11"/>
    <p:sldId id="451" r:id="rId12"/>
    <p:sldId id="452" r:id="rId13"/>
    <p:sldId id="453" r:id="rId14"/>
    <p:sldId id="454" r:id="rId15"/>
    <p:sldId id="456" r:id="rId16"/>
    <p:sldId id="455" r:id="rId17"/>
    <p:sldId id="466" r:id="rId18"/>
    <p:sldId id="467" r:id="rId19"/>
    <p:sldId id="457" r:id="rId20"/>
    <p:sldId id="458" r:id="rId21"/>
    <p:sldId id="480" r:id="rId22"/>
    <p:sldId id="459" r:id="rId23"/>
    <p:sldId id="460" r:id="rId24"/>
    <p:sldId id="461" r:id="rId25"/>
    <p:sldId id="462" r:id="rId26"/>
    <p:sldId id="470" r:id="rId27"/>
    <p:sldId id="471" r:id="rId28"/>
    <p:sldId id="463" r:id="rId29"/>
    <p:sldId id="472" r:id="rId30"/>
    <p:sldId id="464" r:id="rId31"/>
    <p:sldId id="473" r:id="rId32"/>
    <p:sldId id="465" r:id="rId33"/>
    <p:sldId id="474" r:id="rId34"/>
    <p:sldId id="481" r:id="rId35"/>
    <p:sldId id="482" r:id="rId36"/>
    <p:sldId id="475" r:id="rId37"/>
    <p:sldId id="476" r:id="rId38"/>
    <p:sldId id="479" r:id="rId39"/>
    <p:sldId id="477" r:id="rId40"/>
    <p:sldId id="48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92" autoAdjust="0"/>
  </p:normalViewPr>
  <p:slideViewPr>
    <p:cSldViewPr>
      <p:cViewPr>
        <p:scale>
          <a:sx n="90" d="100"/>
          <a:sy n="90" d="100"/>
        </p:scale>
        <p:origin x="-594" y="-420"/>
      </p:cViewPr>
      <p:guideLst>
        <p:guide orient="horz" pos="2160"/>
        <p:guide pos="2880"/>
      </p:guideLst>
    </p:cSldViewPr>
  </p:slideViewPr>
  <p:outlineViewPr>
    <p:cViewPr>
      <p:scale>
        <a:sx n="33" d="100"/>
        <a:sy n="33" d="100"/>
      </p:scale>
      <p:origin x="18" y="305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9/3/2019</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9/3/2019</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ripublication.com/ijerd_spl/ijerdv4n3spl_02.pd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sciencedirect.com/science/article/pii/S2352152X16300925"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sciencedirect.com/science/article/pii/S036031991632211X"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6625"/>
            <a:ext cx="7848600" cy="2593975"/>
          </a:xfrm>
        </p:spPr>
        <p:txBody>
          <a:bodyPr/>
          <a:lstStyle/>
          <a:p>
            <a:r>
              <a:rPr lang="el-GR" sz="4400" dirty="0"/>
              <a:t>Σχεδιασμός και βελτιστοποίηση περιβαλλοντικών συστημάτων </a:t>
            </a:r>
            <a:r>
              <a:rPr lang="el-GR" sz="4400" dirty="0" smtClean="0"/>
              <a:t>ΙΙ</a:t>
            </a:r>
            <a:br>
              <a:rPr lang="el-GR" sz="4400" dirty="0" smtClean="0"/>
            </a:br>
            <a:r>
              <a:rPr lang="el-GR" sz="4400" dirty="0" smtClean="0"/>
              <a:t/>
            </a:r>
            <a:br>
              <a:rPr lang="el-GR" sz="4400" dirty="0" smtClean="0"/>
            </a:br>
            <a:r>
              <a:rPr lang="el-GR" sz="4400" dirty="0" smtClean="0"/>
              <a:t/>
            </a:r>
            <a:br>
              <a:rPr lang="el-GR" sz="4400" dirty="0" smtClean="0"/>
            </a:br>
            <a:r>
              <a:rPr lang="el-GR" sz="3600" i="1" dirty="0" smtClean="0"/>
              <a:t>Βήματα </a:t>
            </a:r>
            <a:r>
              <a:rPr lang="el-GR" sz="3600" i="1" dirty="0" err="1" smtClean="0"/>
              <a:t>Τεχνο</a:t>
            </a:r>
            <a:r>
              <a:rPr lang="el-GR" sz="3600" i="1" dirty="0" smtClean="0"/>
              <a:t>-Οικονομικής Μελέτης</a:t>
            </a:r>
            <a:endParaRPr lang="el-GR" sz="3600" i="1" dirty="0"/>
          </a:p>
        </p:txBody>
      </p:sp>
      <p:sp>
        <p:nvSpPr>
          <p:cNvPr id="3" name="Subtitle 2"/>
          <p:cNvSpPr>
            <a:spLocks noGrp="1"/>
          </p:cNvSpPr>
          <p:nvPr>
            <p:ph type="subTitle" idx="1"/>
          </p:nvPr>
        </p:nvSpPr>
        <p:spPr>
          <a:xfrm>
            <a:off x="685800" y="5334000"/>
            <a:ext cx="6461760" cy="1066800"/>
          </a:xfrm>
        </p:spPr>
        <p:txBody>
          <a:bodyPr>
            <a:normAutofit/>
          </a:bodyPr>
          <a:lstStyle/>
          <a:p>
            <a:r>
              <a:rPr lang="el-GR" b="1" dirty="0" smtClean="0"/>
              <a:t>Δρ. </a:t>
            </a:r>
            <a:r>
              <a:rPr lang="el-GR" b="1" dirty="0" err="1" smtClean="0"/>
              <a:t>Ιψάκης</a:t>
            </a:r>
            <a:r>
              <a:rPr lang="el-GR" b="1" dirty="0" smtClean="0"/>
              <a:t> Δημήτρης</a:t>
            </a:r>
          </a:p>
          <a:p>
            <a:r>
              <a:rPr lang="el-GR" sz="1800" i="1" dirty="0" smtClean="0"/>
              <a:t>Χημικός Μηχανικός, Έκτακτο Διδακτικό Προσωπικό ΠΔΜ</a:t>
            </a:r>
          </a:p>
          <a:p>
            <a:endParaRPr lang="el-GR" dirty="0"/>
          </a:p>
        </p:txBody>
      </p:sp>
      <p:pic>
        <p:nvPicPr>
          <p:cNvPr id="1028"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76201"/>
            <a:ext cx="8382000" cy="380999"/>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2000" b="1" dirty="0" smtClean="0"/>
              <a:t>Τμήμα Μηχανικών Περιβάλλοντος, Πανεπιστήμιο Δυτικής Μακεδονίας</a:t>
            </a:r>
            <a:endParaRPr lang="el-GR" sz="2000" b="1" dirty="0"/>
          </a:p>
        </p:txBody>
      </p:sp>
      <p:sp>
        <p:nvSpPr>
          <p:cNvPr id="6"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0644915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a:t>
            </a:r>
            <a:r>
              <a:rPr lang="en-US" sz="6800" b="1" dirty="0" smtClean="0"/>
              <a:t>3</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7837708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a:t>
            </a:r>
            <a:r>
              <a:rPr lang="en-US" sz="2400" b="1" dirty="0" smtClean="0"/>
              <a:t>3</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Ανασκόπηση </a:t>
            </a:r>
            <a:r>
              <a:rPr lang="el-GR" sz="2000" b="1" i="1" dirty="0">
                <a:solidFill>
                  <a:srgbClr val="FF0000"/>
                </a:solidFill>
              </a:rPr>
              <a:t>διεργασιών παραγωγής υδρογόνου μέσω </a:t>
            </a:r>
            <a:r>
              <a:rPr lang="el-GR" sz="2000" b="1" i="1" dirty="0" err="1">
                <a:solidFill>
                  <a:srgbClr val="FF0000"/>
                </a:solidFill>
              </a:rPr>
              <a:t>βιο</a:t>
            </a:r>
            <a:r>
              <a:rPr lang="el-GR" sz="2000" b="1" i="1" dirty="0">
                <a:solidFill>
                  <a:srgbClr val="FF0000"/>
                </a:solidFill>
              </a:rPr>
              <a:t>-αιθανόλης από την </a:t>
            </a:r>
            <a:r>
              <a:rPr lang="el-GR" sz="2000" b="1" i="1" dirty="0" smtClean="0">
                <a:solidFill>
                  <a:srgbClr val="FF0000"/>
                </a:solidFill>
              </a:rPr>
              <a:t>βιβλιογραφία</a:t>
            </a:r>
            <a:r>
              <a:rPr lang="en-US" sz="2000" b="1" i="1" dirty="0" smtClean="0">
                <a:solidFill>
                  <a:srgbClr val="FF0000"/>
                </a:solidFill>
              </a:rPr>
              <a:t>:</a:t>
            </a:r>
          </a:p>
          <a:p>
            <a:pPr marL="114300" indent="0" algn="ctr">
              <a:spcBef>
                <a:spcPts val="0"/>
              </a:spcBef>
              <a:spcAft>
                <a:spcPts val="2400"/>
              </a:spcAft>
              <a:buNone/>
            </a:pPr>
            <a:endParaRPr lang="en-US" sz="1800" b="1" i="1" dirty="0" smtClean="0">
              <a:solidFill>
                <a:srgbClr val="FF0000"/>
              </a:solidFill>
            </a:endParaRPr>
          </a:p>
          <a:p>
            <a:pPr marL="457200" indent="-342900">
              <a:spcBef>
                <a:spcPts val="0"/>
              </a:spcBef>
              <a:spcAft>
                <a:spcPts val="2400"/>
              </a:spcAft>
              <a:buAutoNum type="arabicPeriod"/>
            </a:pPr>
            <a:r>
              <a:rPr lang="el-GR" sz="1800" i="1" dirty="0" smtClean="0"/>
              <a:t>Εύρεση </a:t>
            </a:r>
            <a:r>
              <a:rPr lang="el-GR" sz="1800" i="1" dirty="0"/>
              <a:t>διαθέσιμων διαγραμμάτων ροής από την βιβλιογραφία και επιλογή κατάλληλης διεργασίας. </a:t>
            </a:r>
            <a:endParaRPr lang="en-US" sz="1800" i="1" dirty="0" smtClean="0"/>
          </a:p>
          <a:p>
            <a:pPr marL="457200" indent="-342900">
              <a:spcBef>
                <a:spcPts val="0"/>
              </a:spcBef>
              <a:spcAft>
                <a:spcPts val="2400"/>
              </a:spcAft>
              <a:buAutoNum type="arabicPeriod"/>
            </a:pPr>
            <a:endParaRPr lang="en-US" sz="1800" i="1" dirty="0" smtClean="0"/>
          </a:p>
          <a:p>
            <a:pPr marL="457200" indent="-342900">
              <a:spcBef>
                <a:spcPts val="0"/>
              </a:spcBef>
              <a:spcAft>
                <a:spcPts val="2400"/>
              </a:spcAft>
              <a:buAutoNum type="arabicPeriod"/>
            </a:pPr>
            <a:r>
              <a:rPr lang="el-GR" sz="1800" i="1" dirty="0" smtClean="0"/>
              <a:t>Ενδεικτικές </a:t>
            </a:r>
            <a:r>
              <a:rPr lang="el-GR" sz="1800" i="1" dirty="0"/>
              <a:t>διεργασίες α) αναμόρφωση με ατμό (</a:t>
            </a:r>
            <a:r>
              <a:rPr lang="el-GR" sz="1800" i="1" dirty="0" err="1"/>
              <a:t>steam</a:t>
            </a:r>
            <a:r>
              <a:rPr lang="el-GR" sz="1800" i="1" dirty="0"/>
              <a:t> </a:t>
            </a:r>
            <a:r>
              <a:rPr lang="el-GR" sz="1800" i="1" dirty="0" err="1"/>
              <a:t>reforming</a:t>
            </a:r>
            <a:r>
              <a:rPr lang="el-GR" sz="1800" i="1" dirty="0"/>
              <a:t>), β) μερική οξείδωση (</a:t>
            </a:r>
            <a:r>
              <a:rPr lang="el-GR" sz="1800" i="1" dirty="0" err="1"/>
              <a:t>partial</a:t>
            </a:r>
            <a:r>
              <a:rPr lang="el-GR" sz="1800" i="1" dirty="0"/>
              <a:t> </a:t>
            </a:r>
            <a:r>
              <a:rPr lang="el-GR" sz="1800" i="1" dirty="0" err="1"/>
              <a:t>oxidation</a:t>
            </a:r>
            <a:r>
              <a:rPr lang="el-GR" sz="1800" i="1" dirty="0"/>
              <a:t>), γ) διάσπαση/αποσύνθεση (</a:t>
            </a:r>
            <a:r>
              <a:rPr lang="el-GR" sz="1800" i="1" dirty="0" err="1"/>
              <a:t>decomposition</a:t>
            </a:r>
            <a:r>
              <a:rPr lang="el-GR" sz="1800" i="1" dirty="0"/>
              <a:t>), δ) </a:t>
            </a:r>
            <a:r>
              <a:rPr lang="el-GR" sz="1800" i="1" dirty="0" err="1"/>
              <a:t>αυτόθερμη</a:t>
            </a:r>
            <a:r>
              <a:rPr lang="el-GR" sz="1800" i="1" dirty="0"/>
              <a:t> αναμόρφωση με ατμό (</a:t>
            </a:r>
            <a:r>
              <a:rPr lang="el-GR" sz="1800" i="1" dirty="0" err="1"/>
              <a:t>autothermal</a:t>
            </a:r>
            <a:r>
              <a:rPr lang="el-GR" sz="1800" i="1" dirty="0"/>
              <a:t> </a:t>
            </a:r>
            <a:r>
              <a:rPr lang="el-GR" sz="1800" i="1" dirty="0" err="1"/>
              <a:t>steam</a:t>
            </a:r>
            <a:r>
              <a:rPr lang="el-GR" sz="1800" i="1" dirty="0"/>
              <a:t> </a:t>
            </a:r>
            <a:r>
              <a:rPr lang="el-GR" sz="1800" i="1" dirty="0" err="1"/>
              <a:t>reforming</a:t>
            </a:r>
            <a:r>
              <a:rPr lang="el-GR" sz="1800" i="1" dirty="0"/>
              <a:t>). </a:t>
            </a:r>
            <a:endParaRPr lang="en-US" sz="1800" i="1" dirty="0" smtClean="0"/>
          </a:p>
          <a:p>
            <a:pPr marL="457200" indent="-342900">
              <a:spcBef>
                <a:spcPts val="0"/>
              </a:spcBef>
              <a:spcAft>
                <a:spcPts val="2400"/>
              </a:spcAft>
              <a:buAutoNum type="arabicPeriod"/>
            </a:pPr>
            <a:endParaRPr lang="en-US" sz="1800" i="1" dirty="0" smtClean="0"/>
          </a:p>
          <a:p>
            <a:pPr marL="457200" indent="-342900">
              <a:spcBef>
                <a:spcPts val="0"/>
              </a:spcBef>
              <a:spcAft>
                <a:spcPts val="2400"/>
              </a:spcAft>
              <a:buAutoNum type="arabicPeriod"/>
            </a:pPr>
            <a:r>
              <a:rPr lang="el-GR" sz="1800" i="1" dirty="0" smtClean="0"/>
              <a:t>Οι </a:t>
            </a:r>
            <a:r>
              <a:rPr lang="el-GR" sz="1800" i="1" dirty="0"/>
              <a:t>ομάδες φοιτητών θα προτείνουν το προκαταρκτικό διάγραμμα ροής.  </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67081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6" end="6"/>
                                            </p:txEl>
                                          </p:spTgt>
                                        </p:tgtEl>
                                        <p:attrNameLst>
                                          <p:attrName>style.visibility</p:attrName>
                                        </p:attrNameLst>
                                      </p:cBhvr>
                                      <p:to>
                                        <p:strVal val="visible"/>
                                      </p:to>
                                    </p:set>
                                    <p:animEffect transition="in" filter="barn(inVertical)">
                                      <p:cBhvr>
                                        <p:cTn id="1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3</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Ανασκόπηση διεργασιών παραγωγής υδρογόνου μέσω </a:t>
            </a:r>
            <a:r>
              <a:rPr lang="el-GR" sz="2000" b="1" i="1" dirty="0" err="1">
                <a:solidFill>
                  <a:srgbClr val="FF0000"/>
                </a:solidFill>
              </a:rPr>
              <a:t>βιο</a:t>
            </a:r>
            <a:r>
              <a:rPr lang="el-GR" sz="2000" b="1" i="1" dirty="0">
                <a:solidFill>
                  <a:srgbClr val="FF0000"/>
                </a:solidFill>
              </a:rPr>
              <a:t>-αιθανόλης από την βιβλιογραφία:</a:t>
            </a:r>
          </a:p>
          <a:p>
            <a:pPr marL="114300" indent="0" algn="just">
              <a:spcBef>
                <a:spcPts val="0"/>
              </a:spcBef>
              <a:spcAft>
                <a:spcPts val="2400"/>
              </a:spcAft>
              <a:buNone/>
            </a:pPr>
            <a:r>
              <a:rPr lang="el-GR" sz="1800" i="1" dirty="0" smtClean="0"/>
              <a:t>1. </a:t>
            </a:r>
            <a:r>
              <a:rPr lang="el-GR" sz="1800" i="1" dirty="0"/>
              <a:t>Εύρεση διαθέσιμων διαγραμμάτων ροής από την βιβλιογραφία και επιλογή κατάλληλης διεργασίας. </a:t>
            </a:r>
          </a:p>
          <a:p>
            <a:pPr lvl="1" algn="just">
              <a:spcBef>
                <a:spcPts val="0"/>
              </a:spcBef>
              <a:spcAft>
                <a:spcPts val="2400"/>
              </a:spcAft>
            </a:pPr>
            <a:r>
              <a:rPr lang="el-GR" sz="1600" i="1" dirty="0" smtClean="0">
                <a:solidFill>
                  <a:srgbClr val="0070C0"/>
                </a:solidFill>
              </a:rPr>
              <a:t>Όροι αναζήτησης </a:t>
            </a:r>
            <a:r>
              <a:rPr lang="en-US" sz="1600" i="1" dirty="0" smtClean="0">
                <a:solidFill>
                  <a:srgbClr val="0070C0"/>
                </a:solidFill>
              </a:rPr>
              <a:t>“hydrogen production from bioethanol,</a:t>
            </a:r>
            <a:r>
              <a:rPr lang="el-GR" sz="1600" i="1" dirty="0" smtClean="0">
                <a:solidFill>
                  <a:srgbClr val="0070C0"/>
                </a:solidFill>
              </a:rPr>
              <a:t> </a:t>
            </a:r>
            <a:r>
              <a:rPr lang="en-US" sz="1600" i="1" dirty="0" smtClean="0">
                <a:solidFill>
                  <a:srgbClr val="0070C0"/>
                </a:solidFill>
              </a:rPr>
              <a:t>process flow diagram of hydrogen production from bioethanol, bioethanol to hydrogen production,…”. </a:t>
            </a:r>
            <a:r>
              <a:rPr lang="el-GR" sz="1600" i="1" u="sng" dirty="0" smtClean="0">
                <a:solidFill>
                  <a:srgbClr val="0070C0"/>
                </a:solidFill>
              </a:rPr>
              <a:t>Σημαντικό! Μπορείτε αντί για </a:t>
            </a:r>
            <a:r>
              <a:rPr lang="en-US" sz="1600" i="1" u="sng" dirty="0" smtClean="0">
                <a:solidFill>
                  <a:srgbClr val="0070C0"/>
                </a:solidFill>
              </a:rPr>
              <a:t>bioethanol </a:t>
            </a:r>
            <a:r>
              <a:rPr lang="el-GR" sz="1600" i="1" u="sng" dirty="0" smtClean="0">
                <a:solidFill>
                  <a:srgbClr val="0070C0"/>
                </a:solidFill>
              </a:rPr>
              <a:t>να αναζητήσετε και </a:t>
            </a:r>
            <a:r>
              <a:rPr lang="en-US" sz="1600" i="1" u="sng" dirty="0" smtClean="0">
                <a:solidFill>
                  <a:srgbClr val="0070C0"/>
                </a:solidFill>
              </a:rPr>
              <a:t>ethanol </a:t>
            </a:r>
            <a:r>
              <a:rPr lang="el-GR" sz="1600" i="1" u="sng" dirty="0" smtClean="0">
                <a:solidFill>
                  <a:srgbClr val="0070C0"/>
                </a:solidFill>
              </a:rPr>
              <a:t>εδώ.</a:t>
            </a:r>
            <a:endParaRPr lang="en-US" sz="1600" i="1" u="sng" dirty="0" smtClean="0">
              <a:solidFill>
                <a:srgbClr val="0070C0"/>
              </a:solidFill>
            </a:endParaRPr>
          </a:p>
          <a:p>
            <a:pPr lvl="1" algn="just">
              <a:spcBef>
                <a:spcPts val="0"/>
              </a:spcBef>
              <a:spcAft>
                <a:spcPts val="2400"/>
              </a:spcAft>
            </a:pPr>
            <a:r>
              <a:rPr lang="el-GR" sz="1600" i="1" dirty="0" smtClean="0">
                <a:solidFill>
                  <a:srgbClr val="0070C0"/>
                </a:solidFill>
              </a:rPr>
              <a:t>Τα διαγράμματα ροής συνήθως θα τα βρείτε σε δημοσιεύσεις σε επιστημονικά περιοδικά, σε συνέδρια κτλ . Εκεί, θα δείτε ότι γίνεται περιγραφή του διαγράμματος ροής. </a:t>
            </a:r>
            <a:r>
              <a:rPr lang="el-GR" sz="1600" i="1" u="sng" dirty="0" smtClean="0">
                <a:solidFill>
                  <a:srgbClr val="0070C0"/>
                </a:solidFill>
              </a:rPr>
              <a:t>Σημαντικά Στοιχεία</a:t>
            </a:r>
            <a:r>
              <a:rPr lang="en-US" sz="1600" i="1" dirty="0" smtClean="0">
                <a:solidFill>
                  <a:srgbClr val="0070C0"/>
                </a:solidFill>
              </a:rPr>
              <a:t>:</a:t>
            </a:r>
            <a:r>
              <a:rPr lang="el-GR" sz="1600" i="1" dirty="0" smtClean="0">
                <a:solidFill>
                  <a:srgbClr val="0070C0"/>
                </a:solidFill>
              </a:rPr>
              <a:t> Τι ροές χρησιμοποιούνται? Τι αντιδράσεις γίνονται? Μετατροπές αντιδράσεων? Θερμοκρασίες/πιέσεις σε κάθε εξοπλισμό (αντιδραστήρα, διαχωριστές, κτλ)? Κάθε πληροφορία που θα βρείτε θα σας φανεί πολύτιμη!</a:t>
            </a:r>
          </a:p>
          <a:p>
            <a:pPr lvl="1" algn="just">
              <a:spcBef>
                <a:spcPts val="0"/>
              </a:spcBef>
              <a:spcAft>
                <a:spcPts val="2400"/>
              </a:spcAft>
            </a:pPr>
            <a:r>
              <a:rPr lang="el-GR" sz="1600" i="1" dirty="0" smtClean="0">
                <a:solidFill>
                  <a:srgbClr val="0070C0"/>
                </a:solidFill>
              </a:rPr>
              <a:t>Υπάρχουν διαθέσιμα στοιχεία κόστους ή άλλα ενδιαφέροντα στοιχεία που αξίζει να καταγραφούν σε πρώιμο στάδιο? Αν ναι, καταγράψτε τα, θα μας χρειαστούν στην συνέχεια!</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181450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3</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Ανασκόπηση διεργασιών παραγωγής υδρογόνου μέσω </a:t>
            </a:r>
            <a:r>
              <a:rPr lang="el-GR" sz="2000" b="1" i="1" dirty="0" err="1" smtClean="0">
                <a:solidFill>
                  <a:srgbClr val="FF0000"/>
                </a:solidFill>
              </a:rPr>
              <a:t>βιο</a:t>
            </a:r>
            <a:r>
              <a:rPr lang="el-GR" sz="2000" b="1" i="1" dirty="0" smtClean="0">
                <a:solidFill>
                  <a:srgbClr val="FF0000"/>
                </a:solidFill>
              </a:rPr>
              <a:t>-αιθανόλης από την βιβλιογραφία:</a:t>
            </a:r>
            <a:endParaRPr lang="el-GR" sz="2000" b="1" i="1" dirty="0">
              <a:solidFill>
                <a:srgbClr val="FF0000"/>
              </a:solidFill>
            </a:endParaRPr>
          </a:p>
          <a:p>
            <a:pPr marL="114300" indent="0" algn="ctr">
              <a:spcBef>
                <a:spcPts val="0"/>
              </a:spcBef>
              <a:spcAft>
                <a:spcPts val="2400"/>
              </a:spcAft>
              <a:buNone/>
            </a:pPr>
            <a:endParaRPr lang="el-GR" sz="1800" b="1" i="1" dirty="0" smtClean="0">
              <a:solidFill>
                <a:srgbClr val="FF0000"/>
              </a:solidFill>
            </a:endParaRPr>
          </a:p>
          <a:p>
            <a:pPr marL="114300" indent="0" algn="just">
              <a:spcBef>
                <a:spcPts val="0"/>
              </a:spcBef>
              <a:spcAft>
                <a:spcPts val="2400"/>
              </a:spcAft>
              <a:buNone/>
            </a:pPr>
            <a:r>
              <a:rPr lang="el-GR" sz="1800" i="1" dirty="0"/>
              <a:t>2</a:t>
            </a:r>
            <a:r>
              <a:rPr lang="el-GR" sz="1800" i="1" dirty="0" smtClean="0"/>
              <a:t>. Ενδεικτικές </a:t>
            </a:r>
            <a:r>
              <a:rPr lang="el-GR" sz="1800" i="1" dirty="0"/>
              <a:t>διεργασίες α) αναμόρφωση με ατμό (</a:t>
            </a:r>
            <a:r>
              <a:rPr lang="en-US" sz="1800" i="1" dirty="0"/>
              <a:t>steam reforming), </a:t>
            </a:r>
            <a:r>
              <a:rPr lang="el-GR" sz="1800" i="1" dirty="0"/>
              <a:t>β) μερική οξείδωση (</a:t>
            </a:r>
            <a:r>
              <a:rPr lang="en-US" sz="1800" i="1" dirty="0"/>
              <a:t>partial oxidation), </a:t>
            </a:r>
            <a:r>
              <a:rPr lang="el-GR" sz="1800" i="1" dirty="0"/>
              <a:t>γ) διάσπαση/αποσύνθεση (</a:t>
            </a:r>
            <a:r>
              <a:rPr lang="en-US" sz="1800" i="1" dirty="0"/>
              <a:t>decomposition), </a:t>
            </a:r>
            <a:r>
              <a:rPr lang="el-GR" sz="1800" i="1" dirty="0"/>
              <a:t>δ) </a:t>
            </a:r>
            <a:r>
              <a:rPr lang="el-GR" sz="1800" i="1" dirty="0" err="1"/>
              <a:t>αυτόθερμη</a:t>
            </a:r>
            <a:r>
              <a:rPr lang="el-GR" sz="1800" i="1" dirty="0"/>
              <a:t> αναμόρφωση με ατμό (</a:t>
            </a:r>
            <a:r>
              <a:rPr lang="en-US" sz="1800" i="1" dirty="0" err="1"/>
              <a:t>autothermal</a:t>
            </a:r>
            <a:r>
              <a:rPr lang="en-US" sz="1800" i="1" dirty="0"/>
              <a:t> steam reforming). </a:t>
            </a:r>
          </a:p>
          <a:p>
            <a:pPr marL="114300" indent="0" algn="just">
              <a:spcBef>
                <a:spcPts val="0"/>
              </a:spcBef>
              <a:spcAft>
                <a:spcPts val="2400"/>
              </a:spcAft>
              <a:buNone/>
            </a:pPr>
            <a:endParaRPr lang="el-GR" sz="1800" i="1" dirty="0"/>
          </a:p>
          <a:p>
            <a:pPr lvl="1" algn="just">
              <a:spcBef>
                <a:spcPts val="0"/>
              </a:spcBef>
              <a:spcAft>
                <a:spcPts val="2400"/>
              </a:spcAft>
            </a:pPr>
            <a:r>
              <a:rPr lang="el-GR" sz="1600" i="1" dirty="0" smtClean="0">
                <a:solidFill>
                  <a:srgbClr val="0070C0"/>
                </a:solidFill>
              </a:rPr>
              <a:t>Όροι αναζήτησης </a:t>
            </a:r>
            <a:r>
              <a:rPr lang="en-US" sz="1600" i="1" dirty="0" smtClean="0">
                <a:solidFill>
                  <a:srgbClr val="0070C0"/>
                </a:solidFill>
              </a:rPr>
              <a:t>“bioethanol steam reforming, bioethanol partial oxidation, bioethanol decomposition, bioethanol </a:t>
            </a:r>
            <a:r>
              <a:rPr lang="en-US" sz="1600" i="1" dirty="0" err="1" smtClean="0">
                <a:solidFill>
                  <a:srgbClr val="0070C0"/>
                </a:solidFill>
              </a:rPr>
              <a:t>autothermal</a:t>
            </a:r>
            <a:r>
              <a:rPr lang="en-US" sz="1600" i="1" dirty="0" smtClean="0">
                <a:solidFill>
                  <a:srgbClr val="0070C0"/>
                </a:solidFill>
              </a:rPr>
              <a:t> steam reforming, bioethanol reforming,…”. </a:t>
            </a:r>
            <a:r>
              <a:rPr lang="el-GR" sz="1600" i="1" u="sng" dirty="0" smtClean="0">
                <a:solidFill>
                  <a:srgbClr val="0070C0"/>
                </a:solidFill>
              </a:rPr>
              <a:t>Σημαντικό! Μπορείτε αντί για </a:t>
            </a:r>
            <a:r>
              <a:rPr lang="en-US" sz="1600" i="1" u="sng" dirty="0" smtClean="0">
                <a:solidFill>
                  <a:srgbClr val="0070C0"/>
                </a:solidFill>
              </a:rPr>
              <a:t>bioethanol </a:t>
            </a:r>
            <a:r>
              <a:rPr lang="el-GR" sz="1600" i="1" u="sng" dirty="0" smtClean="0">
                <a:solidFill>
                  <a:srgbClr val="0070C0"/>
                </a:solidFill>
              </a:rPr>
              <a:t>να αναζητήσετε και </a:t>
            </a:r>
            <a:r>
              <a:rPr lang="en-US" sz="1600" i="1" u="sng" dirty="0" smtClean="0">
                <a:solidFill>
                  <a:srgbClr val="0070C0"/>
                </a:solidFill>
              </a:rPr>
              <a:t>ethanol </a:t>
            </a:r>
            <a:r>
              <a:rPr lang="el-GR" sz="1600" i="1" u="sng" dirty="0" smtClean="0">
                <a:solidFill>
                  <a:srgbClr val="0070C0"/>
                </a:solidFill>
              </a:rPr>
              <a:t>εδώ.</a:t>
            </a:r>
            <a:endParaRPr lang="en-US" sz="1600" i="1" u="sng" dirty="0" smtClean="0">
              <a:solidFill>
                <a:srgbClr val="0070C0"/>
              </a:solidFill>
            </a:endParaRPr>
          </a:p>
          <a:p>
            <a:pPr lvl="1" algn="just">
              <a:spcBef>
                <a:spcPts val="0"/>
              </a:spcBef>
              <a:spcAft>
                <a:spcPts val="2400"/>
              </a:spcAft>
            </a:pPr>
            <a:r>
              <a:rPr lang="el-GR" sz="1600" i="1" dirty="0" smtClean="0">
                <a:solidFill>
                  <a:srgbClr val="0070C0"/>
                </a:solidFill>
              </a:rPr>
              <a:t>Οι ίδιοι οι φοιτητές θα διαλέξουν την τεχνολογία/διεργασία που επιθυμούν. Όμως, θα πρέπει να αιτιολογήσουν την επιλογή τους και σε συνεργασία με τον διδάσκων. </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39874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Effect transition="in" filter="barn(inVertical)">
                                      <p:cBhvr>
                                        <p:cTn id="7" dur="500"/>
                                        <p:tgtEl>
                                          <p:spTgt spid="11">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5" end="5"/>
                                            </p:txEl>
                                          </p:spTgt>
                                        </p:tgtEl>
                                        <p:attrNameLst>
                                          <p:attrName>style.visibility</p:attrName>
                                        </p:attrNameLst>
                                      </p:cBhvr>
                                      <p:to>
                                        <p:strVal val="visible"/>
                                      </p:to>
                                    </p:set>
                                    <p:animEffect transition="in" filter="barn(inVertical)">
                                      <p:cBhvr>
                                        <p:cTn id="1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3</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Ανασκόπηση διεργασιών παραγωγής υδρογόνου μέσω </a:t>
            </a:r>
            <a:r>
              <a:rPr lang="el-GR" sz="2000" b="1" i="1" dirty="0" err="1">
                <a:solidFill>
                  <a:srgbClr val="FF0000"/>
                </a:solidFill>
              </a:rPr>
              <a:t>βιο</a:t>
            </a:r>
            <a:r>
              <a:rPr lang="el-GR" sz="2000" b="1" i="1" dirty="0">
                <a:solidFill>
                  <a:srgbClr val="FF0000"/>
                </a:solidFill>
              </a:rPr>
              <a:t>-αιθανόλης από την βιβλιογραφία:</a:t>
            </a:r>
          </a:p>
          <a:p>
            <a:pPr marL="114300" indent="0" algn="ctr">
              <a:spcBef>
                <a:spcPts val="0"/>
              </a:spcBef>
              <a:spcAft>
                <a:spcPts val="2400"/>
              </a:spcAft>
              <a:buNone/>
            </a:pPr>
            <a:endParaRPr lang="el-GR" sz="1800" b="1" i="1" dirty="0" smtClean="0">
              <a:solidFill>
                <a:srgbClr val="FF0000"/>
              </a:solidFill>
            </a:endParaRPr>
          </a:p>
          <a:p>
            <a:pPr marL="114300" indent="0" algn="just">
              <a:spcBef>
                <a:spcPts val="0"/>
              </a:spcBef>
              <a:spcAft>
                <a:spcPts val="2400"/>
              </a:spcAft>
              <a:buNone/>
            </a:pPr>
            <a:r>
              <a:rPr lang="en-US" sz="1800" i="1" dirty="0"/>
              <a:t>3</a:t>
            </a:r>
            <a:r>
              <a:rPr lang="el-GR" sz="1800" i="1" dirty="0" smtClean="0"/>
              <a:t>. Οι </a:t>
            </a:r>
            <a:r>
              <a:rPr lang="el-GR" sz="1800" i="1" dirty="0"/>
              <a:t>ομάδες φοιτητών θα προτείνουν το προκαταρκτικό διάγραμμα ροής. </a:t>
            </a:r>
            <a:endParaRPr lang="en-US" sz="1800" i="1" dirty="0"/>
          </a:p>
          <a:p>
            <a:pPr marL="114300" indent="0" algn="just">
              <a:spcBef>
                <a:spcPts val="0"/>
              </a:spcBef>
              <a:spcAft>
                <a:spcPts val="2400"/>
              </a:spcAft>
              <a:buNone/>
            </a:pPr>
            <a:endParaRPr lang="el-GR" sz="1800" i="1" dirty="0"/>
          </a:p>
          <a:p>
            <a:pPr lvl="1" algn="just">
              <a:spcBef>
                <a:spcPts val="0"/>
              </a:spcBef>
              <a:spcAft>
                <a:spcPts val="2400"/>
              </a:spcAft>
            </a:pPr>
            <a:r>
              <a:rPr lang="el-GR" sz="1600" i="1" dirty="0" smtClean="0">
                <a:solidFill>
                  <a:srgbClr val="0070C0"/>
                </a:solidFill>
              </a:rPr>
              <a:t>Οι ίδιοι οι φοιτητές θα διαλέξουν το διάγραμμα ροής που επιθυμούν. Ειδικότερα, σε μία πρόχειρη μορφή θα παρουσιάσουν στον διδάσκων το προτεινόμενο διάγραμμα ροής ώστε να εγκριθεί και να ξεκινήσει η προσομοίωση του</a:t>
            </a:r>
            <a:r>
              <a:rPr lang="el-GR" sz="1600" i="1" dirty="0" smtClean="0">
                <a:solidFill>
                  <a:srgbClr val="0070C0"/>
                </a:solidFill>
              </a:rPr>
              <a:t>.</a:t>
            </a:r>
            <a:endParaRPr lang="en-US" sz="1600" i="1" dirty="0" smtClean="0">
              <a:solidFill>
                <a:srgbClr val="0070C0"/>
              </a:solidFill>
            </a:endParaRPr>
          </a:p>
          <a:p>
            <a:pPr lvl="1" algn="just">
              <a:spcBef>
                <a:spcPts val="0"/>
              </a:spcBef>
              <a:spcAft>
                <a:spcPts val="2400"/>
              </a:spcAft>
            </a:pPr>
            <a:r>
              <a:rPr lang="el-GR" sz="1600" i="1" dirty="0" smtClean="0">
                <a:solidFill>
                  <a:srgbClr val="0070C0"/>
                </a:solidFill>
              </a:rPr>
              <a:t>Ο σχεδιασμός του διαγράμματος ροής θα πραγματοποιηθεί με το λογισμικό </a:t>
            </a:r>
            <a:r>
              <a:rPr lang="en-US" sz="1600" i="1" dirty="0" smtClean="0">
                <a:solidFill>
                  <a:srgbClr val="0070C0"/>
                </a:solidFill>
              </a:rPr>
              <a:t>Microsoft Visio (</a:t>
            </a:r>
            <a:r>
              <a:rPr lang="el-GR" sz="1600" i="1" dirty="0" smtClean="0">
                <a:solidFill>
                  <a:srgbClr val="0070C0"/>
                </a:solidFill>
              </a:rPr>
              <a:t>είναι καθαρά γραφικό σχεδιαστικό πρόγραμμα που παρέχει η </a:t>
            </a:r>
            <a:r>
              <a:rPr lang="en-US" sz="1600" i="1" dirty="0" smtClean="0">
                <a:solidFill>
                  <a:srgbClr val="0070C0"/>
                </a:solidFill>
              </a:rPr>
              <a:t>Microsoft</a:t>
            </a:r>
            <a:r>
              <a:rPr lang="el-GR" sz="1600" i="1" dirty="0" smtClean="0">
                <a:solidFill>
                  <a:srgbClr val="0070C0"/>
                </a:solidFill>
              </a:rPr>
              <a:t> και ιδιαίτερα εύκολο στην χρήση του</a:t>
            </a:r>
            <a:r>
              <a:rPr lang="en-US" sz="1600" i="1" dirty="0" smtClean="0">
                <a:solidFill>
                  <a:srgbClr val="0070C0"/>
                </a:solidFill>
              </a:rPr>
              <a:t>).</a:t>
            </a:r>
            <a:endParaRPr lang="el-GR" sz="1600" i="1" dirty="0" smtClean="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641763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4" end="4"/>
                                            </p:txEl>
                                          </p:spTgt>
                                        </p:tgtEl>
                                        <p:attrNameLst>
                                          <p:attrName>style.visibility</p:attrName>
                                        </p:attrNameLst>
                                      </p:cBhvr>
                                      <p:to>
                                        <p:strVal val="visible"/>
                                      </p:to>
                                    </p:set>
                                    <p:animEffect transition="in" filter="barn(inVertical)">
                                      <p:cBhvr>
                                        <p:cTn id="7" dur="500"/>
                                        <p:tgtEl>
                                          <p:spTgt spid="11">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5" end="5"/>
                                            </p:txEl>
                                          </p:spTgt>
                                        </p:tgtEl>
                                        <p:attrNameLst>
                                          <p:attrName>style.visibility</p:attrName>
                                        </p:attrNameLst>
                                      </p:cBhvr>
                                      <p:to>
                                        <p:strVal val="visible"/>
                                      </p:to>
                                    </p:set>
                                    <p:animEffect transition="in" filter="barn(inVertical)">
                                      <p:cBhvr>
                                        <p:cTn id="1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4</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72733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4</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14400"/>
            <a:ext cx="8447568"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Προσομοίωση </a:t>
            </a:r>
            <a:r>
              <a:rPr lang="el-GR" sz="2000" b="1" i="1" dirty="0">
                <a:solidFill>
                  <a:srgbClr val="FF0000"/>
                </a:solidFill>
              </a:rPr>
              <a:t>προκαταρκτικού διαγράμματος ροής για δυναμικότητα Χ </a:t>
            </a:r>
            <a:r>
              <a:rPr lang="el-GR" sz="2000" b="1" i="1" dirty="0" err="1">
                <a:solidFill>
                  <a:srgbClr val="FF0000"/>
                </a:solidFill>
              </a:rPr>
              <a:t>tn</a:t>
            </a:r>
            <a:r>
              <a:rPr lang="el-GR" sz="2000" b="1" i="1" dirty="0">
                <a:solidFill>
                  <a:srgbClr val="FF0000"/>
                </a:solidFill>
              </a:rPr>
              <a:t>/</a:t>
            </a:r>
            <a:r>
              <a:rPr lang="el-GR" sz="2000" b="1" i="1" dirty="0" err="1">
                <a:solidFill>
                  <a:srgbClr val="FF0000"/>
                </a:solidFill>
              </a:rPr>
              <a:t>hr</a:t>
            </a:r>
            <a:r>
              <a:rPr lang="el-GR" sz="2000" b="1" i="1" dirty="0">
                <a:solidFill>
                  <a:srgbClr val="FF0000"/>
                </a:solidFill>
              </a:rPr>
              <a:t> ανάλογα με την αναθέτουσα σε κάθε ομάδα Ελληνική περιφέρεια (π.χ. Κρήτη, Θεσσαλία, </a:t>
            </a:r>
            <a:r>
              <a:rPr lang="el-GR" sz="2000" b="1" i="1" dirty="0" err="1">
                <a:solidFill>
                  <a:srgbClr val="FF0000"/>
                </a:solidFill>
              </a:rPr>
              <a:t>Πελλοπόνησος</a:t>
            </a:r>
            <a:r>
              <a:rPr lang="el-GR" sz="2000" b="1" i="1" dirty="0">
                <a:solidFill>
                  <a:srgbClr val="FF0000"/>
                </a:solidFill>
              </a:rPr>
              <a:t>, Κεντρική Μακεδονία, Δυτική Μακεδονία</a:t>
            </a:r>
            <a:r>
              <a:rPr lang="el-GR" sz="2000" b="1" i="1" dirty="0" smtClean="0">
                <a:solidFill>
                  <a:srgbClr val="FF0000"/>
                </a:solidFill>
              </a:rPr>
              <a:t>)</a:t>
            </a:r>
            <a:r>
              <a:rPr lang="en-US" sz="2000" b="1" i="1" dirty="0" smtClean="0">
                <a:solidFill>
                  <a:srgbClr val="FF0000"/>
                </a:solidFill>
              </a:rPr>
              <a:t>: </a:t>
            </a:r>
            <a:endParaRPr lang="en-US" sz="1800" i="1" dirty="0" smtClean="0"/>
          </a:p>
          <a:p>
            <a:pPr marL="457200" indent="-342900">
              <a:spcBef>
                <a:spcPts val="0"/>
              </a:spcBef>
              <a:spcAft>
                <a:spcPts val="2400"/>
              </a:spcAft>
              <a:buAutoNum type="arabicPeriod"/>
            </a:pPr>
            <a:r>
              <a:rPr lang="el-GR" sz="1800" i="1" dirty="0" smtClean="0"/>
              <a:t>Η </a:t>
            </a:r>
            <a:r>
              <a:rPr lang="el-GR" sz="1800" i="1" dirty="0"/>
              <a:t>προσομοίωση θα πραγματοποιηθεί με το λογισμικό </a:t>
            </a:r>
            <a:r>
              <a:rPr lang="el-GR" sz="1800" i="1" dirty="0" err="1"/>
              <a:t>Aspen</a:t>
            </a:r>
            <a:r>
              <a:rPr lang="el-GR" sz="1800" i="1" dirty="0"/>
              <a:t> </a:t>
            </a:r>
            <a:r>
              <a:rPr lang="el-GR" sz="1800" i="1" dirty="0" err="1"/>
              <a:t>Hysys</a:t>
            </a:r>
            <a:r>
              <a:rPr lang="el-GR" sz="1800" i="1" dirty="0"/>
              <a:t> και θα καταγραφούν τα πλήρη ισοζύγια μάζας και ενέργειας για κάθε ρεύμα της προτεινόμενης διεργασίας και για κάθε μηχανολογικό εξοπλισμό (π.χ. </a:t>
            </a:r>
            <a:r>
              <a:rPr lang="el-GR" sz="1800" i="1" dirty="0" err="1"/>
              <a:t>εναλλάκτες</a:t>
            </a:r>
            <a:r>
              <a:rPr lang="el-GR" sz="1800" i="1" dirty="0"/>
              <a:t> θερμότητας, αντιδραστήρες ,δοχεία  διαχωρισμού PSA, συμπιεστές, κ.α</a:t>
            </a:r>
            <a:r>
              <a:rPr lang="el-GR" sz="1800" i="1" dirty="0" smtClean="0"/>
              <a:t>.).</a:t>
            </a:r>
            <a:endParaRPr lang="en-US" sz="1800" i="1" dirty="0" smtClean="0"/>
          </a:p>
          <a:p>
            <a:pPr marL="457200" indent="-342900">
              <a:spcBef>
                <a:spcPts val="0"/>
              </a:spcBef>
              <a:spcAft>
                <a:spcPts val="2400"/>
              </a:spcAft>
              <a:buAutoNum type="arabicPeriod"/>
            </a:pPr>
            <a:r>
              <a:rPr lang="en-US" sz="1800" i="1" dirty="0" smtClean="0"/>
              <a:t>H </a:t>
            </a:r>
            <a:r>
              <a:rPr lang="el-GR" sz="1800" i="1" dirty="0" smtClean="0"/>
              <a:t>δυναμικότητα Χ </a:t>
            </a:r>
            <a:r>
              <a:rPr lang="en-US" sz="1800" i="1" dirty="0" err="1" smtClean="0"/>
              <a:t>tn</a:t>
            </a:r>
            <a:r>
              <a:rPr lang="en-US" sz="1800" i="1" dirty="0" smtClean="0"/>
              <a:t>/</a:t>
            </a:r>
            <a:r>
              <a:rPr lang="en-US" sz="1800" i="1" dirty="0" err="1" smtClean="0"/>
              <a:t>hr</a:t>
            </a:r>
            <a:r>
              <a:rPr lang="en-US" sz="1800" i="1" dirty="0" smtClean="0"/>
              <a:t> </a:t>
            </a:r>
            <a:r>
              <a:rPr lang="el-GR" sz="1800" i="1" dirty="0" smtClean="0"/>
              <a:t>θα αποφασισθεί σε αυτό το βήμα και με βάση τα δεδομένα που θα έχουν συλλεχθεί στα βήματα 1-3. </a:t>
            </a:r>
          </a:p>
          <a:p>
            <a:pPr marL="457200" indent="-342900">
              <a:spcBef>
                <a:spcPts val="0"/>
              </a:spcBef>
              <a:spcAft>
                <a:spcPts val="2400"/>
              </a:spcAft>
              <a:buAutoNum type="arabicPeriod"/>
            </a:pPr>
            <a:r>
              <a:rPr lang="el-GR" sz="1800" i="1" dirty="0" smtClean="0"/>
              <a:t>Κατά την προσομοίωση, οι φοιτητές θα συμβουλεύονται τον διδάσκοντα τακτικά για τυχόν προβλήματα που θα συναντήσουν. </a:t>
            </a:r>
            <a:r>
              <a:rPr lang="el-GR" sz="1800" i="1" u="sng" dirty="0" smtClean="0"/>
              <a:t>Σημαντικό! Η προσομοίωση δεν αποτελεί βήμα που θα τελειώσει σύντομα αλλά μπορεί να βελτιώνεται μέχρι το τέλος του εξαμήνου!</a:t>
            </a:r>
            <a:endParaRPr lang="el-GR" sz="1800" i="1" u="sng"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937461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arn(inVertic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arn(inVertic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arn(inVertical)">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4</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Προσομοίωση προκαταρκτικού διαγράμματος ροής για δυναμικότητα Χ </a:t>
            </a:r>
            <a:r>
              <a:rPr lang="el-GR" sz="2000" b="1" i="1" dirty="0" err="1">
                <a:solidFill>
                  <a:srgbClr val="FF0000"/>
                </a:solidFill>
              </a:rPr>
              <a:t>tn</a:t>
            </a:r>
            <a:r>
              <a:rPr lang="el-GR" sz="2000" b="1" i="1" dirty="0">
                <a:solidFill>
                  <a:srgbClr val="FF0000"/>
                </a:solidFill>
              </a:rPr>
              <a:t>/</a:t>
            </a:r>
            <a:r>
              <a:rPr lang="el-GR" sz="2000" b="1" i="1" dirty="0" err="1">
                <a:solidFill>
                  <a:srgbClr val="FF0000"/>
                </a:solidFill>
              </a:rPr>
              <a:t>hr</a:t>
            </a:r>
            <a:r>
              <a:rPr lang="el-GR" sz="2000" b="1" i="1" dirty="0">
                <a:solidFill>
                  <a:srgbClr val="FF0000"/>
                </a:solidFill>
              </a:rPr>
              <a:t> ανάλογα με την αναθέτουσα σε κάθε ομάδα Ελληνική περιφέρεια (π.χ. Κρήτη, Θεσσαλία, </a:t>
            </a:r>
            <a:r>
              <a:rPr lang="el-GR" sz="2000" b="1" i="1" dirty="0" err="1">
                <a:solidFill>
                  <a:srgbClr val="FF0000"/>
                </a:solidFill>
              </a:rPr>
              <a:t>Πελλοπόνησος</a:t>
            </a:r>
            <a:r>
              <a:rPr lang="el-GR" sz="2000" b="1" i="1" dirty="0">
                <a:solidFill>
                  <a:srgbClr val="FF0000"/>
                </a:solidFill>
              </a:rPr>
              <a:t>, Κεντρική Μακεδονία, Δυτική Μακεδονία)</a:t>
            </a:r>
            <a:r>
              <a:rPr lang="en-US" sz="2000" b="1" i="1" dirty="0">
                <a:solidFill>
                  <a:srgbClr val="FF0000"/>
                </a:solidFill>
              </a:rPr>
              <a:t>: </a:t>
            </a:r>
          </a:p>
          <a:p>
            <a:pPr marL="114300" indent="0" algn="ctr">
              <a:spcBef>
                <a:spcPts val="0"/>
              </a:spcBef>
              <a:spcAft>
                <a:spcPts val="2400"/>
              </a:spcAft>
              <a:buNone/>
            </a:pPr>
            <a:endParaRPr lang="el-GR" sz="1800" b="1" i="1" dirty="0" smtClean="0">
              <a:solidFill>
                <a:srgbClr val="FF0000"/>
              </a:solidFill>
            </a:endParaRPr>
          </a:p>
          <a:p>
            <a:pPr marL="114300" indent="0">
              <a:spcBef>
                <a:spcPts val="0"/>
              </a:spcBef>
              <a:spcAft>
                <a:spcPts val="2400"/>
              </a:spcAft>
              <a:buNone/>
            </a:pPr>
            <a:r>
              <a:rPr lang="el-GR" sz="1800" i="1" dirty="0" smtClean="0"/>
              <a:t>1.  Η </a:t>
            </a:r>
            <a:r>
              <a:rPr lang="el-GR" sz="1800" i="1" dirty="0"/>
              <a:t>προσομοίωση θα πραγματοποιηθεί με το λογισμικό </a:t>
            </a:r>
            <a:r>
              <a:rPr lang="el-GR" sz="1800" i="1" dirty="0" err="1"/>
              <a:t>Aspen</a:t>
            </a:r>
            <a:r>
              <a:rPr lang="el-GR" sz="1800" i="1" dirty="0"/>
              <a:t> </a:t>
            </a:r>
            <a:r>
              <a:rPr lang="el-GR" sz="1800" i="1" dirty="0" err="1"/>
              <a:t>Hysys</a:t>
            </a:r>
            <a:r>
              <a:rPr lang="el-GR" sz="1800" i="1" dirty="0"/>
              <a:t> και θα καταγραφούν τα πλήρη ισοζύγια μάζας και ενέργειας για κάθε ρεύμα της προτεινόμενης διεργασίας και για κάθε μηχανολογικό εξοπλισμό (π.χ. </a:t>
            </a:r>
            <a:r>
              <a:rPr lang="el-GR" sz="1800" i="1" dirty="0" err="1"/>
              <a:t>εναλλάκτες</a:t>
            </a:r>
            <a:r>
              <a:rPr lang="el-GR" sz="1800" i="1" dirty="0"/>
              <a:t> θερμότητας, αντιδραστήρες ,δοχεία  διαχωρισμού PSA, συμπιεστές, κ.α.).</a:t>
            </a:r>
            <a:endParaRPr lang="en-US" sz="1800" i="1" dirty="0"/>
          </a:p>
          <a:p>
            <a:pPr lvl="1" algn="just">
              <a:spcBef>
                <a:spcPts val="0"/>
              </a:spcBef>
              <a:spcAft>
                <a:spcPts val="2400"/>
              </a:spcAft>
            </a:pPr>
            <a:r>
              <a:rPr lang="el-GR" sz="1600" i="1" dirty="0" smtClean="0">
                <a:solidFill>
                  <a:srgbClr val="0070C0"/>
                </a:solidFill>
              </a:rPr>
              <a:t>Η προσομοίωση θα λάβει χώρα με βάση το επιλεγμένο διάγραμμα ροής από το Βήμα 1. Σε περίπτωση που υπάρχει εξοπλισμός που δεν δύναται να προσομοιωθεί στο </a:t>
            </a:r>
            <a:r>
              <a:rPr lang="en-US" sz="1600" i="1" dirty="0" smtClean="0">
                <a:solidFill>
                  <a:srgbClr val="0070C0"/>
                </a:solidFill>
              </a:rPr>
              <a:t>Aspen </a:t>
            </a:r>
            <a:r>
              <a:rPr lang="en-US" sz="1600" i="1" dirty="0" err="1" smtClean="0">
                <a:solidFill>
                  <a:srgbClr val="0070C0"/>
                </a:solidFill>
              </a:rPr>
              <a:t>Hysys</a:t>
            </a:r>
            <a:r>
              <a:rPr lang="el-GR" sz="1600" i="1" dirty="0" smtClean="0">
                <a:solidFill>
                  <a:srgbClr val="0070C0"/>
                </a:solidFill>
              </a:rPr>
              <a:t> (π.χ. στήλες απόσταξης</a:t>
            </a:r>
            <a:r>
              <a:rPr lang="el-GR" sz="1600" i="1" dirty="0">
                <a:solidFill>
                  <a:srgbClr val="0070C0"/>
                </a:solidFill>
              </a:rPr>
              <a:t>)</a:t>
            </a:r>
            <a:r>
              <a:rPr lang="el-GR" sz="1600" i="1" dirty="0" smtClean="0">
                <a:solidFill>
                  <a:srgbClr val="0070C0"/>
                </a:solidFill>
              </a:rPr>
              <a:t> θα πραγματοποιηθούν </a:t>
            </a:r>
            <a:r>
              <a:rPr lang="el-GR" sz="1600" i="1" dirty="0" smtClean="0">
                <a:solidFill>
                  <a:srgbClr val="0070C0"/>
                </a:solidFill>
              </a:rPr>
              <a:t>απλοποιήσεις (τακτικά να συμβουλευόσαστε τον διδάσκων). </a:t>
            </a:r>
            <a:endParaRPr lang="el-GR" sz="1600" i="1" dirty="0" smtClean="0">
              <a:solidFill>
                <a:srgbClr val="0070C0"/>
              </a:solidFill>
            </a:endParaRPr>
          </a:p>
          <a:p>
            <a:pPr lvl="1" algn="just">
              <a:spcBef>
                <a:spcPts val="0"/>
              </a:spcBef>
              <a:spcAft>
                <a:spcPts val="2400"/>
              </a:spcAft>
            </a:pPr>
            <a:r>
              <a:rPr lang="el-GR" sz="1600" i="1" dirty="0" smtClean="0">
                <a:solidFill>
                  <a:srgbClr val="0070C0"/>
                </a:solidFill>
              </a:rPr>
              <a:t>Αυτό που ενδιαφέρει είναι η σωστή και ρεαλιστική απεικόνιση της διεργασίας στο λογισμικό προσομοίωσης </a:t>
            </a:r>
            <a:r>
              <a:rPr lang="en-US" sz="1600" i="1" dirty="0" smtClean="0">
                <a:solidFill>
                  <a:srgbClr val="0070C0"/>
                </a:solidFill>
              </a:rPr>
              <a:t>Aspen </a:t>
            </a:r>
            <a:r>
              <a:rPr lang="en-US" sz="1600" i="1" dirty="0" err="1" smtClean="0">
                <a:solidFill>
                  <a:srgbClr val="0070C0"/>
                </a:solidFill>
              </a:rPr>
              <a:t>Hysys</a:t>
            </a:r>
            <a:r>
              <a:rPr lang="en-US" sz="1600" i="1" dirty="0" smtClean="0">
                <a:solidFill>
                  <a:srgbClr val="0070C0"/>
                </a:solidFill>
              </a:rPr>
              <a:t> (</a:t>
            </a:r>
            <a:r>
              <a:rPr lang="el-GR" sz="1600" i="1" dirty="0" smtClean="0">
                <a:solidFill>
                  <a:srgbClr val="0070C0"/>
                </a:solidFill>
              </a:rPr>
              <a:t>ιδιαίτερο ενδιαφέρον θα δοθεί στην καταγραφή αναγκών ψύξης/θέρμανσης).</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9761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arn(inVertical)">
                                      <p:cBhvr>
                                        <p:cTn id="7" dur="500"/>
                                        <p:tgtEl>
                                          <p:spTgt spid="1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4</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6858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Προσομοίωση προκαταρκτικού διαγράμματος ροής για δυναμικότητα Χ </a:t>
            </a:r>
            <a:r>
              <a:rPr lang="el-GR" sz="2000" b="1" i="1" dirty="0" err="1">
                <a:solidFill>
                  <a:srgbClr val="FF0000"/>
                </a:solidFill>
              </a:rPr>
              <a:t>tn</a:t>
            </a:r>
            <a:r>
              <a:rPr lang="el-GR" sz="2000" b="1" i="1" dirty="0">
                <a:solidFill>
                  <a:srgbClr val="FF0000"/>
                </a:solidFill>
              </a:rPr>
              <a:t>/</a:t>
            </a:r>
            <a:r>
              <a:rPr lang="el-GR" sz="2000" b="1" i="1" dirty="0" err="1">
                <a:solidFill>
                  <a:srgbClr val="FF0000"/>
                </a:solidFill>
              </a:rPr>
              <a:t>hr</a:t>
            </a:r>
            <a:r>
              <a:rPr lang="el-GR" sz="2000" b="1" i="1" dirty="0">
                <a:solidFill>
                  <a:srgbClr val="FF0000"/>
                </a:solidFill>
              </a:rPr>
              <a:t> ανάλογα με την αναθέτουσα σε κάθε ομάδα Ελληνική περιφέρεια (π.χ. Κρήτη, Θεσσαλία, </a:t>
            </a:r>
            <a:r>
              <a:rPr lang="el-GR" sz="2000" b="1" i="1" dirty="0" err="1">
                <a:solidFill>
                  <a:srgbClr val="FF0000"/>
                </a:solidFill>
              </a:rPr>
              <a:t>Πελλοπόνησος</a:t>
            </a:r>
            <a:r>
              <a:rPr lang="el-GR" sz="2000" b="1" i="1" dirty="0">
                <a:solidFill>
                  <a:srgbClr val="FF0000"/>
                </a:solidFill>
              </a:rPr>
              <a:t>, Κεντρική Μακεδονία, Δυτική Μακεδονία)</a:t>
            </a:r>
            <a:r>
              <a:rPr lang="en-US" sz="2000" b="1" i="1" dirty="0">
                <a:solidFill>
                  <a:srgbClr val="FF0000"/>
                </a:solidFill>
              </a:rPr>
              <a:t>: </a:t>
            </a:r>
          </a:p>
          <a:p>
            <a:pPr marL="114300" indent="0">
              <a:spcBef>
                <a:spcPts val="0"/>
              </a:spcBef>
              <a:spcAft>
                <a:spcPts val="2400"/>
              </a:spcAft>
              <a:buNone/>
            </a:pPr>
            <a:r>
              <a:rPr lang="el-GR" sz="1800" i="1" dirty="0" smtClean="0"/>
              <a:t>2. </a:t>
            </a:r>
            <a:r>
              <a:rPr lang="en-US" sz="1800" i="1" dirty="0" smtClean="0"/>
              <a:t>H </a:t>
            </a:r>
            <a:r>
              <a:rPr lang="el-GR" sz="1800" i="1" dirty="0"/>
              <a:t>δυναμικότητα Χ </a:t>
            </a:r>
            <a:r>
              <a:rPr lang="en-US" sz="1800" i="1" dirty="0" err="1"/>
              <a:t>tn</a:t>
            </a:r>
            <a:r>
              <a:rPr lang="en-US" sz="1800" i="1" dirty="0"/>
              <a:t>/</a:t>
            </a:r>
            <a:r>
              <a:rPr lang="en-US" sz="1800" i="1" dirty="0" err="1"/>
              <a:t>hr</a:t>
            </a:r>
            <a:r>
              <a:rPr lang="en-US" sz="1800" i="1" dirty="0"/>
              <a:t> </a:t>
            </a:r>
            <a:r>
              <a:rPr lang="el-GR" sz="1800" i="1" dirty="0"/>
              <a:t>θα αποφασισθεί σε αυτό το βήμα και με βάση τα δεδομένα που θα έχουν συλλεχθεί στα βήματα 1-3. </a:t>
            </a:r>
            <a:endParaRPr lang="el-GR" sz="1800" i="1" dirty="0" smtClean="0"/>
          </a:p>
          <a:p>
            <a:pPr marL="114300" indent="0">
              <a:spcBef>
                <a:spcPts val="0"/>
              </a:spcBef>
              <a:spcAft>
                <a:spcPts val="2400"/>
              </a:spcAft>
              <a:buNone/>
            </a:pPr>
            <a:r>
              <a:rPr lang="el-GR" sz="1800" i="1" dirty="0" smtClean="0"/>
              <a:t>3. Κατά </a:t>
            </a:r>
            <a:r>
              <a:rPr lang="el-GR" sz="1800" i="1" dirty="0"/>
              <a:t>την προσομοίωση, οι φοιτητές θα συμβουλεύονται τον διδάσκοντα τακτικά για τυχόν προβλήματα που θα συναντήσουν. </a:t>
            </a:r>
            <a:r>
              <a:rPr lang="el-GR" sz="1800" i="1" u="sng" dirty="0"/>
              <a:t>Σημαντικό! Η προσομοίωση δεν αποτελεί βήμα που θα τελειώσει σύντομα αλλά μπορεί να βελτιώνεται μέχρι το τέλος του εξαμήνου!</a:t>
            </a:r>
          </a:p>
          <a:p>
            <a:pPr lvl="1" algn="just">
              <a:spcBef>
                <a:spcPts val="0"/>
              </a:spcBef>
              <a:spcAft>
                <a:spcPts val="2400"/>
              </a:spcAft>
            </a:pPr>
            <a:r>
              <a:rPr lang="el-GR" sz="1600" i="1" dirty="0" smtClean="0">
                <a:solidFill>
                  <a:srgbClr val="0070C0"/>
                </a:solidFill>
              </a:rPr>
              <a:t>Η προσομοίωση θα λάβει χώρα με βάση το επιλεγμένο διάγραμμα ροής από το Βήμα 1. Η δυναμικότητα θα αποφασισθεί με βάση τα προηγούμενα βήματα. </a:t>
            </a:r>
          </a:p>
          <a:p>
            <a:pPr lvl="1" algn="just">
              <a:spcBef>
                <a:spcPts val="0"/>
              </a:spcBef>
              <a:spcAft>
                <a:spcPts val="2400"/>
              </a:spcAft>
            </a:pPr>
            <a:r>
              <a:rPr lang="el-GR" sz="1600" i="1" dirty="0" smtClean="0">
                <a:solidFill>
                  <a:srgbClr val="0070C0"/>
                </a:solidFill>
              </a:rPr>
              <a:t>Η προσομοίωση θα πραγματοποιηθεί βήμα </a:t>
            </a:r>
            <a:r>
              <a:rPr lang="el-GR" sz="1600" i="1" dirty="0" err="1" smtClean="0">
                <a:solidFill>
                  <a:srgbClr val="0070C0"/>
                </a:solidFill>
              </a:rPr>
              <a:t>βήμα</a:t>
            </a:r>
            <a:r>
              <a:rPr lang="el-GR" sz="1600" i="1" dirty="0" smtClean="0">
                <a:solidFill>
                  <a:srgbClr val="0070C0"/>
                </a:solidFill>
              </a:rPr>
              <a:t> έτσι ώστε να ελαχιστοποιηθούν τα σφάλματα.</a:t>
            </a:r>
            <a:endParaRPr lang="en-US" sz="1600" i="1" dirty="0" smtClean="0">
              <a:solidFill>
                <a:srgbClr val="0070C0"/>
              </a:solidFill>
            </a:endParaRPr>
          </a:p>
          <a:p>
            <a:pPr lvl="1" algn="just">
              <a:spcBef>
                <a:spcPts val="0"/>
              </a:spcBef>
              <a:spcAft>
                <a:spcPts val="2400"/>
              </a:spcAft>
            </a:pPr>
            <a:r>
              <a:rPr lang="el-GR" sz="1600" i="1" dirty="0" smtClean="0">
                <a:solidFill>
                  <a:srgbClr val="0070C0"/>
                </a:solidFill>
              </a:rPr>
              <a:t>Οι φοιτητές να συμβουλευτούν τις σημειώσεις του εργαστηρίου </a:t>
            </a:r>
            <a:r>
              <a:rPr lang="en-US" sz="1600" i="1" dirty="0" smtClean="0">
                <a:solidFill>
                  <a:srgbClr val="0070C0"/>
                </a:solidFill>
              </a:rPr>
              <a:t>Aspen </a:t>
            </a:r>
            <a:r>
              <a:rPr lang="en-US" sz="1600" i="1" dirty="0" err="1" smtClean="0">
                <a:solidFill>
                  <a:srgbClr val="0070C0"/>
                </a:solidFill>
              </a:rPr>
              <a:t>Hysys</a:t>
            </a:r>
            <a:r>
              <a:rPr lang="el-GR" sz="1600" i="1" dirty="0" smtClean="0">
                <a:solidFill>
                  <a:srgbClr val="0070C0"/>
                </a:solidFill>
              </a:rPr>
              <a:t> του προηγούμενου εξαμήνου.</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66752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arn(inVertical)">
                                      <p:cBhvr>
                                        <p:cTn id="7" dur="500"/>
                                        <p:tgtEl>
                                          <p:spTgt spid="1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animEffect transition="in" filter="barn(inVertical)">
                                      <p:cBhvr>
                                        <p:cTn id="17"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5</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981047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Σκοπός</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7" name="Content Placeholder 1"/>
          <p:cNvSpPr>
            <a:spLocks noGrp="1"/>
          </p:cNvSpPr>
          <p:nvPr>
            <p:ph idx="1"/>
          </p:nvPr>
        </p:nvSpPr>
        <p:spPr>
          <a:xfrm>
            <a:off x="10633" y="1143000"/>
            <a:ext cx="8382000" cy="1600200"/>
          </a:xfrm>
        </p:spPr>
        <p:txBody>
          <a:bodyPr>
            <a:noAutofit/>
          </a:bodyPr>
          <a:lstStyle/>
          <a:p>
            <a:pPr marL="114300" indent="0" algn="just">
              <a:spcBef>
                <a:spcPts val="0"/>
              </a:spcBef>
              <a:spcAft>
                <a:spcPts val="2400"/>
              </a:spcAft>
              <a:buNone/>
            </a:pPr>
            <a:r>
              <a:rPr lang="el-GR" sz="2000" i="1" dirty="0" smtClean="0"/>
              <a:t>Στα </a:t>
            </a:r>
            <a:r>
              <a:rPr lang="el-GR" sz="2000" i="1" dirty="0"/>
              <a:t>πλαίσια της </a:t>
            </a:r>
            <a:r>
              <a:rPr lang="el-GR" sz="2000" i="1" dirty="0" err="1"/>
              <a:t>τεχνο</a:t>
            </a:r>
            <a:r>
              <a:rPr lang="el-GR" sz="2000" i="1" dirty="0"/>
              <a:t>-οικονομικής μελέτης του μαθήματος </a:t>
            </a:r>
            <a:r>
              <a:rPr lang="el-GR" sz="2000" b="1" i="1" dirty="0">
                <a:solidFill>
                  <a:srgbClr val="FF0000"/>
                </a:solidFill>
              </a:rPr>
              <a:t>«Σχεδιασμός και Βελτιστοποίηση Περιβαλλοντικών Συστημάτων ΙΙ»</a:t>
            </a:r>
            <a:r>
              <a:rPr lang="el-GR" sz="2000" i="1" dirty="0"/>
              <a:t>, οι ομάδες των φοιτητών του Τμήματος Μηχανικών Περιβάλλοντος καλούνται να σχεδιάσουν μία </a:t>
            </a:r>
            <a:r>
              <a:rPr lang="el-GR" sz="2000" b="1" i="1" dirty="0">
                <a:solidFill>
                  <a:srgbClr val="FF0000"/>
                </a:solidFill>
              </a:rPr>
              <a:t>πλήρη διεργασία παραγωγής υδρογόνου από </a:t>
            </a:r>
            <a:r>
              <a:rPr lang="el-GR" sz="2000" b="1" i="1" dirty="0" err="1">
                <a:solidFill>
                  <a:srgbClr val="FF0000"/>
                </a:solidFill>
              </a:rPr>
              <a:t>βιο</a:t>
            </a:r>
            <a:r>
              <a:rPr lang="el-GR" sz="2000" b="1" i="1" dirty="0">
                <a:solidFill>
                  <a:srgbClr val="FF0000"/>
                </a:solidFill>
              </a:rPr>
              <a:t>-αιθανόλη</a:t>
            </a:r>
            <a:r>
              <a:rPr lang="el-GR" sz="2000" i="1" dirty="0"/>
              <a:t>. </a:t>
            </a:r>
            <a:endParaRPr lang="en-US" sz="2000" i="1" dirty="0"/>
          </a:p>
          <a:p>
            <a:pPr marL="114300" indent="0" algn="just">
              <a:spcBef>
                <a:spcPts val="0"/>
              </a:spcBef>
              <a:spcAft>
                <a:spcPts val="2400"/>
              </a:spcAft>
              <a:buNone/>
            </a:pPr>
            <a:endParaRPr lang="en-US" sz="2000" i="1" dirty="0" smtClean="0"/>
          </a:p>
          <a:p>
            <a:pPr marL="114300" indent="0" algn="just">
              <a:spcBef>
                <a:spcPts val="0"/>
              </a:spcBef>
              <a:spcAft>
                <a:spcPts val="2400"/>
              </a:spcAft>
              <a:buNone/>
            </a:pPr>
            <a:r>
              <a:rPr lang="el-GR" sz="2000" i="1" u="sng" dirty="0" smtClean="0"/>
              <a:t>Η </a:t>
            </a:r>
            <a:r>
              <a:rPr lang="el-GR" sz="2000" i="1" u="sng" dirty="0" err="1"/>
              <a:t>βιο</a:t>
            </a:r>
            <a:r>
              <a:rPr lang="el-GR" sz="2000" i="1" u="sng" dirty="0"/>
              <a:t>-αιθανόλη θα αποτελέσει την τροφοδοσία της διεργασίας και το υδρογόνο θα αποτελέσει το κύριο προϊόν της διεργασίας</a:t>
            </a:r>
            <a:r>
              <a:rPr lang="el-GR" sz="2000" i="1" dirty="0"/>
              <a:t>. </a:t>
            </a:r>
            <a:endParaRPr lang="en-US" sz="2000" i="1" dirty="0" smtClean="0"/>
          </a:p>
          <a:p>
            <a:pPr marL="114300" indent="0" algn="just">
              <a:spcBef>
                <a:spcPts val="0"/>
              </a:spcBef>
              <a:spcAft>
                <a:spcPts val="2400"/>
              </a:spcAft>
              <a:buNone/>
            </a:pPr>
            <a:endParaRPr lang="en-US" sz="2000" i="1" dirty="0" smtClean="0"/>
          </a:p>
          <a:p>
            <a:pPr marL="114300" indent="0" algn="just">
              <a:spcBef>
                <a:spcPts val="0"/>
              </a:spcBef>
              <a:spcAft>
                <a:spcPts val="2400"/>
              </a:spcAft>
              <a:buNone/>
            </a:pPr>
            <a:r>
              <a:rPr lang="el-GR" sz="2000" i="1" dirty="0" smtClean="0"/>
              <a:t>Ενδεικτικά </a:t>
            </a:r>
            <a:r>
              <a:rPr lang="el-GR" sz="2000" i="1" dirty="0"/>
              <a:t>τα βήματα που πρέπει να ακολουθήσουν οι φοιτητές και τα δεδομένα που πρέπει να συλλέξουν είναι</a:t>
            </a:r>
            <a:r>
              <a:rPr lang="el-GR" sz="2000" i="1" dirty="0" smtClean="0"/>
              <a:t>:</a:t>
            </a:r>
          </a:p>
        </p:txBody>
      </p:sp>
    </p:spTree>
    <p:extLst>
      <p:ext uri="{BB962C8B-B14F-4D97-AF65-F5344CB8AC3E}">
        <p14:creationId xmlns:p14="http://schemas.microsoft.com/office/powerpoint/2010/main" val="80483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arn(inVertical)">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barn(inVertical)">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5</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1800" b="1" i="1" dirty="0" smtClean="0">
                <a:solidFill>
                  <a:srgbClr val="FF0000"/>
                </a:solidFill>
              </a:rPr>
              <a:t>Με </a:t>
            </a:r>
            <a:r>
              <a:rPr lang="el-GR" sz="1800" b="1" i="1" dirty="0">
                <a:solidFill>
                  <a:srgbClr val="FF0000"/>
                </a:solidFill>
              </a:rPr>
              <a:t>βάση τα πλήρη ισοζύγια μάζας και ενέργειας θα πραγματοποιηθεί </a:t>
            </a:r>
            <a:r>
              <a:rPr lang="el-GR" sz="1800" b="1" i="1" dirty="0" err="1">
                <a:solidFill>
                  <a:srgbClr val="FF0000"/>
                </a:solidFill>
              </a:rPr>
              <a:t>διαστασιολόγηση</a:t>
            </a:r>
            <a:r>
              <a:rPr lang="el-GR" sz="1800" b="1" i="1" dirty="0">
                <a:solidFill>
                  <a:srgbClr val="FF0000"/>
                </a:solidFill>
              </a:rPr>
              <a:t> όλου του εξοπλισμού (π.χ. εύρεση επιφάνειας </a:t>
            </a:r>
            <a:r>
              <a:rPr lang="el-GR" sz="1800" b="1" i="1" dirty="0" err="1">
                <a:solidFill>
                  <a:srgbClr val="FF0000"/>
                </a:solidFill>
              </a:rPr>
              <a:t>εναλλακτών</a:t>
            </a:r>
            <a:r>
              <a:rPr lang="el-GR" sz="1800" b="1" i="1" dirty="0">
                <a:solidFill>
                  <a:srgbClr val="FF0000"/>
                </a:solidFill>
              </a:rPr>
              <a:t> θερμότητας, όγκου δοχείων αποθήκευσης, ισχύς αντλιών/συμπιεστών, όγκου αντιδραστήρων κτλ). Με βάση την </a:t>
            </a:r>
            <a:r>
              <a:rPr lang="el-GR" sz="1800" b="1" i="1" dirty="0" err="1">
                <a:solidFill>
                  <a:srgbClr val="FF0000"/>
                </a:solidFill>
              </a:rPr>
              <a:t>διαστασιολόγηση</a:t>
            </a:r>
            <a:r>
              <a:rPr lang="el-GR" sz="1800" b="1" i="1" dirty="0">
                <a:solidFill>
                  <a:srgbClr val="FF0000"/>
                </a:solidFill>
              </a:rPr>
              <a:t> θα προχωρήσει η εύρεση του συνολικού κόστους του μηχανολογικού </a:t>
            </a:r>
            <a:r>
              <a:rPr lang="el-GR" sz="1800" b="1" i="1" dirty="0" smtClean="0">
                <a:solidFill>
                  <a:srgbClr val="FF0000"/>
                </a:solidFill>
              </a:rPr>
              <a:t>εξοπλισμού</a:t>
            </a:r>
            <a:r>
              <a:rPr lang="en-US" sz="1800" b="1" i="1" dirty="0" smtClean="0">
                <a:solidFill>
                  <a:srgbClr val="FF0000"/>
                </a:solidFill>
              </a:rPr>
              <a:t>: </a:t>
            </a:r>
            <a:endParaRPr lang="el-GR" sz="1800" b="1" i="1" dirty="0" smtClean="0">
              <a:solidFill>
                <a:srgbClr val="FF0000"/>
              </a:solidFill>
            </a:endParaRPr>
          </a:p>
          <a:p>
            <a:pPr marL="114300" indent="0" algn="ctr">
              <a:spcBef>
                <a:spcPts val="0"/>
              </a:spcBef>
              <a:spcAft>
                <a:spcPts val="2400"/>
              </a:spcAft>
              <a:buNone/>
            </a:pPr>
            <a:endParaRPr lang="en-US" sz="1800" b="1" i="1" dirty="0" smtClean="0">
              <a:solidFill>
                <a:srgbClr val="FF0000"/>
              </a:solidFill>
            </a:endParaRPr>
          </a:p>
          <a:p>
            <a:pPr>
              <a:spcBef>
                <a:spcPts val="0"/>
              </a:spcBef>
              <a:spcAft>
                <a:spcPts val="2400"/>
              </a:spcAft>
            </a:pPr>
            <a:r>
              <a:rPr lang="el-GR" sz="1800" i="1" dirty="0" smtClean="0">
                <a:solidFill>
                  <a:srgbClr val="0070C0"/>
                </a:solidFill>
              </a:rPr>
              <a:t>Στο μάθημα του προηγούμενου εξαμήνου, οι συναρτήσεις κόστους εξοπλισμού περιείχαν ένα χαρακτηριστικό μέγεθος (π.χ. ισχύς/ροή για τις αντλίες, επιφάνειες για τους </a:t>
            </a:r>
            <a:r>
              <a:rPr lang="el-GR" sz="1800" i="1" dirty="0" err="1" smtClean="0">
                <a:solidFill>
                  <a:srgbClr val="0070C0"/>
                </a:solidFill>
              </a:rPr>
              <a:t>εναλλάκτες</a:t>
            </a:r>
            <a:r>
              <a:rPr lang="el-GR" sz="1800" i="1" dirty="0" smtClean="0">
                <a:solidFill>
                  <a:srgbClr val="0070C0"/>
                </a:solidFill>
              </a:rPr>
              <a:t>, ύψος/διάμετρος για τα δοχεία </a:t>
            </a:r>
            <a:r>
              <a:rPr lang="el-GR" sz="1800" i="1" dirty="0" err="1" smtClean="0">
                <a:solidFill>
                  <a:srgbClr val="0070C0"/>
                </a:solidFill>
              </a:rPr>
              <a:t>κ.ο.κ</a:t>
            </a:r>
            <a:r>
              <a:rPr lang="el-GR" sz="1800" i="1" dirty="0" smtClean="0">
                <a:solidFill>
                  <a:srgbClr val="0070C0"/>
                </a:solidFill>
              </a:rPr>
              <a:t>). </a:t>
            </a:r>
          </a:p>
          <a:p>
            <a:pPr>
              <a:spcBef>
                <a:spcPts val="0"/>
              </a:spcBef>
              <a:spcAft>
                <a:spcPts val="2400"/>
              </a:spcAft>
            </a:pPr>
            <a:r>
              <a:rPr lang="el-GR" sz="1800" i="1" dirty="0" smtClean="0">
                <a:solidFill>
                  <a:srgbClr val="0070C0"/>
                </a:solidFill>
              </a:rPr>
              <a:t>Για όλα αυτά, θα συμβουλευτείτε το σύγγραμμα σας και τις σημειώσεις του προηγούμενου εξαμήνου και θα κάνετε μία λίστα με τις εξισώσεις κόστους ανά εξοπλισμό.</a:t>
            </a:r>
          </a:p>
          <a:p>
            <a:pPr>
              <a:spcBef>
                <a:spcPts val="0"/>
              </a:spcBef>
              <a:spcAft>
                <a:spcPts val="2400"/>
              </a:spcAft>
            </a:pPr>
            <a:r>
              <a:rPr lang="el-GR" sz="1800" i="1" dirty="0" smtClean="0">
                <a:solidFill>
                  <a:srgbClr val="0070C0"/>
                </a:solidFill>
              </a:rPr>
              <a:t>Με βάση τον εξοπλισμό που έχετε προσομοιώσει στο </a:t>
            </a:r>
            <a:r>
              <a:rPr lang="el-GR" sz="1800" i="1" dirty="0" err="1" smtClean="0">
                <a:solidFill>
                  <a:srgbClr val="0070C0"/>
                </a:solidFill>
              </a:rPr>
              <a:t>δ.ροής</a:t>
            </a:r>
            <a:r>
              <a:rPr lang="el-GR" sz="1800" i="1" dirty="0" smtClean="0">
                <a:solidFill>
                  <a:srgbClr val="0070C0"/>
                </a:solidFill>
              </a:rPr>
              <a:t> σας θα καταγράψετε τις εξισώσεις κόστους ανά εξοπλισμό. </a:t>
            </a:r>
          </a:p>
          <a:p>
            <a:pPr marL="114300" indent="0">
              <a:spcBef>
                <a:spcPts val="0"/>
              </a:spcBef>
              <a:spcAft>
                <a:spcPts val="2400"/>
              </a:spcAft>
              <a:buNone/>
            </a:pPr>
            <a:endParaRPr lang="el-GR" sz="1800" i="1" u="sng"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74377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5</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1800" b="1" i="1" dirty="0" smtClean="0">
                <a:solidFill>
                  <a:srgbClr val="FF0000"/>
                </a:solidFill>
              </a:rPr>
              <a:t>Με </a:t>
            </a:r>
            <a:r>
              <a:rPr lang="el-GR" sz="1800" b="1" i="1" dirty="0">
                <a:solidFill>
                  <a:srgbClr val="FF0000"/>
                </a:solidFill>
              </a:rPr>
              <a:t>βάση τα πλήρη ισοζύγια μάζας και ενέργειας θα πραγματοποιηθεί </a:t>
            </a:r>
            <a:r>
              <a:rPr lang="el-GR" sz="1800" b="1" i="1" dirty="0" err="1">
                <a:solidFill>
                  <a:srgbClr val="FF0000"/>
                </a:solidFill>
              </a:rPr>
              <a:t>διαστασιολόγηση</a:t>
            </a:r>
            <a:r>
              <a:rPr lang="el-GR" sz="1800" b="1" i="1" dirty="0">
                <a:solidFill>
                  <a:srgbClr val="FF0000"/>
                </a:solidFill>
              </a:rPr>
              <a:t> όλου του εξοπλισμού (π.χ. εύρεση επιφάνειας </a:t>
            </a:r>
            <a:r>
              <a:rPr lang="el-GR" sz="1800" b="1" i="1" dirty="0" err="1">
                <a:solidFill>
                  <a:srgbClr val="FF0000"/>
                </a:solidFill>
              </a:rPr>
              <a:t>εναλλακτών</a:t>
            </a:r>
            <a:r>
              <a:rPr lang="el-GR" sz="1800" b="1" i="1" dirty="0">
                <a:solidFill>
                  <a:srgbClr val="FF0000"/>
                </a:solidFill>
              </a:rPr>
              <a:t> θερμότητας, όγκου δοχείων αποθήκευσης, ισχύς αντλιών/συμπιεστών, όγκου αντιδραστήρων κτλ). Με βάση την </a:t>
            </a:r>
            <a:r>
              <a:rPr lang="el-GR" sz="1800" b="1" i="1" dirty="0" err="1">
                <a:solidFill>
                  <a:srgbClr val="FF0000"/>
                </a:solidFill>
              </a:rPr>
              <a:t>διαστασιολόγηση</a:t>
            </a:r>
            <a:r>
              <a:rPr lang="el-GR" sz="1800" b="1" i="1" dirty="0">
                <a:solidFill>
                  <a:srgbClr val="FF0000"/>
                </a:solidFill>
              </a:rPr>
              <a:t> θα προχωρήσει η εύρεση του συνολικού κόστους του μηχανολογικού </a:t>
            </a:r>
            <a:r>
              <a:rPr lang="el-GR" sz="1800" b="1" i="1" dirty="0" smtClean="0">
                <a:solidFill>
                  <a:srgbClr val="FF0000"/>
                </a:solidFill>
              </a:rPr>
              <a:t>εξοπλισμού</a:t>
            </a:r>
            <a:r>
              <a:rPr lang="en-US" sz="1800" b="1" i="1" dirty="0" smtClean="0">
                <a:solidFill>
                  <a:srgbClr val="FF0000"/>
                </a:solidFill>
              </a:rPr>
              <a:t>: </a:t>
            </a:r>
          </a:p>
          <a:p>
            <a:pPr>
              <a:spcBef>
                <a:spcPts val="0"/>
              </a:spcBef>
              <a:spcAft>
                <a:spcPts val="2400"/>
              </a:spcAft>
            </a:pPr>
            <a:endParaRPr lang="el-GR" sz="1800" i="1" dirty="0" smtClean="0">
              <a:solidFill>
                <a:srgbClr val="0070C0"/>
              </a:solidFill>
            </a:endParaRPr>
          </a:p>
          <a:p>
            <a:pPr>
              <a:spcBef>
                <a:spcPts val="0"/>
              </a:spcBef>
              <a:spcAft>
                <a:spcPts val="2400"/>
              </a:spcAft>
            </a:pPr>
            <a:r>
              <a:rPr lang="el-GR" sz="1800" i="1" dirty="0" smtClean="0">
                <a:solidFill>
                  <a:srgbClr val="0070C0"/>
                </a:solidFill>
              </a:rPr>
              <a:t>Τι πληροφορία χρειαζόσαστε (π.χ. επιφάνεια εναλλαγής θερμότητας)? Μπορείτε να την πάρετε από την προσομοίωση του </a:t>
            </a:r>
            <a:r>
              <a:rPr lang="el-GR" sz="1800" i="1" dirty="0" err="1" smtClean="0">
                <a:solidFill>
                  <a:srgbClr val="0070C0"/>
                </a:solidFill>
              </a:rPr>
              <a:t>δ.ροής</a:t>
            </a:r>
            <a:r>
              <a:rPr lang="el-GR" sz="1800" i="1" dirty="0" smtClean="0">
                <a:solidFill>
                  <a:srgbClr val="0070C0"/>
                </a:solidFill>
              </a:rPr>
              <a:t> στο </a:t>
            </a:r>
            <a:r>
              <a:rPr lang="en-US" sz="1800" i="1" dirty="0" smtClean="0">
                <a:solidFill>
                  <a:srgbClr val="0070C0"/>
                </a:solidFill>
              </a:rPr>
              <a:t>Aspen?</a:t>
            </a:r>
            <a:r>
              <a:rPr lang="el-GR" sz="1800" i="1" dirty="0" smtClean="0">
                <a:solidFill>
                  <a:srgbClr val="0070C0"/>
                </a:solidFill>
              </a:rPr>
              <a:t> Σας λείπουν στοιχεία? Αν ναι, να συζητηθούν με τον διδάσκων.</a:t>
            </a:r>
          </a:p>
          <a:p>
            <a:pPr>
              <a:spcBef>
                <a:spcPts val="0"/>
              </a:spcBef>
              <a:spcAft>
                <a:spcPts val="2400"/>
              </a:spcAft>
            </a:pPr>
            <a:r>
              <a:rPr lang="el-GR" sz="1800" i="1" dirty="0">
                <a:solidFill>
                  <a:srgbClr val="0070C0"/>
                </a:solidFill>
              </a:rPr>
              <a:t>Καθώς σε αυτό το βήμα ξεκινάει η οικονομική αξιολόγηση, προτείνεται η χρήση </a:t>
            </a:r>
            <a:r>
              <a:rPr lang="en-US" sz="1800" i="1" dirty="0">
                <a:solidFill>
                  <a:srgbClr val="0070C0"/>
                </a:solidFill>
              </a:rPr>
              <a:t>excel </a:t>
            </a:r>
            <a:r>
              <a:rPr lang="el-GR" sz="1800" i="1" dirty="0">
                <a:solidFill>
                  <a:srgbClr val="0070C0"/>
                </a:solidFill>
              </a:rPr>
              <a:t>για την καταγραφή δεδομένων έτσι ώστε να γίνονται εύκολα τροποποιήσεις. Συνιστάται η επανάληψη των διαλέξεων του προηγούμενου εξαμήνου (δείτε τα μαθήματα 5-8 και τις αντίστοιχες σημειώσεις). </a:t>
            </a:r>
            <a:endParaRPr lang="en-US" sz="1800" i="1" dirty="0">
              <a:solidFill>
                <a:srgbClr val="0070C0"/>
              </a:solidFill>
            </a:endParaRPr>
          </a:p>
          <a:p>
            <a:pPr>
              <a:spcBef>
                <a:spcPts val="0"/>
              </a:spcBef>
              <a:spcAft>
                <a:spcPts val="2400"/>
              </a:spcAft>
            </a:pPr>
            <a:endParaRPr lang="el-GR" sz="1800" i="1" dirty="0" smtClean="0">
              <a:solidFill>
                <a:srgbClr val="0070C0"/>
              </a:solidFill>
            </a:endParaRPr>
          </a:p>
          <a:p>
            <a:pPr marL="114300" indent="0">
              <a:spcBef>
                <a:spcPts val="0"/>
              </a:spcBef>
              <a:spcAft>
                <a:spcPts val="2400"/>
              </a:spcAft>
              <a:buNone/>
            </a:pPr>
            <a:endParaRPr lang="el-GR" sz="1800" i="1" u="sng"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57252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a:t>
            </a:r>
            <a:r>
              <a:rPr lang="en-US" sz="6800" b="1" dirty="0" smtClean="0"/>
              <a:t>6</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860420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a:t>
            </a:r>
            <a:r>
              <a:rPr lang="en-US" sz="2400" b="1" dirty="0" smtClean="0"/>
              <a:t>6</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Με βάση το συνολικό κόστους του μηχανολογικού εξοπλισμού θα εκτιμηθεί το κόστος του πάγιου κεφαλαίου/επένδυσης (</a:t>
            </a:r>
            <a:r>
              <a:rPr lang="el-GR" sz="2000" b="1" i="1" dirty="0" err="1" smtClean="0">
                <a:solidFill>
                  <a:srgbClr val="FF0000"/>
                </a:solidFill>
              </a:rPr>
              <a:t>Fixed</a:t>
            </a:r>
            <a:r>
              <a:rPr lang="el-GR" sz="2000" b="1" i="1" dirty="0" smtClean="0">
                <a:solidFill>
                  <a:srgbClr val="FF0000"/>
                </a:solidFill>
              </a:rPr>
              <a:t> </a:t>
            </a:r>
            <a:r>
              <a:rPr lang="el-GR" sz="2000" b="1" i="1" dirty="0" err="1" smtClean="0">
                <a:solidFill>
                  <a:srgbClr val="FF0000"/>
                </a:solidFill>
              </a:rPr>
              <a:t>Capital</a:t>
            </a:r>
            <a:r>
              <a:rPr lang="el-GR" sz="2000" b="1" i="1" dirty="0" smtClean="0">
                <a:solidFill>
                  <a:srgbClr val="FF0000"/>
                </a:solidFill>
              </a:rPr>
              <a:t> </a:t>
            </a:r>
            <a:r>
              <a:rPr lang="el-GR" sz="2000" b="1" i="1" dirty="0" err="1" smtClean="0">
                <a:solidFill>
                  <a:srgbClr val="FF0000"/>
                </a:solidFill>
              </a:rPr>
              <a:t>Investment</a:t>
            </a:r>
            <a:r>
              <a:rPr lang="el-GR" sz="2000" b="1" i="1" dirty="0" smtClean="0">
                <a:solidFill>
                  <a:srgbClr val="FF0000"/>
                </a:solidFill>
              </a:rPr>
              <a:t>, FCI) καθώς και το κόστος παραγωγής προϊόντος (</a:t>
            </a:r>
            <a:r>
              <a:rPr lang="el-GR" sz="2000" b="1" i="1" dirty="0" err="1" smtClean="0">
                <a:solidFill>
                  <a:srgbClr val="FF0000"/>
                </a:solidFill>
              </a:rPr>
              <a:t>Total</a:t>
            </a:r>
            <a:r>
              <a:rPr lang="el-GR" sz="2000" b="1" i="1" dirty="0" smtClean="0">
                <a:solidFill>
                  <a:srgbClr val="FF0000"/>
                </a:solidFill>
              </a:rPr>
              <a:t> </a:t>
            </a:r>
            <a:r>
              <a:rPr lang="el-GR" sz="2000" b="1" i="1" dirty="0" err="1" smtClean="0">
                <a:solidFill>
                  <a:srgbClr val="FF0000"/>
                </a:solidFill>
              </a:rPr>
              <a:t>Product</a:t>
            </a:r>
            <a:r>
              <a:rPr lang="el-GR" sz="2000" b="1" i="1" dirty="0" smtClean="0">
                <a:solidFill>
                  <a:srgbClr val="FF0000"/>
                </a:solidFill>
              </a:rPr>
              <a:t> </a:t>
            </a:r>
            <a:r>
              <a:rPr lang="el-GR" sz="2000" b="1" i="1" dirty="0" err="1" smtClean="0">
                <a:solidFill>
                  <a:srgbClr val="FF0000"/>
                </a:solidFill>
              </a:rPr>
              <a:t>Cost</a:t>
            </a:r>
            <a:r>
              <a:rPr lang="el-GR" sz="2000" b="1" i="1" dirty="0" smtClean="0">
                <a:solidFill>
                  <a:srgbClr val="FF0000"/>
                </a:solidFill>
              </a:rPr>
              <a:t>, TPC).</a:t>
            </a:r>
          </a:p>
          <a:p>
            <a:pPr marL="114300" indent="0" algn="ctr">
              <a:spcBef>
                <a:spcPts val="0"/>
              </a:spcBef>
              <a:spcAft>
                <a:spcPts val="2400"/>
              </a:spcAft>
              <a:buNone/>
            </a:pPr>
            <a:endParaRPr lang="en-US" sz="2000" i="1" dirty="0" smtClean="0"/>
          </a:p>
          <a:p>
            <a:pPr>
              <a:spcBef>
                <a:spcPts val="0"/>
              </a:spcBef>
              <a:spcAft>
                <a:spcPts val="2400"/>
              </a:spcAft>
            </a:pPr>
            <a:r>
              <a:rPr lang="el-GR" sz="1600" i="1" dirty="0" smtClean="0">
                <a:solidFill>
                  <a:srgbClr val="0070C0"/>
                </a:solidFill>
              </a:rPr>
              <a:t>Θα </a:t>
            </a:r>
            <a:r>
              <a:rPr lang="el-GR" sz="1600" i="1" dirty="0">
                <a:solidFill>
                  <a:srgbClr val="0070C0"/>
                </a:solidFill>
              </a:rPr>
              <a:t>λάβει χώρα και πλήρης οικονομική ανάλυση για την πρόβλεψη κέρδους του συνολικού εγχειρήματος (</a:t>
            </a:r>
            <a:r>
              <a:rPr lang="el-GR" sz="1600" i="1" dirty="0" err="1">
                <a:solidFill>
                  <a:srgbClr val="0070C0"/>
                </a:solidFill>
              </a:rPr>
              <a:t>Net</a:t>
            </a:r>
            <a:r>
              <a:rPr lang="el-GR" sz="1600" i="1" dirty="0">
                <a:solidFill>
                  <a:srgbClr val="0070C0"/>
                </a:solidFill>
              </a:rPr>
              <a:t> </a:t>
            </a:r>
            <a:r>
              <a:rPr lang="el-GR" sz="1600" i="1" dirty="0" err="1">
                <a:solidFill>
                  <a:srgbClr val="0070C0"/>
                </a:solidFill>
              </a:rPr>
              <a:t>Present</a:t>
            </a:r>
            <a:r>
              <a:rPr lang="el-GR" sz="1600" i="1" dirty="0">
                <a:solidFill>
                  <a:srgbClr val="0070C0"/>
                </a:solidFill>
              </a:rPr>
              <a:t> </a:t>
            </a:r>
            <a:r>
              <a:rPr lang="el-GR" sz="1600" i="1" dirty="0" err="1">
                <a:solidFill>
                  <a:srgbClr val="0070C0"/>
                </a:solidFill>
              </a:rPr>
              <a:t>Value</a:t>
            </a:r>
            <a:r>
              <a:rPr lang="el-GR" sz="1600" i="1" dirty="0">
                <a:solidFill>
                  <a:srgbClr val="0070C0"/>
                </a:solidFill>
              </a:rPr>
              <a:t>, απλό/σύνθετο επιτόκιο, </a:t>
            </a:r>
            <a:r>
              <a:rPr lang="el-GR" sz="1600" i="1" dirty="0" err="1">
                <a:solidFill>
                  <a:srgbClr val="0070C0"/>
                </a:solidFill>
              </a:rPr>
              <a:t>Profitability</a:t>
            </a:r>
            <a:r>
              <a:rPr lang="el-GR" sz="1600" i="1" dirty="0">
                <a:solidFill>
                  <a:srgbClr val="0070C0"/>
                </a:solidFill>
              </a:rPr>
              <a:t> </a:t>
            </a:r>
            <a:r>
              <a:rPr lang="el-GR" sz="1600" i="1" dirty="0" err="1">
                <a:solidFill>
                  <a:srgbClr val="0070C0"/>
                </a:solidFill>
              </a:rPr>
              <a:t>Index</a:t>
            </a:r>
            <a:r>
              <a:rPr lang="el-GR" sz="1600" i="1" dirty="0">
                <a:solidFill>
                  <a:srgbClr val="0070C0"/>
                </a:solidFill>
              </a:rPr>
              <a:t>, </a:t>
            </a:r>
            <a:r>
              <a:rPr lang="el-GR" sz="1600" i="1" dirty="0" err="1">
                <a:solidFill>
                  <a:srgbClr val="0070C0"/>
                </a:solidFill>
              </a:rPr>
              <a:t>Gross</a:t>
            </a:r>
            <a:r>
              <a:rPr lang="el-GR" sz="1600" i="1" dirty="0">
                <a:solidFill>
                  <a:srgbClr val="0070C0"/>
                </a:solidFill>
              </a:rPr>
              <a:t>/</a:t>
            </a:r>
            <a:r>
              <a:rPr lang="el-GR" sz="1600" i="1" dirty="0" err="1">
                <a:solidFill>
                  <a:srgbClr val="0070C0"/>
                </a:solidFill>
              </a:rPr>
              <a:t>Net</a:t>
            </a:r>
            <a:r>
              <a:rPr lang="el-GR" sz="1600" i="1" dirty="0">
                <a:solidFill>
                  <a:srgbClr val="0070C0"/>
                </a:solidFill>
              </a:rPr>
              <a:t> </a:t>
            </a:r>
            <a:r>
              <a:rPr lang="el-GR" sz="1600" i="1" dirty="0" err="1">
                <a:solidFill>
                  <a:srgbClr val="0070C0"/>
                </a:solidFill>
              </a:rPr>
              <a:t>Profit</a:t>
            </a:r>
            <a:r>
              <a:rPr lang="el-GR" sz="1600" i="1" dirty="0">
                <a:solidFill>
                  <a:srgbClr val="0070C0"/>
                </a:solidFill>
              </a:rPr>
              <a:t> κ.α.) για την διάθεση του παραγόμενου υδρογόνου σε σταθμούς ανεφοδιασμού υδρογόνου και σε κυψέλες καυσίμου για παραγωγή ενέργειας και διάθεσης στο δίκτυο ηλεκτρικής </a:t>
            </a:r>
            <a:r>
              <a:rPr lang="el-GR" sz="1600" i="1" dirty="0" smtClean="0">
                <a:solidFill>
                  <a:srgbClr val="0070C0"/>
                </a:solidFill>
              </a:rPr>
              <a:t>ενέργειας</a:t>
            </a:r>
            <a:r>
              <a:rPr lang="en-US" sz="1600" i="1" dirty="0" smtClean="0">
                <a:solidFill>
                  <a:srgbClr val="0070C0"/>
                </a:solidFill>
              </a:rPr>
              <a:t>.</a:t>
            </a:r>
          </a:p>
          <a:p>
            <a:pPr>
              <a:spcBef>
                <a:spcPts val="0"/>
              </a:spcBef>
              <a:spcAft>
                <a:spcPts val="2400"/>
              </a:spcAft>
            </a:pPr>
            <a:r>
              <a:rPr lang="el-GR" sz="1600" i="1" dirty="0" smtClean="0">
                <a:solidFill>
                  <a:srgbClr val="0070C0"/>
                </a:solidFill>
              </a:rPr>
              <a:t>Όπως θυμάστε στο μάθημα του προηγούμενου εξαμήνου, κάναμε παραδείγματα για το πώς θα υπολογισθεί το κόστος του πάγιου κεφαλαίου/επένδυσης καθώς και το κόστος παραγωγής  προϊόντος. Από τις σημειώσεις θα δείτε ότι υπήρχαν δύο τρόποι υπολογισμού και υπήρχε και ένα αρχείο </a:t>
            </a:r>
            <a:r>
              <a:rPr lang="en-US" sz="1600" i="1" dirty="0" smtClean="0">
                <a:solidFill>
                  <a:srgbClr val="0070C0"/>
                </a:solidFill>
              </a:rPr>
              <a:t>excel. </a:t>
            </a:r>
            <a:r>
              <a:rPr lang="el-GR" sz="1600" i="1" dirty="0" smtClean="0">
                <a:solidFill>
                  <a:srgbClr val="0070C0"/>
                </a:solidFill>
              </a:rPr>
              <a:t>Μπορείτε να χρησιμοποιήσετε όποιον τρόπο επιθυμείτε. Συμβουλευτείτε ιδιαίτερα το περσινό μάθημα 6 και 7. </a:t>
            </a:r>
            <a:endParaRPr lang="el-GR" sz="1600" i="1" u="sng"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703644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7</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3629072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7</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1800" b="1" i="1" dirty="0">
                <a:solidFill>
                  <a:srgbClr val="FF0000"/>
                </a:solidFill>
              </a:rPr>
              <a:t>	</a:t>
            </a:r>
            <a:r>
              <a:rPr lang="el-GR" sz="2000" b="1" i="1" dirty="0">
                <a:solidFill>
                  <a:srgbClr val="FF0000"/>
                </a:solidFill>
              </a:rPr>
              <a:t>Βελτίωση/Βελτιστοποίηση των οικονομικών προοπτικών της διεργασίας εφόσον αυτό είναι δυνατόν. Π.χ. σχεδιασμός δικτύου </a:t>
            </a:r>
            <a:r>
              <a:rPr lang="el-GR" sz="2000" b="1" i="1" dirty="0" err="1">
                <a:solidFill>
                  <a:srgbClr val="FF0000"/>
                </a:solidFill>
              </a:rPr>
              <a:t>εναλλακτών</a:t>
            </a:r>
            <a:r>
              <a:rPr lang="el-GR" sz="2000" b="1" i="1" dirty="0">
                <a:solidFill>
                  <a:srgbClr val="FF0000"/>
                </a:solidFill>
              </a:rPr>
              <a:t>, χρήση ρευμάτων ανακύκλωσης, χρήση παραπροϊόντων προς πώληση. </a:t>
            </a:r>
            <a:endParaRPr lang="el-GR" sz="2000" b="1" i="1" dirty="0" smtClean="0">
              <a:solidFill>
                <a:srgbClr val="FF0000"/>
              </a:solidFill>
            </a:endParaRPr>
          </a:p>
          <a:p>
            <a:pPr marL="114300" indent="0" algn="ctr">
              <a:spcBef>
                <a:spcPts val="0"/>
              </a:spcBef>
              <a:spcAft>
                <a:spcPts val="2400"/>
              </a:spcAft>
              <a:buNone/>
            </a:pPr>
            <a:endParaRPr lang="en-US" sz="1800" i="1" dirty="0" smtClean="0"/>
          </a:p>
          <a:p>
            <a:pPr marL="457200" indent="-342900">
              <a:spcBef>
                <a:spcPts val="0"/>
              </a:spcBef>
              <a:spcAft>
                <a:spcPts val="2400"/>
              </a:spcAft>
              <a:buAutoNum type="arabicPeriod"/>
            </a:pPr>
            <a:r>
              <a:rPr lang="el-GR" sz="1800" i="1" dirty="0" smtClean="0"/>
              <a:t>Σε αυτό το βήμα, βασικός σκοπός αποτελεί ο σχεδιασμός του δικτύου </a:t>
            </a:r>
            <a:r>
              <a:rPr lang="el-GR" sz="1800" i="1" dirty="0" err="1" smtClean="0"/>
              <a:t>εναλλακτών</a:t>
            </a:r>
            <a:r>
              <a:rPr lang="el-GR" sz="1800" i="1" dirty="0" smtClean="0"/>
              <a:t> θερμότητας σε συνεργασία με τον διδάσκων.</a:t>
            </a:r>
            <a:endParaRPr lang="en-US" sz="1800" i="1" dirty="0" smtClean="0"/>
          </a:p>
          <a:p>
            <a:pPr marL="457200" indent="-342900">
              <a:spcBef>
                <a:spcPts val="0"/>
              </a:spcBef>
              <a:spcAft>
                <a:spcPts val="2400"/>
              </a:spcAft>
              <a:buAutoNum type="arabicPeriod"/>
            </a:pPr>
            <a:r>
              <a:rPr lang="el-GR" sz="1800" i="1" dirty="0" smtClean="0"/>
              <a:t>Με βάση τα οικονομικά δεδομένα που θα έχουν συλλεχθεί ως το προηγούμενο βήμα και σε συνεργασία με τον διδάσκων θα συζητηθεί η χρήση ρευμάτων ανακύκλωσης (για αύξηση παραγωγής) ή και η πώληση παραπροϊόντων (για βελτίωση των οικονομικών της διεργασίας).  </a:t>
            </a:r>
            <a:endParaRPr lang="el-GR" sz="1800" i="1" u="sng"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98137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7</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1800" b="1" i="1" dirty="0">
                <a:solidFill>
                  <a:srgbClr val="FF0000"/>
                </a:solidFill>
              </a:rPr>
              <a:t>	</a:t>
            </a:r>
            <a:r>
              <a:rPr lang="el-GR" sz="2000" b="1" i="1" dirty="0">
                <a:solidFill>
                  <a:srgbClr val="FF0000"/>
                </a:solidFill>
              </a:rPr>
              <a:t>Βελτίωση/Βελτιστοποίηση των οικονομικών προοπτικών της διεργασίας εφόσον αυτό είναι δυνατόν. Π.χ. σχεδιασμός δικτύου </a:t>
            </a:r>
            <a:r>
              <a:rPr lang="el-GR" sz="2000" b="1" i="1" dirty="0" err="1">
                <a:solidFill>
                  <a:srgbClr val="FF0000"/>
                </a:solidFill>
              </a:rPr>
              <a:t>εναλλακτών</a:t>
            </a:r>
            <a:r>
              <a:rPr lang="el-GR" sz="2000" b="1" i="1" dirty="0">
                <a:solidFill>
                  <a:srgbClr val="FF0000"/>
                </a:solidFill>
              </a:rPr>
              <a:t>, χρήση ρευμάτων ανακύκλωσης, χρήση παραπροϊόντων προς πώληση. </a:t>
            </a:r>
            <a:endParaRPr lang="el-GR" sz="2000" b="1" i="1" dirty="0" smtClean="0">
              <a:solidFill>
                <a:srgbClr val="FF0000"/>
              </a:solidFill>
            </a:endParaRPr>
          </a:p>
          <a:p>
            <a:pPr marL="114300" indent="0" algn="ctr">
              <a:spcBef>
                <a:spcPts val="0"/>
              </a:spcBef>
              <a:spcAft>
                <a:spcPts val="2400"/>
              </a:spcAft>
              <a:buNone/>
            </a:pPr>
            <a:endParaRPr lang="en-US" sz="1800" i="1" dirty="0" smtClean="0"/>
          </a:p>
          <a:p>
            <a:pPr marL="114300" indent="0">
              <a:spcBef>
                <a:spcPts val="0"/>
              </a:spcBef>
              <a:spcAft>
                <a:spcPts val="2400"/>
              </a:spcAft>
              <a:buNone/>
            </a:pPr>
            <a:r>
              <a:rPr lang="el-GR" sz="1800" i="1" dirty="0" smtClean="0"/>
              <a:t>1. Σε αυτό το βήμα, βασικός σκοπός αποτελεί ο σχεδιασμός του δικτύου </a:t>
            </a:r>
            <a:r>
              <a:rPr lang="el-GR" sz="1800" i="1" dirty="0" err="1" smtClean="0"/>
              <a:t>εναλλακτών</a:t>
            </a:r>
            <a:r>
              <a:rPr lang="el-GR" sz="1800" i="1" dirty="0" smtClean="0"/>
              <a:t> θερμότητας σε συνεργασία με τον διδάσκων.</a:t>
            </a:r>
          </a:p>
          <a:p>
            <a:pPr>
              <a:spcBef>
                <a:spcPts val="0"/>
              </a:spcBef>
              <a:spcAft>
                <a:spcPts val="2400"/>
              </a:spcAft>
            </a:pPr>
            <a:r>
              <a:rPr lang="el-GR" sz="1600" i="1" dirty="0" smtClean="0">
                <a:solidFill>
                  <a:srgbClr val="0070C0"/>
                </a:solidFill>
              </a:rPr>
              <a:t>Ο σχεδιασμός του δικτύου </a:t>
            </a:r>
            <a:r>
              <a:rPr lang="el-GR" sz="1600" i="1" dirty="0" err="1" smtClean="0">
                <a:solidFill>
                  <a:srgbClr val="0070C0"/>
                </a:solidFill>
              </a:rPr>
              <a:t>εναλλακτών</a:t>
            </a:r>
            <a:r>
              <a:rPr lang="el-GR" sz="1600" i="1" dirty="0" smtClean="0">
                <a:solidFill>
                  <a:srgbClr val="0070C0"/>
                </a:solidFill>
              </a:rPr>
              <a:t> θερμότητας θα πραγματοποιηθεί με το λογισμικό </a:t>
            </a:r>
            <a:r>
              <a:rPr lang="en-US" sz="1600" i="1" dirty="0" smtClean="0">
                <a:solidFill>
                  <a:srgbClr val="0070C0"/>
                </a:solidFill>
              </a:rPr>
              <a:t>Aspen </a:t>
            </a:r>
            <a:r>
              <a:rPr lang="en-US" sz="1600" i="1" dirty="0" err="1" smtClean="0">
                <a:solidFill>
                  <a:srgbClr val="0070C0"/>
                </a:solidFill>
              </a:rPr>
              <a:t>Hysys</a:t>
            </a:r>
            <a:r>
              <a:rPr lang="en-US" sz="1600" i="1" dirty="0" smtClean="0">
                <a:solidFill>
                  <a:srgbClr val="0070C0"/>
                </a:solidFill>
              </a:rPr>
              <a:t> </a:t>
            </a:r>
            <a:r>
              <a:rPr lang="el-GR" sz="1600" i="1" dirty="0" smtClean="0">
                <a:solidFill>
                  <a:srgbClr val="0070C0"/>
                </a:solidFill>
              </a:rPr>
              <a:t>και με βάση το τελικό διάγραμμα ροής. </a:t>
            </a:r>
          </a:p>
          <a:p>
            <a:pPr>
              <a:spcBef>
                <a:spcPts val="0"/>
              </a:spcBef>
              <a:spcAft>
                <a:spcPts val="2400"/>
              </a:spcAft>
            </a:pPr>
            <a:r>
              <a:rPr lang="el-GR" sz="1600" i="1" dirty="0" smtClean="0">
                <a:solidFill>
                  <a:srgbClr val="0070C0"/>
                </a:solidFill>
              </a:rPr>
              <a:t>Αποτελεί ένα από τα τελικά στάδιο πριν την πλήρη παρουσίαση της μελέτης.</a:t>
            </a:r>
            <a:endParaRPr lang="en-US" sz="1600" i="1" dirty="0">
              <a:solidFill>
                <a:srgbClr val="0070C0"/>
              </a:solidFill>
            </a:endParaRPr>
          </a:p>
          <a:p>
            <a:pPr marL="457200" indent="-342900">
              <a:spcBef>
                <a:spcPts val="0"/>
              </a:spcBef>
              <a:spcAft>
                <a:spcPts val="2400"/>
              </a:spcAft>
              <a:buAutoNum type="arabicPeriod"/>
            </a:pPr>
            <a:endParaRPr lang="en-US" sz="1800"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412433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arn(inVertical)">
                                      <p:cBhvr>
                                        <p:cTn id="7" dur="500"/>
                                        <p:tgtEl>
                                          <p:spTgt spid="1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7</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1800" b="1" i="1" dirty="0">
                <a:solidFill>
                  <a:srgbClr val="FF0000"/>
                </a:solidFill>
              </a:rPr>
              <a:t>	</a:t>
            </a:r>
            <a:r>
              <a:rPr lang="el-GR" sz="2000" b="1" i="1" dirty="0">
                <a:solidFill>
                  <a:srgbClr val="FF0000"/>
                </a:solidFill>
              </a:rPr>
              <a:t>Βελτίωση/Βελτιστοποίηση των οικονομικών προοπτικών της διεργασίας εφόσον αυτό είναι δυνατόν. Π.χ. σχεδιασμός δικτύου </a:t>
            </a:r>
            <a:r>
              <a:rPr lang="el-GR" sz="2000" b="1" i="1" dirty="0" err="1">
                <a:solidFill>
                  <a:srgbClr val="FF0000"/>
                </a:solidFill>
              </a:rPr>
              <a:t>εναλλακτών</a:t>
            </a:r>
            <a:r>
              <a:rPr lang="el-GR" sz="2000" b="1" i="1" dirty="0">
                <a:solidFill>
                  <a:srgbClr val="FF0000"/>
                </a:solidFill>
              </a:rPr>
              <a:t>, χρήση ρευμάτων ανακύκλωσης, χρήση παραπροϊόντων προς πώληση. </a:t>
            </a:r>
            <a:endParaRPr lang="el-GR" sz="2000" b="1" i="1" dirty="0" smtClean="0">
              <a:solidFill>
                <a:srgbClr val="FF0000"/>
              </a:solidFill>
            </a:endParaRPr>
          </a:p>
          <a:p>
            <a:pPr marL="114300" indent="0" algn="ctr">
              <a:spcBef>
                <a:spcPts val="0"/>
              </a:spcBef>
              <a:spcAft>
                <a:spcPts val="2400"/>
              </a:spcAft>
              <a:buNone/>
            </a:pPr>
            <a:endParaRPr lang="en-US" sz="1800" i="1" dirty="0" smtClean="0"/>
          </a:p>
          <a:p>
            <a:pPr marL="114300" indent="0">
              <a:spcBef>
                <a:spcPts val="0"/>
              </a:spcBef>
              <a:spcAft>
                <a:spcPts val="2400"/>
              </a:spcAft>
              <a:buNone/>
            </a:pPr>
            <a:r>
              <a:rPr lang="el-GR" sz="1800" i="1" dirty="0" smtClean="0"/>
              <a:t>2. Με βάση τα οικονομικά δεδομένα που θα έχουν συλλεχθεί ως το προηγούμενο βήμα και σε συνεργασία με τον διδάσκων θα συζητηθεί η χρήση ρευμάτων ανακύκλωσης (για αύξηση παραγωγής) ή και η πώληση παραπροϊόντων (για βελτίωση των οικονομικών της διεργασίας).  </a:t>
            </a:r>
          </a:p>
          <a:p>
            <a:pPr>
              <a:spcBef>
                <a:spcPts val="0"/>
              </a:spcBef>
              <a:spcAft>
                <a:spcPts val="2400"/>
              </a:spcAft>
            </a:pPr>
            <a:r>
              <a:rPr lang="el-GR" sz="1600" i="1" dirty="0" smtClean="0">
                <a:solidFill>
                  <a:srgbClr val="0070C0"/>
                </a:solidFill>
              </a:rPr>
              <a:t>Τα ρεύματα ανακύκλωσης μπορούν να μειώσουν τις βοηθητικές παροχές (π.χ. νερό ψύξης). Επίσης, η πώληση παραπροϊόντων (αν υπάρχουν), μπορούν να βελτιώσουν τα οικονομικά της διεργασίας. </a:t>
            </a:r>
          </a:p>
          <a:p>
            <a:pPr>
              <a:spcBef>
                <a:spcPts val="0"/>
              </a:spcBef>
              <a:spcAft>
                <a:spcPts val="2400"/>
              </a:spcAft>
            </a:pPr>
            <a:r>
              <a:rPr lang="el-GR" sz="1600" i="1" dirty="0">
                <a:solidFill>
                  <a:srgbClr val="0070C0"/>
                </a:solidFill>
              </a:rPr>
              <a:t>Αποτελεί ένα από τα τελικά στάδιο πριν την πλήρη παρουσίαση της μελέτης.</a:t>
            </a:r>
            <a:endParaRPr lang="en-US" sz="1600" i="1" dirty="0">
              <a:solidFill>
                <a:srgbClr val="0070C0"/>
              </a:solidFill>
            </a:endParaRPr>
          </a:p>
          <a:p>
            <a:pPr marL="114300" indent="0">
              <a:spcBef>
                <a:spcPts val="0"/>
              </a:spcBef>
              <a:spcAft>
                <a:spcPts val="2400"/>
              </a:spcAft>
              <a:buNone/>
            </a:pPr>
            <a:endParaRPr lang="en-US" sz="1600" i="1" dirty="0">
              <a:solidFill>
                <a:srgbClr val="0070C0"/>
              </a:solidFill>
            </a:endParaRPr>
          </a:p>
          <a:p>
            <a:pPr marL="114300" indent="0">
              <a:spcBef>
                <a:spcPts val="0"/>
              </a:spcBef>
              <a:spcAft>
                <a:spcPts val="2400"/>
              </a:spcAft>
              <a:buNone/>
            </a:pPr>
            <a:endParaRPr lang="el-GR" sz="1800" i="1" u="sng"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62116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barn(inVertical)">
                                      <p:cBhvr>
                                        <p:cTn id="7" dur="500"/>
                                        <p:tgtEl>
                                          <p:spTgt spid="11">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8</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8474591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8</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Θέματα </a:t>
            </a:r>
            <a:r>
              <a:rPr lang="el-GR" sz="2000" b="1" i="1" dirty="0">
                <a:solidFill>
                  <a:srgbClr val="FF0000"/>
                </a:solidFill>
              </a:rPr>
              <a:t>χωροταξίας, ασφάλειας λειτουργίας της μονάδας, αποστάσεις ασφαλείας (προκαταρκτική/</a:t>
            </a:r>
            <a:r>
              <a:rPr lang="el-GR" sz="2000" b="1" i="1" dirty="0" err="1">
                <a:solidFill>
                  <a:srgbClr val="FF0000"/>
                </a:solidFill>
              </a:rPr>
              <a:t>ενδεικτικ</a:t>
            </a:r>
            <a:r>
              <a:rPr lang="el-GR" sz="2000" b="1" i="1" dirty="0">
                <a:solidFill>
                  <a:srgbClr val="FF0000"/>
                </a:solidFill>
              </a:rPr>
              <a:t>ή διαστασιολόγηση σωληνώσεων), αξιοποίηση/διαχείριση αποβλήτων. </a:t>
            </a:r>
            <a:endParaRPr lang="el-GR" sz="2000" b="1" i="1" dirty="0" smtClean="0">
              <a:solidFill>
                <a:srgbClr val="FF0000"/>
              </a:solidFill>
            </a:endParaRPr>
          </a:p>
          <a:p>
            <a:pPr marL="114300" indent="0" algn="ctr">
              <a:spcBef>
                <a:spcPts val="0"/>
              </a:spcBef>
              <a:spcAft>
                <a:spcPts val="2400"/>
              </a:spcAft>
              <a:buNone/>
            </a:pPr>
            <a:endParaRPr lang="en-US" sz="2000" i="1" dirty="0" smtClean="0"/>
          </a:p>
          <a:p>
            <a:pPr>
              <a:spcBef>
                <a:spcPts val="0"/>
              </a:spcBef>
              <a:spcAft>
                <a:spcPts val="2400"/>
              </a:spcAft>
            </a:pPr>
            <a:r>
              <a:rPr lang="el-GR" sz="1800" i="1" dirty="0" smtClean="0">
                <a:solidFill>
                  <a:srgbClr val="0070C0"/>
                </a:solidFill>
              </a:rPr>
              <a:t>Το βήμα αυτό περιλαμβάνει αναζήτηση βιβλιογραφίας και οι φοιτητές θα συμβουλευτούν κυρίως το σύγγραμμα τους για να καταγράψουν πληροφορίες όπως α) χωροταξία του εργοστασίου (που θα πρέπει να τοποθετηθεί ο κάθε εξοπλισμός ώστε να υπάρχει ασφάλεια κατά την λειτουργία?), β) αποστάσεις ασφαλείας (υπάρχουν εξοπλισμοί που απαγορεύεται να είναι σε κοντινές αποστάσεις?), γ) αξιοποίηση αποβλήτων (τι απόβλητα υπάρχουν? Πως πρέπει να διαχειριστούν?)</a:t>
            </a:r>
          </a:p>
          <a:p>
            <a:pPr>
              <a:spcBef>
                <a:spcPts val="0"/>
              </a:spcBef>
              <a:spcAft>
                <a:spcPts val="2400"/>
              </a:spcAft>
            </a:pPr>
            <a:r>
              <a:rPr lang="el-GR" sz="1800" i="1" dirty="0" smtClean="0">
                <a:solidFill>
                  <a:srgbClr val="0070C0"/>
                </a:solidFill>
              </a:rPr>
              <a:t>Αυτό που κυρίως ενδιαφέρει είναι η χωροταξία και η διαχείριση αποβλήτων. Η </a:t>
            </a:r>
            <a:r>
              <a:rPr lang="el-GR" sz="1800" i="1" dirty="0" err="1" smtClean="0">
                <a:solidFill>
                  <a:srgbClr val="0070C0"/>
                </a:solidFill>
              </a:rPr>
              <a:t>διαστασιολόγηση</a:t>
            </a:r>
            <a:r>
              <a:rPr lang="el-GR" sz="1800" i="1" dirty="0" smtClean="0">
                <a:solidFill>
                  <a:srgbClr val="0070C0"/>
                </a:solidFill>
              </a:rPr>
              <a:t> σωληνώσεων </a:t>
            </a:r>
            <a:r>
              <a:rPr lang="el-GR" sz="1800" i="1" u="sng" dirty="0" smtClean="0">
                <a:solidFill>
                  <a:srgbClr val="0070C0"/>
                </a:solidFill>
              </a:rPr>
              <a:t>είναι προαιρετική και όχι υποχρεωτική. </a:t>
            </a:r>
            <a:endParaRPr lang="en-US" sz="1800" i="1" u="sng"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39452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1</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6646797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9</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8474591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9</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Επίσης</a:t>
            </a:r>
            <a:r>
              <a:rPr lang="el-GR" sz="2000" b="1" i="1" dirty="0">
                <a:solidFill>
                  <a:srgbClr val="FF0000"/>
                </a:solidFill>
              </a:rPr>
              <a:t>, θα κληθούν οι φοιτητές να παρουσιάσουν με βάση τις γνώσεις τους και βάσει της διαθέσιμης βιβλιογραφίας, στοιχεία «Ανάλυσης Κύκλου Ζωής» για την προτεινόμενη διεργασία. Με τον τρόπο αυτό θα επιβεβαιωθεί ότι ο σχεδιασμός του περιβαλλοντικού συστήματος προκαλεί μείωση του ανθρακικού αποτυπώματος και των εκπομπών αερίων του θερμοκηπίου. </a:t>
            </a:r>
            <a:endParaRPr lang="en-US" sz="2000" i="1" dirty="0" smtClean="0"/>
          </a:p>
          <a:p>
            <a:pPr>
              <a:spcBef>
                <a:spcPts val="0"/>
              </a:spcBef>
              <a:spcAft>
                <a:spcPts val="2400"/>
              </a:spcAft>
            </a:pPr>
            <a:r>
              <a:rPr lang="el-GR" sz="1600" i="1" dirty="0">
                <a:solidFill>
                  <a:srgbClr val="0070C0"/>
                </a:solidFill>
              </a:rPr>
              <a:t>Το βήμα αυτό </a:t>
            </a:r>
            <a:r>
              <a:rPr lang="el-GR" sz="1600" i="1" dirty="0" smtClean="0">
                <a:solidFill>
                  <a:srgbClr val="0070C0"/>
                </a:solidFill>
              </a:rPr>
              <a:t>είναι ελεύθερο στους φοιτητές να το αναπτύξουν με βάση τα τελικά τους αποτελέσματα. </a:t>
            </a:r>
          </a:p>
          <a:p>
            <a:pPr>
              <a:spcBef>
                <a:spcPts val="0"/>
              </a:spcBef>
              <a:spcAft>
                <a:spcPts val="2400"/>
              </a:spcAft>
            </a:pPr>
            <a:r>
              <a:rPr lang="el-GR" sz="1600" i="1" dirty="0" smtClean="0">
                <a:solidFill>
                  <a:srgbClr val="0070C0"/>
                </a:solidFill>
              </a:rPr>
              <a:t>Μπορούν  να χρησιμοποιήσουν στοιχεία από την βιβλιογραφία (όροι αναζήτησης </a:t>
            </a:r>
            <a:r>
              <a:rPr lang="en-US" sz="1600" i="1" dirty="0" smtClean="0">
                <a:solidFill>
                  <a:srgbClr val="0070C0"/>
                </a:solidFill>
              </a:rPr>
              <a:t>“life cycle analysis of hydrogen from bioethanol”, “carbon footprint for hydrogen production from bioethanol”, “environmental assessment of hydrogen production from bioethanol”…)</a:t>
            </a:r>
          </a:p>
          <a:p>
            <a:pPr>
              <a:spcBef>
                <a:spcPts val="0"/>
              </a:spcBef>
              <a:spcAft>
                <a:spcPts val="2400"/>
              </a:spcAft>
            </a:pPr>
            <a:r>
              <a:rPr lang="el-GR" sz="1600" i="1" dirty="0" smtClean="0">
                <a:solidFill>
                  <a:srgbClr val="0070C0"/>
                </a:solidFill>
              </a:rPr>
              <a:t>Στόχος αποτελεί μία τελική περιβαλλοντική (αλλά πολύ σύντομη) αξιολόγηση της παραγωγής υδρογόνου από </a:t>
            </a:r>
            <a:r>
              <a:rPr lang="el-GR" sz="1600" i="1" dirty="0" err="1" smtClean="0">
                <a:solidFill>
                  <a:srgbClr val="0070C0"/>
                </a:solidFill>
              </a:rPr>
              <a:t>βιοαιθανόλη</a:t>
            </a:r>
            <a:r>
              <a:rPr lang="el-GR" sz="1600" i="1" dirty="0" smtClean="0">
                <a:solidFill>
                  <a:srgbClr val="0070C0"/>
                </a:solidFill>
              </a:rPr>
              <a:t>. Υπάρχει κέρδος περιβαλλοντικό? Σύγκριση με άλλες διεργασίες παραγωγής υδρογόνου από συμβατικές πηγές (π.χ. φυσικό αέριο)? </a:t>
            </a:r>
            <a:r>
              <a:rPr lang="en-US" sz="1600" i="1" dirty="0" smtClean="0">
                <a:solidFill>
                  <a:srgbClr val="0070C0"/>
                </a:solidFill>
              </a:rPr>
              <a:t> </a:t>
            </a:r>
            <a:endParaRPr lang="el-GR" sz="1600" i="1" dirty="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39452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barn(inVertical)">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arn(inVertic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arn(inVertical)">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smtClean="0"/>
              <a:t>Βήμα 10</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8474591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10</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Τελική </a:t>
            </a:r>
            <a:r>
              <a:rPr lang="el-GR" sz="2000" b="1" i="1" dirty="0">
                <a:solidFill>
                  <a:srgbClr val="FF0000"/>
                </a:solidFill>
              </a:rPr>
              <a:t>παρουσίαση αποτελεσμάτων υπό μορφή έντυπης εργασίας και αξιολόγηση</a:t>
            </a:r>
            <a:r>
              <a:rPr lang="el-GR" sz="2000" b="1" i="1" dirty="0" smtClean="0">
                <a:solidFill>
                  <a:srgbClr val="FF0000"/>
                </a:solidFill>
              </a:rPr>
              <a:t>.</a:t>
            </a:r>
          </a:p>
          <a:p>
            <a:pPr marL="114300" indent="0" algn="ctr">
              <a:spcBef>
                <a:spcPts val="0"/>
              </a:spcBef>
              <a:spcAft>
                <a:spcPts val="2400"/>
              </a:spcAft>
              <a:buNone/>
            </a:pPr>
            <a:endParaRPr lang="en-US" sz="2000" i="1" dirty="0" smtClean="0"/>
          </a:p>
          <a:p>
            <a:pPr>
              <a:spcBef>
                <a:spcPts val="0"/>
              </a:spcBef>
              <a:spcAft>
                <a:spcPts val="2400"/>
              </a:spcAft>
            </a:pPr>
            <a:r>
              <a:rPr lang="el-GR" sz="1800" i="1" dirty="0" smtClean="0">
                <a:solidFill>
                  <a:srgbClr val="0070C0"/>
                </a:solidFill>
              </a:rPr>
              <a:t>Στο τέλος του εξαμήνου </a:t>
            </a:r>
            <a:r>
              <a:rPr lang="el-GR" sz="1800" i="1" dirty="0" smtClean="0">
                <a:solidFill>
                  <a:srgbClr val="0070C0"/>
                </a:solidFill>
              </a:rPr>
              <a:t>οι </a:t>
            </a:r>
            <a:r>
              <a:rPr lang="el-GR" sz="1800" i="1" dirty="0" smtClean="0">
                <a:solidFill>
                  <a:srgbClr val="0070C0"/>
                </a:solidFill>
              </a:rPr>
              <a:t>φοιτητές θα παραδώσουν μία έντυπη εργασία (40-60 σελ) και η οποία θα βαθμολογηθεί . Στην συνέχεια θα ακολουθήσει προφορική εξέταση της κάθε ομάδος και θα προκύψει η τελική βαθμολογία του κάθε </a:t>
            </a:r>
            <a:r>
              <a:rPr lang="el-GR" sz="1800" i="1" dirty="0">
                <a:solidFill>
                  <a:srgbClr val="0070C0"/>
                </a:solidFill>
              </a:rPr>
              <a:t>φοιτητή (την περίοδο 17/2 έως και 8/3 2020) . </a:t>
            </a:r>
            <a:endParaRPr lang="el-GR" sz="1800" i="1" dirty="0">
              <a:solidFill>
                <a:srgbClr val="0070C0"/>
              </a:solidFill>
            </a:endParaRPr>
          </a:p>
          <a:p>
            <a:pPr>
              <a:spcBef>
                <a:spcPts val="0"/>
              </a:spcBef>
              <a:spcAft>
                <a:spcPts val="2400"/>
              </a:spcAft>
            </a:pPr>
            <a:r>
              <a:rPr lang="el-GR" sz="1800" i="1" dirty="0" smtClean="0">
                <a:solidFill>
                  <a:srgbClr val="0070C0"/>
                </a:solidFill>
              </a:rPr>
              <a:t>Ειδικότερα, η βαθμολογία θα προκύψει α) από την βαθμολογία της εργασίας ομαδικά (50-60%), β) από την απόδοση του κάθε φοιτητή (ατομικά) εντός του εξαμήνου και κατά τις μηνιαίες/εβδομαδιαίες συναντήσεις (10-20%) και γ) από την βαθμολογία προφορικής εξέτασης του κάθε φοιτητή (20-40%). </a:t>
            </a: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1394526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ΕΝΔΕΙΚΤΙΚΑ ΠΕΡΙΕΧΟΜΕΝΑ ΚΑΙ ΔΙΑΡΘΩΣΗ ΕΡΓΑΣΙΑΣ</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920889"/>
            <a:ext cx="7946066" cy="5552739"/>
          </a:xfrm>
          <a:prstGeom prst="rect">
            <a:avLst/>
          </a:prstGeom>
        </p:spPr>
        <p:txBody>
          <a:bodyPr wrap="square">
            <a:spAutoFit/>
          </a:bodyPr>
          <a:lstStyle/>
          <a:p>
            <a:pPr algn="just">
              <a:lnSpc>
                <a:spcPct val="150000"/>
              </a:lnSpc>
            </a:pPr>
            <a:r>
              <a:rPr lang="el-GR" sz="1400" b="1" i="1" dirty="0" smtClean="0"/>
              <a:t>Κεφάλαιο 1</a:t>
            </a:r>
            <a:r>
              <a:rPr lang="en-US" sz="1400" b="1" i="1" dirty="0" smtClean="0"/>
              <a:t>: </a:t>
            </a:r>
            <a:r>
              <a:rPr lang="el-GR" sz="1400" dirty="0" smtClean="0"/>
              <a:t>Τρόποι παραγωγής </a:t>
            </a:r>
            <a:r>
              <a:rPr lang="el-GR" sz="1400" dirty="0" err="1" smtClean="0"/>
              <a:t>βιοαιθανόλης</a:t>
            </a:r>
            <a:r>
              <a:rPr lang="el-GR" sz="1400" dirty="0" smtClean="0"/>
              <a:t>, στρεμματικές εκτάσεις και ενεργειακές καλλιέργειες στην Ελλάδα, στην Ευρώπη και Παγκοσμίως γενικά,  </a:t>
            </a:r>
            <a:r>
              <a:rPr lang="el-GR" sz="1400" dirty="0"/>
              <a:t>(στοιχεία από Βήμα </a:t>
            </a:r>
            <a:r>
              <a:rPr lang="el-GR" sz="1400" dirty="0" smtClean="0"/>
              <a:t>1). </a:t>
            </a:r>
          </a:p>
          <a:p>
            <a:pPr algn="just">
              <a:lnSpc>
                <a:spcPct val="150000"/>
              </a:lnSpc>
            </a:pPr>
            <a:endParaRPr lang="el-GR" sz="1400" dirty="0" smtClean="0"/>
          </a:p>
          <a:p>
            <a:pPr algn="just">
              <a:lnSpc>
                <a:spcPct val="150000"/>
              </a:lnSpc>
            </a:pPr>
            <a:r>
              <a:rPr lang="el-GR" sz="1400" b="1" i="1" dirty="0"/>
              <a:t>Κεφάλαιο </a:t>
            </a:r>
            <a:r>
              <a:rPr lang="el-GR" sz="1400" b="1" i="1" dirty="0" smtClean="0"/>
              <a:t>2</a:t>
            </a:r>
            <a:r>
              <a:rPr lang="en-US" sz="1400" b="1" i="1" dirty="0" smtClean="0"/>
              <a:t>: </a:t>
            </a:r>
            <a:r>
              <a:rPr lang="el-GR" sz="1400" dirty="0" smtClean="0"/>
              <a:t>Χρήσεις </a:t>
            </a:r>
            <a:r>
              <a:rPr lang="el-GR" sz="1400" dirty="0"/>
              <a:t>και σημασία </a:t>
            </a:r>
            <a:r>
              <a:rPr lang="el-GR" sz="1400" dirty="0" err="1"/>
              <a:t>βιοαιθανόλης</a:t>
            </a:r>
            <a:r>
              <a:rPr lang="el-GR" sz="1400" dirty="0"/>
              <a:t>, χρήσεις και σημασία </a:t>
            </a:r>
            <a:r>
              <a:rPr lang="el-GR" sz="1400" dirty="0" smtClean="0"/>
              <a:t>υδρογόνου, φυσικοχημικά χαρακτηριστικά </a:t>
            </a:r>
            <a:r>
              <a:rPr lang="el-GR" sz="1400" dirty="0" err="1" smtClean="0"/>
              <a:t>βιοαιθανόλης</a:t>
            </a:r>
            <a:r>
              <a:rPr lang="el-GR" sz="1400" dirty="0" smtClean="0"/>
              <a:t>, φυσικοχημικά χαρακτηριστικά υδρογόνου </a:t>
            </a:r>
            <a:r>
              <a:rPr lang="el-GR" sz="1400" dirty="0"/>
              <a:t>(στοιχεία από Βήμα </a:t>
            </a:r>
            <a:r>
              <a:rPr lang="el-GR" sz="1400" dirty="0" smtClean="0"/>
              <a:t>1 και Βήμα 2).</a:t>
            </a:r>
          </a:p>
          <a:p>
            <a:pPr algn="just">
              <a:lnSpc>
                <a:spcPct val="150000"/>
              </a:lnSpc>
            </a:pPr>
            <a:endParaRPr lang="el-GR" sz="1400" dirty="0" smtClean="0"/>
          </a:p>
          <a:p>
            <a:pPr algn="just">
              <a:lnSpc>
                <a:spcPct val="150000"/>
              </a:lnSpc>
            </a:pPr>
            <a:r>
              <a:rPr lang="el-GR" sz="1400" b="1" i="1" dirty="0"/>
              <a:t>Κεφάλαιο </a:t>
            </a:r>
            <a:r>
              <a:rPr lang="el-GR" sz="1400" b="1" i="1" dirty="0" smtClean="0"/>
              <a:t>3</a:t>
            </a:r>
            <a:r>
              <a:rPr lang="en-US" sz="1400" b="1" i="1" dirty="0" smtClean="0"/>
              <a:t>: </a:t>
            </a:r>
            <a:r>
              <a:rPr lang="el-GR" sz="1400" dirty="0" smtClean="0"/>
              <a:t>Διεργασίες παραγωγής υδρογόνου από </a:t>
            </a:r>
            <a:r>
              <a:rPr lang="el-GR" sz="1400" dirty="0" err="1" smtClean="0"/>
              <a:t>βιοαιθανόλη</a:t>
            </a:r>
            <a:r>
              <a:rPr lang="el-GR" sz="1400" dirty="0" smtClean="0"/>
              <a:t>, επιλογή διεργασίας παραγωγής υδρογόνου από </a:t>
            </a:r>
            <a:r>
              <a:rPr lang="el-GR" sz="1400" dirty="0" err="1" smtClean="0"/>
              <a:t>βιοαιθανόλη</a:t>
            </a:r>
            <a:r>
              <a:rPr lang="el-GR" sz="1400" dirty="0" smtClean="0"/>
              <a:t>, περιγραφή προτεινόμενου διαγράμματος ροής (μονάδα 100, 200 κτλ) με κάθε λεπτομέρεια </a:t>
            </a:r>
            <a:r>
              <a:rPr lang="el-GR" sz="1400" dirty="0"/>
              <a:t>(στοιχεία από Βήμα 3</a:t>
            </a:r>
            <a:r>
              <a:rPr lang="el-GR" sz="1400" dirty="0" smtClean="0"/>
              <a:t>).</a:t>
            </a:r>
          </a:p>
          <a:p>
            <a:pPr algn="just">
              <a:lnSpc>
                <a:spcPct val="150000"/>
              </a:lnSpc>
            </a:pPr>
            <a:endParaRPr lang="el-GR" sz="1400" dirty="0" smtClean="0"/>
          </a:p>
          <a:p>
            <a:pPr algn="just">
              <a:lnSpc>
                <a:spcPct val="150000"/>
              </a:lnSpc>
            </a:pPr>
            <a:r>
              <a:rPr lang="el-GR" sz="1400" b="1" i="1" dirty="0"/>
              <a:t>Κεφάλαιο </a:t>
            </a:r>
            <a:r>
              <a:rPr lang="el-GR" sz="1400" b="1" i="1" dirty="0" smtClean="0"/>
              <a:t>4</a:t>
            </a:r>
            <a:r>
              <a:rPr lang="en-US" sz="1400" b="1" i="1" dirty="0" smtClean="0"/>
              <a:t>: </a:t>
            </a:r>
            <a:r>
              <a:rPr lang="el-GR" sz="1400" dirty="0" smtClean="0"/>
              <a:t>Προσομοίωση διαγράμματος ροής, περιγραφή και παρουσίαση αποτελεσμάτων προσομοίωσης ανά εξοπλισμό (π.χ. αντιδραστήρες, </a:t>
            </a:r>
            <a:r>
              <a:rPr lang="el-GR" sz="1400" dirty="0" err="1" smtClean="0"/>
              <a:t>εναλλάκτες</a:t>
            </a:r>
            <a:r>
              <a:rPr lang="el-GR" sz="1400" dirty="0" smtClean="0"/>
              <a:t> θερμότητας, αντλίες, κτλ) με χρήση πινάκων και διαγραμμάτων. Να φανεί καθαρά η είσοδος και η έξοδος κάθε εξοπλισμού (θερμοκρασία, πίεση, ροή και σύσταση κάθε ρεύματος εισόδου/εξόδου). Συγκεντρωτικά θα καταγραφούν οι συνολικές ανάγκες σε θέρμανση και ψύξη </a:t>
            </a:r>
            <a:r>
              <a:rPr lang="el-GR" sz="1400" dirty="0"/>
              <a:t> (στοιχεία από Βήμα </a:t>
            </a:r>
            <a:r>
              <a:rPr lang="el-GR" sz="1400" dirty="0" smtClean="0"/>
              <a:t>4).</a:t>
            </a:r>
          </a:p>
          <a:p>
            <a:pPr algn="just">
              <a:lnSpc>
                <a:spcPct val="150000"/>
              </a:lnSpc>
            </a:pPr>
            <a:endParaRPr lang="el-GR" sz="1400" dirty="0"/>
          </a:p>
        </p:txBody>
      </p:sp>
    </p:spTree>
    <p:extLst>
      <p:ext uri="{BB962C8B-B14F-4D97-AF65-F5344CB8AC3E}">
        <p14:creationId xmlns:p14="http://schemas.microsoft.com/office/powerpoint/2010/main" val="25772878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ΕΝΔΕΙΚΤΙΚΑ ΠΕΡΙΕΧΟΜΕΝΑ ΚΑΙ ΔΙΑΡΘΩΣΗ ΕΡΓΑΣΙΑΣ</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920889"/>
            <a:ext cx="7946066" cy="5678478"/>
          </a:xfrm>
          <a:prstGeom prst="rect">
            <a:avLst/>
          </a:prstGeom>
        </p:spPr>
        <p:txBody>
          <a:bodyPr wrap="square">
            <a:spAutoFit/>
          </a:bodyPr>
          <a:lstStyle/>
          <a:p>
            <a:pPr algn="just">
              <a:lnSpc>
                <a:spcPct val="150000"/>
              </a:lnSpc>
            </a:pPr>
            <a:r>
              <a:rPr lang="el-GR" sz="1400" b="1" i="1" dirty="0" smtClean="0"/>
              <a:t>Κεφάλαιο 5</a:t>
            </a:r>
            <a:r>
              <a:rPr lang="en-US" sz="1400" b="1" i="1" dirty="0" smtClean="0"/>
              <a:t>: </a:t>
            </a:r>
            <a:r>
              <a:rPr lang="el-GR" sz="1400" dirty="0" err="1" smtClean="0"/>
              <a:t>Διαστασιολόγηση</a:t>
            </a:r>
            <a:r>
              <a:rPr lang="el-GR" sz="1400" dirty="0" smtClean="0"/>
              <a:t> και κοστολόγηση κάθε εξοπλισμού που συμμετέχει στο διάγραμμα ροής. Με βάση τα αποτελέσματα του Κεφ.4 και των εξισώσεων κόστους θα </a:t>
            </a:r>
            <a:r>
              <a:rPr lang="el-GR" sz="1400" dirty="0" err="1" smtClean="0"/>
              <a:t>διαστασιολογηθεί</a:t>
            </a:r>
            <a:r>
              <a:rPr lang="el-GR" sz="1400" dirty="0" smtClean="0"/>
              <a:t> και θα κοστολογηθεί ο κάθε εξοπλισμός . Έτσι, θα εκτιμηθεί το συνολικό </a:t>
            </a:r>
            <a:r>
              <a:rPr lang="el-GR" sz="1400" dirty="0"/>
              <a:t>κόστους του μηχανολογικού εξοπλισμού </a:t>
            </a:r>
            <a:r>
              <a:rPr lang="el-GR" sz="1400" dirty="0" smtClean="0"/>
              <a:t>και θα </a:t>
            </a:r>
            <a:r>
              <a:rPr lang="el-GR" sz="1400" dirty="0"/>
              <a:t>εκτιμηθεί το κόστος του πάγιου κεφαλαίου/επένδυσης (</a:t>
            </a:r>
            <a:r>
              <a:rPr lang="el-GR" sz="1400" dirty="0" err="1"/>
              <a:t>Fixed</a:t>
            </a:r>
            <a:r>
              <a:rPr lang="el-GR" sz="1400" dirty="0"/>
              <a:t> </a:t>
            </a:r>
            <a:r>
              <a:rPr lang="el-GR" sz="1400" dirty="0" err="1"/>
              <a:t>Capital</a:t>
            </a:r>
            <a:r>
              <a:rPr lang="el-GR" sz="1400" dirty="0"/>
              <a:t> </a:t>
            </a:r>
            <a:r>
              <a:rPr lang="el-GR" sz="1400" dirty="0" err="1"/>
              <a:t>Investment</a:t>
            </a:r>
            <a:r>
              <a:rPr lang="el-GR" sz="1400" dirty="0"/>
              <a:t>, FCI) καθώς και το κόστος παραγωγής </a:t>
            </a:r>
            <a:r>
              <a:rPr lang="el-GR" sz="1400" dirty="0" smtClean="0"/>
              <a:t>προϊόντος  (</a:t>
            </a:r>
            <a:r>
              <a:rPr lang="el-GR" sz="1400" dirty="0"/>
              <a:t>στοιχεία από Βήμα </a:t>
            </a:r>
            <a:r>
              <a:rPr lang="el-GR" sz="1400" dirty="0" smtClean="0"/>
              <a:t>5 και Βήμα 6).</a:t>
            </a:r>
          </a:p>
          <a:p>
            <a:pPr algn="just">
              <a:lnSpc>
                <a:spcPct val="150000"/>
              </a:lnSpc>
            </a:pPr>
            <a:endParaRPr lang="el-GR" sz="1400" dirty="0" smtClean="0"/>
          </a:p>
          <a:p>
            <a:pPr algn="just">
              <a:lnSpc>
                <a:spcPct val="150000"/>
              </a:lnSpc>
            </a:pPr>
            <a:r>
              <a:rPr lang="el-GR" sz="1400" b="1" i="1" dirty="0"/>
              <a:t>Κεφάλαιο </a:t>
            </a:r>
            <a:r>
              <a:rPr lang="el-GR" sz="1400" b="1" i="1" dirty="0" smtClean="0"/>
              <a:t>6</a:t>
            </a:r>
            <a:r>
              <a:rPr lang="en-US" sz="1400" b="1" i="1" dirty="0" smtClean="0"/>
              <a:t>: </a:t>
            </a:r>
            <a:r>
              <a:rPr lang="el-GR" sz="1400" dirty="0" smtClean="0"/>
              <a:t>Θέματα </a:t>
            </a:r>
            <a:r>
              <a:rPr lang="el-GR" sz="1400" dirty="0"/>
              <a:t>χωροταξίας, ασφάλειας λειτουργίας της μονάδας, αποστάσεις ασφαλείας </a:t>
            </a:r>
            <a:r>
              <a:rPr lang="el-GR" sz="1400" dirty="0" smtClean="0"/>
              <a:t>αξιοποίηση/διαχείριση αποβλήτων, ανάλυσης κύκλου ζωής, μείωση </a:t>
            </a:r>
            <a:r>
              <a:rPr lang="el-GR" sz="1400" dirty="0"/>
              <a:t>του ανθρακικού αποτυπώματος και των εκπομπών αερίων του </a:t>
            </a:r>
            <a:r>
              <a:rPr lang="el-GR" sz="1400" dirty="0" smtClean="0"/>
              <a:t>θερμοκηπίου (στοιχεία από Βήμα 8 και Βήμα 9). </a:t>
            </a:r>
            <a:endParaRPr lang="el-GR" sz="1400" dirty="0"/>
          </a:p>
          <a:p>
            <a:pPr algn="just">
              <a:lnSpc>
                <a:spcPct val="150000"/>
              </a:lnSpc>
            </a:pPr>
            <a:endParaRPr lang="el-GR" sz="1400" dirty="0" smtClean="0"/>
          </a:p>
          <a:p>
            <a:pPr algn="just">
              <a:lnSpc>
                <a:spcPct val="150000"/>
              </a:lnSpc>
            </a:pPr>
            <a:r>
              <a:rPr lang="el-GR" sz="1400" b="1" i="1" dirty="0"/>
              <a:t>Κεφάλαιο </a:t>
            </a:r>
            <a:r>
              <a:rPr lang="el-GR" sz="1400" b="1" i="1" dirty="0" smtClean="0"/>
              <a:t>7</a:t>
            </a:r>
            <a:r>
              <a:rPr lang="en-US" sz="1400" b="1" i="1" dirty="0" smtClean="0"/>
              <a:t>: </a:t>
            </a:r>
            <a:r>
              <a:rPr lang="el-GR" sz="1400" dirty="0" smtClean="0"/>
              <a:t>Βελτίωση/βελτιστοποίηση </a:t>
            </a:r>
            <a:r>
              <a:rPr lang="el-GR" sz="1400" dirty="0"/>
              <a:t>των οικονομικών προοπτικών της </a:t>
            </a:r>
            <a:r>
              <a:rPr lang="el-GR" sz="1400" dirty="0" smtClean="0"/>
              <a:t>διεργασίας (σχεδιασμός </a:t>
            </a:r>
            <a:r>
              <a:rPr lang="el-GR" sz="1400" dirty="0"/>
              <a:t>δικτύου </a:t>
            </a:r>
            <a:r>
              <a:rPr lang="el-GR" sz="1400" dirty="0" err="1"/>
              <a:t>εναλλακτών</a:t>
            </a:r>
            <a:r>
              <a:rPr lang="el-GR" sz="1400" dirty="0"/>
              <a:t>, χρήση ρευμάτων ανακύκλωσης, χρήση παραπροϊόντων προς </a:t>
            </a:r>
            <a:r>
              <a:rPr lang="el-GR" sz="1400" dirty="0" smtClean="0"/>
              <a:t>πώληση)-(στοιχεία </a:t>
            </a:r>
            <a:r>
              <a:rPr lang="el-GR" sz="1400" dirty="0"/>
              <a:t>από Βήμα </a:t>
            </a:r>
            <a:r>
              <a:rPr lang="el-GR" sz="1400" dirty="0" smtClean="0"/>
              <a:t>7). </a:t>
            </a:r>
            <a:endParaRPr lang="el-GR" sz="1400" dirty="0"/>
          </a:p>
          <a:p>
            <a:pPr algn="just">
              <a:lnSpc>
                <a:spcPct val="150000"/>
              </a:lnSpc>
            </a:pPr>
            <a:endParaRPr lang="el-GR" sz="1400" dirty="0" smtClean="0"/>
          </a:p>
          <a:p>
            <a:pPr algn="just">
              <a:lnSpc>
                <a:spcPct val="150000"/>
              </a:lnSpc>
            </a:pPr>
            <a:r>
              <a:rPr lang="el-GR" sz="1400" b="1" i="1" dirty="0"/>
              <a:t>Κεφάλαιο </a:t>
            </a:r>
            <a:r>
              <a:rPr lang="el-GR" sz="1400" b="1" i="1" dirty="0" smtClean="0"/>
              <a:t>8</a:t>
            </a:r>
            <a:r>
              <a:rPr lang="en-US" sz="1400" b="1" i="1" dirty="0" smtClean="0"/>
              <a:t>: </a:t>
            </a:r>
            <a:r>
              <a:rPr lang="el-GR" sz="1400" dirty="0" smtClean="0"/>
              <a:t>Συμπεράσματα, μελλοντικές βελτιώσεις, ανακεφαλαίωση.</a:t>
            </a:r>
          </a:p>
          <a:p>
            <a:pPr algn="just">
              <a:lnSpc>
                <a:spcPct val="150000"/>
              </a:lnSpc>
            </a:pPr>
            <a:endParaRPr lang="el-GR" sz="1400" dirty="0"/>
          </a:p>
          <a:p>
            <a:pPr algn="just">
              <a:lnSpc>
                <a:spcPct val="150000"/>
              </a:lnSpc>
            </a:pPr>
            <a:r>
              <a:rPr lang="el-GR" b="1" dirty="0" smtClean="0">
                <a:solidFill>
                  <a:srgbClr val="C00000"/>
                </a:solidFill>
              </a:rPr>
              <a:t>Ενδεικτική έκταση εργασίας 50-80σελ.</a:t>
            </a:r>
            <a:endParaRPr lang="el-GR" sz="1400" dirty="0"/>
          </a:p>
        </p:txBody>
      </p:sp>
    </p:spTree>
    <p:extLst>
      <p:ext uri="{BB962C8B-B14F-4D97-AF65-F5344CB8AC3E}">
        <p14:creationId xmlns:p14="http://schemas.microsoft.com/office/powerpoint/2010/main" val="9628216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ΒΙΒΛΙΟΓΡΑΦΙΑ-ΜΗΧΑΝΕΣ ΑΝΑΖΗΤΗΣΗΣ (1)</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920889"/>
            <a:ext cx="7706833" cy="5355312"/>
          </a:xfrm>
          <a:prstGeom prst="rect">
            <a:avLst/>
          </a:prstGeom>
        </p:spPr>
        <p:txBody>
          <a:bodyPr wrap="square">
            <a:spAutoFit/>
          </a:bodyPr>
          <a:lstStyle/>
          <a:p>
            <a:pPr>
              <a:lnSpc>
                <a:spcPct val="150000"/>
              </a:lnSpc>
            </a:pPr>
            <a:r>
              <a:rPr lang="en-US" sz="1200" dirty="0"/>
              <a:t>1.	</a:t>
            </a:r>
            <a:r>
              <a:rPr lang="en-US" sz="1200" dirty="0" err="1"/>
              <a:t>Mostafa</a:t>
            </a:r>
            <a:r>
              <a:rPr lang="en-US" sz="1200" dirty="0"/>
              <a:t> El-</a:t>
            </a:r>
            <a:r>
              <a:rPr lang="en-US" sz="1200" dirty="0" err="1"/>
              <a:t>Shafie</a:t>
            </a:r>
            <a:r>
              <a:rPr lang="en-US" sz="1200" dirty="0"/>
              <a:t>, Shinji </a:t>
            </a:r>
            <a:r>
              <a:rPr lang="en-US" sz="1200" dirty="0" err="1"/>
              <a:t>Kambara</a:t>
            </a:r>
            <a:r>
              <a:rPr lang="en-US" sz="1200" dirty="0"/>
              <a:t>, Yukio Hayakawa, Hydrogen Production Technologies Overview, Journal of Power and Energy Engineering, 2019, 7, 107-154</a:t>
            </a:r>
          </a:p>
          <a:p>
            <a:pPr>
              <a:lnSpc>
                <a:spcPct val="150000"/>
              </a:lnSpc>
            </a:pPr>
            <a:r>
              <a:rPr lang="en-US" sz="1200" dirty="0"/>
              <a:t>http://www.scirp.org/journal/jpee </a:t>
            </a:r>
          </a:p>
          <a:p>
            <a:pPr>
              <a:lnSpc>
                <a:spcPct val="150000"/>
              </a:lnSpc>
            </a:pPr>
            <a:r>
              <a:rPr lang="en-US" sz="1200" dirty="0"/>
              <a:t>2.	Nicolas </a:t>
            </a:r>
            <a:r>
              <a:rPr lang="en-US" sz="1200" dirty="0" err="1"/>
              <a:t>Bion</a:t>
            </a:r>
            <a:r>
              <a:rPr lang="en-US" sz="1200" dirty="0"/>
              <a:t>, Florence </a:t>
            </a:r>
            <a:r>
              <a:rPr lang="en-US" sz="1200" dirty="0" err="1"/>
              <a:t>Epron</a:t>
            </a:r>
            <a:r>
              <a:rPr lang="en-US" sz="1200" dirty="0"/>
              <a:t>, Daniel </a:t>
            </a:r>
            <a:r>
              <a:rPr lang="en-US" sz="1200" dirty="0" err="1"/>
              <a:t>Duprez</a:t>
            </a:r>
            <a:r>
              <a:rPr lang="en-US" sz="1200" dirty="0"/>
              <a:t>, Bioethanol reforming for H2 production. A comparison with hydrocarbon reforming, Catalysis, 2010, 22, 1–55, The Royal Society of Chemistry 2010DOI: 10.1039/9781847559630-00001</a:t>
            </a:r>
          </a:p>
          <a:p>
            <a:pPr>
              <a:lnSpc>
                <a:spcPct val="150000"/>
              </a:lnSpc>
            </a:pPr>
            <a:r>
              <a:rPr lang="en-US" sz="1200" dirty="0"/>
              <a:t>3.	</a:t>
            </a:r>
            <a:r>
              <a:rPr lang="en-US" sz="1200" dirty="0" err="1"/>
              <a:t>Meng</a:t>
            </a:r>
            <a:r>
              <a:rPr lang="en-US" sz="1200" dirty="0"/>
              <a:t> Ni, Dennis Y.C. Leung, Michael K.H. Leung, A review on reforming bio-ethanol for hydrogen production, International Journal of Hydrogen Energy, Volume 32, Issue 15, October 2007, Pages 3238-3247</a:t>
            </a:r>
          </a:p>
          <a:p>
            <a:pPr>
              <a:lnSpc>
                <a:spcPct val="150000"/>
              </a:lnSpc>
            </a:pPr>
            <a:r>
              <a:rPr lang="en-US" sz="1200" dirty="0"/>
              <a:t>4.	Magdalena </a:t>
            </a:r>
            <a:r>
              <a:rPr lang="en-US" sz="1200" dirty="0" err="1"/>
              <a:t>Momirlan</a:t>
            </a:r>
            <a:r>
              <a:rPr lang="en-US" sz="1200" dirty="0"/>
              <a:t>, </a:t>
            </a:r>
            <a:r>
              <a:rPr lang="en-US" sz="1200" dirty="0" err="1"/>
              <a:t>T.N.Veziroglu</a:t>
            </a:r>
            <a:r>
              <a:rPr lang="en-US" sz="1200" dirty="0"/>
              <a:t>, The properties of hydrogen as fuel tomorrow in sustainable energy system for a cleaner planet, International Journal of Hydrogen Energy Volume 30, Issue 7, July 2005, Pages 795-802</a:t>
            </a:r>
          </a:p>
          <a:p>
            <a:pPr>
              <a:lnSpc>
                <a:spcPct val="150000"/>
              </a:lnSpc>
            </a:pPr>
            <a:r>
              <a:rPr lang="en-US" sz="1200" dirty="0"/>
              <a:t>5.	</a:t>
            </a:r>
            <a:r>
              <a:rPr lang="en-US" sz="1200" dirty="0" err="1"/>
              <a:t>Wenhao</a:t>
            </a:r>
            <a:r>
              <a:rPr lang="en-US" sz="1200" dirty="0"/>
              <a:t> </a:t>
            </a:r>
            <a:r>
              <a:rPr lang="en-US" sz="1200" dirty="0" err="1"/>
              <a:t>Fanga</a:t>
            </a:r>
            <a:r>
              <a:rPr lang="en-US" sz="1200" dirty="0"/>
              <a:t>, </a:t>
            </a:r>
            <a:r>
              <a:rPr lang="en-US" sz="1200" dirty="0" err="1"/>
              <a:t>Sébastien</a:t>
            </a:r>
            <a:r>
              <a:rPr lang="en-US" sz="1200" dirty="0"/>
              <a:t> </a:t>
            </a:r>
            <a:r>
              <a:rPr lang="en-US" sz="1200" dirty="0" err="1"/>
              <a:t>Paul,Mickaël</a:t>
            </a:r>
            <a:r>
              <a:rPr lang="en-US" sz="1200" dirty="0"/>
              <a:t> Capron, Franck </a:t>
            </a:r>
            <a:r>
              <a:rPr lang="en-US" sz="1200" dirty="0" err="1"/>
              <a:t>Dumeignil</a:t>
            </a:r>
            <a:r>
              <a:rPr lang="en-US" sz="1200" dirty="0"/>
              <a:t>, Louise </a:t>
            </a:r>
            <a:r>
              <a:rPr lang="en-US" sz="1200" dirty="0" err="1"/>
              <a:t>Jalowiecki</a:t>
            </a:r>
            <a:r>
              <a:rPr lang="en-US" sz="1200" dirty="0"/>
              <a:t>-Duhamel, Hydrogen production from bioethanol catalyzed by NiXMg2AlOY ex-</a:t>
            </a:r>
            <a:r>
              <a:rPr lang="en-US" sz="1200" dirty="0" err="1"/>
              <a:t>hydrotalcite</a:t>
            </a:r>
            <a:r>
              <a:rPr lang="en-US" sz="1200" dirty="0"/>
              <a:t> catalysts, Applied Catalysis B: Environmental Volumes 152–153, 25 June 2014, Pages 370-382 </a:t>
            </a:r>
          </a:p>
          <a:p>
            <a:pPr>
              <a:lnSpc>
                <a:spcPct val="150000"/>
              </a:lnSpc>
            </a:pPr>
            <a:r>
              <a:rPr lang="en-US" sz="1200" dirty="0"/>
              <a:t>6.	</a:t>
            </a:r>
            <a:r>
              <a:rPr lang="en-US" sz="1200" dirty="0" err="1"/>
              <a:t>Hua</a:t>
            </a:r>
            <a:r>
              <a:rPr lang="en-US" sz="1200" dirty="0"/>
              <a:t> Song, Catalytic Hydrogen Production from Bioethanol, RTI International USA (http://cdn.intechopen.com/pdfs/27360/InTech-Catalytic_hydrogen_production_from_bioethanol.pdf)</a:t>
            </a:r>
          </a:p>
          <a:p>
            <a:pPr>
              <a:lnSpc>
                <a:spcPct val="150000"/>
              </a:lnSpc>
            </a:pPr>
            <a:r>
              <a:rPr lang="en-US" sz="1200" dirty="0"/>
              <a:t>7.	</a:t>
            </a:r>
            <a:r>
              <a:rPr lang="en-US" sz="1200" dirty="0" err="1"/>
              <a:t>Katsutoshi</a:t>
            </a:r>
            <a:r>
              <a:rPr lang="en-US" sz="1200" dirty="0"/>
              <a:t> Sato,  </a:t>
            </a:r>
            <a:r>
              <a:rPr lang="en-US" sz="1200" dirty="0" err="1"/>
              <a:t>Kosuke</a:t>
            </a:r>
            <a:r>
              <a:rPr lang="en-US" sz="1200" dirty="0"/>
              <a:t> Kawano,  Akiko Ito,  </a:t>
            </a:r>
            <a:r>
              <a:rPr lang="en-US" sz="1200" dirty="0" err="1"/>
              <a:t>Yusaku</a:t>
            </a:r>
            <a:r>
              <a:rPr lang="en-US" sz="1200" dirty="0"/>
              <a:t> </a:t>
            </a:r>
            <a:r>
              <a:rPr lang="en-US" sz="1200" dirty="0" err="1"/>
              <a:t>Takita</a:t>
            </a:r>
            <a:r>
              <a:rPr lang="en-US" sz="1200" dirty="0"/>
              <a:t>,  </a:t>
            </a:r>
            <a:r>
              <a:rPr lang="en-US" sz="1200" dirty="0" err="1"/>
              <a:t>Katsutoshi</a:t>
            </a:r>
            <a:r>
              <a:rPr lang="en-US" sz="1200" dirty="0"/>
              <a:t> </a:t>
            </a:r>
            <a:r>
              <a:rPr lang="en-US" sz="1200" dirty="0" err="1"/>
              <a:t>Nagaoka</a:t>
            </a:r>
            <a:r>
              <a:rPr lang="en-US" sz="1200" dirty="0"/>
              <a:t>, Hydrogen Production from Bioethanol: Oxidative Steam Reforming of Aqueous Ethanol Triggered by Oxidation of Ni/Ce0.5Zr0.5O2−x at Low Temperature, CHEMSUSCHEM, Volume3, Issue12 December 17, 2010, Pages 1364-1366 (https://</a:t>
            </a:r>
            <a:r>
              <a:rPr lang="en-US" sz="1200" dirty="0" smtClean="0"/>
              <a:t>onlinelibrary.wiley.com/doi/full/10.1002/cssc.201000221)</a:t>
            </a:r>
            <a:endParaRPr lang="el-GR" sz="1200" dirty="0"/>
          </a:p>
        </p:txBody>
      </p:sp>
    </p:spTree>
    <p:extLst>
      <p:ext uri="{BB962C8B-B14F-4D97-AF65-F5344CB8AC3E}">
        <p14:creationId xmlns:p14="http://schemas.microsoft.com/office/powerpoint/2010/main" val="16563148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ΒΙΒΛΙΟΓΡΑΦΙΑ-ΜΗΧΑΝΕΣ ΑΝΑΖΗΤΗΣΗΣ (2)</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762000"/>
            <a:ext cx="7706833" cy="5909310"/>
          </a:xfrm>
          <a:prstGeom prst="rect">
            <a:avLst/>
          </a:prstGeom>
        </p:spPr>
        <p:txBody>
          <a:bodyPr wrap="square">
            <a:spAutoFit/>
          </a:bodyPr>
          <a:lstStyle/>
          <a:p>
            <a:pPr>
              <a:lnSpc>
                <a:spcPct val="150000"/>
              </a:lnSpc>
            </a:pPr>
            <a:r>
              <a:rPr lang="el-GR" sz="1200" dirty="0" smtClean="0"/>
              <a:t>8</a:t>
            </a:r>
            <a:r>
              <a:rPr lang="en-US" sz="1200" dirty="0" smtClean="0"/>
              <a:t>.</a:t>
            </a:r>
            <a:r>
              <a:rPr lang="en-US" sz="1200" dirty="0"/>
              <a:t>	</a:t>
            </a:r>
            <a:r>
              <a:rPr lang="en-US" sz="1200" dirty="0" err="1" smtClean="0"/>
              <a:t>Ilenia</a:t>
            </a:r>
            <a:r>
              <a:rPr lang="en-US" sz="1200" dirty="0" smtClean="0"/>
              <a:t> </a:t>
            </a:r>
            <a:r>
              <a:rPr lang="en-US" sz="1200" dirty="0"/>
              <a:t>Rossetti, </a:t>
            </a:r>
            <a:r>
              <a:rPr lang="en-US" sz="1200" dirty="0" err="1"/>
              <a:t>Josè</a:t>
            </a:r>
            <a:r>
              <a:rPr lang="en-US" sz="1200" dirty="0"/>
              <a:t> Lasso, </a:t>
            </a:r>
            <a:r>
              <a:rPr lang="en-US" sz="1200" dirty="0" err="1"/>
              <a:t>Matteo</a:t>
            </a:r>
            <a:r>
              <a:rPr lang="en-US" sz="1200" dirty="0"/>
              <a:t> </a:t>
            </a:r>
            <a:r>
              <a:rPr lang="en-US" sz="1200" dirty="0" err="1"/>
              <a:t>Compagnoni</a:t>
            </a:r>
            <a:r>
              <a:rPr lang="en-US" sz="1200" dirty="0"/>
              <a:t>, </a:t>
            </a:r>
            <a:r>
              <a:rPr lang="en-US" sz="1200" dirty="0" err="1"/>
              <a:t>Giorgia</a:t>
            </a:r>
            <a:r>
              <a:rPr lang="en-US" sz="1200" dirty="0"/>
              <a:t> De Guido, Laura </a:t>
            </a:r>
            <a:r>
              <a:rPr lang="en-US" sz="1200" dirty="0" err="1"/>
              <a:t>Pellegrini</a:t>
            </a:r>
            <a:r>
              <a:rPr lang="en-US" sz="1200" dirty="0"/>
              <a:t>, H2 Production from Bioethanol and its Use in Fuel-Cells, CHEMICAL ENGINEERING TRANSACTIONS VOL. 43, 2015 (https://www.aidic.it/cet/15/43/039.pdf)</a:t>
            </a:r>
          </a:p>
          <a:p>
            <a:pPr>
              <a:lnSpc>
                <a:spcPct val="150000"/>
              </a:lnSpc>
            </a:pPr>
            <a:r>
              <a:rPr lang="en-US" sz="1200" dirty="0"/>
              <a:t>9.	L. Hernandez and V. </a:t>
            </a:r>
            <a:r>
              <a:rPr lang="en-US" sz="1200" dirty="0" err="1"/>
              <a:t>Kafarov</a:t>
            </a:r>
            <a:r>
              <a:rPr lang="en-US" sz="1200" dirty="0"/>
              <a:t>, Process Integration of Bioethanol from Sugar Cane and Hydrogen Production, Journal of Applied Sciences Volume 7 (15): 2015-2019, 2007 (https://scialert.net/fulltextmobile/?doi=jas.2007.2015.2019)</a:t>
            </a:r>
          </a:p>
          <a:p>
            <a:pPr>
              <a:lnSpc>
                <a:spcPct val="150000"/>
              </a:lnSpc>
            </a:pPr>
            <a:r>
              <a:rPr lang="en-US" sz="1200" dirty="0"/>
              <a:t>10.	</a:t>
            </a:r>
            <a:r>
              <a:rPr lang="en-US" sz="1200" dirty="0" err="1"/>
              <a:t>Mamatha</a:t>
            </a:r>
            <a:r>
              <a:rPr lang="en-US" sz="1200" dirty="0"/>
              <a:t> </a:t>
            </a:r>
            <a:r>
              <a:rPr lang="en-US" sz="1200" dirty="0" err="1"/>
              <a:t>Devarapalli</a:t>
            </a:r>
            <a:r>
              <a:rPr lang="en-US" sz="1200" dirty="0"/>
              <a:t>, </a:t>
            </a:r>
            <a:r>
              <a:rPr lang="en-US" sz="1200" dirty="0" err="1"/>
              <a:t>Hasan</a:t>
            </a:r>
            <a:r>
              <a:rPr lang="en-US" sz="1200" dirty="0"/>
              <a:t> K. </a:t>
            </a:r>
            <a:r>
              <a:rPr lang="en-US" sz="1200" dirty="0" err="1"/>
              <a:t>Atiyeh</a:t>
            </a:r>
            <a:r>
              <a:rPr lang="en-US" sz="1200" dirty="0"/>
              <a:t>, A review of conversion processes for bioethanol production with a focus on syngas fermentation, Biofuel Research Journal 7 (2015) 268-280</a:t>
            </a:r>
          </a:p>
          <a:p>
            <a:pPr>
              <a:lnSpc>
                <a:spcPct val="150000"/>
              </a:lnSpc>
            </a:pPr>
            <a:r>
              <a:rPr lang="en-US" sz="1200" dirty="0"/>
              <a:t>11.	http://www.microenergy2017.org/Slides_Rossetti.pdf</a:t>
            </a:r>
          </a:p>
          <a:p>
            <a:pPr marL="228600" indent="-228600">
              <a:lnSpc>
                <a:spcPct val="150000"/>
              </a:lnSpc>
              <a:buAutoNum type="arabicPeriod" startAt="12"/>
            </a:pPr>
            <a:r>
              <a:rPr lang="en-US" sz="1200" dirty="0" err="1" smtClean="0"/>
              <a:t>Ashutosh</a:t>
            </a:r>
            <a:r>
              <a:rPr lang="en-US" sz="1200" dirty="0" smtClean="0"/>
              <a:t> </a:t>
            </a:r>
            <a:r>
              <a:rPr lang="en-US" sz="1200" dirty="0"/>
              <a:t>Kumar, R. Prasad, Y.C. Sharma, Steam Reforming of Ethanol: Production of Renewable Hydrogen, International Journal of Environmental Research and Development, Volume 4, Number 3 (2014), pp. 203-212 </a:t>
            </a:r>
            <a:r>
              <a:rPr lang="en-US" sz="1200" dirty="0">
                <a:hlinkClick r:id="rId3"/>
              </a:rPr>
              <a:t>https://</a:t>
            </a:r>
            <a:r>
              <a:rPr lang="en-US" sz="1200" dirty="0" smtClean="0">
                <a:hlinkClick r:id="rId3"/>
              </a:rPr>
              <a:t>www.ripublication.com/ijerd_spl/ijerdv4n3spl_02.pdf</a:t>
            </a:r>
            <a:endParaRPr lang="el-GR" sz="1200" dirty="0" smtClean="0"/>
          </a:p>
          <a:p>
            <a:pPr marL="228600" indent="-228600">
              <a:lnSpc>
                <a:spcPct val="150000"/>
              </a:lnSpc>
              <a:buAutoNum type="arabicPeriod" startAt="12"/>
            </a:pPr>
            <a:r>
              <a:rPr lang="en-US" sz="1200" dirty="0" smtClean="0"/>
              <a:t>1Nestor </a:t>
            </a:r>
            <a:r>
              <a:rPr lang="en-US" sz="1200" dirty="0"/>
              <a:t>Sanchez, Ruth Y. Ruiz, </a:t>
            </a:r>
            <a:r>
              <a:rPr lang="en-US" sz="1200" dirty="0" err="1"/>
              <a:t>Bernay</a:t>
            </a:r>
            <a:r>
              <a:rPr lang="en-US" sz="1200" dirty="0"/>
              <a:t> </a:t>
            </a:r>
            <a:r>
              <a:rPr lang="en-US" sz="1200" dirty="0" err="1"/>
              <a:t>Cifuentes</a:t>
            </a:r>
            <a:r>
              <a:rPr lang="en-US" sz="1200" dirty="0"/>
              <a:t>, Martha </a:t>
            </a:r>
            <a:r>
              <a:rPr lang="en-US" sz="1200" dirty="0" err="1"/>
              <a:t>Cobo</a:t>
            </a:r>
            <a:r>
              <a:rPr lang="en-US" sz="1200" dirty="0"/>
              <a:t>, Controlling sugarcane press-mud fermentation to increase bioethanol steam reforming for hydrogen production, Waste Management, Volume 98, October 2019, Pages 1-13, https://www.sciencedirect.com/science/article/pii/S0956053X19305185</a:t>
            </a:r>
          </a:p>
          <a:p>
            <a:pPr marL="228600" indent="-228600">
              <a:lnSpc>
                <a:spcPct val="150000"/>
              </a:lnSpc>
              <a:buAutoNum type="arabicPeriod" startAt="12"/>
            </a:pPr>
            <a:r>
              <a:rPr lang="en-US" sz="1200" dirty="0" err="1" smtClean="0"/>
              <a:t>Zouhour</a:t>
            </a:r>
            <a:r>
              <a:rPr lang="en-US" sz="1200" dirty="0" smtClean="0"/>
              <a:t> </a:t>
            </a:r>
            <a:r>
              <a:rPr lang="en-US" sz="1200" dirty="0" err="1"/>
              <a:t>Khila</a:t>
            </a:r>
            <a:r>
              <a:rPr lang="en-US" sz="1200" dirty="0"/>
              <a:t>, Ines </a:t>
            </a:r>
            <a:r>
              <a:rPr lang="en-US" sz="1200" dirty="0" err="1"/>
              <a:t>Baccar</a:t>
            </a:r>
            <a:r>
              <a:rPr lang="en-US" sz="1200" dirty="0"/>
              <a:t>, </a:t>
            </a:r>
            <a:r>
              <a:rPr lang="en-US" sz="1200" dirty="0" err="1"/>
              <a:t>Intidhar</a:t>
            </a:r>
            <a:r>
              <a:rPr lang="en-US" sz="1200" dirty="0"/>
              <a:t> </a:t>
            </a:r>
            <a:r>
              <a:rPr lang="en-US" sz="1200" dirty="0" err="1"/>
              <a:t>Jemel</a:t>
            </a:r>
            <a:r>
              <a:rPr lang="en-US" sz="1200" dirty="0"/>
              <a:t>, </a:t>
            </a:r>
            <a:r>
              <a:rPr lang="en-US" sz="1200" dirty="0" err="1"/>
              <a:t>Noureddine</a:t>
            </a:r>
            <a:r>
              <a:rPr lang="en-US" sz="1200" dirty="0"/>
              <a:t> </a:t>
            </a:r>
            <a:r>
              <a:rPr lang="en-US" sz="1200" dirty="0" err="1"/>
              <a:t>Hajjaji</a:t>
            </a:r>
            <a:r>
              <a:rPr lang="en-US" sz="1200" dirty="0"/>
              <a:t>, Thermo-environmental life cycle assessment of hydrogen production by </a:t>
            </a:r>
            <a:r>
              <a:rPr lang="en-US" sz="1200" dirty="0" err="1"/>
              <a:t>autothermal</a:t>
            </a:r>
            <a:r>
              <a:rPr lang="en-US" sz="1200" dirty="0"/>
              <a:t> reforming of bioethanol, Energy for Sustainable Development, Volume 37, April 2017, Pages 66-78, https://www.sciencedirect.com/science/article/pii/S0973082616301533</a:t>
            </a:r>
          </a:p>
          <a:p>
            <a:pPr marL="228600" indent="-228600">
              <a:lnSpc>
                <a:spcPct val="150000"/>
              </a:lnSpc>
              <a:buAutoNum type="arabicPeriod" startAt="12"/>
            </a:pPr>
            <a:r>
              <a:rPr lang="en-US" sz="1200" dirty="0" err="1" smtClean="0"/>
              <a:t>Calin-Cristian</a:t>
            </a:r>
            <a:r>
              <a:rPr lang="en-US" sz="1200" dirty="0" smtClean="0"/>
              <a:t> </a:t>
            </a:r>
            <a:r>
              <a:rPr lang="en-US" sz="1200" dirty="0" err="1"/>
              <a:t>Cormos</a:t>
            </a:r>
            <a:r>
              <a:rPr lang="en-US" sz="1200" dirty="0"/>
              <a:t>, Renewable hydrogen production concepts from bioethanol reforming with carbon capture, International Journal of Hydrogen Energy, Volume 39, Issue 11, 4 April 2014, Pages 5597-5606 https://</a:t>
            </a:r>
            <a:r>
              <a:rPr lang="en-US" sz="1200" dirty="0" smtClean="0"/>
              <a:t>www.sciencedirect.com/science/article/pii/S0360319914001943</a:t>
            </a:r>
            <a:endParaRPr lang="en-US" sz="1200" dirty="0"/>
          </a:p>
        </p:txBody>
      </p:sp>
    </p:spTree>
    <p:extLst>
      <p:ext uri="{BB962C8B-B14F-4D97-AF65-F5344CB8AC3E}">
        <p14:creationId xmlns:p14="http://schemas.microsoft.com/office/powerpoint/2010/main" val="2951780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ΒΙΒΛΙΟΓΡΑΦΙΑ-ΜΗΧΑΝΕΣ ΑΝΑΖΗΤΗΣΗΣ (3)</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762000"/>
            <a:ext cx="7706833" cy="3664721"/>
          </a:xfrm>
          <a:prstGeom prst="rect">
            <a:avLst/>
          </a:prstGeom>
        </p:spPr>
        <p:txBody>
          <a:bodyPr wrap="square">
            <a:spAutoFit/>
          </a:bodyPr>
          <a:lstStyle/>
          <a:p>
            <a:pPr marL="228600" indent="-228600">
              <a:lnSpc>
                <a:spcPct val="150000"/>
              </a:lnSpc>
              <a:buAutoNum type="arabicPeriod" startAt="16"/>
            </a:pPr>
            <a:r>
              <a:rPr lang="en-US" sz="1200" dirty="0" err="1" smtClean="0"/>
              <a:t>Noureddine</a:t>
            </a:r>
            <a:r>
              <a:rPr lang="en-US" sz="1200" dirty="0" smtClean="0"/>
              <a:t> </a:t>
            </a:r>
            <a:r>
              <a:rPr lang="en-US" sz="1200" dirty="0" err="1"/>
              <a:t>Hajjaji</a:t>
            </a:r>
            <a:r>
              <a:rPr lang="en-US" sz="1200" dirty="0"/>
              <a:t>, </a:t>
            </a:r>
            <a:r>
              <a:rPr lang="en-US" sz="1200" dirty="0" err="1"/>
              <a:t>Zouhour</a:t>
            </a:r>
            <a:r>
              <a:rPr lang="en-US" sz="1200" dirty="0"/>
              <a:t> </a:t>
            </a:r>
            <a:r>
              <a:rPr lang="en-US" sz="1200" dirty="0" err="1"/>
              <a:t>Khila</a:t>
            </a:r>
            <a:r>
              <a:rPr lang="en-US" sz="1200" dirty="0"/>
              <a:t>, Ines </a:t>
            </a:r>
            <a:r>
              <a:rPr lang="en-US" sz="1200" dirty="0" err="1"/>
              <a:t>Baccar</a:t>
            </a:r>
            <a:r>
              <a:rPr lang="en-US" sz="1200" dirty="0"/>
              <a:t>, Marie-</a:t>
            </a:r>
            <a:r>
              <a:rPr lang="en-US" sz="1200" dirty="0" err="1"/>
              <a:t>Noëlle</a:t>
            </a:r>
            <a:r>
              <a:rPr lang="en-US" sz="1200" dirty="0"/>
              <a:t> Pons, A thermo-environmental study of hydrogen production from the steam reforming of bioethanol, Journal of Energy Storage, Volume 7, August 2016, Pages 204-219 </a:t>
            </a:r>
            <a:r>
              <a:rPr lang="en-US" sz="1200" dirty="0">
                <a:hlinkClick r:id="rId3"/>
              </a:rPr>
              <a:t>https://</a:t>
            </a:r>
            <a:r>
              <a:rPr lang="en-US" sz="1200" dirty="0" smtClean="0">
                <a:hlinkClick r:id="rId3"/>
              </a:rPr>
              <a:t>www.sciencedirect.com/science/article/pii/S2352152X16300925</a:t>
            </a:r>
            <a:endParaRPr lang="el-GR" sz="1200" dirty="0" smtClean="0"/>
          </a:p>
          <a:p>
            <a:pPr marL="228600" indent="-228600">
              <a:lnSpc>
                <a:spcPct val="150000"/>
              </a:lnSpc>
              <a:buAutoNum type="arabicPeriod" startAt="16"/>
            </a:pPr>
            <a:r>
              <a:rPr lang="en-US" sz="1200" dirty="0" err="1" smtClean="0"/>
              <a:t>Zouhour</a:t>
            </a:r>
            <a:r>
              <a:rPr lang="en-US" sz="1200" dirty="0" smtClean="0"/>
              <a:t> </a:t>
            </a:r>
            <a:r>
              <a:rPr lang="en-US" sz="1200" dirty="0" err="1"/>
              <a:t>Khila</a:t>
            </a:r>
            <a:r>
              <a:rPr lang="en-US" sz="1200" dirty="0"/>
              <a:t>, Ines </a:t>
            </a:r>
            <a:r>
              <a:rPr lang="en-US" sz="1200" dirty="0" err="1"/>
              <a:t>Baccar</a:t>
            </a:r>
            <a:r>
              <a:rPr lang="en-US" sz="1200" dirty="0"/>
              <a:t>, </a:t>
            </a:r>
            <a:r>
              <a:rPr lang="en-US" sz="1200" dirty="0" err="1"/>
              <a:t>Intidhar</a:t>
            </a:r>
            <a:r>
              <a:rPr lang="en-US" sz="1200" dirty="0"/>
              <a:t> </a:t>
            </a:r>
            <a:r>
              <a:rPr lang="en-US" sz="1200" dirty="0" err="1"/>
              <a:t>Jemel</a:t>
            </a:r>
            <a:r>
              <a:rPr lang="en-US" sz="1200" dirty="0"/>
              <a:t>, </a:t>
            </a:r>
            <a:r>
              <a:rPr lang="en-US" sz="1200" dirty="0" err="1"/>
              <a:t>Ammar</a:t>
            </a:r>
            <a:r>
              <a:rPr lang="en-US" sz="1200" dirty="0"/>
              <a:t> </a:t>
            </a:r>
            <a:r>
              <a:rPr lang="en-US" sz="1200" dirty="0" err="1"/>
              <a:t>Houas</a:t>
            </a:r>
            <a:r>
              <a:rPr lang="en-US" sz="1200" dirty="0"/>
              <a:t>, </a:t>
            </a:r>
            <a:r>
              <a:rPr lang="en-US" sz="1200" dirty="0" err="1"/>
              <a:t>Noureddine</a:t>
            </a:r>
            <a:r>
              <a:rPr lang="en-US" sz="1200" dirty="0"/>
              <a:t> </a:t>
            </a:r>
            <a:r>
              <a:rPr lang="en-US" sz="1200" dirty="0" err="1"/>
              <a:t>Hajjaji</a:t>
            </a:r>
            <a:r>
              <a:rPr lang="en-US" sz="1200" dirty="0"/>
              <a:t>, Energetic, </a:t>
            </a:r>
            <a:r>
              <a:rPr lang="en-US" sz="1200" dirty="0" err="1"/>
              <a:t>exergetic</a:t>
            </a:r>
            <a:r>
              <a:rPr lang="en-US" sz="1200" dirty="0"/>
              <a:t> and environmental life cycle assessment analyses as tools for optimization of hydrogen production by </a:t>
            </a:r>
            <a:r>
              <a:rPr lang="en-US" sz="1200" dirty="0" err="1"/>
              <a:t>autothermal</a:t>
            </a:r>
            <a:r>
              <a:rPr lang="en-US" sz="1200" dirty="0"/>
              <a:t> reforming of bioethanol, International Journal of Hydrogen Energy, Volume 41, Issue 39, 19 October 2016, Pages 17723-17739 </a:t>
            </a:r>
            <a:r>
              <a:rPr lang="en-US" sz="1200" dirty="0">
                <a:hlinkClick r:id="rId4"/>
              </a:rPr>
              <a:t>https://</a:t>
            </a:r>
            <a:r>
              <a:rPr lang="en-US" sz="1200" dirty="0" smtClean="0">
                <a:hlinkClick r:id="rId4"/>
              </a:rPr>
              <a:t>www.sciencedirect.com/science/article/pii/S036031991632211X</a:t>
            </a:r>
            <a:endParaRPr lang="el-GR" sz="1200" dirty="0" smtClean="0"/>
          </a:p>
          <a:p>
            <a:pPr marL="228600" indent="-228600">
              <a:lnSpc>
                <a:spcPct val="150000"/>
              </a:lnSpc>
              <a:buAutoNum type="arabicPeriod" startAt="16"/>
            </a:pPr>
            <a:r>
              <a:rPr lang="en-US" sz="1200" dirty="0" err="1" smtClean="0"/>
              <a:t>Zouhour</a:t>
            </a:r>
            <a:r>
              <a:rPr lang="en-US" sz="1200" dirty="0" smtClean="0"/>
              <a:t> </a:t>
            </a:r>
            <a:r>
              <a:rPr lang="en-US" sz="1200" dirty="0" err="1"/>
              <a:t>Khila</a:t>
            </a:r>
            <a:r>
              <a:rPr lang="en-US" sz="1200" dirty="0"/>
              <a:t>, </a:t>
            </a:r>
            <a:r>
              <a:rPr lang="en-US" sz="1200" dirty="0" err="1"/>
              <a:t>Noureddine</a:t>
            </a:r>
            <a:r>
              <a:rPr lang="en-US" sz="1200" dirty="0"/>
              <a:t> </a:t>
            </a:r>
            <a:r>
              <a:rPr lang="en-US" sz="1200" dirty="0" err="1"/>
              <a:t>Hajjaji</a:t>
            </a:r>
            <a:r>
              <a:rPr lang="en-US" sz="1200" dirty="0"/>
              <a:t>, Marie-</a:t>
            </a:r>
            <a:r>
              <a:rPr lang="en-US" sz="1200" dirty="0" err="1"/>
              <a:t>Noëlle</a:t>
            </a:r>
            <a:r>
              <a:rPr lang="en-US" sz="1200" dirty="0"/>
              <a:t> Pons, Viviane </a:t>
            </a:r>
            <a:r>
              <a:rPr lang="en-US" sz="1200" dirty="0" err="1"/>
              <a:t>Renaudin</a:t>
            </a:r>
            <a:r>
              <a:rPr lang="en-US" sz="1200" dirty="0"/>
              <a:t>, </a:t>
            </a:r>
            <a:r>
              <a:rPr lang="en-US" sz="1200" dirty="0" err="1"/>
              <a:t>Ammar</a:t>
            </a:r>
            <a:r>
              <a:rPr lang="en-US" sz="1200" dirty="0"/>
              <a:t> </a:t>
            </a:r>
            <a:r>
              <a:rPr lang="en-US" sz="1200" dirty="0" err="1"/>
              <a:t>Houas</a:t>
            </a:r>
            <a:r>
              <a:rPr lang="en-US" sz="1200" dirty="0"/>
              <a:t>, A comparative study on energetic and </a:t>
            </a:r>
            <a:r>
              <a:rPr lang="en-US" sz="1200" dirty="0" err="1"/>
              <a:t>exergetic</a:t>
            </a:r>
            <a:r>
              <a:rPr lang="en-US" sz="1200" dirty="0"/>
              <a:t> assessment of hydrogen production from bioethanol via steam reforming, partial oxidation and auto-thermal reforming processes, Fuel Processing Technology, Volume 112, August 2013, Pages 19-27 https://www.sciencedirect.com/science/article/pii/S0378382013000830</a:t>
            </a:r>
          </a:p>
          <a:p>
            <a:pPr marL="228600" indent="-228600">
              <a:lnSpc>
                <a:spcPct val="150000"/>
              </a:lnSpc>
              <a:buAutoNum type="arabicPeriod" startAt="12"/>
            </a:pPr>
            <a:endParaRPr lang="el-GR" sz="1200" dirty="0" smtClean="0"/>
          </a:p>
          <a:p>
            <a:pPr>
              <a:lnSpc>
                <a:spcPct val="150000"/>
              </a:lnSpc>
            </a:pPr>
            <a:endParaRPr lang="en-US" sz="1200" dirty="0"/>
          </a:p>
        </p:txBody>
      </p:sp>
    </p:spTree>
    <p:extLst>
      <p:ext uri="{BB962C8B-B14F-4D97-AF65-F5344CB8AC3E}">
        <p14:creationId xmlns:p14="http://schemas.microsoft.com/office/powerpoint/2010/main" val="32705056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ΒΙΒΛΙΟΓΡΑΦΙΑ-ΜΗΧΑΝΕΣ ΑΝΑΖΗΤΗΣΗΣ (4)</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
        <p:nvSpPr>
          <p:cNvPr id="3" name="Rectangle 2"/>
          <p:cNvSpPr/>
          <p:nvPr/>
        </p:nvSpPr>
        <p:spPr>
          <a:xfrm>
            <a:off x="446567" y="762000"/>
            <a:ext cx="7706833" cy="1477328"/>
          </a:xfrm>
          <a:prstGeom prst="rect">
            <a:avLst/>
          </a:prstGeom>
        </p:spPr>
        <p:txBody>
          <a:bodyPr wrap="square">
            <a:spAutoFit/>
          </a:bodyPr>
          <a:lstStyle/>
          <a:p>
            <a:pPr>
              <a:lnSpc>
                <a:spcPct val="150000"/>
              </a:lnSpc>
            </a:pPr>
            <a:r>
              <a:rPr lang="en-US" sz="1200" dirty="0" smtClean="0"/>
              <a:t>https</a:t>
            </a:r>
            <a:r>
              <a:rPr lang="en-US" sz="1200" dirty="0"/>
              <a:t>://www.sciencedirect.com/ (</a:t>
            </a:r>
            <a:r>
              <a:rPr lang="el-GR" sz="1200" dirty="0"/>
              <a:t>απαιτείται πρόσβαση από το Πανεπιστημιακό Ίδρυμα)</a:t>
            </a:r>
          </a:p>
          <a:p>
            <a:pPr>
              <a:lnSpc>
                <a:spcPct val="150000"/>
              </a:lnSpc>
            </a:pPr>
            <a:endParaRPr lang="el-GR" sz="1200" dirty="0" smtClean="0"/>
          </a:p>
          <a:p>
            <a:pPr>
              <a:lnSpc>
                <a:spcPct val="150000"/>
              </a:lnSpc>
            </a:pPr>
            <a:r>
              <a:rPr lang="en-US" sz="1200" dirty="0" smtClean="0"/>
              <a:t>https</a:t>
            </a:r>
            <a:r>
              <a:rPr lang="en-US" sz="1200" dirty="0"/>
              <a:t>://www.scopus.com/search/form.uri?display=basic (</a:t>
            </a:r>
            <a:r>
              <a:rPr lang="el-GR" sz="1200" dirty="0"/>
              <a:t>απαιτείται πρόσβαση από το Πανεπιστημιακό Ίδρυμα)</a:t>
            </a:r>
          </a:p>
          <a:p>
            <a:pPr>
              <a:lnSpc>
                <a:spcPct val="150000"/>
              </a:lnSpc>
            </a:pPr>
            <a:endParaRPr lang="el-GR" sz="1200" dirty="0" smtClean="0"/>
          </a:p>
          <a:p>
            <a:pPr>
              <a:lnSpc>
                <a:spcPct val="150000"/>
              </a:lnSpc>
            </a:pPr>
            <a:r>
              <a:rPr lang="en-US" sz="1200" dirty="0" smtClean="0"/>
              <a:t>https</a:t>
            </a:r>
            <a:r>
              <a:rPr lang="en-US" sz="1200" dirty="0"/>
              <a:t>://sci-hub.tw/ (</a:t>
            </a:r>
            <a:r>
              <a:rPr lang="el-GR" sz="1200" dirty="0"/>
              <a:t>δεν απαιτείται πρόσβαση από το Πανεπιστημιακό Ίδρυμα, χρειάζεται ο τίτλος της εργασίας)</a:t>
            </a:r>
          </a:p>
        </p:txBody>
      </p:sp>
    </p:spTree>
    <p:extLst>
      <p:ext uri="{BB962C8B-B14F-4D97-AF65-F5344CB8AC3E}">
        <p14:creationId xmlns:p14="http://schemas.microsoft.com/office/powerpoint/2010/main" val="7172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1</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Βιβλιογραφικά </a:t>
            </a:r>
            <a:r>
              <a:rPr lang="el-GR" sz="2000" b="1" i="1" dirty="0">
                <a:solidFill>
                  <a:srgbClr val="FF0000"/>
                </a:solidFill>
              </a:rPr>
              <a:t>στοιχεία που αφορούν τον τρόπο </a:t>
            </a:r>
            <a:r>
              <a:rPr lang="el-GR" sz="2000" b="1" i="1" dirty="0" smtClean="0">
                <a:solidFill>
                  <a:srgbClr val="FF0000"/>
                </a:solidFill>
              </a:rPr>
              <a:t>                                                     παραγωγής  </a:t>
            </a:r>
            <a:r>
              <a:rPr lang="el-GR" sz="2000" b="1" i="1" dirty="0" err="1" smtClean="0">
                <a:solidFill>
                  <a:srgbClr val="FF0000"/>
                </a:solidFill>
              </a:rPr>
              <a:t>βιοαιθανόλης</a:t>
            </a:r>
            <a:r>
              <a:rPr lang="en-US" sz="2000" b="1" i="1" dirty="0" smtClean="0">
                <a:solidFill>
                  <a:srgbClr val="FF0000"/>
                </a:solidFill>
              </a:rPr>
              <a:t> </a:t>
            </a:r>
            <a:r>
              <a:rPr lang="el-GR" sz="2000" b="1" i="1" dirty="0" smtClean="0">
                <a:solidFill>
                  <a:srgbClr val="FF0000"/>
                </a:solidFill>
              </a:rPr>
              <a:t>(δηλαδή της τροφοδοσίας): </a:t>
            </a:r>
          </a:p>
          <a:p>
            <a:pPr marL="114300" indent="0" algn="ctr">
              <a:spcBef>
                <a:spcPts val="0"/>
              </a:spcBef>
              <a:spcAft>
                <a:spcPts val="2400"/>
              </a:spcAft>
              <a:buNone/>
            </a:pPr>
            <a:endParaRPr lang="el-GR" sz="1800" b="1" i="1" dirty="0" smtClean="0">
              <a:solidFill>
                <a:srgbClr val="FF0000"/>
              </a:solidFill>
            </a:endParaRPr>
          </a:p>
          <a:p>
            <a:pPr marL="457200" indent="-342900" algn="just">
              <a:spcBef>
                <a:spcPts val="0"/>
              </a:spcBef>
              <a:spcAft>
                <a:spcPts val="2400"/>
              </a:spcAft>
              <a:buAutoNum type="arabicPeriod"/>
            </a:pPr>
            <a:r>
              <a:rPr lang="el-GR" sz="1800" i="1" dirty="0" smtClean="0"/>
              <a:t>Ανασκόπηση </a:t>
            </a:r>
            <a:r>
              <a:rPr lang="el-GR" sz="1800" i="1" dirty="0"/>
              <a:t>διεργασιών παραγωγής </a:t>
            </a:r>
            <a:r>
              <a:rPr lang="el-GR" sz="1800" i="1" dirty="0" err="1"/>
              <a:t>βιο</a:t>
            </a:r>
            <a:r>
              <a:rPr lang="el-GR" sz="1800" i="1" dirty="0"/>
              <a:t>-αιθανόλης και συνοπτική περιγραφή τους. </a:t>
            </a:r>
            <a:endParaRPr lang="el-GR" sz="1800" i="1" dirty="0" smtClean="0"/>
          </a:p>
          <a:p>
            <a:pPr marL="457200" indent="-342900" algn="just">
              <a:spcBef>
                <a:spcPts val="0"/>
              </a:spcBef>
              <a:spcAft>
                <a:spcPts val="2400"/>
              </a:spcAft>
              <a:buAutoNum type="arabicPeriod"/>
            </a:pPr>
            <a:endParaRPr lang="el-GR" sz="1800" i="1" dirty="0" smtClean="0"/>
          </a:p>
          <a:p>
            <a:pPr marL="457200" indent="-342900" algn="just">
              <a:spcBef>
                <a:spcPts val="0"/>
              </a:spcBef>
              <a:spcAft>
                <a:spcPts val="2400"/>
              </a:spcAft>
              <a:buAutoNum type="arabicPeriod"/>
            </a:pPr>
            <a:r>
              <a:rPr lang="el-GR" sz="1800" i="1" dirty="0" smtClean="0"/>
              <a:t>Καταγραφή </a:t>
            </a:r>
            <a:r>
              <a:rPr lang="el-GR" sz="1800" i="1" dirty="0"/>
              <a:t>περιοχών της Ελλάδος που μπορεί να λάβει χώρα η παραγωγή της </a:t>
            </a:r>
            <a:r>
              <a:rPr lang="el-GR" sz="1800" i="1" dirty="0" err="1"/>
              <a:t>βιο</a:t>
            </a:r>
            <a:r>
              <a:rPr lang="el-GR" sz="1800" i="1" dirty="0"/>
              <a:t>-αιθανόλης ανάλογα με τις ενεργειακές καλλιέργειες που είναι δυνατό να αναπτυχθούν, καθώς και τις προσδοκώμενες στρεμματικές αποδόσεις. </a:t>
            </a:r>
            <a:endParaRPr lang="el-GR" sz="1800" i="1" dirty="0" smtClean="0"/>
          </a:p>
          <a:p>
            <a:pPr marL="457200" indent="-342900" algn="just">
              <a:spcBef>
                <a:spcPts val="0"/>
              </a:spcBef>
              <a:spcAft>
                <a:spcPts val="2400"/>
              </a:spcAft>
              <a:buAutoNum type="arabicPeriod"/>
            </a:pPr>
            <a:endParaRPr lang="el-GR" sz="1800" i="1" dirty="0" smtClean="0"/>
          </a:p>
          <a:p>
            <a:pPr marL="457200" indent="-342900" algn="just">
              <a:spcBef>
                <a:spcPts val="0"/>
              </a:spcBef>
              <a:spcAft>
                <a:spcPts val="2400"/>
              </a:spcAft>
              <a:buAutoNum type="arabicPeriod"/>
            </a:pPr>
            <a:r>
              <a:rPr lang="el-GR" sz="1800" i="1" dirty="0" smtClean="0"/>
              <a:t>Χρήσεις </a:t>
            </a:r>
            <a:r>
              <a:rPr lang="el-GR" sz="1800" i="1" dirty="0" err="1" smtClean="0"/>
              <a:t>βιοαιθανόλης</a:t>
            </a:r>
            <a:r>
              <a:rPr lang="en-US" sz="1800" i="1" dirty="0" smtClean="0"/>
              <a:t> </a:t>
            </a:r>
            <a:r>
              <a:rPr lang="el-GR" sz="1800" i="1" dirty="0" smtClean="0"/>
              <a:t>και υδρογόνου </a:t>
            </a:r>
            <a:r>
              <a:rPr lang="el-GR" sz="1800" i="1" dirty="0"/>
              <a:t>στην τρέχουσα αγορά.  </a:t>
            </a: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54797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barn(inVertical)">
                                      <p:cBhvr>
                                        <p:cTn id="12" dur="500"/>
                                        <p:tgtEl>
                                          <p:spTgt spid="11">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6" end="6"/>
                                            </p:txEl>
                                          </p:spTgt>
                                        </p:tgtEl>
                                        <p:attrNameLst>
                                          <p:attrName>style.visibility</p:attrName>
                                        </p:attrNameLst>
                                      </p:cBhvr>
                                      <p:to>
                                        <p:strVal val="visible"/>
                                      </p:to>
                                    </p:set>
                                    <p:animEffect transition="in" filter="barn(inVertical)">
                                      <p:cBhvr>
                                        <p:cTn id="1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6625"/>
            <a:ext cx="7848600" cy="2593975"/>
          </a:xfrm>
        </p:spPr>
        <p:txBody>
          <a:bodyPr/>
          <a:lstStyle/>
          <a:p>
            <a:r>
              <a:rPr lang="el-GR" sz="4400" dirty="0"/>
              <a:t>Σχεδιασμός και βελτιστοποίηση περιβαλλοντικών συστημάτων </a:t>
            </a:r>
            <a:r>
              <a:rPr lang="el-GR" sz="4400" dirty="0" smtClean="0"/>
              <a:t>ΙΙ</a:t>
            </a:r>
            <a:br>
              <a:rPr lang="el-GR" sz="4400" dirty="0" smtClean="0"/>
            </a:br>
            <a:r>
              <a:rPr lang="el-GR" sz="4400" dirty="0" smtClean="0"/>
              <a:t/>
            </a:r>
            <a:br>
              <a:rPr lang="el-GR" sz="4400" dirty="0" smtClean="0"/>
            </a:br>
            <a:r>
              <a:rPr lang="el-GR" sz="4400" dirty="0" smtClean="0"/>
              <a:t/>
            </a:r>
            <a:br>
              <a:rPr lang="el-GR" sz="4400" dirty="0" smtClean="0"/>
            </a:br>
            <a:r>
              <a:rPr lang="el-GR" sz="3600" i="1" dirty="0" smtClean="0"/>
              <a:t>Βήματα </a:t>
            </a:r>
            <a:r>
              <a:rPr lang="el-GR" sz="3600" i="1" dirty="0" err="1" smtClean="0"/>
              <a:t>Τεχνο</a:t>
            </a:r>
            <a:r>
              <a:rPr lang="el-GR" sz="3600" i="1" dirty="0" smtClean="0"/>
              <a:t>-Οικονομικής Μελέτης</a:t>
            </a:r>
            <a:endParaRPr lang="el-GR" sz="3600" i="1" dirty="0"/>
          </a:p>
        </p:txBody>
      </p:sp>
      <p:sp>
        <p:nvSpPr>
          <p:cNvPr id="3" name="Subtitle 2"/>
          <p:cNvSpPr>
            <a:spLocks noGrp="1"/>
          </p:cNvSpPr>
          <p:nvPr>
            <p:ph type="subTitle" idx="1"/>
          </p:nvPr>
        </p:nvSpPr>
        <p:spPr>
          <a:xfrm>
            <a:off x="685800" y="5334000"/>
            <a:ext cx="6461760" cy="1066800"/>
          </a:xfrm>
        </p:spPr>
        <p:txBody>
          <a:bodyPr>
            <a:normAutofit/>
          </a:bodyPr>
          <a:lstStyle/>
          <a:p>
            <a:r>
              <a:rPr lang="el-GR" b="1" dirty="0" smtClean="0"/>
              <a:t>Δρ. </a:t>
            </a:r>
            <a:r>
              <a:rPr lang="el-GR" b="1" dirty="0" err="1" smtClean="0"/>
              <a:t>Ιψάκης</a:t>
            </a:r>
            <a:r>
              <a:rPr lang="el-GR" b="1" dirty="0" smtClean="0"/>
              <a:t> Δημήτρης</a:t>
            </a:r>
          </a:p>
          <a:p>
            <a:r>
              <a:rPr lang="el-GR" sz="1800" i="1" dirty="0" smtClean="0"/>
              <a:t>Χημικός Μηχανικός, Έκτακτο Διδακτικό Προσωπικό ΠΔΜ</a:t>
            </a:r>
          </a:p>
          <a:p>
            <a:endParaRPr lang="el-GR" dirty="0"/>
          </a:p>
        </p:txBody>
      </p:sp>
      <p:pic>
        <p:nvPicPr>
          <p:cNvPr id="1028"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76201"/>
            <a:ext cx="8382000" cy="380999"/>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2000" b="1" dirty="0" smtClean="0"/>
              <a:t>Τμήμα Μηχανικών Περιβάλλοντος, Πανεπιστήμιο Δυτικής Μακεδονίας</a:t>
            </a:r>
            <a:endParaRPr lang="el-GR" sz="2000" b="1" dirty="0"/>
          </a:p>
        </p:txBody>
      </p:sp>
      <p:sp>
        <p:nvSpPr>
          <p:cNvPr id="6"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68191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1</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Βιβλιογραφικά στοιχεία που αφορούν τον τρόπο                                                      παραγωγής  </a:t>
            </a:r>
            <a:r>
              <a:rPr lang="el-GR" sz="2000" b="1" i="1" dirty="0" err="1">
                <a:solidFill>
                  <a:srgbClr val="FF0000"/>
                </a:solidFill>
              </a:rPr>
              <a:t>βιοαιθανόλης</a:t>
            </a:r>
            <a:r>
              <a:rPr lang="en-US" sz="2000" b="1" i="1" dirty="0">
                <a:solidFill>
                  <a:srgbClr val="FF0000"/>
                </a:solidFill>
              </a:rPr>
              <a:t> </a:t>
            </a:r>
            <a:r>
              <a:rPr lang="el-GR" sz="2000" b="1" i="1" dirty="0">
                <a:solidFill>
                  <a:srgbClr val="FF0000"/>
                </a:solidFill>
              </a:rPr>
              <a:t>(δηλαδή της τροφοδοσίας): </a:t>
            </a:r>
            <a:endParaRPr lang="en-US" sz="2000" b="1" i="1" dirty="0" smtClean="0">
              <a:solidFill>
                <a:srgbClr val="FF0000"/>
              </a:solidFill>
            </a:endParaRPr>
          </a:p>
          <a:p>
            <a:pPr marL="114300" indent="0" algn="just">
              <a:spcBef>
                <a:spcPts val="0"/>
              </a:spcBef>
              <a:spcAft>
                <a:spcPts val="2400"/>
              </a:spcAft>
              <a:buNone/>
            </a:pPr>
            <a:r>
              <a:rPr lang="el-GR" sz="1800" i="1" dirty="0" smtClean="0"/>
              <a:t>1. Ανασκόπηση </a:t>
            </a:r>
            <a:r>
              <a:rPr lang="el-GR" sz="1800" i="1" dirty="0"/>
              <a:t>διεργασιών παραγωγής </a:t>
            </a:r>
            <a:r>
              <a:rPr lang="el-GR" sz="1800" i="1" dirty="0" err="1"/>
              <a:t>βιο</a:t>
            </a:r>
            <a:r>
              <a:rPr lang="el-GR" sz="1800" i="1" dirty="0"/>
              <a:t>-αιθανόλης και συνοπτική περιγραφή τους. </a:t>
            </a:r>
            <a:endParaRPr lang="el-GR" sz="1800" i="1" dirty="0" smtClean="0"/>
          </a:p>
          <a:p>
            <a:pPr lvl="1" algn="just">
              <a:spcBef>
                <a:spcPts val="0"/>
              </a:spcBef>
              <a:spcAft>
                <a:spcPts val="2400"/>
              </a:spcAft>
            </a:pPr>
            <a:r>
              <a:rPr lang="el-GR" sz="1600" i="1" dirty="0" smtClean="0">
                <a:solidFill>
                  <a:srgbClr val="0070C0"/>
                </a:solidFill>
              </a:rPr>
              <a:t>Όροι αναζήτησης </a:t>
            </a:r>
            <a:r>
              <a:rPr lang="en-US" sz="1600" i="1" dirty="0" smtClean="0">
                <a:solidFill>
                  <a:srgbClr val="0070C0"/>
                </a:solidFill>
              </a:rPr>
              <a:t>“bioethanol production,</a:t>
            </a:r>
            <a:r>
              <a:rPr lang="el-GR" sz="1600" i="1" dirty="0" smtClean="0">
                <a:solidFill>
                  <a:srgbClr val="0070C0"/>
                </a:solidFill>
              </a:rPr>
              <a:t> </a:t>
            </a:r>
            <a:r>
              <a:rPr lang="en-US" sz="1600" i="1" dirty="0" smtClean="0">
                <a:solidFill>
                  <a:srgbClr val="0070C0"/>
                </a:solidFill>
              </a:rPr>
              <a:t>bioethanol production processes, how bioethanol is produced, feedstock for bioethanol production…”</a:t>
            </a:r>
          </a:p>
          <a:p>
            <a:pPr lvl="1" algn="just">
              <a:spcBef>
                <a:spcPts val="0"/>
              </a:spcBef>
              <a:spcAft>
                <a:spcPts val="2400"/>
              </a:spcAft>
            </a:pPr>
            <a:r>
              <a:rPr lang="el-GR" sz="1600" i="1" dirty="0" smtClean="0">
                <a:solidFill>
                  <a:srgbClr val="0070C0"/>
                </a:solidFill>
              </a:rPr>
              <a:t>Πως παράγεται η </a:t>
            </a:r>
            <a:r>
              <a:rPr lang="el-GR" sz="1600" i="1" dirty="0" err="1" smtClean="0">
                <a:solidFill>
                  <a:srgbClr val="0070C0"/>
                </a:solidFill>
              </a:rPr>
              <a:t>βιο</a:t>
            </a:r>
            <a:r>
              <a:rPr lang="el-GR" sz="1600" i="1" dirty="0" smtClean="0">
                <a:solidFill>
                  <a:srgbClr val="0070C0"/>
                </a:solidFill>
              </a:rPr>
              <a:t>-αιθανόλη? Δηλαδή, ποιες τεχνολογίες υπάρχουν? Τι αντιδράσεις λαμβάνουν χώρα? Ποιες οι συνθήκες αντίδρασης? </a:t>
            </a:r>
            <a:r>
              <a:rPr lang="el-GR" sz="1600" i="1" u="sng" dirty="0" smtClean="0">
                <a:solidFill>
                  <a:srgbClr val="0070C0"/>
                </a:solidFill>
              </a:rPr>
              <a:t>Ποια η πρώτη ύλη που χρησιμοποιείται</a:t>
            </a:r>
            <a:r>
              <a:rPr lang="el-GR" sz="1600" i="1" dirty="0" smtClean="0">
                <a:solidFill>
                  <a:srgbClr val="0070C0"/>
                </a:solidFill>
              </a:rPr>
              <a:t>? </a:t>
            </a:r>
          </a:p>
          <a:p>
            <a:pPr lvl="1" algn="just">
              <a:spcBef>
                <a:spcPts val="0"/>
              </a:spcBef>
              <a:spcAft>
                <a:spcPts val="2400"/>
              </a:spcAft>
            </a:pPr>
            <a:r>
              <a:rPr lang="el-GR" sz="1600" i="1" dirty="0" smtClean="0">
                <a:solidFill>
                  <a:srgbClr val="0070C0"/>
                </a:solidFill>
              </a:rPr>
              <a:t>Υπάρχουν διαθέσιμα στοιχεία κόστους ή άλλα ενδιαφέροντα στοιχεία που αξίζει να καταγραφούν?</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35985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1</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Βιβλιογραφικά στοιχεία που αφορούν τον τρόπο                                                      παραγωγής  </a:t>
            </a:r>
            <a:r>
              <a:rPr lang="el-GR" sz="2000" b="1" i="1" dirty="0" err="1">
                <a:solidFill>
                  <a:srgbClr val="FF0000"/>
                </a:solidFill>
              </a:rPr>
              <a:t>βιοαιθανόλης</a:t>
            </a:r>
            <a:r>
              <a:rPr lang="en-US" sz="2000" b="1" i="1" dirty="0">
                <a:solidFill>
                  <a:srgbClr val="FF0000"/>
                </a:solidFill>
              </a:rPr>
              <a:t> </a:t>
            </a:r>
            <a:r>
              <a:rPr lang="el-GR" sz="2000" b="1" i="1" dirty="0">
                <a:solidFill>
                  <a:srgbClr val="FF0000"/>
                </a:solidFill>
              </a:rPr>
              <a:t>(δηλαδή της τροφοδοσίας): </a:t>
            </a:r>
          </a:p>
          <a:p>
            <a:pPr marL="114300" indent="0" algn="just">
              <a:spcBef>
                <a:spcPts val="0"/>
              </a:spcBef>
              <a:spcAft>
                <a:spcPts val="2400"/>
              </a:spcAft>
              <a:buNone/>
            </a:pPr>
            <a:r>
              <a:rPr lang="el-GR" sz="1800" i="1" dirty="0" smtClean="0"/>
              <a:t>2. Καταγραφή </a:t>
            </a:r>
            <a:r>
              <a:rPr lang="el-GR" sz="1800" i="1" dirty="0"/>
              <a:t>περιοχών της Ελλάδος που μπορεί να λάβει χώρα η παραγωγή της </a:t>
            </a:r>
            <a:r>
              <a:rPr lang="el-GR" sz="1800" i="1" dirty="0" err="1"/>
              <a:t>βιο</a:t>
            </a:r>
            <a:r>
              <a:rPr lang="el-GR" sz="1800" i="1" dirty="0"/>
              <a:t>-αιθανόλης ανάλογα με τις ενεργειακές καλλιέργειες που είναι δυνατό να αναπτυχθούν, καθώς και τις προσδοκώμενες στρεμματικές αποδόσεις. </a:t>
            </a:r>
          </a:p>
          <a:p>
            <a:pPr lvl="1" algn="just">
              <a:spcBef>
                <a:spcPts val="0"/>
              </a:spcBef>
              <a:spcAft>
                <a:spcPts val="2400"/>
              </a:spcAft>
            </a:pPr>
            <a:r>
              <a:rPr lang="el-GR" sz="1600" i="1" dirty="0" smtClean="0">
                <a:solidFill>
                  <a:srgbClr val="0070C0"/>
                </a:solidFill>
              </a:rPr>
              <a:t>Όπως θα δείτε και στο βήμα 1, η </a:t>
            </a:r>
            <a:r>
              <a:rPr lang="el-GR" sz="1600" i="1" dirty="0" err="1" smtClean="0">
                <a:solidFill>
                  <a:srgbClr val="0070C0"/>
                </a:solidFill>
              </a:rPr>
              <a:t>βιοαιθανόλη</a:t>
            </a:r>
            <a:r>
              <a:rPr lang="el-GR" sz="1600" i="1" dirty="0" smtClean="0">
                <a:solidFill>
                  <a:srgbClr val="0070C0"/>
                </a:solidFill>
              </a:rPr>
              <a:t> παράγεται από μία ιδιαίτερη πρώτη ύλη</a:t>
            </a:r>
            <a:r>
              <a:rPr lang="en-US" sz="1600" i="1" dirty="0" smtClean="0">
                <a:solidFill>
                  <a:srgbClr val="0070C0"/>
                </a:solidFill>
              </a:rPr>
              <a:t> </a:t>
            </a:r>
            <a:r>
              <a:rPr lang="el-GR" sz="1600" i="1" dirty="0" smtClean="0">
                <a:solidFill>
                  <a:srgbClr val="0070C0"/>
                </a:solidFill>
              </a:rPr>
              <a:t>που καλλιεργείται (π.χ. σακχαρότευτλα). </a:t>
            </a:r>
            <a:endParaRPr lang="en-US" sz="1600" i="1" dirty="0" smtClean="0">
              <a:solidFill>
                <a:srgbClr val="0070C0"/>
              </a:solidFill>
            </a:endParaRPr>
          </a:p>
          <a:p>
            <a:pPr lvl="1" algn="just">
              <a:spcBef>
                <a:spcPts val="0"/>
              </a:spcBef>
              <a:spcAft>
                <a:spcPts val="2400"/>
              </a:spcAft>
            </a:pPr>
            <a:r>
              <a:rPr lang="el-GR" sz="1600" i="1" dirty="0" smtClean="0">
                <a:solidFill>
                  <a:srgbClr val="0070C0"/>
                </a:solidFill>
              </a:rPr>
              <a:t>Με βάση τις πρώτες ύλες ή την πρώτη ύλη που θα εντοπίσετε στο βήμα 1, καταγράψτε μερικά στοιχεία όπως</a:t>
            </a:r>
            <a:r>
              <a:rPr lang="en-US" sz="1600" i="1" dirty="0" smtClean="0">
                <a:solidFill>
                  <a:srgbClr val="0070C0"/>
                </a:solidFill>
              </a:rPr>
              <a:t>: </a:t>
            </a:r>
            <a:r>
              <a:rPr lang="el-GR" sz="1600" i="1" dirty="0" smtClean="0">
                <a:solidFill>
                  <a:srgbClr val="0070C0"/>
                </a:solidFill>
              </a:rPr>
              <a:t>πόσα στρέμματα καλλιεργειών χρειαζόμαστε για παραγωγή Χ ποσότητας </a:t>
            </a:r>
            <a:r>
              <a:rPr lang="el-GR" sz="1600" i="1" dirty="0" err="1" smtClean="0">
                <a:solidFill>
                  <a:srgbClr val="0070C0"/>
                </a:solidFill>
              </a:rPr>
              <a:t>βιοαιθανόλης</a:t>
            </a:r>
            <a:r>
              <a:rPr lang="el-GR" sz="1600" i="1" dirty="0" smtClean="0">
                <a:solidFill>
                  <a:srgbClr val="0070C0"/>
                </a:solidFill>
              </a:rPr>
              <a:t>? Υπάρχουν διαθέσιμα στοιχεία κόστους καλλιέργειας? Ποιες θα ήταν κατάλληλες περιοχές καλλιέργειας (ορεινές, πεδινές, νησιωτικές κτλ)?</a:t>
            </a:r>
            <a:endParaRPr lang="en-US" sz="1600" i="1" dirty="0" smtClean="0">
              <a:solidFill>
                <a:srgbClr val="0070C0"/>
              </a:solidFill>
            </a:endParaRPr>
          </a:p>
          <a:p>
            <a:pPr lvl="1" algn="just">
              <a:spcBef>
                <a:spcPts val="0"/>
              </a:spcBef>
              <a:spcAft>
                <a:spcPts val="2400"/>
              </a:spcAft>
            </a:pPr>
            <a:r>
              <a:rPr lang="el-GR" sz="1600" i="1" dirty="0" smtClean="0">
                <a:solidFill>
                  <a:srgbClr val="0070C0"/>
                </a:solidFill>
              </a:rPr>
              <a:t>Στην Ευρώπη (ή αλλού στον κόσμο π.χ. Βραζιλία) υπάρχουν στοιχεία που συνδέουν τις εκτάσεις στρεμμάτων και την παραγωγή </a:t>
            </a:r>
            <a:r>
              <a:rPr lang="el-GR" sz="1600" i="1" dirty="0" err="1" smtClean="0">
                <a:solidFill>
                  <a:srgbClr val="0070C0"/>
                </a:solidFill>
              </a:rPr>
              <a:t>βιοαιθανόλης</a:t>
            </a:r>
            <a:r>
              <a:rPr lang="el-GR" sz="1600" i="1" dirty="0" smtClean="0">
                <a:solidFill>
                  <a:srgbClr val="0070C0"/>
                </a:solidFill>
              </a:rPr>
              <a:t>? Τι πρώτη ύλη καλλιέργειας χρησιμοποιούν?</a:t>
            </a: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31800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1</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a:solidFill>
                  <a:srgbClr val="FF0000"/>
                </a:solidFill>
              </a:rPr>
              <a:t>Βιβλιογραφικά στοιχεία που αφορούν τον τρόπο                                                      παραγωγής  </a:t>
            </a:r>
            <a:r>
              <a:rPr lang="el-GR" sz="2000" b="1" i="1" dirty="0" err="1">
                <a:solidFill>
                  <a:srgbClr val="FF0000"/>
                </a:solidFill>
              </a:rPr>
              <a:t>βιοαιθανόλης</a:t>
            </a:r>
            <a:r>
              <a:rPr lang="en-US" sz="2000" b="1" i="1" dirty="0">
                <a:solidFill>
                  <a:srgbClr val="FF0000"/>
                </a:solidFill>
              </a:rPr>
              <a:t> </a:t>
            </a:r>
            <a:r>
              <a:rPr lang="el-GR" sz="2000" b="1" i="1" dirty="0">
                <a:solidFill>
                  <a:srgbClr val="FF0000"/>
                </a:solidFill>
              </a:rPr>
              <a:t>(δηλαδή της τροφοδοσίας): </a:t>
            </a:r>
          </a:p>
          <a:p>
            <a:pPr marL="114300" indent="0" algn="just">
              <a:spcBef>
                <a:spcPts val="0"/>
              </a:spcBef>
              <a:spcAft>
                <a:spcPts val="2400"/>
              </a:spcAft>
              <a:buNone/>
            </a:pPr>
            <a:r>
              <a:rPr lang="el-GR" sz="1800" i="1" dirty="0" smtClean="0"/>
              <a:t>3. Χρήσεις </a:t>
            </a:r>
            <a:r>
              <a:rPr lang="el-GR" sz="1800" i="1" dirty="0" err="1"/>
              <a:t>βιοαιθανόλης</a:t>
            </a:r>
            <a:r>
              <a:rPr lang="el-GR" sz="1800" i="1" dirty="0"/>
              <a:t> </a:t>
            </a:r>
            <a:r>
              <a:rPr lang="el-GR" sz="1800" i="1" u="sng" dirty="0" smtClean="0"/>
              <a:t>και υδρογόνου</a:t>
            </a:r>
            <a:r>
              <a:rPr lang="el-GR" sz="1800" i="1" dirty="0" smtClean="0"/>
              <a:t> στην </a:t>
            </a:r>
            <a:r>
              <a:rPr lang="el-GR" sz="1800" i="1" dirty="0"/>
              <a:t>τρέχουσα αγορά. </a:t>
            </a:r>
          </a:p>
          <a:p>
            <a:pPr lvl="1" algn="just">
              <a:spcBef>
                <a:spcPts val="0"/>
              </a:spcBef>
              <a:spcAft>
                <a:spcPts val="2400"/>
              </a:spcAft>
            </a:pPr>
            <a:r>
              <a:rPr lang="el-GR" sz="1600" i="1" dirty="0">
                <a:solidFill>
                  <a:srgbClr val="0070C0"/>
                </a:solidFill>
              </a:rPr>
              <a:t>Όροι αναζήτησης </a:t>
            </a:r>
            <a:r>
              <a:rPr lang="en-US" sz="1600" i="1" dirty="0" smtClean="0">
                <a:solidFill>
                  <a:srgbClr val="0070C0"/>
                </a:solidFill>
              </a:rPr>
              <a:t>“bioethanol uses, bioethanol derived products, products from bioethanol</a:t>
            </a:r>
            <a:r>
              <a:rPr lang="en-US" sz="1600" i="1" dirty="0" smtClean="0">
                <a:solidFill>
                  <a:srgbClr val="0070C0"/>
                </a:solidFill>
              </a:rPr>
              <a:t>…”</a:t>
            </a:r>
            <a:r>
              <a:rPr lang="el-GR" sz="1600" i="1" dirty="0" smtClean="0">
                <a:solidFill>
                  <a:srgbClr val="0070C0"/>
                </a:solidFill>
              </a:rPr>
              <a:t>. </a:t>
            </a:r>
            <a:r>
              <a:rPr lang="el-GR" sz="1600" i="1" u="sng" dirty="0" smtClean="0">
                <a:solidFill>
                  <a:srgbClr val="0070C0"/>
                </a:solidFill>
              </a:rPr>
              <a:t>Μπορείτε επίσης, αντί για </a:t>
            </a:r>
            <a:r>
              <a:rPr lang="en-US" sz="1600" i="1" u="sng" dirty="0" smtClean="0">
                <a:solidFill>
                  <a:srgbClr val="0070C0"/>
                </a:solidFill>
              </a:rPr>
              <a:t>Bioethanol </a:t>
            </a:r>
            <a:r>
              <a:rPr lang="el-GR" sz="1600" i="1" u="sng" dirty="0" smtClean="0">
                <a:solidFill>
                  <a:srgbClr val="0070C0"/>
                </a:solidFill>
              </a:rPr>
              <a:t>να χρησιμοποιήσετε τον όρο </a:t>
            </a:r>
            <a:r>
              <a:rPr lang="en-US" sz="1600" i="1" u="sng" dirty="0" smtClean="0">
                <a:solidFill>
                  <a:srgbClr val="0070C0"/>
                </a:solidFill>
              </a:rPr>
              <a:t>ethanol!</a:t>
            </a:r>
            <a:endParaRPr lang="el-GR" sz="1600" i="1" u="sng" dirty="0" smtClean="0">
              <a:solidFill>
                <a:srgbClr val="0070C0"/>
              </a:solidFill>
            </a:endParaRPr>
          </a:p>
          <a:p>
            <a:pPr lvl="1" algn="just">
              <a:spcBef>
                <a:spcPts val="0"/>
              </a:spcBef>
              <a:spcAft>
                <a:spcPts val="2400"/>
              </a:spcAft>
            </a:pPr>
            <a:r>
              <a:rPr lang="el-GR" sz="1600" i="1" dirty="0">
                <a:solidFill>
                  <a:srgbClr val="0070C0"/>
                </a:solidFill>
              </a:rPr>
              <a:t>Όροι αναζήτησης </a:t>
            </a:r>
            <a:r>
              <a:rPr lang="en-US" sz="1600" i="1" dirty="0" smtClean="0">
                <a:solidFill>
                  <a:srgbClr val="0070C0"/>
                </a:solidFill>
              </a:rPr>
              <a:t>“hydrogen </a:t>
            </a:r>
            <a:r>
              <a:rPr lang="en-US" sz="1600" i="1" dirty="0">
                <a:solidFill>
                  <a:srgbClr val="0070C0"/>
                </a:solidFill>
              </a:rPr>
              <a:t>uses, hydrogen </a:t>
            </a:r>
            <a:r>
              <a:rPr lang="en-US" sz="1600" i="1" dirty="0" smtClean="0">
                <a:solidFill>
                  <a:srgbClr val="0070C0"/>
                </a:solidFill>
              </a:rPr>
              <a:t>derived </a:t>
            </a:r>
            <a:r>
              <a:rPr lang="en-US" sz="1600" i="1" dirty="0">
                <a:solidFill>
                  <a:srgbClr val="0070C0"/>
                </a:solidFill>
              </a:rPr>
              <a:t>products, </a:t>
            </a:r>
            <a:r>
              <a:rPr lang="en-US" sz="1600" i="1" dirty="0" smtClean="0">
                <a:solidFill>
                  <a:srgbClr val="0070C0"/>
                </a:solidFill>
              </a:rPr>
              <a:t>products </a:t>
            </a:r>
            <a:r>
              <a:rPr lang="en-US" sz="1600" i="1" dirty="0">
                <a:solidFill>
                  <a:srgbClr val="0070C0"/>
                </a:solidFill>
              </a:rPr>
              <a:t>from </a:t>
            </a:r>
            <a:r>
              <a:rPr lang="en-US" sz="1600" i="1" dirty="0" smtClean="0">
                <a:solidFill>
                  <a:srgbClr val="0070C0"/>
                </a:solidFill>
              </a:rPr>
              <a:t>hydrogen…”</a:t>
            </a:r>
            <a:endParaRPr lang="en-US" sz="1600" i="1" dirty="0">
              <a:solidFill>
                <a:srgbClr val="0070C0"/>
              </a:solidFill>
            </a:endParaRPr>
          </a:p>
          <a:p>
            <a:pPr lvl="1" algn="just">
              <a:spcBef>
                <a:spcPts val="0"/>
              </a:spcBef>
              <a:spcAft>
                <a:spcPts val="2400"/>
              </a:spcAft>
            </a:pPr>
            <a:r>
              <a:rPr lang="el-GR" sz="1600" i="1" dirty="0" smtClean="0">
                <a:solidFill>
                  <a:srgbClr val="0070C0"/>
                </a:solidFill>
              </a:rPr>
              <a:t>Πως </a:t>
            </a:r>
            <a:r>
              <a:rPr lang="el-GR" sz="1600" i="1" dirty="0" smtClean="0">
                <a:solidFill>
                  <a:srgbClr val="0070C0"/>
                </a:solidFill>
              </a:rPr>
              <a:t>αξιοποιείται η </a:t>
            </a:r>
            <a:r>
              <a:rPr lang="el-GR" sz="1600" i="1" dirty="0" err="1" smtClean="0">
                <a:solidFill>
                  <a:srgbClr val="0070C0"/>
                </a:solidFill>
              </a:rPr>
              <a:t>βιο</a:t>
            </a:r>
            <a:r>
              <a:rPr lang="el-GR" sz="1600" i="1" dirty="0" smtClean="0">
                <a:solidFill>
                  <a:srgbClr val="0070C0"/>
                </a:solidFill>
              </a:rPr>
              <a:t>-αιθανόλη</a:t>
            </a:r>
            <a:r>
              <a:rPr lang="en-US" sz="1600" i="1" dirty="0" smtClean="0">
                <a:solidFill>
                  <a:srgbClr val="0070C0"/>
                </a:solidFill>
              </a:rPr>
              <a:t> </a:t>
            </a:r>
            <a:r>
              <a:rPr lang="el-GR" sz="1600" i="1" dirty="0" smtClean="0">
                <a:solidFill>
                  <a:srgbClr val="0070C0"/>
                </a:solidFill>
              </a:rPr>
              <a:t>και το υδρογόνο </a:t>
            </a:r>
            <a:r>
              <a:rPr lang="el-GR" sz="1600" i="1" dirty="0" smtClean="0">
                <a:solidFill>
                  <a:srgbClr val="0070C0"/>
                </a:solidFill>
              </a:rPr>
              <a:t>σήμερα (π.χ. σε καύσιμα, σε παραγωγή προϊόντων κτλ)?</a:t>
            </a:r>
            <a:endParaRPr lang="en-US" sz="16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346498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2400" b="1" dirty="0"/>
              <a:t/>
            </a:r>
            <a:br>
              <a:rPr lang="el-GR" sz="2400" b="1" dirty="0"/>
            </a:br>
            <a:r>
              <a:rPr lang="el-GR" sz="2400" b="1" dirty="0" smtClean="0"/>
              <a:t/>
            </a:r>
            <a:br>
              <a:rPr lang="el-GR" sz="2400" b="1" dirty="0" smtClean="0"/>
            </a:br>
            <a:r>
              <a:rPr lang="el-GR" sz="6800" b="1" dirty="0" smtClean="0"/>
              <a:t>Βήμα 2</a:t>
            </a:r>
            <a:endParaRPr lang="el-GR" sz="68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endParaRPr lang="el-GR" sz="1800" b="1" i="1" dirty="0" smtClean="0"/>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40567745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382000" cy="762000"/>
          </a:xfrm>
        </p:spPr>
        <p:txBody>
          <a:bodyPr/>
          <a:lstStyle/>
          <a:p>
            <a:pPr algn="ctr"/>
            <a:r>
              <a:rPr lang="el-GR" sz="2400" b="1" dirty="0" smtClean="0"/>
              <a:t>Βήμα 2</a:t>
            </a:r>
            <a:endParaRPr lang="el-GR" sz="2400" b="1" dirty="0"/>
          </a:p>
        </p:txBody>
      </p:sp>
      <p:pic>
        <p:nvPicPr>
          <p:cNvPr id="4" name="Picture 4" descr="Î¤Î¼Î®Î¼Î± ÎÎ·ÏÎ±Î½Î¹ÎºÏÎ½ Î ÎµÏÎ¹Î²Î¬Î»Î»Î¿Î½ÏÎ¿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600" y="76200"/>
            <a:ext cx="409575" cy="47625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8458201" y="5638800"/>
            <a:ext cx="685800" cy="457200"/>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r>
              <a:rPr lang="el-GR" sz="800" b="1" dirty="0" smtClean="0">
                <a:solidFill>
                  <a:schemeClr val="bg1"/>
                </a:solidFill>
                <a:effectLst>
                  <a:outerShdw blurRad="38100" dist="38100" dir="2700000" algn="tl">
                    <a:srgbClr val="000000">
                      <a:alpha val="43137"/>
                    </a:srgbClr>
                  </a:outerShdw>
                </a:effectLst>
                <a:latin typeface="+mn-lt"/>
              </a:rPr>
              <a:t>Τμήμα Μηχ. Περιβάλλοντος, Παν. Δυτικής Μακεδονίας</a:t>
            </a:r>
            <a:endParaRPr lang="el-GR" sz="800" b="1" dirty="0">
              <a:solidFill>
                <a:schemeClr val="bg1"/>
              </a:solidFill>
              <a:effectLst>
                <a:outerShdw blurRad="38100" dist="38100" dir="2700000" algn="tl">
                  <a:srgbClr val="000000">
                    <a:alpha val="43137"/>
                  </a:srgbClr>
                </a:outerShdw>
              </a:effectLst>
              <a:latin typeface="+mn-lt"/>
            </a:endParaRPr>
          </a:p>
        </p:txBody>
      </p:sp>
      <p:sp>
        <p:nvSpPr>
          <p:cNvPr id="11" name="Content Placeholder 1"/>
          <p:cNvSpPr txBox="1">
            <a:spLocks/>
          </p:cNvSpPr>
          <p:nvPr/>
        </p:nvSpPr>
        <p:spPr>
          <a:xfrm>
            <a:off x="10633" y="990600"/>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ctr">
              <a:spcBef>
                <a:spcPts val="0"/>
              </a:spcBef>
              <a:spcAft>
                <a:spcPts val="2400"/>
              </a:spcAft>
              <a:buNone/>
            </a:pPr>
            <a:r>
              <a:rPr lang="el-GR" sz="2000" b="1" i="1" dirty="0" smtClean="0">
                <a:solidFill>
                  <a:srgbClr val="FF0000"/>
                </a:solidFill>
              </a:rPr>
              <a:t>Φυσικοχημικά </a:t>
            </a:r>
            <a:r>
              <a:rPr lang="el-GR" sz="2000" b="1" i="1" dirty="0">
                <a:solidFill>
                  <a:srgbClr val="FF0000"/>
                </a:solidFill>
              </a:rPr>
              <a:t>χαρακτηριστικά (</a:t>
            </a:r>
            <a:r>
              <a:rPr lang="el-GR" sz="2000" b="1" i="1" dirty="0" err="1">
                <a:solidFill>
                  <a:srgbClr val="FF0000"/>
                </a:solidFill>
              </a:rPr>
              <a:t>specification</a:t>
            </a:r>
            <a:r>
              <a:rPr lang="el-GR" sz="2000" b="1" i="1" dirty="0">
                <a:solidFill>
                  <a:srgbClr val="FF0000"/>
                </a:solidFill>
              </a:rPr>
              <a:t> </a:t>
            </a:r>
            <a:r>
              <a:rPr lang="el-GR" sz="2000" b="1" i="1" dirty="0" err="1">
                <a:solidFill>
                  <a:srgbClr val="FF0000"/>
                </a:solidFill>
              </a:rPr>
              <a:t>sheet</a:t>
            </a:r>
            <a:r>
              <a:rPr lang="el-GR" sz="2000" b="1" i="1" dirty="0">
                <a:solidFill>
                  <a:srgbClr val="FF0000"/>
                </a:solidFill>
              </a:rPr>
              <a:t>) της </a:t>
            </a:r>
            <a:r>
              <a:rPr lang="el-GR" sz="2000" b="1" i="1" dirty="0" err="1">
                <a:solidFill>
                  <a:srgbClr val="FF0000"/>
                </a:solidFill>
              </a:rPr>
              <a:t>βιο</a:t>
            </a:r>
            <a:r>
              <a:rPr lang="el-GR" sz="2000" b="1" i="1" dirty="0">
                <a:solidFill>
                  <a:srgbClr val="FF0000"/>
                </a:solidFill>
              </a:rPr>
              <a:t>-αιθανόλης και του υδρογόνου (π.χ. μοριακό βάρος, σημείο βρασμού, προβλήματα μεταφοράς, θέματα υγιεινής και ασφάλειας κατά την χρήση τους). </a:t>
            </a:r>
            <a:endParaRPr lang="el-GR" sz="2000" b="1" i="1" dirty="0" smtClean="0">
              <a:solidFill>
                <a:srgbClr val="FF0000"/>
              </a:solidFill>
            </a:endParaRPr>
          </a:p>
          <a:p>
            <a:pPr marL="457200" indent="-342900" algn="just">
              <a:spcBef>
                <a:spcPts val="0"/>
              </a:spcBef>
              <a:spcAft>
                <a:spcPts val="2400"/>
              </a:spcAft>
              <a:buAutoNum type="arabicPeriod"/>
            </a:pPr>
            <a:endParaRPr lang="el-GR" sz="1800" i="1" dirty="0" smtClean="0"/>
          </a:p>
          <a:p>
            <a:pPr lvl="1" algn="just">
              <a:spcBef>
                <a:spcPts val="0"/>
              </a:spcBef>
              <a:spcAft>
                <a:spcPts val="2400"/>
              </a:spcAft>
            </a:pPr>
            <a:r>
              <a:rPr lang="el-GR" sz="1600" i="1" dirty="0">
                <a:solidFill>
                  <a:srgbClr val="0070C0"/>
                </a:solidFill>
              </a:rPr>
              <a:t>Όροι αναζήτησης </a:t>
            </a:r>
            <a:r>
              <a:rPr lang="en-US" sz="1600" i="1" dirty="0" smtClean="0">
                <a:solidFill>
                  <a:srgbClr val="0070C0"/>
                </a:solidFill>
              </a:rPr>
              <a:t>“bioethanol specifications, hydrogen specifications, bioethanol specification sheet, hydrogen specification sheet</a:t>
            </a:r>
            <a:r>
              <a:rPr lang="el-GR" sz="1600" i="1" dirty="0" smtClean="0">
                <a:solidFill>
                  <a:srgbClr val="0070C0"/>
                </a:solidFill>
              </a:rPr>
              <a:t>, </a:t>
            </a:r>
            <a:r>
              <a:rPr lang="en-US" sz="1600" i="1" dirty="0" smtClean="0">
                <a:solidFill>
                  <a:srgbClr val="0070C0"/>
                </a:solidFill>
              </a:rPr>
              <a:t>bioethanol MSDS, hydrogen MSDS…”</a:t>
            </a:r>
          </a:p>
          <a:p>
            <a:pPr lvl="1" algn="just">
              <a:spcBef>
                <a:spcPts val="0"/>
              </a:spcBef>
              <a:spcAft>
                <a:spcPts val="2400"/>
              </a:spcAft>
            </a:pPr>
            <a:r>
              <a:rPr lang="el-GR" sz="1600" i="1" dirty="0">
                <a:solidFill>
                  <a:srgbClr val="0070C0"/>
                </a:solidFill>
              </a:rPr>
              <a:t>Όροι αναζήτησης </a:t>
            </a:r>
            <a:r>
              <a:rPr lang="en-US" sz="1600" i="1" dirty="0">
                <a:solidFill>
                  <a:srgbClr val="0070C0"/>
                </a:solidFill>
              </a:rPr>
              <a:t>“bioethanol </a:t>
            </a:r>
            <a:r>
              <a:rPr lang="en-US" sz="1600" i="1" dirty="0" smtClean="0">
                <a:solidFill>
                  <a:srgbClr val="0070C0"/>
                </a:solidFill>
              </a:rPr>
              <a:t>hazard uses, </a:t>
            </a:r>
            <a:r>
              <a:rPr lang="en-US" sz="1600" i="1" dirty="0">
                <a:solidFill>
                  <a:srgbClr val="0070C0"/>
                </a:solidFill>
              </a:rPr>
              <a:t>hydrogen </a:t>
            </a:r>
            <a:r>
              <a:rPr lang="en-US" sz="1600" i="1" dirty="0" smtClean="0">
                <a:solidFill>
                  <a:srgbClr val="0070C0"/>
                </a:solidFill>
              </a:rPr>
              <a:t>hazard uses, </a:t>
            </a:r>
            <a:r>
              <a:rPr lang="en-US" sz="1600" i="1" dirty="0">
                <a:solidFill>
                  <a:srgbClr val="0070C0"/>
                </a:solidFill>
              </a:rPr>
              <a:t>bioethanol </a:t>
            </a:r>
            <a:r>
              <a:rPr lang="en-US" sz="1600" i="1" dirty="0" smtClean="0">
                <a:solidFill>
                  <a:srgbClr val="0070C0"/>
                </a:solidFill>
              </a:rPr>
              <a:t>handling, </a:t>
            </a:r>
            <a:r>
              <a:rPr lang="en-US" sz="1600" i="1" dirty="0">
                <a:solidFill>
                  <a:srgbClr val="0070C0"/>
                </a:solidFill>
              </a:rPr>
              <a:t>hydrogen </a:t>
            </a:r>
            <a:r>
              <a:rPr lang="en-US" sz="1600" i="1" dirty="0" smtClean="0">
                <a:solidFill>
                  <a:srgbClr val="0070C0"/>
                </a:solidFill>
              </a:rPr>
              <a:t>handling, bioethanol safety, hydrogen safety…”</a:t>
            </a:r>
          </a:p>
          <a:p>
            <a:pPr lvl="1" algn="just">
              <a:spcBef>
                <a:spcPts val="0"/>
              </a:spcBef>
              <a:spcAft>
                <a:spcPts val="2400"/>
              </a:spcAft>
            </a:pPr>
            <a:r>
              <a:rPr lang="el-GR" sz="1600" i="1" dirty="0">
                <a:solidFill>
                  <a:srgbClr val="0070C0"/>
                </a:solidFill>
              </a:rPr>
              <a:t>Όροι αναζήτησης </a:t>
            </a:r>
            <a:r>
              <a:rPr lang="en-US" sz="1600" i="1" dirty="0">
                <a:solidFill>
                  <a:srgbClr val="0070C0"/>
                </a:solidFill>
              </a:rPr>
              <a:t>“bioethanol </a:t>
            </a:r>
            <a:r>
              <a:rPr lang="en-US" sz="1600" i="1" dirty="0" smtClean="0">
                <a:solidFill>
                  <a:srgbClr val="0070C0"/>
                </a:solidFill>
              </a:rPr>
              <a:t>transportation, </a:t>
            </a:r>
            <a:r>
              <a:rPr lang="en-US" sz="1600" i="1" dirty="0">
                <a:solidFill>
                  <a:srgbClr val="0070C0"/>
                </a:solidFill>
              </a:rPr>
              <a:t>hydrogen </a:t>
            </a:r>
            <a:r>
              <a:rPr lang="en-US" sz="1600" i="1" dirty="0" smtClean="0">
                <a:solidFill>
                  <a:srgbClr val="0070C0"/>
                </a:solidFill>
              </a:rPr>
              <a:t>transportation</a:t>
            </a:r>
            <a:r>
              <a:rPr lang="en-US" sz="1600" i="1" dirty="0" smtClean="0">
                <a:solidFill>
                  <a:srgbClr val="0070C0"/>
                </a:solidFill>
              </a:rPr>
              <a:t>…”</a:t>
            </a:r>
            <a:endParaRPr lang="el-GR" sz="1600" i="1" dirty="0" smtClean="0">
              <a:solidFill>
                <a:srgbClr val="0070C0"/>
              </a:solidFill>
            </a:endParaRPr>
          </a:p>
          <a:p>
            <a:pPr lvl="1" algn="just">
              <a:spcBef>
                <a:spcPts val="0"/>
              </a:spcBef>
              <a:spcAft>
                <a:spcPts val="2400"/>
              </a:spcAft>
            </a:pPr>
            <a:r>
              <a:rPr lang="el-GR" sz="1600" i="1" u="sng" dirty="0">
                <a:solidFill>
                  <a:srgbClr val="0070C0"/>
                </a:solidFill>
              </a:rPr>
              <a:t>Μπορείτε επίσης, αντί για </a:t>
            </a:r>
            <a:r>
              <a:rPr lang="en-US" sz="1600" i="1" u="sng" dirty="0">
                <a:solidFill>
                  <a:srgbClr val="0070C0"/>
                </a:solidFill>
              </a:rPr>
              <a:t>Bioethanol </a:t>
            </a:r>
            <a:r>
              <a:rPr lang="el-GR" sz="1600" i="1" u="sng" dirty="0">
                <a:solidFill>
                  <a:srgbClr val="0070C0"/>
                </a:solidFill>
              </a:rPr>
              <a:t>να χρησιμοποιήσετε τον όρο </a:t>
            </a:r>
            <a:r>
              <a:rPr lang="en-US" sz="1600" i="1" u="sng" dirty="0">
                <a:solidFill>
                  <a:srgbClr val="0070C0"/>
                </a:solidFill>
              </a:rPr>
              <a:t>ethanol!</a:t>
            </a:r>
            <a:endParaRPr lang="el-GR" sz="1600" i="1" u="sng" dirty="0">
              <a:solidFill>
                <a:srgbClr val="0070C0"/>
              </a:solidFill>
            </a:endParaRPr>
          </a:p>
          <a:p>
            <a:pPr marL="411480" lvl="1" indent="0" algn="just">
              <a:spcBef>
                <a:spcPts val="0"/>
              </a:spcBef>
              <a:spcAft>
                <a:spcPts val="2400"/>
              </a:spcAft>
              <a:buNone/>
            </a:pPr>
            <a:endParaRPr lang="el-GR" sz="1600" i="1" dirty="0" smtClean="0">
              <a:solidFill>
                <a:srgbClr val="0070C0"/>
              </a:solidFill>
            </a:endParaRPr>
          </a:p>
          <a:p>
            <a:pPr lvl="1" algn="just">
              <a:spcBef>
                <a:spcPts val="0"/>
              </a:spcBef>
              <a:spcAft>
                <a:spcPts val="2400"/>
              </a:spcAft>
            </a:pPr>
            <a:endParaRPr lang="en-US" sz="1600" i="1" dirty="0">
              <a:solidFill>
                <a:srgbClr val="0070C0"/>
              </a:solidFill>
            </a:endParaRPr>
          </a:p>
        </p:txBody>
      </p:sp>
      <p:sp>
        <p:nvSpPr>
          <p:cNvPr id="13" name="Content Placeholder 1"/>
          <p:cNvSpPr txBox="1">
            <a:spLocks/>
          </p:cNvSpPr>
          <p:nvPr/>
        </p:nvSpPr>
        <p:spPr>
          <a:xfrm>
            <a:off x="163033" y="4533014"/>
            <a:ext cx="8382000" cy="1600200"/>
          </a:xfrm>
          <a:prstGeom prst="rect">
            <a:avLst/>
          </a:prstGeom>
        </p:spPr>
        <p:txBody>
          <a:bodyPr vert="horz" lIns="91440" tIns="45720" rIns="91440" bIns="45720" rtlCol="0">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lgn="just">
              <a:spcBef>
                <a:spcPts val="0"/>
              </a:spcBef>
              <a:spcAft>
                <a:spcPts val="2400"/>
              </a:spcAft>
              <a:buNone/>
            </a:pPr>
            <a:endParaRPr lang="el-GR" sz="1800" i="1" dirty="0" smtClean="0"/>
          </a:p>
        </p:txBody>
      </p:sp>
    </p:spTree>
    <p:extLst>
      <p:ext uri="{BB962C8B-B14F-4D97-AF65-F5344CB8AC3E}">
        <p14:creationId xmlns:p14="http://schemas.microsoft.com/office/powerpoint/2010/main" val="226413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arn(inVertical)">
                                      <p:cBhvr>
                                        <p:cTn id="7" dur="500"/>
                                        <p:tgtEl>
                                          <p:spTgt spid="1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arn(inVertical)">
                                      <p:cBhvr>
                                        <p:cTn id="12" dur="500"/>
                                        <p:tgtEl>
                                          <p:spTgt spid="1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arn(inVertical)">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barn(inVertical)">
                                      <p:cBhvr>
                                        <p:cTn id="22"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4397</TotalTime>
  <Words>3167</Words>
  <Application>Microsoft Office PowerPoint</Application>
  <PresentationFormat>On-screen Show (4:3)</PresentationFormat>
  <Paragraphs>237</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Adjacency</vt:lpstr>
      <vt:lpstr>Σχεδιασμός και βελτιστοποίηση περιβαλλοντικών συστημάτων ΙΙ   Βήματα Τεχνο-Οικονομικής Μελέτης</vt:lpstr>
      <vt:lpstr>Σκοπός</vt:lpstr>
      <vt:lpstr>               Βήμα 1</vt:lpstr>
      <vt:lpstr>Βήμα 1</vt:lpstr>
      <vt:lpstr>Βήμα 1</vt:lpstr>
      <vt:lpstr>Βήμα 1</vt:lpstr>
      <vt:lpstr>Βήμα 1</vt:lpstr>
      <vt:lpstr>               Βήμα 2</vt:lpstr>
      <vt:lpstr>Βήμα 2</vt:lpstr>
      <vt:lpstr>               Βήμα 3</vt:lpstr>
      <vt:lpstr>Βήμα 3</vt:lpstr>
      <vt:lpstr>Βήμα 3</vt:lpstr>
      <vt:lpstr>Βήμα 3</vt:lpstr>
      <vt:lpstr>Βήμα 3</vt:lpstr>
      <vt:lpstr>               Βήμα 4</vt:lpstr>
      <vt:lpstr>Βήμα 4</vt:lpstr>
      <vt:lpstr>Βήμα 4</vt:lpstr>
      <vt:lpstr>Βήμα 4</vt:lpstr>
      <vt:lpstr>               Βήμα 5</vt:lpstr>
      <vt:lpstr>Βήμα 5</vt:lpstr>
      <vt:lpstr>Βήμα 5</vt:lpstr>
      <vt:lpstr>               Βήμα 6</vt:lpstr>
      <vt:lpstr>Βήμα 6</vt:lpstr>
      <vt:lpstr>               Βήμα 7</vt:lpstr>
      <vt:lpstr>Βήμα 7</vt:lpstr>
      <vt:lpstr>Βήμα 7</vt:lpstr>
      <vt:lpstr>Βήμα 7</vt:lpstr>
      <vt:lpstr>               Βήμα 8</vt:lpstr>
      <vt:lpstr>Βήμα 8</vt:lpstr>
      <vt:lpstr>               Βήμα 9</vt:lpstr>
      <vt:lpstr>Βήμα 9</vt:lpstr>
      <vt:lpstr>               Βήμα 10</vt:lpstr>
      <vt:lpstr>Βήμα 10</vt:lpstr>
      <vt:lpstr>ΕΝΔΕΙΚΤΙΚΑ ΠΕΡΙΕΧΟΜΕΝΑ ΚΑΙ ΔΙΑΡΘΩΣΗ ΕΡΓΑΣΙΑΣ</vt:lpstr>
      <vt:lpstr>ΕΝΔΕΙΚΤΙΚΑ ΠΕΡΙΕΧΟΜΕΝΑ ΚΑΙ ΔΙΑΡΘΩΣΗ ΕΡΓΑΣΙΑΣ</vt:lpstr>
      <vt:lpstr>ΒΙΒΛΙΟΓΡΑΦΙΑ-ΜΗΧΑΝΕΣ ΑΝΑΖΗΤΗΣΗΣ (1)</vt:lpstr>
      <vt:lpstr>ΒΙΒΛΙΟΓΡΑΦΙΑ-ΜΗΧΑΝΕΣ ΑΝΑΖΗΤΗΣΗΣ (2)</vt:lpstr>
      <vt:lpstr>ΒΙΒΛΙΟΓΡΑΦΙΑ-ΜΗΧΑΝΕΣ ΑΝΑΖΗΤΗΣΗΣ (3)</vt:lpstr>
      <vt:lpstr>ΒΙΒΛΙΟΓΡΑΦΙΑ-ΜΗΧΑΝΕΣ ΑΝΑΖΗΤΗΣΗΣ (4)</vt:lpstr>
      <vt:lpstr>Σχεδιασμός και βελτιστοποίηση περιβαλλοντικών συστημάτων ΙΙ   Βήματα Τεχνο-Οικονομικής Μελέτης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Dimitris Ipsakis</dc:creator>
  <cp:lastModifiedBy>Dimitris Ipsakis</cp:lastModifiedBy>
  <cp:revision>1300</cp:revision>
  <dcterms:created xsi:type="dcterms:W3CDTF">2006-08-16T00:00:00Z</dcterms:created>
  <dcterms:modified xsi:type="dcterms:W3CDTF">2019-09-03T11:42:50Z</dcterms:modified>
</cp:coreProperties>
</file>