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FEAF96F-586F-4406-B406-02B1419B86BF}" type="datetimeFigureOut">
              <a:rPr lang="el-GR" smtClean="0"/>
              <a:t>10/10/2022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377130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AF96F-586F-4406-B406-02B1419B86BF}" type="datetimeFigureOut">
              <a:rPr lang="el-GR" smtClean="0"/>
              <a:t>10/10/2022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12517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AF96F-586F-4406-B406-02B1419B86BF}" type="datetimeFigureOut">
              <a:rPr lang="el-GR" smtClean="0"/>
              <a:t>10/10/2022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215270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AF96F-586F-4406-B406-02B1419B86BF}" type="datetimeFigureOut">
              <a:rPr lang="el-GR" smtClean="0"/>
              <a:t>10/10/2022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F93E4F-E2D5-41D5-949B-11935C958F7C}" type="slidenum">
              <a:rPr lang="el-GR" smtClean="0"/>
              <a:t>‹#›</a:t>
            </a:fld>
            <a:endParaRPr lang="el-G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92998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AF96F-586F-4406-B406-02B1419B86BF}" type="datetimeFigureOut">
              <a:rPr lang="el-GR" smtClean="0"/>
              <a:t>10/10/2022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89613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FEAF96F-586F-4406-B406-02B1419B86BF}" type="datetimeFigureOut">
              <a:rPr lang="el-GR" smtClean="0"/>
              <a:t>10/10/2022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302191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FEAF96F-586F-4406-B406-02B1419B86BF}" type="datetimeFigureOut">
              <a:rPr lang="el-GR" smtClean="0"/>
              <a:t>10/10/2022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28387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AF96F-586F-4406-B406-02B1419B86BF}" type="datetimeFigureOut">
              <a:rPr lang="el-GR" smtClean="0"/>
              <a:t>10/10/2022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1556388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AF96F-586F-4406-B406-02B1419B86BF}" type="datetimeFigureOut">
              <a:rPr lang="el-GR" smtClean="0"/>
              <a:t>10/10/2022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189652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AF96F-586F-4406-B406-02B1419B86BF}" type="datetimeFigureOut">
              <a:rPr lang="el-GR" smtClean="0"/>
              <a:t>10/10/2022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197905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EAF96F-586F-4406-B406-02B1419B86BF}" type="datetimeFigureOut">
              <a:rPr lang="el-GR" smtClean="0"/>
              <a:t>10/10/2022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300456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EAF96F-586F-4406-B406-02B1419B86BF}" type="datetimeFigureOut">
              <a:rPr lang="el-GR" smtClean="0"/>
              <a:t>10/10/2022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377317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EAF96F-586F-4406-B406-02B1419B86BF}" type="datetimeFigureOut">
              <a:rPr lang="el-GR" smtClean="0"/>
              <a:t>10/10/2022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136260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AF96F-586F-4406-B406-02B1419B86BF}" type="datetimeFigureOut">
              <a:rPr lang="el-GR" smtClean="0"/>
              <a:t>10/10/2022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118759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F96F-586F-4406-B406-02B1419B86BF}" type="datetimeFigureOut">
              <a:rPr lang="el-GR" smtClean="0"/>
              <a:t>10/10/2022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361633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AF96F-586F-4406-B406-02B1419B86BF}" type="datetimeFigureOut">
              <a:rPr lang="el-GR" smtClean="0"/>
              <a:t>10/10/2022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203382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AF96F-586F-4406-B406-02B1419B86BF}" type="datetimeFigureOut">
              <a:rPr lang="el-GR" smtClean="0"/>
              <a:t>10/10/2022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F93E4F-E2D5-41D5-949B-11935C958F7C}" type="slidenum">
              <a:rPr lang="el-GR" smtClean="0"/>
              <a:t>‹#›</a:t>
            </a:fld>
            <a:endParaRPr lang="el-GR"/>
          </a:p>
        </p:txBody>
      </p:sp>
    </p:spTree>
    <p:extLst>
      <p:ext uri="{BB962C8B-B14F-4D97-AF65-F5344CB8AC3E}">
        <p14:creationId xmlns:p14="http://schemas.microsoft.com/office/powerpoint/2010/main" val="262557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FEAF96F-586F-4406-B406-02B1419B86BF}" type="datetimeFigureOut">
              <a:rPr lang="el-GR" smtClean="0"/>
              <a:t>10/10/2022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CF93E4F-E2D5-41D5-949B-11935C958F7C}" type="slidenum">
              <a:rPr lang="el-GR" smtClean="0"/>
              <a:t>‹#›</a:t>
            </a:fld>
            <a:endParaRPr lang="el-GR"/>
          </a:p>
        </p:txBody>
      </p:sp>
    </p:spTree>
    <p:extLst>
      <p:ext uri="{BB962C8B-B14F-4D97-AF65-F5344CB8AC3E}">
        <p14:creationId xmlns:p14="http://schemas.microsoft.com/office/powerpoint/2010/main" val="4276316907"/>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ratch.mit.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cratch.mit.edu/starter-projects" TargetMode="External"/><Relationship Id="rId3" Type="http://schemas.openxmlformats.org/officeDocument/2006/relationships/hyperlink" Target="https://scratch.mit.edu/download/" TargetMode="External"/><Relationship Id="rId7" Type="http://schemas.openxmlformats.org/officeDocument/2006/relationships/hyperlink" Target="https://scratch.mit.edu/projects/10128368/" TargetMode="External"/><Relationship Id="rId2" Type="http://schemas.openxmlformats.org/officeDocument/2006/relationships/hyperlink" Target="https://scratch.mit.edu/" TargetMode="External"/><Relationship Id="rId1" Type="http://schemas.openxmlformats.org/officeDocument/2006/relationships/slideLayout" Target="../slideLayouts/slideLayout2.xml"/><Relationship Id="rId6" Type="http://schemas.openxmlformats.org/officeDocument/2006/relationships/hyperlink" Target="https://scratch.mit.edu/projects/11806234/" TargetMode="External"/><Relationship Id="rId5" Type="http://schemas.openxmlformats.org/officeDocument/2006/relationships/hyperlink" Target="https://scratch.mit.edu/projects/10015059/" TargetMode="External"/><Relationship Id="rId4" Type="http://schemas.openxmlformats.org/officeDocument/2006/relationships/hyperlink" Target="https://scratch.mit.edu/projects/2363815/" TargetMode="External"/><Relationship Id="rId9" Type="http://schemas.openxmlformats.org/officeDocument/2006/relationships/hyperlink" Target="https://scratch.mit.edu/projects/4313907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F153-D83E-5F8E-7E24-2228B86B5FBC}"/>
              </a:ext>
            </a:extLst>
          </p:cNvPr>
          <p:cNvSpPr>
            <a:spLocks noGrp="1"/>
          </p:cNvSpPr>
          <p:nvPr>
            <p:ph type="ctrTitle"/>
          </p:nvPr>
        </p:nvSpPr>
        <p:spPr/>
        <p:txBody>
          <a:bodyPr/>
          <a:lstStyle/>
          <a:p>
            <a:r>
              <a:rPr lang="el-GR" dirty="0"/>
              <a:t>Εκπαιδευτικό Λογισμικό	</a:t>
            </a:r>
          </a:p>
        </p:txBody>
      </p:sp>
      <p:sp>
        <p:nvSpPr>
          <p:cNvPr id="3" name="Subtitle 2">
            <a:extLst>
              <a:ext uri="{FF2B5EF4-FFF2-40B4-BE49-F238E27FC236}">
                <a16:creationId xmlns:a16="http://schemas.microsoft.com/office/drawing/2014/main" id="{B4213059-D393-24AA-3368-D8DBC1EC0D94}"/>
              </a:ext>
            </a:extLst>
          </p:cNvPr>
          <p:cNvSpPr>
            <a:spLocks noGrp="1"/>
          </p:cNvSpPr>
          <p:nvPr>
            <p:ph type="subTitle" idx="1"/>
          </p:nvPr>
        </p:nvSpPr>
        <p:spPr/>
        <p:txBody>
          <a:bodyPr/>
          <a:lstStyle/>
          <a:p>
            <a:r>
              <a:rPr lang="el-GR" dirty="0"/>
              <a:t>10/10/2022</a:t>
            </a:r>
          </a:p>
        </p:txBody>
      </p:sp>
    </p:spTree>
    <p:extLst>
      <p:ext uri="{BB962C8B-B14F-4D97-AF65-F5344CB8AC3E}">
        <p14:creationId xmlns:p14="http://schemas.microsoft.com/office/powerpoint/2010/main" val="96771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8ACD-647F-7D05-4173-5843B1D5F3DC}"/>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45D3093B-C012-1A4C-832C-FD1CFFB30C4C}"/>
              </a:ext>
            </a:extLst>
          </p:cNvPr>
          <p:cNvSpPr>
            <a:spLocks noGrp="1"/>
          </p:cNvSpPr>
          <p:nvPr>
            <p:ph idx="1"/>
          </p:nvPr>
        </p:nvSpPr>
        <p:spPr/>
        <p:txBody>
          <a:bodyPr>
            <a:normAutofit fontScale="92500"/>
          </a:bodyPr>
          <a:lstStyle/>
          <a:p>
            <a:r>
              <a:rPr lang="el-GR" dirty="0"/>
              <a:t>Η αλληλεπίδρασή μας με τους υπολογιστές πολλές φορές μας </a:t>
            </a:r>
            <a:r>
              <a:rPr lang="en-GB" dirty="0"/>
              <a:t> </a:t>
            </a:r>
            <a:r>
              <a:rPr lang="el-GR" dirty="0"/>
              <a:t>οδηγεί αναπόφευκτα στο συμπέρασμα ότι ο υπολογιστής εμπεριέχει μια μορφή ευφυΐας που του επιτρέπει να ανταποκρίνεται στις απαιτήσεις κάθε κατάστασης του παιχνιδιού. </a:t>
            </a:r>
            <a:endParaRPr lang="en-GB" dirty="0"/>
          </a:p>
          <a:p>
            <a:r>
              <a:rPr lang="el-GR" dirty="0"/>
              <a:t>Η πραγματικότητα είναι ότι ο προγραμματιστής του παιχνιδιού (ή καλύτερα μια ομάδα προγραμματιστών) έχει προκαθορίσει ποια ενέργεια θα εκτελέσει ο υπολογιστής σε κάθε επιλογή του χρήστη. </a:t>
            </a:r>
          </a:p>
          <a:p>
            <a:r>
              <a:rPr lang="el-GR" dirty="0"/>
              <a:t>Για παράδειγμα, αν χρήστης πατήσει το βελάκι προς τα αριστερά, ο ήρωας μας πηγαίνει αριστερά και, αντίστοιχα, αν ο εχθρικός ήρωας ακουμπήσει τον ήρωα του παιχνιδιού μειώνεται κατά ένα το πλήθος των ζωών</a:t>
            </a:r>
          </a:p>
        </p:txBody>
      </p:sp>
    </p:spTree>
    <p:extLst>
      <p:ext uri="{BB962C8B-B14F-4D97-AF65-F5344CB8AC3E}">
        <p14:creationId xmlns:p14="http://schemas.microsoft.com/office/powerpoint/2010/main" val="172818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2579-1925-8800-DAD8-4A56EE91C538}"/>
              </a:ext>
            </a:extLst>
          </p:cNvPr>
          <p:cNvSpPr>
            <a:spLocks noGrp="1"/>
          </p:cNvSpPr>
          <p:nvPr>
            <p:ph type="title"/>
          </p:nvPr>
        </p:nvSpPr>
        <p:spPr/>
        <p:txBody>
          <a:bodyPr/>
          <a:lstStyle/>
          <a:p>
            <a:r>
              <a:rPr lang="el-GR" dirty="0"/>
              <a:t>Οφέλη προγραμματισμού</a:t>
            </a:r>
          </a:p>
        </p:txBody>
      </p:sp>
      <p:sp>
        <p:nvSpPr>
          <p:cNvPr id="3" name="Content Placeholder 2">
            <a:extLst>
              <a:ext uri="{FF2B5EF4-FFF2-40B4-BE49-F238E27FC236}">
                <a16:creationId xmlns:a16="http://schemas.microsoft.com/office/drawing/2014/main" id="{7425DFE2-551E-D6F5-0F1E-8B077E1033F7}"/>
              </a:ext>
            </a:extLst>
          </p:cNvPr>
          <p:cNvSpPr>
            <a:spLocks noGrp="1"/>
          </p:cNvSpPr>
          <p:nvPr>
            <p:ph idx="1"/>
          </p:nvPr>
        </p:nvSpPr>
        <p:spPr/>
        <p:txBody>
          <a:bodyPr>
            <a:normAutofit lnSpcReduction="10000"/>
          </a:bodyPr>
          <a:lstStyle/>
          <a:p>
            <a:r>
              <a:rPr lang="el-GR" dirty="0"/>
              <a:t>Μπορούμενα σκεφτούμε τον προγραμματισμό σαν ένα  καμβά πάνω στον οποίο μας δίνεται η δυνατότητα να φτιάχνουμε δικές μας δημιουργίες, να ζωγραφίζουμε και να δημιουργούμε εφαρμογές ανάλογα με τις προσωπικές μας προτιμήσεις και ανάγκες. </a:t>
            </a:r>
          </a:p>
          <a:p>
            <a:r>
              <a:rPr lang="el-GR" dirty="0"/>
              <a:t>Για παράδειγμα, μπορούμε να δημιουργήσουμε ένα ηλεκτρονικό ημερολόγιο που μας βοηθά στην οργάνωση της καθημερινότητας μας ή ένα πρόγραμμα που εκτελεί μουσικές συνθέσεις και μας χαλαρώνει από τις υποχρεώσεις μας. </a:t>
            </a:r>
          </a:p>
          <a:p>
            <a:r>
              <a:rPr lang="el-GR" dirty="0"/>
              <a:t>Ο προγραμματισμός μπορεί να συνεισφέρει πρακτικά στην καθημερινή μας διασκέδαση και ψυχαγωγία</a:t>
            </a:r>
          </a:p>
        </p:txBody>
      </p:sp>
    </p:spTree>
    <p:extLst>
      <p:ext uri="{BB962C8B-B14F-4D97-AF65-F5344CB8AC3E}">
        <p14:creationId xmlns:p14="http://schemas.microsoft.com/office/powerpoint/2010/main" val="3807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95C7-C466-9AD3-6EA0-8D6479A65F4C}"/>
              </a:ext>
            </a:extLst>
          </p:cNvPr>
          <p:cNvSpPr>
            <a:spLocks noGrp="1"/>
          </p:cNvSpPr>
          <p:nvPr>
            <p:ph type="title"/>
          </p:nvPr>
        </p:nvSpPr>
        <p:spPr/>
        <p:txBody>
          <a:bodyPr/>
          <a:lstStyle/>
          <a:p>
            <a:r>
              <a:rPr lang="el-GR" dirty="0"/>
              <a:t>Επίσης	</a:t>
            </a:r>
          </a:p>
        </p:txBody>
      </p:sp>
      <p:sp>
        <p:nvSpPr>
          <p:cNvPr id="3" name="Content Placeholder 2">
            <a:extLst>
              <a:ext uri="{FF2B5EF4-FFF2-40B4-BE49-F238E27FC236}">
                <a16:creationId xmlns:a16="http://schemas.microsoft.com/office/drawing/2014/main" id="{8ACC3723-E9E9-71A9-7883-BB9F80ABA5DE}"/>
              </a:ext>
            </a:extLst>
          </p:cNvPr>
          <p:cNvSpPr>
            <a:spLocks noGrp="1"/>
          </p:cNvSpPr>
          <p:nvPr>
            <p:ph idx="1"/>
          </p:nvPr>
        </p:nvSpPr>
        <p:spPr/>
        <p:txBody>
          <a:bodyPr>
            <a:normAutofit fontScale="92500" lnSpcReduction="10000"/>
          </a:bodyPr>
          <a:lstStyle/>
          <a:p>
            <a:r>
              <a:rPr lang="el-GR" dirty="0"/>
              <a:t>Αποτελεί τρόπο σκέψης, όξυνσης δεξιοτήτων, ανάπτυξης της μεθοδικότητας και της λογικής μας ώστε να λύνουμε και καθημερινά μας προβλήματα με μεγαλύτερη αποτελεσματικότητα</a:t>
            </a:r>
          </a:p>
          <a:p>
            <a:r>
              <a:rPr lang="el-GR" dirty="0"/>
              <a:t>Ειδικά η ικανότητα να αποδομούμε ένα πρόβλημα σε μικρότερα μας βοηθά ιδιαίτερα ακόμα και σε καθημερινές καταστάσεις.</a:t>
            </a:r>
          </a:p>
          <a:p>
            <a:r>
              <a:rPr lang="el-GR" dirty="0"/>
              <a:t>Η ενασχόληση με τη  μεθοδική μελέτη, επίλυση και δοκιμή προβλημάτων και λύσεων μας  βοηθά να σκεφτόμαστε πιο έξυπνα, πιο γρήγορα και αποτελεσματικά</a:t>
            </a:r>
          </a:p>
          <a:p>
            <a:r>
              <a:rPr lang="el-GR" dirty="0"/>
              <a:t>Θα διαπιστώσετε ότι και εσείς μπορείτε να δημιουργήσετε τεχνολογία! Συμφοιτητές και (Συμ)μαθητές σας από όλο τον κόσμο τα έχουν καταφέρει περίφημα πολλές φορές εντυπωσιάζοντας ακόμη και τους πιο έμπειρους προγραμματιστές μεγάλων εταιριών λογισμικού</a:t>
            </a:r>
          </a:p>
        </p:txBody>
      </p:sp>
    </p:spTree>
    <p:extLst>
      <p:ext uri="{BB962C8B-B14F-4D97-AF65-F5344CB8AC3E}">
        <p14:creationId xmlns:p14="http://schemas.microsoft.com/office/powerpoint/2010/main" val="58789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132F-D3D0-8EF1-0C24-67A42AA07A36}"/>
              </a:ext>
            </a:extLst>
          </p:cNvPr>
          <p:cNvSpPr>
            <a:spLocks noGrp="1"/>
          </p:cNvSpPr>
          <p:nvPr>
            <p:ph type="title"/>
          </p:nvPr>
        </p:nvSpPr>
        <p:spPr/>
        <p:txBody>
          <a:bodyPr/>
          <a:lstStyle/>
          <a:p>
            <a:r>
              <a:rPr lang="en-GB" dirty="0"/>
              <a:t>SCRATCH!</a:t>
            </a:r>
            <a:endParaRPr lang="el-GR" dirty="0"/>
          </a:p>
        </p:txBody>
      </p:sp>
      <p:sp>
        <p:nvSpPr>
          <p:cNvPr id="3" name="Content Placeholder 2">
            <a:extLst>
              <a:ext uri="{FF2B5EF4-FFF2-40B4-BE49-F238E27FC236}">
                <a16:creationId xmlns:a16="http://schemas.microsoft.com/office/drawing/2014/main" id="{3969D864-00B7-991A-E385-5B52FD617394}"/>
              </a:ext>
            </a:extLst>
          </p:cNvPr>
          <p:cNvSpPr>
            <a:spLocks noGrp="1"/>
          </p:cNvSpPr>
          <p:nvPr>
            <p:ph idx="1"/>
          </p:nvPr>
        </p:nvSpPr>
        <p:spPr>
          <a:xfrm>
            <a:off x="464489" y="1563232"/>
            <a:ext cx="5689821" cy="4351338"/>
          </a:xfrm>
        </p:spPr>
        <p:txBody>
          <a:bodyPr>
            <a:normAutofit fontScale="85000" lnSpcReduction="20000"/>
          </a:bodyPr>
          <a:lstStyle/>
          <a:p>
            <a:r>
              <a:rPr lang="el-GR" dirty="0"/>
              <a:t>Το Scratch είναι μία νέα γλώσσα προγραμματισμού με την οποία μπορούμε να φτιάχνουμε τις δικές μας διαδραστικές ιστορίες, τα δικά μας παιχνίδια εύκολα και γρήγορα, ενώ παράλληλα θα συζητάμε για βασικές αρχές του προγραμματισμού. Με αυτή τη πλατφόρμα προγραμματισμού θα μπορέσουμε να φτιάξουμε τα δικά μας παιχνίδια εύκολα και γρήγορα.</a:t>
            </a:r>
          </a:p>
          <a:p>
            <a:r>
              <a:rPr lang="el-GR" dirty="0"/>
              <a:t>Επίσης θα δημιουργούμε τα δικά μας κινούμενα σχέδια με διάλογους της επιλογής μας, καθώς και θα μοντελοποιούμε προβλήματα φυσικής όπως για παράδειγμα την κίνηση των πλανητών γύρω από τον ήλιο</a:t>
            </a:r>
          </a:p>
        </p:txBody>
      </p:sp>
      <p:pic>
        <p:nvPicPr>
          <p:cNvPr id="5" name="Picture 4">
            <a:extLst>
              <a:ext uri="{FF2B5EF4-FFF2-40B4-BE49-F238E27FC236}">
                <a16:creationId xmlns:a16="http://schemas.microsoft.com/office/drawing/2014/main" id="{867F7B3A-F15C-96A8-E0F8-28625B6F9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787" y="1825625"/>
            <a:ext cx="4534533" cy="3600953"/>
          </a:xfrm>
          <a:prstGeom prst="rect">
            <a:avLst/>
          </a:prstGeom>
        </p:spPr>
      </p:pic>
    </p:spTree>
    <p:extLst>
      <p:ext uri="{BB962C8B-B14F-4D97-AF65-F5344CB8AC3E}">
        <p14:creationId xmlns:p14="http://schemas.microsoft.com/office/powerpoint/2010/main" val="20100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32C6-72A2-F8CA-229D-3AE069FA01C3}"/>
              </a:ext>
            </a:extLst>
          </p:cNvPr>
          <p:cNvSpPr>
            <a:spLocks noGrp="1"/>
          </p:cNvSpPr>
          <p:nvPr>
            <p:ph type="title"/>
          </p:nvPr>
        </p:nvSpPr>
        <p:spPr/>
        <p:txBody>
          <a:bodyPr/>
          <a:lstStyle/>
          <a:p>
            <a:r>
              <a:rPr lang="el-GR" dirty="0"/>
              <a:t>Ιστορικά στοιχεία για το </a:t>
            </a:r>
            <a:r>
              <a:rPr lang="en-GB" dirty="0"/>
              <a:t>Scratch</a:t>
            </a:r>
            <a:endParaRPr lang="el-GR" dirty="0"/>
          </a:p>
        </p:txBody>
      </p:sp>
      <p:sp>
        <p:nvSpPr>
          <p:cNvPr id="3" name="Content Placeholder 2">
            <a:extLst>
              <a:ext uri="{FF2B5EF4-FFF2-40B4-BE49-F238E27FC236}">
                <a16:creationId xmlns:a16="http://schemas.microsoft.com/office/drawing/2014/main" id="{1A034E75-F53A-B2B3-F2C6-70D79091400C}"/>
              </a:ext>
            </a:extLst>
          </p:cNvPr>
          <p:cNvSpPr>
            <a:spLocks noGrp="1"/>
          </p:cNvSpPr>
          <p:nvPr>
            <p:ph idx="1"/>
          </p:nvPr>
        </p:nvSpPr>
        <p:spPr/>
        <p:txBody>
          <a:bodyPr/>
          <a:lstStyle/>
          <a:p>
            <a:r>
              <a:rPr lang="el-GR" dirty="0"/>
              <a:t>Αναπτύχθηκε από το </a:t>
            </a:r>
            <a:r>
              <a:rPr lang="en-US" dirty="0"/>
              <a:t>Lifelong Kindergarten group </a:t>
            </a:r>
            <a:r>
              <a:rPr lang="el-GR" dirty="0"/>
              <a:t>στο </a:t>
            </a:r>
            <a:r>
              <a:rPr lang="en-US" dirty="0"/>
              <a:t>MIT </a:t>
            </a:r>
            <a:r>
              <a:rPr lang="el-GR" dirty="0"/>
              <a:t>με επικεφαλή τον </a:t>
            </a:r>
            <a:r>
              <a:rPr lang="en-GB" dirty="0"/>
              <a:t>Mitchel Resnick </a:t>
            </a:r>
            <a:r>
              <a:rPr lang="el-GR" dirty="0"/>
              <a:t>το 2007 (ειναι σχετικά μια νέα γλώσσα δηλαδή)</a:t>
            </a:r>
          </a:p>
          <a:p>
            <a:r>
              <a:rPr lang="el-GR" dirty="0"/>
              <a:t>Διανέμεται δωρεάν για </a:t>
            </a:r>
            <a:r>
              <a:rPr lang="en-GB" dirty="0"/>
              <a:t>Windows, Mac, </a:t>
            </a:r>
            <a:r>
              <a:rPr lang="en-US" dirty="0"/>
              <a:t>Linux.</a:t>
            </a:r>
          </a:p>
          <a:p>
            <a:r>
              <a:rPr lang="el-GR" dirty="0"/>
              <a:t>Σήμερα χρησιμοποιείται ευρέως για τη διδασκαλία του προγραμματισμού από το δημοτικό</a:t>
            </a:r>
          </a:p>
          <a:p>
            <a:r>
              <a:rPr lang="el-GR" dirty="0"/>
              <a:t>Στη σελίδα </a:t>
            </a:r>
            <a:r>
              <a:rPr lang="en-GB" dirty="0">
                <a:hlinkClick r:id="rId2"/>
              </a:rPr>
              <a:t>http://scratch.mit.edu</a:t>
            </a:r>
            <a:r>
              <a:rPr lang="en-GB" dirty="0"/>
              <a:t> </a:t>
            </a:r>
            <a:r>
              <a:rPr lang="el-GR" dirty="0"/>
              <a:t>υπάρχουν ήδη εγεγγραμμένα περίπου </a:t>
            </a:r>
            <a:r>
              <a:rPr lang="en-GB" dirty="0"/>
              <a:t>93 </a:t>
            </a:r>
            <a:r>
              <a:rPr lang="el-GR" dirty="0"/>
              <a:t>εκατομμύρια χρήστες, που μοιράζονται περίπου 108 εκατομμύρια </a:t>
            </a:r>
            <a:r>
              <a:rPr lang="en-GB" dirty="0"/>
              <a:t>projects.</a:t>
            </a:r>
            <a:endParaRPr lang="el-GR" dirty="0"/>
          </a:p>
        </p:txBody>
      </p:sp>
    </p:spTree>
    <p:extLst>
      <p:ext uri="{BB962C8B-B14F-4D97-AF65-F5344CB8AC3E}">
        <p14:creationId xmlns:p14="http://schemas.microsoft.com/office/powerpoint/2010/main" val="50799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A84F-1396-F320-5FC3-DA090738083D}"/>
              </a:ext>
            </a:extLst>
          </p:cNvPr>
          <p:cNvSpPr>
            <a:spLocks noGrp="1"/>
          </p:cNvSpPr>
          <p:nvPr>
            <p:ph type="title"/>
          </p:nvPr>
        </p:nvSpPr>
        <p:spPr/>
        <p:txBody>
          <a:bodyPr/>
          <a:lstStyle/>
          <a:p>
            <a:endParaRPr lang="el-GR" dirty="0"/>
          </a:p>
        </p:txBody>
      </p:sp>
      <p:sp>
        <p:nvSpPr>
          <p:cNvPr id="3" name="Content Placeholder 2">
            <a:extLst>
              <a:ext uri="{FF2B5EF4-FFF2-40B4-BE49-F238E27FC236}">
                <a16:creationId xmlns:a16="http://schemas.microsoft.com/office/drawing/2014/main" id="{28F0A3D5-409A-4343-32CA-80BF8B33F8EB}"/>
              </a:ext>
            </a:extLst>
          </p:cNvPr>
          <p:cNvSpPr>
            <a:spLocks noGrp="1"/>
          </p:cNvSpPr>
          <p:nvPr>
            <p:ph idx="1"/>
          </p:nvPr>
        </p:nvSpPr>
        <p:spPr>
          <a:xfrm>
            <a:off x="838200" y="1825625"/>
            <a:ext cx="5257800" cy="4351338"/>
          </a:xfrm>
        </p:spPr>
        <p:txBody>
          <a:bodyPr>
            <a:normAutofit lnSpcReduction="10000"/>
          </a:bodyPr>
          <a:lstStyle/>
          <a:p>
            <a:r>
              <a:rPr lang="el-GR" dirty="0"/>
              <a:t>Πήρε το ονομά του από το </a:t>
            </a:r>
            <a:r>
              <a:rPr lang="en-GB" dirty="0"/>
              <a:t>scratch </a:t>
            </a:r>
            <a:r>
              <a:rPr lang="el-GR" dirty="0"/>
              <a:t>των </a:t>
            </a:r>
            <a:r>
              <a:rPr lang="en-GB" dirty="0" err="1"/>
              <a:t>dj</a:t>
            </a:r>
            <a:r>
              <a:rPr lang="en-US" dirty="0"/>
              <a:t> </a:t>
            </a:r>
            <a:r>
              <a:rPr lang="el-GR" dirty="0"/>
              <a:t>επειδή βασίζεται στη λογική επαναχρησιμοποιούμενων κομματιών κώδικα.</a:t>
            </a:r>
          </a:p>
          <a:p>
            <a:r>
              <a:rPr lang="el-GR" dirty="0"/>
              <a:t>Όλα τα αντικείμενα(υπόβαθρα, χαρακτήρες, ήχοι κλπ) στο </a:t>
            </a:r>
            <a:r>
              <a:rPr lang="en-GB" dirty="0"/>
              <a:t>Scratch</a:t>
            </a:r>
            <a:r>
              <a:rPr lang="en-US" dirty="0"/>
              <a:t> </a:t>
            </a:r>
            <a:r>
              <a:rPr lang="el-GR" dirty="0"/>
              <a:t>μπορούν να επαναχρησιμοποιηθούν σε άλλο πρόγραμμα και να συνδυαστούν με νέους, διαφορετικούς τρόπους</a:t>
            </a:r>
          </a:p>
        </p:txBody>
      </p:sp>
      <p:pic>
        <p:nvPicPr>
          <p:cNvPr id="5" name="Picture 4">
            <a:extLst>
              <a:ext uri="{FF2B5EF4-FFF2-40B4-BE49-F238E27FC236}">
                <a16:creationId xmlns:a16="http://schemas.microsoft.com/office/drawing/2014/main" id="{01A08084-BD41-534D-590A-623465F0F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24974"/>
            <a:ext cx="5391902" cy="4667901"/>
          </a:xfrm>
          <a:prstGeom prst="rect">
            <a:avLst/>
          </a:prstGeom>
        </p:spPr>
      </p:pic>
    </p:spTree>
    <p:extLst>
      <p:ext uri="{BB962C8B-B14F-4D97-AF65-F5344CB8AC3E}">
        <p14:creationId xmlns:p14="http://schemas.microsoft.com/office/powerpoint/2010/main" val="321082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80D7-BB55-53C4-AFD5-6CCA7E2495CB}"/>
              </a:ext>
            </a:extLst>
          </p:cNvPr>
          <p:cNvSpPr>
            <a:spLocks noGrp="1"/>
          </p:cNvSpPr>
          <p:nvPr>
            <p:ph type="title"/>
          </p:nvPr>
        </p:nvSpPr>
        <p:spPr>
          <a:xfrm>
            <a:off x="58972" y="-204287"/>
            <a:ext cx="10515600" cy="1325563"/>
          </a:xfrm>
        </p:spPr>
        <p:txBody>
          <a:bodyPr/>
          <a:lstStyle/>
          <a:p>
            <a:r>
              <a:rPr lang="el-GR" dirty="0"/>
              <a:t>Το περιβάλλον</a:t>
            </a:r>
          </a:p>
        </p:txBody>
      </p:sp>
      <p:pic>
        <p:nvPicPr>
          <p:cNvPr id="5" name="Content Placeholder 4">
            <a:extLst>
              <a:ext uri="{FF2B5EF4-FFF2-40B4-BE49-F238E27FC236}">
                <a16:creationId xmlns:a16="http://schemas.microsoft.com/office/drawing/2014/main" id="{03FC9971-3BC2-F612-F58A-D5AEC03354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651" y="927128"/>
            <a:ext cx="5876610" cy="3716434"/>
          </a:xfrm>
        </p:spPr>
      </p:pic>
      <p:pic>
        <p:nvPicPr>
          <p:cNvPr id="7" name="Picture 6">
            <a:extLst>
              <a:ext uri="{FF2B5EF4-FFF2-40B4-BE49-F238E27FC236}">
                <a16:creationId xmlns:a16="http://schemas.microsoft.com/office/drawing/2014/main" id="{AB9BD541-1EA2-0BDF-EFA5-236A8F83D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782" y="3701146"/>
            <a:ext cx="6496957" cy="2715004"/>
          </a:xfrm>
          <a:prstGeom prst="rect">
            <a:avLst/>
          </a:prstGeom>
        </p:spPr>
      </p:pic>
    </p:spTree>
    <p:extLst>
      <p:ext uri="{BB962C8B-B14F-4D97-AF65-F5344CB8AC3E}">
        <p14:creationId xmlns:p14="http://schemas.microsoft.com/office/powerpoint/2010/main" val="74568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9036-F688-2D5A-C411-CD09AF64B94D}"/>
              </a:ext>
            </a:extLst>
          </p:cNvPr>
          <p:cNvSpPr>
            <a:spLocks noGrp="1"/>
          </p:cNvSpPr>
          <p:nvPr>
            <p:ph type="title"/>
          </p:nvPr>
        </p:nvSpPr>
        <p:spPr/>
        <p:txBody>
          <a:bodyPr/>
          <a:lstStyle/>
          <a:p>
            <a:r>
              <a:rPr lang="el-GR" dirty="0"/>
              <a:t>Πλεονεκτήματα </a:t>
            </a:r>
            <a:r>
              <a:rPr lang="en-GB" dirty="0"/>
              <a:t>Scratch</a:t>
            </a:r>
            <a:endParaRPr lang="el-GR" dirty="0"/>
          </a:p>
        </p:txBody>
      </p:sp>
      <p:sp>
        <p:nvSpPr>
          <p:cNvPr id="3" name="Content Placeholder 2">
            <a:extLst>
              <a:ext uri="{FF2B5EF4-FFF2-40B4-BE49-F238E27FC236}">
                <a16:creationId xmlns:a16="http://schemas.microsoft.com/office/drawing/2014/main" id="{A80402B6-21AD-3522-F2CB-FBFECF3FA1DF}"/>
              </a:ext>
            </a:extLst>
          </p:cNvPr>
          <p:cNvSpPr>
            <a:spLocks noGrp="1"/>
          </p:cNvSpPr>
          <p:nvPr>
            <p:ph idx="1"/>
          </p:nvPr>
        </p:nvSpPr>
        <p:spPr>
          <a:xfrm>
            <a:off x="500932" y="1391478"/>
            <a:ext cx="10852868" cy="4785485"/>
          </a:xfrm>
        </p:spPr>
        <p:txBody>
          <a:bodyPr>
            <a:normAutofit fontScale="92500" lnSpcReduction="10000"/>
          </a:bodyPr>
          <a:lstStyle/>
          <a:p>
            <a:r>
              <a:rPr lang="el-GR" dirty="0"/>
              <a:t>Οι δημιουργοί του Scratch για να μας διευκολύνουν σχεδίασαν τις εντολές κατά τέτοιο τρόπο ώστε να μπορούν να συνδεθούν μεταξύ τους μόνο όταν ο συνδυασμός τους έχει νόημα.</a:t>
            </a:r>
          </a:p>
          <a:p>
            <a:r>
              <a:rPr lang="el-GR" dirty="0"/>
              <a:t>Επιπλέον, οι εντολές που μπορούμε να χρησιμοποιήσουμε είναι εκ των προτέρων γνωστές και εντοπίζονται εύκολα ανοίγοντας καθεμιά από τις διαθέσιμες παλέτες εντολών (βρίσκονται στα αριστερά της οθόνης του Scratch). </a:t>
            </a:r>
            <a:endParaRPr lang="en-GB" dirty="0"/>
          </a:p>
          <a:p>
            <a:r>
              <a:rPr lang="el-GR" dirty="0"/>
              <a:t>Τα ονόματα των εντολών έχουν επιλεχθεί ώστε να μπορούμε εύκολα να καταλάβουμε τι κάνει μία εντολή. </a:t>
            </a:r>
            <a:endParaRPr lang="en-GB" dirty="0"/>
          </a:p>
          <a:p>
            <a:r>
              <a:rPr lang="el-GR" dirty="0"/>
              <a:t>Τέλος, το Scratch μας δίνει τη δυνατότητα να εξετάζουμε πολύ γρήγορα και εύκολα τα αποτελέσματα οποιασδήποτε εντολής. </a:t>
            </a:r>
            <a:endParaRPr lang="en-GB" dirty="0"/>
          </a:p>
          <a:p>
            <a:r>
              <a:rPr lang="el-GR" dirty="0"/>
              <a:t>Αρκεί να πατήσουμε διπλό κλικ πάνω της (ακόμη και μέσα στην παλέτα)</a:t>
            </a:r>
            <a:endParaRPr lang="en-GB" dirty="0"/>
          </a:p>
          <a:p>
            <a:endParaRPr lang="el-GR" dirty="0"/>
          </a:p>
        </p:txBody>
      </p:sp>
    </p:spTree>
    <p:extLst>
      <p:ext uri="{BB962C8B-B14F-4D97-AF65-F5344CB8AC3E}">
        <p14:creationId xmlns:p14="http://schemas.microsoft.com/office/powerpoint/2010/main" val="12369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F22B-3927-7555-2CE2-C85AFB85219E}"/>
              </a:ext>
            </a:extLst>
          </p:cNvPr>
          <p:cNvSpPr>
            <a:spLocks noGrp="1"/>
          </p:cNvSpPr>
          <p:nvPr>
            <p:ph type="title"/>
          </p:nvPr>
        </p:nvSpPr>
        <p:spPr/>
        <p:txBody>
          <a:bodyPr/>
          <a:lstStyle/>
          <a:p>
            <a:r>
              <a:rPr lang="el-GR" dirty="0"/>
              <a:t>Δραστηριότητες</a:t>
            </a:r>
          </a:p>
        </p:txBody>
      </p:sp>
      <p:sp>
        <p:nvSpPr>
          <p:cNvPr id="3" name="Content Placeholder 2">
            <a:extLst>
              <a:ext uri="{FF2B5EF4-FFF2-40B4-BE49-F238E27FC236}">
                <a16:creationId xmlns:a16="http://schemas.microsoft.com/office/drawing/2014/main" id="{64D37492-E0CE-29A2-811B-2DCB71384EE6}"/>
              </a:ext>
            </a:extLst>
          </p:cNvPr>
          <p:cNvSpPr>
            <a:spLocks noGrp="1"/>
          </p:cNvSpPr>
          <p:nvPr>
            <p:ph idx="1"/>
          </p:nvPr>
        </p:nvSpPr>
        <p:spPr/>
        <p:txBody>
          <a:bodyPr/>
          <a:lstStyle/>
          <a:p>
            <a:r>
              <a:rPr lang="el-GR" dirty="0"/>
              <a:t>Αναλύστε το πρόβλημα της δημιουργίας του παιχνιδιού «tetris»</a:t>
            </a:r>
          </a:p>
          <a:p>
            <a:r>
              <a:rPr lang="el-GR" dirty="0"/>
              <a:t>Δώστε τη σειρά των βημάτων που πρέπει να ακολουθήσουμε για να ζωγραφίσουμε ένα τετράγωνο χωρίς να χρειαστεί σηκώσουμε το στυλό από το χαρτί.</a:t>
            </a:r>
          </a:p>
          <a:p>
            <a:r>
              <a:rPr lang="el-GR" dirty="0"/>
              <a:t>Δώστε τη σειρά εντολών για να βγει ενας συμφοιτητής σας από το εργαστήριο</a:t>
            </a:r>
          </a:p>
          <a:p>
            <a:endParaRPr lang="el-GR" dirty="0"/>
          </a:p>
        </p:txBody>
      </p:sp>
    </p:spTree>
    <p:extLst>
      <p:ext uri="{BB962C8B-B14F-4D97-AF65-F5344CB8AC3E}">
        <p14:creationId xmlns:p14="http://schemas.microsoft.com/office/powerpoint/2010/main" val="353045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B3F2-9669-93E1-97B4-89BCC3B26691}"/>
              </a:ext>
            </a:extLst>
          </p:cNvPr>
          <p:cNvSpPr>
            <a:spLocks noGrp="1"/>
          </p:cNvSpPr>
          <p:nvPr>
            <p:ph type="title"/>
          </p:nvPr>
        </p:nvSpPr>
        <p:spPr/>
        <p:txBody>
          <a:bodyPr>
            <a:normAutofit fontScale="90000"/>
          </a:bodyPr>
          <a:lstStyle/>
          <a:p>
            <a:r>
              <a:rPr lang="el-GR" dirty="0"/>
              <a:t>Πού είναι το λάθος για την κατασκευή τρίλιζας;</a:t>
            </a:r>
          </a:p>
        </p:txBody>
      </p:sp>
      <p:sp>
        <p:nvSpPr>
          <p:cNvPr id="3" name="Content Placeholder 2">
            <a:extLst>
              <a:ext uri="{FF2B5EF4-FFF2-40B4-BE49-F238E27FC236}">
                <a16:creationId xmlns:a16="http://schemas.microsoft.com/office/drawing/2014/main" id="{FABFD668-2729-8D49-5425-49F26D55DEC4}"/>
              </a:ext>
            </a:extLst>
          </p:cNvPr>
          <p:cNvSpPr>
            <a:spLocks noGrp="1"/>
          </p:cNvSpPr>
          <p:nvPr>
            <p:ph idx="1"/>
          </p:nvPr>
        </p:nvSpPr>
        <p:spPr/>
        <p:txBody>
          <a:bodyPr>
            <a:normAutofit fontScale="92500"/>
          </a:bodyPr>
          <a:lstStyle/>
          <a:p>
            <a:r>
              <a:rPr lang="el-GR" dirty="0"/>
              <a:t>Σχεδίασε ένα κατακόρυφο ευθύγραμμο τμήμα (τμήμα 1)</a:t>
            </a:r>
          </a:p>
          <a:p>
            <a:r>
              <a:rPr lang="el-GR" dirty="0"/>
              <a:t>Σχεδίασε ένα κατακόρυφο ευθύγραμμο τμήμα (τμήμα 2) παράλληλο </a:t>
            </a:r>
          </a:p>
          <a:p>
            <a:r>
              <a:rPr lang="el-GR" dirty="0"/>
              <a:t>στο τμήμα 1</a:t>
            </a:r>
          </a:p>
          <a:p>
            <a:r>
              <a:rPr lang="el-GR" dirty="0"/>
              <a:t>Σχεδίασε ένα κατακόρυφο ευθύγραμμο τμήμα (τμήμα 3) παράλληλο </a:t>
            </a:r>
          </a:p>
          <a:p>
            <a:r>
              <a:rPr lang="el-GR" dirty="0"/>
              <a:t>στο τμήμα 2</a:t>
            </a:r>
          </a:p>
          <a:p>
            <a:r>
              <a:rPr lang="el-GR" dirty="0"/>
              <a:t>Σχεδίασε ένα ευθύγραμμο τμήμα (τμήμα 4) κάθετο στο τμήμα 2</a:t>
            </a:r>
          </a:p>
          <a:p>
            <a:r>
              <a:rPr lang="el-GR" dirty="0"/>
              <a:t>Σχεδίασε ένα ευθύγραμμο τμήμα (τμήμα 5) κάθετο στο τμήμα 3</a:t>
            </a:r>
          </a:p>
          <a:p>
            <a:r>
              <a:rPr lang="el-GR" dirty="0"/>
              <a:t>Σχεδίασε ένα ευθύγραμμο τμήμα (τμήμα 6) κάθετο στο τμήμα 4</a:t>
            </a:r>
          </a:p>
        </p:txBody>
      </p:sp>
    </p:spTree>
    <p:extLst>
      <p:ext uri="{BB962C8B-B14F-4D97-AF65-F5344CB8AC3E}">
        <p14:creationId xmlns:p14="http://schemas.microsoft.com/office/powerpoint/2010/main" val="254625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E674-003D-3480-CF4D-687909C1C88F}"/>
              </a:ext>
            </a:extLst>
          </p:cNvPr>
          <p:cNvSpPr>
            <a:spLocks noGrp="1"/>
          </p:cNvSpPr>
          <p:nvPr>
            <p:ph type="title"/>
          </p:nvPr>
        </p:nvSpPr>
        <p:spPr/>
        <p:txBody>
          <a:bodyPr/>
          <a:lstStyle/>
          <a:p>
            <a:r>
              <a:rPr lang="el-GR" dirty="0"/>
              <a:t>Τι είναι ο προγραμματισμός;</a:t>
            </a:r>
          </a:p>
        </p:txBody>
      </p:sp>
      <p:sp>
        <p:nvSpPr>
          <p:cNvPr id="3" name="Content Placeholder 2">
            <a:extLst>
              <a:ext uri="{FF2B5EF4-FFF2-40B4-BE49-F238E27FC236}">
                <a16:creationId xmlns:a16="http://schemas.microsoft.com/office/drawing/2014/main" id="{14D4477E-F734-2112-AB53-7B0644767FEF}"/>
              </a:ext>
            </a:extLst>
          </p:cNvPr>
          <p:cNvSpPr>
            <a:spLocks noGrp="1"/>
          </p:cNvSpPr>
          <p:nvPr>
            <p:ph idx="1"/>
          </p:nvPr>
        </p:nvSpPr>
        <p:spPr/>
        <p:txBody>
          <a:bodyPr>
            <a:normAutofit/>
          </a:bodyPr>
          <a:lstStyle/>
          <a:p>
            <a:r>
              <a:rPr lang="el-GR" dirty="0"/>
              <a:t>Πολύ πιθανόν να είστε εξοικειωμένοι με τη νέα τεχνολογία, να γράφετε και να στέλνετε ηλεκτρονικά μηνύματα από τον υπολογιστή σας, να παίζετε online παιχνίδια και να αναζητάτε στο διαδίκτυο υλικό για τα ενδιαφέροντά σας</a:t>
            </a:r>
          </a:p>
          <a:p>
            <a:r>
              <a:rPr lang="el-GR" dirty="0"/>
              <a:t>Έχετε σκεφτεί ποτέ να δημιουργήσετε τα δικά σας παιχνίδια, τις δικές σας εφαρμογές; Θα θέλατε από παθητικοί χρήστες των νέων τεχνολογιών να μετατραπείτε σε δημιουργοί νέου λογισμικού, παιχνιδιών και παρουσιάσεων; </a:t>
            </a:r>
          </a:p>
          <a:p>
            <a:r>
              <a:rPr lang="el-GR" dirty="0"/>
              <a:t>Έχετε αναρωτηθεί αν κάτι τέτοιο είναι εφικτό και πόσο δύσκολο είναι; </a:t>
            </a:r>
          </a:p>
        </p:txBody>
      </p:sp>
    </p:spTree>
    <p:extLst>
      <p:ext uri="{BB962C8B-B14F-4D97-AF65-F5344CB8AC3E}">
        <p14:creationId xmlns:p14="http://schemas.microsoft.com/office/powerpoint/2010/main" val="114184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D85C-0216-EE6C-5627-560F009CEA64}"/>
              </a:ext>
            </a:extLst>
          </p:cNvPr>
          <p:cNvSpPr>
            <a:spLocks noGrp="1"/>
          </p:cNvSpPr>
          <p:nvPr>
            <p:ph type="title"/>
          </p:nvPr>
        </p:nvSpPr>
        <p:spPr/>
        <p:txBody>
          <a:bodyPr/>
          <a:lstStyle/>
          <a:p>
            <a:r>
              <a:rPr lang="el-GR" dirty="0"/>
              <a:t>Πρώτη επαφή</a:t>
            </a:r>
          </a:p>
        </p:txBody>
      </p:sp>
      <p:sp>
        <p:nvSpPr>
          <p:cNvPr id="3" name="Content Placeholder 2">
            <a:extLst>
              <a:ext uri="{FF2B5EF4-FFF2-40B4-BE49-F238E27FC236}">
                <a16:creationId xmlns:a16="http://schemas.microsoft.com/office/drawing/2014/main" id="{718D5158-F11F-24F4-A5D5-8D7C36370890}"/>
              </a:ext>
            </a:extLst>
          </p:cNvPr>
          <p:cNvSpPr>
            <a:spLocks noGrp="1"/>
          </p:cNvSpPr>
          <p:nvPr>
            <p:ph idx="1"/>
          </p:nvPr>
        </p:nvSpPr>
        <p:spPr/>
        <p:txBody>
          <a:bodyPr>
            <a:normAutofit lnSpcReduction="10000"/>
          </a:bodyPr>
          <a:lstStyle/>
          <a:p>
            <a:r>
              <a:rPr lang="en-US" dirty="0">
                <a:hlinkClick r:id="rId2"/>
              </a:rPr>
              <a:t>https://scratch.mit.edu/</a:t>
            </a:r>
            <a:r>
              <a:rPr lang="en-US" dirty="0"/>
              <a:t> -&gt;</a:t>
            </a:r>
            <a:r>
              <a:rPr lang="el-GR" dirty="0"/>
              <a:t>εγγραφή ή</a:t>
            </a:r>
          </a:p>
          <a:p>
            <a:r>
              <a:rPr lang="en-GB" dirty="0">
                <a:hlinkClick r:id="rId3"/>
              </a:rPr>
              <a:t>Scratch - Scratch Offline Editor (mit.edu)</a:t>
            </a:r>
            <a:r>
              <a:rPr lang="el-GR" dirty="0"/>
              <a:t> (κατέβασμα στον υπολογιστή μας)</a:t>
            </a:r>
            <a:endParaRPr lang="en-GB" dirty="0"/>
          </a:p>
          <a:p>
            <a:r>
              <a:rPr lang="en-GB" dirty="0">
                <a:hlinkClick r:id="rId4"/>
              </a:rPr>
              <a:t>Pacman for Scratch on Scratch (mit.edu)</a:t>
            </a:r>
            <a:endParaRPr lang="en-GB" dirty="0"/>
          </a:p>
          <a:p>
            <a:r>
              <a:rPr lang="en-GB" dirty="0">
                <a:hlinkClick r:id="rId5"/>
              </a:rPr>
              <a:t>Animate the Crab on Scratch (mit.edu)</a:t>
            </a:r>
            <a:endParaRPr lang="en-GB" dirty="0"/>
          </a:p>
          <a:p>
            <a:r>
              <a:rPr lang="en-US" dirty="0">
                <a:hlinkClick r:id="rId6"/>
              </a:rPr>
              <a:t>https://scratch.mit.edu/projects/11806234/</a:t>
            </a:r>
            <a:endParaRPr lang="en-US" dirty="0"/>
          </a:p>
          <a:p>
            <a:r>
              <a:rPr lang="en-GB" dirty="0">
                <a:hlinkClick r:id="rId7"/>
              </a:rPr>
              <a:t>Hide and Seek on Scratch (mit.edu)</a:t>
            </a:r>
            <a:endParaRPr lang="en-US" dirty="0"/>
          </a:p>
          <a:p>
            <a:r>
              <a:rPr lang="en-US" dirty="0">
                <a:hlinkClick r:id="rId8"/>
              </a:rPr>
              <a:t>https://scratch.mit.edu/starter-projects</a:t>
            </a:r>
            <a:endParaRPr lang="en-US" dirty="0"/>
          </a:p>
          <a:p>
            <a:r>
              <a:rPr lang="en-GB" dirty="0">
                <a:hlinkClick r:id="rId9"/>
              </a:rPr>
              <a:t>Break Dance on Scratch (mit.edu)</a:t>
            </a:r>
            <a:endParaRPr lang="el-GR" dirty="0"/>
          </a:p>
        </p:txBody>
      </p:sp>
    </p:spTree>
    <p:extLst>
      <p:ext uri="{BB962C8B-B14F-4D97-AF65-F5344CB8AC3E}">
        <p14:creationId xmlns:p14="http://schemas.microsoft.com/office/powerpoint/2010/main" val="290388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E03C-ABC7-F9EE-97B8-5FA6A01438D3}"/>
              </a:ext>
            </a:extLst>
          </p:cNvPr>
          <p:cNvSpPr>
            <a:spLocks noGrp="1"/>
          </p:cNvSpPr>
          <p:nvPr>
            <p:ph type="title"/>
          </p:nvPr>
        </p:nvSpPr>
        <p:spPr/>
        <p:txBody>
          <a:bodyPr>
            <a:normAutofit fontScale="90000"/>
          </a:bodyPr>
          <a:lstStyle/>
          <a:p>
            <a:r>
              <a:rPr lang="en-US" dirty="0"/>
              <a:t>A</a:t>
            </a:r>
            <a:r>
              <a:rPr lang="el-GR" dirty="0"/>
              <a:t>ντικείμενα – Συμπεριφορές- Γεγονότα</a:t>
            </a:r>
          </a:p>
        </p:txBody>
      </p:sp>
      <p:sp>
        <p:nvSpPr>
          <p:cNvPr id="3" name="Content Placeholder 2">
            <a:extLst>
              <a:ext uri="{FF2B5EF4-FFF2-40B4-BE49-F238E27FC236}">
                <a16:creationId xmlns:a16="http://schemas.microsoft.com/office/drawing/2014/main" id="{C71AA3C3-468C-751B-6680-348BCF830F80}"/>
              </a:ext>
            </a:extLst>
          </p:cNvPr>
          <p:cNvSpPr>
            <a:spLocks noGrp="1"/>
          </p:cNvSpPr>
          <p:nvPr>
            <p:ph idx="1"/>
          </p:nvPr>
        </p:nvSpPr>
        <p:spPr/>
        <p:txBody>
          <a:bodyPr>
            <a:normAutofit fontScale="92500" lnSpcReduction="10000"/>
          </a:bodyPr>
          <a:lstStyle/>
          <a:p>
            <a:r>
              <a:rPr lang="el-GR" dirty="0"/>
              <a:t>Το πρώτο στοιχείο του προγραμματισμού στο Scratch που θα μας απασχολήσει καθ' όλη τη διάρκεια είναι τα αντικείμενα ή χαρακτήρες ή μορφές ή sprites (όπως αναφέρονται στο Scratch).</a:t>
            </a:r>
          </a:p>
          <a:p>
            <a:r>
              <a:rPr lang="el-GR" dirty="0"/>
              <a:t>Σαν παραδείγματα αντικειμένων μπορούμε να αναφέρουμε ένα αυτοκίνητο, μια μπάλα μπάσκετ ή έναν άνθρωπο. Κάθε αντικείμενο προσδιορίζεται και από κάποια συμπεριφορά άλλοτε απλή και άλλοτε πολύπλοκη. </a:t>
            </a:r>
          </a:p>
          <a:p>
            <a:r>
              <a:rPr lang="el-GR" dirty="0"/>
              <a:t>«Η μπάλα πέφτει»</a:t>
            </a:r>
          </a:p>
          <a:p>
            <a:r>
              <a:rPr lang="el-GR" dirty="0"/>
              <a:t>Τα αντικείμενα από μόνα τους δεν είναι καθόλου έξυπνα, δεν έχουν δική τους βούληση, αλλά ούτε και υπακούνε σε φυσικούς νόμους, όπως η μπάλα στον πραγματικό κόσμο που πέφτει λόγω του νόμου της βαρύτητας</a:t>
            </a:r>
          </a:p>
        </p:txBody>
      </p:sp>
    </p:spTree>
    <p:extLst>
      <p:ext uri="{BB962C8B-B14F-4D97-AF65-F5344CB8AC3E}">
        <p14:creationId xmlns:p14="http://schemas.microsoft.com/office/powerpoint/2010/main" val="325730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02-5AB3-104B-D867-CB171934D524}"/>
              </a:ext>
            </a:extLst>
          </p:cNvPr>
          <p:cNvSpPr>
            <a:spLocks noGrp="1"/>
          </p:cNvSpPr>
          <p:nvPr>
            <p:ph type="title"/>
          </p:nvPr>
        </p:nvSpPr>
        <p:spPr/>
        <p:txBody>
          <a:bodyPr/>
          <a:lstStyle/>
          <a:p>
            <a:endParaRPr lang="el-GR" dirty="0"/>
          </a:p>
        </p:txBody>
      </p:sp>
      <p:sp>
        <p:nvSpPr>
          <p:cNvPr id="3" name="Content Placeholder 2">
            <a:extLst>
              <a:ext uri="{FF2B5EF4-FFF2-40B4-BE49-F238E27FC236}">
                <a16:creationId xmlns:a16="http://schemas.microsoft.com/office/drawing/2014/main" id="{8FA68150-5D05-537F-DBC7-0B5591E22E47}"/>
              </a:ext>
            </a:extLst>
          </p:cNvPr>
          <p:cNvSpPr>
            <a:spLocks noGrp="1"/>
          </p:cNvSpPr>
          <p:nvPr>
            <p:ph idx="1"/>
          </p:nvPr>
        </p:nvSpPr>
        <p:spPr>
          <a:xfrm>
            <a:off x="1120000" y="1825625"/>
            <a:ext cx="4581085" cy="4351338"/>
          </a:xfrm>
        </p:spPr>
        <p:txBody>
          <a:bodyPr>
            <a:normAutofit fontScale="85000" lnSpcReduction="20000"/>
          </a:bodyPr>
          <a:lstStyle/>
          <a:p>
            <a:r>
              <a:rPr lang="el-GR" dirty="0"/>
              <a:t>Σε αυτό το σημείο αναλαμβάνει δράση ο προγραμματιστής δίνοντας ζωή στα αντικείμενα. Πως όμως το καταφέρνει αυτό; Αρκεί να γράψει ένα σύνολο από εντολές που θα καθορίζουν τη συμπεριφορά που θα ήθελε να έχουν τα αντικείμενα του. Έτσι απλά καταφέρνουμε να φέρουμε τον πραγματικό κόσμο στον υπολογιστή μας, μέσα από την φιλοσοφία των αντικειμένων. </a:t>
            </a:r>
          </a:p>
          <a:p>
            <a:r>
              <a:rPr lang="el-GR" dirty="0"/>
              <a:t>Ώρα λοιπόν να συμπεριφερθούμε σαν προγραμματιστές</a:t>
            </a:r>
          </a:p>
        </p:txBody>
      </p:sp>
      <p:pic>
        <p:nvPicPr>
          <p:cNvPr id="5" name="Picture 4">
            <a:extLst>
              <a:ext uri="{FF2B5EF4-FFF2-40B4-BE49-F238E27FC236}">
                <a16:creationId xmlns:a16="http://schemas.microsoft.com/office/drawing/2014/main" id="{DECDC3E0-9A83-E47A-9108-FDE116E09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935" y="2125497"/>
            <a:ext cx="6144482" cy="2876951"/>
          </a:xfrm>
          <a:prstGeom prst="rect">
            <a:avLst/>
          </a:prstGeom>
        </p:spPr>
      </p:pic>
    </p:spTree>
    <p:extLst>
      <p:ext uri="{BB962C8B-B14F-4D97-AF65-F5344CB8AC3E}">
        <p14:creationId xmlns:p14="http://schemas.microsoft.com/office/powerpoint/2010/main" val="72542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0CC9-E770-E6A4-ED03-703057C931FC}"/>
              </a:ext>
            </a:extLst>
          </p:cNvPr>
          <p:cNvSpPr>
            <a:spLocks noGrp="1"/>
          </p:cNvSpPr>
          <p:nvPr>
            <p:ph type="title"/>
          </p:nvPr>
        </p:nvSpPr>
        <p:spPr/>
        <p:txBody>
          <a:bodyPr/>
          <a:lstStyle/>
          <a:p>
            <a:endParaRPr lang="el-GR"/>
          </a:p>
        </p:txBody>
      </p:sp>
      <p:pic>
        <p:nvPicPr>
          <p:cNvPr id="5" name="Content Placeholder 4">
            <a:extLst>
              <a:ext uri="{FF2B5EF4-FFF2-40B4-BE49-F238E27FC236}">
                <a16:creationId xmlns:a16="http://schemas.microsoft.com/office/drawing/2014/main" id="{BA7EFBE4-EA94-DAFE-E59B-38E775087C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710167" cy="2878372"/>
          </a:xfrm>
        </p:spPr>
      </p:pic>
      <p:pic>
        <p:nvPicPr>
          <p:cNvPr id="7" name="Picture 6">
            <a:extLst>
              <a:ext uri="{FF2B5EF4-FFF2-40B4-BE49-F238E27FC236}">
                <a16:creationId xmlns:a16="http://schemas.microsoft.com/office/drawing/2014/main" id="{248EC01E-8A82-EC3D-8C97-FD20A87F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782" y="0"/>
            <a:ext cx="2862302" cy="4500439"/>
          </a:xfrm>
          <a:prstGeom prst="rect">
            <a:avLst/>
          </a:prstGeom>
        </p:spPr>
      </p:pic>
      <p:pic>
        <p:nvPicPr>
          <p:cNvPr id="9" name="Picture 8">
            <a:extLst>
              <a:ext uri="{FF2B5EF4-FFF2-40B4-BE49-F238E27FC236}">
                <a16:creationId xmlns:a16="http://schemas.microsoft.com/office/drawing/2014/main" id="{7264F367-8F68-C1C7-0E89-6EE689373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586" y="4554126"/>
            <a:ext cx="5963482" cy="2248214"/>
          </a:xfrm>
          <a:prstGeom prst="rect">
            <a:avLst/>
          </a:prstGeom>
        </p:spPr>
      </p:pic>
    </p:spTree>
    <p:extLst>
      <p:ext uri="{BB962C8B-B14F-4D97-AF65-F5344CB8AC3E}">
        <p14:creationId xmlns:p14="http://schemas.microsoft.com/office/powerpoint/2010/main" val="87549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2F7E-8E32-20AE-D3D4-E81AB0524F98}"/>
              </a:ext>
            </a:extLst>
          </p:cNvPr>
          <p:cNvSpPr>
            <a:spLocks noGrp="1"/>
          </p:cNvSpPr>
          <p:nvPr>
            <p:ph type="title"/>
          </p:nvPr>
        </p:nvSpPr>
        <p:spPr/>
        <p:txBody>
          <a:bodyPr/>
          <a:lstStyle/>
          <a:p>
            <a:r>
              <a:rPr lang="el-GR" dirty="0"/>
              <a:t>Γεγονότα</a:t>
            </a:r>
          </a:p>
        </p:txBody>
      </p:sp>
      <p:sp>
        <p:nvSpPr>
          <p:cNvPr id="3" name="Content Placeholder 2">
            <a:extLst>
              <a:ext uri="{FF2B5EF4-FFF2-40B4-BE49-F238E27FC236}">
                <a16:creationId xmlns:a16="http://schemas.microsoft.com/office/drawing/2014/main" id="{F0919461-1712-D06E-47EE-88C3FF6D82B2}"/>
              </a:ext>
            </a:extLst>
          </p:cNvPr>
          <p:cNvSpPr>
            <a:spLocks noGrp="1"/>
          </p:cNvSpPr>
          <p:nvPr>
            <p:ph idx="1"/>
          </p:nvPr>
        </p:nvSpPr>
        <p:spPr/>
        <p:txBody>
          <a:bodyPr/>
          <a:lstStyle/>
          <a:p>
            <a:r>
              <a:rPr lang="el-GR" dirty="0"/>
              <a:t>Γεγονός είναι ένα συμβάν που γίνεται αντιληπτό </a:t>
            </a:r>
          </a:p>
          <a:p>
            <a:r>
              <a:rPr lang="el-GR" dirty="0"/>
              <a:t>από κάποιο αντικείμενο (π.χ. η κίνηση του ποντικιού, ένα κλικ κτλ.) και εξαιτίας του, το αντικείμενο ενεργοποιεί μια συγκεκριμένη σειρά ενεργειών. Στο pong όταν κουνάμε το ποντίκι, η μπάρα αντιλαμβάνεται την αλλαγή της θέσης του και μετακινεί τη θέση της ρακέτας </a:t>
            </a:r>
            <a:r>
              <a:rPr lang="el-GR" b="1" dirty="0"/>
              <a:t>ανάλογα με τη θέση του δείκτη του ποντικιού.</a:t>
            </a:r>
          </a:p>
        </p:txBody>
      </p:sp>
    </p:spTree>
    <p:extLst>
      <p:ext uri="{BB962C8B-B14F-4D97-AF65-F5344CB8AC3E}">
        <p14:creationId xmlns:p14="http://schemas.microsoft.com/office/powerpoint/2010/main" val="139765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42B8A-DEFC-E92F-769E-810E5FAF4D5D}"/>
              </a:ext>
            </a:extLst>
          </p:cNvPr>
          <p:cNvSpPr>
            <a:spLocks noGrp="1"/>
          </p:cNvSpPr>
          <p:nvPr>
            <p:ph idx="1"/>
          </p:nvPr>
        </p:nvSpPr>
        <p:spPr>
          <a:xfrm>
            <a:off x="499798" y="768102"/>
            <a:ext cx="6274713" cy="5060204"/>
          </a:xfrm>
        </p:spPr>
        <p:txBody>
          <a:bodyPr>
            <a:normAutofit/>
          </a:bodyPr>
          <a:lstStyle/>
          <a:p>
            <a:r>
              <a:rPr lang="el-GR" dirty="0"/>
              <a:t>Αφού μελετήσαμε τα πρώτα βασικά στοιχεία, θα μπορούσαμε να επεκτείνουμε το παράδειγμα του Pong εμπλουτίζοντας το με νέα αντικείμενα ή αλλάζοντας τα γεγονότα. </a:t>
            </a:r>
            <a:endParaRPr lang="en-GB" dirty="0"/>
          </a:p>
          <a:p>
            <a:r>
              <a:rPr lang="el-GR" dirty="0"/>
              <a:t>Σε πρώτη φάση θα μπορούσαμε να κάνουμε ποιο δύσκολο το στόχο του παιχνιδιού προσθέτοντας αντικείμενα στην οθόνη που να αλλάζουν πιο συχνά την κατεύθυνση της μπάλας ή ακόμα και να προσθέσουμε επιπλέον μπάλες κλπ..</a:t>
            </a:r>
          </a:p>
        </p:txBody>
      </p:sp>
      <p:pic>
        <p:nvPicPr>
          <p:cNvPr id="5" name="Picture 4">
            <a:extLst>
              <a:ext uri="{FF2B5EF4-FFF2-40B4-BE49-F238E27FC236}">
                <a16:creationId xmlns:a16="http://schemas.microsoft.com/office/drawing/2014/main" id="{CE7C6239-1173-657A-3FB7-0DE66F983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402" y="63610"/>
            <a:ext cx="4331369" cy="6858000"/>
          </a:xfrm>
          <a:prstGeom prst="rect">
            <a:avLst/>
          </a:prstGeom>
        </p:spPr>
      </p:pic>
    </p:spTree>
    <p:extLst>
      <p:ext uri="{BB962C8B-B14F-4D97-AF65-F5344CB8AC3E}">
        <p14:creationId xmlns:p14="http://schemas.microsoft.com/office/powerpoint/2010/main" val="354015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C8A44D-595E-59CD-204D-EF138D8818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256" y="1997513"/>
            <a:ext cx="3960871" cy="3433889"/>
          </a:xfrm>
        </p:spPr>
      </p:pic>
      <p:pic>
        <p:nvPicPr>
          <p:cNvPr id="7" name="Picture 6">
            <a:extLst>
              <a:ext uri="{FF2B5EF4-FFF2-40B4-BE49-F238E27FC236}">
                <a16:creationId xmlns:a16="http://schemas.microsoft.com/office/drawing/2014/main" id="{003AFC05-33EB-2B47-F86B-D55894E87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654" y="2054985"/>
            <a:ext cx="5142457" cy="3433889"/>
          </a:xfrm>
          <a:prstGeom prst="rect">
            <a:avLst/>
          </a:prstGeom>
        </p:spPr>
      </p:pic>
    </p:spTree>
    <p:extLst>
      <p:ext uri="{BB962C8B-B14F-4D97-AF65-F5344CB8AC3E}">
        <p14:creationId xmlns:p14="http://schemas.microsoft.com/office/powerpoint/2010/main" val="3871060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5E90-4B3E-C913-12BF-4DD87417EAF2}"/>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47EB9CDC-9E23-4529-00CA-67CD660D30E9}"/>
              </a:ext>
            </a:extLst>
          </p:cNvPr>
          <p:cNvSpPr>
            <a:spLocks noGrp="1"/>
          </p:cNvSpPr>
          <p:nvPr>
            <p:ph idx="1"/>
          </p:nvPr>
        </p:nvSpPr>
        <p:spPr>
          <a:xfrm>
            <a:off x="405517" y="1825625"/>
            <a:ext cx="4474273" cy="4667250"/>
          </a:xfrm>
        </p:spPr>
        <p:txBody>
          <a:bodyPr>
            <a:normAutofit fontScale="85000" lnSpcReduction="20000"/>
          </a:bodyPr>
          <a:lstStyle/>
          <a:p>
            <a:r>
              <a:rPr lang="el-GR" dirty="0"/>
              <a:t>Θα μπορούσαμε επίσης να αλλάξουμε και τη φιλοσοφία του παιχνιδιού προσθέτοντας τουβλάκια στο πάνω μέρος της οθόνης και ζητώντας από το χρήστη εκτός από το να διατηρήσει την μπάλα μέσα στην οθόνη να εξαφανίσει και όλα τα τουβλάκια. </a:t>
            </a:r>
          </a:p>
          <a:p>
            <a:r>
              <a:rPr lang="el-GR" dirty="0"/>
              <a:t>Όμως μην ξεχνάμε ότι θα πρέπει να καθορίσουμε και τη νέα συμπεριφορά των νέων μας αντικειμένων. Δηλαδή κάθε φορά που η μπάλα θα χτυπάει τα τουβλάκια αυτά θα πρέπει να εξαφανίζονται</a:t>
            </a:r>
          </a:p>
        </p:txBody>
      </p:sp>
      <p:pic>
        <p:nvPicPr>
          <p:cNvPr id="5" name="Picture 4">
            <a:extLst>
              <a:ext uri="{FF2B5EF4-FFF2-40B4-BE49-F238E27FC236}">
                <a16:creationId xmlns:a16="http://schemas.microsoft.com/office/drawing/2014/main" id="{A998FBFF-0F83-3C18-E998-BEAAA58E9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726" y="2156184"/>
            <a:ext cx="6392167" cy="3467584"/>
          </a:xfrm>
          <a:prstGeom prst="rect">
            <a:avLst/>
          </a:prstGeom>
        </p:spPr>
      </p:pic>
    </p:spTree>
    <p:extLst>
      <p:ext uri="{BB962C8B-B14F-4D97-AF65-F5344CB8AC3E}">
        <p14:creationId xmlns:p14="http://schemas.microsoft.com/office/powerpoint/2010/main" val="63534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E377-F57C-A518-9902-079FCA504A70}"/>
              </a:ext>
            </a:extLst>
          </p:cNvPr>
          <p:cNvSpPr>
            <a:spLocks noGrp="1"/>
          </p:cNvSpPr>
          <p:nvPr>
            <p:ph type="title"/>
          </p:nvPr>
        </p:nvSpPr>
        <p:spPr/>
        <p:txBody>
          <a:bodyPr/>
          <a:lstStyle/>
          <a:p>
            <a:r>
              <a:rPr lang="en-GB" dirty="0"/>
              <a:t>A</a:t>
            </a:r>
            <a:r>
              <a:rPr lang="el-GR" dirty="0"/>
              <a:t>ντικείμενα-Γεγονότα</a:t>
            </a:r>
          </a:p>
        </p:txBody>
      </p:sp>
      <p:pic>
        <p:nvPicPr>
          <p:cNvPr id="5" name="Content Placeholder 4">
            <a:extLst>
              <a:ext uri="{FF2B5EF4-FFF2-40B4-BE49-F238E27FC236}">
                <a16:creationId xmlns:a16="http://schemas.microsoft.com/office/drawing/2014/main" id="{A11C993F-C5C3-F058-FEE6-26F2F485D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17" y="1871445"/>
            <a:ext cx="4667901" cy="3115110"/>
          </a:xfrm>
        </p:spPr>
      </p:pic>
      <p:pic>
        <p:nvPicPr>
          <p:cNvPr id="7" name="Picture 6">
            <a:extLst>
              <a:ext uri="{FF2B5EF4-FFF2-40B4-BE49-F238E27FC236}">
                <a16:creationId xmlns:a16="http://schemas.microsoft.com/office/drawing/2014/main" id="{2BC447A7-415D-49F7-C176-94AEFBE80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033" y="1798574"/>
            <a:ext cx="5737532" cy="4143773"/>
          </a:xfrm>
          <a:prstGeom prst="rect">
            <a:avLst/>
          </a:prstGeom>
        </p:spPr>
      </p:pic>
    </p:spTree>
    <p:extLst>
      <p:ext uri="{BB962C8B-B14F-4D97-AF65-F5344CB8AC3E}">
        <p14:creationId xmlns:p14="http://schemas.microsoft.com/office/powerpoint/2010/main" val="300871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3B15D7-4A42-973E-627E-811423300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6599" y="2005528"/>
            <a:ext cx="5201376" cy="3991532"/>
          </a:xfrm>
        </p:spPr>
      </p:pic>
      <p:sp>
        <p:nvSpPr>
          <p:cNvPr id="7" name="TextBox 6">
            <a:extLst>
              <a:ext uri="{FF2B5EF4-FFF2-40B4-BE49-F238E27FC236}">
                <a16:creationId xmlns:a16="http://schemas.microsoft.com/office/drawing/2014/main" id="{7CD6BFE8-825E-3DFD-36AA-122F96F405BC}"/>
              </a:ext>
            </a:extLst>
          </p:cNvPr>
          <p:cNvSpPr txBox="1"/>
          <p:nvPr/>
        </p:nvSpPr>
        <p:spPr>
          <a:xfrm>
            <a:off x="624280" y="749222"/>
            <a:ext cx="6094674" cy="646331"/>
          </a:xfrm>
          <a:prstGeom prst="rect">
            <a:avLst/>
          </a:prstGeom>
          <a:noFill/>
        </p:spPr>
        <p:txBody>
          <a:bodyPr wrap="square">
            <a:spAutoFit/>
          </a:bodyPr>
          <a:lstStyle/>
          <a:p>
            <a:r>
              <a:rPr lang="el-GR" dirty="0"/>
              <a:t>Η τέχνη του να μπορούμε να γράφουμε τα δικά μας προγράμματα ονομάζεται </a:t>
            </a:r>
            <a:r>
              <a:rPr lang="el-GR" b="1" dirty="0"/>
              <a:t>προγραμματισμός</a:t>
            </a:r>
          </a:p>
        </p:txBody>
      </p:sp>
      <p:sp>
        <p:nvSpPr>
          <p:cNvPr id="9" name="TextBox 8">
            <a:extLst>
              <a:ext uri="{FF2B5EF4-FFF2-40B4-BE49-F238E27FC236}">
                <a16:creationId xmlns:a16="http://schemas.microsoft.com/office/drawing/2014/main" id="{3C966EAA-6FE2-C0B4-8D1C-1C9A076B5430}"/>
              </a:ext>
            </a:extLst>
          </p:cNvPr>
          <p:cNvSpPr txBox="1"/>
          <p:nvPr/>
        </p:nvSpPr>
        <p:spPr>
          <a:xfrm>
            <a:off x="463164" y="1734191"/>
            <a:ext cx="6094674" cy="2308324"/>
          </a:xfrm>
          <a:prstGeom prst="rect">
            <a:avLst/>
          </a:prstGeom>
          <a:noFill/>
        </p:spPr>
        <p:txBody>
          <a:bodyPr wrap="square">
            <a:spAutoFit/>
          </a:bodyPr>
          <a:lstStyle/>
          <a:p>
            <a:r>
              <a:rPr lang="el-GR" dirty="0"/>
              <a:t>«Το σύνολο των διαδικασιών σύνταξης ενός υπολογιστικού </a:t>
            </a:r>
          </a:p>
          <a:p>
            <a:r>
              <a:rPr lang="el-GR" dirty="0"/>
              <a:t>προγράμματος για την πραγματοποίηση εργασιών ή για την </a:t>
            </a:r>
          </a:p>
          <a:p>
            <a:r>
              <a:rPr lang="el-GR" dirty="0"/>
              <a:t>επίλυση ενός δεδομένου προβλήματος. Ο προγραμματισμός </a:t>
            </a:r>
          </a:p>
          <a:p>
            <a:r>
              <a:rPr lang="el-GR" dirty="0"/>
              <a:t>περιλαμβάνει επίσης τον έλεγχο του προγράμματος για την </a:t>
            </a:r>
          </a:p>
          <a:p>
            <a:r>
              <a:rPr lang="el-GR" dirty="0"/>
              <a:t>επαλήθευση της ακρίβειάς του, και την προπαρασκευή των</a:t>
            </a:r>
            <a:r>
              <a:rPr lang="en-GB" dirty="0"/>
              <a:t> </a:t>
            </a:r>
            <a:r>
              <a:rPr lang="el-GR" dirty="0"/>
              <a:t>οδηγιών με τις οποίες ένας υπολογιστής θα εκτελέσει τις εργασίες που καθορίζονται στις προδιαγραφές του προγράμματος</a:t>
            </a:r>
            <a:r>
              <a:rPr lang="en-GB" dirty="0"/>
              <a:t>”</a:t>
            </a:r>
            <a:endParaRPr lang="el-GR" dirty="0"/>
          </a:p>
        </p:txBody>
      </p:sp>
    </p:spTree>
    <p:extLst>
      <p:ext uri="{BB962C8B-B14F-4D97-AF65-F5344CB8AC3E}">
        <p14:creationId xmlns:p14="http://schemas.microsoft.com/office/powerpoint/2010/main" val="326704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C678-92D0-04BF-ED43-FCFCF6F33496}"/>
              </a:ext>
            </a:extLst>
          </p:cNvPr>
          <p:cNvSpPr>
            <a:spLocks noGrp="1"/>
          </p:cNvSpPr>
          <p:nvPr>
            <p:ph type="title"/>
          </p:nvPr>
        </p:nvSpPr>
        <p:spPr/>
        <p:txBody>
          <a:bodyPr/>
          <a:lstStyle/>
          <a:p>
            <a:r>
              <a:rPr lang="el-GR" dirty="0"/>
              <a:t>Προγραμματιστικό πρόβλημα</a:t>
            </a:r>
          </a:p>
        </p:txBody>
      </p:sp>
      <p:sp>
        <p:nvSpPr>
          <p:cNvPr id="3" name="Content Placeholder 2">
            <a:extLst>
              <a:ext uri="{FF2B5EF4-FFF2-40B4-BE49-F238E27FC236}">
                <a16:creationId xmlns:a16="http://schemas.microsoft.com/office/drawing/2014/main" id="{A2DB0F55-61DA-4965-0C9C-9CAFF5A134B9}"/>
              </a:ext>
            </a:extLst>
          </p:cNvPr>
          <p:cNvSpPr>
            <a:spLocks noGrp="1"/>
          </p:cNvSpPr>
          <p:nvPr>
            <p:ph idx="1"/>
          </p:nvPr>
        </p:nvSpPr>
        <p:spPr/>
        <p:txBody>
          <a:bodyPr>
            <a:normAutofit fontScale="92500" lnSpcReduction="20000"/>
          </a:bodyPr>
          <a:lstStyle/>
          <a:p>
            <a:r>
              <a:rPr lang="el-GR" dirty="0"/>
              <a:t>κάθε ζήτημα που τίθεται προς επίλυση, κάθε κατάσταση που μας </a:t>
            </a:r>
          </a:p>
          <a:p>
            <a:pPr marL="0" indent="0">
              <a:buNone/>
            </a:pPr>
            <a:r>
              <a:rPr lang="el-GR" dirty="0"/>
              <a:t> απασχολεί, κάθε ηλεκτρονική συμπεριφορά που επιθυμούμε </a:t>
            </a:r>
          </a:p>
          <a:p>
            <a:pPr marL="0" indent="0">
              <a:buNone/>
            </a:pPr>
            <a:r>
              <a:rPr lang="el-GR" dirty="0"/>
              <a:t>να επιδειχθεί από τον υπολογιστή μας</a:t>
            </a:r>
          </a:p>
          <a:p>
            <a:pPr marL="0" indent="0">
              <a:buNone/>
            </a:pPr>
            <a:endParaRPr lang="el-GR" dirty="0"/>
          </a:p>
          <a:p>
            <a:pPr marL="0" indent="0">
              <a:buNone/>
            </a:pPr>
            <a:r>
              <a:rPr lang="el-GR" dirty="0"/>
              <a:t>Εμείς θα φτιάξουμε </a:t>
            </a:r>
            <a:r>
              <a:rPr lang="el-GR" b="1" dirty="0"/>
              <a:t>παιχνίδια</a:t>
            </a:r>
            <a:r>
              <a:rPr lang="el-GR" dirty="0"/>
              <a:t>!</a:t>
            </a:r>
          </a:p>
          <a:p>
            <a:pPr marL="0" indent="0">
              <a:buNone/>
            </a:pPr>
            <a:r>
              <a:rPr lang="el-GR" dirty="0"/>
              <a:t>Ακόμη όμως και τα παιχνίδια, όπως όλα τα προβλήματα, έχουν τα δικά τους συγκεκριμένα δεδομένα και ζητούμενα. Π.χ. σε ένα παιχνίδι ράλι, θέλουμε, αν ο χρήστης πατά το δεξί βέλος του πληκτρολογίου, το αυτοκινητάκι μας να στρίβει προς τα δεξιά. Πριν λύσουμελοιπόν οποιοδήποτε πρόβλημα ως προγραμματιστές, οφείλουμε να κατανοήσουμε σε βάθος αυτά τα δυο στοιχεία, τα δεδομένα και τα ζητούμενα.</a:t>
            </a:r>
          </a:p>
        </p:txBody>
      </p:sp>
    </p:spTree>
    <p:extLst>
      <p:ext uri="{BB962C8B-B14F-4D97-AF65-F5344CB8AC3E}">
        <p14:creationId xmlns:p14="http://schemas.microsoft.com/office/powerpoint/2010/main" val="260517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148-01A1-B6CC-7BB3-018FA2D13F9C}"/>
              </a:ext>
            </a:extLst>
          </p:cNvPr>
          <p:cNvSpPr>
            <a:spLocks noGrp="1"/>
          </p:cNvSpPr>
          <p:nvPr>
            <p:ph type="title"/>
          </p:nvPr>
        </p:nvSpPr>
        <p:spPr/>
        <p:txBody>
          <a:bodyPr/>
          <a:lstStyle/>
          <a:p>
            <a:r>
              <a:rPr lang="el-GR" dirty="0"/>
              <a:t>«Λύνω ένα πρόβλημα;»</a:t>
            </a:r>
          </a:p>
        </p:txBody>
      </p:sp>
      <p:sp>
        <p:nvSpPr>
          <p:cNvPr id="3" name="Content Placeholder 2">
            <a:extLst>
              <a:ext uri="{FF2B5EF4-FFF2-40B4-BE49-F238E27FC236}">
                <a16:creationId xmlns:a16="http://schemas.microsoft.com/office/drawing/2014/main" id="{27416B50-F95D-DDD1-DB7E-A72D060E17AC}"/>
              </a:ext>
            </a:extLst>
          </p:cNvPr>
          <p:cNvSpPr>
            <a:spLocks noGrp="1"/>
          </p:cNvSpPr>
          <p:nvPr>
            <p:ph idx="1"/>
          </p:nvPr>
        </p:nvSpPr>
        <p:spPr/>
        <p:txBody>
          <a:bodyPr>
            <a:normAutofit/>
          </a:bodyPr>
          <a:lstStyle/>
          <a:p>
            <a:r>
              <a:rPr lang="el-GR" dirty="0"/>
              <a:t>Συγκεκριμένες και ακριβείς οδηγίες για τον τρόπο που θα λειτουργεί ο υπολογιστής</a:t>
            </a:r>
          </a:p>
          <a:p>
            <a:r>
              <a:rPr lang="el-GR" dirty="0"/>
              <a:t>Τί θα βλέπουμε στην οθόνη μας;</a:t>
            </a:r>
          </a:p>
          <a:p>
            <a:r>
              <a:rPr lang="el-GR" dirty="0"/>
              <a:t>Πώς θα αντιδρούν οι χαρακτήρες μας σε διάφορα γεγονότα;</a:t>
            </a:r>
          </a:p>
          <a:p>
            <a:r>
              <a:rPr lang="el-GR" dirty="0"/>
              <a:t>Τί θα συμβεί όταν ο χαρακτήρας μας χάσει μια ζωή;</a:t>
            </a:r>
          </a:p>
          <a:p>
            <a:r>
              <a:rPr lang="el-GR" dirty="0"/>
              <a:t>Τί θα γίνει αν η σφαίρα αγγίξει ένα ζώο;</a:t>
            </a:r>
          </a:p>
          <a:p>
            <a:endParaRPr lang="el-GR" dirty="0"/>
          </a:p>
          <a:p>
            <a:r>
              <a:rPr lang="el-GR" dirty="0"/>
              <a:t>Η περιγραφή της λύσης, δηλαδή η διατύπωση σωστών οδηγιών περιέχει συχνά δυσκολίες</a:t>
            </a:r>
          </a:p>
        </p:txBody>
      </p:sp>
    </p:spTree>
    <p:extLst>
      <p:ext uri="{BB962C8B-B14F-4D97-AF65-F5344CB8AC3E}">
        <p14:creationId xmlns:p14="http://schemas.microsoft.com/office/powerpoint/2010/main" val="60261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EF90-C0D8-D7DF-893C-985E3A683014}"/>
              </a:ext>
            </a:extLst>
          </p:cNvPr>
          <p:cNvSpPr>
            <a:spLocks noGrp="1"/>
          </p:cNvSpPr>
          <p:nvPr>
            <p:ph type="title"/>
          </p:nvPr>
        </p:nvSpPr>
        <p:spPr/>
        <p:txBody>
          <a:bodyPr/>
          <a:lstStyle/>
          <a:p>
            <a:r>
              <a:rPr lang="el-GR" dirty="0"/>
              <a:t>Πρόγραμμα		</a:t>
            </a:r>
          </a:p>
        </p:txBody>
      </p:sp>
      <p:sp>
        <p:nvSpPr>
          <p:cNvPr id="3" name="Content Placeholder 2">
            <a:extLst>
              <a:ext uri="{FF2B5EF4-FFF2-40B4-BE49-F238E27FC236}">
                <a16:creationId xmlns:a16="http://schemas.microsoft.com/office/drawing/2014/main" id="{A4D4362A-0C10-C0E0-7F6A-168A3A74FF7B}"/>
              </a:ext>
            </a:extLst>
          </p:cNvPr>
          <p:cNvSpPr>
            <a:spLocks noGrp="1"/>
          </p:cNvSpPr>
          <p:nvPr>
            <p:ph idx="1"/>
          </p:nvPr>
        </p:nvSpPr>
        <p:spPr/>
        <p:txBody>
          <a:bodyPr>
            <a:normAutofit fontScale="92500" lnSpcReduction="10000"/>
          </a:bodyPr>
          <a:lstStyle/>
          <a:p>
            <a:r>
              <a:rPr lang="el-GR" dirty="0"/>
              <a:t>Ένα πρόγραμμα αποτελείται από μια ακολουθία οδηγιών που ονομάζονται ΕΝΤΟΛΕΣ</a:t>
            </a:r>
          </a:p>
          <a:p>
            <a:r>
              <a:rPr lang="el-GR" dirty="0"/>
              <a:t>Ό,τι πρόγραμμα χρησιμοποιείτε σήμερα, αποτελούνται από μεγάλες ακολουθίες εντολών, για το πώς πρέπει να συμπεριφέρεται.</a:t>
            </a:r>
          </a:p>
          <a:p>
            <a:r>
              <a:rPr lang="el-GR" dirty="0"/>
              <a:t>Τί μορφή έχουν οι εντολές; Πολλές και διαφορετικές</a:t>
            </a:r>
          </a:p>
          <a:p>
            <a:r>
              <a:rPr lang="el-GR" dirty="0"/>
              <a:t>Υπάρχουν πολλές ΓΛΩΣΣΕΣ ΠΡΟΓΡΑΜΜΑΤΙΣΜΟΥ με τις οποίες δημιουργούμε παιχνίδια .</a:t>
            </a:r>
          </a:p>
          <a:p>
            <a:r>
              <a:rPr lang="el-GR" dirty="0"/>
              <a:t>Κάθε γλώσσα έχει τους δικούς της κανόνες και εντολές</a:t>
            </a:r>
          </a:p>
          <a:p>
            <a:r>
              <a:rPr lang="el-GR" dirty="0"/>
              <a:t>Ο υπολογιστής όμως καταλαβαίνει μόνο... 010101110001001</a:t>
            </a:r>
          </a:p>
          <a:p>
            <a:r>
              <a:rPr lang="el-GR" dirty="0"/>
              <a:t>Πρόγραμμα-&gt; Μετατροπή του προγράμματος σε 0,1-&gt;Εκτέλεση προγράμματος</a:t>
            </a:r>
          </a:p>
        </p:txBody>
      </p:sp>
    </p:spTree>
    <p:extLst>
      <p:ext uri="{BB962C8B-B14F-4D97-AF65-F5344CB8AC3E}">
        <p14:creationId xmlns:p14="http://schemas.microsoft.com/office/powerpoint/2010/main" val="325274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6DC2-12D8-4D7E-B0E7-E2BEF9C1E952}"/>
              </a:ext>
            </a:extLst>
          </p:cNvPr>
          <p:cNvSpPr>
            <a:spLocks noGrp="1"/>
          </p:cNvSpPr>
          <p:nvPr>
            <p:ph type="title"/>
          </p:nvPr>
        </p:nvSpPr>
        <p:spPr/>
        <p:txBody>
          <a:bodyPr>
            <a:normAutofit fontScale="90000"/>
          </a:bodyPr>
          <a:lstStyle/>
          <a:p>
            <a:r>
              <a:rPr lang="el-GR" dirty="0"/>
              <a:t>Τι χρειάζεται για να γράψουμε ένα πρόγραμμα;</a:t>
            </a:r>
          </a:p>
        </p:txBody>
      </p:sp>
      <p:pic>
        <p:nvPicPr>
          <p:cNvPr id="5" name="Content Placeholder 4">
            <a:extLst>
              <a:ext uri="{FF2B5EF4-FFF2-40B4-BE49-F238E27FC236}">
                <a16:creationId xmlns:a16="http://schemas.microsoft.com/office/drawing/2014/main" id="{5F3E08E4-612D-7525-F7D3-B87B3AD086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5811" y="2334186"/>
            <a:ext cx="3962953" cy="3334215"/>
          </a:xfrm>
        </p:spPr>
      </p:pic>
      <p:sp>
        <p:nvSpPr>
          <p:cNvPr id="7" name="TextBox 6">
            <a:extLst>
              <a:ext uri="{FF2B5EF4-FFF2-40B4-BE49-F238E27FC236}">
                <a16:creationId xmlns:a16="http://schemas.microsoft.com/office/drawing/2014/main" id="{3674E2A3-D080-03B8-054E-6C120F397438}"/>
              </a:ext>
            </a:extLst>
          </p:cNvPr>
          <p:cNvSpPr txBox="1"/>
          <p:nvPr/>
        </p:nvSpPr>
        <p:spPr>
          <a:xfrm>
            <a:off x="534726" y="2489565"/>
            <a:ext cx="6094674" cy="1477328"/>
          </a:xfrm>
          <a:prstGeom prst="rect">
            <a:avLst/>
          </a:prstGeom>
          <a:noFill/>
        </p:spPr>
        <p:txBody>
          <a:bodyPr wrap="square">
            <a:spAutoFit/>
          </a:bodyPr>
          <a:lstStyle/>
          <a:p>
            <a:r>
              <a:rPr lang="el-GR" dirty="0"/>
              <a:t>1.Κίνησε τον ήρωα επτά βήματα προς τα πάνω</a:t>
            </a:r>
          </a:p>
          <a:p>
            <a:r>
              <a:rPr lang="el-GR" dirty="0"/>
              <a:t>2. Κίνησε τον ήρωα τρία βήματα προς τα αριστερά</a:t>
            </a:r>
          </a:p>
          <a:p>
            <a:r>
              <a:rPr lang="el-GR" dirty="0"/>
              <a:t>3. Κίνησε τον ήρωα ένα βήμα προς τα κάτω</a:t>
            </a:r>
          </a:p>
          <a:p>
            <a:r>
              <a:rPr lang="el-GR" dirty="0"/>
              <a:t>4. Κίνησε τον ήρωα ένα βήμα προς τα αριστερά</a:t>
            </a:r>
          </a:p>
          <a:p>
            <a:r>
              <a:rPr lang="el-GR" dirty="0"/>
              <a:t>5. Κίνησε τον ήρωα δύο βήματα προς τα πάνω</a:t>
            </a:r>
          </a:p>
        </p:txBody>
      </p:sp>
    </p:spTree>
    <p:extLst>
      <p:ext uri="{BB962C8B-B14F-4D97-AF65-F5344CB8AC3E}">
        <p14:creationId xmlns:p14="http://schemas.microsoft.com/office/powerpoint/2010/main" val="388105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806-8F02-8B5A-E3F9-7BCEAB823E6C}"/>
              </a:ext>
            </a:extLst>
          </p:cNvPr>
          <p:cNvSpPr>
            <a:spLocks noGrp="1"/>
          </p:cNvSpPr>
          <p:nvPr>
            <p:ph type="title"/>
          </p:nvPr>
        </p:nvSpPr>
        <p:spPr/>
        <p:txBody>
          <a:bodyPr>
            <a:normAutofit fontScale="90000"/>
          </a:bodyPr>
          <a:lstStyle/>
          <a:p>
            <a:r>
              <a:rPr lang="el-GR" dirty="0"/>
              <a:t>Τι χρειάζεται για να γράψουμε ένα πρόγραμμα</a:t>
            </a:r>
          </a:p>
        </p:txBody>
      </p:sp>
      <p:sp>
        <p:nvSpPr>
          <p:cNvPr id="3" name="Content Placeholder 2">
            <a:extLst>
              <a:ext uri="{FF2B5EF4-FFF2-40B4-BE49-F238E27FC236}">
                <a16:creationId xmlns:a16="http://schemas.microsoft.com/office/drawing/2014/main" id="{69A36A77-BE76-904B-2D77-6E27DCC3E3B5}"/>
              </a:ext>
            </a:extLst>
          </p:cNvPr>
          <p:cNvSpPr>
            <a:spLocks noGrp="1"/>
          </p:cNvSpPr>
          <p:nvPr>
            <p:ph idx="1"/>
          </p:nvPr>
        </p:nvSpPr>
        <p:spPr/>
        <p:txBody>
          <a:bodyPr/>
          <a:lstStyle/>
          <a:p>
            <a:r>
              <a:rPr lang="el-GR" dirty="0"/>
              <a:t>Πως δημιουργούμε ένα αντίστοιχο πρόγραμμα ως προγραμματιστές; Σε πρώτο στάδιο πρέπει να μελετήσουμε προσεκτικά το πρόβλημα και να εντοπίσουμε τα δεδομένα του και στη συνέχεια τα ζητούμενά του. Ποιοι είναι οι κανόνες του παιχνιδιού; Ποιες είναι οι συμπεριφορές που θέλουμε να επιδεικνύουν όλα τα στοιχεία του; </a:t>
            </a:r>
          </a:p>
          <a:p>
            <a:r>
              <a:rPr lang="el-GR" dirty="0"/>
              <a:t>Αμέσως μετά πρέπει να κάνουμε μια </a:t>
            </a:r>
            <a:r>
              <a:rPr lang="el-GR" b="1" u="sng" dirty="0"/>
              <a:t>αποδόμηση του προβλήματος σε μικρότερα υποπροβλήματα</a:t>
            </a:r>
            <a:r>
              <a:rPr lang="el-GR" dirty="0"/>
              <a:t>, τα οποία είναι πιο εύκολο να λυθούν</a:t>
            </a:r>
          </a:p>
        </p:txBody>
      </p:sp>
    </p:spTree>
    <p:extLst>
      <p:ext uri="{BB962C8B-B14F-4D97-AF65-F5344CB8AC3E}">
        <p14:creationId xmlns:p14="http://schemas.microsoft.com/office/powerpoint/2010/main" val="147719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95D7-BCA0-5806-CB9C-C88FBBF2F47B}"/>
              </a:ext>
            </a:extLst>
          </p:cNvPr>
          <p:cNvSpPr>
            <a:spLocks noGrp="1"/>
          </p:cNvSpPr>
          <p:nvPr>
            <p:ph type="title"/>
          </p:nvPr>
        </p:nvSpPr>
        <p:spPr/>
        <p:txBody>
          <a:bodyPr/>
          <a:lstStyle/>
          <a:p>
            <a:r>
              <a:rPr lang="el-GR" dirty="0"/>
              <a:t>Π.χ σε ένα παιχνίδι.. </a:t>
            </a:r>
            <a:r>
              <a:rPr lang="en-GB" dirty="0"/>
              <a:t>Pacman</a:t>
            </a:r>
            <a:endParaRPr lang="el-GR" dirty="0"/>
          </a:p>
        </p:txBody>
      </p:sp>
      <p:sp>
        <p:nvSpPr>
          <p:cNvPr id="3" name="Content Placeholder 2">
            <a:extLst>
              <a:ext uri="{FF2B5EF4-FFF2-40B4-BE49-F238E27FC236}">
                <a16:creationId xmlns:a16="http://schemas.microsoft.com/office/drawing/2014/main" id="{E8352856-DC8B-0E0A-2F8A-1DE7429BF156}"/>
              </a:ext>
            </a:extLst>
          </p:cNvPr>
          <p:cNvSpPr>
            <a:spLocks noGrp="1"/>
          </p:cNvSpPr>
          <p:nvPr>
            <p:ph idx="1"/>
          </p:nvPr>
        </p:nvSpPr>
        <p:spPr>
          <a:xfrm>
            <a:off x="523130" y="1570783"/>
            <a:ext cx="7631144" cy="4050389"/>
          </a:xfrm>
        </p:spPr>
        <p:txBody>
          <a:bodyPr>
            <a:normAutofit fontScale="70000" lnSpcReduction="20000"/>
          </a:bodyPr>
          <a:lstStyle/>
          <a:p>
            <a:r>
              <a:rPr lang="el-GR" dirty="0"/>
              <a:t>πρέπει να αποφασίσουμε για το ποιο είναι το σκηνικό</a:t>
            </a:r>
            <a:r>
              <a:rPr lang="en-GB" dirty="0"/>
              <a:t> </a:t>
            </a:r>
            <a:r>
              <a:rPr lang="el-GR" dirty="0"/>
              <a:t>μας, δηλαδή πρέπει να σχεδιάσουμε το λαβύρινθο. </a:t>
            </a:r>
          </a:p>
          <a:p>
            <a:r>
              <a:rPr lang="el-GR" dirty="0"/>
              <a:t> πρέπει να σχεδιάσουμε τους χαρακτήρες μας που δεν είναι άλλοι από τον packman, τα φαντασματάκια που τον κυνηγούν και τα φρουτάκια που τρώει ο πάκμαν.</a:t>
            </a:r>
          </a:p>
          <a:p>
            <a:r>
              <a:rPr lang="el-GR" dirty="0"/>
              <a:t>πρέπει να προσδιορίσουμε ποιες είναι οι συμπεριφορές</a:t>
            </a:r>
            <a:r>
              <a:rPr lang="en-GB" dirty="0"/>
              <a:t> </a:t>
            </a:r>
            <a:r>
              <a:rPr lang="el-GR" dirty="0"/>
              <a:t>του κάθε αντικειμένου; Ο packman κινείται όταν χρησιμοποιούμε τα βελάκια του πληκτρολογίου. Τα φαντασματάκια κινούνται διαρκώς τυχαία σε όλες τις δυνατές διαδρομές μέσα στο λαβύρινθο. </a:t>
            </a:r>
            <a:endParaRPr lang="en-GB" dirty="0"/>
          </a:p>
          <a:p>
            <a:r>
              <a:rPr lang="el-GR" dirty="0"/>
              <a:t>Τα φρούτα εμφανίζονται με τυχαίο τρόπο μέσα στο λαβύρινθο. </a:t>
            </a:r>
          </a:p>
          <a:p>
            <a:r>
              <a:rPr lang="el-GR" dirty="0"/>
              <a:t>ποιες οι αλληλεπιδράσεις μεταξύ των χαρακτήρων μας; </a:t>
            </a:r>
          </a:p>
          <a:p>
            <a:r>
              <a:rPr lang="el-GR" dirty="0"/>
              <a:t>Όταν ο χαρακτήρας μας ακουμπήσει ένα φαντασματάκι, ο παίκτης χάνει μια ζωή και το αντικείμενο μας ξεκινά ξανά από το σημείο εκκίνησης. Όταν ακουμπήσει ένα φρούτο, τότε κερδίζει πόντους και το φρούτο εξαφανίζεται κτλ</a:t>
            </a:r>
          </a:p>
        </p:txBody>
      </p:sp>
      <p:pic>
        <p:nvPicPr>
          <p:cNvPr id="5" name="Picture 4">
            <a:extLst>
              <a:ext uri="{FF2B5EF4-FFF2-40B4-BE49-F238E27FC236}">
                <a16:creationId xmlns:a16="http://schemas.microsoft.com/office/drawing/2014/main" id="{A80198DB-DEC3-12CA-EB44-709B82F1C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344" y="2027583"/>
            <a:ext cx="3199526" cy="3136790"/>
          </a:xfrm>
          <a:prstGeom prst="rect">
            <a:avLst/>
          </a:prstGeom>
        </p:spPr>
      </p:pic>
    </p:spTree>
    <p:extLst>
      <p:ext uri="{BB962C8B-B14F-4D97-AF65-F5344CB8AC3E}">
        <p14:creationId xmlns:p14="http://schemas.microsoft.com/office/powerpoint/2010/main" val="105192076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22</TotalTime>
  <Words>1886</Words>
  <Application>Microsoft Office PowerPoint</Application>
  <PresentationFormat>Widescreen</PresentationFormat>
  <Paragraphs>117</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Corbel</vt:lpstr>
      <vt:lpstr>Depth</vt:lpstr>
      <vt:lpstr>Εκπαιδευτικό Λογισμικό </vt:lpstr>
      <vt:lpstr>Τι είναι ο προγραμματισμός;</vt:lpstr>
      <vt:lpstr>PowerPoint Presentation</vt:lpstr>
      <vt:lpstr>Προγραμματιστικό πρόβλημα</vt:lpstr>
      <vt:lpstr>«Λύνω ένα πρόβλημα;»</vt:lpstr>
      <vt:lpstr>Πρόγραμμα  </vt:lpstr>
      <vt:lpstr>Τι χρειάζεται για να γράψουμε ένα πρόγραμμα;</vt:lpstr>
      <vt:lpstr>Τι χρειάζεται για να γράψουμε ένα πρόγραμμα</vt:lpstr>
      <vt:lpstr>Π.χ σε ένα παιχνίδι.. Pacman</vt:lpstr>
      <vt:lpstr>PowerPoint Presentation</vt:lpstr>
      <vt:lpstr>Οφέλη προγραμματισμού</vt:lpstr>
      <vt:lpstr>Επίσης </vt:lpstr>
      <vt:lpstr>SCRATCH!</vt:lpstr>
      <vt:lpstr>Ιστορικά στοιχεία για το Scratch</vt:lpstr>
      <vt:lpstr>PowerPoint Presentation</vt:lpstr>
      <vt:lpstr>Το περιβάλλον</vt:lpstr>
      <vt:lpstr>Πλεονεκτήματα Scratch</vt:lpstr>
      <vt:lpstr>Δραστηριότητες</vt:lpstr>
      <vt:lpstr>Πού είναι το λάθος για την κατασκευή τρίλιζας;</vt:lpstr>
      <vt:lpstr>Πρώτη επαφή</vt:lpstr>
      <vt:lpstr>Aντικείμενα – Συμπεριφορές- Γεγονότα</vt:lpstr>
      <vt:lpstr>PowerPoint Presentation</vt:lpstr>
      <vt:lpstr>PowerPoint Presentation</vt:lpstr>
      <vt:lpstr>Γεγονότα</vt:lpstr>
      <vt:lpstr>PowerPoint Presentation</vt:lpstr>
      <vt:lpstr>PowerPoint Presentation</vt:lpstr>
      <vt:lpstr>PowerPoint Presentation</vt:lpstr>
      <vt:lpstr>Aντικείμενα-Γεγονότα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Εκπαιδευτικό Λογισμικό</dc:title>
  <dc:creator>User</dc:creator>
  <cp:lastModifiedBy>User</cp:lastModifiedBy>
  <cp:revision>2</cp:revision>
  <dcterms:created xsi:type="dcterms:W3CDTF">2022-10-10T07:55:04Z</dcterms:created>
  <dcterms:modified xsi:type="dcterms:W3CDTF">2022-10-10T08:17:33Z</dcterms:modified>
</cp:coreProperties>
</file>