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9" r:id="rId3"/>
    <p:sldId id="388" r:id="rId4"/>
    <p:sldId id="314" r:id="rId5"/>
    <p:sldId id="390" r:id="rId6"/>
    <p:sldId id="316" r:id="rId7"/>
    <p:sldId id="300" r:id="rId8"/>
    <p:sldId id="311" r:id="rId9"/>
    <p:sldId id="263" r:id="rId10"/>
    <p:sldId id="391" r:id="rId11"/>
    <p:sldId id="591" r:id="rId12"/>
    <p:sldId id="593" r:id="rId13"/>
    <p:sldId id="297" r:id="rId14"/>
    <p:sldId id="594" r:id="rId15"/>
    <p:sldId id="402" r:id="rId16"/>
    <p:sldId id="430" r:id="rId17"/>
    <p:sldId id="431" r:id="rId18"/>
    <p:sldId id="595" r:id="rId19"/>
    <p:sldId id="438" r:id="rId20"/>
    <p:sldId id="415" r:id="rId21"/>
    <p:sldId id="592" r:id="rId22"/>
    <p:sldId id="439" r:id="rId23"/>
    <p:sldId id="440" r:id="rId24"/>
    <p:sldId id="441" r:id="rId25"/>
    <p:sldId id="433" r:id="rId26"/>
    <p:sldId id="420" r:id="rId27"/>
    <p:sldId id="596" r:id="rId28"/>
    <p:sldId id="422" r:id="rId29"/>
    <p:sldId id="424" r:id="rId30"/>
    <p:sldId id="425" r:id="rId31"/>
    <p:sldId id="427" r:id="rId32"/>
    <p:sldId id="598" r:id="rId33"/>
    <p:sldId id="435" r:id="rId34"/>
    <p:sldId id="428" r:id="rId35"/>
    <p:sldId id="442" r:id="rId36"/>
    <p:sldId id="590" r:id="rId37"/>
    <p:sldId id="445" r:id="rId38"/>
    <p:sldId id="447" r:id="rId39"/>
    <p:sldId id="448" r:id="rId40"/>
    <p:sldId id="449" r:id="rId41"/>
    <p:sldId id="455" r:id="rId42"/>
    <p:sldId id="456" r:id="rId43"/>
    <p:sldId id="599" r:id="rId44"/>
    <p:sldId id="600" r:id="rId45"/>
    <p:sldId id="264" r:id="rId46"/>
    <p:sldId id="601" r:id="rId47"/>
    <p:sldId id="609" r:id="rId48"/>
    <p:sldId id="610" r:id="rId49"/>
    <p:sldId id="611" r:id="rId50"/>
    <p:sldId id="612" r:id="rId51"/>
    <p:sldId id="613" r:id="rId52"/>
    <p:sldId id="614" r:id="rId53"/>
    <p:sldId id="615" r:id="rId54"/>
    <p:sldId id="616" r:id="rId55"/>
    <p:sldId id="617" r:id="rId56"/>
    <p:sldId id="605" r:id="rId57"/>
    <p:sldId id="618" r:id="rId58"/>
    <p:sldId id="606" r:id="rId59"/>
    <p:sldId id="604" r:id="rId60"/>
    <p:sldId id="607" r:id="rId61"/>
    <p:sldId id="266" r:id="rId62"/>
    <p:sldId id="608" r:id="rId63"/>
    <p:sldId id="315" r:id="rId64"/>
    <p:sldId id="320"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61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344E0-5932-40F5-87ED-1D141357A9A5}"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el-GR"/>
        </a:p>
      </dgm:t>
    </dgm:pt>
    <dgm:pt modelId="{39394936-F9AB-4A3B-B705-23170042EDD4}">
      <dgm:prSet phldrT="[Κείμενο]" custT="1"/>
      <dgm:spPr/>
      <dgm:t>
        <a:bodyPr/>
        <a:lstStyle/>
        <a:p>
          <a:r>
            <a:rPr lang="en-US" sz="2400" b="1" dirty="0"/>
            <a:t>I. Design - </a:t>
          </a:r>
          <a:r>
            <a:rPr lang="el-GR" sz="2400" b="1" dirty="0"/>
            <a:t>Σχεδιασμός</a:t>
          </a:r>
        </a:p>
      </dgm:t>
    </dgm:pt>
    <dgm:pt modelId="{29003808-6B37-4633-AD61-3E8FA79B8537}" type="parTrans" cxnId="{C04F5490-A606-45C1-92FF-E5C31D63502C}">
      <dgm:prSet/>
      <dgm:spPr/>
      <dgm:t>
        <a:bodyPr/>
        <a:lstStyle/>
        <a:p>
          <a:endParaRPr lang="el-GR" sz="2400" b="1"/>
        </a:p>
      </dgm:t>
    </dgm:pt>
    <dgm:pt modelId="{64D02D9A-0BBB-4004-9448-58AA2B14866B}" type="sibTrans" cxnId="{C04F5490-A606-45C1-92FF-E5C31D63502C}">
      <dgm:prSet/>
      <dgm:spPr/>
      <dgm:t>
        <a:bodyPr/>
        <a:lstStyle/>
        <a:p>
          <a:endParaRPr lang="el-GR" sz="2400" b="1"/>
        </a:p>
      </dgm:t>
    </dgm:pt>
    <dgm:pt modelId="{E3ED4B8E-A333-45CB-8F22-CCFD2358EC0B}">
      <dgm:prSet phldrT="[Κείμενο]" custT="1"/>
      <dgm:spPr/>
      <dgm:t>
        <a:bodyPr/>
        <a:lstStyle/>
        <a:p>
          <a:r>
            <a:rPr lang="en-US" sz="2400" b="1" dirty="0"/>
            <a:t>II. Development</a:t>
          </a:r>
          <a:r>
            <a:rPr lang="el-GR" sz="2400" b="1" dirty="0"/>
            <a:t> - Ανάπτυξη</a:t>
          </a:r>
        </a:p>
      </dgm:t>
    </dgm:pt>
    <dgm:pt modelId="{AF9A73CE-B295-4DCD-B496-C585EABA6968}" type="parTrans" cxnId="{CD90CFA6-DF14-4DD3-96C6-346690BB7BBD}">
      <dgm:prSet/>
      <dgm:spPr/>
      <dgm:t>
        <a:bodyPr/>
        <a:lstStyle/>
        <a:p>
          <a:endParaRPr lang="el-GR" sz="2400" b="1"/>
        </a:p>
      </dgm:t>
    </dgm:pt>
    <dgm:pt modelId="{A0651F80-6489-47A2-B080-623F71ECF6E6}" type="sibTrans" cxnId="{CD90CFA6-DF14-4DD3-96C6-346690BB7BBD}">
      <dgm:prSet/>
      <dgm:spPr/>
      <dgm:t>
        <a:bodyPr/>
        <a:lstStyle/>
        <a:p>
          <a:endParaRPr lang="el-GR" sz="2400" b="1"/>
        </a:p>
      </dgm:t>
    </dgm:pt>
    <dgm:pt modelId="{A312DAF8-B368-4413-B1B5-007A12D41993}">
      <dgm:prSet phldrT="[Κείμενο]" custT="1"/>
      <dgm:spPr/>
      <dgm:t>
        <a:bodyPr/>
        <a:lstStyle/>
        <a:p>
          <a:r>
            <a:rPr lang="en-US" sz="2400" b="1" dirty="0"/>
            <a:t>III. Implementation</a:t>
          </a:r>
          <a:r>
            <a:rPr lang="el-GR" sz="2400" b="1" dirty="0"/>
            <a:t> -Εφαρμογή</a:t>
          </a:r>
        </a:p>
      </dgm:t>
    </dgm:pt>
    <dgm:pt modelId="{D1FCAC41-7D5D-4D87-B200-48F6A0D67F2D}" type="parTrans" cxnId="{F8088E3B-2AF0-47E3-9611-645CC86F6311}">
      <dgm:prSet/>
      <dgm:spPr/>
      <dgm:t>
        <a:bodyPr/>
        <a:lstStyle/>
        <a:p>
          <a:endParaRPr lang="el-GR" sz="2400" b="1"/>
        </a:p>
      </dgm:t>
    </dgm:pt>
    <dgm:pt modelId="{858EDD46-0CDE-4431-9183-700FF9039D64}" type="sibTrans" cxnId="{F8088E3B-2AF0-47E3-9611-645CC86F6311}">
      <dgm:prSet/>
      <dgm:spPr/>
      <dgm:t>
        <a:bodyPr/>
        <a:lstStyle/>
        <a:p>
          <a:endParaRPr lang="el-GR" sz="2400" b="1"/>
        </a:p>
      </dgm:t>
    </dgm:pt>
    <dgm:pt modelId="{A2B36864-F554-4844-B776-D5937FCF8016}">
      <dgm:prSet phldrT="[Κείμενο]" custT="1"/>
      <dgm:spPr/>
      <dgm:t>
        <a:bodyPr/>
        <a:lstStyle/>
        <a:p>
          <a:r>
            <a:rPr lang="en-US" sz="2400" b="1" dirty="0"/>
            <a:t>IV. Evaluation</a:t>
          </a:r>
          <a:r>
            <a:rPr lang="el-GR" sz="2400" b="1" dirty="0"/>
            <a:t> - Αξιολόγηση</a:t>
          </a:r>
        </a:p>
      </dgm:t>
    </dgm:pt>
    <dgm:pt modelId="{6E003B0B-A9D0-4531-ADE3-B35608D0DC99}" type="parTrans" cxnId="{697FF924-AB1C-4D3A-85F8-C01E0B469C6E}">
      <dgm:prSet/>
      <dgm:spPr/>
      <dgm:t>
        <a:bodyPr/>
        <a:lstStyle/>
        <a:p>
          <a:endParaRPr lang="el-GR" sz="2400" b="1"/>
        </a:p>
      </dgm:t>
    </dgm:pt>
    <dgm:pt modelId="{74ED3EFB-C496-453C-9025-051ACF8216EA}" type="sibTrans" cxnId="{697FF924-AB1C-4D3A-85F8-C01E0B469C6E}">
      <dgm:prSet/>
      <dgm:spPr/>
      <dgm:t>
        <a:bodyPr/>
        <a:lstStyle/>
        <a:p>
          <a:endParaRPr lang="el-GR" sz="2400" b="1"/>
        </a:p>
      </dgm:t>
    </dgm:pt>
    <dgm:pt modelId="{BA17FA9F-36A9-4BCE-89FC-B983FAD7E2F3}">
      <dgm:prSet phldrT="[Κείμενο]" custT="1"/>
      <dgm:spPr/>
      <dgm:t>
        <a:bodyPr/>
        <a:lstStyle/>
        <a:p>
          <a:r>
            <a:rPr lang="en-US" sz="2400" b="1" dirty="0"/>
            <a:t>V. Redesign</a:t>
          </a:r>
          <a:r>
            <a:rPr lang="el-GR" sz="2400" b="1" dirty="0"/>
            <a:t> - Επανασχεδιασμός</a:t>
          </a:r>
        </a:p>
      </dgm:t>
    </dgm:pt>
    <dgm:pt modelId="{CBF54D85-3F19-4E69-BD25-B437704359CD}" type="parTrans" cxnId="{540BC506-7453-451C-9D75-54907841F65A}">
      <dgm:prSet/>
      <dgm:spPr/>
      <dgm:t>
        <a:bodyPr/>
        <a:lstStyle/>
        <a:p>
          <a:endParaRPr lang="el-GR" sz="2400" b="1"/>
        </a:p>
      </dgm:t>
    </dgm:pt>
    <dgm:pt modelId="{CED70D79-B7FD-490F-AD65-8C518E0F2D85}" type="sibTrans" cxnId="{540BC506-7453-451C-9D75-54907841F65A}">
      <dgm:prSet/>
      <dgm:spPr/>
      <dgm:t>
        <a:bodyPr/>
        <a:lstStyle/>
        <a:p>
          <a:endParaRPr lang="el-GR" sz="2400" b="1"/>
        </a:p>
      </dgm:t>
    </dgm:pt>
    <dgm:pt modelId="{9AC37490-45C3-4F9C-92AC-220FE481F001}" type="pres">
      <dgm:prSet presAssocID="{F06344E0-5932-40F5-87ED-1D141357A9A5}" presName="linear" presStyleCnt="0">
        <dgm:presLayoutVars>
          <dgm:dir/>
          <dgm:animLvl val="lvl"/>
          <dgm:resizeHandles val="exact"/>
        </dgm:presLayoutVars>
      </dgm:prSet>
      <dgm:spPr/>
    </dgm:pt>
    <dgm:pt modelId="{A5C22C19-3BD8-4585-9D11-6B0C3820CA00}" type="pres">
      <dgm:prSet presAssocID="{39394936-F9AB-4A3B-B705-23170042EDD4}" presName="parentLin" presStyleCnt="0"/>
      <dgm:spPr/>
    </dgm:pt>
    <dgm:pt modelId="{EAFD461B-2C50-4F94-AB6B-7EBC0E546CEF}" type="pres">
      <dgm:prSet presAssocID="{39394936-F9AB-4A3B-B705-23170042EDD4}" presName="parentLeftMargin" presStyleLbl="node1" presStyleIdx="0" presStyleCnt="5"/>
      <dgm:spPr/>
    </dgm:pt>
    <dgm:pt modelId="{FFF1E57D-FE0B-42C7-8330-D704D12E16E3}" type="pres">
      <dgm:prSet presAssocID="{39394936-F9AB-4A3B-B705-23170042EDD4}" presName="parentText" presStyleLbl="node1" presStyleIdx="0" presStyleCnt="5">
        <dgm:presLayoutVars>
          <dgm:chMax val="0"/>
          <dgm:bulletEnabled val="1"/>
        </dgm:presLayoutVars>
      </dgm:prSet>
      <dgm:spPr/>
    </dgm:pt>
    <dgm:pt modelId="{5993A570-B0B6-4A35-BCB4-18BF536BB737}" type="pres">
      <dgm:prSet presAssocID="{39394936-F9AB-4A3B-B705-23170042EDD4}" presName="negativeSpace" presStyleCnt="0"/>
      <dgm:spPr/>
    </dgm:pt>
    <dgm:pt modelId="{13DC2BC0-10C3-4269-A44E-F8F29D503033}" type="pres">
      <dgm:prSet presAssocID="{39394936-F9AB-4A3B-B705-23170042EDD4}" presName="childText" presStyleLbl="conFgAcc1" presStyleIdx="0" presStyleCnt="5">
        <dgm:presLayoutVars>
          <dgm:bulletEnabled val="1"/>
        </dgm:presLayoutVars>
      </dgm:prSet>
      <dgm:spPr/>
    </dgm:pt>
    <dgm:pt modelId="{80CA2F4D-7A0E-4CE6-A7FE-3FCE59BAAB0E}" type="pres">
      <dgm:prSet presAssocID="{64D02D9A-0BBB-4004-9448-58AA2B14866B}" presName="spaceBetweenRectangles" presStyleCnt="0"/>
      <dgm:spPr/>
    </dgm:pt>
    <dgm:pt modelId="{B22DDD59-A950-4C04-8A24-1E0D20A5FB3C}" type="pres">
      <dgm:prSet presAssocID="{E3ED4B8E-A333-45CB-8F22-CCFD2358EC0B}" presName="parentLin" presStyleCnt="0"/>
      <dgm:spPr/>
    </dgm:pt>
    <dgm:pt modelId="{07562AF9-149E-4F32-9D4E-7F3548C6F5F9}" type="pres">
      <dgm:prSet presAssocID="{E3ED4B8E-A333-45CB-8F22-CCFD2358EC0B}" presName="parentLeftMargin" presStyleLbl="node1" presStyleIdx="0" presStyleCnt="5"/>
      <dgm:spPr/>
    </dgm:pt>
    <dgm:pt modelId="{2E40F060-54CF-434D-9DD7-73414985724A}" type="pres">
      <dgm:prSet presAssocID="{E3ED4B8E-A333-45CB-8F22-CCFD2358EC0B}" presName="parentText" presStyleLbl="node1" presStyleIdx="1" presStyleCnt="5" custScaleX="100656" custScaleY="155996">
        <dgm:presLayoutVars>
          <dgm:chMax val="0"/>
          <dgm:bulletEnabled val="1"/>
        </dgm:presLayoutVars>
      </dgm:prSet>
      <dgm:spPr/>
    </dgm:pt>
    <dgm:pt modelId="{CEFB24AE-9A9A-4D3E-B731-0C9B76A68847}" type="pres">
      <dgm:prSet presAssocID="{E3ED4B8E-A333-45CB-8F22-CCFD2358EC0B}" presName="negativeSpace" presStyleCnt="0"/>
      <dgm:spPr/>
    </dgm:pt>
    <dgm:pt modelId="{C281162D-41D5-4134-A2F7-CF7274503B4C}" type="pres">
      <dgm:prSet presAssocID="{E3ED4B8E-A333-45CB-8F22-CCFD2358EC0B}" presName="childText" presStyleLbl="conFgAcc1" presStyleIdx="1" presStyleCnt="5">
        <dgm:presLayoutVars>
          <dgm:bulletEnabled val="1"/>
        </dgm:presLayoutVars>
      </dgm:prSet>
      <dgm:spPr/>
    </dgm:pt>
    <dgm:pt modelId="{BF50D84F-CB65-4311-8209-232427C02B4E}" type="pres">
      <dgm:prSet presAssocID="{A0651F80-6489-47A2-B080-623F71ECF6E6}" presName="spaceBetweenRectangles" presStyleCnt="0"/>
      <dgm:spPr/>
    </dgm:pt>
    <dgm:pt modelId="{0134C054-5503-4EC2-BC38-D6DF4FD51031}" type="pres">
      <dgm:prSet presAssocID="{A312DAF8-B368-4413-B1B5-007A12D41993}" presName="parentLin" presStyleCnt="0"/>
      <dgm:spPr/>
    </dgm:pt>
    <dgm:pt modelId="{DB2DC24C-9DD8-4E0F-9DE7-A7A15EF8186E}" type="pres">
      <dgm:prSet presAssocID="{A312DAF8-B368-4413-B1B5-007A12D41993}" presName="parentLeftMargin" presStyleLbl="node1" presStyleIdx="1" presStyleCnt="5"/>
      <dgm:spPr/>
    </dgm:pt>
    <dgm:pt modelId="{F171DCDF-D35A-475A-84DC-5D955C9293AC}" type="pres">
      <dgm:prSet presAssocID="{A312DAF8-B368-4413-B1B5-007A12D41993}" presName="parentText" presStyleLbl="node1" presStyleIdx="2" presStyleCnt="5">
        <dgm:presLayoutVars>
          <dgm:chMax val="0"/>
          <dgm:bulletEnabled val="1"/>
        </dgm:presLayoutVars>
      </dgm:prSet>
      <dgm:spPr/>
    </dgm:pt>
    <dgm:pt modelId="{985463F9-9906-4FA8-927E-652314CBB463}" type="pres">
      <dgm:prSet presAssocID="{A312DAF8-B368-4413-B1B5-007A12D41993}" presName="negativeSpace" presStyleCnt="0"/>
      <dgm:spPr/>
    </dgm:pt>
    <dgm:pt modelId="{C6CE752F-6E71-4BB3-A6D2-1200AD36E455}" type="pres">
      <dgm:prSet presAssocID="{A312DAF8-B368-4413-B1B5-007A12D41993}" presName="childText" presStyleLbl="conFgAcc1" presStyleIdx="2" presStyleCnt="5">
        <dgm:presLayoutVars>
          <dgm:bulletEnabled val="1"/>
        </dgm:presLayoutVars>
      </dgm:prSet>
      <dgm:spPr/>
    </dgm:pt>
    <dgm:pt modelId="{91FBF294-E82C-44BE-9357-5E291B50FB7A}" type="pres">
      <dgm:prSet presAssocID="{858EDD46-0CDE-4431-9183-700FF9039D64}" presName="spaceBetweenRectangles" presStyleCnt="0"/>
      <dgm:spPr/>
    </dgm:pt>
    <dgm:pt modelId="{3CC3F07E-023D-4FD6-AC31-9AA9859341CD}" type="pres">
      <dgm:prSet presAssocID="{A2B36864-F554-4844-B776-D5937FCF8016}" presName="parentLin" presStyleCnt="0"/>
      <dgm:spPr/>
    </dgm:pt>
    <dgm:pt modelId="{8A564A20-50D9-4C41-AD2E-FFB768A0AAD4}" type="pres">
      <dgm:prSet presAssocID="{A2B36864-F554-4844-B776-D5937FCF8016}" presName="parentLeftMargin" presStyleLbl="node1" presStyleIdx="2" presStyleCnt="5"/>
      <dgm:spPr/>
    </dgm:pt>
    <dgm:pt modelId="{2665A966-05FA-4B79-8481-97B8376A7DC4}" type="pres">
      <dgm:prSet presAssocID="{A2B36864-F554-4844-B776-D5937FCF8016}" presName="parentText" presStyleLbl="node1" presStyleIdx="3" presStyleCnt="5" custScaleX="100655" custScaleY="161353">
        <dgm:presLayoutVars>
          <dgm:chMax val="0"/>
          <dgm:bulletEnabled val="1"/>
        </dgm:presLayoutVars>
      </dgm:prSet>
      <dgm:spPr/>
    </dgm:pt>
    <dgm:pt modelId="{1D32DAAB-ED72-4DC3-A9D4-97184C4F1704}" type="pres">
      <dgm:prSet presAssocID="{A2B36864-F554-4844-B776-D5937FCF8016}" presName="negativeSpace" presStyleCnt="0"/>
      <dgm:spPr/>
    </dgm:pt>
    <dgm:pt modelId="{328A5F33-9DB4-4A94-BE10-0177168F4C5A}" type="pres">
      <dgm:prSet presAssocID="{A2B36864-F554-4844-B776-D5937FCF8016}" presName="childText" presStyleLbl="conFgAcc1" presStyleIdx="3" presStyleCnt="5">
        <dgm:presLayoutVars>
          <dgm:bulletEnabled val="1"/>
        </dgm:presLayoutVars>
      </dgm:prSet>
      <dgm:spPr/>
    </dgm:pt>
    <dgm:pt modelId="{08650C13-BDF3-4C5B-A73B-D41DB2C6D94F}" type="pres">
      <dgm:prSet presAssocID="{74ED3EFB-C496-453C-9025-051ACF8216EA}" presName="spaceBetweenRectangles" presStyleCnt="0"/>
      <dgm:spPr/>
    </dgm:pt>
    <dgm:pt modelId="{3F173764-6A52-412B-A866-90C95B8BFCF9}" type="pres">
      <dgm:prSet presAssocID="{BA17FA9F-36A9-4BCE-89FC-B983FAD7E2F3}" presName="parentLin" presStyleCnt="0"/>
      <dgm:spPr/>
    </dgm:pt>
    <dgm:pt modelId="{437FCC8C-E2F9-4518-AEF9-00BF54B7F77F}" type="pres">
      <dgm:prSet presAssocID="{BA17FA9F-36A9-4BCE-89FC-B983FAD7E2F3}" presName="parentLeftMargin" presStyleLbl="node1" presStyleIdx="3" presStyleCnt="5"/>
      <dgm:spPr/>
    </dgm:pt>
    <dgm:pt modelId="{5760C0BD-FFD4-44A1-8513-C31173AE5402}" type="pres">
      <dgm:prSet presAssocID="{BA17FA9F-36A9-4BCE-89FC-B983FAD7E2F3}" presName="parentText" presStyleLbl="node1" presStyleIdx="4" presStyleCnt="5">
        <dgm:presLayoutVars>
          <dgm:chMax val="0"/>
          <dgm:bulletEnabled val="1"/>
        </dgm:presLayoutVars>
      </dgm:prSet>
      <dgm:spPr/>
    </dgm:pt>
    <dgm:pt modelId="{9EE55AD1-BD10-4CE3-AA72-16F76A98FF05}" type="pres">
      <dgm:prSet presAssocID="{BA17FA9F-36A9-4BCE-89FC-B983FAD7E2F3}" presName="negativeSpace" presStyleCnt="0"/>
      <dgm:spPr/>
    </dgm:pt>
    <dgm:pt modelId="{D653F168-BCB9-45B1-B234-E74AFCBC8B6C}" type="pres">
      <dgm:prSet presAssocID="{BA17FA9F-36A9-4BCE-89FC-B983FAD7E2F3}" presName="childText" presStyleLbl="conFgAcc1" presStyleIdx="4" presStyleCnt="5">
        <dgm:presLayoutVars>
          <dgm:bulletEnabled val="1"/>
        </dgm:presLayoutVars>
      </dgm:prSet>
      <dgm:spPr/>
    </dgm:pt>
  </dgm:ptLst>
  <dgm:cxnLst>
    <dgm:cxn modelId="{540BC506-7453-451C-9D75-54907841F65A}" srcId="{F06344E0-5932-40F5-87ED-1D141357A9A5}" destId="{BA17FA9F-36A9-4BCE-89FC-B983FAD7E2F3}" srcOrd="4" destOrd="0" parTransId="{CBF54D85-3F19-4E69-BD25-B437704359CD}" sibTransId="{CED70D79-B7FD-490F-AD65-8C518E0F2D85}"/>
    <dgm:cxn modelId="{697FF924-AB1C-4D3A-85F8-C01E0B469C6E}" srcId="{F06344E0-5932-40F5-87ED-1D141357A9A5}" destId="{A2B36864-F554-4844-B776-D5937FCF8016}" srcOrd="3" destOrd="0" parTransId="{6E003B0B-A9D0-4531-ADE3-B35608D0DC99}" sibTransId="{74ED3EFB-C496-453C-9025-051ACF8216EA}"/>
    <dgm:cxn modelId="{AE522828-D3DD-40C8-A74F-A7F4A316B96F}" type="presOf" srcId="{F06344E0-5932-40F5-87ED-1D141357A9A5}" destId="{9AC37490-45C3-4F9C-92AC-220FE481F001}" srcOrd="0" destOrd="0" presId="urn:microsoft.com/office/officeart/2005/8/layout/list1"/>
    <dgm:cxn modelId="{6BB23E35-5103-4750-B09A-13EBEE760115}" type="presOf" srcId="{39394936-F9AB-4A3B-B705-23170042EDD4}" destId="{EAFD461B-2C50-4F94-AB6B-7EBC0E546CEF}" srcOrd="0" destOrd="0" presId="urn:microsoft.com/office/officeart/2005/8/layout/list1"/>
    <dgm:cxn modelId="{D23BA739-34D7-4090-8E41-74A0B2AAC1C5}" type="presOf" srcId="{A2B36864-F554-4844-B776-D5937FCF8016}" destId="{8A564A20-50D9-4C41-AD2E-FFB768A0AAD4}" srcOrd="0" destOrd="0" presId="urn:microsoft.com/office/officeart/2005/8/layout/list1"/>
    <dgm:cxn modelId="{F8088E3B-2AF0-47E3-9611-645CC86F6311}" srcId="{F06344E0-5932-40F5-87ED-1D141357A9A5}" destId="{A312DAF8-B368-4413-B1B5-007A12D41993}" srcOrd="2" destOrd="0" parTransId="{D1FCAC41-7D5D-4D87-B200-48F6A0D67F2D}" sibTransId="{858EDD46-0CDE-4431-9183-700FF9039D64}"/>
    <dgm:cxn modelId="{D70AD83E-1903-44BE-96D2-9981CFBD3C72}" type="presOf" srcId="{BA17FA9F-36A9-4BCE-89FC-B983FAD7E2F3}" destId="{5760C0BD-FFD4-44A1-8513-C31173AE5402}" srcOrd="1" destOrd="0" presId="urn:microsoft.com/office/officeart/2005/8/layout/list1"/>
    <dgm:cxn modelId="{B40CF362-A915-45F1-94B1-2EB9237169DE}" type="presOf" srcId="{A312DAF8-B368-4413-B1B5-007A12D41993}" destId="{DB2DC24C-9DD8-4E0F-9DE7-A7A15EF8186E}" srcOrd="0" destOrd="0" presId="urn:microsoft.com/office/officeart/2005/8/layout/list1"/>
    <dgm:cxn modelId="{FE39B379-8893-4B62-89B9-23C298FE8136}" type="presOf" srcId="{A2B36864-F554-4844-B776-D5937FCF8016}" destId="{2665A966-05FA-4B79-8481-97B8376A7DC4}" srcOrd="1" destOrd="0" presId="urn:microsoft.com/office/officeart/2005/8/layout/list1"/>
    <dgm:cxn modelId="{1715C97D-4D9B-4C68-8660-C22E81D7C6A7}" type="presOf" srcId="{BA17FA9F-36A9-4BCE-89FC-B983FAD7E2F3}" destId="{437FCC8C-E2F9-4518-AEF9-00BF54B7F77F}" srcOrd="0" destOrd="0" presId="urn:microsoft.com/office/officeart/2005/8/layout/list1"/>
    <dgm:cxn modelId="{C04F5490-A606-45C1-92FF-E5C31D63502C}" srcId="{F06344E0-5932-40F5-87ED-1D141357A9A5}" destId="{39394936-F9AB-4A3B-B705-23170042EDD4}" srcOrd="0" destOrd="0" parTransId="{29003808-6B37-4633-AD61-3E8FA79B8537}" sibTransId="{64D02D9A-0BBB-4004-9448-58AA2B14866B}"/>
    <dgm:cxn modelId="{CD90CFA6-DF14-4DD3-96C6-346690BB7BBD}" srcId="{F06344E0-5932-40F5-87ED-1D141357A9A5}" destId="{E3ED4B8E-A333-45CB-8F22-CCFD2358EC0B}" srcOrd="1" destOrd="0" parTransId="{AF9A73CE-B295-4DCD-B496-C585EABA6968}" sibTransId="{A0651F80-6489-47A2-B080-623F71ECF6E6}"/>
    <dgm:cxn modelId="{22655AB8-1714-4498-86BA-10BDE2E32D54}" type="presOf" srcId="{E3ED4B8E-A333-45CB-8F22-CCFD2358EC0B}" destId="{07562AF9-149E-4F32-9D4E-7F3548C6F5F9}" srcOrd="0" destOrd="0" presId="urn:microsoft.com/office/officeart/2005/8/layout/list1"/>
    <dgm:cxn modelId="{934565BE-7445-441D-A460-F9D70211F4D1}" type="presOf" srcId="{A312DAF8-B368-4413-B1B5-007A12D41993}" destId="{F171DCDF-D35A-475A-84DC-5D955C9293AC}" srcOrd="1" destOrd="0" presId="urn:microsoft.com/office/officeart/2005/8/layout/list1"/>
    <dgm:cxn modelId="{499283D2-0AD2-460C-A484-8AC975E3DB17}" type="presOf" srcId="{39394936-F9AB-4A3B-B705-23170042EDD4}" destId="{FFF1E57D-FE0B-42C7-8330-D704D12E16E3}" srcOrd="1" destOrd="0" presId="urn:microsoft.com/office/officeart/2005/8/layout/list1"/>
    <dgm:cxn modelId="{CA0C0CE3-E1C2-42C8-AA7C-6CA627A0B4EF}" type="presOf" srcId="{E3ED4B8E-A333-45CB-8F22-CCFD2358EC0B}" destId="{2E40F060-54CF-434D-9DD7-73414985724A}" srcOrd="1" destOrd="0" presId="urn:microsoft.com/office/officeart/2005/8/layout/list1"/>
    <dgm:cxn modelId="{C230E40E-29D8-45F1-8464-5E7A05C5FE94}" type="presParOf" srcId="{9AC37490-45C3-4F9C-92AC-220FE481F001}" destId="{A5C22C19-3BD8-4585-9D11-6B0C3820CA00}" srcOrd="0" destOrd="0" presId="urn:microsoft.com/office/officeart/2005/8/layout/list1"/>
    <dgm:cxn modelId="{7E2C9D19-E6B9-4145-B2F9-A51ABAEA140F}" type="presParOf" srcId="{A5C22C19-3BD8-4585-9D11-6B0C3820CA00}" destId="{EAFD461B-2C50-4F94-AB6B-7EBC0E546CEF}" srcOrd="0" destOrd="0" presId="urn:microsoft.com/office/officeart/2005/8/layout/list1"/>
    <dgm:cxn modelId="{3BFEBD03-3128-49C3-940B-18137957B790}" type="presParOf" srcId="{A5C22C19-3BD8-4585-9D11-6B0C3820CA00}" destId="{FFF1E57D-FE0B-42C7-8330-D704D12E16E3}" srcOrd="1" destOrd="0" presId="urn:microsoft.com/office/officeart/2005/8/layout/list1"/>
    <dgm:cxn modelId="{8C0BBAC9-CE77-4B53-96CE-C3157F27AEB7}" type="presParOf" srcId="{9AC37490-45C3-4F9C-92AC-220FE481F001}" destId="{5993A570-B0B6-4A35-BCB4-18BF536BB737}" srcOrd="1" destOrd="0" presId="urn:microsoft.com/office/officeart/2005/8/layout/list1"/>
    <dgm:cxn modelId="{B2E2970F-77E8-41A0-9B8E-D9E6A511C88A}" type="presParOf" srcId="{9AC37490-45C3-4F9C-92AC-220FE481F001}" destId="{13DC2BC0-10C3-4269-A44E-F8F29D503033}" srcOrd="2" destOrd="0" presId="urn:microsoft.com/office/officeart/2005/8/layout/list1"/>
    <dgm:cxn modelId="{CF9880EA-2D67-4ED7-8242-C35BDEB9221C}" type="presParOf" srcId="{9AC37490-45C3-4F9C-92AC-220FE481F001}" destId="{80CA2F4D-7A0E-4CE6-A7FE-3FCE59BAAB0E}" srcOrd="3" destOrd="0" presId="urn:microsoft.com/office/officeart/2005/8/layout/list1"/>
    <dgm:cxn modelId="{D698D570-D3AF-4546-8A99-D7D68F2E6527}" type="presParOf" srcId="{9AC37490-45C3-4F9C-92AC-220FE481F001}" destId="{B22DDD59-A950-4C04-8A24-1E0D20A5FB3C}" srcOrd="4" destOrd="0" presId="urn:microsoft.com/office/officeart/2005/8/layout/list1"/>
    <dgm:cxn modelId="{C4AD97B7-465D-423A-820A-341AB1464B67}" type="presParOf" srcId="{B22DDD59-A950-4C04-8A24-1E0D20A5FB3C}" destId="{07562AF9-149E-4F32-9D4E-7F3548C6F5F9}" srcOrd="0" destOrd="0" presId="urn:microsoft.com/office/officeart/2005/8/layout/list1"/>
    <dgm:cxn modelId="{7A967C25-E6BB-423E-802A-5C41428A6002}" type="presParOf" srcId="{B22DDD59-A950-4C04-8A24-1E0D20A5FB3C}" destId="{2E40F060-54CF-434D-9DD7-73414985724A}" srcOrd="1" destOrd="0" presId="urn:microsoft.com/office/officeart/2005/8/layout/list1"/>
    <dgm:cxn modelId="{8E627E89-FABD-4136-9A27-FE4E96F4DE8D}" type="presParOf" srcId="{9AC37490-45C3-4F9C-92AC-220FE481F001}" destId="{CEFB24AE-9A9A-4D3E-B731-0C9B76A68847}" srcOrd="5" destOrd="0" presId="urn:microsoft.com/office/officeart/2005/8/layout/list1"/>
    <dgm:cxn modelId="{CAFA42CB-D210-406A-95E3-E3F8C59DFC13}" type="presParOf" srcId="{9AC37490-45C3-4F9C-92AC-220FE481F001}" destId="{C281162D-41D5-4134-A2F7-CF7274503B4C}" srcOrd="6" destOrd="0" presId="urn:microsoft.com/office/officeart/2005/8/layout/list1"/>
    <dgm:cxn modelId="{EFB0AC99-2569-4056-8D8C-441933B29484}" type="presParOf" srcId="{9AC37490-45C3-4F9C-92AC-220FE481F001}" destId="{BF50D84F-CB65-4311-8209-232427C02B4E}" srcOrd="7" destOrd="0" presId="urn:microsoft.com/office/officeart/2005/8/layout/list1"/>
    <dgm:cxn modelId="{587FCC1C-6155-4F24-A500-4F1751F5D359}" type="presParOf" srcId="{9AC37490-45C3-4F9C-92AC-220FE481F001}" destId="{0134C054-5503-4EC2-BC38-D6DF4FD51031}" srcOrd="8" destOrd="0" presId="urn:microsoft.com/office/officeart/2005/8/layout/list1"/>
    <dgm:cxn modelId="{DE27B4A8-6DEC-4904-884B-6954C1448924}" type="presParOf" srcId="{0134C054-5503-4EC2-BC38-D6DF4FD51031}" destId="{DB2DC24C-9DD8-4E0F-9DE7-A7A15EF8186E}" srcOrd="0" destOrd="0" presId="urn:microsoft.com/office/officeart/2005/8/layout/list1"/>
    <dgm:cxn modelId="{1B22BB59-126D-4A14-881B-BB0595A7103A}" type="presParOf" srcId="{0134C054-5503-4EC2-BC38-D6DF4FD51031}" destId="{F171DCDF-D35A-475A-84DC-5D955C9293AC}" srcOrd="1" destOrd="0" presId="urn:microsoft.com/office/officeart/2005/8/layout/list1"/>
    <dgm:cxn modelId="{5C140305-6D96-4763-915E-8FF70CAAB0E1}" type="presParOf" srcId="{9AC37490-45C3-4F9C-92AC-220FE481F001}" destId="{985463F9-9906-4FA8-927E-652314CBB463}" srcOrd="9" destOrd="0" presId="urn:microsoft.com/office/officeart/2005/8/layout/list1"/>
    <dgm:cxn modelId="{2427308D-19CD-4382-BD0C-C768FDCAA4F4}" type="presParOf" srcId="{9AC37490-45C3-4F9C-92AC-220FE481F001}" destId="{C6CE752F-6E71-4BB3-A6D2-1200AD36E455}" srcOrd="10" destOrd="0" presId="urn:microsoft.com/office/officeart/2005/8/layout/list1"/>
    <dgm:cxn modelId="{CD83C7EA-735C-4051-8FA1-D4BEDDE58428}" type="presParOf" srcId="{9AC37490-45C3-4F9C-92AC-220FE481F001}" destId="{91FBF294-E82C-44BE-9357-5E291B50FB7A}" srcOrd="11" destOrd="0" presId="urn:microsoft.com/office/officeart/2005/8/layout/list1"/>
    <dgm:cxn modelId="{BAD153FB-BDCD-42FD-9FF4-D3BC5148B083}" type="presParOf" srcId="{9AC37490-45C3-4F9C-92AC-220FE481F001}" destId="{3CC3F07E-023D-4FD6-AC31-9AA9859341CD}" srcOrd="12" destOrd="0" presId="urn:microsoft.com/office/officeart/2005/8/layout/list1"/>
    <dgm:cxn modelId="{8EC46FE2-F8DC-4371-8397-CE7728162C2B}" type="presParOf" srcId="{3CC3F07E-023D-4FD6-AC31-9AA9859341CD}" destId="{8A564A20-50D9-4C41-AD2E-FFB768A0AAD4}" srcOrd="0" destOrd="0" presId="urn:microsoft.com/office/officeart/2005/8/layout/list1"/>
    <dgm:cxn modelId="{A70C6A17-70BF-41EF-9927-B4A8178D7268}" type="presParOf" srcId="{3CC3F07E-023D-4FD6-AC31-9AA9859341CD}" destId="{2665A966-05FA-4B79-8481-97B8376A7DC4}" srcOrd="1" destOrd="0" presId="urn:microsoft.com/office/officeart/2005/8/layout/list1"/>
    <dgm:cxn modelId="{E4DF90F0-0814-4382-9AA6-BC57FBF6CF21}" type="presParOf" srcId="{9AC37490-45C3-4F9C-92AC-220FE481F001}" destId="{1D32DAAB-ED72-4DC3-A9D4-97184C4F1704}" srcOrd="13" destOrd="0" presId="urn:microsoft.com/office/officeart/2005/8/layout/list1"/>
    <dgm:cxn modelId="{E99334C8-7F16-4DBD-AC1A-D49CEC553BC4}" type="presParOf" srcId="{9AC37490-45C3-4F9C-92AC-220FE481F001}" destId="{328A5F33-9DB4-4A94-BE10-0177168F4C5A}" srcOrd="14" destOrd="0" presId="urn:microsoft.com/office/officeart/2005/8/layout/list1"/>
    <dgm:cxn modelId="{7C7D0F48-B519-4B13-8BA4-EEDD261D85D5}" type="presParOf" srcId="{9AC37490-45C3-4F9C-92AC-220FE481F001}" destId="{08650C13-BDF3-4C5B-A73B-D41DB2C6D94F}" srcOrd="15" destOrd="0" presId="urn:microsoft.com/office/officeart/2005/8/layout/list1"/>
    <dgm:cxn modelId="{67396021-AC1B-478C-83EE-90F88A61E7EF}" type="presParOf" srcId="{9AC37490-45C3-4F9C-92AC-220FE481F001}" destId="{3F173764-6A52-412B-A866-90C95B8BFCF9}" srcOrd="16" destOrd="0" presId="urn:microsoft.com/office/officeart/2005/8/layout/list1"/>
    <dgm:cxn modelId="{E9F36EAC-5027-43EB-93BF-30056D48FD62}" type="presParOf" srcId="{3F173764-6A52-412B-A866-90C95B8BFCF9}" destId="{437FCC8C-E2F9-4518-AEF9-00BF54B7F77F}" srcOrd="0" destOrd="0" presId="urn:microsoft.com/office/officeart/2005/8/layout/list1"/>
    <dgm:cxn modelId="{581B86A0-57AD-45E6-A6E3-9F57BCBD9C7D}" type="presParOf" srcId="{3F173764-6A52-412B-A866-90C95B8BFCF9}" destId="{5760C0BD-FFD4-44A1-8513-C31173AE5402}" srcOrd="1" destOrd="0" presId="urn:microsoft.com/office/officeart/2005/8/layout/list1"/>
    <dgm:cxn modelId="{4EF38F17-6E9F-4473-8046-6601D14E81E6}" type="presParOf" srcId="{9AC37490-45C3-4F9C-92AC-220FE481F001}" destId="{9EE55AD1-BD10-4CE3-AA72-16F76A98FF05}" srcOrd="17" destOrd="0" presId="urn:microsoft.com/office/officeart/2005/8/layout/list1"/>
    <dgm:cxn modelId="{10F9C651-4D0D-4E74-9F7B-43D5AF18F8CB}" type="presParOf" srcId="{9AC37490-45C3-4F9C-92AC-220FE481F001}" destId="{D653F168-BCB9-45B1-B234-E74AFCBC8B6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DB87A6-081D-4637-A553-1CA1DAF6F66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l-GR"/>
        </a:p>
      </dgm:t>
    </dgm:pt>
    <dgm:pt modelId="{940F2287-0C15-421C-80B3-7884EEE92071}">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b="0" u="none" dirty="0" err="1"/>
            <a:t>Κατηγοριοποιητική</a:t>
          </a:r>
          <a:r>
            <a:rPr lang="el-GR" sz="2400" b="0" u="none" dirty="0"/>
            <a:t> αντίληψη</a:t>
          </a:r>
          <a:endParaRPr lang="el-GR" sz="2400" b="0" dirty="0"/>
        </a:p>
      </dgm:t>
    </dgm:pt>
    <dgm:pt modelId="{BC0386F3-34CF-4A7F-BB28-C440352D255C}" type="parTrans" cxnId="{76EF3BD2-F39C-4EA9-95F4-EC2F5B06B1D9}">
      <dgm:prSet/>
      <dgm:spPr/>
      <dgm:t>
        <a:bodyPr/>
        <a:lstStyle/>
        <a:p>
          <a:endParaRPr lang="el-GR"/>
        </a:p>
      </dgm:t>
    </dgm:pt>
    <dgm:pt modelId="{513DCEAD-B436-4680-B3B1-DA0898AE7C38}" type="sibTrans" cxnId="{76EF3BD2-F39C-4EA9-95F4-EC2F5B06B1D9}">
      <dgm:prSet/>
      <dgm:spPr/>
      <dgm:t>
        <a:bodyPr/>
        <a:lstStyle/>
        <a:p>
          <a:endParaRPr lang="el-GR"/>
        </a:p>
      </dgm:t>
    </dgm:pt>
    <dgm:pt modelId="{F6BE7E8E-5087-40EB-AF90-5ACC7BC4FB29}">
      <dgm:prSet phldrT="[Κείμενο]" custT="1"/>
      <dgm:spPr/>
      <dgm:t>
        <a:bodyPr/>
        <a:lstStyle/>
        <a:p>
          <a:endParaRPr lang="el-GR" sz="2200" dirty="0"/>
        </a:p>
      </dgm:t>
    </dgm:pt>
    <dgm:pt modelId="{BBBD3B67-247F-4AFF-B6D1-DCB344979E79}" type="parTrans" cxnId="{87FFA538-3576-436B-9E36-EA27576685B2}">
      <dgm:prSet/>
      <dgm:spPr/>
      <dgm:t>
        <a:bodyPr/>
        <a:lstStyle/>
        <a:p>
          <a:endParaRPr lang="el-GR"/>
        </a:p>
      </dgm:t>
    </dgm:pt>
    <dgm:pt modelId="{8E67F492-DAB2-4D17-9865-7FA8B5CBAF1D}" type="sibTrans" cxnId="{87FFA538-3576-436B-9E36-EA27576685B2}">
      <dgm:prSet/>
      <dgm:spPr/>
      <dgm:t>
        <a:bodyPr/>
        <a:lstStyle/>
        <a:p>
          <a:endParaRPr lang="el-GR"/>
        </a:p>
      </dgm:t>
    </dgm:pt>
    <dgm:pt modelId="{5486BA25-6F06-4792-84CA-2890B1F8B456}">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u="none" dirty="0"/>
            <a:t>Σχεσιακή</a:t>
          </a:r>
          <a:r>
            <a:rPr lang="el-GR" sz="2400" u="none" baseline="0" dirty="0"/>
            <a:t> αντίληψη</a:t>
          </a:r>
          <a:endParaRPr lang="el-GR" sz="2400" dirty="0"/>
        </a:p>
      </dgm:t>
    </dgm:pt>
    <dgm:pt modelId="{B434C8C3-3349-45B8-B26A-502F8DE15F1D}" type="parTrans" cxnId="{C753E4FC-9B84-4B68-BD3F-976CB49B5EA7}">
      <dgm:prSet/>
      <dgm:spPr/>
      <dgm:t>
        <a:bodyPr/>
        <a:lstStyle/>
        <a:p>
          <a:endParaRPr lang="el-GR"/>
        </a:p>
      </dgm:t>
    </dgm:pt>
    <dgm:pt modelId="{E6EED98D-46B1-4903-8A57-00B1D8C6CF44}" type="sibTrans" cxnId="{C753E4FC-9B84-4B68-BD3F-976CB49B5EA7}">
      <dgm:prSet/>
      <dgm:spPr/>
      <dgm:t>
        <a:bodyPr/>
        <a:lstStyle/>
        <a:p>
          <a:endParaRPr lang="el-GR"/>
        </a:p>
      </dgm:t>
    </dgm:pt>
    <dgm:pt modelId="{6AB10403-784E-40E3-90B3-BCE1BC092AD5}">
      <dgm:prSet phldrT="[Κείμενο]" custT="1"/>
      <dgm:spPr/>
      <dgm:t>
        <a:bodyPr/>
        <a:lstStyle/>
        <a:p>
          <a:endParaRPr lang="el-GR" sz="2200" dirty="0"/>
        </a:p>
      </dgm:t>
    </dgm:pt>
    <dgm:pt modelId="{1AC2FC13-462A-4E02-AFCD-F304616174BB}" type="parTrans" cxnId="{50CED103-4D3B-42B2-8056-248EA58EAA1B}">
      <dgm:prSet/>
      <dgm:spPr/>
      <dgm:t>
        <a:bodyPr/>
        <a:lstStyle/>
        <a:p>
          <a:endParaRPr lang="el-GR"/>
        </a:p>
      </dgm:t>
    </dgm:pt>
    <dgm:pt modelId="{4CB72F3D-C33F-406F-B268-38DDA99CB641}" type="sibTrans" cxnId="{50CED103-4D3B-42B2-8056-248EA58EAA1B}">
      <dgm:prSet/>
      <dgm:spPr/>
      <dgm:t>
        <a:bodyPr/>
        <a:lstStyle/>
        <a:p>
          <a:endParaRPr lang="el-GR"/>
        </a:p>
      </dgm:t>
    </dgm:pt>
    <dgm:pt modelId="{47625905-0ADD-47E4-ACBA-5D91E1BB45EF}">
      <dgm:prSet custT="1">
        <dgm:style>
          <a:lnRef idx="1">
            <a:schemeClr val="dk1"/>
          </a:lnRef>
          <a:fillRef idx="2">
            <a:schemeClr val="dk1"/>
          </a:fillRef>
          <a:effectRef idx="1">
            <a:schemeClr val="dk1"/>
          </a:effectRef>
          <a:fontRef idx="minor">
            <a:schemeClr val="dk1"/>
          </a:fontRef>
        </dgm:style>
      </dgm:prSet>
      <dgm:spPr/>
      <dgm:t>
        <a:bodyPr/>
        <a:lstStyle/>
        <a:p>
          <a:r>
            <a:rPr lang="el-GR" sz="2400" strike="noStrike" dirty="0"/>
            <a:t>Αναλογική ποιοτική αντίληψη</a:t>
          </a:r>
        </a:p>
      </dgm:t>
    </dgm:pt>
    <dgm:pt modelId="{26AE68AF-B56B-40C9-8F1F-B71EE51DBC2D}" type="parTrans" cxnId="{E6C6C1C2-B45C-4D5B-898F-C91F111DBB93}">
      <dgm:prSet/>
      <dgm:spPr/>
      <dgm:t>
        <a:bodyPr/>
        <a:lstStyle/>
        <a:p>
          <a:endParaRPr lang="el-GR"/>
        </a:p>
      </dgm:t>
    </dgm:pt>
    <dgm:pt modelId="{24C8526B-8412-42E0-AB52-66619290572E}" type="sibTrans" cxnId="{E6C6C1C2-B45C-4D5B-898F-C91F111DBB93}">
      <dgm:prSet/>
      <dgm:spPr/>
      <dgm:t>
        <a:bodyPr/>
        <a:lstStyle/>
        <a:p>
          <a:endParaRPr lang="el-GR"/>
        </a:p>
      </dgm:t>
    </dgm:pt>
    <dgm:pt modelId="{98228B3C-6A76-469D-9EEA-91BD671210B2}">
      <dgm:prSet custT="1"/>
      <dgm:spPr/>
      <dgm:t>
        <a:bodyPr/>
        <a:lstStyle/>
        <a:p>
          <a:endParaRPr lang="el-GR" sz="2200" dirty="0"/>
        </a:p>
      </dgm:t>
    </dgm:pt>
    <dgm:pt modelId="{992BEDF4-DBB0-472A-B797-7D7B74FA6CC4}" type="parTrans" cxnId="{E7B0DA74-14FE-4431-A74D-EB37380AC2FF}">
      <dgm:prSet/>
      <dgm:spPr/>
      <dgm:t>
        <a:bodyPr/>
        <a:lstStyle/>
        <a:p>
          <a:endParaRPr lang="el-GR"/>
        </a:p>
      </dgm:t>
    </dgm:pt>
    <dgm:pt modelId="{53FDFA3B-A5CB-4E0D-A77C-02D1D5078003}" type="sibTrans" cxnId="{E7B0DA74-14FE-4431-A74D-EB37380AC2FF}">
      <dgm:prSet/>
      <dgm:spPr/>
      <dgm:t>
        <a:bodyPr/>
        <a:lstStyle/>
        <a:p>
          <a:endParaRPr lang="el-GR"/>
        </a:p>
      </dgm:t>
    </dgm:pt>
    <dgm:pt modelId="{E4092E4B-E174-4C5F-B740-EE9F39C5E726}">
      <dgm:prSet custT="1">
        <dgm:style>
          <a:lnRef idx="1">
            <a:schemeClr val="dk1"/>
          </a:lnRef>
          <a:fillRef idx="2">
            <a:schemeClr val="dk1"/>
          </a:fillRef>
          <a:effectRef idx="1">
            <a:schemeClr val="dk1"/>
          </a:effectRef>
          <a:fontRef idx="minor">
            <a:schemeClr val="dk1"/>
          </a:fontRef>
        </dgm:style>
      </dgm:prSet>
      <dgm:spPr/>
      <dgm:t>
        <a:bodyPr/>
        <a:lstStyle/>
        <a:p>
          <a:r>
            <a:rPr lang="el-GR" sz="2400" strike="noStrike" dirty="0"/>
            <a:t>Αναλογική Ποσοτική Αντίληψη</a:t>
          </a:r>
        </a:p>
      </dgm:t>
    </dgm:pt>
    <dgm:pt modelId="{1E2D05DC-AEE6-4343-B09E-4F4BBD3E92C3}" type="parTrans" cxnId="{D20B8F5B-51C4-422B-8894-5E0676392334}">
      <dgm:prSet/>
      <dgm:spPr/>
      <dgm:t>
        <a:bodyPr/>
        <a:lstStyle/>
        <a:p>
          <a:endParaRPr lang="el-GR"/>
        </a:p>
      </dgm:t>
    </dgm:pt>
    <dgm:pt modelId="{9A862C10-3B71-475E-A149-3E18A2EC3784}" type="sibTrans" cxnId="{D20B8F5B-51C4-422B-8894-5E0676392334}">
      <dgm:prSet/>
      <dgm:spPr/>
      <dgm:t>
        <a:bodyPr/>
        <a:lstStyle/>
        <a:p>
          <a:endParaRPr lang="el-GR"/>
        </a:p>
      </dgm:t>
    </dgm:pt>
    <dgm:pt modelId="{C3A69E89-B9B3-4FA4-BB34-A515B48AA3F0}">
      <dgm:prSet custT="1"/>
      <dgm:spPr/>
      <dgm:t>
        <a:bodyPr/>
        <a:lstStyle/>
        <a:p>
          <a:pPr algn="just"/>
          <a:endParaRPr lang="el-GR" sz="2200" dirty="0"/>
        </a:p>
      </dgm:t>
    </dgm:pt>
    <dgm:pt modelId="{484EADC1-5981-4B9C-80AD-F26EAEEA44A1}" type="parTrans" cxnId="{8A5C3E72-A958-46A8-98D0-ADE3C76EE55C}">
      <dgm:prSet/>
      <dgm:spPr/>
      <dgm:t>
        <a:bodyPr/>
        <a:lstStyle/>
        <a:p>
          <a:endParaRPr lang="el-GR"/>
        </a:p>
      </dgm:t>
    </dgm:pt>
    <dgm:pt modelId="{F202032A-EBD3-4DCE-B851-8268AFAE1672}" type="sibTrans" cxnId="{8A5C3E72-A958-46A8-98D0-ADE3C76EE55C}">
      <dgm:prSet/>
      <dgm:spPr/>
      <dgm:t>
        <a:bodyPr/>
        <a:lstStyle/>
        <a:p>
          <a:endParaRPr lang="el-GR"/>
        </a:p>
      </dgm:t>
    </dgm:pt>
    <dgm:pt modelId="{ABF9528B-170D-404C-A1F1-E5727EF42EFB}">
      <dgm:prSet custT="1">
        <dgm:style>
          <a:lnRef idx="1">
            <a:schemeClr val="dk1"/>
          </a:lnRef>
          <a:fillRef idx="2">
            <a:schemeClr val="dk1"/>
          </a:fillRef>
          <a:effectRef idx="1">
            <a:schemeClr val="dk1"/>
          </a:effectRef>
          <a:fontRef idx="minor">
            <a:schemeClr val="dk1"/>
          </a:fontRef>
        </dgm:style>
      </dgm:prSet>
      <dgm:spPr/>
      <dgm:t>
        <a:bodyPr/>
        <a:lstStyle/>
        <a:p>
          <a:r>
            <a:rPr lang="el-GR" sz="2400" dirty="0"/>
            <a:t>Ποσοτική Απόλυτη Αντίληψη</a:t>
          </a:r>
        </a:p>
      </dgm:t>
    </dgm:pt>
    <dgm:pt modelId="{A879C453-8832-4F57-BE95-4971656D4BB5}" type="parTrans" cxnId="{62A55943-F6AA-48E6-9A48-F5FB1F2518C1}">
      <dgm:prSet/>
      <dgm:spPr/>
      <dgm:t>
        <a:bodyPr/>
        <a:lstStyle/>
        <a:p>
          <a:endParaRPr lang="el-GR"/>
        </a:p>
      </dgm:t>
    </dgm:pt>
    <dgm:pt modelId="{764F34CC-6335-42A6-B58C-5F0B76B0F2DF}" type="sibTrans" cxnId="{62A55943-F6AA-48E6-9A48-F5FB1F2518C1}">
      <dgm:prSet/>
      <dgm:spPr/>
      <dgm:t>
        <a:bodyPr/>
        <a:lstStyle/>
        <a:p>
          <a:endParaRPr lang="el-GR"/>
        </a:p>
      </dgm:t>
    </dgm:pt>
    <dgm:pt modelId="{DA16FBD3-270A-4F46-9643-E475377B908C}" type="pres">
      <dgm:prSet presAssocID="{D1DB87A6-081D-4637-A553-1CA1DAF6F660}" presName="linear" presStyleCnt="0">
        <dgm:presLayoutVars>
          <dgm:animLvl val="lvl"/>
          <dgm:resizeHandles val="exact"/>
        </dgm:presLayoutVars>
      </dgm:prSet>
      <dgm:spPr/>
    </dgm:pt>
    <dgm:pt modelId="{67BE64B0-7A25-4687-B2A8-DF9A3E5E2F01}" type="pres">
      <dgm:prSet presAssocID="{940F2287-0C15-421C-80B3-7884EEE92071}" presName="parentText" presStyleLbl="node1" presStyleIdx="0" presStyleCnt="5" custLinFactNeighborY="-19200">
        <dgm:presLayoutVars>
          <dgm:chMax val="0"/>
          <dgm:bulletEnabled val="1"/>
        </dgm:presLayoutVars>
      </dgm:prSet>
      <dgm:spPr/>
    </dgm:pt>
    <dgm:pt modelId="{46EDF050-2CD6-4BC6-BECE-17E48EA93810}" type="pres">
      <dgm:prSet presAssocID="{940F2287-0C15-421C-80B3-7884EEE92071}" presName="childText" presStyleLbl="revTx" presStyleIdx="0" presStyleCnt="4" custLinFactNeighborY="-668">
        <dgm:presLayoutVars>
          <dgm:bulletEnabled val="1"/>
        </dgm:presLayoutVars>
      </dgm:prSet>
      <dgm:spPr/>
    </dgm:pt>
    <dgm:pt modelId="{7BE1ACED-A1CB-4C7A-9D92-E7E07672D838}" type="pres">
      <dgm:prSet presAssocID="{5486BA25-6F06-4792-84CA-2890B1F8B456}" presName="parentText" presStyleLbl="node1" presStyleIdx="1" presStyleCnt="5">
        <dgm:presLayoutVars>
          <dgm:chMax val="0"/>
          <dgm:bulletEnabled val="1"/>
        </dgm:presLayoutVars>
      </dgm:prSet>
      <dgm:spPr/>
    </dgm:pt>
    <dgm:pt modelId="{DC1FA7F6-896D-4829-AE1A-50C79F359470}" type="pres">
      <dgm:prSet presAssocID="{5486BA25-6F06-4792-84CA-2890B1F8B456}" presName="childText" presStyleLbl="revTx" presStyleIdx="1" presStyleCnt="4">
        <dgm:presLayoutVars>
          <dgm:bulletEnabled val="1"/>
        </dgm:presLayoutVars>
      </dgm:prSet>
      <dgm:spPr/>
    </dgm:pt>
    <dgm:pt modelId="{A057D012-EB62-4E0E-BCBA-DA853A33A8C7}" type="pres">
      <dgm:prSet presAssocID="{47625905-0ADD-47E4-ACBA-5D91E1BB45EF}" presName="parentText" presStyleLbl="node1" presStyleIdx="2" presStyleCnt="5">
        <dgm:presLayoutVars>
          <dgm:chMax val="0"/>
          <dgm:bulletEnabled val="1"/>
        </dgm:presLayoutVars>
      </dgm:prSet>
      <dgm:spPr/>
    </dgm:pt>
    <dgm:pt modelId="{1EB9E334-338E-4350-89B3-5E6E9D02C784}" type="pres">
      <dgm:prSet presAssocID="{47625905-0ADD-47E4-ACBA-5D91E1BB45EF}" presName="childText" presStyleLbl="revTx" presStyleIdx="2" presStyleCnt="4">
        <dgm:presLayoutVars>
          <dgm:bulletEnabled val="1"/>
        </dgm:presLayoutVars>
      </dgm:prSet>
      <dgm:spPr/>
    </dgm:pt>
    <dgm:pt modelId="{64F8FF79-E581-4174-9E48-18393E04A621}" type="pres">
      <dgm:prSet presAssocID="{E4092E4B-E174-4C5F-B740-EE9F39C5E726}" presName="parentText" presStyleLbl="node1" presStyleIdx="3" presStyleCnt="5" custLinFactNeighborY="8384">
        <dgm:presLayoutVars>
          <dgm:chMax val="0"/>
          <dgm:bulletEnabled val="1"/>
        </dgm:presLayoutVars>
      </dgm:prSet>
      <dgm:spPr/>
    </dgm:pt>
    <dgm:pt modelId="{45A790A9-BDB3-47F1-8994-F13E7ECAACF0}" type="pres">
      <dgm:prSet presAssocID="{E4092E4B-E174-4C5F-B740-EE9F39C5E726}" presName="childText" presStyleLbl="revTx" presStyleIdx="3" presStyleCnt="4" custLinFactNeighborY="14311">
        <dgm:presLayoutVars>
          <dgm:bulletEnabled val="1"/>
        </dgm:presLayoutVars>
      </dgm:prSet>
      <dgm:spPr/>
    </dgm:pt>
    <dgm:pt modelId="{CF2C500E-0E39-4814-87E2-A86975F8C12B}" type="pres">
      <dgm:prSet presAssocID="{ABF9528B-170D-404C-A1F1-E5727EF42EFB}" presName="parentText" presStyleLbl="node1" presStyleIdx="4" presStyleCnt="5" custLinFactNeighborY="21928">
        <dgm:presLayoutVars>
          <dgm:chMax val="0"/>
          <dgm:bulletEnabled val="1"/>
        </dgm:presLayoutVars>
      </dgm:prSet>
      <dgm:spPr/>
    </dgm:pt>
  </dgm:ptLst>
  <dgm:cxnLst>
    <dgm:cxn modelId="{50CED103-4D3B-42B2-8056-248EA58EAA1B}" srcId="{5486BA25-6F06-4792-84CA-2890B1F8B456}" destId="{6AB10403-784E-40E3-90B3-BCE1BC092AD5}" srcOrd="0" destOrd="0" parTransId="{1AC2FC13-462A-4E02-AFCD-F304616174BB}" sibTransId="{4CB72F3D-C33F-406F-B268-38DDA99CB641}"/>
    <dgm:cxn modelId="{87FFA538-3576-436B-9E36-EA27576685B2}" srcId="{940F2287-0C15-421C-80B3-7884EEE92071}" destId="{F6BE7E8E-5087-40EB-AF90-5ACC7BC4FB29}" srcOrd="0" destOrd="0" parTransId="{BBBD3B67-247F-4AFF-B6D1-DCB344979E79}" sibTransId="{8E67F492-DAB2-4D17-9865-7FA8B5CBAF1D}"/>
    <dgm:cxn modelId="{1A80785B-5F87-423F-86D4-6403A5D7F0EC}" type="presOf" srcId="{D1DB87A6-081D-4637-A553-1CA1DAF6F660}" destId="{DA16FBD3-270A-4F46-9643-E475377B908C}" srcOrd="0" destOrd="0" presId="urn:microsoft.com/office/officeart/2005/8/layout/vList2"/>
    <dgm:cxn modelId="{D20B8F5B-51C4-422B-8894-5E0676392334}" srcId="{D1DB87A6-081D-4637-A553-1CA1DAF6F660}" destId="{E4092E4B-E174-4C5F-B740-EE9F39C5E726}" srcOrd="3" destOrd="0" parTransId="{1E2D05DC-AEE6-4343-B09E-4F4BBD3E92C3}" sibTransId="{9A862C10-3B71-475E-A149-3E18A2EC3784}"/>
    <dgm:cxn modelId="{62A55943-F6AA-48E6-9A48-F5FB1F2518C1}" srcId="{D1DB87A6-081D-4637-A553-1CA1DAF6F660}" destId="{ABF9528B-170D-404C-A1F1-E5727EF42EFB}" srcOrd="4" destOrd="0" parTransId="{A879C453-8832-4F57-BE95-4971656D4BB5}" sibTransId="{764F34CC-6335-42A6-B58C-5F0B76B0F2DF}"/>
    <dgm:cxn modelId="{E7404C6E-1B62-4945-9B34-4F408BEC981B}" type="presOf" srcId="{C3A69E89-B9B3-4FA4-BB34-A515B48AA3F0}" destId="{45A790A9-BDB3-47F1-8994-F13E7ECAACF0}" srcOrd="0" destOrd="0" presId="urn:microsoft.com/office/officeart/2005/8/layout/vList2"/>
    <dgm:cxn modelId="{8A5C3E72-A958-46A8-98D0-ADE3C76EE55C}" srcId="{E4092E4B-E174-4C5F-B740-EE9F39C5E726}" destId="{C3A69E89-B9B3-4FA4-BB34-A515B48AA3F0}" srcOrd="0" destOrd="0" parTransId="{484EADC1-5981-4B9C-80AD-F26EAEEA44A1}" sibTransId="{F202032A-EBD3-4DCE-B851-8268AFAE1672}"/>
    <dgm:cxn modelId="{828AEC52-AF30-490A-8713-BA89843F2BCF}" type="presOf" srcId="{E4092E4B-E174-4C5F-B740-EE9F39C5E726}" destId="{64F8FF79-E581-4174-9E48-18393E04A621}" srcOrd="0" destOrd="0" presId="urn:microsoft.com/office/officeart/2005/8/layout/vList2"/>
    <dgm:cxn modelId="{E7B0DA74-14FE-4431-A74D-EB37380AC2FF}" srcId="{47625905-0ADD-47E4-ACBA-5D91E1BB45EF}" destId="{98228B3C-6A76-469D-9EEA-91BD671210B2}" srcOrd="0" destOrd="0" parTransId="{992BEDF4-DBB0-472A-B797-7D7B74FA6CC4}" sibTransId="{53FDFA3B-A5CB-4E0D-A77C-02D1D5078003}"/>
    <dgm:cxn modelId="{0EC58391-5DB0-4AD9-8313-BB1F8570FAFF}" type="presOf" srcId="{5486BA25-6F06-4792-84CA-2890B1F8B456}" destId="{7BE1ACED-A1CB-4C7A-9D92-E7E07672D838}" srcOrd="0" destOrd="0" presId="urn:microsoft.com/office/officeart/2005/8/layout/vList2"/>
    <dgm:cxn modelId="{EDEBB6A4-DB07-4C2C-9E4A-76F8338FC2BF}" type="presOf" srcId="{F6BE7E8E-5087-40EB-AF90-5ACC7BC4FB29}" destId="{46EDF050-2CD6-4BC6-BECE-17E48EA93810}" srcOrd="0" destOrd="0" presId="urn:microsoft.com/office/officeart/2005/8/layout/vList2"/>
    <dgm:cxn modelId="{664FABA6-F95E-45B6-A76A-82F4F7177A27}" type="presOf" srcId="{ABF9528B-170D-404C-A1F1-E5727EF42EFB}" destId="{CF2C500E-0E39-4814-87E2-A86975F8C12B}" srcOrd="0" destOrd="0" presId="urn:microsoft.com/office/officeart/2005/8/layout/vList2"/>
    <dgm:cxn modelId="{E6C6C1C2-B45C-4D5B-898F-C91F111DBB93}" srcId="{D1DB87A6-081D-4637-A553-1CA1DAF6F660}" destId="{47625905-0ADD-47E4-ACBA-5D91E1BB45EF}" srcOrd="2" destOrd="0" parTransId="{26AE68AF-B56B-40C9-8F1F-B71EE51DBC2D}" sibTransId="{24C8526B-8412-42E0-AB52-66619290572E}"/>
    <dgm:cxn modelId="{EA8623C7-2CE5-49FE-8E17-64E9EB2634A7}" type="presOf" srcId="{940F2287-0C15-421C-80B3-7884EEE92071}" destId="{67BE64B0-7A25-4687-B2A8-DF9A3E5E2F01}" srcOrd="0" destOrd="0" presId="urn:microsoft.com/office/officeart/2005/8/layout/vList2"/>
    <dgm:cxn modelId="{76EF3BD2-F39C-4EA9-95F4-EC2F5B06B1D9}" srcId="{D1DB87A6-081D-4637-A553-1CA1DAF6F660}" destId="{940F2287-0C15-421C-80B3-7884EEE92071}" srcOrd="0" destOrd="0" parTransId="{BC0386F3-34CF-4A7F-BB28-C440352D255C}" sibTransId="{513DCEAD-B436-4680-B3B1-DA0898AE7C38}"/>
    <dgm:cxn modelId="{0A851DD7-7256-4873-AE8B-2ECE00037A86}" type="presOf" srcId="{6AB10403-784E-40E3-90B3-BCE1BC092AD5}" destId="{DC1FA7F6-896D-4829-AE1A-50C79F359470}" srcOrd="0" destOrd="0" presId="urn:microsoft.com/office/officeart/2005/8/layout/vList2"/>
    <dgm:cxn modelId="{0CC49CF9-06AE-40EA-9347-EC4803781FE1}" type="presOf" srcId="{98228B3C-6A76-469D-9EEA-91BD671210B2}" destId="{1EB9E334-338E-4350-89B3-5E6E9D02C784}" srcOrd="0" destOrd="0" presId="urn:microsoft.com/office/officeart/2005/8/layout/vList2"/>
    <dgm:cxn modelId="{63A9CAFB-C234-44CE-84E2-9D3393A3753F}" type="presOf" srcId="{47625905-0ADD-47E4-ACBA-5D91E1BB45EF}" destId="{A057D012-EB62-4E0E-BCBA-DA853A33A8C7}" srcOrd="0" destOrd="0" presId="urn:microsoft.com/office/officeart/2005/8/layout/vList2"/>
    <dgm:cxn modelId="{C753E4FC-9B84-4B68-BD3F-976CB49B5EA7}" srcId="{D1DB87A6-081D-4637-A553-1CA1DAF6F660}" destId="{5486BA25-6F06-4792-84CA-2890B1F8B456}" srcOrd="1" destOrd="0" parTransId="{B434C8C3-3349-45B8-B26A-502F8DE15F1D}" sibTransId="{E6EED98D-46B1-4903-8A57-00B1D8C6CF44}"/>
    <dgm:cxn modelId="{7C816705-43A7-44CA-8A09-38D2C9B9A0BB}" type="presParOf" srcId="{DA16FBD3-270A-4F46-9643-E475377B908C}" destId="{67BE64B0-7A25-4687-B2A8-DF9A3E5E2F01}" srcOrd="0" destOrd="0" presId="urn:microsoft.com/office/officeart/2005/8/layout/vList2"/>
    <dgm:cxn modelId="{401DAEC7-F48C-4A0E-98B8-79EB7431A668}" type="presParOf" srcId="{DA16FBD3-270A-4F46-9643-E475377B908C}" destId="{46EDF050-2CD6-4BC6-BECE-17E48EA93810}" srcOrd="1" destOrd="0" presId="urn:microsoft.com/office/officeart/2005/8/layout/vList2"/>
    <dgm:cxn modelId="{8B849D25-FE7E-4D37-8958-81775E8322BA}" type="presParOf" srcId="{DA16FBD3-270A-4F46-9643-E475377B908C}" destId="{7BE1ACED-A1CB-4C7A-9D92-E7E07672D838}" srcOrd="2" destOrd="0" presId="urn:microsoft.com/office/officeart/2005/8/layout/vList2"/>
    <dgm:cxn modelId="{05C6F99A-6594-4B18-9605-6EEA597A5D4D}" type="presParOf" srcId="{DA16FBD3-270A-4F46-9643-E475377B908C}" destId="{DC1FA7F6-896D-4829-AE1A-50C79F359470}" srcOrd="3" destOrd="0" presId="urn:microsoft.com/office/officeart/2005/8/layout/vList2"/>
    <dgm:cxn modelId="{57BB9CDF-6ACF-4142-A57C-4F0D54503CC2}" type="presParOf" srcId="{DA16FBD3-270A-4F46-9643-E475377B908C}" destId="{A057D012-EB62-4E0E-BCBA-DA853A33A8C7}" srcOrd="4" destOrd="0" presId="urn:microsoft.com/office/officeart/2005/8/layout/vList2"/>
    <dgm:cxn modelId="{4ED317D1-57D9-4950-8B4B-0E63509D3F11}" type="presParOf" srcId="{DA16FBD3-270A-4F46-9643-E475377B908C}" destId="{1EB9E334-338E-4350-89B3-5E6E9D02C784}" srcOrd="5" destOrd="0" presId="urn:microsoft.com/office/officeart/2005/8/layout/vList2"/>
    <dgm:cxn modelId="{852B77D2-E9FE-4A18-BBF3-C5A4E32ED741}" type="presParOf" srcId="{DA16FBD3-270A-4F46-9643-E475377B908C}" destId="{64F8FF79-E581-4174-9E48-18393E04A621}" srcOrd="6" destOrd="0" presId="urn:microsoft.com/office/officeart/2005/8/layout/vList2"/>
    <dgm:cxn modelId="{6C48E012-D488-4931-B144-4DED16FFAC4C}" type="presParOf" srcId="{DA16FBD3-270A-4F46-9643-E475377B908C}" destId="{45A790A9-BDB3-47F1-8994-F13E7ECAACF0}" srcOrd="7" destOrd="0" presId="urn:microsoft.com/office/officeart/2005/8/layout/vList2"/>
    <dgm:cxn modelId="{2349A336-274E-4C5C-822F-4A51D7D8A5AD}" type="presParOf" srcId="{DA16FBD3-270A-4F46-9643-E475377B908C}" destId="{CF2C500E-0E39-4814-87E2-A86975F8C12B}"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6344E0-5932-40F5-87ED-1D141357A9A5}"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el-GR"/>
        </a:p>
      </dgm:t>
    </dgm:pt>
    <dgm:pt modelId="{39394936-F9AB-4A3B-B705-23170042EDD4}">
      <dgm:prSet phldrT="[Κείμενο]" custT="1"/>
      <dgm:spPr/>
      <dgm:t>
        <a:bodyPr/>
        <a:lstStyle/>
        <a:p>
          <a:r>
            <a:rPr lang="en-US" sz="2400" b="1" dirty="0"/>
            <a:t>I. Design - </a:t>
          </a:r>
          <a:r>
            <a:rPr lang="el-GR" sz="2400" b="1" dirty="0"/>
            <a:t>Σχεδιασμός</a:t>
          </a:r>
        </a:p>
      </dgm:t>
    </dgm:pt>
    <dgm:pt modelId="{29003808-6B37-4633-AD61-3E8FA79B8537}" type="parTrans" cxnId="{C04F5490-A606-45C1-92FF-E5C31D63502C}">
      <dgm:prSet/>
      <dgm:spPr/>
      <dgm:t>
        <a:bodyPr/>
        <a:lstStyle/>
        <a:p>
          <a:endParaRPr lang="el-GR" sz="2400" b="1"/>
        </a:p>
      </dgm:t>
    </dgm:pt>
    <dgm:pt modelId="{64D02D9A-0BBB-4004-9448-58AA2B14866B}" type="sibTrans" cxnId="{C04F5490-A606-45C1-92FF-E5C31D63502C}">
      <dgm:prSet/>
      <dgm:spPr/>
      <dgm:t>
        <a:bodyPr/>
        <a:lstStyle/>
        <a:p>
          <a:endParaRPr lang="el-GR" sz="2400" b="1"/>
        </a:p>
      </dgm:t>
    </dgm:pt>
    <dgm:pt modelId="{E3ED4B8E-A333-45CB-8F22-CCFD2358EC0B}">
      <dgm:prSet phldrT="[Κείμενο]" custT="1"/>
      <dgm:spPr/>
      <dgm:t>
        <a:bodyPr/>
        <a:lstStyle/>
        <a:p>
          <a:r>
            <a:rPr lang="en-US" sz="2400" b="1" dirty="0"/>
            <a:t>II. Development</a:t>
          </a:r>
          <a:r>
            <a:rPr lang="el-GR" sz="2400" b="1" dirty="0"/>
            <a:t> - Ανάπτυξη</a:t>
          </a:r>
        </a:p>
      </dgm:t>
    </dgm:pt>
    <dgm:pt modelId="{AF9A73CE-B295-4DCD-B496-C585EABA6968}" type="parTrans" cxnId="{CD90CFA6-DF14-4DD3-96C6-346690BB7BBD}">
      <dgm:prSet/>
      <dgm:spPr/>
      <dgm:t>
        <a:bodyPr/>
        <a:lstStyle/>
        <a:p>
          <a:endParaRPr lang="el-GR" sz="2400" b="1"/>
        </a:p>
      </dgm:t>
    </dgm:pt>
    <dgm:pt modelId="{A0651F80-6489-47A2-B080-623F71ECF6E6}" type="sibTrans" cxnId="{CD90CFA6-DF14-4DD3-96C6-346690BB7BBD}">
      <dgm:prSet/>
      <dgm:spPr/>
      <dgm:t>
        <a:bodyPr/>
        <a:lstStyle/>
        <a:p>
          <a:endParaRPr lang="el-GR" sz="2400" b="1"/>
        </a:p>
      </dgm:t>
    </dgm:pt>
    <dgm:pt modelId="{A312DAF8-B368-4413-B1B5-007A12D41993}">
      <dgm:prSet phldrT="[Κείμενο]" custT="1"/>
      <dgm:spPr/>
      <dgm:t>
        <a:bodyPr/>
        <a:lstStyle/>
        <a:p>
          <a:r>
            <a:rPr lang="en-US" sz="2400" b="1" dirty="0">
              <a:solidFill>
                <a:schemeClr val="bg2"/>
              </a:solidFill>
            </a:rPr>
            <a:t>III. Implementation</a:t>
          </a:r>
          <a:r>
            <a:rPr lang="el-GR" sz="2400" b="1" dirty="0">
              <a:solidFill>
                <a:schemeClr val="bg2"/>
              </a:solidFill>
            </a:rPr>
            <a:t> -Εφαρμογή</a:t>
          </a:r>
        </a:p>
      </dgm:t>
    </dgm:pt>
    <dgm:pt modelId="{D1FCAC41-7D5D-4D87-B200-48F6A0D67F2D}" type="parTrans" cxnId="{F8088E3B-2AF0-47E3-9611-645CC86F6311}">
      <dgm:prSet/>
      <dgm:spPr/>
      <dgm:t>
        <a:bodyPr/>
        <a:lstStyle/>
        <a:p>
          <a:endParaRPr lang="el-GR" sz="2400" b="1"/>
        </a:p>
      </dgm:t>
    </dgm:pt>
    <dgm:pt modelId="{858EDD46-0CDE-4431-9183-700FF9039D64}" type="sibTrans" cxnId="{F8088E3B-2AF0-47E3-9611-645CC86F6311}">
      <dgm:prSet/>
      <dgm:spPr/>
      <dgm:t>
        <a:bodyPr/>
        <a:lstStyle/>
        <a:p>
          <a:endParaRPr lang="el-GR" sz="2400" b="1"/>
        </a:p>
      </dgm:t>
    </dgm:pt>
    <dgm:pt modelId="{A2B36864-F554-4844-B776-D5937FCF8016}">
      <dgm:prSet phldrT="[Κείμενο]" custT="1"/>
      <dgm:spPr/>
      <dgm:t>
        <a:bodyPr/>
        <a:lstStyle/>
        <a:p>
          <a:r>
            <a:rPr lang="en-US" sz="2400" b="1" dirty="0">
              <a:solidFill>
                <a:schemeClr val="bg2"/>
              </a:solidFill>
            </a:rPr>
            <a:t>IV. Evaluation</a:t>
          </a:r>
          <a:r>
            <a:rPr lang="el-GR" sz="2400" b="1" dirty="0">
              <a:solidFill>
                <a:schemeClr val="bg2"/>
              </a:solidFill>
            </a:rPr>
            <a:t> - Αξιολόγηση</a:t>
          </a:r>
        </a:p>
      </dgm:t>
    </dgm:pt>
    <dgm:pt modelId="{6E003B0B-A9D0-4531-ADE3-B35608D0DC99}" type="parTrans" cxnId="{697FF924-AB1C-4D3A-85F8-C01E0B469C6E}">
      <dgm:prSet/>
      <dgm:spPr/>
      <dgm:t>
        <a:bodyPr/>
        <a:lstStyle/>
        <a:p>
          <a:endParaRPr lang="el-GR" sz="2400" b="1"/>
        </a:p>
      </dgm:t>
    </dgm:pt>
    <dgm:pt modelId="{74ED3EFB-C496-453C-9025-051ACF8216EA}" type="sibTrans" cxnId="{697FF924-AB1C-4D3A-85F8-C01E0B469C6E}">
      <dgm:prSet/>
      <dgm:spPr/>
      <dgm:t>
        <a:bodyPr/>
        <a:lstStyle/>
        <a:p>
          <a:endParaRPr lang="el-GR" sz="2400" b="1"/>
        </a:p>
      </dgm:t>
    </dgm:pt>
    <dgm:pt modelId="{BA17FA9F-36A9-4BCE-89FC-B983FAD7E2F3}">
      <dgm:prSet phldrT="[Κείμενο]" custT="1"/>
      <dgm:spPr/>
      <dgm:t>
        <a:bodyPr/>
        <a:lstStyle/>
        <a:p>
          <a:r>
            <a:rPr lang="en-US" sz="2400" b="1" dirty="0">
              <a:solidFill>
                <a:schemeClr val="bg2"/>
              </a:solidFill>
            </a:rPr>
            <a:t>V. Redesign</a:t>
          </a:r>
          <a:r>
            <a:rPr lang="el-GR" sz="2400" b="1" dirty="0">
              <a:solidFill>
                <a:schemeClr val="bg2"/>
              </a:solidFill>
            </a:rPr>
            <a:t> - Επανασχεδιασμός</a:t>
          </a:r>
        </a:p>
      </dgm:t>
    </dgm:pt>
    <dgm:pt modelId="{CBF54D85-3F19-4E69-BD25-B437704359CD}" type="parTrans" cxnId="{540BC506-7453-451C-9D75-54907841F65A}">
      <dgm:prSet/>
      <dgm:spPr/>
      <dgm:t>
        <a:bodyPr/>
        <a:lstStyle/>
        <a:p>
          <a:endParaRPr lang="el-GR" sz="2400" b="1"/>
        </a:p>
      </dgm:t>
    </dgm:pt>
    <dgm:pt modelId="{CED70D79-B7FD-490F-AD65-8C518E0F2D85}" type="sibTrans" cxnId="{540BC506-7453-451C-9D75-54907841F65A}">
      <dgm:prSet/>
      <dgm:spPr/>
      <dgm:t>
        <a:bodyPr/>
        <a:lstStyle/>
        <a:p>
          <a:endParaRPr lang="el-GR" sz="2400" b="1"/>
        </a:p>
      </dgm:t>
    </dgm:pt>
    <dgm:pt modelId="{9AC37490-45C3-4F9C-92AC-220FE481F001}" type="pres">
      <dgm:prSet presAssocID="{F06344E0-5932-40F5-87ED-1D141357A9A5}" presName="linear" presStyleCnt="0">
        <dgm:presLayoutVars>
          <dgm:dir/>
          <dgm:animLvl val="lvl"/>
          <dgm:resizeHandles val="exact"/>
        </dgm:presLayoutVars>
      </dgm:prSet>
      <dgm:spPr/>
    </dgm:pt>
    <dgm:pt modelId="{A5C22C19-3BD8-4585-9D11-6B0C3820CA00}" type="pres">
      <dgm:prSet presAssocID="{39394936-F9AB-4A3B-B705-23170042EDD4}" presName="parentLin" presStyleCnt="0"/>
      <dgm:spPr/>
    </dgm:pt>
    <dgm:pt modelId="{EAFD461B-2C50-4F94-AB6B-7EBC0E546CEF}" type="pres">
      <dgm:prSet presAssocID="{39394936-F9AB-4A3B-B705-23170042EDD4}" presName="parentLeftMargin" presStyleLbl="node1" presStyleIdx="0" presStyleCnt="5"/>
      <dgm:spPr/>
    </dgm:pt>
    <dgm:pt modelId="{FFF1E57D-FE0B-42C7-8330-D704D12E16E3}" type="pres">
      <dgm:prSet presAssocID="{39394936-F9AB-4A3B-B705-23170042EDD4}" presName="parentText" presStyleLbl="node1" presStyleIdx="0" presStyleCnt="5">
        <dgm:presLayoutVars>
          <dgm:chMax val="0"/>
          <dgm:bulletEnabled val="1"/>
        </dgm:presLayoutVars>
      </dgm:prSet>
      <dgm:spPr/>
    </dgm:pt>
    <dgm:pt modelId="{5993A570-B0B6-4A35-BCB4-18BF536BB737}" type="pres">
      <dgm:prSet presAssocID="{39394936-F9AB-4A3B-B705-23170042EDD4}" presName="negativeSpace" presStyleCnt="0"/>
      <dgm:spPr/>
    </dgm:pt>
    <dgm:pt modelId="{13DC2BC0-10C3-4269-A44E-F8F29D503033}" type="pres">
      <dgm:prSet presAssocID="{39394936-F9AB-4A3B-B705-23170042EDD4}" presName="childText" presStyleLbl="conFgAcc1" presStyleIdx="0" presStyleCnt="5">
        <dgm:presLayoutVars>
          <dgm:bulletEnabled val="1"/>
        </dgm:presLayoutVars>
      </dgm:prSet>
      <dgm:spPr/>
    </dgm:pt>
    <dgm:pt modelId="{80CA2F4D-7A0E-4CE6-A7FE-3FCE59BAAB0E}" type="pres">
      <dgm:prSet presAssocID="{64D02D9A-0BBB-4004-9448-58AA2B14866B}" presName="spaceBetweenRectangles" presStyleCnt="0"/>
      <dgm:spPr/>
    </dgm:pt>
    <dgm:pt modelId="{B22DDD59-A950-4C04-8A24-1E0D20A5FB3C}" type="pres">
      <dgm:prSet presAssocID="{E3ED4B8E-A333-45CB-8F22-CCFD2358EC0B}" presName="parentLin" presStyleCnt="0"/>
      <dgm:spPr/>
    </dgm:pt>
    <dgm:pt modelId="{07562AF9-149E-4F32-9D4E-7F3548C6F5F9}" type="pres">
      <dgm:prSet presAssocID="{E3ED4B8E-A333-45CB-8F22-CCFD2358EC0B}" presName="parentLeftMargin" presStyleLbl="node1" presStyleIdx="0" presStyleCnt="5"/>
      <dgm:spPr/>
    </dgm:pt>
    <dgm:pt modelId="{2E40F060-54CF-434D-9DD7-73414985724A}" type="pres">
      <dgm:prSet presAssocID="{E3ED4B8E-A333-45CB-8F22-CCFD2358EC0B}" presName="parentText" presStyleLbl="node1" presStyleIdx="1" presStyleCnt="5" custScaleX="100656" custScaleY="155996">
        <dgm:presLayoutVars>
          <dgm:chMax val="0"/>
          <dgm:bulletEnabled val="1"/>
        </dgm:presLayoutVars>
      </dgm:prSet>
      <dgm:spPr/>
    </dgm:pt>
    <dgm:pt modelId="{CEFB24AE-9A9A-4D3E-B731-0C9B76A68847}" type="pres">
      <dgm:prSet presAssocID="{E3ED4B8E-A333-45CB-8F22-CCFD2358EC0B}" presName="negativeSpace" presStyleCnt="0"/>
      <dgm:spPr/>
    </dgm:pt>
    <dgm:pt modelId="{C281162D-41D5-4134-A2F7-CF7274503B4C}" type="pres">
      <dgm:prSet presAssocID="{E3ED4B8E-A333-45CB-8F22-CCFD2358EC0B}" presName="childText" presStyleLbl="conFgAcc1" presStyleIdx="1" presStyleCnt="5">
        <dgm:presLayoutVars>
          <dgm:bulletEnabled val="1"/>
        </dgm:presLayoutVars>
      </dgm:prSet>
      <dgm:spPr/>
    </dgm:pt>
    <dgm:pt modelId="{BF50D84F-CB65-4311-8209-232427C02B4E}" type="pres">
      <dgm:prSet presAssocID="{A0651F80-6489-47A2-B080-623F71ECF6E6}" presName="spaceBetweenRectangles" presStyleCnt="0"/>
      <dgm:spPr/>
    </dgm:pt>
    <dgm:pt modelId="{0134C054-5503-4EC2-BC38-D6DF4FD51031}" type="pres">
      <dgm:prSet presAssocID="{A312DAF8-B368-4413-B1B5-007A12D41993}" presName="parentLin" presStyleCnt="0"/>
      <dgm:spPr/>
    </dgm:pt>
    <dgm:pt modelId="{DB2DC24C-9DD8-4E0F-9DE7-A7A15EF8186E}" type="pres">
      <dgm:prSet presAssocID="{A312DAF8-B368-4413-B1B5-007A12D41993}" presName="parentLeftMargin" presStyleLbl="node1" presStyleIdx="1" presStyleCnt="5"/>
      <dgm:spPr/>
    </dgm:pt>
    <dgm:pt modelId="{F171DCDF-D35A-475A-84DC-5D955C9293AC}" type="pres">
      <dgm:prSet presAssocID="{A312DAF8-B368-4413-B1B5-007A12D41993}" presName="parentText" presStyleLbl="node1" presStyleIdx="2" presStyleCnt="5">
        <dgm:presLayoutVars>
          <dgm:chMax val="0"/>
          <dgm:bulletEnabled val="1"/>
        </dgm:presLayoutVars>
      </dgm:prSet>
      <dgm:spPr/>
    </dgm:pt>
    <dgm:pt modelId="{985463F9-9906-4FA8-927E-652314CBB463}" type="pres">
      <dgm:prSet presAssocID="{A312DAF8-B368-4413-B1B5-007A12D41993}" presName="negativeSpace" presStyleCnt="0"/>
      <dgm:spPr/>
    </dgm:pt>
    <dgm:pt modelId="{C6CE752F-6E71-4BB3-A6D2-1200AD36E455}" type="pres">
      <dgm:prSet presAssocID="{A312DAF8-B368-4413-B1B5-007A12D41993}" presName="childText" presStyleLbl="conFgAcc1" presStyleIdx="2" presStyleCnt="5">
        <dgm:presLayoutVars>
          <dgm:bulletEnabled val="1"/>
        </dgm:presLayoutVars>
      </dgm:prSet>
      <dgm:spPr/>
    </dgm:pt>
    <dgm:pt modelId="{91FBF294-E82C-44BE-9357-5E291B50FB7A}" type="pres">
      <dgm:prSet presAssocID="{858EDD46-0CDE-4431-9183-700FF9039D64}" presName="spaceBetweenRectangles" presStyleCnt="0"/>
      <dgm:spPr/>
    </dgm:pt>
    <dgm:pt modelId="{3CC3F07E-023D-4FD6-AC31-9AA9859341CD}" type="pres">
      <dgm:prSet presAssocID="{A2B36864-F554-4844-B776-D5937FCF8016}" presName="parentLin" presStyleCnt="0"/>
      <dgm:spPr/>
    </dgm:pt>
    <dgm:pt modelId="{8A564A20-50D9-4C41-AD2E-FFB768A0AAD4}" type="pres">
      <dgm:prSet presAssocID="{A2B36864-F554-4844-B776-D5937FCF8016}" presName="parentLeftMargin" presStyleLbl="node1" presStyleIdx="2" presStyleCnt="5"/>
      <dgm:spPr/>
    </dgm:pt>
    <dgm:pt modelId="{2665A966-05FA-4B79-8481-97B8376A7DC4}" type="pres">
      <dgm:prSet presAssocID="{A2B36864-F554-4844-B776-D5937FCF8016}" presName="parentText" presStyleLbl="node1" presStyleIdx="3" presStyleCnt="5" custScaleX="100655" custScaleY="161353">
        <dgm:presLayoutVars>
          <dgm:chMax val="0"/>
          <dgm:bulletEnabled val="1"/>
        </dgm:presLayoutVars>
      </dgm:prSet>
      <dgm:spPr/>
    </dgm:pt>
    <dgm:pt modelId="{1D32DAAB-ED72-4DC3-A9D4-97184C4F1704}" type="pres">
      <dgm:prSet presAssocID="{A2B36864-F554-4844-B776-D5937FCF8016}" presName="negativeSpace" presStyleCnt="0"/>
      <dgm:spPr/>
    </dgm:pt>
    <dgm:pt modelId="{328A5F33-9DB4-4A94-BE10-0177168F4C5A}" type="pres">
      <dgm:prSet presAssocID="{A2B36864-F554-4844-B776-D5937FCF8016}" presName="childText" presStyleLbl="conFgAcc1" presStyleIdx="3" presStyleCnt="5">
        <dgm:presLayoutVars>
          <dgm:bulletEnabled val="1"/>
        </dgm:presLayoutVars>
      </dgm:prSet>
      <dgm:spPr/>
    </dgm:pt>
    <dgm:pt modelId="{08650C13-BDF3-4C5B-A73B-D41DB2C6D94F}" type="pres">
      <dgm:prSet presAssocID="{74ED3EFB-C496-453C-9025-051ACF8216EA}" presName="spaceBetweenRectangles" presStyleCnt="0"/>
      <dgm:spPr/>
    </dgm:pt>
    <dgm:pt modelId="{3F173764-6A52-412B-A866-90C95B8BFCF9}" type="pres">
      <dgm:prSet presAssocID="{BA17FA9F-36A9-4BCE-89FC-B983FAD7E2F3}" presName="parentLin" presStyleCnt="0"/>
      <dgm:spPr/>
    </dgm:pt>
    <dgm:pt modelId="{437FCC8C-E2F9-4518-AEF9-00BF54B7F77F}" type="pres">
      <dgm:prSet presAssocID="{BA17FA9F-36A9-4BCE-89FC-B983FAD7E2F3}" presName="parentLeftMargin" presStyleLbl="node1" presStyleIdx="3" presStyleCnt="5"/>
      <dgm:spPr/>
    </dgm:pt>
    <dgm:pt modelId="{5760C0BD-FFD4-44A1-8513-C31173AE5402}" type="pres">
      <dgm:prSet presAssocID="{BA17FA9F-36A9-4BCE-89FC-B983FAD7E2F3}" presName="parentText" presStyleLbl="node1" presStyleIdx="4" presStyleCnt="5">
        <dgm:presLayoutVars>
          <dgm:chMax val="0"/>
          <dgm:bulletEnabled val="1"/>
        </dgm:presLayoutVars>
      </dgm:prSet>
      <dgm:spPr/>
    </dgm:pt>
    <dgm:pt modelId="{9EE55AD1-BD10-4CE3-AA72-16F76A98FF05}" type="pres">
      <dgm:prSet presAssocID="{BA17FA9F-36A9-4BCE-89FC-B983FAD7E2F3}" presName="negativeSpace" presStyleCnt="0"/>
      <dgm:spPr/>
    </dgm:pt>
    <dgm:pt modelId="{D653F168-BCB9-45B1-B234-E74AFCBC8B6C}" type="pres">
      <dgm:prSet presAssocID="{BA17FA9F-36A9-4BCE-89FC-B983FAD7E2F3}" presName="childText" presStyleLbl="conFgAcc1" presStyleIdx="4" presStyleCnt="5">
        <dgm:presLayoutVars>
          <dgm:bulletEnabled val="1"/>
        </dgm:presLayoutVars>
      </dgm:prSet>
      <dgm:spPr/>
    </dgm:pt>
  </dgm:ptLst>
  <dgm:cxnLst>
    <dgm:cxn modelId="{540BC506-7453-451C-9D75-54907841F65A}" srcId="{F06344E0-5932-40F5-87ED-1D141357A9A5}" destId="{BA17FA9F-36A9-4BCE-89FC-B983FAD7E2F3}" srcOrd="4" destOrd="0" parTransId="{CBF54D85-3F19-4E69-BD25-B437704359CD}" sibTransId="{CED70D79-B7FD-490F-AD65-8C518E0F2D85}"/>
    <dgm:cxn modelId="{697FF924-AB1C-4D3A-85F8-C01E0B469C6E}" srcId="{F06344E0-5932-40F5-87ED-1D141357A9A5}" destId="{A2B36864-F554-4844-B776-D5937FCF8016}" srcOrd="3" destOrd="0" parTransId="{6E003B0B-A9D0-4531-ADE3-B35608D0DC99}" sibTransId="{74ED3EFB-C496-453C-9025-051ACF8216EA}"/>
    <dgm:cxn modelId="{F8088E3B-2AF0-47E3-9611-645CC86F6311}" srcId="{F06344E0-5932-40F5-87ED-1D141357A9A5}" destId="{A312DAF8-B368-4413-B1B5-007A12D41993}" srcOrd="2" destOrd="0" parTransId="{D1FCAC41-7D5D-4D87-B200-48F6A0D67F2D}" sibTransId="{858EDD46-0CDE-4431-9183-700FF9039D64}"/>
    <dgm:cxn modelId="{C0E62C44-4AEF-4B2C-92A0-4D2450D41D3F}" type="presOf" srcId="{A2B36864-F554-4844-B776-D5937FCF8016}" destId="{2665A966-05FA-4B79-8481-97B8376A7DC4}" srcOrd="1" destOrd="0" presId="urn:microsoft.com/office/officeart/2005/8/layout/list1"/>
    <dgm:cxn modelId="{9FDD7F59-E13A-40C3-AEB6-5FE5DCCBAB42}" type="presOf" srcId="{BA17FA9F-36A9-4BCE-89FC-B983FAD7E2F3}" destId="{5760C0BD-FFD4-44A1-8513-C31173AE5402}" srcOrd="1" destOrd="0" presId="urn:microsoft.com/office/officeart/2005/8/layout/list1"/>
    <dgm:cxn modelId="{C581F97C-049A-4582-A994-8FF5DB07F288}" type="presOf" srcId="{E3ED4B8E-A333-45CB-8F22-CCFD2358EC0B}" destId="{07562AF9-149E-4F32-9D4E-7F3548C6F5F9}" srcOrd="0" destOrd="0" presId="urn:microsoft.com/office/officeart/2005/8/layout/list1"/>
    <dgm:cxn modelId="{C04F5490-A606-45C1-92FF-E5C31D63502C}" srcId="{F06344E0-5932-40F5-87ED-1D141357A9A5}" destId="{39394936-F9AB-4A3B-B705-23170042EDD4}" srcOrd="0" destOrd="0" parTransId="{29003808-6B37-4633-AD61-3E8FA79B8537}" sibTransId="{64D02D9A-0BBB-4004-9448-58AA2B14866B}"/>
    <dgm:cxn modelId="{056FCA98-653F-4E36-B4DC-811C032C6408}" type="presOf" srcId="{A2B36864-F554-4844-B776-D5937FCF8016}" destId="{8A564A20-50D9-4C41-AD2E-FFB768A0AAD4}" srcOrd="0" destOrd="0" presId="urn:microsoft.com/office/officeart/2005/8/layout/list1"/>
    <dgm:cxn modelId="{D3907EA5-A0AF-4A4F-8E76-87540E31AF80}" type="presOf" srcId="{F06344E0-5932-40F5-87ED-1D141357A9A5}" destId="{9AC37490-45C3-4F9C-92AC-220FE481F001}" srcOrd="0" destOrd="0" presId="urn:microsoft.com/office/officeart/2005/8/layout/list1"/>
    <dgm:cxn modelId="{CD90CFA6-DF14-4DD3-96C6-346690BB7BBD}" srcId="{F06344E0-5932-40F5-87ED-1D141357A9A5}" destId="{E3ED4B8E-A333-45CB-8F22-CCFD2358EC0B}" srcOrd="1" destOrd="0" parTransId="{AF9A73CE-B295-4DCD-B496-C585EABA6968}" sibTransId="{A0651F80-6489-47A2-B080-623F71ECF6E6}"/>
    <dgm:cxn modelId="{5CDE81C1-EB88-46A4-B8ED-DDF971B85D9D}" type="presOf" srcId="{E3ED4B8E-A333-45CB-8F22-CCFD2358EC0B}" destId="{2E40F060-54CF-434D-9DD7-73414985724A}" srcOrd="1" destOrd="0" presId="urn:microsoft.com/office/officeart/2005/8/layout/list1"/>
    <dgm:cxn modelId="{39B521C3-6101-4F1A-960B-4CECB2466113}" type="presOf" srcId="{A312DAF8-B368-4413-B1B5-007A12D41993}" destId="{DB2DC24C-9DD8-4E0F-9DE7-A7A15EF8186E}" srcOrd="0" destOrd="0" presId="urn:microsoft.com/office/officeart/2005/8/layout/list1"/>
    <dgm:cxn modelId="{048081C4-4194-4A85-960B-8F485E904E07}" type="presOf" srcId="{39394936-F9AB-4A3B-B705-23170042EDD4}" destId="{FFF1E57D-FE0B-42C7-8330-D704D12E16E3}" srcOrd="1" destOrd="0" presId="urn:microsoft.com/office/officeart/2005/8/layout/list1"/>
    <dgm:cxn modelId="{FE3AF5C4-37D5-43D8-B891-F51E5C392150}" type="presOf" srcId="{BA17FA9F-36A9-4BCE-89FC-B983FAD7E2F3}" destId="{437FCC8C-E2F9-4518-AEF9-00BF54B7F77F}" srcOrd="0" destOrd="0" presId="urn:microsoft.com/office/officeart/2005/8/layout/list1"/>
    <dgm:cxn modelId="{58ABFED4-80A5-4184-8459-B7963CF1DC02}" type="presOf" srcId="{A312DAF8-B368-4413-B1B5-007A12D41993}" destId="{F171DCDF-D35A-475A-84DC-5D955C9293AC}" srcOrd="1" destOrd="0" presId="urn:microsoft.com/office/officeart/2005/8/layout/list1"/>
    <dgm:cxn modelId="{5B9C34F9-3BD4-420A-BF5D-391C09B16F8C}" type="presOf" srcId="{39394936-F9AB-4A3B-B705-23170042EDD4}" destId="{EAFD461B-2C50-4F94-AB6B-7EBC0E546CEF}" srcOrd="0" destOrd="0" presId="urn:microsoft.com/office/officeart/2005/8/layout/list1"/>
    <dgm:cxn modelId="{709F817D-FA18-4D2B-A7F8-5587B12E00FB}" type="presParOf" srcId="{9AC37490-45C3-4F9C-92AC-220FE481F001}" destId="{A5C22C19-3BD8-4585-9D11-6B0C3820CA00}" srcOrd="0" destOrd="0" presId="urn:microsoft.com/office/officeart/2005/8/layout/list1"/>
    <dgm:cxn modelId="{42057D23-9AC0-4485-9D6B-3353FBDC0494}" type="presParOf" srcId="{A5C22C19-3BD8-4585-9D11-6B0C3820CA00}" destId="{EAFD461B-2C50-4F94-AB6B-7EBC0E546CEF}" srcOrd="0" destOrd="0" presId="urn:microsoft.com/office/officeart/2005/8/layout/list1"/>
    <dgm:cxn modelId="{F1669E64-B506-4778-BB79-BBAE8CE6B5D0}" type="presParOf" srcId="{A5C22C19-3BD8-4585-9D11-6B0C3820CA00}" destId="{FFF1E57D-FE0B-42C7-8330-D704D12E16E3}" srcOrd="1" destOrd="0" presId="urn:microsoft.com/office/officeart/2005/8/layout/list1"/>
    <dgm:cxn modelId="{ECA4F29D-BE17-410F-B836-06B358513BF4}" type="presParOf" srcId="{9AC37490-45C3-4F9C-92AC-220FE481F001}" destId="{5993A570-B0B6-4A35-BCB4-18BF536BB737}" srcOrd="1" destOrd="0" presId="urn:microsoft.com/office/officeart/2005/8/layout/list1"/>
    <dgm:cxn modelId="{11BDC125-0085-4947-A66D-52C58A533A9E}" type="presParOf" srcId="{9AC37490-45C3-4F9C-92AC-220FE481F001}" destId="{13DC2BC0-10C3-4269-A44E-F8F29D503033}" srcOrd="2" destOrd="0" presId="urn:microsoft.com/office/officeart/2005/8/layout/list1"/>
    <dgm:cxn modelId="{8D385FF3-0AE2-4CEA-B8CF-04CBD36F9929}" type="presParOf" srcId="{9AC37490-45C3-4F9C-92AC-220FE481F001}" destId="{80CA2F4D-7A0E-4CE6-A7FE-3FCE59BAAB0E}" srcOrd="3" destOrd="0" presId="urn:microsoft.com/office/officeart/2005/8/layout/list1"/>
    <dgm:cxn modelId="{9ECBC46D-E8A8-402D-80AB-58BCF2B878E8}" type="presParOf" srcId="{9AC37490-45C3-4F9C-92AC-220FE481F001}" destId="{B22DDD59-A950-4C04-8A24-1E0D20A5FB3C}" srcOrd="4" destOrd="0" presId="urn:microsoft.com/office/officeart/2005/8/layout/list1"/>
    <dgm:cxn modelId="{96E9D958-5694-439A-B041-1D53A49F45CE}" type="presParOf" srcId="{B22DDD59-A950-4C04-8A24-1E0D20A5FB3C}" destId="{07562AF9-149E-4F32-9D4E-7F3548C6F5F9}" srcOrd="0" destOrd="0" presId="urn:microsoft.com/office/officeart/2005/8/layout/list1"/>
    <dgm:cxn modelId="{1C575669-AD3E-48C3-B39C-CAE9A0251B51}" type="presParOf" srcId="{B22DDD59-A950-4C04-8A24-1E0D20A5FB3C}" destId="{2E40F060-54CF-434D-9DD7-73414985724A}" srcOrd="1" destOrd="0" presId="urn:microsoft.com/office/officeart/2005/8/layout/list1"/>
    <dgm:cxn modelId="{532B8E49-E048-4781-9976-65F8E622C37B}" type="presParOf" srcId="{9AC37490-45C3-4F9C-92AC-220FE481F001}" destId="{CEFB24AE-9A9A-4D3E-B731-0C9B76A68847}" srcOrd="5" destOrd="0" presId="urn:microsoft.com/office/officeart/2005/8/layout/list1"/>
    <dgm:cxn modelId="{191A596B-CF7D-4981-A918-3B0C05D854EC}" type="presParOf" srcId="{9AC37490-45C3-4F9C-92AC-220FE481F001}" destId="{C281162D-41D5-4134-A2F7-CF7274503B4C}" srcOrd="6" destOrd="0" presId="urn:microsoft.com/office/officeart/2005/8/layout/list1"/>
    <dgm:cxn modelId="{EFCB41BB-4565-4D11-A68F-73643FE965F3}" type="presParOf" srcId="{9AC37490-45C3-4F9C-92AC-220FE481F001}" destId="{BF50D84F-CB65-4311-8209-232427C02B4E}" srcOrd="7" destOrd="0" presId="urn:microsoft.com/office/officeart/2005/8/layout/list1"/>
    <dgm:cxn modelId="{DF4546C5-4A71-48C0-BD9B-DAFE58CFCC8F}" type="presParOf" srcId="{9AC37490-45C3-4F9C-92AC-220FE481F001}" destId="{0134C054-5503-4EC2-BC38-D6DF4FD51031}" srcOrd="8" destOrd="0" presId="urn:microsoft.com/office/officeart/2005/8/layout/list1"/>
    <dgm:cxn modelId="{4CE5C77B-51F6-47E4-8EB1-784237CEA767}" type="presParOf" srcId="{0134C054-5503-4EC2-BC38-D6DF4FD51031}" destId="{DB2DC24C-9DD8-4E0F-9DE7-A7A15EF8186E}" srcOrd="0" destOrd="0" presId="urn:microsoft.com/office/officeart/2005/8/layout/list1"/>
    <dgm:cxn modelId="{77EAAD5F-F4BC-4BBC-ADE6-CE0C67C8830F}" type="presParOf" srcId="{0134C054-5503-4EC2-BC38-D6DF4FD51031}" destId="{F171DCDF-D35A-475A-84DC-5D955C9293AC}" srcOrd="1" destOrd="0" presId="urn:microsoft.com/office/officeart/2005/8/layout/list1"/>
    <dgm:cxn modelId="{EDA3268B-D11E-40F2-9ADC-4E404E9A03FB}" type="presParOf" srcId="{9AC37490-45C3-4F9C-92AC-220FE481F001}" destId="{985463F9-9906-4FA8-927E-652314CBB463}" srcOrd="9" destOrd="0" presId="urn:microsoft.com/office/officeart/2005/8/layout/list1"/>
    <dgm:cxn modelId="{347FF9A7-4335-4D53-802B-41966B2A8C3F}" type="presParOf" srcId="{9AC37490-45C3-4F9C-92AC-220FE481F001}" destId="{C6CE752F-6E71-4BB3-A6D2-1200AD36E455}" srcOrd="10" destOrd="0" presId="urn:microsoft.com/office/officeart/2005/8/layout/list1"/>
    <dgm:cxn modelId="{5AD9C0E1-1797-4D5F-8EAE-1B686D436EFB}" type="presParOf" srcId="{9AC37490-45C3-4F9C-92AC-220FE481F001}" destId="{91FBF294-E82C-44BE-9357-5E291B50FB7A}" srcOrd="11" destOrd="0" presId="urn:microsoft.com/office/officeart/2005/8/layout/list1"/>
    <dgm:cxn modelId="{1F14CDE1-B254-4C6B-B991-7256F3D42D66}" type="presParOf" srcId="{9AC37490-45C3-4F9C-92AC-220FE481F001}" destId="{3CC3F07E-023D-4FD6-AC31-9AA9859341CD}" srcOrd="12" destOrd="0" presId="urn:microsoft.com/office/officeart/2005/8/layout/list1"/>
    <dgm:cxn modelId="{C2B38B2D-9A63-402D-A180-DC79F8379E9D}" type="presParOf" srcId="{3CC3F07E-023D-4FD6-AC31-9AA9859341CD}" destId="{8A564A20-50D9-4C41-AD2E-FFB768A0AAD4}" srcOrd="0" destOrd="0" presId="urn:microsoft.com/office/officeart/2005/8/layout/list1"/>
    <dgm:cxn modelId="{7911A1F5-022E-4FF5-BC7B-2DCED9434CB2}" type="presParOf" srcId="{3CC3F07E-023D-4FD6-AC31-9AA9859341CD}" destId="{2665A966-05FA-4B79-8481-97B8376A7DC4}" srcOrd="1" destOrd="0" presId="urn:microsoft.com/office/officeart/2005/8/layout/list1"/>
    <dgm:cxn modelId="{051ADE43-3EFE-4A73-86C3-877726D8BCE7}" type="presParOf" srcId="{9AC37490-45C3-4F9C-92AC-220FE481F001}" destId="{1D32DAAB-ED72-4DC3-A9D4-97184C4F1704}" srcOrd="13" destOrd="0" presId="urn:microsoft.com/office/officeart/2005/8/layout/list1"/>
    <dgm:cxn modelId="{906F3D5A-7564-446F-ADC0-D0E3E9088E42}" type="presParOf" srcId="{9AC37490-45C3-4F9C-92AC-220FE481F001}" destId="{328A5F33-9DB4-4A94-BE10-0177168F4C5A}" srcOrd="14" destOrd="0" presId="urn:microsoft.com/office/officeart/2005/8/layout/list1"/>
    <dgm:cxn modelId="{35D7EA9B-3192-45F9-B906-551558FB16B9}" type="presParOf" srcId="{9AC37490-45C3-4F9C-92AC-220FE481F001}" destId="{08650C13-BDF3-4C5B-A73B-D41DB2C6D94F}" srcOrd="15" destOrd="0" presId="urn:microsoft.com/office/officeart/2005/8/layout/list1"/>
    <dgm:cxn modelId="{626E6757-A186-4762-A1C4-03DFE1770C80}" type="presParOf" srcId="{9AC37490-45C3-4F9C-92AC-220FE481F001}" destId="{3F173764-6A52-412B-A866-90C95B8BFCF9}" srcOrd="16" destOrd="0" presId="urn:microsoft.com/office/officeart/2005/8/layout/list1"/>
    <dgm:cxn modelId="{D3262F0B-F7FF-462E-A133-579723CAF29F}" type="presParOf" srcId="{3F173764-6A52-412B-A866-90C95B8BFCF9}" destId="{437FCC8C-E2F9-4518-AEF9-00BF54B7F77F}" srcOrd="0" destOrd="0" presId="urn:microsoft.com/office/officeart/2005/8/layout/list1"/>
    <dgm:cxn modelId="{D180EBA6-6273-45E5-A822-F1DCE8131C70}" type="presParOf" srcId="{3F173764-6A52-412B-A866-90C95B8BFCF9}" destId="{5760C0BD-FFD4-44A1-8513-C31173AE5402}" srcOrd="1" destOrd="0" presId="urn:microsoft.com/office/officeart/2005/8/layout/list1"/>
    <dgm:cxn modelId="{A4A7C403-2828-4200-84EC-2E627A8AE490}" type="presParOf" srcId="{9AC37490-45C3-4F9C-92AC-220FE481F001}" destId="{9EE55AD1-BD10-4CE3-AA72-16F76A98FF05}" srcOrd="17" destOrd="0" presId="urn:microsoft.com/office/officeart/2005/8/layout/list1"/>
    <dgm:cxn modelId="{9E836D4B-8D5E-4886-9801-A614B2327206}" type="presParOf" srcId="{9AC37490-45C3-4F9C-92AC-220FE481F001}" destId="{D653F168-BCB9-45B1-B234-E74AFCBC8B6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344E0-5932-40F5-87ED-1D141357A9A5}"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el-GR"/>
        </a:p>
      </dgm:t>
    </dgm:pt>
    <dgm:pt modelId="{39394936-F9AB-4A3B-B705-23170042EDD4}">
      <dgm:prSet phldrT="[Κείμενο]" custT="1"/>
      <dgm:spPr/>
      <dgm:t>
        <a:bodyPr/>
        <a:lstStyle/>
        <a:p>
          <a:r>
            <a:rPr lang="en-US" sz="2400" b="1" dirty="0"/>
            <a:t>I. Design - </a:t>
          </a:r>
          <a:r>
            <a:rPr lang="el-GR" sz="2400" b="1" dirty="0"/>
            <a:t>Σχεδιασμός</a:t>
          </a:r>
        </a:p>
      </dgm:t>
    </dgm:pt>
    <dgm:pt modelId="{29003808-6B37-4633-AD61-3E8FA79B8537}" type="parTrans" cxnId="{C04F5490-A606-45C1-92FF-E5C31D63502C}">
      <dgm:prSet/>
      <dgm:spPr/>
      <dgm:t>
        <a:bodyPr/>
        <a:lstStyle/>
        <a:p>
          <a:endParaRPr lang="el-GR" sz="2400" b="1"/>
        </a:p>
      </dgm:t>
    </dgm:pt>
    <dgm:pt modelId="{64D02D9A-0BBB-4004-9448-58AA2B14866B}" type="sibTrans" cxnId="{C04F5490-A606-45C1-92FF-E5C31D63502C}">
      <dgm:prSet/>
      <dgm:spPr/>
      <dgm:t>
        <a:bodyPr/>
        <a:lstStyle/>
        <a:p>
          <a:endParaRPr lang="el-GR" sz="2400" b="1"/>
        </a:p>
      </dgm:t>
    </dgm:pt>
    <dgm:pt modelId="{E3ED4B8E-A333-45CB-8F22-CCFD2358EC0B}">
      <dgm:prSet phldrT="[Κείμενο]" custT="1"/>
      <dgm:spPr/>
      <dgm:t>
        <a:bodyPr/>
        <a:lstStyle/>
        <a:p>
          <a:r>
            <a:rPr lang="en-US" sz="2400" b="1" dirty="0"/>
            <a:t>II. Development</a:t>
          </a:r>
          <a:r>
            <a:rPr lang="el-GR" sz="2400" b="1" dirty="0"/>
            <a:t> - Ανάπτυξη</a:t>
          </a:r>
        </a:p>
      </dgm:t>
    </dgm:pt>
    <dgm:pt modelId="{AF9A73CE-B295-4DCD-B496-C585EABA6968}" type="parTrans" cxnId="{CD90CFA6-DF14-4DD3-96C6-346690BB7BBD}">
      <dgm:prSet/>
      <dgm:spPr/>
      <dgm:t>
        <a:bodyPr/>
        <a:lstStyle/>
        <a:p>
          <a:endParaRPr lang="el-GR" sz="2400" b="1"/>
        </a:p>
      </dgm:t>
    </dgm:pt>
    <dgm:pt modelId="{A0651F80-6489-47A2-B080-623F71ECF6E6}" type="sibTrans" cxnId="{CD90CFA6-DF14-4DD3-96C6-346690BB7BBD}">
      <dgm:prSet/>
      <dgm:spPr/>
      <dgm:t>
        <a:bodyPr/>
        <a:lstStyle/>
        <a:p>
          <a:endParaRPr lang="el-GR" sz="2400" b="1"/>
        </a:p>
      </dgm:t>
    </dgm:pt>
    <dgm:pt modelId="{A312DAF8-B368-4413-B1B5-007A12D41993}">
      <dgm:prSet phldrT="[Κείμενο]" custT="1"/>
      <dgm:spPr/>
      <dgm:t>
        <a:bodyPr/>
        <a:lstStyle/>
        <a:p>
          <a:r>
            <a:rPr lang="en-US" sz="2400" b="1" dirty="0">
              <a:solidFill>
                <a:schemeClr val="bg2"/>
              </a:solidFill>
            </a:rPr>
            <a:t>III. Implementation</a:t>
          </a:r>
          <a:r>
            <a:rPr lang="el-GR" sz="2400" b="1" dirty="0">
              <a:solidFill>
                <a:schemeClr val="bg2"/>
              </a:solidFill>
            </a:rPr>
            <a:t> -Εφαρμογή</a:t>
          </a:r>
        </a:p>
      </dgm:t>
    </dgm:pt>
    <dgm:pt modelId="{D1FCAC41-7D5D-4D87-B200-48F6A0D67F2D}" type="parTrans" cxnId="{F8088E3B-2AF0-47E3-9611-645CC86F6311}">
      <dgm:prSet/>
      <dgm:spPr/>
      <dgm:t>
        <a:bodyPr/>
        <a:lstStyle/>
        <a:p>
          <a:endParaRPr lang="el-GR" sz="2400" b="1"/>
        </a:p>
      </dgm:t>
    </dgm:pt>
    <dgm:pt modelId="{858EDD46-0CDE-4431-9183-700FF9039D64}" type="sibTrans" cxnId="{F8088E3B-2AF0-47E3-9611-645CC86F6311}">
      <dgm:prSet/>
      <dgm:spPr/>
      <dgm:t>
        <a:bodyPr/>
        <a:lstStyle/>
        <a:p>
          <a:endParaRPr lang="el-GR" sz="2400" b="1"/>
        </a:p>
      </dgm:t>
    </dgm:pt>
    <dgm:pt modelId="{A2B36864-F554-4844-B776-D5937FCF8016}">
      <dgm:prSet phldrT="[Κείμενο]" custT="1"/>
      <dgm:spPr/>
      <dgm:t>
        <a:bodyPr/>
        <a:lstStyle/>
        <a:p>
          <a:r>
            <a:rPr lang="en-US" sz="2400" b="1" dirty="0">
              <a:solidFill>
                <a:schemeClr val="bg2"/>
              </a:solidFill>
            </a:rPr>
            <a:t>IV. Evaluation</a:t>
          </a:r>
          <a:r>
            <a:rPr lang="el-GR" sz="2400" b="1" dirty="0">
              <a:solidFill>
                <a:schemeClr val="bg2"/>
              </a:solidFill>
            </a:rPr>
            <a:t> - Αξιολόγηση</a:t>
          </a:r>
        </a:p>
      </dgm:t>
    </dgm:pt>
    <dgm:pt modelId="{6E003B0B-A9D0-4531-ADE3-B35608D0DC99}" type="parTrans" cxnId="{697FF924-AB1C-4D3A-85F8-C01E0B469C6E}">
      <dgm:prSet/>
      <dgm:spPr/>
      <dgm:t>
        <a:bodyPr/>
        <a:lstStyle/>
        <a:p>
          <a:endParaRPr lang="el-GR" sz="2400" b="1"/>
        </a:p>
      </dgm:t>
    </dgm:pt>
    <dgm:pt modelId="{74ED3EFB-C496-453C-9025-051ACF8216EA}" type="sibTrans" cxnId="{697FF924-AB1C-4D3A-85F8-C01E0B469C6E}">
      <dgm:prSet/>
      <dgm:spPr/>
      <dgm:t>
        <a:bodyPr/>
        <a:lstStyle/>
        <a:p>
          <a:endParaRPr lang="el-GR" sz="2400" b="1"/>
        </a:p>
      </dgm:t>
    </dgm:pt>
    <dgm:pt modelId="{BA17FA9F-36A9-4BCE-89FC-B983FAD7E2F3}">
      <dgm:prSet phldrT="[Κείμενο]" custT="1"/>
      <dgm:spPr/>
      <dgm:t>
        <a:bodyPr/>
        <a:lstStyle/>
        <a:p>
          <a:r>
            <a:rPr lang="en-US" sz="2400" b="1" dirty="0">
              <a:solidFill>
                <a:schemeClr val="bg2"/>
              </a:solidFill>
            </a:rPr>
            <a:t>V. Redesign</a:t>
          </a:r>
          <a:r>
            <a:rPr lang="el-GR" sz="2400" b="1" dirty="0">
              <a:solidFill>
                <a:schemeClr val="bg2"/>
              </a:solidFill>
            </a:rPr>
            <a:t> - Επανασχεδιασμός</a:t>
          </a:r>
        </a:p>
      </dgm:t>
    </dgm:pt>
    <dgm:pt modelId="{CBF54D85-3F19-4E69-BD25-B437704359CD}" type="parTrans" cxnId="{540BC506-7453-451C-9D75-54907841F65A}">
      <dgm:prSet/>
      <dgm:spPr/>
      <dgm:t>
        <a:bodyPr/>
        <a:lstStyle/>
        <a:p>
          <a:endParaRPr lang="el-GR" sz="2400" b="1"/>
        </a:p>
      </dgm:t>
    </dgm:pt>
    <dgm:pt modelId="{CED70D79-B7FD-490F-AD65-8C518E0F2D85}" type="sibTrans" cxnId="{540BC506-7453-451C-9D75-54907841F65A}">
      <dgm:prSet/>
      <dgm:spPr/>
      <dgm:t>
        <a:bodyPr/>
        <a:lstStyle/>
        <a:p>
          <a:endParaRPr lang="el-GR" sz="2400" b="1"/>
        </a:p>
      </dgm:t>
    </dgm:pt>
    <dgm:pt modelId="{9AC37490-45C3-4F9C-92AC-220FE481F001}" type="pres">
      <dgm:prSet presAssocID="{F06344E0-5932-40F5-87ED-1D141357A9A5}" presName="linear" presStyleCnt="0">
        <dgm:presLayoutVars>
          <dgm:dir/>
          <dgm:animLvl val="lvl"/>
          <dgm:resizeHandles val="exact"/>
        </dgm:presLayoutVars>
      </dgm:prSet>
      <dgm:spPr/>
    </dgm:pt>
    <dgm:pt modelId="{A5C22C19-3BD8-4585-9D11-6B0C3820CA00}" type="pres">
      <dgm:prSet presAssocID="{39394936-F9AB-4A3B-B705-23170042EDD4}" presName="parentLin" presStyleCnt="0"/>
      <dgm:spPr/>
    </dgm:pt>
    <dgm:pt modelId="{EAFD461B-2C50-4F94-AB6B-7EBC0E546CEF}" type="pres">
      <dgm:prSet presAssocID="{39394936-F9AB-4A3B-B705-23170042EDD4}" presName="parentLeftMargin" presStyleLbl="node1" presStyleIdx="0" presStyleCnt="5"/>
      <dgm:spPr/>
    </dgm:pt>
    <dgm:pt modelId="{FFF1E57D-FE0B-42C7-8330-D704D12E16E3}" type="pres">
      <dgm:prSet presAssocID="{39394936-F9AB-4A3B-B705-23170042EDD4}" presName="parentText" presStyleLbl="node1" presStyleIdx="0" presStyleCnt="5">
        <dgm:presLayoutVars>
          <dgm:chMax val="0"/>
          <dgm:bulletEnabled val="1"/>
        </dgm:presLayoutVars>
      </dgm:prSet>
      <dgm:spPr/>
    </dgm:pt>
    <dgm:pt modelId="{5993A570-B0B6-4A35-BCB4-18BF536BB737}" type="pres">
      <dgm:prSet presAssocID="{39394936-F9AB-4A3B-B705-23170042EDD4}" presName="negativeSpace" presStyleCnt="0"/>
      <dgm:spPr/>
    </dgm:pt>
    <dgm:pt modelId="{13DC2BC0-10C3-4269-A44E-F8F29D503033}" type="pres">
      <dgm:prSet presAssocID="{39394936-F9AB-4A3B-B705-23170042EDD4}" presName="childText" presStyleLbl="conFgAcc1" presStyleIdx="0" presStyleCnt="5">
        <dgm:presLayoutVars>
          <dgm:bulletEnabled val="1"/>
        </dgm:presLayoutVars>
      </dgm:prSet>
      <dgm:spPr/>
    </dgm:pt>
    <dgm:pt modelId="{80CA2F4D-7A0E-4CE6-A7FE-3FCE59BAAB0E}" type="pres">
      <dgm:prSet presAssocID="{64D02D9A-0BBB-4004-9448-58AA2B14866B}" presName="spaceBetweenRectangles" presStyleCnt="0"/>
      <dgm:spPr/>
    </dgm:pt>
    <dgm:pt modelId="{B22DDD59-A950-4C04-8A24-1E0D20A5FB3C}" type="pres">
      <dgm:prSet presAssocID="{E3ED4B8E-A333-45CB-8F22-CCFD2358EC0B}" presName="parentLin" presStyleCnt="0"/>
      <dgm:spPr/>
    </dgm:pt>
    <dgm:pt modelId="{07562AF9-149E-4F32-9D4E-7F3548C6F5F9}" type="pres">
      <dgm:prSet presAssocID="{E3ED4B8E-A333-45CB-8F22-CCFD2358EC0B}" presName="parentLeftMargin" presStyleLbl="node1" presStyleIdx="0" presStyleCnt="5"/>
      <dgm:spPr/>
    </dgm:pt>
    <dgm:pt modelId="{2E40F060-54CF-434D-9DD7-73414985724A}" type="pres">
      <dgm:prSet presAssocID="{E3ED4B8E-A333-45CB-8F22-CCFD2358EC0B}" presName="parentText" presStyleLbl="node1" presStyleIdx="1" presStyleCnt="5" custScaleX="100656" custScaleY="155996">
        <dgm:presLayoutVars>
          <dgm:chMax val="0"/>
          <dgm:bulletEnabled val="1"/>
        </dgm:presLayoutVars>
      </dgm:prSet>
      <dgm:spPr/>
    </dgm:pt>
    <dgm:pt modelId="{CEFB24AE-9A9A-4D3E-B731-0C9B76A68847}" type="pres">
      <dgm:prSet presAssocID="{E3ED4B8E-A333-45CB-8F22-CCFD2358EC0B}" presName="negativeSpace" presStyleCnt="0"/>
      <dgm:spPr/>
    </dgm:pt>
    <dgm:pt modelId="{C281162D-41D5-4134-A2F7-CF7274503B4C}" type="pres">
      <dgm:prSet presAssocID="{E3ED4B8E-A333-45CB-8F22-CCFD2358EC0B}" presName="childText" presStyleLbl="conFgAcc1" presStyleIdx="1" presStyleCnt="5">
        <dgm:presLayoutVars>
          <dgm:bulletEnabled val="1"/>
        </dgm:presLayoutVars>
      </dgm:prSet>
      <dgm:spPr/>
    </dgm:pt>
    <dgm:pt modelId="{BF50D84F-CB65-4311-8209-232427C02B4E}" type="pres">
      <dgm:prSet presAssocID="{A0651F80-6489-47A2-B080-623F71ECF6E6}" presName="spaceBetweenRectangles" presStyleCnt="0"/>
      <dgm:spPr/>
    </dgm:pt>
    <dgm:pt modelId="{0134C054-5503-4EC2-BC38-D6DF4FD51031}" type="pres">
      <dgm:prSet presAssocID="{A312DAF8-B368-4413-B1B5-007A12D41993}" presName="parentLin" presStyleCnt="0"/>
      <dgm:spPr/>
    </dgm:pt>
    <dgm:pt modelId="{DB2DC24C-9DD8-4E0F-9DE7-A7A15EF8186E}" type="pres">
      <dgm:prSet presAssocID="{A312DAF8-B368-4413-B1B5-007A12D41993}" presName="parentLeftMargin" presStyleLbl="node1" presStyleIdx="1" presStyleCnt="5"/>
      <dgm:spPr/>
    </dgm:pt>
    <dgm:pt modelId="{F171DCDF-D35A-475A-84DC-5D955C9293AC}" type="pres">
      <dgm:prSet presAssocID="{A312DAF8-B368-4413-B1B5-007A12D41993}" presName="parentText" presStyleLbl="node1" presStyleIdx="2" presStyleCnt="5">
        <dgm:presLayoutVars>
          <dgm:chMax val="0"/>
          <dgm:bulletEnabled val="1"/>
        </dgm:presLayoutVars>
      </dgm:prSet>
      <dgm:spPr/>
    </dgm:pt>
    <dgm:pt modelId="{985463F9-9906-4FA8-927E-652314CBB463}" type="pres">
      <dgm:prSet presAssocID="{A312DAF8-B368-4413-B1B5-007A12D41993}" presName="negativeSpace" presStyleCnt="0"/>
      <dgm:spPr/>
    </dgm:pt>
    <dgm:pt modelId="{C6CE752F-6E71-4BB3-A6D2-1200AD36E455}" type="pres">
      <dgm:prSet presAssocID="{A312DAF8-B368-4413-B1B5-007A12D41993}" presName="childText" presStyleLbl="conFgAcc1" presStyleIdx="2" presStyleCnt="5">
        <dgm:presLayoutVars>
          <dgm:bulletEnabled val="1"/>
        </dgm:presLayoutVars>
      </dgm:prSet>
      <dgm:spPr/>
    </dgm:pt>
    <dgm:pt modelId="{91FBF294-E82C-44BE-9357-5E291B50FB7A}" type="pres">
      <dgm:prSet presAssocID="{858EDD46-0CDE-4431-9183-700FF9039D64}" presName="spaceBetweenRectangles" presStyleCnt="0"/>
      <dgm:spPr/>
    </dgm:pt>
    <dgm:pt modelId="{3CC3F07E-023D-4FD6-AC31-9AA9859341CD}" type="pres">
      <dgm:prSet presAssocID="{A2B36864-F554-4844-B776-D5937FCF8016}" presName="parentLin" presStyleCnt="0"/>
      <dgm:spPr/>
    </dgm:pt>
    <dgm:pt modelId="{8A564A20-50D9-4C41-AD2E-FFB768A0AAD4}" type="pres">
      <dgm:prSet presAssocID="{A2B36864-F554-4844-B776-D5937FCF8016}" presName="parentLeftMargin" presStyleLbl="node1" presStyleIdx="2" presStyleCnt="5"/>
      <dgm:spPr/>
    </dgm:pt>
    <dgm:pt modelId="{2665A966-05FA-4B79-8481-97B8376A7DC4}" type="pres">
      <dgm:prSet presAssocID="{A2B36864-F554-4844-B776-D5937FCF8016}" presName="parentText" presStyleLbl="node1" presStyleIdx="3" presStyleCnt="5" custScaleX="100655" custScaleY="161353">
        <dgm:presLayoutVars>
          <dgm:chMax val="0"/>
          <dgm:bulletEnabled val="1"/>
        </dgm:presLayoutVars>
      </dgm:prSet>
      <dgm:spPr/>
    </dgm:pt>
    <dgm:pt modelId="{1D32DAAB-ED72-4DC3-A9D4-97184C4F1704}" type="pres">
      <dgm:prSet presAssocID="{A2B36864-F554-4844-B776-D5937FCF8016}" presName="negativeSpace" presStyleCnt="0"/>
      <dgm:spPr/>
    </dgm:pt>
    <dgm:pt modelId="{328A5F33-9DB4-4A94-BE10-0177168F4C5A}" type="pres">
      <dgm:prSet presAssocID="{A2B36864-F554-4844-B776-D5937FCF8016}" presName="childText" presStyleLbl="conFgAcc1" presStyleIdx="3" presStyleCnt="5">
        <dgm:presLayoutVars>
          <dgm:bulletEnabled val="1"/>
        </dgm:presLayoutVars>
      </dgm:prSet>
      <dgm:spPr/>
    </dgm:pt>
    <dgm:pt modelId="{08650C13-BDF3-4C5B-A73B-D41DB2C6D94F}" type="pres">
      <dgm:prSet presAssocID="{74ED3EFB-C496-453C-9025-051ACF8216EA}" presName="spaceBetweenRectangles" presStyleCnt="0"/>
      <dgm:spPr/>
    </dgm:pt>
    <dgm:pt modelId="{3F173764-6A52-412B-A866-90C95B8BFCF9}" type="pres">
      <dgm:prSet presAssocID="{BA17FA9F-36A9-4BCE-89FC-B983FAD7E2F3}" presName="parentLin" presStyleCnt="0"/>
      <dgm:spPr/>
    </dgm:pt>
    <dgm:pt modelId="{437FCC8C-E2F9-4518-AEF9-00BF54B7F77F}" type="pres">
      <dgm:prSet presAssocID="{BA17FA9F-36A9-4BCE-89FC-B983FAD7E2F3}" presName="parentLeftMargin" presStyleLbl="node1" presStyleIdx="3" presStyleCnt="5"/>
      <dgm:spPr/>
    </dgm:pt>
    <dgm:pt modelId="{5760C0BD-FFD4-44A1-8513-C31173AE5402}" type="pres">
      <dgm:prSet presAssocID="{BA17FA9F-36A9-4BCE-89FC-B983FAD7E2F3}" presName="parentText" presStyleLbl="node1" presStyleIdx="4" presStyleCnt="5">
        <dgm:presLayoutVars>
          <dgm:chMax val="0"/>
          <dgm:bulletEnabled val="1"/>
        </dgm:presLayoutVars>
      </dgm:prSet>
      <dgm:spPr/>
    </dgm:pt>
    <dgm:pt modelId="{9EE55AD1-BD10-4CE3-AA72-16F76A98FF05}" type="pres">
      <dgm:prSet presAssocID="{BA17FA9F-36A9-4BCE-89FC-B983FAD7E2F3}" presName="negativeSpace" presStyleCnt="0"/>
      <dgm:spPr/>
    </dgm:pt>
    <dgm:pt modelId="{D653F168-BCB9-45B1-B234-E74AFCBC8B6C}" type="pres">
      <dgm:prSet presAssocID="{BA17FA9F-36A9-4BCE-89FC-B983FAD7E2F3}" presName="childText" presStyleLbl="conFgAcc1" presStyleIdx="4" presStyleCnt="5">
        <dgm:presLayoutVars>
          <dgm:bulletEnabled val="1"/>
        </dgm:presLayoutVars>
      </dgm:prSet>
      <dgm:spPr/>
    </dgm:pt>
  </dgm:ptLst>
  <dgm:cxnLst>
    <dgm:cxn modelId="{540BC506-7453-451C-9D75-54907841F65A}" srcId="{F06344E0-5932-40F5-87ED-1D141357A9A5}" destId="{BA17FA9F-36A9-4BCE-89FC-B983FAD7E2F3}" srcOrd="4" destOrd="0" parTransId="{CBF54D85-3F19-4E69-BD25-B437704359CD}" sibTransId="{CED70D79-B7FD-490F-AD65-8C518E0F2D85}"/>
    <dgm:cxn modelId="{D5B6AD15-D7B5-4798-BB2E-BD0C4CBC1086}" type="presOf" srcId="{A2B36864-F554-4844-B776-D5937FCF8016}" destId="{2665A966-05FA-4B79-8481-97B8376A7DC4}" srcOrd="1" destOrd="0" presId="urn:microsoft.com/office/officeart/2005/8/layout/list1"/>
    <dgm:cxn modelId="{697FF924-AB1C-4D3A-85F8-C01E0B469C6E}" srcId="{F06344E0-5932-40F5-87ED-1D141357A9A5}" destId="{A2B36864-F554-4844-B776-D5937FCF8016}" srcOrd="3" destOrd="0" parTransId="{6E003B0B-A9D0-4531-ADE3-B35608D0DC99}" sibTransId="{74ED3EFB-C496-453C-9025-051ACF8216EA}"/>
    <dgm:cxn modelId="{F8088E3B-2AF0-47E3-9611-645CC86F6311}" srcId="{F06344E0-5932-40F5-87ED-1D141357A9A5}" destId="{A312DAF8-B368-4413-B1B5-007A12D41993}" srcOrd="2" destOrd="0" parTransId="{D1FCAC41-7D5D-4D87-B200-48F6A0D67F2D}" sibTransId="{858EDD46-0CDE-4431-9183-700FF9039D64}"/>
    <dgm:cxn modelId="{503AB141-FFA8-433A-9449-79F2E88DC68E}" type="presOf" srcId="{A2B36864-F554-4844-B776-D5937FCF8016}" destId="{8A564A20-50D9-4C41-AD2E-FFB768A0AAD4}" srcOrd="0" destOrd="0" presId="urn:microsoft.com/office/officeart/2005/8/layout/list1"/>
    <dgm:cxn modelId="{495A746F-BC37-474C-B7CF-18DEAB03AB31}" type="presOf" srcId="{39394936-F9AB-4A3B-B705-23170042EDD4}" destId="{FFF1E57D-FE0B-42C7-8330-D704D12E16E3}" srcOrd="1" destOrd="0" presId="urn:microsoft.com/office/officeart/2005/8/layout/list1"/>
    <dgm:cxn modelId="{D04B9953-D7D1-46A2-9C52-2A8FEE657050}" type="presOf" srcId="{BA17FA9F-36A9-4BCE-89FC-B983FAD7E2F3}" destId="{5760C0BD-FFD4-44A1-8513-C31173AE5402}" srcOrd="1" destOrd="0" presId="urn:microsoft.com/office/officeart/2005/8/layout/list1"/>
    <dgm:cxn modelId="{1BA48976-F09E-4517-BD48-A1C658DC975B}" type="presOf" srcId="{39394936-F9AB-4A3B-B705-23170042EDD4}" destId="{EAFD461B-2C50-4F94-AB6B-7EBC0E546CEF}" srcOrd="0" destOrd="0" presId="urn:microsoft.com/office/officeart/2005/8/layout/list1"/>
    <dgm:cxn modelId="{530FA859-2796-4A49-B02F-914350B0B84A}" type="presOf" srcId="{A312DAF8-B368-4413-B1B5-007A12D41993}" destId="{DB2DC24C-9DD8-4E0F-9DE7-A7A15EF8186E}" srcOrd="0" destOrd="0" presId="urn:microsoft.com/office/officeart/2005/8/layout/list1"/>
    <dgm:cxn modelId="{C04F5490-A606-45C1-92FF-E5C31D63502C}" srcId="{F06344E0-5932-40F5-87ED-1D141357A9A5}" destId="{39394936-F9AB-4A3B-B705-23170042EDD4}" srcOrd="0" destOrd="0" parTransId="{29003808-6B37-4633-AD61-3E8FA79B8537}" sibTransId="{64D02D9A-0BBB-4004-9448-58AA2B14866B}"/>
    <dgm:cxn modelId="{876CFD9B-A508-497B-A121-50E438DC8A89}" type="presOf" srcId="{F06344E0-5932-40F5-87ED-1D141357A9A5}" destId="{9AC37490-45C3-4F9C-92AC-220FE481F001}" srcOrd="0" destOrd="0" presId="urn:microsoft.com/office/officeart/2005/8/layout/list1"/>
    <dgm:cxn modelId="{CD90CFA6-DF14-4DD3-96C6-346690BB7BBD}" srcId="{F06344E0-5932-40F5-87ED-1D141357A9A5}" destId="{E3ED4B8E-A333-45CB-8F22-CCFD2358EC0B}" srcOrd="1" destOrd="0" parTransId="{AF9A73CE-B295-4DCD-B496-C585EABA6968}" sibTransId="{A0651F80-6489-47A2-B080-623F71ECF6E6}"/>
    <dgm:cxn modelId="{471C7AA7-584B-4FA0-8035-E08E4031D846}" type="presOf" srcId="{BA17FA9F-36A9-4BCE-89FC-B983FAD7E2F3}" destId="{437FCC8C-E2F9-4518-AEF9-00BF54B7F77F}" srcOrd="0" destOrd="0" presId="urn:microsoft.com/office/officeart/2005/8/layout/list1"/>
    <dgm:cxn modelId="{AEEBEFBA-51C4-4A1D-BDF7-96C1A01E0A4E}" type="presOf" srcId="{A312DAF8-B368-4413-B1B5-007A12D41993}" destId="{F171DCDF-D35A-475A-84DC-5D955C9293AC}" srcOrd="1" destOrd="0" presId="urn:microsoft.com/office/officeart/2005/8/layout/list1"/>
    <dgm:cxn modelId="{4224D2D3-B8AC-41A7-9E09-02042C584514}" type="presOf" srcId="{E3ED4B8E-A333-45CB-8F22-CCFD2358EC0B}" destId="{07562AF9-149E-4F32-9D4E-7F3548C6F5F9}" srcOrd="0" destOrd="0" presId="urn:microsoft.com/office/officeart/2005/8/layout/list1"/>
    <dgm:cxn modelId="{D5D321DB-67DF-4860-B75F-26C312DA1EED}" type="presOf" srcId="{E3ED4B8E-A333-45CB-8F22-CCFD2358EC0B}" destId="{2E40F060-54CF-434D-9DD7-73414985724A}" srcOrd="1" destOrd="0" presId="urn:microsoft.com/office/officeart/2005/8/layout/list1"/>
    <dgm:cxn modelId="{BC9FFC92-8652-43BB-9DE7-C1436D6FD738}" type="presParOf" srcId="{9AC37490-45C3-4F9C-92AC-220FE481F001}" destId="{A5C22C19-3BD8-4585-9D11-6B0C3820CA00}" srcOrd="0" destOrd="0" presId="urn:microsoft.com/office/officeart/2005/8/layout/list1"/>
    <dgm:cxn modelId="{D47D3176-993F-4F16-BA48-C269E13C6656}" type="presParOf" srcId="{A5C22C19-3BD8-4585-9D11-6B0C3820CA00}" destId="{EAFD461B-2C50-4F94-AB6B-7EBC0E546CEF}" srcOrd="0" destOrd="0" presId="urn:microsoft.com/office/officeart/2005/8/layout/list1"/>
    <dgm:cxn modelId="{8703DD16-F9F3-481D-B26C-31787F6F75C3}" type="presParOf" srcId="{A5C22C19-3BD8-4585-9D11-6B0C3820CA00}" destId="{FFF1E57D-FE0B-42C7-8330-D704D12E16E3}" srcOrd="1" destOrd="0" presId="urn:microsoft.com/office/officeart/2005/8/layout/list1"/>
    <dgm:cxn modelId="{8A3C1B72-EAA8-4263-A77B-1603811575E7}" type="presParOf" srcId="{9AC37490-45C3-4F9C-92AC-220FE481F001}" destId="{5993A570-B0B6-4A35-BCB4-18BF536BB737}" srcOrd="1" destOrd="0" presId="urn:microsoft.com/office/officeart/2005/8/layout/list1"/>
    <dgm:cxn modelId="{7AA79811-221D-4BA5-BA0D-B7CAB03FCAFC}" type="presParOf" srcId="{9AC37490-45C3-4F9C-92AC-220FE481F001}" destId="{13DC2BC0-10C3-4269-A44E-F8F29D503033}" srcOrd="2" destOrd="0" presId="urn:microsoft.com/office/officeart/2005/8/layout/list1"/>
    <dgm:cxn modelId="{9D5FF62C-4A34-46C7-B217-2FCA1D89D343}" type="presParOf" srcId="{9AC37490-45C3-4F9C-92AC-220FE481F001}" destId="{80CA2F4D-7A0E-4CE6-A7FE-3FCE59BAAB0E}" srcOrd="3" destOrd="0" presId="urn:microsoft.com/office/officeart/2005/8/layout/list1"/>
    <dgm:cxn modelId="{DE188D94-F65D-41AA-851E-10678D0B2C60}" type="presParOf" srcId="{9AC37490-45C3-4F9C-92AC-220FE481F001}" destId="{B22DDD59-A950-4C04-8A24-1E0D20A5FB3C}" srcOrd="4" destOrd="0" presId="urn:microsoft.com/office/officeart/2005/8/layout/list1"/>
    <dgm:cxn modelId="{F367D1D4-A83C-4B01-A353-85D0CAF71168}" type="presParOf" srcId="{B22DDD59-A950-4C04-8A24-1E0D20A5FB3C}" destId="{07562AF9-149E-4F32-9D4E-7F3548C6F5F9}" srcOrd="0" destOrd="0" presId="urn:microsoft.com/office/officeart/2005/8/layout/list1"/>
    <dgm:cxn modelId="{8FB94DF7-3D02-4C74-8585-D2225E38EA99}" type="presParOf" srcId="{B22DDD59-A950-4C04-8A24-1E0D20A5FB3C}" destId="{2E40F060-54CF-434D-9DD7-73414985724A}" srcOrd="1" destOrd="0" presId="urn:microsoft.com/office/officeart/2005/8/layout/list1"/>
    <dgm:cxn modelId="{8EB300CD-ADAD-4CD8-B17E-6E67D46EC901}" type="presParOf" srcId="{9AC37490-45C3-4F9C-92AC-220FE481F001}" destId="{CEFB24AE-9A9A-4D3E-B731-0C9B76A68847}" srcOrd="5" destOrd="0" presId="urn:microsoft.com/office/officeart/2005/8/layout/list1"/>
    <dgm:cxn modelId="{9DC9AEB2-015F-4BB2-B87B-23E290120A60}" type="presParOf" srcId="{9AC37490-45C3-4F9C-92AC-220FE481F001}" destId="{C281162D-41D5-4134-A2F7-CF7274503B4C}" srcOrd="6" destOrd="0" presId="urn:microsoft.com/office/officeart/2005/8/layout/list1"/>
    <dgm:cxn modelId="{2F82948E-A4E2-4D74-A397-19437C735038}" type="presParOf" srcId="{9AC37490-45C3-4F9C-92AC-220FE481F001}" destId="{BF50D84F-CB65-4311-8209-232427C02B4E}" srcOrd="7" destOrd="0" presId="urn:microsoft.com/office/officeart/2005/8/layout/list1"/>
    <dgm:cxn modelId="{ECB667DE-AB33-4B8D-B1D7-296BD71C9643}" type="presParOf" srcId="{9AC37490-45C3-4F9C-92AC-220FE481F001}" destId="{0134C054-5503-4EC2-BC38-D6DF4FD51031}" srcOrd="8" destOrd="0" presId="urn:microsoft.com/office/officeart/2005/8/layout/list1"/>
    <dgm:cxn modelId="{88EC2D1E-7854-4054-A801-D2DFCBE56BDC}" type="presParOf" srcId="{0134C054-5503-4EC2-BC38-D6DF4FD51031}" destId="{DB2DC24C-9DD8-4E0F-9DE7-A7A15EF8186E}" srcOrd="0" destOrd="0" presId="urn:microsoft.com/office/officeart/2005/8/layout/list1"/>
    <dgm:cxn modelId="{DBDE1C1A-8415-48CE-B577-667683682252}" type="presParOf" srcId="{0134C054-5503-4EC2-BC38-D6DF4FD51031}" destId="{F171DCDF-D35A-475A-84DC-5D955C9293AC}" srcOrd="1" destOrd="0" presId="urn:microsoft.com/office/officeart/2005/8/layout/list1"/>
    <dgm:cxn modelId="{0F53D4A2-5298-430C-9D23-9B0825E1053F}" type="presParOf" srcId="{9AC37490-45C3-4F9C-92AC-220FE481F001}" destId="{985463F9-9906-4FA8-927E-652314CBB463}" srcOrd="9" destOrd="0" presId="urn:microsoft.com/office/officeart/2005/8/layout/list1"/>
    <dgm:cxn modelId="{D36506A6-308E-4016-B3A5-C84A98534452}" type="presParOf" srcId="{9AC37490-45C3-4F9C-92AC-220FE481F001}" destId="{C6CE752F-6E71-4BB3-A6D2-1200AD36E455}" srcOrd="10" destOrd="0" presId="urn:microsoft.com/office/officeart/2005/8/layout/list1"/>
    <dgm:cxn modelId="{9513188A-E097-4C6B-AB53-3538E67CFE77}" type="presParOf" srcId="{9AC37490-45C3-4F9C-92AC-220FE481F001}" destId="{91FBF294-E82C-44BE-9357-5E291B50FB7A}" srcOrd="11" destOrd="0" presId="urn:microsoft.com/office/officeart/2005/8/layout/list1"/>
    <dgm:cxn modelId="{FA94B07B-B8FD-4665-A4FE-993134FCF4BF}" type="presParOf" srcId="{9AC37490-45C3-4F9C-92AC-220FE481F001}" destId="{3CC3F07E-023D-4FD6-AC31-9AA9859341CD}" srcOrd="12" destOrd="0" presId="urn:microsoft.com/office/officeart/2005/8/layout/list1"/>
    <dgm:cxn modelId="{5980AA49-5FA5-43DC-A311-43EC527B9F83}" type="presParOf" srcId="{3CC3F07E-023D-4FD6-AC31-9AA9859341CD}" destId="{8A564A20-50D9-4C41-AD2E-FFB768A0AAD4}" srcOrd="0" destOrd="0" presId="urn:microsoft.com/office/officeart/2005/8/layout/list1"/>
    <dgm:cxn modelId="{24C6331E-47C4-47A7-9F37-71E6E2919D45}" type="presParOf" srcId="{3CC3F07E-023D-4FD6-AC31-9AA9859341CD}" destId="{2665A966-05FA-4B79-8481-97B8376A7DC4}" srcOrd="1" destOrd="0" presId="urn:microsoft.com/office/officeart/2005/8/layout/list1"/>
    <dgm:cxn modelId="{41A5419B-3BF1-40E2-9B3E-11154E0C0678}" type="presParOf" srcId="{9AC37490-45C3-4F9C-92AC-220FE481F001}" destId="{1D32DAAB-ED72-4DC3-A9D4-97184C4F1704}" srcOrd="13" destOrd="0" presId="urn:microsoft.com/office/officeart/2005/8/layout/list1"/>
    <dgm:cxn modelId="{19C436A3-913F-4C48-B544-D3D7213B94E5}" type="presParOf" srcId="{9AC37490-45C3-4F9C-92AC-220FE481F001}" destId="{328A5F33-9DB4-4A94-BE10-0177168F4C5A}" srcOrd="14" destOrd="0" presId="urn:microsoft.com/office/officeart/2005/8/layout/list1"/>
    <dgm:cxn modelId="{ED611F36-FA4E-40C0-B423-C0941A6F7093}" type="presParOf" srcId="{9AC37490-45C3-4F9C-92AC-220FE481F001}" destId="{08650C13-BDF3-4C5B-A73B-D41DB2C6D94F}" srcOrd="15" destOrd="0" presId="urn:microsoft.com/office/officeart/2005/8/layout/list1"/>
    <dgm:cxn modelId="{43E491AE-FA02-4BF5-AEBA-D61F4AA7AC96}" type="presParOf" srcId="{9AC37490-45C3-4F9C-92AC-220FE481F001}" destId="{3F173764-6A52-412B-A866-90C95B8BFCF9}" srcOrd="16" destOrd="0" presId="urn:microsoft.com/office/officeart/2005/8/layout/list1"/>
    <dgm:cxn modelId="{074B4161-81FB-48C9-BDA3-AA501B31CFD1}" type="presParOf" srcId="{3F173764-6A52-412B-A866-90C95B8BFCF9}" destId="{437FCC8C-E2F9-4518-AEF9-00BF54B7F77F}" srcOrd="0" destOrd="0" presId="urn:microsoft.com/office/officeart/2005/8/layout/list1"/>
    <dgm:cxn modelId="{F44CEF4E-52B7-40AE-AB7C-43DB56C18629}" type="presParOf" srcId="{3F173764-6A52-412B-A866-90C95B8BFCF9}" destId="{5760C0BD-FFD4-44A1-8513-C31173AE5402}" srcOrd="1" destOrd="0" presId="urn:microsoft.com/office/officeart/2005/8/layout/list1"/>
    <dgm:cxn modelId="{D409DC6A-CA8D-496E-8E6D-E1C33A4C2C76}" type="presParOf" srcId="{9AC37490-45C3-4F9C-92AC-220FE481F001}" destId="{9EE55AD1-BD10-4CE3-AA72-16F76A98FF05}" srcOrd="17" destOrd="0" presId="urn:microsoft.com/office/officeart/2005/8/layout/list1"/>
    <dgm:cxn modelId="{3E0529FB-0A8E-4987-91C0-78DAEFF73FCC}" type="presParOf" srcId="{9AC37490-45C3-4F9C-92AC-220FE481F001}" destId="{D653F168-BCB9-45B1-B234-E74AFCBC8B6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D3A46-BAD1-4868-9117-D7F367285E89}" type="doc">
      <dgm:prSet loTypeId="urn:microsoft.com/office/officeart/2005/8/layout/cycle8" loCatId="cycle" qsTypeId="urn:microsoft.com/office/officeart/2005/8/quickstyle/3d3" qsCatId="3D" csTypeId="urn:microsoft.com/office/officeart/2005/8/colors/colorful1#2" csCatId="colorful" phldr="1"/>
      <dgm:spPr/>
    </dgm:pt>
    <dgm:pt modelId="{EAACF05B-0BA9-47CD-AF97-8419E6B73AB5}">
      <dgm:prSet phldrT="[Κείμενο]" custT="1"/>
      <dgm:spPr/>
      <dgm:t>
        <a:bodyPr/>
        <a:lstStyle/>
        <a:p>
          <a:r>
            <a:rPr lang="el-GR" sz="2400" b="1" dirty="0">
              <a:solidFill>
                <a:schemeClr val="bg1"/>
              </a:solidFill>
            </a:rPr>
            <a:t>Περιβάλλον μάθησης</a:t>
          </a:r>
        </a:p>
      </dgm:t>
    </dgm:pt>
    <dgm:pt modelId="{02701536-5472-45A2-89C3-9CAE6CFA619A}" type="parTrans" cxnId="{F39D9F0A-60C3-4A42-945D-6496ED6F6CD2}">
      <dgm:prSet/>
      <dgm:spPr/>
      <dgm:t>
        <a:bodyPr/>
        <a:lstStyle/>
        <a:p>
          <a:endParaRPr lang="el-GR" b="1">
            <a:solidFill>
              <a:schemeClr val="bg1"/>
            </a:solidFill>
          </a:endParaRPr>
        </a:p>
      </dgm:t>
    </dgm:pt>
    <dgm:pt modelId="{EA445F35-A667-4D59-B4AC-91E775C80BE6}" type="sibTrans" cxnId="{F39D9F0A-60C3-4A42-945D-6496ED6F6CD2}">
      <dgm:prSet/>
      <dgm:spPr/>
      <dgm:t>
        <a:bodyPr/>
        <a:lstStyle/>
        <a:p>
          <a:endParaRPr lang="el-GR" b="1">
            <a:solidFill>
              <a:schemeClr val="bg1"/>
            </a:solidFill>
          </a:endParaRPr>
        </a:p>
      </dgm:t>
    </dgm:pt>
    <dgm:pt modelId="{30FA8E4F-7176-4E9A-A11B-B4A81CBAE33F}">
      <dgm:prSet phldrT="[Κείμενο]" custT="1"/>
      <dgm:spPr/>
      <dgm:t>
        <a:bodyPr/>
        <a:lstStyle/>
        <a:p>
          <a:r>
            <a:rPr lang="el-GR" sz="2200" b="1" dirty="0">
              <a:solidFill>
                <a:schemeClr val="bg1"/>
              </a:solidFill>
            </a:rPr>
            <a:t>Διδακτικός </a:t>
          </a:r>
          <a:r>
            <a:rPr lang="el-GR" sz="2200" b="1" dirty="0" err="1">
              <a:solidFill>
                <a:schemeClr val="bg1"/>
              </a:solidFill>
            </a:rPr>
            <a:t>Μετασχη</a:t>
          </a:r>
          <a:r>
            <a:rPr lang="el-GR" sz="2200" b="1" dirty="0">
              <a:solidFill>
                <a:schemeClr val="bg1"/>
              </a:solidFill>
            </a:rPr>
            <a:t>-</a:t>
          </a:r>
          <a:r>
            <a:rPr lang="el-GR" sz="2200" b="1" dirty="0" err="1">
              <a:solidFill>
                <a:schemeClr val="bg1"/>
              </a:solidFill>
            </a:rPr>
            <a:t>ματισμός</a:t>
          </a:r>
          <a:r>
            <a:rPr lang="el-GR" sz="2200" b="1" dirty="0">
              <a:solidFill>
                <a:schemeClr val="bg1"/>
              </a:solidFill>
            </a:rPr>
            <a:t> του </a:t>
          </a:r>
          <a:r>
            <a:rPr lang="el-GR" sz="2200" b="1" dirty="0" err="1">
              <a:solidFill>
                <a:schemeClr val="bg1"/>
              </a:solidFill>
            </a:rPr>
            <a:t>περιεχο</a:t>
          </a:r>
          <a:r>
            <a:rPr lang="el-GR" sz="2200" b="1" dirty="0">
              <a:solidFill>
                <a:schemeClr val="bg1"/>
              </a:solidFill>
            </a:rPr>
            <a:t>-</a:t>
          </a:r>
          <a:r>
            <a:rPr lang="el-GR" sz="2200" b="1" dirty="0" err="1">
              <a:solidFill>
                <a:schemeClr val="bg1"/>
              </a:solidFill>
            </a:rPr>
            <a:t>μένου</a:t>
          </a:r>
          <a:endParaRPr lang="el-GR" sz="2200" b="1" dirty="0">
            <a:solidFill>
              <a:schemeClr val="bg1"/>
            </a:solidFill>
          </a:endParaRPr>
        </a:p>
      </dgm:t>
    </dgm:pt>
    <dgm:pt modelId="{D94943ED-42E4-49D9-9209-D91296530DFE}" type="parTrans" cxnId="{1460F52E-E45F-48F4-B2A0-6A35E643B5BB}">
      <dgm:prSet/>
      <dgm:spPr/>
      <dgm:t>
        <a:bodyPr/>
        <a:lstStyle/>
        <a:p>
          <a:endParaRPr lang="el-GR" b="1">
            <a:solidFill>
              <a:schemeClr val="bg1"/>
            </a:solidFill>
          </a:endParaRPr>
        </a:p>
      </dgm:t>
    </dgm:pt>
    <dgm:pt modelId="{B611C9F9-D999-4F5B-8FA2-72C6D5F5F2D6}" type="sibTrans" cxnId="{1460F52E-E45F-48F4-B2A0-6A35E643B5BB}">
      <dgm:prSet/>
      <dgm:spPr/>
      <dgm:t>
        <a:bodyPr/>
        <a:lstStyle/>
        <a:p>
          <a:endParaRPr lang="el-GR" b="1">
            <a:solidFill>
              <a:schemeClr val="bg1"/>
            </a:solidFill>
          </a:endParaRPr>
        </a:p>
      </dgm:t>
    </dgm:pt>
    <dgm:pt modelId="{A3A4E7A2-F950-4D29-9F36-1BE2ABDF0792}">
      <dgm:prSet phldrT="[Κείμενο]" custT="1"/>
      <dgm:spPr/>
      <dgm:t>
        <a:bodyPr/>
        <a:lstStyle/>
        <a:p>
          <a:r>
            <a:rPr lang="el-GR" sz="2000" b="1" dirty="0">
              <a:solidFill>
                <a:schemeClr val="bg1"/>
              </a:solidFill>
            </a:rPr>
            <a:t>Ιδέες και τα προβλήματα κατανόησης των μαθητών</a:t>
          </a:r>
        </a:p>
      </dgm:t>
    </dgm:pt>
    <dgm:pt modelId="{7A40563C-5312-4C71-BE73-D05D76CE6EC6}" type="sibTrans" cxnId="{A2E57644-89C0-47AF-A73F-95FA1620C616}">
      <dgm:prSet/>
      <dgm:spPr/>
      <dgm:t>
        <a:bodyPr/>
        <a:lstStyle/>
        <a:p>
          <a:endParaRPr lang="el-GR" b="1">
            <a:solidFill>
              <a:schemeClr val="bg1"/>
            </a:solidFill>
          </a:endParaRPr>
        </a:p>
      </dgm:t>
    </dgm:pt>
    <dgm:pt modelId="{C3C3358B-0488-425B-A12E-99DB4AD7EE56}" type="parTrans" cxnId="{A2E57644-89C0-47AF-A73F-95FA1620C616}">
      <dgm:prSet/>
      <dgm:spPr/>
      <dgm:t>
        <a:bodyPr/>
        <a:lstStyle/>
        <a:p>
          <a:endParaRPr lang="el-GR" b="1">
            <a:solidFill>
              <a:schemeClr val="bg1"/>
            </a:solidFill>
          </a:endParaRPr>
        </a:p>
      </dgm:t>
    </dgm:pt>
    <dgm:pt modelId="{9F513A8F-5FE8-4FAD-8FDC-52E09D55DE57}" type="pres">
      <dgm:prSet presAssocID="{7D4D3A46-BAD1-4868-9117-D7F367285E89}" presName="compositeShape" presStyleCnt="0">
        <dgm:presLayoutVars>
          <dgm:chMax val="7"/>
          <dgm:dir/>
          <dgm:resizeHandles val="exact"/>
        </dgm:presLayoutVars>
      </dgm:prSet>
      <dgm:spPr/>
    </dgm:pt>
    <dgm:pt modelId="{EE4F9E4A-D2D3-4CC0-BD51-328C53BF192E}" type="pres">
      <dgm:prSet presAssocID="{7D4D3A46-BAD1-4868-9117-D7F367285E89}" presName="wedge1" presStyleLbl="node1" presStyleIdx="0" presStyleCnt="3"/>
      <dgm:spPr/>
    </dgm:pt>
    <dgm:pt modelId="{FCD951DA-A869-4375-B991-3D8E1549DA6F}" type="pres">
      <dgm:prSet presAssocID="{7D4D3A46-BAD1-4868-9117-D7F367285E89}" presName="dummy1a" presStyleCnt="0"/>
      <dgm:spPr/>
    </dgm:pt>
    <dgm:pt modelId="{B8AA577B-FCBE-414B-9D23-E9BC04DA46A4}" type="pres">
      <dgm:prSet presAssocID="{7D4D3A46-BAD1-4868-9117-D7F367285E89}" presName="dummy1b" presStyleCnt="0"/>
      <dgm:spPr/>
    </dgm:pt>
    <dgm:pt modelId="{AB6183D8-A135-4EFB-8012-65A95541460C}" type="pres">
      <dgm:prSet presAssocID="{7D4D3A46-BAD1-4868-9117-D7F367285E89}" presName="wedge1Tx" presStyleLbl="node1" presStyleIdx="0" presStyleCnt="3">
        <dgm:presLayoutVars>
          <dgm:chMax val="0"/>
          <dgm:chPref val="0"/>
          <dgm:bulletEnabled val="1"/>
        </dgm:presLayoutVars>
      </dgm:prSet>
      <dgm:spPr/>
    </dgm:pt>
    <dgm:pt modelId="{FCDA116A-7704-479F-9B93-F9B7299A0F16}" type="pres">
      <dgm:prSet presAssocID="{7D4D3A46-BAD1-4868-9117-D7F367285E89}" presName="wedge2" presStyleLbl="node1" presStyleIdx="1" presStyleCnt="3"/>
      <dgm:spPr/>
    </dgm:pt>
    <dgm:pt modelId="{E773F7E7-DB87-42B7-B1AF-11C113D7C2D1}" type="pres">
      <dgm:prSet presAssocID="{7D4D3A46-BAD1-4868-9117-D7F367285E89}" presName="dummy2a" presStyleCnt="0"/>
      <dgm:spPr/>
    </dgm:pt>
    <dgm:pt modelId="{4F5F2D9B-287B-49C0-B770-25E18B00E0D4}" type="pres">
      <dgm:prSet presAssocID="{7D4D3A46-BAD1-4868-9117-D7F367285E89}" presName="dummy2b" presStyleCnt="0"/>
      <dgm:spPr/>
    </dgm:pt>
    <dgm:pt modelId="{CD23798B-B5D4-41EF-B80C-410042E333DA}" type="pres">
      <dgm:prSet presAssocID="{7D4D3A46-BAD1-4868-9117-D7F367285E89}" presName="wedge2Tx" presStyleLbl="node1" presStyleIdx="1" presStyleCnt="3">
        <dgm:presLayoutVars>
          <dgm:chMax val="0"/>
          <dgm:chPref val="0"/>
          <dgm:bulletEnabled val="1"/>
        </dgm:presLayoutVars>
      </dgm:prSet>
      <dgm:spPr/>
    </dgm:pt>
    <dgm:pt modelId="{E70D3344-30FD-4E93-9189-25CC094833F2}" type="pres">
      <dgm:prSet presAssocID="{7D4D3A46-BAD1-4868-9117-D7F367285E89}" presName="wedge3" presStyleLbl="node1" presStyleIdx="2" presStyleCnt="3"/>
      <dgm:spPr/>
    </dgm:pt>
    <dgm:pt modelId="{BCEE6BBD-3AFA-4C08-8BC4-9138D1A4449B}" type="pres">
      <dgm:prSet presAssocID="{7D4D3A46-BAD1-4868-9117-D7F367285E89}" presName="dummy3a" presStyleCnt="0"/>
      <dgm:spPr/>
    </dgm:pt>
    <dgm:pt modelId="{D61CAA8E-A020-43FD-A106-6B32C9EA915D}" type="pres">
      <dgm:prSet presAssocID="{7D4D3A46-BAD1-4868-9117-D7F367285E89}" presName="dummy3b" presStyleCnt="0"/>
      <dgm:spPr/>
    </dgm:pt>
    <dgm:pt modelId="{B884E53E-5859-433B-826B-9A1B39B464C7}" type="pres">
      <dgm:prSet presAssocID="{7D4D3A46-BAD1-4868-9117-D7F367285E89}" presName="wedge3Tx" presStyleLbl="node1" presStyleIdx="2" presStyleCnt="3">
        <dgm:presLayoutVars>
          <dgm:chMax val="0"/>
          <dgm:chPref val="0"/>
          <dgm:bulletEnabled val="1"/>
        </dgm:presLayoutVars>
      </dgm:prSet>
      <dgm:spPr/>
    </dgm:pt>
    <dgm:pt modelId="{3C6E3676-44B5-479E-9BD5-2984EE68B1B5}" type="pres">
      <dgm:prSet presAssocID="{7A40563C-5312-4C71-BE73-D05D76CE6EC6}" presName="arrowWedge1" presStyleLbl="fgSibTrans2D1" presStyleIdx="0" presStyleCnt="3"/>
      <dgm:spPr/>
    </dgm:pt>
    <dgm:pt modelId="{3C6B97F6-524C-466A-97F4-11A9FE07EFB8}" type="pres">
      <dgm:prSet presAssocID="{EA445F35-A667-4D59-B4AC-91E775C80BE6}" presName="arrowWedge2" presStyleLbl="fgSibTrans2D1" presStyleIdx="1" presStyleCnt="3"/>
      <dgm:spPr/>
    </dgm:pt>
    <dgm:pt modelId="{A947FF92-DDA2-4BFD-A6DE-6CB672416AB9}" type="pres">
      <dgm:prSet presAssocID="{B611C9F9-D999-4F5B-8FA2-72C6D5F5F2D6}" presName="arrowWedge3" presStyleLbl="fgSibTrans2D1" presStyleIdx="2" presStyleCnt="3"/>
      <dgm:spPr/>
    </dgm:pt>
  </dgm:ptLst>
  <dgm:cxnLst>
    <dgm:cxn modelId="{F39D9F0A-60C3-4A42-945D-6496ED6F6CD2}" srcId="{7D4D3A46-BAD1-4868-9117-D7F367285E89}" destId="{EAACF05B-0BA9-47CD-AF97-8419E6B73AB5}" srcOrd="1" destOrd="0" parTransId="{02701536-5472-45A2-89C3-9CAE6CFA619A}" sibTransId="{EA445F35-A667-4D59-B4AC-91E775C80BE6}"/>
    <dgm:cxn modelId="{1D1B6D1F-2C25-4B96-BD93-DCFB4C253750}" type="presOf" srcId="{EAACF05B-0BA9-47CD-AF97-8419E6B73AB5}" destId="{CD23798B-B5D4-41EF-B80C-410042E333DA}" srcOrd="1" destOrd="0" presId="urn:microsoft.com/office/officeart/2005/8/layout/cycle8"/>
    <dgm:cxn modelId="{5FC0E125-18DB-4C3B-87F8-BD5CA01D99AE}" type="presOf" srcId="{30FA8E4F-7176-4E9A-A11B-B4A81CBAE33F}" destId="{B884E53E-5859-433B-826B-9A1B39B464C7}" srcOrd="1" destOrd="0" presId="urn:microsoft.com/office/officeart/2005/8/layout/cycle8"/>
    <dgm:cxn modelId="{1460F52E-E45F-48F4-B2A0-6A35E643B5BB}" srcId="{7D4D3A46-BAD1-4868-9117-D7F367285E89}" destId="{30FA8E4F-7176-4E9A-A11B-B4A81CBAE33F}" srcOrd="2" destOrd="0" parTransId="{D94943ED-42E4-49D9-9209-D91296530DFE}" sibTransId="{B611C9F9-D999-4F5B-8FA2-72C6D5F5F2D6}"/>
    <dgm:cxn modelId="{A2E57644-89C0-47AF-A73F-95FA1620C616}" srcId="{7D4D3A46-BAD1-4868-9117-D7F367285E89}" destId="{A3A4E7A2-F950-4D29-9F36-1BE2ABDF0792}" srcOrd="0" destOrd="0" parTransId="{C3C3358B-0488-425B-A12E-99DB4AD7EE56}" sibTransId="{7A40563C-5312-4C71-BE73-D05D76CE6EC6}"/>
    <dgm:cxn modelId="{06B40F66-FCAA-497E-8312-E5FA806FB498}" type="presOf" srcId="{A3A4E7A2-F950-4D29-9F36-1BE2ABDF0792}" destId="{EE4F9E4A-D2D3-4CC0-BD51-328C53BF192E}" srcOrd="0" destOrd="0" presId="urn:microsoft.com/office/officeart/2005/8/layout/cycle8"/>
    <dgm:cxn modelId="{1F820387-F4F0-4F36-BBA8-9F8FF647A83C}" type="presOf" srcId="{7D4D3A46-BAD1-4868-9117-D7F367285E89}" destId="{9F513A8F-5FE8-4FAD-8FDC-52E09D55DE57}" srcOrd="0" destOrd="0" presId="urn:microsoft.com/office/officeart/2005/8/layout/cycle8"/>
    <dgm:cxn modelId="{4BE31AE6-8EEF-4E40-99C2-2FF4074474CC}" type="presOf" srcId="{A3A4E7A2-F950-4D29-9F36-1BE2ABDF0792}" destId="{AB6183D8-A135-4EFB-8012-65A95541460C}" srcOrd="1" destOrd="0" presId="urn:microsoft.com/office/officeart/2005/8/layout/cycle8"/>
    <dgm:cxn modelId="{5CAAAAE9-BC2A-44BC-9DC9-9B5E32BD7138}" type="presOf" srcId="{EAACF05B-0BA9-47CD-AF97-8419E6B73AB5}" destId="{FCDA116A-7704-479F-9B93-F9B7299A0F16}" srcOrd="0" destOrd="0" presId="urn:microsoft.com/office/officeart/2005/8/layout/cycle8"/>
    <dgm:cxn modelId="{08E648EF-DD43-4BB0-A2CE-3B242EA082D8}" type="presOf" srcId="{30FA8E4F-7176-4E9A-A11B-B4A81CBAE33F}" destId="{E70D3344-30FD-4E93-9189-25CC094833F2}" srcOrd="0" destOrd="0" presId="urn:microsoft.com/office/officeart/2005/8/layout/cycle8"/>
    <dgm:cxn modelId="{F16D38FA-39A1-48D8-A3D9-FEF0DB021E01}" type="presParOf" srcId="{9F513A8F-5FE8-4FAD-8FDC-52E09D55DE57}" destId="{EE4F9E4A-D2D3-4CC0-BD51-328C53BF192E}" srcOrd="0" destOrd="0" presId="urn:microsoft.com/office/officeart/2005/8/layout/cycle8"/>
    <dgm:cxn modelId="{C4505367-35FA-487D-BE88-D84357C0F377}" type="presParOf" srcId="{9F513A8F-5FE8-4FAD-8FDC-52E09D55DE57}" destId="{FCD951DA-A869-4375-B991-3D8E1549DA6F}" srcOrd="1" destOrd="0" presId="urn:microsoft.com/office/officeart/2005/8/layout/cycle8"/>
    <dgm:cxn modelId="{01200A02-755E-43B3-AD22-5C375A82B679}" type="presParOf" srcId="{9F513A8F-5FE8-4FAD-8FDC-52E09D55DE57}" destId="{B8AA577B-FCBE-414B-9D23-E9BC04DA46A4}" srcOrd="2" destOrd="0" presId="urn:microsoft.com/office/officeart/2005/8/layout/cycle8"/>
    <dgm:cxn modelId="{00E87A02-0F8C-406E-8A85-AB3CC23C4BF5}" type="presParOf" srcId="{9F513A8F-5FE8-4FAD-8FDC-52E09D55DE57}" destId="{AB6183D8-A135-4EFB-8012-65A95541460C}" srcOrd="3" destOrd="0" presId="urn:microsoft.com/office/officeart/2005/8/layout/cycle8"/>
    <dgm:cxn modelId="{A7F24AB5-5087-4895-8B42-C1AE36369ECD}" type="presParOf" srcId="{9F513A8F-5FE8-4FAD-8FDC-52E09D55DE57}" destId="{FCDA116A-7704-479F-9B93-F9B7299A0F16}" srcOrd="4" destOrd="0" presId="urn:microsoft.com/office/officeart/2005/8/layout/cycle8"/>
    <dgm:cxn modelId="{F85D45E0-B299-43BF-B292-A637BD0E89E9}" type="presParOf" srcId="{9F513A8F-5FE8-4FAD-8FDC-52E09D55DE57}" destId="{E773F7E7-DB87-42B7-B1AF-11C113D7C2D1}" srcOrd="5" destOrd="0" presId="urn:microsoft.com/office/officeart/2005/8/layout/cycle8"/>
    <dgm:cxn modelId="{00A70E8B-6DD1-4399-ABBF-613A69FFBB00}" type="presParOf" srcId="{9F513A8F-5FE8-4FAD-8FDC-52E09D55DE57}" destId="{4F5F2D9B-287B-49C0-B770-25E18B00E0D4}" srcOrd="6" destOrd="0" presId="urn:microsoft.com/office/officeart/2005/8/layout/cycle8"/>
    <dgm:cxn modelId="{7E5EB1B4-C05B-4A23-99D4-6219A84381D5}" type="presParOf" srcId="{9F513A8F-5FE8-4FAD-8FDC-52E09D55DE57}" destId="{CD23798B-B5D4-41EF-B80C-410042E333DA}" srcOrd="7" destOrd="0" presId="urn:microsoft.com/office/officeart/2005/8/layout/cycle8"/>
    <dgm:cxn modelId="{3DC2C0E9-D14E-4D0B-8886-A999CEBA0A5B}" type="presParOf" srcId="{9F513A8F-5FE8-4FAD-8FDC-52E09D55DE57}" destId="{E70D3344-30FD-4E93-9189-25CC094833F2}" srcOrd="8" destOrd="0" presId="urn:microsoft.com/office/officeart/2005/8/layout/cycle8"/>
    <dgm:cxn modelId="{2974392D-9AF3-440E-922E-EBAAA234E81A}" type="presParOf" srcId="{9F513A8F-5FE8-4FAD-8FDC-52E09D55DE57}" destId="{BCEE6BBD-3AFA-4C08-8BC4-9138D1A4449B}" srcOrd="9" destOrd="0" presId="urn:microsoft.com/office/officeart/2005/8/layout/cycle8"/>
    <dgm:cxn modelId="{52B3BC62-BE4D-40B3-B10A-17D883849D63}" type="presParOf" srcId="{9F513A8F-5FE8-4FAD-8FDC-52E09D55DE57}" destId="{D61CAA8E-A020-43FD-A106-6B32C9EA915D}" srcOrd="10" destOrd="0" presId="urn:microsoft.com/office/officeart/2005/8/layout/cycle8"/>
    <dgm:cxn modelId="{41F5276B-7BC9-4E76-A13C-82DBB83F310B}" type="presParOf" srcId="{9F513A8F-5FE8-4FAD-8FDC-52E09D55DE57}" destId="{B884E53E-5859-433B-826B-9A1B39B464C7}" srcOrd="11" destOrd="0" presId="urn:microsoft.com/office/officeart/2005/8/layout/cycle8"/>
    <dgm:cxn modelId="{62B7E4D5-C994-43EA-A6DA-FC761E3FB192}" type="presParOf" srcId="{9F513A8F-5FE8-4FAD-8FDC-52E09D55DE57}" destId="{3C6E3676-44B5-479E-9BD5-2984EE68B1B5}" srcOrd="12" destOrd="0" presId="urn:microsoft.com/office/officeart/2005/8/layout/cycle8"/>
    <dgm:cxn modelId="{FE65D4E1-1E69-4D71-8A8A-4C450EC820AB}" type="presParOf" srcId="{9F513A8F-5FE8-4FAD-8FDC-52E09D55DE57}" destId="{3C6B97F6-524C-466A-97F4-11A9FE07EFB8}" srcOrd="13" destOrd="0" presId="urn:microsoft.com/office/officeart/2005/8/layout/cycle8"/>
    <dgm:cxn modelId="{C0036997-712A-4BFE-BFAE-9AF7D4E6D14C}" type="presParOf" srcId="{9F513A8F-5FE8-4FAD-8FDC-52E09D55DE57}" destId="{A947FF92-DDA2-4BFD-A6DE-6CB672416AB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D3A46-BAD1-4868-9117-D7F367285E89}" type="doc">
      <dgm:prSet loTypeId="urn:microsoft.com/office/officeart/2005/8/layout/cycle8" loCatId="cycle" qsTypeId="urn:microsoft.com/office/officeart/2005/8/quickstyle/3d9" qsCatId="3D" csTypeId="urn:microsoft.com/office/officeart/2005/8/colors/colorful1#2" csCatId="colorful" phldr="1"/>
      <dgm:spPr/>
    </dgm:pt>
    <dgm:pt modelId="{EAACF05B-0BA9-47CD-AF97-8419E6B73AB5}">
      <dgm:prSet phldrT="[Κείμενο]" custT="1"/>
      <dgm:spPr/>
      <dgm:t>
        <a:bodyPr/>
        <a:lstStyle/>
        <a:p>
          <a:endParaRPr lang="el-GR" sz="2400" b="1" dirty="0">
            <a:solidFill>
              <a:schemeClr val="bg1"/>
            </a:solidFill>
          </a:endParaRPr>
        </a:p>
      </dgm:t>
    </dgm:pt>
    <dgm:pt modelId="{02701536-5472-45A2-89C3-9CAE6CFA619A}" type="parTrans" cxnId="{F39D9F0A-60C3-4A42-945D-6496ED6F6CD2}">
      <dgm:prSet/>
      <dgm:spPr/>
      <dgm:t>
        <a:bodyPr/>
        <a:lstStyle/>
        <a:p>
          <a:endParaRPr lang="el-GR" b="1">
            <a:solidFill>
              <a:schemeClr val="bg1"/>
            </a:solidFill>
          </a:endParaRPr>
        </a:p>
      </dgm:t>
    </dgm:pt>
    <dgm:pt modelId="{EA445F35-A667-4D59-B4AC-91E775C80BE6}" type="sibTrans" cxnId="{F39D9F0A-60C3-4A42-945D-6496ED6F6CD2}">
      <dgm:prSet/>
      <dgm:spPr/>
      <dgm:t>
        <a:bodyPr/>
        <a:lstStyle/>
        <a:p>
          <a:endParaRPr lang="el-GR" b="1">
            <a:solidFill>
              <a:schemeClr val="bg1"/>
            </a:solidFill>
          </a:endParaRPr>
        </a:p>
      </dgm:t>
    </dgm:pt>
    <dgm:pt modelId="{30FA8E4F-7176-4E9A-A11B-B4A81CBAE33F}">
      <dgm:prSet phldrT="[Κείμενο]" custT="1"/>
      <dgm:spPr/>
      <dgm:t>
        <a:bodyPr/>
        <a:lstStyle/>
        <a:p>
          <a:r>
            <a:rPr lang="el-GR" sz="2200" b="1" dirty="0"/>
            <a:t>Διδακτικός </a:t>
          </a:r>
          <a:r>
            <a:rPr lang="el-GR" sz="2200" b="1" dirty="0" err="1"/>
            <a:t>Μετασχη-ματισμός</a:t>
          </a:r>
          <a:r>
            <a:rPr lang="el-GR" sz="2200" b="1" dirty="0"/>
            <a:t> του </a:t>
          </a:r>
          <a:r>
            <a:rPr lang="el-GR" sz="2200" b="1" dirty="0" err="1"/>
            <a:t>περιεχο-μένου</a:t>
          </a:r>
          <a:endParaRPr lang="el-GR" sz="2200" b="1" dirty="0"/>
        </a:p>
      </dgm:t>
    </dgm:pt>
    <dgm:pt modelId="{D94943ED-42E4-49D9-9209-D91296530DFE}" type="parTrans" cxnId="{1460F52E-E45F-48F4-B2A0-6A35E643B5BB}">
      <dgm:prSet/>
      <dgm:spPr/>
      <dgm:t>
        <a:bodyPr/>
        <a:lstStyle/>
        <a:p>
          <a:endParaRPr lang="el-GR" b="1">
            <a:solidFill>
              <a:schemeClr val="bg1"/>
            </a:solidFill>
          </a:endParaRPr>
        </a:p>
      </dgm:t>
    </dgm:pt>
    <dgm:pt modelId="{B611C9F9-D999-4F5B-8FA2-72C6D5F5F2D6}" type="sibTrans" cxnId="{1460F52E-E45F-48F4-B2A0-6A35E643B5BB}">
      <dgm:prSet/>
      <dgm:spPr/>
      <dgm:t>
        <a:bodyPr/>
        <a:lstStyle/>
        <a:p>
          <a:endParaRPr lang="el-GR" b="1">
            <a:solidFill>
              <a:schemeClr val="bg1"/>
            </a:solidFill>
          </a:endParaRPr>
        </a:p>
      </dgm:t>
    </dgm:pt>
    <dgm:pt modelId="{A3A4E7A2-F950-4D29-9F36-1BE2ABDF0792}">
      <dgm:prSet phldrT="[Κείμενο]" custT="1"/>
      <dgm:spPr/>
      <dgm:t>
        <a:bodyPr/>
        <a:lstStyle/>
        <a:p>
          <a:endParaRPr lang="el-GR" sz="2000" b="1" dirty="0">
            <a:solidFill>
              <a:schemeClr val="bg1"/>
            </a:solidFill>
          </a:endParaRPr>
        </a:p>
      </dgm:t>
    </dgm:pt>
    <dgm:pt modelId="{7A40563C-5312-4C71-BE73-D05D76CE6EC6}" type="sibTrans" cxnId="{A2E57644-89C0-47AF-A73F-95FA1620C616}">
      <dgm:prSet/>
      <dgm:spPr/>
      <dgm:t>
        <a:bodyPr/>
        <a:lstStyle/>
        <a:p>
          <a:endParaRPr lang="el-GR" b="1">
            <a:solidFill>
              <a:schemeClr val="bg1"/>
            </a:solidFill>
          </a:endParaRPr>
        </a:p>
      </dgm:t>
    </dgm:pt>
    <dgm:pt modelId="{C3C3358B-0488-425B-A12E-99DB4AD7EE56}" type="parTrans" cxnId="{A2E57644-89C0-47AF-A73F-95FA1620C616}">
      <dgm:prSet/>
      <dgm:spPr/>
      <dgm:t>
        <a:bodyPr/>
        <a:lstStyle/>
        <a:p>
          <a:endParaRPr lang="el-GR" b="1">
            <a:solidFill>
              <a:schemeClr val="bg1"/>
            </a:solidFill>
          </a:endParaRPr>
        </a:p>
      </dgm:t>
    </dgm:pt>
    <dgm:pt modelId="{9F513A8F-5FE8-4FAD-8FDC-52E09D55DE57}" type="pres">
      <dgm:prSet presAssocID="{7D4D3A46-BAD1-4868-9117-D7F367285E89}" presName="compositeShape" presStyleCnt="0">
        <dgm:presLayoutVars>
          <dgm:chMax val="7"/>
          <dgm:dir/>
          <dgm:resizeHandles val="exact"/>
        </dgm:presLayoutVars>
      </dgm:prSet>
      <dgm:spPr/>
    </dgm:pt>
    <dgm:pt modelId="{EE4F9E4A-D2D3-4CC0-BD51-328C53BF192E}" type="pres">
      <dgm:prSet presAssocID="{7D4D3A46-BAD1-4868-9117-D7F367285E89}" presName="wedge1" presStyleLbl="node1" presStyleIdx="0" presStyleCnt="3"/>
      <dgm:spPr/>
    </dgm:pt>
    <dgm:pt modelId="{FCD951DA-A869-4375-B991-3D8E1549DA6F}" type="pres">
      <dgm:prSet presAssocID="{7D4D3A46-BAD1-4868-9117-D7F367285E89}" presName="dummy1a" presStyleCnt="0"/>
      <dgm:spPr/>
    </dgm:pt>
    <dgm:pt modelId="{B8AA577B-FCBE-414B-9D23-E9BC04DA46A4}" type="pres">
      <dgm:prSet presAssocID="{7D4D3A46-BAD1-4868-9117-D7F367285E89}" presName="dummy1b" presStyleCnt="0"/>
      <dgm:spPr/>
    </dgm:pt>
    <dgm:pt modelId="{AB6183D8-A135-4EFB-8012-65A95541460C}" type="pres">
      <dgm:prSet presAssocID="{7D4D3A46-BAD1-4868-9117-D7F367285E89}" presName="wedge1Tx" presStyleLbl="node1" presStyleIdx="0" presStyleCnt="3">
        <dgm:presLayoutVars>
          <dgm:chMax val="0"/>
          <dgm:chPref val="0"/>
          <dgm:bulletEnabled val="1"/>
        </dgm:presLayoutVars>
      </dgm:prSet>
      <dgm:spPr/>
    </dgm:pt>
    <dgm:pt modelId="{FCDA116A-7704-479F-9B93-F9B7299A0F16}" type="pres">
      <dgm:prSet presAssocID="{7D4D3A46-BAD1-4868-9117-D7F367285E89}" presName="wedge2" presStyleLbl="node1" presStyleIdx="1" presStyleCnt="3"/>
      <dgm:spPr/>
    </dgm:pt>
    <dgm:pt modelId="{E773F7E7-DB87-42B7-B1AF-11C113D7C2D1}" type="pres">
      <dgm:prSet presAssocID="{7D4D3A46-BAD1-4868-9117-D7F367285E89}" presName="dummy2a" presStyleCnt="0"/>
      <dgm:spPr/>
    </dgm:pt>
    <dgm:pt modelId="{4F5F2D9B-287B-49C0-B770-25E18B00E0D4}" type="pres">
      <dgm:prSet presAssocID="{7D4D3A46-BAD1-4868-9117-D7F367285E89}" presName="dummy2b" presStyleCnt="0"/>
      <dgm:spPr/>
    </dgm:pt>
    <dgm:pt modelId="{CD23798B-B5D4-41EF-B80C-410042E333DA}" type="pres">
      <dgm:prSet presAssocID="{7D4D3A46-BAD1-4868-9117-D7F367285E89}" presName="wedge2Tx" presStyleLbl="node1" presStyleIdx="1" presStyleCnt="3">
        <dgm:presLayoutVars>
          <dgm:chMax val="0"/>
          <dgm:chPref val="0"/>
          <dgm:bulletEnabled val="1"/>
        </dgm:presLayoutVars>
      </dgm:prSet>
      <dgm:spPr/>
    </dgm:pt>
    <dgm:pt modelId="{E70D3344-30FD-4E93-9189-25CC094833F2}" type="pres">
      <dgm:prSet presAssocID="{7D4D3A46-BAD1-4868-9117-D7F367285E89}" presName="wedge3" presStyleLbl="node1" presStyleIdx="2" presStyleCnt="3"/>
      <dgm:spPr/>
    </dgm:pt>
    <dgm:pt modelId="{BCEE6BBD-3AFA-4C08-8BC4-9138D1A4449B}" type="pres">
      <dgm:prSet presAssocID="{7D4D3A46-BAD1-4868-9117-D7F367285E89}" presName="dummy3a" presStyleCnt="0"/>
      <dgm:spPr/>
    </dgm:pt>
    <dgm:pt modelId="{D61CAA8E-A020-43FD-A106-6B32C9EA915D}" type="pres">
      <dgm:prSet presAssocID="{7D4D3A46-BAD1-4868-9117-D7F367285E89}" presName="dummy3b" presStyleCnt="0"/>
      <dgm:spPr/>
    </dgm:pt>
    <dgm:pt modelId="{B884E53E-5859-433B-826B-9A1B39B464C7}" type="pres">
      <dgm:prSet presAssocID="{7D4D3A46-BAD1-4868-9117-D7F367285E89}" presName="wedge3Tx" presStyleLbl="node1" presStyleIdx="2" presStyleCnt="3">
        <dgm:presLayoutVars>
          <dgm:chMax val="0"/>
          <dgm:chPref val="0"/>
          <dgm:bulletEnabled val="1"/>
        </dgm:presLayoutVars>
      </dgm:prSet>
      <dgm:spPr/>
    </dgm:pt>
    <dgm:pt modelId="{3C6E3676-44B5-479E-9BD5-2984EE68B1B5}" type="pres">
      <dgm:prSet presAssocID="{7A40563C-5312-4C71-BE73-D05D76CE6EC6}" presName="arrowWedge1" presStyleLbl="fgSibTrans2D1" presStyleIdx="0" presStyleCnt="3"/>
      <dgm:spPr/>
    </dgm:pt>
    <dgm:pt modelId="{3C6B97F6-524C-466A-97F4-11A9FE07EFB8}" type="pres">
      <dgm:prSet presAssocID="{EA445F35-A667-4D59-B4AC-91E775C80BE6}" presName="arrowWedge2" presStyleLbl="fgSibTrans2D1" presStyleIdx="1" presStyleCnt="3"/>
      <dgm:spPr/>
    </dgm:pt>
    <dgm:pt modelId="{A947FF92-DDA2-4BFD-A6DE-6CB672416AB9}" type="pres">
      <dgm:prSet presAssocID="{B611C9F9-D999-4F5B-8FA2-72C6D5F5F2D6}" presName="arrowWedge3" presStyleLbl="fgSibTrans2D1" presStyleIdx="2" presStyleCnt="3"/>
      <dgm:spPr/>
    </dgm:pt>
  </dgm:ptLst>
  <dgm:cxnLst>
    <dgm:cxn modelId="{F39D9F0A-60C3-4A42-945D-6496ED6F6CD2}" srcId="{7D4D3A46-BAD1-4868-9117-D7F367285E89}" destId="{EAACF05B-0BA9-47CD-AF97-8419E6B73AB5}" srcOrd="1" destOrd="0" parTransId="{02701536-5472-45A2-89C3-9CAE6CFA619A}" sibTransId="{EA445F35-A667-4D59-B4AC-91E775C80BE6}"/>
    <dgm:cxn modelId="{1D1B6D1F-2C25-4B96-BD93-DCFB4C253750}" type="presOf" srcId="{EAACF05B-0BA9-47CD-AF97-8419E6B73AB5}" destId="{CD23798B-B5D4-41EF-B80C-410042E333DA}" srcOrd="1" destOrd="0" presId="urn:microsoft.com/office/officeart/2005/8/layout/cycle8"/>
    <dgm:cxn modelId="{5FC0E125-18DB-4C3B-87F8-BD5CA01D99AE}" type="presOf" srcId="{30FA8E4F-7176-4E9A-A11B-B4A81CBAE33F}" destId="{B884E53E-5859-433B-826B-9A1B39B464C7}" srcOrd="1" destOrd="0" presId="urn:microsoft.com/office/officeart/2005/8/layout/cycle8"/>
    <dgm:cxn modelId="{1460F52E-E45F-48F4-B2A0-6A35E643B5BB}" srcId="{7D4D3A46-BAD1-4868-9117-D7F367285E89}" destId="{30FA8E4F-7176-4E9A-A11B-B4A81CBAE33F}" srcOrd="2" destOrd="0" parTransId="{D94943ED-42E4-49D9-9209-D91296530DFE}" sibTransId="{B611C9F9-D999-4F5B-8FA2-72C6D5F5F2D6}"/>
    <dgm:cxn modelId="{A2E57644-89C0-47AF-A73F-95FA1620C616}" srcId="{7D4D3A46-BAD1-4868-9117-D7F367285E89}" destId="{A3A4E7A2-F950-4D29-9F36-1BE2ABDF0792}" srcOrd="0" destOrd="0" parTransId="{C3C3358B-0488-425B-A12E-99DB4AD7EE56}" sibTransId="{7A40563C-5312-4C71-BE73-D05D76CE6EC6}"/>
    <dgm:cxn modelId="{06B40F66-FCAA-497E-8312-E5FA806FB498}" type="presOf" srcId="{A3A4E7A2-F950-4D29-9F36-1BE2ABDF0792}" destId="{EE4F9E4A-D2D3-4CC0-BD51-328C53BF192E}" srcOrd="0" destOrd="0" presId="urn:microsoft.com/office/officeart/2005/8/layout/cycle8"/>
    <dgm:cxn modelId="{1F820387-F4F0-4F36-BBA8-9F8FF647A83C}" type="presOf" srcId="{7D4D3A46-BAD1-4868-9117-D7F367285E89}" destId="{9F513A8F-5FE8-4FAD-8FDC-52E09D55DE57}" srcOrd="0" destOrd="0" presId="urn:microsoft.com/office/officeart/2005/8/layout/cycle8"/>
    <dgm:cxn modelId="{4BE31AE6-8EEF-4E40-99C2-2FF4074474CC}" type="presOf" srcId="{A3A4E7A2-F950-4D29-9F36-1BE2ABDF0792}" destId="{AB6183D8-A135-4EFB-8012-65A95541460C}" srcOrd="1" destOrd="0" presId="urn:microsoft.com/office/officeart/2005/8/layout/cycle8"/>
    <dgm:cxn modelId="{5CAAAAE9-BC2A-44BC-9DC9-9B5E32BD7138}" type="presOf" srcId="{EAACF05B-0BA9-47CD-AF97-8419E6B73AB5}" destId="{FCDA116A-7704-479F-9B93-F9B7299A0F16}" srcOrd="0" destOrd="0" presId="urn:microsoft.com/office/officeart/2005/8/layout/cycle8"/>
    <dgm:cxn modelId="{08E648EF-DD43-4BB0-A2CE-3B242EA082D8}" type="presOf" srcId="{30FA8E4F-7176-4E9A-A11B-B4A81CBAE33F}" destId="{E70D3344-30FD-4E93-9189-25CC094833F2}" srcOrd="0" destOrd="0" presId="urn:microsoft.com/office/officeart/2005/8/layout/cycle8"/>
    <dgm:cxn modelId="{F16D38FA-39A1-48D8-A3D9-FEF0DB021E01}" type="presParOf" srcId="{9F513A8F-5FE8-4FAD-8FDC-52E09D55DE57}" destId="{EE4F9E4A-D2D3-4CC0-BD51-328C53BF192E}" srcOrd="0" destOrd="0" presId="urn:microsoft.com/office/officeart/2005/8/layout/cycle8"/>
    <dgm:cxn modelId="{C4505367-35FA-487D-BE88-D84357C0F377}" type="presParOf" srcId="{9F513A8F-5FE8-4FAD-8FDC-52E09D55DE57}" destId="{FCD951DA-A869-4375-B991-3D8E1549DA6F}" srcOrd="1" destOrd="0" presId="urn:microsoft.com/office/officeart/2005/8/layout/cycle8"/>
    <dgm:cxn modelId="{01200A02-755E-43B3-AD22-5C375A82B679}" type="presParOf" srcId="{9F513A8F-5FE8-4FAD-8FDC-52E09D55DE57}" destId="{B8AA577B-FCBE-414B-9D23-E9BC04DA46A4}" srcOrd="2" destOrd="0" presId="urn:microsoft.com/office/officeart/2005/8/layout/cycle8"/>
    <dgm:cxn modelId="{00E87A02-0F8C-406E-8A85-AB3CC23C4BF5}" type="presParOf" srcId="{9F513A8F-5FE8-4FAD-8FDC-52E09D55DE57}" destId="{AB6183D8-A135-4EFB-8012-65A95541460C}" srcOrd="3" destOrd="0" presId="urn:microsoft.com/office/officeart/2005/8/layout/cycle8"/>
    <dgm:cxn modelId="{A7F24AB5-5087-4895-8B42-C1AE36369ECD}" type="presParOf" srcId="{9F513A8F-5FE8-4FAD-8FDC-52E09D55DE57}" destId="{FCDA116A-7704-479F-9B93-F9B7299A0F16}" srcOrd="4" destOrd="0" presId="urn:microsoft.com/office/officeart/2005/8/layout/cycle8"/>
    <dgm:cxn modelId="{F85D45E0-B299-43BF-B292-A637BD0E89E9}" type="presParOf" srcId="{9F513A8F-5FE8-4FAD-8FDC-52E09D55DE57}" destId="{E773F7E7-DB87-42B7-B1AF-11C113D7C2D1}" srcOrd="5" destOrd="0" presId="urn:microsoft.com/office/officeart/2005/8/layout/cycle8"/>
    <dgm:cxn modelId="{00A70E8B-6DD1-4399-ABBF-613A69FFBB00}" type="presParOf" srcId="{9F513A8F-5FE8-4FAD-8FDC-52E09D55DE57}" destId="{4F5F2D9B-287B-49C0-B770-25E18B00E0D4}" srcOrd="6" destOrd="0" presId="urn:microsoft.com/office/officeart/2005/8/layout/cycle8"/>
    <dgm:cxn modelId="{7E5EB1B4-C05B-4A23-99D4-6219A84381D5}" type="presParOf" srcId="{9F513A8F-5FE8-4FAD-8FDC-52E09D55DE57}" destId="{CD23798B-B5D4-41EF-B80C-410042E333DA}" srcOrd="7" destOrd="0" presId="urn:microsoft.com/office/officeart/2005/8/layout/cycle8"/>
    <dgm:cxn modelId="{3DC2C0E9-D14E-4D0B-8886-A999CEBA0A5B}" type="presParOf" srcId="{9F513A8F-5FE8-4FAD-8FDC-52E09D55DE57}" destId="{E70D3344-30FD-4E93-9189-25CC094833F2}" srcOrd="8" destOrd="0" presId="urn:microsoft.com/office/officeart/2005/8/layout/cycle8"/>
    <dgm:cxn modelId="{2974392D-9AF3-440E-922E-EBAAA234E81A}" type="presParOf" srcId="{9F513A8F-5FE8-4FAD-8FDC-52E09D55DE57}" destId="{BCEE6BBD-3AFA-4C08-8BC4-9138D1A4449B}" srcOrd="9" destOrd="0" presId="urn:microsoft.com/office/officeart/2005/8/layout/cycle8"/>
    <dgm:cxn modelId="{52B3BC62-BE4D-40B3-B10A-17D883849D63}" type="presParOf" srcId="{9F513A8F-5FE8-4FAD-8FDC-52E09D55DE57}" destId="{D61CAA8E-A020-43FD-A106-6B32C9EA915D}" srcOrd="10" destOrd="0" presId="urn:microsoft.com/office/officeart/2005/8/layout/cycle8"/>
    <dgm:cxn modelId="{41F5276B-7BC9-4E76-A13C-82DBB83F310B}" type="presParOf" srcId="{9F513A8F-5FE8-4FAD-8FDC-52E09D55DE57}" destId="{B884E53E-5859-433B-826B-9A1B39B464C7}" srcOrd="11" destOrd="0" presId="urn:microsoft.com/office/officeart/2005/8/layout/cycle8"/>
    <dgm:cxn modelId="{62B7E4D5-C994-43EA-A6DA-FC761E3FB192}" type="presParOf" srcId="{9F513A8F-5FE8-4FAD-8FDC-52E09D55DE57}" destId="{3C6E3676-44B5-479E-9BD5-2984EE68B1B5}" srcOrd="12" destOrd="0" presId="urn:microsoft.com/office/officeart/2005/8/layout/cycle8"/>
    <dgm:cxn modelId="{FE65D4E1-1E69-4D71-8A8A-4C450EC820AB}" type="presParOf" srcId="{9F513A8F-5FE8-4FAD-8FDC-52E09D55DE57}" destId="{3C6B97F6-524C-466A-97F4-11A9FE07EFB8}" srcOrd="13" destOrd="0" presId="urn:microsoft.com/office/officeart/2005/8/layout/cycle8"/>
    <dgm:cxn modelId="{C0036997-712A-4BFE-BFAE-9AF7D4E6D14C}" type="presParOf" srcId="{9F513A8F-5FE8-4FAD-8FDC-52E09D55DE57}" destId="{A947FF92-DDA2-4BFD-A6DE-6CB672416AB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6AD38-AC08-4BE4-8F62-41E68D01EAD3}"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l-GR"/>
        </a:p>
      </dgm:t>
    </dgm:pt>
    <dgm:pt modelId="{18C27F59-FA75-4E18-811D-8998EE1B07BD}">
      <dgm:prSet phldrT="[Κείμενο]" custT="1"/>
      <dgm:spPr/>
      <dgm:t>
        <a:bodyPr/>
        <a:lstStyle/>
        <a:p>
          <a:r>
            <a:rPr lang="el-GR" sz="3200" b="1" dirty="0">
              <a:solidFill>
                <a:schemeClr val="bg1"/>
              </a:solidFill>
            </a:rPr>
            <a:t>Μεγάλες Ιδέες</a:t>
          </a:r>
        </a:p>
      </dgm:t>
    </dgm:pt>
    <dgm:pt modelId="{86153AF6-0D62-468A-AAFA-5168F02FF87D}" type="parTrans" cxnId="{AC904026-B57F-4A6D-A40A-120723F60571}">
      <dgm:prSet/>
      <dgm:spPr/>
      <dgm:t>
        <a:bodyPr/>
        <a:lstStyle/>
        <a:p>
          <a:endParaRPr lang="el-GR" sz="4400">
            <a:solidFill>
              <a:schemeClr val="tx1"/>
            </a:solidFill>
          </a:endParaRPr>
        </a:p>
      </dgm:t>
    </dgm:pt>
    <dgm:pt modelId="{1CAFED61-CD5C-4B2E-AD5E-ACBE1CBB9502}" type="sibTrans" cxnId="{AC904026-B57F-4A6D-A40A-120723F60571}">
      <dgm:prSet/>
      <dgm:spPr/>
      <dgm:t>
        <a:bodyPr/>
        <a:lstStyle/>
        <a:p>
          <a:endParaRPr lang="el-GR" sz="4400">
            <a:solidFill>
              <a:schemeClr val="tx1"/>
            </a:solidFill>
          </a:endParaRPr>
        </a:p>
      </dgm:t>
    </dgm:pt>
    <dgm:pt modelId="{92BD30DC-CC52-49B1-A6F1-695668CE55C9}">
      <dgm:prSet phldrT="[Κείμενο]" custT="1"/>
      <dgm:spPr/>
      <dgm:t>
        <a:bodyPr/>
        <a:lstStyle/>
        <a:p>
          <a:pPr>
            <a:lnSpc>
              <a:spcPct val="100000"/>
            </a:lnSpc>
            <a:spcAft>
              <a:spcPts val="0"/>
            </a:spcAft>
          </a:pPr>
          <a:r>
            <a:rPr lang="el-GR" sz="2000">
              <a:solidFill>
                <a:schemeClr val="tx1"/>
              </a:solidFill>
            </a:rPr>
            <a:t>Μέγεθος</a:t>
          </a:r>
          <a:r>
            <a:rPr lang="en-US" sz="2000">
              <a:solidFill>
                <a:schemeClr val="tx1"/>
              </a:solidFill>
            </a:rPr>
            <a:t> </a:t>
          </a:r>
          <a:endParaRPr lang="el-GR" sz="2000">
            <a:solidFill>
              <a:schemeClr val="tx1"/>
            </a:solidFill>
          </a:endParaRPr>
        </a:p>
        <a:p>
          <a:pPr>
            <a:lnSpc>
              <a:spcPct val="100000"/>
            </a:lnSpc>
            <a:spcAft>
              <a:spcPts val="0"/>
            </a:spcAft>
          </a:pPr>
          <a:r>
            <a:rPr lang="en-US" sz="2000">
              <a:solidFill>
                <a:schemeClr val="tx1"/>
              </a:solidFill>
            </a:rPr>
            <a:t>&amp;</a:t>
          </a:r>
          <a:endParaRPr lang="el-GR" sz="2000">
            <a:solidFill>
              <a:schemeClr val="tx1"/>
            </a:solidFill>
          </a:endParaRPr>
        </a:p>
        <a:p>
          <a:pPr>
            <a:lnSpc>
              <a:spcPct val="100000"/>
            </a:lnSpc>
            <a:spcAft>
              <a:spcPts val="0"/>
            </a:spcAft>
          </a:pPr>
          <a:r>
            <a:rPr lang="en-US" sz="2000">
              <a:solidFill>
                <a:schemeClr val="tx1"/>
              </a:solidFill>
            </a:rPr>
            <a:t> </a:t>
          </a:r>
          <a:r>
            <a:rPr lang="el-GR" sz="2000">
              <a:solidFill>
                <a:schemeClr val="tx1"/>
              </a:solidFill>
            </a:rPr>
            <a:t>Κλίμακα</a:t>
          </a:r>
          <a:endParaRPr lang="el-GR" sz="2000" dirty="0">
            <a:solidFill>
              <a:schemeClr val="tx1"/>
            </a:solidFill>
          </a:endParaRPr>
        </a:p>
      </dgm:t>
    </dgm:pt>
    <dgm:pt modelId="{CFA57418-238D-4EAF-8720-736723A0990B}" type="parTrans" cxnId="{D5EE45C3-0FFA-426E-AE81-9C87293805CD}">
      <dgm:prSet custT="1"/>
      <dgm:spPr/>
      <dgm:t>
        <a:bodyPr/>
        <a:lstStyle/>
        <a:p>
          <a:endParaRPr lang="el-GR" sz="2000">
            <a:solidFill>
              <a:schemeClr val="tx1"/>
            </a:solidFill>
          </a:endParaRPr>
        </a:p>
      </dgm:t>
    </dgm:pt>
    <dgm:pt modelId="{73CC62C3-CE23-4AEF-B30F-3CFB5484A799}" type="sibTrans" cxnId="{D5EE45C3-0FFA-426E-AE81-9C87293805CD}">
      <dgm:prSet/>
      <dgm:spPr/>
      <dgm:t>
        <a:bodyPr/>
        <a:lstStyle/>
        <a:p>
          <a:endParaRPr lang="el-GR" sz="4400">
            <a:solidFill>
              <a:schemeClr val="tx1"/>
            </a:solidFill>
          </a:endParaRPr>
        </a:p>
      </dgm:t>
    </dgm:pt>
    <dgm:pt modelId="{C87AB093-F30D-4FD7-A90C-9479E32574C6}">
      <dgm:prSet phldrT="[Κείμενο]" custT="1"/>
      <dgm:spPr/>
      <dgm:t>
        <a:bodyPr/>
        <a:lstStyle/>
        <a:p>
          <a:pPr>
            <a:lnSpc>
              <a:spcPct val="100000"/>
            </a:lnSpc>
            <a:spcAft>
              <a:spcPts val="0"/>
            </a:spcAft>
          </a:pPr>
          <a:r>
            <a:rPr lang="el-GR" sz="2000" dirty="0">
              <a:solidFill>
                <a:schemeClr val="tx1"/>
              </a:solidFill>
            </a:rPr>
            <a:t>Όργανα</a:t>
          </a:r>
        </a:p>
        <a:p>
          <a:pPr>
            <a:lnSpc>
              <a:spcPct val="100000"/>
            </a:lnSpc>
            <a:spcAft>
              <a:spcPts val="0"/>
            </a:spcAft>
          </a:pPr>
          <a:r>
            <a:rPr lang="el-GR" sz="2000" dirty="0">
              <a:solidFill>
                <a:schemeClr val="tx1"/>
              </a:solidFill>
            </a:rPr>
            <a:t> &amp; Οργανολογία</a:t>
          </a:r>
        </a:p>
      </dgm:t>
    </dgm:pt>
    <dgm:pt modelId="{C00E01E8-B100-4612-933A-FBF83806BAE0}" type="parTrans" cxnId="{21536C5B-BE63-4F87-BD6C-6374C2190648}">
      <dgm:prSet custT="1"/>
      <dgm:spPr/>
      <dgm:t>
        <a:bodyPr/>
        <a:lstStyle/>
        <a:p>
          <a:endParaRPr lang="el-GR" sz="2000">
            <a:solidFill>
              <a:schemeClr val="tx1"/>
            </a:solidFill>
          </a:endParaRPr>
        </a:p>
      </dgm:t>
    </dgm:pt>
    <dgm:pt modelId="{CB1FC36E-1D0E-49EB-88EB-6A33F4132FA2}" type="sibTrans" cxnId="{21536C5B-BE63-4F87-BD6C-6374C2190648}">
      <dgm:prSet/>
      <dgm:spPr/>
      <dgm:t>
        <a:bodyPr/>
        <a:lstStyle/>
        <a:p>
          <a:endParaRPr lang="el-GR" sz="4400">
            <a:solidFill>
              <a:schemeClr val="tx1"/>
            </a:solidFill>
          </a:endParaRPr>
        </a:p>
      </dgm:t>
    </dgm:pt>
    <dgm:pt modelId="{229A83A8-2DB2-44AB-AF33-8D17B174077B}">
      <dgm:prSet phldrT="[Κείμενο]" custT="1"/>
      <dgm:spPr/>
      <dgm:t>
        <a:bodyPr/>
        <a:lstStyle/>
        <a:p>
          <a:r>
            <a:rPr lang="el-GR" sz="2000" dirty="0">
              <a:solidFill>
                <a:schemeClr val="tx1"/>
              </a:solidFill>
            </a:rPr>
            <a:t>Επιστήμη-Τεχνολογία-Κοινωνία</a:t>
          </a:r>
        </a:p>
      </dgm:t>
    </dgm:pt>
    <dgm:pt modelId="{492F70F5-03B4-40EC-85D4-95ED80CA7926}" type="parTrans" cxnId="{67918163-C526-47C2-B546-45FED2CDF1E4}">
      <dgm:prSet custT="1"/>
      <dgm:spPr/>
      <dgm:t>
        <a:bodyPr/>
        <a:lstStyle/>
        <a:p>
          <a:endParaRPr lang="el-GR" sz="2000">
            <a:solidFill>
              <a:schemeClr val="tx1"/>
            </a:solidFill>
          </a:endParaRPr>
        </a:p>
      </dgm:t>
    </dgm:pt>
    <dgm:pt modelId="{040AE487-16F0-4FBA-B531-D9AE3E036B25}" type="sibTrans" cxnId="{67918163-C526-47C2-B546-45FED2CDF1E4}">
      <dgm:prSet/>
      <dgm:spPr/>
      <dgm:t>
        <a:bodyPr/>
        <a:lstStyle/>
        <a:p>
          <a:endParaRPr lang="el-GR" sz="4400">
            <a:solidFill>
              <a:schemeClr val="tx1"/>
            </a:solidFill>
          </a:endParaRPr>
        </a:p>
      </dgm:t>
    </dgm:pt>
    <dgm:pt modelId="{D1751E01-1F4E-4F65-B421-61D0E28AB263}">
      <dgm:prSet phldrT="[Κείμενο]" custT="1"/>
      <dgm:spPr/>
      <dgm:t>
        <a:bodyPr/>
        <a:lstStyle/>
        <a:p>
          <a:r>
            <a:rPr lang="el-GR" sz="2000" dirty="0">
              <a:solidFill>
                <a:schemeClr val="tx1"/>
              </a:solidFill>
            </a:rPr>
            <a:t>Αυτό-</a:t>
          </a:r>
          <a:r>
            <a:rPr lang="el-GR" sz="2000" dirty="0" err="1">
              <a:solidFill>
                <a:schemeClr val="tx1"/>
              </a:solidFill>
            </a:rPr>
            <a:t>οργάνω</a:t>
          </a:r>
          <a:r>
            <a:rPr lang="el-GR" sz="2000" dirty="0">
              <a:solidFill>
                <a:schemeClr val="tx1"/>
              </a:solidFill>
            </a:rPr>
            <a:t>-ση</a:t>
          </a:r>
        </a:p>
      </dgm:t>
    </dgm:pt>
    <dgm:pt modelId="{E2577AD9-DEF1-4331-A15B-8F8A0CC2AF8D}" type="parTrans" cxnId="{B10D837E-FD42-41D8-9EA3-09E94A5D9019}">
      <dgm:prSet custT="1"/>
      <dgm:spPr/>
      <dgm:t>
        <a:bodyPr/>
        <a:lstStyle/>
        <a:p>
          <a:endParaRPr lang="el-GR" sz="2000">
            <a:solidFill>
              <a:schemeClr val="tx1"/>
            </a:solidFill>
          </a:endParaRPr>
        </a:p>
      </dgm:t>
    </dgm:pt>
    <dgm:pt modelId="{8E9F0C83-9AC8-4BD2-9B50-2FA8F2909DA4}" type="sibTrans" cxnId="{B10D837E-FD42-41D8-9EA3-09E94A5D9019}">
      <dgm:prSet/>
      <dgm:spPr/>
      <dgm:t>
        <a:bodyPr/>
        <a:lstStyle/>
        <a:p>
          <a:endParaRPr lang="el-GR" sz="4400">
            <a:solidFill>
              <a:schemeClr val="tx1"/>
            </a:solidFill>
          </a:endParaRPr>
        </a:p>
      </dgm:t>
    </dgm:pt>
    <dgm:pt modelId="{BD6F8AFA-C361-40EF-B22E-2FC473BEA8C9}">
      <dgm:prSet custT="1"/>
      <dgm:spPr/>
      <dgm:t>
        <a:bodyPr/>
        <a:lstStyle/>
        <a:p>
          <a:r>
            <a:rPr lang="el-GR" sz="2000" dirty="0">
              <a:solidFill>
                <a:schemeClr val="tx1"/>
              </a:solidFill>
            </a:rPr>
            <a:t>Δομή της Ύλης</a:t>
          </a:r>
        </a:p>
      </dgm:t>
    </dgm:pt>
    <dgm:pt modelId="{68BCE521-6AB4-4E8A-91C4-6C898FF23770}" type="parTrans" cxnId="{BA1B333D-D813-4ABF-80F7-CEC9FCB1AAAB}">
      <dgm:prSet custT="1"/>
      <dgm:spPr/>
      <dgm:t>
        <a:bodyPr/>
        <a:lstStyle/>
        <a:p>
          <a:endParaRPr lang="el-GR" sz="2000">
            <a:solidFill>
              <a:schemeClr val="tx1"/>
            </a:solidFill>
          </a:endParaRPr>
        </a:p>
      </dgm:t>
    </dgm:pt>
    <dgm:pt modelId="{F834F1CA-6DFC-4DCA-97AA-04094F017784}" type="sibTrans" cxnId="{BA1B333D-D813-4ABF-80F7-CEC9FCB1AAAB}">
      <dgm:prSet/>
      <dgm:spPr/>
      <dgm:t>
        <a:bodyPr/>
        <a:lstStyle/>
        <a:p>
          <a:endParaRPr lang="el-GR" sz="4400">
            <a:solidFill>
              <a:schemeClr val="tx1"/>
            </a:solidFill>
          </a:endParaRPr>
        </a:p>
      </dgm:t>
    </dgm:pt>
    <dgm:pt modelId="{AE896B0A-44F5-45D0-8597-EF9954B68980}">
      <dgm:prSet custT="1"/>
      <dgm:spPr/>
      <dgm:t>
        <a:bodyPr/>
        <a:lstStyle/>
        <a:p>
          <a:pPr>
            <a:lnSpc>
              <a:spcPct val="100000"/>
            </a:lnSpc>
            <a:spcAft>
              <a:spcPts val="0"/>
            </a:spcAft>
          </a:pPr>
          <a:r>
            <a:rPr lang="el-GR" sz="2000" dirty="0">
              <a:solidFill>
                <a:schemeClr val="tx1"/>
              </a:solidFill>
            </a:rPr>
            <a:t>Μοντέλα </a:t>
          </a:r>
        </a:p>
        <a:p>
          <a:pPr>
            <a:lnSpc>
              <a:spcPct val="100000"/>
            </a:lnSpc>
            <a:spcAft>
              <a:spcPts val="0"/>
            </a:spcAft>
          </a:pPr>
          <a:r>
            <a:rPr lang="el-GR" sz="2000" dirty="0">
              <a:solidFill>
                <a:schemeClr val="tx1"/>
              </a:solidFill>
            </a:rPr>
            <a:t>&amp; </a:t>
          </a:r>
          <a:r>
            <a:rPr lang="el-GR" sz="2000" dirty="0" err="1">
              <a:solidFill>
                <a:schemeClr val="tx1"/>
              </a:solidFill>
            </a:rPr>
            <a:t>Προσομοι</a:t>
          </a:r>
          <a:r>
            <a:rPr lang="el-GR" sz="2000" dirty="0">
              <a:solidFill>
                <a:schemeClr val="tx1"/>
              </a:solidFill>
            </a:rPr>
            <a:t>-ώσεις</a:t>
          </a:r>
        </a:p>
      </dgm:t>
    </dgm:pt>
    <dgm:pt modelId="{E603DF98-A8F1-48DA-A695-D7D3671FF32E}" type="parTrans" cxnId="{4C5B88C0-C350-44BC-808A-32386DCD02F6}">
      <dgm:prSet custT="1"/>
      <dgm:spPr/>
      <dgm:t>
        <a:bodyPr/>
        <a:lstStyle/>
        <a:p>
          <a:endParaRPr lang="el-GR" sz="2000">
            <a:solidFill>
              <a:schemeClr val="tx1"/>
            </a:solidFill>
          </a:endParaRPr>
        </a:p>
      </dgm:t>
    </dgm:pt>
    <dgm:pt modelId="{47927F73-7345-4F7B-8E76-50D26013E24C}" type="sibTrans" cxnId="{4C5B88C0-C350-44BC-808A-32386DCD02F6}">
      <dgm:prSet/>
      <dgm:spPr/>
      <dgm:t>
        <a:bodyPr/>
        <a:lstStyle/>
        <a:p>
          <a:endParaRPr lang="el-GR" sz="4400">
            <a:solidFill>
              <a:schemeClr val="tx1"/>
            </a:solidFill>
          </a:endParaRPr>
        </a:p>
      </dgm:t>
    </dgm:pt>
    <dgm:pt modelId="{B98586DA-7167-4D1F-B23C-543150052070}">
      <dgm:prSet custT="1"/>
      <dgm:spPr/>
      <dgm:t>
        <a:bodyPr/>
        <a:lstStyle/>
        <a:p>
          <a:r>
            <a:rPr lang="el-GR" sz="2000" baseline="0" dirty="0">
              <a:solidFill>
                <a:schemeClr val="tx1"/>
              </a:solidFill>
            </a:rPr>
            <a:t>Κβαντικά Φαινόμενα</a:t>
          </a:r>
        </a:p>
      </dgm:t>
    </dgm:pt>
    <dgm:pt modelId="{B01977F7-EC6F-4011-9212-9DF0EDF75B09}" type="parTrans" cxnId="{39311308-89C8-4213-A594-B44F563738CA}">
      <dgm:prSet custT="1"/>
      <dgm:spPr/>
      <dgm:t>
        <a:bodyPr/>
        <a:lstStyle/>
        <a:p>
          <a:endParaRPr lang="el-GR" sz="2000">
            <a:solidFill>
              <a:schemeClr val="tx1"/>
            </a:solidFill>
          </a:endParaRPr>
        </a:p>
      </dgm:t>
    </dgm:pt>
    <dgm:pt modelId="{448EBBCB-5101-408C-8683-E3CC2AF3BF18}" type="sibTrans" cxnId="{39311308-89C8-4213-A594-B44F563738CA}">
      <dgm:prSet/>
      <dgm:spPr/>
      <dgm:t>
        <a:bodyPr/>
        <a:lstStyle/>
        <a:p>
          <a:endParaRPr lang="el-GR" sz="4400">
            <a:solidFill>
              <a:schemeClr val="tx1"/>
            </a:solidFill>
          </a:endParaRPr>
        </a:p>
      </dgm:t>
    </dgm:pt>
    <dgm:pt modelId="{D7FA4492-D7F4-4B21-B465-115C467AC31A}">
      <dgm:prSet custT="1"/>
      <dgm:spPr/>
      <dgm:t>
        <a:bodyPr/>
        <a:lstStyle/>
        <a:p>
          <a:r>
            <a:rPr lang="el-GR" sz="2000" dirty="0">
              <a:solidFill>
                <a:schemeClr val="tx1"/>
              </a:solidFill>
            </a:rPr>
            <a:t>Ιδιότητες που εξαρτώνται από το μέγεθος</a:t>
          </a:r>
        </a:p>
      </dgm:t>
    </dgm:pt>
    <dgm:pt modelId="{508CF006-3FCF-4CB6-98CD-4EEDD93E9D0A}" type="parTrans" cxnId="{9565EE22-5963-4C25-A207-27583FF82BC5}">
      <dgm:prSet custT="1"/>
      <dgm:spPr/>
      <dgm:t>
        <a:bodyPr/>
        <a:lstStyle/>
        <a:p>
          <a:endParaRPr lang="el-GR" sz="2000">
            <a:solidFill>
              <a:schemeClr val="tx1"/>
            </a:solidFill>
          </a:endParaRPr>
        </a:p>
      </dgm:t>
    </dgm:pt>
    <dgm:pt modelId="{2D8A1D80-D7F1-486D-AAE6-FDE26C2989EA}" type="sibTrans" cxnId="{9565EE22-5963-4C25-A207-27583FF82BC5}">
      <dgm:prSet/>
      <dgm:spPr/>
      <dgm:t>
        <a:bodyPr/>
        <a:lstStyle/>
        <a:p>
          <a:endParaRPr lang="el-GR" sz="4400">
            <a:solidFill>
              <a:schemeClr val="tx1"/>
            </a:solidFill>
          </a:endParaRPr>
        </a:p>
      </dgm:t>
    </dgm:pt>
    <dgm:pt modelId="{255395AC-4FF0-479C-B8EF-D57ACF992079}">
      <dgm:prSet custT="1"/>
      <dgm:spPr/>
      <dgm:t>
        <a:bodyPr/>
        <a:lstStyle/>
        <a:p>
          <a:pPr>
            <a:lnSpc>
              <a:spcPct val="100000"/>
            </a:lnSpc>
            <a:spcAft>
              <a:spcPts val="0"/>
            </a:spcAft>
          </a:pPr>
          <a:r>
            <a:rPr lang="el-GR" sz="2000" dirty="0">
              <a:solidFill>
                <a:schemeClr val="tx1"/>
              </a:solidFill>
            </a:rPr>
            <a:t>Δυνάμεις</a:t>
          </a:r>
          <a:endParaRPr lang="en-US" sz="2000" dirty="0">
            <a:solidFill>
              <a:schemeClr val="tx1"/>
            </a:solidFill>
          </a:endParaRPr>
        </a:p>
        <a:p>
          <a:pPr>
            <a:lnSpc>
              <a:spcPct val="100000"/>
            </a:lnSpc>
            <a:spcAft>
              <a:spcPts val="0"/>
            </a:spcAft>
          </a:pPr>
          <a:r>
            <a:rPr lang="en-US" sz="2000" dirty="0">
              <a:solidFill>
                <a:schemeClr val="tx1"/>
              </a:solidFill>
            </a:rPr>
            <a:t>&amp;</a:t>
          </a:r>
          <a:endParaRPr lang="el-GR" sz="2000" dirty="0">
            <a:solidFill>
              <a:schemeClr val="tx1"/>
            </a:solidFill>
          </a:endParaRPr>
        </a:p>
        <a:p>
          <a:pPr>
            <a:lnSpc>
              <a:spcPct val="100000"/>
            </a:lnSpc>
            <a:spcAft>
              <a:spcPts val="0"/>
            </a:spcAft>
          </a:pPr>
          <a:r>
            <a:rPr lang="en-US" sz="2000" dirty="0">
              <a:solidFill>
                <a:schemeClr val="tx1"/>
              </a:solidFill>
            </a:rPr>
            <a:t> </a:t>
          </a:r>
          <a:r>
            <a:rPr lang="el-GR" sz="2000" dirty="0" err="1">
              <a:solidFill>
                <a:schemeClr val="tx1"/>
              </a:solidFill>
            </a:rPr>
            <a:t>Αλληλεπι</a:t>
          </a:r>
          <a:r>
            <a:rPr lang="el-GR" sz="2000" dirty="0">
              <a:solidFill>
                <a:schemeClr val="tx1"/>
              </a:solidFill>
            </a:rPr>
            <a:t>-δράσεις</a:t>
          </a:r>
        </a:p>
      </dgm:t>
    </dgm:pt>
    <dgm:pt modelId="{007B10E5-67F8-4D14-B30E-2942A88E0294}" type="parTrans" cxnId="{C47FBBBE-17E2-4E57-A4BB-D4CDC4D0A871}">
      <dgm:prSet custT="1"/>
      <dgm:spPr/>
      <dgm:t>
        <a:bodyPr/>
        <a:lstStyle/>
        <a:p>
          <a:endParaRPr lang="el-GR" sz="2000">
            <a:solidFill>
              <a:schemeClr val="tx1"/>
            </a:solidFill>
          </a:endParaRPr>
        </a:p>
      </dgm:t>
    </dgm:pt>
    <dgm:pt modelId="{F66DD49E-0F35-4AED-B3C9-15C66A407AB8}" type="sibTrans" cxnId="{C47FBBBE-17E2-4E57-A4BB-D4CDC4D0A871}">
      <dgm:prSet/>
      <dgm:spPr/>
      <dgm:t>
        <a:bodyPr/>
        <a:lstStyle/>
        <a:p>
          <a:endParaRPr lang="el-GR" sz="4400">
            <a:solidFill>
              <a:schemeClr val="tx1"/>
            </a:solidFill>
          </a:endParaRPr>
        </a:p>
      </dgm:t>
    </dgm:pt>
    <dgm:pt modelId="{A8721318-90DF-40B8-992F-68CA147C557F}" type="pres">
      <dgm:prSet presAssocID="{6DC6AD38-AC08-4BE4-8F62-41E68D01EAD3}" presName="Name0" presStyleCnt="0">
        <dgm:presLayoutVars>
          <dgm:chMax val="1"/>
          <dgm:dir/>
          <dgm:animLvl val="ctr"/>
          <dgm:resizeHandles val="exact"/>
        </dgm:presLayoutVars>
      </dgm:prSet>
      <dgm:spPr/>
    </dgm:pt>
    <dgm:pt modelId="{793A1638-D131-4C20-81F2-F2DC3FFCBF6A}" type="pres">
      <dgm:prSet presAssocID="{18C27F59-FA75-4E18-811D-8998EE1B07BD}" presName="centerShape" presStyleLbl="node0" presStyleIdx="0" presStyleCnt="1" custScaleX="167030" custScaleY="131679"/>
      <dgm:spPr/>
    </dgm:pt>
    <dgm:pt modelId="{0433E395-7D07-4D87-9598-050E9FD48D62}" type="pres">
      <dgm:prSet presAssocID="{CFA57418-238D-4EAF-8720-736723A0990B}" presName="parTrans" presStyleLbl="sibTrans2D1" presStyleIdx="0" presStyleCnt="9" custScaleX="73153" custScaleY="67611" custLinFactNeighborX="5852" custLinFactNeighborY="-4672"/>
      <dgm:spPr/>
    </dgm:pt>
    <dgm:pt modelId="{4A48B827-E419-4E70-9D47-D433EDDF4236}" type="pres">
      <dgm:prSet presAssocID="{CFA57418-238D-4EAF-8720-736723A0990B}" presName="connectorText" presStyleLbl="sibTrans2D1" presStyleIdx="0" presStyleCnt="9"/>
      <dgm:spPr/>
    </dgm:pt>
    <dgm:pt modelId="{0BFC015E-216A-4B9A-9D10-D4BFF1CBA8ED}" type="pres">
      <dgm:prSet presAssocID="{92BD30DC-CC52-49B1-A6F1-695668CE55C9}" presName="node" presStyleLbl="node1" presStyleIdx="0" presStyleCnt="9" custScaleX="118307" custScaleY="82096" custRadScaleRad="120874" custRadScaleInc="-265863">
        <dgm:presLayoutVars>
          <dgm:bulletEnabled val="1"/>
        </dgm:presLayoutVars>
      </dgm:prSet>
      <dgm:spPr/>
    </dgm:pt>
    <dgm:pt modelId="{F515C0E9-D9FA-4FE3-BFD6-279437282ADF}" type="pres">
      <dgm:prSet presAssocID="{68BCE521-6AB4-4E8A-91C4-6C898FF23770}" presName="parTrans" presStyleLbl="sibTrans2D1" presStyleIdx="1" presStyleCnt="9" custScaleY="71196" custLinFactNeighborX="6157" custLinFactNeighborY="-9417"/>
      <dgm:spPr/>
    </dgm:pt>
    <dgm:pt modelId="{B741344D-9284-4396-8373-4FFB70A26FA5}" type="pres">
      <dgm:prSet presAssocID="{68BCE521-6AB4-4E8A-91C4-6C898FF23770}" presName="connectorText" presStyleLbl="sibTrans2D1" presStyleIdx="1" presStyleCnt="9"/>
      <dgm:spPr/>
    </dgm:pt>
    <dgm:pt modelId="{52CD0058-3074-4789-BC95-092B6F757BFB}" type="pres">
      <dgm:prSet presAssocID="{BD6F8AFA-C361-40EF-B22E-2FC473BEA8C9}" presName="node" presStyleLbl="node1" presStyleIdx="1" presStyleCnt="9" custScaleX="119167" custRadScaleRad="90804" custRadScaleInc="-231086">
        <dgm:presLayoutVars>
          <dgm:bulletEnabled val="1"/>
        </dgm:presLayoutVars>
      </dgm:prSet>
      <dgm:spPr/>
    </dgm:pt>
    <dgm:pt modelId="{DC05FB29-A78B-4B54-8A81-6F185356375D}" type="pres">
      <dgm:prSet presAssocID="{B01977F7-EC6F-4011-9212-9DF0EDF75B09}" presName="parTrans" presStyleLbl="sibTrans2D1" presStyleIdx="2" presStyleCnt="9" custAng="21018581" custScaleX="64837" custScaleY="68167" custLinFactNeighborX="-9967" custLinFactNeighborY="-11697"/>
      <dgm:spPr/>
    </dgm:pt>
    <dgm:pt modelId="{33377117-B3A4-4FAD-B4EE-B39C9D15CA96}" type="pres">
      <dgm:prSet presAssocID="{B01977F7-EC6F-4011-9212-9DF0EDF75B09}" presName="connectorText" presStyleLbl="sibTrans2D1" presStyleIdx="2" presStyleCnt="9"/>
      <dgm:spPr/>
    </dgm:pt>
    <dgm:pt modelId="{B4791A1D-D55E-426F-B796-C78F14C3A6B7}" type="pres">
      <dgm:prSet presAssocID="{B98586DA-7167-4D1F-B23C-543150052070}" presName="node" presStyleLbl="node1" presStyleIdx="2" presStyleCnt="9" custScaleX="130126" custRadScaleRad="140695" custRadScaleInc="8936">
        <dgm:presLayoutVars>
          <dgm:bulletEnabled val="1"/>
        </dgm:presLayoutVars>
      </dgm:prSet>
      <dgm:spPr/>
    </dgm:pt>
    <dgm:pt modelId="{97600377-EEAE-4DC5-9AD5-94D6845AD895}" type="pres">
      <dgm:prSet presAssocID="{007B10E5-67F8-4D14-B30E-2942A88E0294}" presName="parTrans" presStyleLbl="sibTrans2D1" presStyleIdx="3" presStyleCnt="9" custScaleX="78046" custScaleY="64543" custLinFactNeighborX="32582" custLinFactNeighborY="2502"/>
      <dgm:spPr/>
    </dgm:pt>
    <dgm:pt modelId="{4320990D-A655-4F99-95CF-A77D31890F4F}" type="pres">
      <dgm:prSet presAssocID="{007B10E5-67F8-4D14-B30E-2942A88E0294}" presName="connectorText" presStyleLbl="sibTrans2D1" presStyleIdx="3" presStyleCnt="9"/>
      <dgm:spPr/>
    </dgm:pt>
    <dgm:pt modelId="{BC650B8C-83E3-43CD-8524-96ED961F5813}" type="pres">
      <dgm:prSet presAssocID="{255395AC-4FF0-479C-B8EF-D57ACF992079}" presName="node" presStyleLbl="node1" presStyleIdx="3" presStyleCnt="9" custScaleX="151220" custScaleY="110666" custRadScaleRad="120381" custRadScaleInc="-373131">
        <dgm:presLayoutVars>
          <dgm:bulletEnabled val="1"/>
        </dgm:presLayoutVars>
      </dgm:prSet>
      <dgm:spPr/>
    </dgm:pt>
    <dgm:pt modelId="{C5F91F75-9C56-4E12-90E0-6705F574EA23}" type="pres">
      <dgm:prSet presAssocID="{508CF006-3FCF-4CB6-98CD-4EEDD93E9D0A}" presName="parTrans" presStyleLbl="sibTrans2D1" presStyleIdx="4" presStyleCnt="9" custScaleX="76680" custScaleY="71284" custLinFactNeighborX="19802" custLinFactNeighborY="14015"/>
      <dgm:spPr/>
    </dgm:pt>
    <dgm:pt modelId="{ED745D14-89AF-4542-9109-73D1E13837A7}" type="pres">
      <dgm:prSet presAssocID="{508CF006-3FCF-4CB6-98CD-4EEDD93E9D0A}" presName="connectorText" presStyleLbl="sibTrans2D1" presStyleIdx="4" presStyleCnt="9"/>
      <dgm:spPr/>
    </dgm:pt>
    <dgm:pt modelId="{D4F5A95C-ADDD-4CB8-AC35-F002C61F91CB}" type="pres">
      <dgm:prSet presAssocID="{D7FA4492-D7F4-4B21-B465-115C467AC31A}" presName="node" presStyleLbl="node1" presStyleIdx="4" presStyleCnt="9" custScaleX="155279" custRadScaleRad="115441" custRadScaleInc="-73563">
        <dgm:presLayoutVars>
          <dgm:bulletEnabled val="1"/>
        </dgm:presLayoutVars>
      </dgm:prSet>
      <dgm:spPr/>
    </dgm:pt>
    <dgm:pt modelId="{6DDF5E93-B096-4568-82F4-0CB67B7CDDC8}" type="pres">
      <dgm:prSet presAssocID="{E603DF98-A8F1-48DA-A695-D7D3671FF32E}" presName="parTrans" presStyleLbl="sibTrans2D1" presStyleIdx="5" presStyleCnt="9" custScaleX="99339" custScaleY="68778" custLinFactNeighborX="-2823" custLinFactNeighborY="18667"/>
      <dgm:spPr/>
    </dgm:pt>
    <dgm:pt modelId="{1077E69E-420A-4DB3-AFFF-650E26F085DD}" type="pres">
      <dgm:prSet presAssocID="{E603DF98-A8F1-48DA-A695-D7D3671FF32E}" presName="connectorText" presStyleLbl="sibTrans2D1" presStyleIdx="5" presStyleCnt="9"/>
      <dgm:spPr/>
    </dgm:pt>
    <dgm:pt modelId="{4FB5E298-A82A-4140-881F-A9231E626E7B}" type="pres">
      <dgm:prSet presAssocID="{AE896B0A-44F5-45D0-8597-EF9954B68980}" presName="node" presStyleLbl="node1" presStyleIdx="5" presStyleCnt="9" custScaleX="141270" custRadScaleRad="104240" custRadScaleInc="22228">
        <dgm:presLayoutVars>
          <dgm:bulletEnabled val="1"/>
        </dgm:presLayoutVars>
      </dgm:prSet>
      <dgm:spPr/>
    </dgm:pt>
    <dgm:pt modelId="{A049C14C-2C78-4A15-9922-303C3736962B}" type="pres">
      <dgm:prSet presAssocID="{C00E01E8-B100-4612-933A-FBF83806BAE0}" presName="parTrans" presStyleLbl="sibTrans2D1" presStyleIdx="6" presStyleCnt="9" custScaleX="63834" custScaleY="78143" custLinFactNeighborX="20572" custLinFactNeighborY="32959"/>
      <dgm:spPr/>
    </dgm:pt>
    <dgm:pt modelId="{8554FDFB-9FF4-4B88-BA01-59E37E0DCFE7}" type="pres">
      <dgm:prSet presAssocID="{C00E01E8-B100-4612-933A-FBF83806BAE0}" presName="connectorText" presStyleLbl="sibTrans2D1" presStyleIdx="6" presStyleCnt="9"/>
      <dgm:spPr/>
    </dgm:pt>
    <dgm:pt modelId="{6EAC029B-77A0-427B-B574-548E56AE7D60}" type="pres">
      <dgm:prSet presAssocID="{C87AB093-F30D-4FD7-A90C-9479E32574C6}" presName="node" presStyleLbl="node1" presStyleIdx="6" presStyleCnt="9" custScaleX="156683" custScaleY="95438" custRadScaleRad="138130" custRadScaleInc="34077">
        <dgm:presLayoutVars>
          <dgm:bulletEnabled val="1"/>
        </dgm:presLayoutVars>
      </dgm:prSet>
      <dgm:spPr/>
    </dgm:pt>
    <dgm:pt modelId="{A1CC53A9-EA8F-4BA8-845B-8E25723571A2}" type="pres">
      <dgm:prSet presAssocID="{492F70F5-03B4-40EC-85D4-95ED80CA7926}" presName="parTrans" presStyleLbl="sibTrans2D1" presStyleIdx="7" presStyleCnt="9" custScaleX="65254" custScaleY="64791"/>
      <dgm:spPr/>
    </dgm:pt>
    <dgm:pt modelId="{479BACA5-4548-43EC-9585-212E8D458253}" type="pres">
      <dgm:prSet presAssocID="{492F70F5-03B4-40EC-85D4-95ED80CA7926}" presName="connectorText" presStyleLbl="sibTrans2D1" presStyleIdx="7" presStyleCnt="9"/>
      <dgm:spPr/>
    </dgm:pt>
    <dgm:pt modelId="{C334B720-78D3-4D82-BEF3-0BD39055A62A}" type="pres">
      <dgm:prSet presAssocID="{229A83A8-2DB2-44AB-AF33-8D17B174077B}" presName="node" presStyleLbl="node1" presStyleIdx="7" presStyleCnt="9" custScaleX="164495" custRadScaleRad="168655" custRadScaleInc="-14161">
        <dgm:presLayoutVars>
          <dgm:bulletEnabled val="1"/>
        </dgm:presLayoutVars>
      </dgm:prSet>
      <dgm:spPr/>
    </dgm:pt>
    <dgm:pt modelId="{163C5365-B466-44C7-8DED-35DB655B328C}" type="pres">
      <dgm:prSet presAssocID="{E2577AD9-DEF1-4331-A15B-8F8A0CC2AF8D}" presName="parTrans" presStyleLbl="sibTrans2D1" presStyleIdx="8" presStyleCnt="9" custScaleX="66847" custScaleY="77764"/>
      <dgm:spPr/>
    </dgm:pt>
    <dgm:pt modelId="{DC44B3BC-D2C7-4BCE-98A4-F3847AA5BF94}" type="pres">
      <dgm:prSet presAssocID="{E2577AD9-DEF1-4331-A15B-8F8A0CC2AF8D}" presName="connectorText" presStyleLbl="sibTrans2D1" presStyleIdx="8" presStyleCnt="9"/>
      <dgm:spPr/>
    </dgm:pt>
    <dgm:pt modelId="{DA829F22-5202-47DE-8648-E3AA611D5940}" type="pres">
      <dgm:prSet presAssocID="{D1751E01-1F4E-4F65-B421-61D0E28AB263}" presName="node" presStyleLbl="node1" presStyleIdx="8" presStyleCnt="9" custScaleX="120332" custRadScaleRad="142197" custRadScaleInc="754634">
        <dgm:presLayoutVars>
          <dgm:bulletEnabled val="1"/>
        </dgm:presLayoutVars>
      </dgm:prSet>
      <dgm:spPr/>
    </dgm:pt>
  </dgm:ptLst>
  <dgm:cxnLst>
    <dgm:cxn modelId="{4AFBDC05-D996-49BC-B54D-E853D184EDD7}" type="presOf" srcId="{92BD30DC-CC52-49B1-A6F1-695668CE55C9}" destId="{0BFC015E-216A-4B9A-9D10-D4BFF1CBA8ED}" srcOrd="0" destOrd="0" presId="urn:microsoft.com/office/officeart/2005/8/layout/radial5"/>
    <dgm:cxn modelId="{39311308-89C8-4213-A594-B44F563738CA}" srcId="{18C27F59-FA75-4E18-811D-8998EE1B07BD}" destId="{B98586DA-7167-4D1F-B23C-543150052070}" srcOrd="2" destOrd="0" parTransId="{B01977F7-EC6F-4011-9212-9DF0EDF75B09}" sibTransId="{448EBBCB-5101-408C-8683-E3CC2AF3BF18}"/>
    <dgm:cxn modelId="{48D92908-3848-44D3-AF05-4F7AD9AF7CDB}" type="presOf" srcId="{AE896B0A-44F5-45D0-8597-EF9954B68980}" destId="{4FB5E298-A82A-4140-881F-A9231E626E7B}" srcOrd="0" destOrd="0" presId="urn:microsoft.com/office/officeart/2005/8/layout/radial5"/>
    <dgm:cxn modelId="{4F2A9F17-A64E-41E0-801C-A8345DA86DE3}" type="presOf" srcId="{C00E01E8-B100-4612-933A-FBF83806BAE0}" destId="{A049C14C-2C78-4A15-9922-303C3736962B}" srcOrd="0" destOrd="0" presId="urn:microsoft.com/office/officeart/2005/8/layout/radial5"/>
    <dgm:cxn modelId="{063FF920-F15E-46CB-BDE9-CB2F17C33BE0}" type="presOf" srcId="{C87AB093-F30D-4FD7-A90C-9479E32574C6}" destId="{6EAC029B-77A0-427B-B574-548E56AE7D60}" srcOrd="0" destOrd="0" presId="urn:microsoft.com/office/officeart/2005/8/layout/radial5"/>
    <dgm:cxn modelId="{9565EE22-5963-4C25-A207-27583FF82BC5}" srcId="{18C27F59-FA75-4E18-811D-8998EE1B07BD}" destId="{D7FA4492-D7F4-4B21-B465-115C467AC31A}" srcOrd="4" destOrd="0" parTransId="{508CF006-3FCF-4CB6-98CD-4EEDD93E9D0A}" sibTransId="{2D8A1D80-D7F1-486D-AAE6-FDE26C2989EA}"/>
    <dgm:cxn modelId="{AC904026-B57F-4A6D-A40A-120723F60571}" srcId="{6DC6AD38-AC08-4BE4-8F62-41E68D01EAD3}" destId="{18C27F59-FA75-4E18-811D-8998EE1B07BD}" srcOrd="0" destOrd="0" parTransId="{86153AF6-0D62-468A-AAFA-5168F02FF87D}" sibTransId="{1CAFED61-CD5C-4B2E-AD5E-ACBE1CBB9502}"/>
    <dgm:cxn modelId="{14CFE135-42C6-43AF-8B46-63191D8FAFB0}" type="presOf" srcId="{508CF006-3FCF-4CB6-98CD-4EEDD93E9D0A}" destId="{C5F91F75-9C56-4E12-90E0-6705F574EA23}" srcOrd="0" destOrd="0" presId="urn:microsoft.com/office/officeart/2005/8/layout/radial5"/>
    <dgm:cxn modelId="{BA1B333D-D813-4ABF-80F7-CEC9FCB1AAAB}" srcId="{18C27F59-FA75-4E18-811D-8998EE1B07BD}" destId="{BD6F8AFA-C361-40EF-B22E-2FC473BEA8C9}" srcOrd="1" destOrd="0" parTransId="{68BCE521-6AB4-4E8A-91C4-6C898FF23770}" sibTransId="{F834F1CA-6DFC-4DCA-97AA-04094F017784}"/>
    <dgm:cxn modelId="{102A125B-05E0-4091-B239-93F52DC019C6}" type="presOf" srcId="{007B10E5-67F8-4D14-B30E-2942A88E0294}" destId="{4320990D-A655-4F99-95CF-A77D31890F4F}" srcOrd="1" destOrd="0" presId="urn:microsoft.com/office/officeart/2005/8/layout/radial5"/>
    <dgm:cxn modelId="{21536C5B-BE63-4F87-BD6C-6374C2190648}" srcId="{18C27F59-FA75-4E18-811D-8998EE1B07BD}" destId="{C87AB093-F30D-4FD7-A90C-9479E32574C6}" srcOrd="6" destOrd="0" parTransId="{C00E01E8-B100-4612-933A-FBF83806BAE0}" sibTransId="{CB1FC36E-1D0E-49EB-88EB-6A33F4132FA2}"/>
    <dgm:cxn modelId="{967FB45D-C08A-442B-8FFB-5F1BFFDA2ED0}" type="presOf" srcId="{CFA57418-238D-4EAF-8720-736723A0990B}" destId="{4A48B827-E419-4E70-9D47-D433EDDF4236}" srcOrd="1" destOrd="0" presId="urn:microsoft.com/office/officeart/2005/8/layout/radial5"/>
    <dgm:cxn modelId="{ADC9D65F-3860-4FDB-B754-2DF45DCB67BE}" type="presOf" srcId="{CFA57418-238D-4EAF-8720-736723A0990B}" destId="{0433E395-7D07-4D87-9598-050E9FD48D62}" srcOrd="0" destOrd="0" presId="urn:microsoft.com/office/officeart/2005/8/layout/radial5"/>
    <dgm:cxn modelId="{67918163-C526-47C2-B546-45FED2CDF1E4}" srcId="{18C27F59-FA75-4E18-811D-8998EE1B07BD}" destId="{229A83A8-2DB2-44AB-AF33-8D17B174077B}" srcOrd="7" destOrd="0" parTransId="{492F70F5-03B4-40EC-85D4-95ED80CA7926}" sibTransId="{040AE487-16F0-4FBA-B531-D9AE3E036B25}"/>
    <dgm:cxn modelId="{14A0986C-EEDA-4814-8CF3-7F506FEF8C54}" type="presOf" srcId="{B01977F7-EC6F-4011-9212-9DF0EDF75B09}" destId="{DC05FB29-A78B-4B54-8A81-6F185356375D}" srcOrd="0" destOrd="0" presId="urn:microsoft.com/office/officeart/2005/8/layout/radial5"/>
    <dgm:cxn modelId="{9FA4B970-BABB-4DF2-865C-40A621E2C048}" type="presOf" srcId="{E603DF98-A8F1-48DA-A695-D7D3671FF32E}" destId="{1077E69E-420A-4DB3-AFFF-650E26F085DD}" srcOrd="1" destOrd="0" presId="urn:microsoft.com/office/officeart/2005/8/layout/radial5"/>
    <dgm:cxn modelId="{BFC8A679-8982-4C2B-AB3D-DD18ECCB6345}" type="presOf" srcId="{B98586DA-7167-4D1F-B23C-543150052070}" destId="{B4791A1D-D55E-426F-B796-C78F14C3A6B7}" srcOrd="0" destOrd="0" presId="urn:microsoft.com/office/officeart/2005/8/layout/radial5"/>
    <dgm:cxn modelId="{57C6D35A-31A2-4E4F-8D71-4D4E32461938}" type="presOf" srcId="{18C27F59-FA75-4E18-811D-8998EE1B07BD}" destId="{793A1638-D131-4C20-81F2-F2DC3FFCBF6A}" srcOrd="0" destOrd="0" presId="urn:microsoft.com/office/officeart/2005/8/layout/radial5"/>
    <dgm:cxn modelId="{B131417D-6859-482B-AFCF-43F89CEB7447}" type="presOf" srcId="{68BCE521-6AB4-4E8A-91C4-6C898FF23770}" destId="{F515C0E9-D9FA-4FE3-BFD6-279437282ADF}" srcOrd="0" destOrd="0" presId="urn:microsoft.com/office/officeart/2005/8/layout/radial5"/>
    <dgm:cxn modelId="{813D297E-09F0-4090-A989-34D8F9AF1CB6}" type="presOf" srcId="{E2577AD9-DEF1-4331-A15B-8F8A0CC2AF8D}" destId="{163C5365-B466-44C7-8DED-35DB655B328C}" srcOrd="0" destOrd="0" presId="urn:microsoft.com/office/officeart/2005/8/layout/radial5"/>
    <dgm:cxn modelId="{B10D837E-FD42-41D8-9EA3-09E94A5D9019}" srcId="{18C27F59-FA75-4E18-811D-8998EE1B07BD}" destId="{D1751E01-1F4E-4F65-B421-61D0E28AB263}" srcOrd="8" destOrd="0" parTransId="{E2577AD9-DEF1-4331-A15B-8F8A0CC2AF8D}" sibTransId="{8E9F0C83-9AC8-4BD2-9B50-2FA8F2909DA4}"/>
    <dgm:cxn modelId="{03A710A1-00D3-40C5-A1A9-999FFCDE5164}" type="presOf" srcId="{229A83A8-2DB2-44AB-AF33-8D17B174077B}" destId="{C334B720-78D3-4D82-BEF3-0BD39055A62A}" srcOrd="0" destOrd="0" presId="urn:microsoft.com/office/officeart/2005/8/layout/radial5"/>
    <dgm:cxn modelId="{36D707AD-B78F-4860-B2FE-25EFD8F3AD9D}" type="presOf" srcId="{007B10E5-67F8-4D14-B30E-2942A88E0294}" destId="{97600377-EEAE-4DC5-9AD5-94D6845AD895}" srcOrd="0" destOrd="0" presId="urn:microsoft.com/office/officeart/2005/8/layout/radial5"/>
    <dgm:cxn modelId="{89EA86AF-1695-43FC-8C8E-0364634554F3}" type="presOf" srcId="{508CF006-3FCF-4CB6-98CD-4EEDD93E9D0A}" destId="{ED745D14-89AF-4542-9109-73D1E13837A7}" srcOrd="1" destOrd="0" presId="urn:microsoft.com/office/officeart/2005/8/layout/radial5"/>
    <dgm:cxn modelId="{CE11B2B3-32F2-4676-8D5C-AC53D21CC549}" type="presOf" srcId="{255395AC-4FF0-479C-B8EF-D57ACF992079}" destId="{BC650B8C-83E3-43CD-8524-96ED961F5813}" srcOrd="0" destOrd="0" presId="urn:microsoft.com/office/officeart/2005/8/layout/radial5"/>
    <dgm:cxn modelId="{2B9F38B5-86AE-4D44-A2FB-6D1349607033}" type="presOf" srcId="{6DC6AD38-AC08-4BE4-8F62-41E68D01EAD3}" destId="{A8721318-90DF-40B8-992F-68CA147C557F}" srcOrd="0" destOrd="0" presId="urn:microsoft.com/office/officeart/2005/8/layout/radial5"/>
    <dgm:cxn modelId="{99B1ABB7-FB8B-49C5-A04E-A5E1208C4767}" type="presOf" srcId="{492F70F5-03B4-40EC-85D4-95ED80CA7926}" destId="{479BACA5-4548-43EC-9585-212E8D458253}" srcOrd="1" destOrd="0" presId="urn:microsoft.com/office/officeart/2005/8/layout/radial5"/>
    <dgm:cxn modelId="{848485BE-341F-4D14-8D6B-D4AD704E83CB}" type="presOf" srcId="{D7FA4492-D7F4-4B21-B465-115C467AC31A}" destId="{D4F5A95C-ADDD-4CB8-AC35-F002C61F91CB}" srcOrd="0" destOrd="0" presId="urn:microsoft.com/office/officeart/2005/8/layout/radial5"/>
    <dgm:cxn modelId="{C47FBBBE-17E2-4E57-A4BB-D4CDC4D0A871}" srcId="{18C27F59-FA75-4E18-811D-8998EE1B07BD}" destId="{255395AC-4FF0-479C-B8EF-D57ACF992079}" srcOrd="3" destOrd="0" parTransId="{007B10E5-67F8-4D14-B30E-2942A88E0294}" sibTransId="{F66DD49E-0F35-4AED-B3C9-15C66A407AB8}"/>
    <dgm:cxn modelId="{4C5B88C0-C350-44BC-808A-32386DCD02F6}" srcId="{18C27F59-FA75-4E18-811D-8998EE1B07BD}" destId="{AE896B0A-44F5-45D0-8597-EF9954B68980}" srcOrd="5" destOrd="0" parTransId="{E603DF98-A8F1-48DA-A695-D7D3671FF32E}" sibTransId="{47927F73-7345-4F7B-8E76-50D26013E24C}"/>
    <dgm:cxn modelId="{D5EE45C3-0FFA-426E-AE81-9C87293805CD}" srcId="{18C27F59-FA75-4E18-811D-8998EE1B07BD}" destId="{92BD30DC-CC52-49B1-A6F1-695668CE55C9}" srcOrd="0" destOrd="0" parTransId="{CFA57418-238D-4EAF-8720-736723A0990B}" sibTransId="{73CC62C3-CE23-4AEF-B30F-3CFB5484A799}"/>
    <dgm:cxn modelId="{8BFF47C7-F925-420A-AABD-4DDCD74CEAF4}" type="presOf" srcId="{B01977F7-EC6F-4011-9212-9DF0EDF75B09}" destId="{33377117-B3A4-4FAD-B4EE-B39C9D15CA96}" srcOrd="1" destOrd="0" presId="urn:microsoft.com/office/officeart/2005/8/layout/radial5"/>
    <dgm:cxn modelId="{C7F7FAC9-F5DC-4C88-A7F8-21A708FC5642}" type="presOf" srcId="{492F70F5-03B4-40EC-85D4-95ED80CA7926}" destId="{A1CC53A9-EA8F-4BA8-845B-8E25723571A2}" srcOrd="0" destOrd="0" presId="urn:microsoft.com/office/officeart/2005/8/layout/radial5"/>
    <dgm:cxn modelId="{C53A95D3-CEC0-4D63-BDF5-1EEF1B8A86C8}" type="presOf" srcId="{D1751E01-1F4E-4F65-B421-61D0E28AB263}" destId="{DA829F22-5202-47DE-8648-E3AA611D5940}" srcOrd="0" destOrd="0" presId="urn:microsoft.com/office/officeart/2005/8/layout/radial5"/>
    <dgm:cxn modelId="{882875E7-919E-4D16-A52C-6DA37CA3B483}" type="presOf" srcId="{68BCE521-6AB4-4E8A-91C4-6C898FF23770}" destId="{B741344D-9284-4396-8373-4FFB70A26FA5}" srcOrd="1" destOrd="0" presId="urn:microsoft.com/office/officeart/2005/8/layout/radial5"/>
    <dgm:cxn modelId="{799EA1EE-DF61-4DB8-AE96-9B31DAF551CB}" type="presOf" srcId="{BD6F8AFA-C361-40EF-B22E-2FC473BEA8C9}" destId="{52CD0058-3074-4789-BC95-092B6F757BFB}" srcOrd="0" destOrd="0" presId="urn:microsoft.com/office/officeart/2005/8/layout/radial5"/>
    <dgm:cxn modelId="{5BA4E5F5-C6DD-4D38-A542-7DC1B7CB649F}" type="presOf" srcId="{E603DF98-A8F1-48DA-A695-D7D3671FF32E}" destId="{6DDF5E93-B096-4568-82F4-0CB67B7CDDC8}" srcOrd="0" destOrd="0" presId="urn:microsoft.com/office/officeart/2005/8/layout/radial5"/>
    <dgm:cxn modelId="{CAC995FB-6896-4DCD-B9AD-9FFFDC9C58C1}" type="presOf" srcId="{E2577AD9-DEF1-4331-A15B-8F8A0CC2AF8D}" destId="{DC44B3BC-D2C7-4BCE-98A4-F3847AA5BF94}" srcOrd="1" destOrd="0" presId="urn:microsoft.com/office/officeart/2005/8/layout/radial5"/>
    <dgm:cxn modelId="{CB2F3CFE-4B52-4834-862F-6803E99DEC6A}" type="presOf" srcId="{C00E01E8-B100-4612-933A-FBF83806BAE0}" destId="{8554FDFB-9FF4-4B88-BA01-59E37E0DCFE7}" srcOrd="1" destOrd="0" presId="urn:microsoft.com/office/officeart/2005/8/layout/radial5"/>
    <dgm:cxn modelId="{D87FC544-484C-4868-AC39-4E79D96939D7}" type="presParOf" srcId="{A8721318-90DF-40B8-992F-68CA147C557F}" destId="{793A1638-D131-4C20-81F2-F2DC3FFCBF6A}" srcOrd="0" destOrd="0" presId="urn:microsoft.com/office/officeart/2005/8/layout/radial5"/>
    <dgm:cxn modelId="{EA9B803B-5A28-4C33-8FD7-A397E8AED652}" type="presParOf" srcId="{A8721318-90DF-40B8-992F-68CA147C557F}" destId="{0433E395-7D07-4D87-9598-050E9FD48D62}" srcOrd="1" destOrd="0" presId="urn:microsoft.com/office/officeart/2005/8/layout/radial5"/>
    <dgm:cxn modelId="{9400C459-F7CE-4735-9294-459247CDF45C}" type="presParOf" srcId="{0433E395-7D07-4D87-9598-050E9FD48D62}" destId="{4A48B827-E419-4E70-9D47-D433EDDF4236}" srcOrd="0" destOrd="0" presId="urn:microsoft.com/office/officeart/2005/8/layout/radial5"/>
    <dgm:cxn modelId="{0298D89B-63F5-471B-AACA-FF3EE8904EA3}" type="presParOf" srcId="{A8721318-90DF-40B8-992F-68CA147C557F}" destId="{0BFC015E-216A-4B9A-9D10-D4BFF1CBA8ED}" srcOrd="2" destOrd="0" presId="urn:microsoft.com/office/officeart/2005/8/layout/radial5"/>
    <dgm:cxn modelId="{BCFEEF57-7F37-426E-AC99-F1932C11B316}" type="presParOf" srcId="{A8721318-90DF-40B8-992F-68CA147C557F}" destId="{F515C0E9-D9FA-4FE3-BFD6-279437282ADF}" srcOrd="3" destOrd="0" presId="urn:microsoft.com/office/officeart/2005/8/layout/radial5"/>
    <dgm:cxn modelId="{0B87D0B9-B729-4F32-A0C6-E63FA030660B}" type="presParOf" srcId="{F515C0E9-D9FA-4FE3-BFD6-279437282ADF}" destId="{B741344D-9284-4396-8373-4FFB70A26FA5}" srcOrd="0" destOrd="0" presId="urn:microsoft.com/office/officeart/2005/8/layout/radial5"/>
    <dgm:cxn modelId="{E2AAF3EF-8CE8-4EA9-AAC1-8B0F9F8FC2DB}" type="presParOf" srcId="{A8721318-90DF-40B8-992F-68CA147C557F}" destId="{52CD0058-3074-4789-BC95-092B6F757BFB}" srcOrd="4" destOrd="0" presId="urn:microsoft.com/office/officeart/2005/8/layout/radial5"/>
    <dgm:cxn modelId="{223C24FC-AC34-4467-B636-B570F8C730EC}" type="presParOf" srcId="{A8721318-90DF-40B8-992F-68CA147C557F}" destId="{DC05FB29-A78B-4B54-8A81-6F185356375D}" srcOrd="5" destOrd="0" presId="urn:microsoft.com/office/officeart/2005/8/layout/radial5"/>
    <dgm:cxn modelId="{A4C8D0E7-29A6-443B-B1A6-5D1E8A494E2A}" type="presParOf" srcId="{DC05FB29-A78B-4B54-8A81-6F185356375D}" destId="{33377117-B3A4-4FAD-B4EE-B39C9D15CA96}" srcOrd="0" destOrd="0" presId="urn:microsoft.com/office/officeart/2005/8/layout/radial5"/>
    <dgm:cxn modelId="{EB9AA156-0468-4163-A49C-99A597784424}" type="presParOf" srcId="{A8721318-90DF-40B8-992F-68CA147C557F}" destId="{B4791A1D-D55E-426F-B796-C78F14C3A6B7}" srcOrd="6" destOrd="0" presId="urn:microsoft.com/office/officeart/2005/8/layout/radial5"/>
    <dgm:cxn modelId="{254B0803-3F3C-4737-8335-AB5CAF9E2358}" type="presParOf" srcId="{A8721318-90DF-40B8-992F-68CA147C557F}" destId="{97600377-EEAE-4DC5-9AD5-94D6845AD895}" srcOrd="7" destOrd="0" presId="urn:microsoft.com/office/officeart/2005/8/layout/radial5"/>
    <dgm:cxn modelId="{1D4FAD0F-39A8-4395-B0BD-AB90AFFA8DE9}" type="presParOf" srcId="{97600377-EEAE-4DC5-9AD5-94D6845AD895}" destId="{4320990D-A655-4F99-95CF-A77D31890F4F}" srcOrd="0" destOrd="0" presId="urn:microsoft.com/office/officeart/2005/8/layout/radial5"/>
    <dgm:cxn modelId="{67D229F1-5D50-4A8F-BFA2-40CA45DDD6DA}" type="presParOf" srcId="{A8721318-90DF-40B8-992F-68CA147C557F}" destId="{BC650B8C-83E3-43CD-8524-96ED961F5813}" srcOrd="8" destOrd="0" presId="urn:microsoft.com/office/officeart/2005/8/layout/radial5"/>
    <dgm:cxn modelId="{B29761BA-FDD9-45E3-9171-9762F747DB7D}" type="presParOf" srcId="{A8721318-90DF-40B8-992F-68CA147C557F}" destId="{C5F91F75-9C56-4E12-90E0-6705F574EA23}" srcOrd="9" destOrd="0" presId="urn:microsoft.com/office/officeart/2005/8/layout/radial5"/>
    <dgm:cxn modelId="{112EBB3F-8D4A-4475-8E81-2FE96E8E7E99}" type="presParOf" srcId="{C5F91F75-9C56-4E12-90E0-6705F574EA23}" destId="{ED745D14-89AF-4542-9109-73D1E13837A7}" srcOrd="0" destOrd="0" presId="urn:microsoft.com/office/officeart/2005/8/layout/radial5"/>
    <dgm:cxn modelId="{4EC6E6CB-168C-4213-8C19-D99DDE725F44}" type="presParOf" srcId="{A8721318-90DF-40B8-992F-68CA147C557F}" destId="{D4F5A95C-ADDD-4CB8-AC35-F002C61F91CB}" srcOrd="10" destOrd="0" presId="urn:microsoft.com/office/officeart/2005/8/layout/radial5"/>
    <dgm:cxn modelId="{19CEDDB9-6088-4CFC-911D-C0EDFCA4531A}" type="presParOf" srcId="{A8721318-90DF-40B8-992F-68CA147C557F}" destId="{6DDF5E93-B096-4568-82F4-0CB67B7CDDC8}" srcOrd="11" destOrd="0" presId="urn:microsoft.com/office/officeart/2005/8/layout/radial5"/>
    <dgm:cxn modelId="{2219A7A8-A922-4AF4-9220-14679CD8873A}" type="presParOf" srcId="{6DDF5E93-B096-4568-82F4-0CB67B7CDDC8}" destId="{1077E69E-420A-4DB3-AFFF-650E26F085DD}" srcOrd="0" destOrd="0" presId="urn:microsoft.com/office/officeart/2005/8/layout/radial5"/>
    <dgm:cxn modelId="{73ACB51C-82BC-4BDD-9EC2-C9C885DAFF27}" type="presParOf" srcId="{A8721318-90DF-40B8-992F-68CA147C557F}" destId="{4FB5E298-A82A-4140-881F-A9231E626E7B}" srcOrd="12" destOrd="0" presId="urn:microsoft.com/office/officeart/2005/8/layout/radial5"/>
    <dgm:cxn modelId="{29D7DC02-4F80-43C6-8F23-A03801AC91B2}" type="presParOf" srcId="{A8721318-90DF-40B8-992F-68CA147C557F}" destId="{A049C14C-2C78-4A15-9922-303C3736962B}" srcOrd="13" destOrd="0" presId="urn:microsoft.com/office/officeart/2005/8/layout/radial5"/>
    <dgm:cxn modelId="{BC298469-74F2-4CA3-80D8-A6A9BA17DC0A}" type="presParOf" srcId="{A049C14C-2C78-4A15-9922-303C3736962B}" destId="{8554FDFB-9FF4-4B88-BA01-59E37E0DCFE7}" srcOrd="0" destOrd="0" presId="urn:microsoft.com/office/officeart/2005/8/layout/radial5"/>
    <dgm:cxn modelId="{A90AB38C-E217-477D-B692-C8ED2B7FBF83}" type="presParOf" srcId="{A8721318-90DF-40B8-992F-68CA147C557F}" destId="{6EAC029B-77A0-427B-B574-548E56AE7D60}" srcOrd="14" destOrd="0" presId="urn:microsoft.com/office/officeart/2005/8/layout/radial5"/>
    <dgm:cxn modelId="{C826CE35-ECF9-4196-A089-FD5F067231A0}" type="presParOf" srcId="{A8721318-90DF-40B8-992F-68CA147C557F}" destId="{A1CC53A9-EA8F-4BA8-845B-8E25723571A2}" srcOrd="15" destOrd="0" presId="urn:microsoft.com/office/officeart/2005/8/layout/radial5"/>
    <dgm:cxn modelId="{D214472A-CE6B-4963-9537-30FC5A956966}" type="presParOf" srcId="{A1CC53A9-EA8F-4BA8-845B-8E25723571A2}" destId="{479BACA5-4548-43EC-9585-212E8D458253}" srcOrd="0" destOrd="0" presId="urn:microsoft.com/office/officeart/2005/8/layout/radial5"/>
    <dgm:cxn modelId="{1272AB48-EF8D-4105-9040-545970938BB4}" type="presParOf" srcId="{A8721318-90DF-40B8-992F-68CA147C557F}" destId="{C334B720-78D3-4D82-BEF3-0BD39055A62A}" srcOrd="16" destOrd="0" presId="urn:microsoft.com/office/officeart/2005/8/layout/radial5"/>
    <dgm:cxn modelId="{6A944BD0-5099-4CF6-9D6F-409207F4042A}" type="presParOf" srcId="{A8721318-90DF-40B8-992F-68CA147C557F}" destId="{163C5365-B466-44C7-8DED-35DB655B328C}" srcOrd="17" destOrd="0" presId="urn:microsoft.com/office/officeart/2005/8/layout/radial5"/>
    <dgm:cxn modelId="{5B34BA85-9CC6-4F71-8EF7-D00D3C96E72E}" type="presParOf" srcId="{163C5365-B466-44C7-8DED-35DB655B328C}" destId="{DC44B3BC-D2C7-4BCE-98A4-F3847AA5BF94}" srcOrd="0" destOrd="0" presId="urn:microsoft.com/office/officeart/2005/8/layout/radial5"/>
    <dgm:cxn modelId="{90770CD8-3123-497B-9E9F-B6F5FFFB6424}" type="presParOf" srcId="{A8721318-90DF-40B8-992F-68CA147C557F}" destId="{DA829F22-5202-47DE-8648-E3AA611D5940}"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DB87A6-081D-4637-A553-1CA1DAF6F66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l-GR"/>
        </a:p>
      </dgm:t>
    </dgm:pt>
    <dgm:pt modelId="{940F2287-0C15-421C-80B3-7884EEE92071}">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b="0" u="none" dirty="0" err="1"/>
            <a:t>Κατηγοριοποιητική</a:t>
          </a:r>
          <a:r>
            <a:rPr lang="el-GR" sz="2400" b="0" u="none" dirty="0"/>
            <a:t> αντίληψη</a:t>
          </a:r>
          <a:endParaRPr lang="el-GR" sz="2400" b="0" dirty="0"/>
        </a:p>
      </dgm:t>
    </dgm:pt>
    <dgm:pt modelId="{BC0386F3-34CF-4A7F-BB28-C440352D255C}" type="parTrans" cxnId="{76EF3BD2-F39C-4EA9-95F4-EC2F5B06B1D9}">
      <dgm:prSet/>
      <dgm:spPr/>
      <dgm:t>
        <a:bodyPr/>
        <a:lstStyle/>
        <a:p>
          <a:endParaRPr lang="el-GR"/>
        </a:p>
      </dgm:t>
    </dgm:pt>
    <dgm:pt modelId="{513DCEAD-B436-4680-B3B1-DA0898AE7C38}" type="sibTrans" cxnId="{76EF3BD2-F39C-4EA9-95F4-EC2F5B06B1D9}">
      <dgm:prSet/>
      <dgm:spPr/>
      <dgm:t>
        <a:bodyPr/>
        <a:lstStyle/>
        <a:p>
          <a:endParaRPr lang="el-GR"/>
        </a:p>
      </dgm:t>
    </dgm:pt>
    <dgm:pt modelId="{F6BE7E8E-5087-40EB-AF90-5ACC7BC4FB29}">
      <dgm:prSet phldrT="[Κείμενο]" custT="1"/>
      <dgm:spPr/>
      <dgm:t>
        <a:bodyPr/>
        <a:lstStyle/>
        <a:p>
          <a:r>
            <a:rPr lang="el-GR" sz="2000" b="0" i="1" dirty="0"/>
            <a:t>Ο </a:t>
          </a:r>
          <a:r>
            <a:rPr lang="el-GR" sz="2000" b="1" i="1" dirty="0">
              <a:solidFill>
                <a:srgbClr val="990033"/>
              </a:solidFill>
            </a:rPr>
            <a:t>κορονοϊός</a:t>
          </a:r>
          <a:r>
            <a:rPr lang="el-GR" sz="2000" b="0" i="1" dirty="0"/>
            <a:t> ανήκει στη νανοκλίμακα,</a:t>
          </a:r>
          <a:r>
            <a:rPr lang="el-GR" sz="2000" b="0" i="1" baseline="0" dirty="0"/>
            <a:t> το βακτήριο ανήκει στην μικροκλίμακα</a:t>
          </a:r>
          <a:endParaRPr lang="el-GR" sz="2000" dirty="0"/>
        </a:p>
      </dgm:t>
    </dgm:pt>
    <dgm:pt modelId="{BBBD3B67-247F-4AFF-B6D1-DCB344979E79}" type="parTrans" cxnId="{87FFA538-3576-436B-9E36-EA27576685B2}">
      <dgm:prSet/>
      <dgm:spPr/>
      <dgm:t>
        <a:bodyPr/>
        <a:lstStyle/>
        <a:p>
          <a:endParaRPr lang="el-GR"/>
        </a:p>
      </dgm:t>
    </dgm:pt>
    <dgm:pt modelId="{8E67F492-DAB2-4D17-9865-7FA8B5CBAF1D}" type="sibTrans" cxnId="{87FFA538-3576-436B-9E36-EA27576685B2}">
      <dgm:prSet/>
      <dgm:spPr/>
      <dgm:t>
        <a:bodyPr/>
        <a:lstStyle/>
        <a:p>
          <a:endParaRPr lang="el-GR"/>
        </a:p>
      </dgm:t>
    </dgm:pt>
    <dgm:pt modelId="{5486BA25-6F06-4792-84CA-2890B1F8B456}">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u="none" dirty="0"/>
            <a:t>Σχεσιακή</a:t>
          </a:r>
          <a:r>
            <a:rPr lang="el-GR" sz="2400" u="none" baseline="0" dirty="0"/>
            <a:t> αντίληψη</a:t>
          </a:r>
          <a:endParaRPr lang="el-GR" sz="2400" dirty="0"/>
        </a:p>
      </dgm:t>
    </dgm:pt>
    <dgm:pt modelId="{B434C8C3-3349-45B8-B26A-502F8DE15F1D}" type="parTrans" cxnId="{C753E4FC-9B84-4B68-BD3F-976CB49B5EA7}">
      <dgm:prSet/>
      <dgm:spPr/>
      <dgm:t>
        <a:bodyPr/>
        <a:lstStyle/>
        <a:p>
          <a:endParaRPr lang="el-GR"/>
        </a:p>
      </dgm:t>
    </dgm:pt>
    <dgm:pt modelId="{E6EED98D-46B1-4903-8A57-00B1D8C6CF44}" type="sibTrans" cxnId="{C753E4FC-9B84-4B68-BD3F-976CB49B5EA7}">
      <dgm:prSet/>
      <dgm:spPr/>
      <dgm:t>
        <a:bodyPr/>
        <a:lstStyle/>
        <a:p>
          <a:endParaRPr lang="el-GR"/>
        </a:p>
      </dgm:t>
    </dgm:pt>
    <dgm:pt modelId="{6AB10403-784E-40E3-90B3-BCE1BC092AD5}">
      <dgm:prSet phldrT="[Κείμενο]" custT="1"/>
      <dgm:spPr/>
      <dgm:t>
        <a:bodyPr/>
        <a:lstStyle/>
        <a:p>
          <a:r>
            <a:rPr lang="el-GR" sz="2000" dirty="0"/>
            <a:t>Άτομο</a:t>
          </a:r>
          <a:r>
            <a:rPr lang="en-US" sz="2000" dirty="0"/>
            <a:t> </a:t>
          </a:r>
          <a:r>
            <a:rPr lang="el-GR" sz="2000" dirty="0"/>
            <a:t>&lt;ιός</a:t>
          </a:r>
          <a:r>
            <a:rPr lang="en-US" sz="2000" dirty="0"/>
            <a:t> </a:t>
          </a:r>
          <a:r>
            <a:rPr lang="el-GR" sz="2000" dirty="0"/>
            <a:t>&lt;βακτήριο</a:t>
          </a:r>
          <a:r>
            <a:rPr lang="en-US" sz="2000" dirty="0"/>
            <a:t> </a:t>
          </a:r>
          <a:r>
            <a:rPr lang="el-GR" sz="2000" dirty="0"/>
            <a:t>&lt;μυρμήγκι</a:t>
          </a:r>
        </a:p>
      </dgm:t>
    </dgm:pt>
    <dgm:pt modelId="{1AC2FC13-462A-4E02-AFCD-F304616174BB}" type="parTrans" cxnId="{50CED103-4D3B-42B2-8056-248EA58EAA1B}">
      <dgm:prSet/>
      <dgm:spPr/>
      <dgm:t>
        <a:bodyPr/>
        <a:lstStyle/>
        <a:p>
          <a:endParaRPr lang="el-GR"/>
        </a:p>
      </dgm:t>
    </dgm:pt>
    <dgm:pt modelId="{4CB72F3D-C33F-406F-B268-38DDA99CB641}" type="sibTrans" cxnId="{50CED103-4D3B-42B2-8056-248EA58EAA1B}">
      <dgm:prSet/>
      <dgm:spPr/>
      <dgm:t>
        <a:bodyPr/>
        <a:lstStyle/>
        <a:p>
          <a:endParaRPr lang="el-GR"/>
        </a:p>
      </dgm:t>
    </dgm:pt>
    <dgm:pt modelId="{47625905-0ADD-47E4-ACBA-5D91E1BB45EF}">
      <dgm:prSet custT="1">
        <dgm:style>
          <a:lnRef idx="1">
            <a:schemeClr val="dk1"/>
          </a:lnRef>
          <a:fillRef idx="2">
            <a:schemeClr val="dk1"/>
          </a:fillRef>
          <a:effectRef idx="1">
            <a:schemeClr val="dk1"/>
          </a:effectRef>
          <a:fontRef idx="minor">
            <a:schemeClr val="dk1"/>
          </a:fontRef>
        </dgm:style>
      </dgm:prSet>
      <dgm:spPr/>
      <dgm:t>
        <a:bodyPr/>
        <a:lstStyle/>
        <a:p>
          <a:r>
            <a:rPr lang="el-GR" sz="2400" dirty="0"/>
            <a:t>Αναλογική ποιοτική αντίληψη</a:t>
          </a:r>
        </a:p>
      </dgm:t>
    </dgm:pt>
    <dgm:pt modelId="{26AE68AF-B56B-40C9-8F1F-B71EE51DBC2D}" type="parTrans" cxnId="{E6C6C1C2-B45C-4D5B-898F-C91F111DBB93}">
      <dgm:prSet/>
      <dgm:spPr/>
      <dgm:t>
        <a:bodyPr/>
        <a:lstStyle/>
        <a:p>
          <a:endParaRPr lang="el-GR"/>
        </a:p>
      </dgm:t>
    </dgm:pt>
    <dgm:pt modelId="{24C8526B-8412-42E0-AB52-66619290572E}" type="sibTrans" cxnId="{E6C6C1C2-B45C-4D5B-898F-C91F111DBB93}">
      <dgm:prSet/>
      <dgm:spPr/>
      <dgm:t>
        <a:bodyPr/>
        <a:lstStyle/>
        <a:p>
          <a:endParaRPr lang="el-GR"/>
        </a:p>
      </dgm:t>
    </dgm:pt>
    <dgm:pt modelId="{98228B3C-6A76-469D-9EEA-91BD671210B2}">
      <dgm:prSet custT="1"/>
      <dgm:spPr/>
      <dgm:t>
        <a:bodyPr/>
        <a:lstStyle/>
        <a:p>
          <a:r>
            <a:rPr lang="el-GR" sz="2000" b="0" i="1" baseline="0" dirty="0"/>
            <a:t>Όσο μικρότερη είναι η τρίχα από τον άνθρωπο, τόσο μικρότερος είναι ο ιός από την τρίχα</a:t>
          </a:r>
          <a:endParaRPr lang="el-GR" sz="2000" dirty="0"/>
        </a:p>
      </dgm:t>
    </dgm:pt>
    <dgm:pt modelId="{992BEDF4-DBB0-472A-B797-7D7B74FA6CC4}" type="parTrans" cxnId="{E7B0DA74-14FE-4431-A74D-EB37380AC2FF}">
      <dgm:prSet/>
      <dgm:spPr/>
      <dgm:t>
        <a:bodyPr/>
        <a:lstStyle/>
        <a:p>
          <a:endParaRPr lang="el-GR"/>
        </a:p>
      </dgm:t>
    </dgm:pt>
    <dgm:pt modelId="{53FDFA3B-A5CB-4E0D-A77C-02D1D5078003}" type="sibTrans" cxnId="{E7B0DA74-14FE-4431-A74D-EB37380AC2FF}">
      <dgm:prSet/>
      <dgm:spPr/>
      <dgm:t>
        <a:bodyPr/>
        <a:lstStyle/>
        <a:p>
          <a:endParaRPr lang="el-GR"/>
        </a:p>
      </dgm:t>
    </dgm:pt>
    <dgm:pt modelId="{E4092E4B-E174-4C5F-B740-EE9F39C5E726}">
      <dgm:prSet custT="1">
        <dgm:style>
          <a:lnRef idx="1">
            <a:schemeClr val="dk1"/>
          </a:lnRef>
          <a:fillRef idx="2">
            <a:schemeClr val="dk1"/>
          </a:fillRef>
          <a:effectRef idx="1">
            <a:schemeClr val="dk1"/>
          </a:effectRef>
          <a:fontRef idx="minor">
            <a:schemeClr val="dk1"/>
          </a:fontRef>
        </dgm:style>
      </dgm:prSet>
      <dgm:spPr/>
      <dgm:t>
        <a:bodyPr/>
        <a:lstStyle/>
        <a:p>
          <a:r>
            <a:rPr lang="el-GR" sz="2400" dirty="0"/>
            <a:t>Αναλογική Ποσοτική Αντίληψη</a:t>
          </a:r>
        </a:p>
      </dgm:t>
    </dgm:pt>
    <dgm:pt modelId="{1E2D05DC-AEE6-4343-B09E-4F4BBD3E92C3}" type="parTrans" cxnId="{D20B8F5B-51C4-422B-8894-5E0676392334}">
      <dgm:prSet/>
      <dgm:spPr/>
      <dgm:t>
        <a:bodyPr/>
        <a:lstStyle/>
        <a:p>
          <a:endParaRPr lang="el-GR"/>
        </a:p>
      </dgm:t>
    </dgm:pt>
    <dgm:pt modelId="{9A862C10-3B71-475E-A149-3E18A2EC3784}" type="sibTrans" cxnId="{D20B8F5B-51C4-422B-8894-5E0676392334}">
      <dgm:prSet/>
      <dgm:spPr/>
      <dgm:t>
        <a:bodyPr/>
        <a:lstStyle/>
        <a:p>
          <a:endParaRPr lang="el-GR"/>
        </a:p>
      </dgm:t>
    </dgm:pt>
    <dgm:pt modelId="{C3A69E89-B9B3-4FA4-BB34-A515B48AA3F0}">
      <dgm:prSet custT="1"/>
      <dgm:spPr/>
      <dgm:t>
        <a:bodyPr/>
        <a:lstStyle/>
        <a:p>
          <a:pPr algn="just"/>
          <a:r>
            <a:rPr lang="el-GR" sz="2000" b="0" i="1" baseline="0" dirty="0"/>
            <a:t>Το μήκος του μυρμηγκιού είναι 1000 μικρότερο από το ύψος του ανθρώπου όσες φορές είναι μικρότερο το πλάτος της έλικας του </a:t>
          </a:r>
          <a:r>
            <a:rPr lang="en-US" sz="2000" b="0" i="1" baseline="0" dirty="0"/>
            <a:t>DNA </a:t>
          </a:r>
          <a:r>
            <a:rPr lang="el-GR" sz="2000" b="0" i="1" baseline="0" dirty="0"/>
            <a:t>από το μέγεθος του βακτηρίου</a:t>
          </a:r>
          <a:endParaRPr lang="el-GR" sz="2000" dirty="0"/>
        </a:p>
      </dgm:t>
    </dgm:pt>
    <dgm:pt modelId="{484EADC1-5981-4B9C-80AD-F26EAEEA44A1}" type="parTrans" cxnId="{8A5C3E72-A958-46A8-98D0-ADE3C76EE55C}">
      <dgm:prSet/>
      <dgm:spPr/>
      <dgm:t>
        <a:bodyPr/>
        <a:lstStyle/>
        <a:p>
          <a:endParaRPr lang="el-GR"/>
        </a:p>
      </dgm:t>
    </dgm:pt>
    <dgm:pt modelId="{F202032A-EBD3-4DCE-B851-8268AFAE1672}" type="sibTrans" cxnId="{8A5C3E72-A958-46A8-98D0-ADE3C76EE55C}">
      <dgm:prSet/>
      <dgm:spPr/>
      <dgm:t>
        <a:bodyPr/>
        <a:lstStyle/>
        <a:p>
          <a:endParaRPr lang="el-GR"/>
        </a:p>
      </dgm:t>
    </dgm:pt>
    <dgm:pt modelId="{ABF9528B-170D-404C-A1F1-E5727EF42EFB}">
      <dgm:prSet custT="1">
        <dgm:style>
          <a:lnRef idx="1">
            <a:schemeClr val="dk1"/>
          </a:lnRef>
          <a:fillRef idx="2">
            <a:schemeClr val="dk1"/>
          </a:fillRef>
          <a:effectRef idx="1">
            <a:schemeClr val="dk1"/>
          </a:effectRef>
          <a:fontRef idx="minor">
            <a:schemeClr val="dk1"/>
          </a:fontRef>
        </dgm:style>
      </dgm:prSet>
      <dgm:spPr/>
      <dgm:t>
        <a:bodyPr/>
        <a:lstStyle/>
        <a:p>
          <a:r>
            <a:rPr lang="el-GR" sz="2400" dirty="0"/>
            <a:t>Ποσοτική Απόλυτη Αντίληψη</a:t>
          </a:r>
        </a:p>
      </dgm:t>
    </dgm:pt>
    <dgm:pt modelId="{A879C453-8832-4F57-BE95-4971656D4BB5}" type="parTrans" cxnId="{62A55943-F6AA-48E6-9A48-F5FB1F2518C1}">
      <dgm:prSet/>
      <dgm:spPr/>
      <dgm:t>
        <a:bodyPr/>
        <a:lstStyle/>
        <a:p>
          <a:endParaRPr lang="el-GR"/>
        </a:p>
      </dgm:t>
    </dgm:pt>
    <dgm:pt modelId="{764F34CC-6335-42A6-B58C-5F0B76B0F2DF}" type="sibTrans" cxnId="{62A55943-F6AA-48E6-9A48-F5FB1F2518C1}">
      <dgm:prSet/>
      <dgm:spPr/>
      <dgm:t>
        <a:bodyPr/>
        <a:lstStyle/>
        <a:p>
          <a:endParaRPr lang="el-GR"/>
        </a:p>
      </dgm:t>
    </dgm:pt>
    <dgm:pt modelId="{DECBD1BF-7192-4BAD-A7BD-16F1A8E2246F}">
      <dgm:prSet custT="1"/>
      <dgm:spPr/>
      <dgm:t>
        <a:bodyPr/>
        <a:lstStyle/>
        <a:p>
          <a:r>
            <a:rPr lang="el-GR" sz="2000" dirty="0"/>
            <a:t>Η διάμετρος του </a:t>
          </a:r>
          <a:r>
            <a:rPr lang="en-US" sz="2000" dirty="0"/>
            <a:t>DNA </a:t>
          </a:r>
          <a:r>
            <a:rPr lang="el-GR" sz="2000" dirty="0"/>
            <a:t>είναι περίπου 2</a:t>
          </a:r>
          <a:r>
            <a:rPr lang="en-US" sz="2000" dirty="0"/>
            <a:t>nm</a:t>
          </a:r>
          <a:endParaRPr lang="el-GR" sz="2000" dirty="0"/>
        </a:p>
      </dgm:t>
    </dgm:pt>
    <dgm:pt modelId="{8CF319C3-60EE-4D26-950A-FC2AA939C9C0}" type="parTrans" cxnId="{0DA22670-E6AC-493A-BB33-1D4B802CB7E3}">
      <dgm:prSet/>
      <dgm:spPr/>
      <dgm:t>
        <a:bodyPr/>
        <a:lstStyle/>
        <a:p>
          <a:endParaRPr lang="el-GR"/>
        </a:p>
      </dgm:t>
    </dgm:pt>
    <dgm:pt modelId="{90D39E72-159B-4812-89B9-F7104284498C}" type="sibTrans" cxnId="{0DA22670-E6AC-493A-BB33-1D4B802CB7E3}">
      <dgm:prSet/>
      <dgm:spPr/>
      <dgm:t>
        <a:bodyPr/>
        <a:lstStyle/>
        <a:p>
          <a:endParaRPr lang="el-GR"/>
        </a:p>
      </dgm:t>
    </dgm:pt>
    <dgm:pt modelId="{DA16FBD3-270A-4F46-9643-E475377B908C}" type="pres">
      <dgm:prSet presAssocID="{D1DB87A6-081D-4637-A553-1CA1DAF6F660}" presName="linear" presStyleCnt="0">
        <dgm:presLayoutVars>
          <dgm:animLvl val="lvl"/>
          <dgm:resizeHandles val="exact"/>
        </dgm:presLayoutVars>
      </dgm:prSet>
      <dgm:spPr/>
    </dgm:pt>
    <dgm:pt modelId="{67BE64B0-7A25-4687-B2A8-DF9A3E5E2F01}" type="pres">
      <dgm:prSet presAssocID="{940F2287-0C15-421C-80B3-7884EEE92071}" presName="parentText" presStyleLbl="node1" presStyleIdx="0" presStyleCnt="5" custLinFactNeighborY="-19200">
        <dgm:presLayoutVars>
          <dgm:chMax val="0"/>
          <dgm:bulletEnabled val="1"/>
        </dgm:presLayoutVars>
      </dgm:prSet>
      <dgm:spPr/>
    </dgm:pt>
    <dgm:pt modelId="{46EDF050-2CD6-4BC6-BECE-17E48EA93810}" type="pres">
      <dgm:prSet presAssocID="{940F2287-0C15-421C-80B3-7884EEE92071}" presName="childText" presStyleLbl="revTx" presStyleIdx="0" presStyleCnt="5" custLinFactNeighborY="4818">
        <dgm:presLayoutVars>
          <dgm:bulletEnabled val="1"/>
        </dgm:presLayoutVars>
      </dgm:prSet>
      <dgm:spPr/>
    </dgm:pt>
    <dgm:pt modelId="{7BE1ACED-A1CB-4C7A-9D92-E7E07672D838}" type="pres">
      <dgm:prSet presAssocID="{5486BA25-6F06-4792-84CA-2890B1F8B456}" presName="parentText" presStyleLbl="node1" presStyleIdx="1" presStyleCnt="5">
        <dgm:presLayoutVars>
          <dgm:chMax val="0"/>
          <dgm:bulletEnabled val="1"/>
        </dgm:presLayoutVars>
      </dgm:prSet>
      <dgm:spPr/>
    </dgm:pt>
    <dgm:pt modelId="{DC1FA7F6-896D-4829-AE1A-50C79F359470}" type="pres">
      <dgm:prSet presAssocID="{5486BA25-6F06-4792-84CA-2890B1F8B456}" presName="childText" presStyleLbl="revTx" presStyleIdx="1" presStyleCnt="5">
        <dgm:presLayoutVars>
          <dgm:bulletEnabled val="1"/>
        </dgm:presLayoutVars>
      </dgm:prSet>
      <dgm:spPr/>
    </dgm:pt>
    <dgm:pt modelId="{A057D012-EB62-4E0E-BCBA-DA853A33A8C7}" type="pres">
      <dgm:prSet presAssocID="{47625905-0ADD-47E4-ACBA-5D91E1BB45EF}" presName="parentText" presStyleLbl="node1" presStyleIdx="2" presStyleCnt="5">
        <dgm:presLayoutVars>
          <dgm:chMax val="0"/>
          <dgm:bulletEnabled val="1"/>
        </dgm:presLayoutVars>
      </dgm:prSet>
      <dgm:spPr/>
    </dgm:pt>
    <dgm:pt modelId="{1EB9E334-338E-4350-89B3-5E6E9D02C784}" type="pres">
      <dgm:prSet presAssocID="{47625905-0ADD-47E4-ACBA-5D91E1BB45EF}" presName="childText" presStyleLbl="revTx" presStyleIdx="2" presStyleCnt="5">
        <dgm:presLayoutVars>
          <dgm:bulletEnabled val="1"/>
        </dgm:presLayoutVars>
      </dgm:prSet>
      <dgm:spPr/>
    </dgm:pt>
    <dgm:pt modelId="{64F8FF79-E581-4174-9E48-18393E04A621}" type="pres">
      <dgm:prSet presAssocID="{E4092E4B-E174-4C5F-B740-EE9F39C5E726}" presName="parentText" presStyleLbl="node1" presStyleIdx="3" presStyleCnt="5" custLinFactNeighborY="8384">
        <dgm:presLayoutVars>
          <dgm:chMax val="0"/>
          <dgm:bulletEnabled val="1"/>
        </dgm:presLayoutVars>
      </dgm:prSet>
      <dgm:spPr/>
    </dgm:pt>
    <dgm:pt modelId="{45A790A9-BDB3-47F1-8994-F13E7ECAACF0}" type="pres">
      <dgm:prSet presAssocID="{E4092E4B-E174-4C5F-B740-EE9F39C5E726}" presName="childText" presStyleLbl="revTx" presStyleIdx="3" presStyleCnt="5" custLinFactNeighborY="25798">
        <dgm:presLayoutVars>
          <dgm:bulletEnabled val="1"/>
        </dgm:presLayoutVars>
      </dgm:prSet>
      <dgm:spPr/>
    </dgm:pt>
    <dgm:pt modelId="{CF2C500E-0E39-4814-87E2-A86975F8C12B}" type="pres">
      <dgm:prSet presAssocID="{ABF9528B-170D-404C-A1F1-E5727EF42EFB}" presName="parentText" presStyleLbl="node1" presStyleIdx="4" presStyleCnt="5" custLinFactNeighborY="52316">
        <dgm:presLayoutVars>
          <dgm:chMax val="0"/>
          <dgm:bulletEnabled val="1"/>
        </dgm:presLayoutVars>
      </dgm:prSet>
      <dgm:spPr/>
    </dgm:pt>
    <dgm:pt modelId="{58A417A4-13B7-4744-8844-0B7B9B335F6B}" type="pres">
      <dgm:prSet presAssocID="{ABF9528B-170D-404C-A1F1-E5727EF42EFB}" presName="childText" presStyleLbl="revTx" presStyleIdx="4" presStyleCnt="5" custLinFactNeighborY="31428">
        <dgm:presLayoutVars>
          <dgm:bulletEnabled val="1"/>
        </dgm:presLayoutVars>
      </dgm:prSet>
      <dgm:spPr/>
    </dgm:pt>
  </dgm:ptLst>
  <dgm:cxnLst>
    <dgm:cxn modelId="{50CED103-4D3B-42B2-8056-248EA58EAA1B}" srcId="{5486BA25-6F06-4792-84CA-2890B1F8B456}" destId="{6AB10403-784E-40E3-90B3-BCE1BC092AD5}" srcOrd="0" destOrd="0" parTransId="{1AC2FC13-462A-4E02-AFCD-F304616174BB}" sibTransId="{4CB72F3D-C33F-406F-B268-38DDA99CB641}"/>
    <dgm:cxn modelId="{86B29404-28A3-4A0F-B62F-D63D21270EE7}" type="presOf" srcId="{940F2287-0C15-421C-80B3-7884EEE92071}" destId="{67BE64B0-7A25-4687-B2A8-DF9A3E5E2F01}" srcOrd="0" destOrd="0" presId="urn:microsoft.com/office/officeart/2005/8/layout/vList2"/>
    <dgm:cxn modelId="{1960620A-4F1C-4A20-9262-73F028D3BF6A}" type="presOf" srcId="{ABF9528B-170D-404C-A1F1-E5727EF42EFB}" destId="{CF2C500E-0E39-4814-87E2-A86975F8C12B}" srcOrd="0" destOrd="0" presId="urn:microsoft.com/office/officeart/2005/8/layout/vList2"/>
    <dgm:cxn modelId="{FD4E3014-D48D-4CB7-9945-E832EA19AB83}" type="presOf" srcId="{E4092E4B-E174-4C5F-B740-EE9F39C5E726}" destId="{64F8FF79-E581-4174-9E48-18393E04A621}" srcOrd="0" destOrd="0" presId="urn:microsoft.com/office/officeart/2005/8/layout/vList2"/>
    <dgm:cxn modelId="{2FBDCF20-F44F-4D33-8043-3E8E6A94A5F8}" type="presOf" srcId="{47625905-0ADD-47E4-ACBA-5D91E1BB45EF}" destId="{A057D012-EB62-4E0E-BCBA-DA853A33A8C7}" srcOrd="0" destOrd="0" presId="urn:microsoft.com/office/officeart/2005/8/layout/vList2"/>
    <dgm:cxn modelId="{87FFA538-3576-436B-9E36-EA27576685B2}" srcId="{940F2287-0C15-421C-80B3-7884EEE92071}" destId="{F6BE7E8E-5087-40EB-AF90-5ACC7BC4FB29}" srcOrd="0" destOrd="0" parTransId="{BBBD3B67-247F-4AFF-B6D1-DCB344979E79}" sibTransId="{8E67F492-DAB2-4D17-9865-7FA8B5CBAF1D}"/>
    <dgm:cxn modelId="{D272D63E-ABDD-4AAA-9FF3-7FF736EA783B}" type="presOf" srcId="{98228B3C-6A76-469D-9EEA-91BD671210B2}" destId="{1EB9E334-338E-4350-89B3-5E6E9D02C784}" srcOrd="0" destOrd="0" presId="urn:microsoft.com/office/officeart/2005/8/layout/vList2"/>
    <dgm:cxn modelId="{D20B8F5B-51C4-422B-8894-5E0676392334}" srcId="{D1DB87A6-081D-4637-A553-1CA1DAF6F660}" destId="{E4092E4B-E174-4C5F-B740-EE9F39C5E726}" srcOrd="3" destOrd="0" parTransId="{1E2D05DC-AEE6-4343-B09E-4F4BBD3E92C3}" sibTransId="{9A862C10-3B71-475E-A149-3E18A2EC3784}"/>
    <dgm:cxn modelId="{62A55943-F6AA-48E6-9A48-F5FB1F2518C1}" srcId="{D1DB87A6-081D-4637-A553-1CA1DAF6F660}" destId="{ABF9528B-170D-404C-A1F1-E5727EF42EFB}" srcOrd="4" destOrd="0" parTransId="{A879C453-8832-4F57-BE95-4971656D4BB5}" sibTransId="{764F34CC-6335-42A6-B58C-5F0B76B0F2DF}"/>
    <dgm:cxn modelId="{47C6B163-B71E-408A-9FC5-96297BC04E4F}" type="presOf" srcId="{6AB10403-784E-40E3-90B3-BCE1BC092AD5}" destId="{DC1FA7F6-896D-4829-AE1A-50C79F359470}" srcOrd="0" destOrd="0" presId="urn:microsoft.com/office/officeart/2005/8/layout/vList2"/>
    <dgm:cxn modelId="{0DA22670-E6AC-493A-BB33-1D4B802CB7E3}" srcId="{ABF9528B-170D-404C-A1F1-E5727EF42EFB}" destId="{DECBD1BF-7192-4BAD-A7BD-16F1A8E2246F}" srcOrd="0" destOrd="0" parTransId="{8CF319C3-60EE-4D26-950A-FC2AA939C9C0}" sibTransId="{90D39E72-159B-4812-89B9-F7104284498C}"/>
    <dgm:cxn modelId="{8A5C3E72-A958-46A8-98D0-ADE3C76EE55C}" srcId="{E4092E4B-E174-4C5F-B740-EE9F39C5E726}" destId="{C3A69E89-B9B3-4FA4-BB34-A515B48AA3F0}" srcOrd="0" destOrd="0" parTransId="{484EADC1-5981-4B9C-80AD-F26EAEEA44A1}" sibTransId="{F202032A-EBD3-4DCE-B851-8268AFAE1672}"/>
    <dgm:cxn modelId="{E7B0DA74-14FE-4431-A74D-EB37380AC2FF}" srcId="{47625905-0ADD-47E4-ACBA-5D91E1BB45EF}" destId="{98228B3C-6A76-469D-9EEA-91BD671210B2}" srcOrd="0" destOrd="0" parTransId="{992BEDF4-DBB0-472A-B797-7D7B74FA6CC4}" sibTransId="{53FDFA3B-A5CB-4E0D-A77C-02D1D5078003}"/>
    <dgm:cxn modelId="{D4E4A39E-1200-4F14-B989-2EB8C7C94180}" type="presOf" srcId="{5486BA25-6F06-4792-84CA-2890B1F8B456}" destId="{7BE1ACED-A1CB-4C7A-9D92-E7E07672D838}" srcOrd="0" destOrd="0" presId="urn:microsoft.com/office/officeart/2005/8/layout/vList2"/>
    <dgm:cxn modelId="{158C2BB9-C3BE-42B9-A055-D46637D3C71C}" type="presOf" srcId="{F6BE7E8E-5087-40EB-AF90-5ACC7BC4FB29}" destId="{46EDF050-2CD6-4BC6-BECE-17E48EA93810}" srcOrd="0" destOrd="0" presId="urn:microsoft.com/office/officeart/2005/8/layout/vList2"/>
    <dgm:cxn modelId="{E6C6C1C2-B45C-4D5B-898F-C91F111DBB93}" srcId="{D1DB87A6-081D-4637-A553-1CA1DAF6F660}" destId="{47625905-0ADD-47E4-ACBA-5D91E1BB45EF}" srcOrd="2" destOrd="0" parTransId="{26AE68AF-B56B-40C9-8F1F-B71EE51DBC2D}" sibTransId="{24C8526B-8412-42E0-AB52-66619290572E}"/>
    <dgm:cxn modelId="{76EF3BD2-F39C-4EA9-95F4-EC2F5B06B1D9}" srcId="{D1DB87A6-081D-4637-A553-1CA1DAF6F660}" destId="{940F2287-0C15-421C-80B3-7884EEE92071}" srcOrd="0" destOrd="0" parTransId="{BC0386F3-34CF-4A7F-BB28-C440352D255C}" sibTransId="{513DCEAD-B436-4680-B3B1-DA0898AE7C38}"/>
    <dgm:cxn modelId="{86B6EDD8-19C3-4F82-9458-6E60C1F4DA91}" type="presOf" srcId="{DECBD1BF-7192-4BAD-A7BD-16F1A8E2246F}" destId="{58A417A4-13B7-4744-8844-0B7B9B335F6B}" srcOrd="0" destOrd="0" presId="urn:microsoft.com/office/officeart/2005/8/layout/vList2"/>
    <dgm:cxn modelId="{6A2DFBDB-2AC2-4D0C-9E92-1313724DE67A}" type="presOf" srcId="{C3A69E89-B9B3-4FA4-BB34-A515B48AA3F0}" destId="{45A790A9-BDB3-47F1-8994-F13E7ECAACF0}" srcOrd="0" destOrd="0" presId="urn:microsoft.com/office/officeart/2005/8/layout/vList2"/>
    <dgm:cxn modelId="{E264CCDC-DB60-4E27-AEC0-821C794430B4}" type="presOf" srcId="{D1DB87A6-081D-4637-A553-1CA1DAF6F660}" destId="{DA16FBD3-270A-4F46-9643-E475377B908C}" srcOrd="0" destOrd="0" presId="urn:microsoft.com/office/officeart/2005/8/layout/vList2"/>
    <dgm:cxn modelId="{C753E4FC-9B84-4B68-BD3F-976CB49B5EA7}" srcId="{D1DB87A6-081D-4637-A553-1CA1DAF6F660}" destId="{5486BA25-6F06-4792-84CA-2890B1F8B456}" srcOrd="1" destOrd="0" parTransId="{B434C8C3-3349-45B8-B26A-502F8DE15F1D}" sibTransId="{E6EED98D-46B1-4903-8A57-00B1D8C6CF44}"/>
    <dgm:cxn modelId="{A6621D26-BFA6-4C04-84CD-4F911C45A1F8}" type="presParOf" srcId="{DA16FBD3-270A-4F46-9643-E475377B908C}" destId="{67BE64B0-7A25-4687-B2A8-DF9A3E5E2F01}" srcOrd="0" destOrd="0" presId="urn:microsoft.com/office/officeart/2005/8/layout/vList2"/>
    <dgm:cxn modelId="{97CB0FE2-471B-4C54-AF7B-23BDDC6DF2E4}" type="presParOf" srcId="{DA16FBD3-270A-4F46-9643-E475377B908C}" destId="{46EDF050-2CD6-4BC6-BECE-17E48EA93810}" srcOrd="1" destOrd="0" presId="urn:microsoft.com/office/officeart/2005/8/layout/vList2"/>
    <dgm:cxn modelId="{F4B0B979-7E2F-4505-9434-D3CCA68DD9E1}" type="presParOf" srcId="{DA16FBD3-270A-4F46-9643-E475377B908C}" destId="{7BE1ACED-A1CB-4C7A-9D92-E7E07672D838}" srcOrd="2" destOrd="0" presId="urn:microsoft.com/office/officeart/2005/8/layout/vList2"/>
    <dgm:cxn modelId="{F7F0EE16-EEB3-4088-9081-2104CB8FD6E8}" type="presParOf" srcId="{DA16FBD3-270A-4F46-9643-E475377B908C}" destId="{DC1FA7F6-896D-4829-AE1A-50C79F359470}" srcOrd="3" destOrd="0" presId="urn:microsoft.com/office/officeart/2005/8/layout/vList2"/>
    <dgm:cxn modelId="{6A35FFEF-4609-4100-A4A7-E94DA021B8B7}" type="presParOf" srcId="{DA16FBD3-270A-4F46-9643-E475377B908C}" destId="{A057D012-EB62-4E0E-BCBA-DA853A33A8C7}" srcOrd="4" destOrd="0" presId="urn:microsoft.com/office/officeart/2005/8/layout/vList2"/>
    <dgm:cxn modelId="{A7CC1C71-BC22-44C9-83BC-5E0391CAC118}" type="presParOf" srcId="{DA16FBD3-270A-4F46-9643-E475377B908C}" destId="{1EB9E334-338E-4350-89B3-5E6E9D02C784}" srcOrd="5" destOrd="0" presId="urn:microsoft.com/office/officeart/2005/8/layout/vList2"/>
    <dgm:cxn modelId="{34663032-C591-4BF9-B202-9B387E8111D4}" type="presParOf" srcId="{DA16FBD3-270A-4F46-9643-E475377B908C}" destId="{64F8FF79-E581-4174-9E48-18393E04A621}" srcOrd="6" destOrd="0" presId="urn:microsoft.com/office/officeart/2005/8/layout/vList2"/>
    <dgm:cxn modelId="{FF300FF0-2A69-4F04-910E-7C1BC6605624}" type="presParOf" srcId="{DA16FBD3-270A-4F46-9643-E475377B908C}" destId="{45A790A9-BDB3-47F1-8994-F13E7ECAACF0}" srcOrd="7" destOrd="0" presId="urn:microsoft.com/office/officeart/2005/8/layout/vList2"/>
    <dgm:cxn modelId="{80B64054-C21C-4A33-BD92-1A62AD22BF89}" type="presParOf" srcId="{DA16FBD3-270A-4F46-9643-E475377B908C}" destId="{CF2C500E-0E39-4814-87E2-A86975F8C12B}" srcOrd="8" destOrd="0" presId="urn:microsoft.com/office/officeart/2005/8/layout/vList2"/>
    <dgm:cxn modelId="{7A2027E9-9F7E-4A9D-BAA2-FF2F36510521}" type="presParOf" srcId="{DA16FBD3-270A-4F46-9643-E475377B908C}" destId="{58A417A4-13B7-4744-8844-0B7B9B335F6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D2D132-B0DD-4E00-AA45-A25D7629B21F}"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l-GR"/>
        </a:p>
      </dgm:t>
    </dgm:pt>
    <dgm:pt modelId="{6643849E-BAF0-400D-867F-F118D24E363B}">
      <dgm:prSet phldrT="[Κείμενο]" custT="1"/>
      <dgm:spPr/>
      <dgm:t>
        <a:bodyPr/>
        <a:lstStyle/>
        <a:p>
          <a:r>
            <a:rPr lang="el-GR" sz="2400" dirty="0"/>
            <a:t>Ρίσκα</a:t>
          </a:r>
        </a:p>
      </dgm:t>
    </dgm:pt>
    <dgm:pt modelId="{249C7B10-380C-4AC2-A5F7-F06366452F60}" type="parTrans" cxnId="{6FCA5570-102F-432B-82DB-D54A8CF5A74D}">
      <dgm:prSet/>
      <dgm:spPr/>
      <dgm:t>
        <a:bodyPr/>
        <a:lstStyle/>
        <a:p>
          <a:endParaRPr lang="el-GR" sz="2400"/>
        </a:p>
      </dgm:t>
    </dgm:pt>
    <dgm:pt modelId="{AC11D0D0-7265-4D89-BAE6-D0A6E3F77AC5}" type="sibTrans" cxnId="{6FCA5570-102F-432B-82DB-D54A8CF5A74D}">
      <dgm:prSet/>
      <dgm:spPr/>
      <dgm:t>
        <a:bodyPr/>
        <a:lstStyle/>
        <a:p>
          <a:endParaRPr lang="el-GR" sz="2400"/>
        </a:p>
      </dgm:t>
    </dgm:pt>
    <dgm:pt modelId="{2A302100-20EC-49D3-914E-26E42E22C7FD}">
      <dgm:prSet phldrT="[Κείμενο]" custT="1"/>
      <dgm:spPr/>
      <dgm:t>
        <a:bodyPr/>
        <a:lstStyle/>
        <a:p>
          <a:r>
            <a:rPr lang="el-GR" sz="2400" dirty="0"/>
            <a:t>Οφέλη</a:t>
          </a:r>
        </a:p>
      </dgm:t>
    </dgm:pt>
    <dgm:pt modelId="{C3041162-0837-45DF-A0D6-9A5188557B96}" type="parTrans" cxnId="{14B01BBA-9345-4FD4-BB4D-D3637A7BFB0B}">
      <dgm:prSet/>
      <dgm:spPr/>
      <dgm:t>
        <a:bodyPr/>
        <a:lstStyle/>
        <a:p>
          <a:endParaRPr lang="el-GR" sz="2400"/>
        </a:p>
      </dgm:t>
    </dgm:pt>
    <dgm:pt modelId="{0E5E6D8D-F8F1-4A4D-A5DE-923D99D1D5F0}" type="sibTrans" cxnId="{14B01BBA-9345-4FD4-BB4D-D3637A7BFB0B}">
      <dgm:prSet/>
      <dgm:spPr/>
      <dgm:t>
        <a:bodyPr/>
        <a:lstStyle/>
        <a:p>
          <a:endParaRPr lang="el-GR" sz="2400"/>
        </a:p>
      </dgm:t>
    </dgm:pt>
    <dgm:pt modelId="{C4E3D9E7-212F-4B00-9BC1-222EF13711FD}" type="pres">
      <dgm:prSet presAssocID="{59D2D132-B0DD-4E00-AA45-A25D7629B21F}" presName="compositeShape" presStyleCnt="0">
        <dgm:presLayoutVars>
          <dgm:chMax val="2"/>
          <dgm:dir/>
          <dgm:resizeHandles val="exact"/>
        </dgm:presLayoutVars>
      </dgm:prSet>
      <dgm:spPr/>
    </dgm:pt>
    <dgm:pt modelId="{6B16127C-7AEC-4DA3-8101-DE7CD354131A}" type="pres">
      <dgm:prSet presAssocID="{59D2D132-B0DD-4E00-AA45-A25D7629B21F}" presName="divider" presStyleLbl="fgShp" presStyleIdx="0" presStyleCnt="1"/>
      <dgm:spPr/>
    </dgm:pt>
    <dgm:pt modelId="{A0BDFE64-0159-4C77-BA55-3F62383F7946}" type="pres">
      <dgm:prSet presAssocID="{6643849E-BAF0-400D-867F-F118D24E363B}" presName="downArrow" presStyleLbl="node1" presStyleIdx="0" presStyleCnt="2"/>
      <dgm:spPr/>
    </dgm:pt>
    <dgm:pt modelId="{492CD42E-81A0-445C-B67D-20B47BF82924}" type="pres">
      <dgm:prSet presAssocID="{6643849E-BAF0-400D-867F-F118D24E363B}" presName="downArrowText" presStyleLbl="revTx" presStyleIdx="0" presStyleCnt="2">
        <dgm:presLayoutVars>
          <dgm:bulletEnabled val="1"/>
        </dgm:presLayoutVars>
      </dgm:prSet>
      <dgm:spPr/>
    </dgm:pt>
    <dgm:pt modelId="{30962167-6518-46DD-947F-0EFE5CCA4F9D}" type="pres">
      <dgm:prSet presAssocID="{2A302100-20EC-49D3-914E-26E42E22C7FD}" presName="upArrow" presStyleLbl="node1" presStyleIdx="1" presStyleCnt="2"/>
      <dgm:spPr/>
    </dgm:pt>
    <dgm:pt modelId="{EBC9E3AC-369E-47CF-AC1E-3CB1D65AB306}" type="pres">
      <dgm:prSet presAssocID="{2A302100-20EC-49D3-914E-26E42E22C7FD}" presName="upArrowText" presStyleLbl="revTx" presStyleIdx="1" presStyleCnt="2">
        <dgm:presLayoutVars>
          <dgm:bulletEnabled val="1"/>
        </dgm:presLayoutVars>
      </dgm:prSet>
      <dgm:spPr/>
    </dgm:pt>
  </dgm:ptLst>
  <dgm:cxnLst>
    <dgm:cxn modelId="{4945CC43-18E0-4068-A74F-04DAFF93B3C0}" type="presOf" srcId="{2A302100-20EC-49D3-914E-26E42E22C7FD}" destId="{EBC9E3AC-369E-47CF-AC1E-3CB1D65AB306}" srcOrd="0" destOrd="0" presId="urn:microsoft.com/office/officeart/2005/8/layout/arrow3"/>
    <dgm:cxn modelId="{6FCA5570-102F-432B-82DB-D54A8CF5A74D}" srcId="{59D2D132-B0DD-4E00-AA45-A25D7629B21F}" destId="{6643849E-BAF0-400D-867F-F118D24E363B}" srcOrd="0" destOrd="0" parTransId="{249C7B10-380C-4AC2-A5F7-F06366452F60}" sibTransId="{AC11D0D0-7265-4D89-BAE6-D0A6E3F77AC5}"/>
    <dgm:cxn modelId="{14B01BBA-9345-4FD4-BB4D-D3637A7BFB0B}" srcId="{59D2D132-B0DD-4E00-AA45-A25D7629B21F}" destId="{2A302100-20EC-49D3-914E-26E42E22C7FD}" srcOrd="1" destOrd="0" parTransId="{C3041162-0837-45DF-A0D6-9A5188557B96}" sibTransId="{0E5E6D8D-F8F1-4A4D-A5DE-923D99D1D5F0}"/>
    <dgm:cxn modelId="{E08A70FE-600C-4DB4-8CEF-1DE7BF4CA1E3}" type="presOf" srcId="{59D2D132-B0DD-4E00-AA45-A25D7629B21F}" destId="{C4E3D9E7-212F-4B00-9BC1-222EF13711FD}" srcOrd="0" destOrd="0" presId="urn:microsoft.com/office/officeart/2005/8/layout/arrow3"/>
    <dgm:cxn modelId="{179472FE-D9AE-46E7-847A-9BF9137614B1}" type="presOf" srcId="{6643849E-BAF0-400D-867F-F118D24E363B}" destId="{492CD42E-81A0-445C-B67D-20B47BF82924}" srcOrd="0" destOrd="0" presId="urn:microsoft.com/office/officeart/2005/8/layout/arrow3"/>
    <dgm:cxn modelId="{607F0826-943B-498C-85D8-1F412B12DC6A}" type="presParOf" srcId="{C4E3D9E7-212F-4B00-9BC1-222EF13711FD}" destId="{6B16127C-7AEC-4DA3-8101-DE7CD354131A}" srcOrd="0" destOrd="0" presId="urn:microsoft.com/office/officeart/2005/8/layout/arrow3"/>
    <dgm:cxn modelId="{AB76B4AC-4D7D-4340-B9BE-BFAA844AC18F}" type="presParOf" srcId="{C4E3D9E7-212F-4B00-9BC1-222EF13711FD}" destId="{A0BDFE64-0159-4C77-BA55-3F62383F7946}" srcOrd="1" destOrd="0" presId="urn:microsoft.com/office/officeart/2005/8/layout/arrow3"/>
    <dgm:cxn modelId="{F424309B-3FF7-4ACB-A6D4-BD8C91988F3C}" type="presParOf" srcId="{C4E3D9E7-212F-4B00-9BC1-222EF13711FD}" destId="{492CD42E-81A0-445C-B67D-20B47BF82924}" srcOrd="2" destOrd="0" presId="urn:microsoft.com/office/officeart/2005/8/layout/arrow3"/>
    <dgm:cxn modelId="{1243BB67-7DA0-4F3C-8169-DCE3B4BEEBB0}" type="presParOf" srcId="{C4E3D9E7-212F-4B00-9BC1-222EF13711FD}" destId="{30962167-6518-46DD-947F-0EFE5CCA4F9D}" srcOrd="3" destOrd="0" presId="urn:microsoft.com/office/officeart/2005/8/layout/arrow3"/>
    <dgm:cxn modelId="{D58F7B4B-DCA1-473A-8ADE-7A6B742EE5C6}" type="presParOf" srcId="{C4E3D9E7-212F-4B00-9BC1-222EF13711FD}" destId="{EBC9E3AC-369E-47CF-AC1E-3CB1D65AB30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C6AD38-AC08-4BE4-8F62-41E68D01EAD3}"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l-GR"/>
        </a:p>
      </dgm:t>
    </dgm:pt>
    <dgm:pt modelId="{18C27F59-FA75-4E18-811D-8998EE1B07BD}">
      <dgm:prSet phldrT="[Κείμενο]" custT="1"/>
      <dgm:spPr/>
      <dgm:t>
        <a:bodyPr/>
        <a:lstStyle/>
        <a:p>
          <a:r>
            <a:rPr lang="el-GR" sz="3200" b="1" dirty="0"/>
            <a:t>Μεγάλες Ιδέες</a:t>
          </a:r>
        </a:p>
      </dgm:t>
    </dgm:pt>
    <dgm:pt modelId="{86153AF6-0D62-468A-AAFA-5168F02FF87D}" type="parTrans" cxnId="{AC904026-B57F-4A6D-A40A-120723F60571}">
      <dgm:prSet/>
      <dgm:spPr/>
      <dgm:t>
        <a:bodyPr/>
        <a:lstStyle/>
        <a:p>
          <a:endParaRPr lang="el-GR" sz="4400"/>
        </a:p>
      </dgm:t>
    </dgm:pt>
    <dgm:pt modelId="{1CAFED61-CD5C-4B2E-AD5E-ACBE1CBB9502}" type="sibTrans" cxnId="{AC904026-B57F-4A6D-A40A-120723F60571}">
      <dgm:prSet/>
      <dgm:spPr/>
      <dgm:t>
        <a:bodyPr/>
        <a:lstStyle/>
        <a:p>
          <a:endParaRPr lang="el-GR" sz="4400"/>
        </a:p>
      </dgm:t>
    </dgm:pt>
    <dgm:pt modelId="{92BD30DC-CC52-49B1-A6F1-695668CE55C9}">
      <dgm:prSet phldrT="[Κείμενο]" custT="1"/>
      <dgm:spPr/>
      <dgm:t>
        <a:bodyPr/>
        <a:lstStyle/>
        <a:p>
          <a:pPr>
            <a:lnSpc>
              <a:spcPct val="100000"/>
            </a:lnSpc>
            <a:spcAft>
              <a:spcPts val="0"/>
            </a:spcAft>
          </a:pPr>
          <a:r>
            <a:rPr lang="el-GR" sz="2000" dirty="0">
              <a:solidFill>
                <a:schemeClr val="tx1"/>
              </a:solidFill>
            </a:rPr>
            <a:t>Μέγεθος</a:t>
          </a:r>
          <a:r>
            <a:rPr lang="en-US" sz="2000" dirty="0">
              <a:solidFill>
                <a:schemeClr val="tx1"/>
              </a:solidFill>
            </a:rPr>
            <a:t> </a:t>
          </a:r>
          <a:endParaRPr lang="el-GR" sz="2000" dirty="0">
            <a:solidFill>
              <a:schemeClr val="tx1"/>
            </a:solidFill>
          </a:endParaRPr>
        </a:p>
        <a:p>
          <a:pPr>
            <a:lnSpc>
              <a:spcPct val="100000"/>
            </a:lnSpc>
            <a:spcAft>
              <a:spcPts val="0"/>
            </a:spcAft>
          </a:pPr>
          <a:r>
            <a:rPr lang="en-US" sz="2000" dirty="0">
              <a:solidFill>
                <a:schemeClr val="tx1"/>
              </a:solidFill>
            </a:rPr>
            <a:t>&amp;</a:t>
          </a:r>
          <a:endParaRPr lang="el-GR" sz="2000" dirty="0">
            <a:solidFill>
              <a:schemeClr val="tx1"/>
            </a:solidFill>
          </a:endParaRPr>
        </a:p>
        <a:p>
          <a:pPr>
            <a:lnSpc>
              <a:spcPct val="100000"/>
            </a:lnSpc>
            <a:spcAft>
              <a:spcPts val="0"/>
            </a:spcAft>
          </a:pPr>
          <a:r>
            <a:rPr lang="en-US" sz="2000" dirty="0">
              <a:solidFill>
                <a:schemeClr val="tx1"/>
              </a:solidFill>
            </a:rPr>
            <a:t> </a:t>
          </a:r>
          <a:r>
            <a:rPr lang="el-GR" sz="2000" dirty="0">
              <a:solidFill>
                <a:schemeClr val="tx1"/>
              </a:solidFill>
            </a:rPr>
            <a:t>Κλίμακα</a:t>
          </a:r>
        </a:p>
      </dgm:t>
    </dgm:pt>
    <dgm:pt modelId="{CFA57418-238D-4EAF-8720-736723A0990B}" type="parTrans" cxnId="{D5EE45C3-0FFA-426E-AE81-9C87293805CD}">
      <dgm:prSet custT="1"/>
      <dgm:spPr/>
      <dgm:t>
        <a:bodyPr/>
        <a:lstStyle/>
        <a:p>
          <a:endParaRPr lang="el-GR" sz="2000"/>
        </a:p>
      </dgm:t>
    </dgm:pt>
    <dgm:pt modelId="{73CC62C3-CE23-4AEF-B30F-3CFB5484A799}" type="sibTrans" cxnId="{D5EE45C3-0FFA-426E-AE81-9C87293805CD}">
      <dgm:prSet/>
      <dgm:spPr/>
      <dgm:t>
        <a:bodyPr/>
        <a:lstStyle/>
        <a:p>
          <a:endParaRPr lang="el-GR" sz="4400"/>
        </a:p>
      </dgm:t>
    </dgm:pt>
    <dgm:pt modelId="{C87AB093-F30D-4FD7-A90C-9479E32574C6}">
      <dgm:prSet phldrT="[Κείμενο]" custT="1"/>
      <dgm:spPr/>
      <dgm:t>
        <a:bodyPr/>
        <a:lstStyle/>
        <a:p>
          <a:pPr>
            <a:lnSpc>
              <a:spcPct val="100000"/>
            </a:lnSpc>
            <a:spcAft>
              <a:spcPts val="0"/>
            </a:spcAft>
          </a:pPr>
          <a:r>
            <a:rPr lang="el-GR" sz="2000" dirty="0">
              <a:solidFill>
                <a:schemeClr val="tx1"/>
              </a:solidFill>
            </a:rPr>
            <a:t>Όργανα</a:t>
          </a:r>
        </a:p>
        <a:p>
          <a:pPr>
            <a:lnSpc>
              <a:spcPct val="100000"/>
            </a:lnSpc>
            <a:spcAft>
              <a:spcPts val="0"/>
            </a:spcAft>
          </a:pPr>
          <a:r>
            <a:rPr lang="el-GR" sz="2000" dirty="0">
              <a:solidFill>
                <a:schemeClr val="tx1"/>
              </a:solidFill>
            </a:rPr>
            <a:t> &amp; Οργανολογία</a:t>
          </a:r>
        </a:p>
      </dgm:t>
    </dgm:pt>
    <dgm:pt modelId="{C00E01E8-B100-4612-933A-FBF83806BAE0}" type="parTrans" cxnId="{21536C5B-BE63-4F87-BD6C-6374C2190648}">
      <dgm:prSet custT="1"/>
      <dgm:spPr/>
      <dgm:t>
        <a:bodyPr/>
        <a:lstStyle/>
        <a:p>
          <a:endParaRPr lang="el-GR" sz="2000"/>
        </a:p>
      </dgm:t>
    </dgm:pt>
    <dgm:pt modelId="{CB1FC36E-1D0E-49EB-88EB-6A33F4132FA2}" type="sibTrans" cxnId="{21536C5B-BE63-4F87-BD6C-6374C2190648}">
      <dgm:prSet/>
      <dgm:spPr/>
      <dgm:t>
        <a:bodyPr/>
        <a:lstStyle/>
        <a:p>
          <a:endParaRPr lang="el-GR" sz="4400"/>
        </a:p>
      </dgm:t>
    </dgm:pt>
    <dgm:pt modelId="{229A83A8-2DB2-44AB-AF33-8D17B174077B}">
      <dgm:prSet phldrT="[Κείμενο]" custT="1"/>
      <dgm:spPr/>
      <dgm:t>
        <a:bodyPr/>
        <a:lstStyle/>
        <a:p>
          <a:r>
            <a:rPr lang="el-GR" sz="2000" dirty="0">
              <a:solidFill>
                <a:schemeClr val="tx1"/>
              </a:solidFill>
            </a:rPr>
            <a:t>Επιστήμη-Τεχνολογία-Κοινωνία</a:t>
          </a:r>
        </a:p>
      </dgm:t>
    </dgm:pt>
    <dgm:pt modelId="{492F70F5-03B4-40EC-85D4-95ED80CA7926}" type="parTrans" cxnId="{67918163-C526-47C2-B546-45FED2CDF1E4}">
      <dgm:prSet custT="1"/>
      <dgm:spPr/>
      <dgm:t>
        <a:bodyPr/>
        <a:lstStyle/>
        <a:p>
          <a:endParaRPr lang="el-GR" sz="2000"/>
        </a:p>
      </dgm:t>
    </dgm:pt>
    <dgm:pt modelId="{040AE487-16F0-4FBA-B531-D9AE3E036B25}" type="sibTrans" cxnId="{67918163-C526-47C2-B546-45FED2CDF1E4}">
      <dgm:prSet/>
      <dgm:spPr/>
      <dgm:t>
        <a:bodyPr/>
        <a:lstStyle/>
        <a:p>
          <a:endParaRPr lang="el-GR" sz="4400"/>
        </a:p>
      </dgm:t>
    </dgm:pt>
    <dgm:pt modelId="{D1751E01-1F4E-4F65-B421-61D0E28AB263}">
      <dgm:prSet phldrT="[Κείμενο]" custT="1"/>
      <dgm:spPr/>
      <dgm:t>
        <a:bodyPr/>
        <a:lstStyle/>
        <a:p>
          <a:r>
            <a:rPr lang="el-GR" sz="2000" dirty="0">
              <a:solidFill>
                <a:schemeClr val="tx1"/>
              </a:solidFill>
            </a:rPr>
            <a:t>Αυτό-</a:t>
          </a:r>
          <a:r>
            <a:rPr lang="el-GR" sz="2000" dirty="0" err="1">
              <a:solidFill>
                <a:schemeClr val="tx1"/>
              </a:solidFill>
            </a:rPr>
            <a:t>οργάνω</a:t>
          </a:r>
          <a:r>
            <a:rPr lang="el-GR" sz="2000" dirty="0">
              <a:solidFill>
                <a:schemeClr val="tx1"/>
              </a:solidFill>
            </a:rPr>
            <a:t>-ση</a:t>
          </a:r>
        </a:p>
      </dgm:t>
    </dgm:pt>
    <dgm:pt modelId="{E2577AD9-DEF1-4331-A15B-8F8A0CC2AF8D}" type="parTrans" cxnId="{B10D837E-FD42-41D8-9EA3-09E94A5D9019}">
      <dgm:prSet custT="1"/>
      <dgm:spPr/>
      <dgm:t>
        <a:bodyPr/>
        <a:lstStyle/>
        <a:p>
          <a:endParaRPr lang="el-GR" sz="2000"/>
        </a:p>
      </dgm:t>
    </dgm:pt>
    <dgm:pt modelId="{8E9F0C83-9AC8-4BD2-9B50-2FA8F2909DA4}" type="sibTrans" cxnId="{B10D837E-FD42-41D8-9EA3-09E94A5D9019}">
      <dgm:prSet/>
      <dgm:spPr/>
      <dgm:t>
        <a:bodyPr/>
        <a:lstStyle/>
        <a:p>
          <a:endParaRPr lang="el-GR" sz="4400"/>
        </a:p>
      </dgm:t>
    </dgm:pt>
    <dgm:pt modelId="{BD6F8AFA-C361-40EF-B22E-2FC473BEA8C9}">
      <dgm:prSet custT="1"/>
      <dgm:spPr/>
      <dgm:t>
        <a:bodyPr/>
        <a:lstStyle/>
        <a:p>
          <a:r>
            <a:rPr lang="el-GR" sz="2000" dirty="0">
              <a:solidFill>
                <a:schemeClr val="tx1"/>
              </a:solidFill>
            </a:rPr>
            <a:t>Δομή της Ύλης</a:t>
          </a:r>
        </a:p>
      </dgm:t>
    </dgm:pt>
    <dgm:pt modelId="{68BCE521-6AB4-4E8A-91C4-6C898FF23770}" type="parTrans" cxnId="{BA1B333D-D813-4ABF-80F7-CEC9FCB1AAAB}">
      <dgm:prSet custT="1"/>
      <dgm:spPr/>
      <dgm:t>
        <a:bodyPr/>
        <a:lstStyle/>
        <a:p>
          <a:endParaRPr lang="el-GR" sz="2000"/>
        </a:p>
      </dgm:t>
    </dgm:pt>
    <dgm:pt modelId="{F834F1CA-6DFC-4DCA-97AA-04094F017784}" type="sibTrans" cxnId="{BA1B333D-D813-4ABF-80F7-CEC9FCB1AAAB}">
      <dgm:prSet/>
      <dgm:spPr/>
      <dgm:t>
        <a:bodyPr/>
        <a:lstStyle/>
        <a:p>
          <a:endParaRPr lang="el-GR" sz="4400"/>
        </a:p>
      </dgm:t>
    </dgm:pt>
    <dgm:pt modelId="{AE896B0A-44F5-45D0-8597-EF9954B68980}">
      <dgm:prSet custT="1"/>
      <dgm:spPr/>
      <dgm:t>
        <a:bodyPr/>
        <a:lstStyle/>
        <a:p>
          <a:pPr>
            <a:lnSpc>
              <a:spcPct val="100000"/>
            </a:lnSpc>
            <a:spcAft>
              <a:spcPts val="0"/>
            </a:spcAft>
          </a:pPr>
          <a:r>
            <a:rPr lang="el-GR" sz="2000" dirty="0">
              <a:solidFill>
                <a:schemeClr val="tx1"/>
              </a:solidFill>
            </a:rPr>
            <a:t>Μοντέλα </a:t>
          </a:r>
        </a:p>
        <a:p>
          <a:pPr>
            <a:lnSpc>
              <a:spcPct val="100000"/>
            </a:lnSpc>
            <a:spcAft>
              <a:spcPts val="0"/>
            </a:spcAft>
          </a:pPr>
          <a:r>
            <a:rPr lang="el-GR" sz="2000" dirty="0">
              <a:solidFill>
                <a:schemeClr val="tx1"/>
              </a:solidFill>
            </a:rPr>
            <a:t>&amp; </a:t>
          </a:r>
          <a:r>
            <a:rPr lang="el-GR" sz="2000" dirty="0" err="1">
              <a:solidFill>
                <a:schemeClr val="tx1"/>
              </a:solidFill>
            </a:rPr>
            <a:t>Προσομοι</a:t>
          </a:r>
          <a:r>
            <a:rPr lang="el-GR" sz="2000" dirty="0">
              <a:solidFill>
                <a:schemeClr val="tx1"/>
              </a:solidFill>
            </a:rPr>
            <a:t>-ώσεις</a:t>
          </a:r>
        </a:p>
      </dgm:t>
    </dgm:pt>
    <dgm:pt modelId="{E603DF98-A8F1-48DA-A695-D7D3671FF32E}" type="parTrans" cxnId="{4C5B88C0-C350-44BC-808A-32386DCD02F6}">
      <dgm:prSet custT="1"/>
      <dgm:spPr/>
      <dgm:t>
        <a:bodyPr/>
        <a:lstStyle/>
        <a:p>
          <a:endParaRPr lang="el-GR" sz="2000"/>
        </a:p>
      </dgm:t>
    </dgm:pt>
    <dgm:pt modelId="{47927F73-7345-4F7B-8E76-50D26013E24C}" type="sibTrans" cxnId="{4C5B88C0-C350-44BC-808A-32386DCD02F6}">
      <dgm:prSet/>
      <dgm:spPr/>
      <dgm:t>
        <a:bodyPr/>
        <a:lstStyle/>
        <a:p>
          <a:endParaRPr lang="el-GR" sz="4400"/>
        </a:p>
      </dgm:t>
    </dgm:pt>
    <dgm:pt modelId="{B98586DA-7167-4D1F-B23C-543150052070}">
      <dgm:prSet custT="1"/>
      <dgm:spPr/>
      <dgm:t>
        <a:bodyPr/>
        <a:lstStyle/>
        <a:p>
          <a:r>
            <a:rPr lang="el-GR" sz="2000" baseline="0" dirty="0">
              <a:solidFill>
                <a:schemeClr val="tx1"/>
              </a:solidFill>
            </a:rPr>
            <a:t>Κβαντικά Φαινόμενα</a:t>
          </a:r>
        </a:p>
      </dgm:t>
    </dgm:pt>
    <dgm:pt modelId="{B01977F7-EC6F-4011-9212-9DF0EDF75B09}" type="parTrans" cxnId="{39311308-89C8-4213-A594-B44F563738CA}">
      <dgm:prSet custT="1"/>
      <dgm:spPr/>
      <dgm:t>
        <a:bodyPr/>
        <a:lstStyle/>
        <a:p>
          <a:endParaRPr lang="el-GR" sz="2000"/>
        </a:p>
      </dgm:t>
    </dgm:pt>
    <dgm:pt modelId="{448EBBCB-5101-408C-8683-E3CC2AF3BF18}" type="sibTrans" cxnId="{39311308-89C8-4213-A594-B44F563738CA}">
      <dgm:prSet/>
      <dgm:spPr/>
      <dgm:t>
        <a:bodyPr/>
        <a:lstStyle/>
        <a:p>
          <a:endParaRPr lang="el-GR" sz="4400"/>
        </a:p>
      </dgm:t>
    </dgm:pt>
    <dgm:pt modelId="{D7FA4492-D7F4-4B21-B465-115C467AC31A}">
      <dgm:prSet custT="1"/>
      <dgm:spPr/>
      <dgm:t>
        <a:bodyPr/>
        <a:lstStyle/>
        <a:p>
          <a:r>
            <a:rPr lang="el-GR" sz="2000" dirty="0">
              <a:solidFill>
                <a:schemeClr val="tx1"/>
              </a:solidFill>
            </a:rPr>
            <a:t>Ιδιότητες που εξαρτώνται από το μέγεθος</a:t>
          </a:r>
        </a:p>
      </dgm:t>
    </dgm:pt>
    <dgm:pt modelId="{508CF006-3FCF-4CB6-98CD-4EEDD93E9D0A}" type="parTrans" cxnId="{9565EE22-5963-4C25-A207-27583FF82BC5}">
      <dgm:prSet custT="1"/>
      <dgm:spPr/>
      <dgm:t>
        <a:bodyPr/>
        <a:lstStyle/>
        <a:p>
          <a:endParaRPr lang="el-GR" sz="2000"/>
        </a:p>
      </dgm:t>
    </dgm:pt>
    <dgm:pt modelId="{2D8A1D80-D7F1-486D-AAE6-FDE26C2989EA}" type="sibTrans" cxnId="{9565EE22-5963-4C25-A207-27583FF82BC5}">
      <dgm:prSet/>
      <dgm:spPr/>
      <dgm:t>
        <a:bodyPr/>
        <a:lstStyle/>
        <a:p>
          <a:endParaRPr lang="el-GR" sz="4400"/>
        </a:p>
      </dgm:t>
    </dgm:pt>
    <dgm:pt modelId="{255395AC-4FF0-479C-B8EF-D57ACF992079}">
      <dgm:prSet custT="1"/>
      <dgm:spPr/>
      <dgm:t>
        <a:bodyPr/>
        <a:lstStyle/>
        <a:p>
          <a:pPr>
            <a:lnSpc>
              <a:spcPct val="100000"/>
            </a:lnSpc>
            <a:spcAft>
              <a:spcPts val="0"/>
            </a:spcAft>
          </a:pPr>
          <a:r>
            <a:rPr lang="el-GR" sz="2000" dirty="0">
              <a:solidFill>
                <a:schemeClr val="tx1"/>
              </a:solidFill>
            </a:rPr>
            <a:t>Δυνάμεις</a:t>
          </a:r>
          <a:endParaRPr lang="en-US" sz="2000" dirty="0">
            <a:solidFill>
              <a:schemeClr val="tx1"/>
            </a:solidFill>
          </a:endParaRPr>
        </a:p>
        <a:p>
          <a:pPr>
            <a:lnSpc>
              <a:spcPct val="100000"/>
            </a:lnSpc>
            <a:spcAft>
              <a:spcPts val="0"/>
            </a:spcAft>
          </a:pPr>
          <a:r>
            <a:rPr lang="en-US" sz="2000" dirty="0">
              <a:solidFill>
                <a:schemeClr val="tx1"/>
              </a:solidFill>
            </a:rPr>
            <a:t>&amp;</a:t>
          </a:r>
          <a:endParaRPr lang="el-GR" sz="2000" dirty="0">
            <a:solidFill>
              <a:schemeClr val="tx1"/>
            </a:solidFill>
          </a:endParaRPr>
        </a:p>
        <a:p>
          <a:pPr>
            <a:lnSpc>
              <a:spcPct val="100000"/>
            </a:lnSpc>
            <a:spcAft>
              <a:spcPts val="0"/>
            </a:spcAft>
          </a:pPr>
          <a:r>
            <a:rPr lang="en-US" sz="2000" dirty="0">
              <a:solidFill>
                <a:schemeClr val="tx1"/>
              </a:solidFill>
            </a:rPr>
            <a:t> </a:t>
          </a:r>
          <a:r>
            <a:rPr lang="el-GR" sz="2000" dirty="0" err="1">
              <a:solidFill>
                <a:schemeClr val="tx1"/>
              </a:solidFill>
            </a:rPr>
            <a:t>Αλληλεπι</a:t>
          </a:r>
          <a:r>
            <a:rPr lang="el-GR" sz="2000" dirty="0">
              <a:solidFill>
                <a:schemeClr val="tx1"/>
              </a:solidFill>
            </a:rPr>
            <a:t>-δράσεις</a:t>
          </a:r>
        </a:p>
      </dgm:t>
    </dgm:pt>
    <dgm:pt modelId="{007B10E5-67F8-4D14-B30E-2942A88E0294}" type="parTrans" cxnId="{C47FBBBE-17E2-4E57-A4BB-D4CDC4D0A871}">
      <dgm:prSet custT="1"/>
      <dgm:spPr/>
      <dgm:t>
        <a:bodyPr/>
        <a:lstStyle/>
        <a:p>
          <a:endParaRPr lang="el-GR" sz="2000"/>
        </a:p>
      </dgm:t>
    </dgm:pt>
    <dgm:pt modelId="{F66DD49E-0F35-4AED-B3C9-15C66A407AB8}" type="sibTrans" cxnId="{C47FBBBE-17E2-4E57-A4BB-D4CDC4D0A871}">
      <dgm:prSet/>
      <dgm:spPr/>
      <dgm:t>
        <a:bodyPr/>
        <a:lstStyle/>
        <a:p>
          <a:endParaRPr lang="el-GR" sz="4400"/>
        </a:p>
      </dgm:t>
    </dgm:pt>
    <dgm:pt modelId="{A8721318-90DF-40B8-992F-68CA147C557F}" type="pres">
      <dgm:prSet presAssocID="{6DC6AD38-AC08-4BE4-8F62-41E68D01EAD3}" presName="Name0" presStyleCnt="0">
        <dgm:presLayoutVars>
          <dgm:chMax val="1"/>
          <dgm:dir/>
          <dgm:animLvl val="ctr"/>
          <dgm:resizeHandles val="exact"/>
        </dgm:presLayoutVars>
      </dgm:prSet>
      <dgm:spPr/>
    </dgm:pt>
    <dgm:pt modelId="{793A1638-D131-4C20-81F2-F2DC3FFCBF6A}" type="pres">
      <dgm:prSet presAssocID="{18C27F59-FA75-4E18-811D-8998EE1B07BD}" presName="centerShape" presStyleLbl="node0" presStyleIdx="0" presStyleCnt="1" custScaleX="167030" custScaleY="131679"/>
      <dgm:spPr/>
    </dgm:pt>
    <dgm:pt modelId="{0433E395-7D07-4D87-9598-050E9FD48D62}" type="pres">
      <dgm:prSet presAssocID="{CFA57418-238D-4EAF-8720-736723A0990B}" presName="parTrans" presStyleLbl="sibTrans2D1" presStyleIdx="0" presStyleCnt="9" custScaleX="73153" custScaleY="67611" custLinFactNeighborX="5852" custLinFactNeighborY="-4672"/>
      <dgm:spPr/>
    </dgm:pt>
    <dgm:pt modelId="{4A48B827-E419-4E70-9D47-D433EDDF4236}" type="pres">
      <dgm:prSet presAssocID="{CFA57418-238D-4EAF-8720-736723A0990B}" presName="connectorText" presStyleLbl="sibTrans2D1" presStyleIdx="0" presStyleCnt="9"/>
      <dgm:spPr/>
    </dgm:pt>
    <dgm:pt modelId="{0BFC015E-216A-4B9A-9D10-D4BFF1CBA8ED}" type="pres">
      <dgm:prSet presAssocID="{92BD30DC-CC52-49B1-A6F1-695668CE55C9}" presName="node" presStyleLbl="node1" presStyleIdx="0" presStyleCnt="9" custScaleX="118307" custScaleY="82096" custRadScaleRad="120874" custRadScaleInc="-265863">
        <dgm:presLayoutVars>
          <dgm:bulletEnabled val="1"/>
        </dgm:presLayoutVars>
      </dgm:prSet>
      <dgm:spPr/>
    </dgm:pt>
    <dgm:pt modelId="{F515C0E9-D9FA-4FE3-BFD6-279437282ADF}" type="pres">
      <dgm:prSet presAssocID="{68BCE521-6AB4-4E8A-91C4-6C898FF23770}" presName="parTrans" presStyleLbl="sibTrans2D1" presStyleIdx="1" presStyleCnt="9" custScaleY="71196" custLinFactNeighborX="6157" custLinFactNeighborY="-9417"/>
      <dgm:spPr/>
    </dgm:pt>
    <dgm:pt modelId="{B741344D-9284-4396-8373-4FFB70A26FA5}" type="pres">
      <dgm:prSet presAssocID="{68BCE521-6AB4-4E8A-91C4-6C898FF23770}" presName="connectorText" presStyleLbl="sibTrans2D1" presStyleIdx="1" presStyleCnt="9"/>
      <dgm:spPr/>
    </dgm:pt>
    <dgm:pt modelId="{52CD0058-3074-4789-BC95-092B6F757BFB}" type="pres">
      <dgm:prSet presAssocID="{BD6F8AFA-C361-40EF-B22E-2FC473BEA8C9}" presName="node" presStyleLbl="node1" presStyleIdx="1" presStyleCnt="9" custScaleX="119167" custRadScaleRad="90804" custRadScaleInc="-231086">
        <dgm:presLayoutVars>
          <dgm:bulletEnabled val="1"/>
        </dgm:presLayoutVars>
      </dgm:prSet>
      <dgm:spPr/>
    </dgm:pt>
    <dgm:pt modelId="{DC05FB29-A78B-4B54-8A81-6F185356375D}" type="pres">
      <dgm:prSet presAssocID="{B01977F7-EC6F-4011-9212-9DF0EDF75B09}" presName="parTrans" presStyleLbl="sibTrans2D1" presStyleIdx="2" presStyleCnt="9" custAng="21018581" custScaleX="64837" custScaleY="68167" custLinFactNeighborX="-9967" custLinFactNeighborY="-11697"/>
      <dgm:spPr/>
    </dgm:pt>
    <dgm:pt modelId="{33377117-B3A4-4FAD-B4EE-B39C9D15CA96}" type="pres">
      <dgm:prSet presAssocID="{B01977F7-EC6F-4011-9212-9DF0EDF75B09}" presName="connectorText" presStyleLbl="sibTrans2D1" presStyleIdx="2" presStyleCnt="9"/>
      <dgm:spPr/>
    </dgm:pt>
    <dgm:pt modelId="{B4791A1D-D55E-426F-B796-C78F14C3A6B7}" type="pres">
      <dgm:prSet presAssocID="{B98586DA-7167-4D1F-B23C-543150052070}" presName="node" presStyleLbl="node1" presStyleIdx="2" presStyleCnt="9" custScaleX="130126" custRadScaleRad="140695" custRadScaleInc="8936">
        <dgm:presLayoutVars>
          <dgm:bulletEnabled val="1"/>
        </dgm:presLayoutVars>
      </dgm:prSet>
      <dgm:spPr/>
    </dgm:pt>
    <dgm:pt modelId="{97600377-EEAE-4DC5-9AD5-94D6845AD895}" type="pres">
      <dgm:prSet presAssocID="{007B10E5-67F8-4D14-B30E-2942A88E0294}" presName="parTrans" presStyleLbl="sibTrans2D1" presStyleIdx="3" presStyleCnt="9" custScaleX="78046" custScaleY="64543" custLinFactNeighborX="32582" custLinFactNeighborY="2502"/>
      <dgm:spPr/>
    </dgm:pt>
    <dgm:pt modelId="{4320990D-A655-4F99-95CF-A77D31890F4F}" type="pres">
      <dgm:prSet presAssocID="{007B10E5-67F8-4D14-B30E-2942A88E0294}" presName="connectorText" presStyleLbl="sibTrans2D1" presStyleIdx="3" presStyleCnt="9"/>
      <dgm:spPr/>
    </dgm:pt>
    <dgm:pt modelId="{BC650B8C-83E3-43CD-8524-96ED961F5813}" type="pres">
      <dgm:prSet presAssocID="{255395AC-4FF0-479C-B8EF-D57ACF992079}" presName="node" presStyleLbl="node1" presStyleIdx="3" presStyleCnt="9" custScaleX="151220" custScaleY="110666" custRadScaleRad="118402" custRadScaleInc="-377896">
        <dgm:presLayoutVars>
          <dgm:bulletEnabled val="1"/>
        </dgm:presLayoutVars>
      </dgm:prSet>
      <dgm:spPr/>
    </dgm:pt>
    <dgm:pt modelId="{C5F91F75-9C56-4E12-90E0-6705F574EA23}" type="pres">
      <dgm:prSet presAssocID="{508CF006-3FCF-4CB6-98CD-4EEDD93E9D0A}" presName="parTrans" presStyleLbl="sibTrans2D1" presStyleIdx="4" presStyleCnt="9" custScaleX="76680" custScaleY="71284" custLinFactNeighborX="19802" custLinFactNeighborY="14015"/>
      <dgm:spPr/>
    </dgm:pt>
    <dgm:pt modelId="{ED745D14-89AF-4542-9109-73D1E13837A7}" type="pres">
      <dgm:prSet presAssocID="{508CF006-3FCF-4CB6-98CD-4EEDD93E9D0A}" presName="connectorText" presStyleLbl="sibTrans2D1" presStyleIdx="4" presStyleCnt="9"/>
      <dgm:spPr/>
    </dgm:pt>
    <dgm:pt modelId="{D4F5A95C-ADDD-4CB8-AC35-F002C61F91CB}" type="pres">
      <dgm:prSet presAssocID="{D7FA4492-D7F4-4B21-B465-115C467AC31A}" presName="node" presStyleLbl="node1" presStyleIdx="4" presStyleCnt="9" custScaleX="155279" custRadScaleRad="115441" custRadScaleInc="-73563">
        <dgm:presLayoutVars>
          <dgm:bulletEnabled val="1"/>
        </dgm:presLayoutVars>
      </dgm:prSet>
      <dgm:spPr/>
    </dgm:pt>
    <dgm:pt modelId="{6DDF5E93-B096-4568-82F4-0CB67B7CDDC8}" type="pres">
      <dgm:prSet presAssocID="{E603DF98-A8F1-48DA-A695-D7D3671FF32E}" presName="parTrans" presStyleLbl="sibTrans2D1" presStyleIdx="5" presStyleCnt="9" custScaleX="99339" custScaleY="68778" custLinFactNeighborX="-2823" custLinFactNeighborY="18667"/>
      <dgm:spPr/>
    </dgm:pt>
    <dgm:pt modelId="{1077E69E-420A-4DB3-AFFF-650E26F085DD}" type="pres">
      <dgm:prSet presAssocID="{E603DF98-A8F1-48DA-A695-D7D3671FF32E}" presName="connectorText" presStyleLbl="sibTrans2D1" presStyleIdx="5" presStyleCnt="9"/>
      <dgm:spPr/>
    </dgm:pt>
    <dgm:pt modelId="{4FB5E298-A82A-4140-881F-A9231E626E7B}" type="pres">
      <dgm:prSet presAssocID="{AE896B0A-44F5-45D0-8597-EF9954B68980}" presName="node" presStyleLbl="node1" presStyleIdx="5" presStyleCnt="9" custScaleX="141270" custRadScaleRad="104240" custRadScaleInc="22228">
        <dgm:presLayoutVars>
          <dgm:bulletEnabled val="1"/>
        </dgm:presLayoutVars>
      </dgm:prSet>
      <dgm:spPr/>
    </dgm:pt>
    <dgm:pt modelId="{A049C14C-2C78-4A15-9922-303C3736962B}" type="pres">
      <dgm:prSet presAssocID="{C00E01E8-B100-4612-933A-FBF83806BAE0}" presName="parTrans" presStyleLbl="sibTrans2D1" presStyleIdx="6" presStyleCnt="9" custScaleX="63834" custScaleY="78143" custLinFactNeighborX="20572" custLinFactNeighborY="32959"/>
      <dgm:spPr/>
    </dgm:pt>
    <dgm:pt modelId="{8554FDFB-9FF4-4B88-BA01-59E37E0DCFE7}" type="pres">
      <dgm:prSet presAssocID="{C00E01E8-B100-4612-933A-FBF83806BAE0}" presName="connectorText" presStyleLbl="sibTrans2D1" presStyleIdx="6" presStyleCnt="9"/>
      <dgm:spPr/>
    </dgm:pt>
    <dgm:pt modelId="{6EAC029B-77A0-427B-B574-548E56AE7D60}" type="pres">
      <dgm:prSet presAssocID="{C87AB093-F30D-4FD7-A90C-9479E32574C6}" presName="node" presStyleLbl="node1" presStyleIdx="6" presStyleCnt="9" custScaleX="156683" custScaleY="95438" custRadScaleRad="138130" custRadScaleInc="34077">
        <dgm:presLayoutVars>
          <dgm:bulletEnabled val="1"/>
        </dgm:presLayoutVars>
      </dgm:prSet>
      <dgm:spPr/>
    </dgm:pt>
    <dgm:pt modelId="{A1CC53A9-EA8F-4BA8-845B-8E25723571A2}" type="pres">
      <dgm:prSet presAssocID="{492F70F5-03B4-40EC-85D4-95ED80CA7926}" presName="parTrans" presStyleLbl="sibTrans2D1" presStyleIdx="7" presStyleCnt="9" custScaleX="65254" custScaleY="64791"/>
      <dgm:spPr/>
    </dgm:pt>
    <dgm:pt modelId="{479BACA5-4548-43EC-9585-212E8D458253}" type="pres">
      <dgm:prSet presAssocID="{492F70F5-03B4-40EC-85D4-95ED80CA7926}" presName="connectorText" presStyleLbl="sibTrans2D1" presStyleIdx="7" presStyleCnt="9"/>
      <dgm:spPr/>
    </dgm:pt>
    <dgm:pt modelId="{C334B720-78D3-4D82-BEF3-0BD39055A62A}" type="pres">
      <dgm:prSet presAssocID="{229A83A8-2DB2-44AB-AF33-8D17B174077B}" presName="node" presStyleLbl="node1" presStyleIdx="7" presStyleCnt="9" custScaleX="164495" custRadScaleRad="168655" custRadScaleInc="-14161">
        <dgm:presLayoutVars>
          <dgm:bulletEnabled val="1"/>
        </dgm:presLayoutVars>
      </dgm:prSet>
      <dgm:spPr/>
    </dgm:pt>
    <dgm:pt modelId="{163C5365-B466-44C7-8DED-35DB655B328C}" type="pres">
      <dgm:prSet presAssocID="{E2577AD9-DEF1-4331-A15B-8F8A0CC2AF8D}" presName="parTrans" presStyleLbl="sibTrans2D1" presStyleIdx="8" presStyleCnt="9" custScaleX="66847" custScaleY="77764"/>
      <dgm:spPr/>
    </dgm:pt>
    <dgm:pt modelId="{DC44B3BC-D2C7-4BCE-98A4-F3847AA5BF94}" type="pres">
      <dgm:prSet presAssocID="{E2577AD9-DEF1-4331-A15B-8F8A0CC2AF8D}" presName="connectorText" presStyleLbl="sibTrans2D1" presStyleIdx="8" presStyleCnt="9"/>
      <dgm:spPr/>
    </dgm:pt>
    <dgm:pt modelId="{DA829F22-5202-47DE-8648-E3AA611D5940}" type="pres">
      <dgm:prSet presAssocID="{D1751E01-1F4E-4F65-B421-61D0E28AB263}" presName="node" presStyleLbl="node1" presStyleIdx="8" presStyleCnt="9" custScaleX="120332" custRadScaleRad="142197" custRadScaleInc="754634">
        <dgm:presLayoutVars>
          <dgm:bulletEnabled val="1"/>
        </dgm:presLayoutVars>
      </dgm:prSet>
      <dgm:spPr/>
    </dgm:pt>
  </dgm:ptLst>
  <dgm:cxnLst>
    <dgm:cxn modelId="{6D564B05-308C-4E59-84CE-9FBA4090DFA8}" type="presOf" srcId="{E603DF98-A8F1-48DA-A695-D7D3671FF32E}" destId="{1077E69E-420A-4DB3-AFFF-650E26F085DD}" srcOrd="1" destOrd="0" presId="urn:microsoft.com/office/officeart/2005/8/layout/radial5"/>
    <dgm:cxn modelId="{39311308-89C8-4213-A594-B44F563738CA}" srcId="{18C27F59-FA75-4E18-811D-8998EE1B07BD}" destId="{B98586DA-7167-4D1F-B23C-543150052070}" srcOrd="2" destOrd="0" parTransId="{B01977F7-EC6F-4011-9212-9DF0EDF75B09}" sibTransId="{448EBBCB-5101-408C-8683-E3CC2AF3BF18}"/>
    <dgm:cxn modelId="{880BA109-60AE-4A66-8921-605608E10EEE}" type="presOf" srcId="{C00E01E8-B100-4612-933A-FBF83806BAE0}" destId="{A049C14C-2C78-4A15-9922-303C3736962B}" srcOrd="0" destOrd="0" presId="urn:microsoft.com/office/officeart/2005/8/layout/radial5"/>
    <dgm:cxn modelId="{C2908A0D-AA29-4285-9C59-D6B18C0C87CF}" type="presOf" srcId="{E2577AD9-DEF1-4331-A15B-8F8A0CC2AF8D}" destId="{DC44B3BC-D2C7-4BCE-98A4-F3847AA5BF94}" srcOrd="1" destOrd="0" presId="urn:microsoft.com/office/officeart/2005/8/layout/radial5"/>
    <dgm:cxn modelId="{39EA2918-6F54-41A2-8D6E-ECB20082FC8A}" type="presOf" srcId="{C87AB093-F30D-4FD7-A90C-9479E32574C6}" destId="{6EAC029B-77A0-427B-B574-548E56AE7D60}" srcOrd="0" destOrd="0" presId="urn:microsoft.com/office/officeart/2005/8/layout/radial5"/>
    <dgm:cxn modelId="{9565EE22-5963-4C25-A207-27583FF82BC5}" srcId="{18C27F59-FA75-4E18-811D-8998EE1B07BD}" destId="{D7FA4492-D7F4-4B21-B465-115C467AC31A}" srcOrd="4" destOrd="0" parTransId="{508CF006-3FCF-4CB6-98CD-4EEDD93E9D0A}" sibTransId="{2D8A1D80-D7F1-486D-AAE6-FDE26C2989EA}"/>
    <dgm:cxn modelId="{AC904026-B57F-4A6D-A40A-120723F60571}" srcId="{6DC6AD38-AC08-4BE4-8F62-41E68D01EAD3}" destId="{18C27F59-FA75-4E18-811D-8998EE1B07BD}" srcOrd="0" destOrd="0" parTransId="{86153AF6-0D62-468A-AAFA-5168F02FF87D}" sibTransId="{1CAFED61-CD5C-4B2E-AD5E-ACBE1CBB9502}"/>
    <dgm:cxn modelId="{31057B28-0B3A-4F18-AE52-D3157CFC2872}" type="presOf" srcId="{229A83A8-2DB2-44AB-AF33-8D17B174077B}" destId="{C334B720-78D3-4D82-BEF3-0BD39055A62A}" srcOrd="0" destOrd="0" presId="urn:microsoft.com/office/officeart/2005/8/layout/radial5"/>
    <dgm:cxn modelId="{FF11AA34-2B35-4B56-BAA7-AACCAAC759FD}" type="presOf" srcId="{92BD30DC-CC52-49B1-A6F1-695668CE55C9}" destId="{0BFC015E-216A-4B9A-9D10-D4BFF1CBA8ED}" srcOrd="0" destOrd="0" presId="urn:microsoft.com/office/officeart/2005/8/layout/radial5"/>
    <dgm:cxn modelId="{BA1B333D-D813-4ABF-80F7-CEC9FCB1AAAB}" srcId="{18C27F59-FA75-4E18-811D-8998EE1B07BD}" destId="{BD6F8AFA-C361-40EF-B22E-2FC473BEA8C9}" srcOrd="1" destOrd="0" parTransId="{68BCE521-6AB4-4E8A-91C4-6C898FF23770}" sibTransId="{F834F1CA-6DFC-4DCA-97AA-04094F017784}"/>
    <dgm:cxn modelId="{21536C5B-BE63-4F87-BD6C-6374C2190648}" srcId="{18C27F59-FA75-4E18-811D-8998EE1B07BD}" destId="{C87AB093-F30D-4FD7-A90C-9479E32574C6}" srcOrd="6" destOrd="0" parTransId="{C00E01E8-B100-4612-933A-FBF83806BAE0}" sibTransId="{CB1FC36E-1D0E-49EB-88EB-6A33F4132FA2}"/>
    <dgm:cxn modelId="{885E335D-E5F9-43C9-B91B-71B9B8858D1D}" type="presOf" srcId="{D7FA4492-D7F4-4B21-B465-115C467AC31A}" destId="{D4F5A95C-ADDD-4CB8-AC35-F002C61F91CB}" srcOrd="0" destOrd="0" presId="urn:microsoft.com/office/officeart/2005/8/layout/radial5"/>
    <dgm:cxn modelId="{ECF33463-9EE0-48FA-9DDF-20628A6F1D48}" type="presOf" srcId="{508CF006-3FCF-4CB6-98CD-4EEDD93E9D0A}" destId="{ED745D14-89AF-4542-9109-73D1E13837A7}" srcOrd="1" destOrd="0" presId="urn:microsoft.com/office/officeart/2005/8/layout/radial5"/>
    <dgm:cxn modelId="{67918163-C526-47C2-B546-45FED2CDF1E4}" srcId="{18C27F59-FA75-4E18-811D-8998EE1B07BD}" destId="{229A83A8-2DB2-44AB-AF33-8D17B174077B}" srcOrd="7" destOrd="0" parTransId="{492F70F5-03B4-40EC-85D4-95ED80CA7926}" sibTransId="{040AE487-16F0-4FBA-B531-D9AE3E036B25}"/>
    <dgm:cxn modelId="{34A3F478-1467-4898-9654-2D3DABDE03EC}" type="presOf" srcId="{D1751E01-1F4E-4F65-B421-61D0E28AB263}" destId="{DA829F22-5202-47DE-8648-E3AA611D5940}" srcOrd="0" destOrd="0" presId="urn:microsoft.com/office/officeart/2005/8/layout/radial5"/>
    <dgm:cxn modelId="{5F7A997B-815C-4A96-AD5C-082363F37DEE}" type="presOf" srcId="{492F70F5-03B4-40EC-85D4-95ED80CA7926}" destId="{A1CC53A9-EA8F-4BA8-845B-8E25723571A2}" srcOrd="0" destOrd="0" presId="urn:microsoft.com/office/officeart/2005/8/layout/radial5"/>
    <dgm:cxn modelId="{B10D837E-FD42-41D8-9EA3-09E94A5D9019}" srcId="{18C27F59-FA75-4E18-811D-8998EE1B07BD}" destId="{D1751E01-1F4E-4F65-B421-61D0E28AB263}" srcOrd="8" destOrd="0" parTransId="{E2577AD9-DEF1-4331-A15B-8F8A0CC2AF8D}" sibTransId="{8E9F0C83-9AC8-4BD2-9B50-2FA8F2909DA4}"/>
    <dgm:cxn modelId="{F22D6A80-8450-45A6-90FF-87513DC50B2A}" type="presOf" srcId="{508CF006-3FCF-4CB6-98CD-4EEDD93E9D0A}" destId="{C5F91F75-9C56-4E12-90E0-6705F574EA23}" srcOrd="0" destOrd="0" presId="urn:microsoft.com/office/officeart/2005/8/layout/radial5"/>
    <dgm:cxn modelId="{12176181-C93D-4D76-A16A-886CB3E36BC9}" type="presOf" srcId="{492F70F5-03B4-40EC-85D4-95ED80CA7926}" destId="{479BACA5-4548-43EC-9585-212E8D458253}" srcOrd="1" destOrd="0" presId="urn:microsoft.com/office/officeart/2005/8/layout/radial5"/>
    <dgm:cxn modelId="{3F4F2F86-33A5-4094-BD82-7497116A669B}" type="presOf" srcId="{CFA57418-238D-4EAF-8720-736723A0990B}" destId="{0433E395-7D07-4D87-9598-050E9FD48D62}" srcOrd="0" destOrd="0" presId="urn:microsoft.com/office/officeart/2005/8/layout/radial5"/>
    <dgm:cxn modelId="{DF92E98D-10AB-4E0C-B538-E03A0B16FE8F}" type="presOf" srcId="{68BCE521-6AB4-4E8A-91C4-6C898FF23770}" destId="{F515C0E9-D9FA-4FE3-BFD6-279437282ADF}" srcOrd="0" destOrd="0" presId="urn:microsoft.com/office/officeart/2005/8/layout/radial5"/>
    <dgm:cxn modelId="{C3A2D3A1-4C41-40F1-8E22-790964B08597}" type="presOf" srcId="{007B10E5-67F8-4D14-B30E-2942A88E0294}" destId="{97600377-EEAE-4DC5-9AD5-94D6845AD895}" srcOrd="0" destOrd="0" presId="urn:microsoft.com/office/officeart/2005/8/layout/radial5"/>
    <dgm:cxn modelId="{902BA6BA-6F52-4424-8FBE-8CD95867CAAB}" type="presOf" srcId="{68BCE521-6AB4-4E8A-91C4-6C898FF23770}" destId="{B741344D-9284-4396-8373-4FFB70A26FA5}" srcOrd="1" destOrd="0" presId="urn:microsoft.com/office/officeart/2005/8/layout/radial5"/>
    <dgm:cxn modelId="{C47FBBBE-17E2-4E57-A4BB-D4CDC4D0A871}" srcId="{18C27F59-FA75-4E18-811D-8998EE1B07BD}" destId="{255395AC-4FF0-479C-B8EF-D57ACF992079}" srcOrd="3" destOrd="0" parTransId="{007B10E5-67F8-4D14-B30E-2942A88E0294}" sibTransId="{F66DD49E-0F35-4AED-B3C9-15C66A407AB8}"/>
    <dgm:cxn modelId="{4C5B88C0-C350-44BC-808A-32386DCD02F6}" srcId="{18C27F59-FA75-4E18-811D-8998EE1B07BD}" destId="{AE896B0A-44F5-45D0-8597-EF9954B68980}" srcOrd="5" destOrd="0" parTransId="{E603DF98-A8F1-48DA-A695-D7D3671FF32E}" sibTransId="{47927F73-7345-4F7B-8E76-50D26013E24C}"/>
    <dgm:cxn modelId="{D5EE45C3-0FFA-426E-AE81-9C87293805CD}" srcId="{18C27F59-FA75-4E18-811D-8998EE1B07BD}" destId="{92BD30DC-CC52-49B1-A6F1-695668CE55C9}" srcOrd="0" destOrd="0" parTransId="{CFA57418-238D-4EAF-8720-736723A0990B}" sibTransId="{73CC62C3-CE23-4AEF-B30F-3CFB5484A799}"/>
    <dgm:cxn modelId="{A63F84C5-72CD-4FA6-AB97-D4A70F23282B}" type="presOf" srcId="{255395AC-4FF0-479C-B8EF-D57ACF992079}" destId="{BC650B8C-83E3-43CD-8524-96ED961F5813}" srcOrd="0" destOrd="0" presId="urn:microsoft.com/office/officeart/2005/8/layout/radial5"/>
    <dgm:cxn modelId="{2B08DDC7-3EC9-4233-9994-C1F8E22A3819}" type="presOf" srcId="{18C27F59-FA75-4E18-811D-8998EE1B07BD}" destId="{793A1638-D131-4C20-81F2-F2DC3FFCBF6A}" srcOrd="0" destOrd="0" presId="urn:microsoft.com/office/officeart/2005/8/layout/radial5"/>
    <dgm:cxn modelId="{27825ECA-AC87-4FF0-8637-35918F61475C}" type="presOf" srcId="{B01977F7-EC6F-4011-9212-9DF0EDF75B09}" destId="{DC05FB29-A78B-4B54-8A81-6F185356375D}" srcOrd="0" destOrd="0" presId="urn:microsoft.com/office/officeart/2005/8/layout/radial5"/>
    <dgm:cxn modelId="{E969BAD1-E293-4106-83D0-7E8ECB4F64CA}" type="presOf" srcId="{AE896B0A-44F5-45D0-8597-EF9954B68980}" destId="{4FB5E298-A82A-4140-881F-A9231E626E7B}" srcOrd="0" destOrd="0" presId="urn:microsoft.com/office/officeart/2005/8/layout/radial5"/>
    <dgm:cxn modelId="{032799D2-5D94-4C94-8205-C6D92B201E42}" type="presOf" srcId="{E603DF98-A8F1-48DA-A695-D7D3671FF32E}" destId="{6DDF5E93-B096-4568-82F4-0CB67B7CDDC8}" srcOrd="0" destOrd="0" presId="urn:microsoft.com/office/officeart/2005/8/layout/radial5"/>
    <dgm:cxn modelId="{BE1416DA-6183-4489-B699-A5D30B6EF569}" type="presOf" srcId="{C00E01E8-B100-4612-933A-FBF83806BAE0}" destId="{8554FDFB-9FF4-4B88-BA01-59E37E0DCFE7}" srcOrd="1" destOrd="0" presId="urn:microsoft.com/office/officeart/2005/8/layout/radial5"/>
    <dgm:cxn modelId="{255A23DD-C32F-4FDF-8EE6-5067449C824F}" type="presOf" srcId="{CFA57418-238D-4EAF-8720-736723A0990B}" destId="{4A48B827-E419-4E70-9D47-D433EDDF4236}" srcOrd="1" destOrd="0" presId="urn:microsoft.com/office/officeart/2005/8/layout/radial5"/>
    <dgm:cxn modelId="{4AF373E7-E2DB-4517-A2CD-8C1558CB65D0}" type="presOf" srcId="{6DC6AD38-AC08-4BE4-8F62-41E68D01EAD3}" destId="{A8721318-90DF-40B8-992F-68CA147C557F}" srcOrd="0" destOrd="0" presId="urn:microsoft.com/office/officeart/2005/8/layout/radial5"/>
    <dgm:cxn modelId="{C94729EE-7450-4DBF-A627-0D7F8664A409}" type="presOf" srcId="{B98586DA-7167-4D1F-B23C-543150052070}" destId="{B4791A1D-D55E-426F-B796-C78F14C3A6B7}" srcOrd="0" destOrd="0" presId="urn:microsoft.com/office/officeart/2005/8/layout/radial5"/>
    <dgm:cxn modelId="{69D32CEF-6172-4357-A444-FC4B41FEF799}" type="presOf" srcId="{E2577AD9-DEF1-4331-A15B-8F8A0CC2AF8D}" destId="{163C5365-B466-44C7-8DED-35DB655B328C}" srcOrd="0" destOrd="0" presId="urn:microsoft.com/office/officeart/2005/8/layout/radial5"/>
    <dgm:cxn modelId="{3F5961F4-A724-421E-9594-F9C7D9ABA243}" type="presOf" srcId="{BD6F8AFA-C361-40EF-B22E-2FC473BEA8C9}" destId="{52CD0058-3074-4789-BC95-092B6F757BFB}" srcOrd="0" destOrd="0" presId="urn:microsoft.com/office/officeart/2005/8/layout/radial5"/>
    <dgm:cxn modelId="{267384FA-86C3-4753-BF6E-793DA6E25016}" type="presOf" srcId="{007B10E5-67F8-4D14-B30E-2942A88E0294}" destId="{4320990D-A655-4F99-95CF-A77D31890F4F}" srcOrd="1" destOrd="0" presId="urn:microsoft.com/office/officeart/2005/8/layout/radial5"/>
    <dgm:cxn modelId="{4C1035FC-2F40-4CA9-B36A-10AB0A74C592}" type="presOf" srcId="{B01977F7-EC6F-4011-9212-9DF0EDF75B09}" destId="{33377117-B3A4-4FAD-B4EE-B39C9D15CA96}" srcOrd="1" destOrd="0" presId="urn:microsoft.com/office/officeart/2005/8/layout/radial5"/>
    <dgm:cxn modelId="{A40C7D1D-6088-45A5-AEBF-4130B52F044B}" type="presParOf" srcId="{A8721318-90DF-40B8-992F-68CA147C557F}" destId="{793A1638-D131-4C20-81F2-F2DC3FFCBF6A}" srcOrd="0" destOrd="0" presId="urn:microsoft.com/office/officeart/2005/8/layout/radial5"/>
    <dgm:cxn modelId="{7A1BE72C-E6E0-4C0A-BF1F-912C377E97D7}" type="presParOf" srcId="{A8721318-90DF-40B8-992F-68CA147C557F}" destId="{0433E395-7D07-4D87-9598-050E9FD48D62}" srcOrd="1" destOrd="0" presId="urn:microsoft.com/office/officeart/2005/8/layout/radial5"/>
    <dgm:cxn modelId="{781CB53F-8C98-4039-83B0-810869F12341}" type="presParOf" srcId="{0433E395-7D07-4D87-9598-050E9FD48D62}" destId="{4A48B827-E419-4E70-9D47-D433EDDF4236}" srcOrd="0" destOrd="0" presId="urn:microsoft.com/office/officeart/2005/8/layout/radial5"/>
    <dgm:cxn modelId="{8FEE801C-4287-43FE-9456-B933657BBBF9}" type="presParOf" srcId="{A8721318-90DF-40B8-992F-68CA147C557F}" destId="{0BFC015E-216A-4B9A-9D10-D4BFF1CBA8ED}" srcOrd="2" destOrd="0" presId="urn:microsoft.com/office/officeart/2005/8/layout/radial5"/>
    <dgm:cxn modelId="{68DC0859-C875-4133-8C16-1787819D7D00}" type="presParOf" srcId="{A8721318-90DF-40B8-992F-68CA147C557F}" destId="{F515C0E9-D9FA-4FE3-BFD6-279437282ADF}" srcOrd="3" destOrd="0" presId="urn:microsoft.com/office/officeart/2005/8/layout/radial5"/>
    <dgm:cxn modelId="{6B59969E-5AE9-4519-90D5-6BA6F7B25C2D}" type="presParOf" srcId="{F515C0E9-D9FA-4FE3-BFD6-279437282ADF}" destId="{B741344D-9284-4396-8373-4FFB70A26FA5}" srcOrd="0" destOrd="0" presId="urn:microsoft.com/office/officeart/2005/8/layout/radial5"/>
    <dgm:cxn modelId="{9C27DA28-09BA-47CB-A9D2-CE65FB366021}" type="presParOf" srcId="{A8721318-90DF-40B8-992F-68CA147C557F}" destId="{52CD0058-3074-4789-BC95-092B6F757BFB}" srcOrd="4" destOrd="0" presId="urn:microsoft.com/office/officeart/2005/8/layout/radial5"/>
    <dgm:cxn modelId="{8CF828C0-EA9F-42F6-A564-459CF556E248}" type="presParOf" srcId="{A8721318-90DF-40B8-992F-68CA147C557F}" destId="{DC05FB29-A78B-4B54-8A81-6F185356375D}" srcOrd="5" destOrd="0" presId="urn:microsoft.com/office/officeart/2005/8/layout/radial5"/>
    <dgm:cxn modelId="{18BEE070-7A58-49D2-A3A5-AA65E95C218B}" type="presParOf" srcId="{DC05FB29-A78B-4B54-8A81-6F185356375D}" destId="{33377117-B3A4-4FAD-B4EE-B39C9D15CA96}" srcOrd="0" destOrd="0" presId="urn:microsoft.com/office/officeart/2005/8/layout/radial5"/>
    <dgm:cxn modelId="{E00EE1F1-2E60-4E1D-9C8B-BAA25DACC155}" type="presParOf" srcId="{A8721318-90DF-40B8-992F-68CA147C557F}" destId="{B4791A1D-D55E-426F-B796-C78F14C3A6B7}" srcOrd="6" destOrd="0" presId="urn:microsoft.com/office/officeart/2005/8/layout/radial5"/>
    <dgm:cxn modelId="{E987A0B2-A5D8-4078-A4A5-945062FED94F}" type="presParOf" srcId="{A8721318-90DF-40B8-992F-68CA147C557F}" destId="{97600377-EEAE-4DC5-9AD5-94D6845AD895}" srcOrd="7" destOrd="0" presId="urn:microsoft.com/office/officeart/2005/8/layout/radial5"/>
    <dgm:cxn modelId="{F8FB310D-A96E-4E4A-9B69-7989AE84614D}" type="presParOf" srcId="{97600377-EEAE-4DC5-9AD5-94D6845AD895}" destId="{4320990D-A655-4F99-95CF-A77D31890F4F}" srcOrd="0" destOrd="0" presId="urn:microsoft.com/office/officeart/2005/8/layout/radial5"/>
    <dgm:cxn modelId="{BB68C52E-D43E-4C78-BCB5-A96F1E36BB11}" type="presParOf" srcId="{A8721318-90DF-40B8-992F-68CA147C557F}" destId="{BC650B8C-83E3-43CD-8524-96ED961F5813}" srcOrd="8" destOrd="0" presId="urn:microsoft.com/office/officeart/2005/8/layout/radial5"/>
    <dgm:cxn modelId="{FD20D70B-67D0-4602-B5DE-9600EC2006F9}" type="presParOf" srcId="{A8721318-90DF-40B8-992F-68CA147C557F}" destId="{C5F91F75-9C56-4E12-90E0-6705F574EA23}" srcOrd="9" destOrd="0" presId="urn:microsoft.com/office/officeart/2005/8/layout/radial5"/>
    <dgm:cxn modelId="{591EB63F-078E-4F82-B1C3-4F735B0713CB}" type="presParOf" srcId="{C5F91F75-9C56-4E12-90E0-6705F574EA23}" destId="{ED745D14-89AF-4542-9109-73D1E13837A7}" srcOrd="0" destOrd="0" presId="urn:microsoft.com/office/officeart/2005/8/layout/radial5"/>
    <dgm:cxn modelId="{47FB7784-56FB-441A-B2DA-7D0157F5875B}" type="presParOf" srcId="{A8721318-90DF-40B8-992F-68CA147C557F}" destId="{D4F5A95C-ADDD-4CB8-AC35-F002C61F91CB}" srcOrd="10" destOrd="0" presId="urn:microsoft.com/office/officeart/2005/8/layout/radial5"/>
    <dgm:cxn modelId="{04974735-1583-46CD-A816-7C412A8F29CB}" type="presParOf" srcId="{A8721318-90DF-40B8-992F-68CA147C557F}" destId="{6DDF5E93-B096-4568-82F4-0CB67B7CDDC8}" srcOrd="11" destOrd="0" presId="urn:microsoft.com/office/officeart/2005/8/layout/radial5"/>
    <dgm:cxn modelId="{A582F833-6D6A-47B3-BCDD-57138A443EDD}" type="presParOf" srcId="{6DDF5E93-B096-4568-82F4-0CB67B7CDDC8}" destId="{1077E69E-420A-4DB3-AFFF-650E26F085DD}" srcOrd="0" destOrd="0" presId="urn:microsoft.com/office/officeart/2005/8/layout/radial5"/>
    <dgm:cxn modelId="{1710C785-7197-4054-BF85-9151F00ADDC0}" type="presParOf" srcId="{A8721318-90DF-40B8-992F-68CA147C557F}" destId="{4FB5E298-A82A-4140-881F-A9231E626E7B}" srcOrd="12" destOrd="0" presId="urn:microsoft.com/office/officeart/2005/8/layout/radial5"/>
    <dgm:cxn modelId="{C592D4F1-6B7A-4290-81E8-DD48C7397CE7}" type="presParOf" srcId="{A8721318-90DF-40B8-992F-68CA147C557F}" destId="{A049C14C-2C78-4A15-9922-303C3736962B}" srcOrd="13" destOrd="0" presId="urn:microsoft.com/office/officeart/2005/8/layout/radial5"/>
    <dgm:cxn modelId="{A648B11E-07A9-4448-B3D1-ABDB301FDC20}" type="presParOf" srcId="{A049C14C-2C78-4A15-9922-303C3736962B}" destId="{8554FDFB-9FF4-4B88-BA01-59E37E0DCFE7}" srcOrd="0" destOrd="0" presId="urn:microsoft.com/office/officeart/2005/8/layout/radial5"/>
    <dgm:cxn modelId="{95869BCB-8D30-4108-96A7-97DBA9BFB4B6}" type="presParOf" srcId="{A8721318-90DF-40B8-992F-68CA147C557F}" destId="{6EAC029B-77A0-427B-B574-548E56AE7D60}" srcOrd="14" destOrd="0" presId="urn:microsoft.com/office/officeart/2005/8/layout/radial5"/>
    <dgm:cxn modelId="{2682FF40-D26B-497C-8B62-F5AF9ED181CC}" type="presParOf" srcId="{A8721318-90DF-40B8-992F-68CA147C557F}" destId="{A1CC53A9-EA8F-4BA8-845B-8E25723571A2}" srcOrd="15" destOrd="0" presId="urn:microsoft.com/office/officeart/2005/8/layout/radial5"/>
    <dgm:cxn modelId="{6F7CB34D-FEC4-4974-ACF5-C09D733CFA5D}" type="presParOf" srcId="{A1CC53A9-EA8F-4BA8-845B-8E25723571A2}" destId="{479BACA5-4548-43EC-9585-212E8D458253}" srcOrd="0" destOrd="0" presId="urn:microsoft.com/office/officeart/2005/8/layout/radial5"/>
    <dgm:cxn modelId="{DCB80F80-D24B-469E-A903-11C4AAD2AF86}" type="presParOf" srcId="{A8721318-90DF-40B8-992F-68CA147C557F}" destId="{C334B720-78D3-4D82-BEF3-0BD39055A62A}" srcOrd="16" destOrd="0" presId="urn:microsoft.com/office/officeart/2005/8/layout/radial5"/>
    <dgm:cxn modelId="{8961FC0A-9462-436F-BAB7-BA568933A170}" type="presParOf" srcId="{A8721318-90DF-40B8-992F-68CA147C557F}" destId="{163C5365-B466-44C7-8DED-35DB655B328C}" srcOrd="17" destOrd="0" presId="urn:microsoft.com/office/officeart/2005/8/layout/radial5"/>
    <dgm:cxn modelId="{F3B7D6A3-1160-425B-AD0E-E00159FA055C}" type="presParOf" srcId="{163C5365-B466-44C7-8DED-35DB655B328C}" destId="{DC44B3BC-D2C7-4BCE-98A4-F3847AA5BF94}" srcOrd="0" destOrd="0" presId="urn:microsoft.com/office/officeart/2005/8/layout/radial5"/>
    <dgm:cxn modelId="{34093F50-F20B-417C-AB63-B74EE9FA6708}" type="presParOf" srcId="{A8721318-90DF-40B8-992F-68CA147C557F}" destId="{DA829F22-5202-47DE-8648-E3AA611D5940}"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DB87A6-081D-4637-A553-1CA1DAF6F66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l-GR"/>
        </a:p>
      </dgm:t>
    </dgm:pt>
    <dgm:pt modelId="{940F2287-0C15-421C-80B3-7884EEE92071}">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b="0" u="none" dirty="0" err="1"/>
            <a:t>Κατηγοριοποιητική</a:t>
          </a:r>
          <a:r>
            <a:rPr lang="el-GR" sz="2400" b="0" u="none" dirty="0"/>
            <a:t> αντίληψη</a:t>
          </a:r>
          <a:endParaRPr lang="el-GR" sz="2400" b="0" dirty="0"/>
        </a:p>
      </dgm:t>
    </dgm:pt>
    <dgm:pt modelId="{BC0386F3-34CF-4A7F-BB28-C440352D255C}" type="parTrans" cxnId="{76EF3BD2-F39C-4EA9-95F4-EC2F5B06B1D9}">
      <dgm:prSet/>
      <dgm:spPr/>
      <dgm:t>
        <a:bodyPr/>
        <a:lstStyle/>
        <a:p>
          <a:endParaRPr lang="el-GR"/>
        </a:p>
      </dgm:t>
    </dgm:pt>
    <dgm:pt modelId="{513DCEAD-B436-4680-B3B1-DA0898AE7C38}" type="sibTrans" cxnId="{76EF3BD2-F39C-4EA9-95F4-EC2F5B06B1D9}">
      <dgm:prSet/>
      <dgm:spPr/>
      <dgm:t>
        <a:bodyPr/>
        <a:lstStyle/>
        <a:p>
          <a:endParaRPr lang="el-GR"/>
        </a:p>
      </dgm:t>
    </dgm:pt>
    <dgm:pt modelId="{F6BE7E8E-5087-40EB-AF90-5ACC7BC4FB29}">
      <dgm:prSet phldrT="[Κείμενο]" custT="1"/>
      <dgm:spPr/>
      <dgm:t>
        <a:bodyPr/>
        <a:lstStyle/>
        <a:p>
          <a:r>
            <a:rPr lang="el-GR" sz="2000" b="0" i="1" dirty="0"/>
            <a:t>Ο ιός ανήκει στη νανοκλίμακα,</a:t>
          </a:r>
          <a:r>
            <a:rPr lang="el-GR" sz="2000" b="0" i="1" baseline="0" dirty="0"/>
            <a:t> το βακτήριο ανήκει στην μικροκλίμακα</a:t>
          </a:r>
          <a:endParaRPr lang="el-GR" sz="2000" dirty="0"/>
        </a:p>
      </dgm:t>
    </dgm:pt>
    <dgm:pt modelId="{BBBD3B67-247F-4AFF-B6D1-DCB344979E79}" type="parTrans" cxnId="{87FFA538-3576-436B-9E36-EA27576685B2}">
      <dgm:prSet/>
      <dgm:spPr/>
      <dgm:t>
        <a:bodyPr/>
        <a:lstStyle/>
        <a:p>
          <a:endParaRPr lang="el-GR"/>
        </a:p>
      </dgm:t>
    </dgm:pt>
    <dgm:pt modelId="{8E67F492-DAB2-4D17-9865-7FA8B5CBAF1D}" type="sibTrans" cxnId="{87FFA538-3576-436B-9E36-EA27576685B2}">
      <dgm:prSet/>
      <dgm:spPr/>
      <dgm:t>
        <a:bodyPr/>
        <a:lstStyle/>
        <a:p>
          <a:endParaRPr lang="el-GR"/>
        </a:p>
      </dgm:t>
    </dgm:pt>
    <dgm:pt modelId="{5486BA25-6F06-4792-84CA-2890B1F8B456}">
      <dgm:prSet phldrT="[Κείμενο]" custT="1">
        <dgm:style>
          <a:lnRef idx="1">
            <a:schemeClr val="dk1"/>
          </a:lnRef>
          <a:fillRef idx="2">
            <a:schemeClr val="dk1"/>
          </a:fillRef>
          <a:effectRef idx="1">
            <a:schemeClr val="dk1"/>
          </a:effectRef>
          <a:fontRef idx="minor">
            <a:schemeClr val="dk1"/>
          </a:fontRef>
        </dgm:style>
      </dgm:prSet>
      <dgm:spPr/>
      <dgm:t>
        <a:bodyPr/>
        <a:lstStyle/>
        <a:p>
          <a:r>
            <a:rPr lang="el-GR" sz="2400" u="none" dirty="0"/>
            <a:t>Σχεσιακή</a:t>
          </a:r>
          <a:r>
            <a:rPr lang="el-GR" sz="2400" u="none" baseline="0" dirty="0"/>
            <a:t> αντίληψη</a:t>
          </a:r>
          <a:endParaRPr lang="el-GR" sz="2400" dirty="0"/>
        </a:p>
      </dgm:t>
    </dgm:pt>
    <dgm:pt modelId="{B434C8C3-3349-45B8-B26A-502F8DE15F1D}" type="parTrans" cxnId="{C753E4FC-9B84-4B68-BD3F-976CB49B5EA7}">
      <dgm:prSet/>
      <dgm:spPr/>
      <dgm:t>
        <a:bodyPr/>
        <a:lstStyle/>
        <a:p>
          <a:endParaRPr lang="el-GR"/>
        </a:p>
      </dgm:t>
    </dgm:pt>
    <dgm:pt modelId="{E6EED98D-46B1-4903-8A57-00B1D8C6CF44}" type="sibTrans" cxnId="{C753E4FC-9B84-4B68-BD3F-976CB49B5EA7}">
      <dgm:prSet/>
      <dgm:spPr/>
      <dgm:t>
        <a:bodyPr/>
        <a:lstStyle/>
        <a:p>
          <a:endParaRPr lang="el-GR"/>
        </a:p>
      </dgm:t>
    </dgm:pt>
    <dgm:pt modelId="{6AB10403-784E-40E3-90B3-BCE1BC092AD5}">
      <dgm:prSet phldrT="[Κείμενο]" custT="1"/>
      <dgm:spPr/>
      <dgm:t>
        <a:bodyPr/>
        <a:lstStyle/>
        <a:p>
          <a:r>
            <a:rPr lang="el-GR" sz="2000" dirty="0"/>
            <a:t>Άτομο</a:t>
          </a:r>
          <a:r>
            <a:rPr lang="en-US" sz="2000" dirty="0"/>
            <a:t> </a:t>
          </a:r>
          <a:r>
            <a:rPr lang="el-GR" sz="2000" dirty="0"/>
            <a:t>&lt;ιός</a:t>
          </a:r>
          <a:r>
            <a:rPr lang="en-US" sz="2000" dirty="0"/>
            <a:t> </a:t>
          </a:r>
          <a:r>
            <a:rPr lang="el-GR" sz="2000" dirty="0"/>
            <a:t>&lt;βακτήριο</a:t>
          </a:r>
          <a:r>
            <a:rPr lang="en-US" sz="2000" dirty="0"/>
            <a:t> </a:t>
          </a:r>
          <a:r>
            <a:rPr lang="el-GR" sz="2000" dirty="0"/>
            <a:t>&lt;μυρμήγκι</a:t>
          </a:r>
        </a:p>
      </dgm:t>
    </dgm:pt>
    <dgm:pt modelId="{1AC2FC13-462A-4E02-AFCD-F304616174BB}" type="parTrans" cxnId="{50CED103-4D3B-42B2-8056-248EA58EAA1B}">
      <dgm:prSet/>
      <dgm:spPr/>
      <dgm:t>
        <a:bodyPr/>
        <a:lstStyle/>
        <a:p>
          <a:endParaRPr lang="el-GR"/>
        </a:p>
      </dgm:t>
    </dgm:pt>
    <dgm:pt modelId="{4CB72F3D-C33F-406F-B268-38DDA99CB641}" type="sibTrans" cxnId="{50CED103-4D3B-42B2-8056-248EA58EAA1B}">
      <dgm:prSet/>
      <dgm:spPr/>
      <dgm:t>
        <a:bodyPr/>
        <a:lstStyle/>
        <a:p>
          <a:endParaRPr lang="el-GR"/>
        </a:p>
      </dgm:t>
    </dgm:pt>
    <dgm:pt modelId="{47625905-0ADD-47E4-ACBA-5D91E1BB45EF}">
      <dgm:prSet custT="1">
        <dgm:style>
          <a:lnRef idx="1">
            <a:schemeClr val="dk1"/>
          </a:lnRef>
          <a:fillRef idx="2">
            <a:schemeClr val="dk1"/>
          </a:fillRef>
          <a:effectRef idx="1">
            <a:schemeClr val="dk1"/>
          </a:effectRef>
          <a:fontRef idx="minor">
            <a:schemeClr val="dk1"/>
          </a:fontRef>
        </dgm:style>
      </dgm:prSet>
      <dgm:spPr/>
      <dgm:t>
        <a:bodyPr/>
        <a:lstStyle/>
        <a:p>
          <a:r>
            <a:rPr lang="el-GR" sz="2400" dirty="0"/>
            <a:t>Αναλογική ποιοτική αντίληψη</a:t>
          </a:r>
        </a:p>
      </dgm:t>
    </dgm:pt>
    <dgm:pt modelId="{26AE68AF-B56B-40C9-8F1F-B71EE51DBC2D}" type="parTrans" cxnId="{E6C6C1C2-B45C-4D5B-898F-C91F111DBB93}">
      <dgm:prSet/>
      <dgm:spPr/>
      <dgm:t>
        <a:bodyPr/>
        <a:lstStyle/>
        <a:p>
          <a:endParaRPr lang="el-GR"/>
        </a:p>
      </dgm:t>
    </dgm:pt>
    <dgm:pt modelId="{24C8526B-8412-42E0-AB52-66619290572E}" type="sibTrans" cxnId="{E6C6C1C2-B45C-4D5B-898F-C91F111DBB93}">
      <dgm:prSet/>
      <dgm:spPr/>
      <dgm:t>
        <a:bodyPr/>
        <a:lstStyle/>
        <a:p>
          <a:endParaRPr lang="el-GR"/>
        </a:p>
      </dgm:t>
    </dgm:pt>
    <dgm:pt modelId="{98228B3C-6A76-469D-9EEA-91BD671210B2}">
      <dgm:prSet custT="1"/>
      <dgm:spPr/>
      <dgm:t>
        <a:bodyPr/>
        <a:lstStyle/>
        <a:p>
          <a:r>
            <a:rPr lang="el-GR" sz="2000" b="0" i="1" baseline="0" dirty="0"/>
            <a:t>Όσο μικρότερη είναι η τρίχα από τον άνθρωπο, τόσο μικρότερος είναι ο ιός από την τρίχα</a:t>
          </a:r>
          <a:endParaRPr lang="el-GR" sz="2000" dirty="0"/>
        </a:p>
      </dgm:t>
    </dgm:pt>
    <dgm:pt modelId="{992BEDF4-DBB0-472A-B797-7D7B74FA6CC4}" type="parTrans" cxnId="{E7B0DA74-14FE-4431-A74D-EB37380AC2FF}">
      <dgm:prSet/>
      <dgm:spPr/>
      <dgm:t>
        <a:bodyPr/>
        <a:lstStyle/>
        <a:p>
          <a:endParaRPr lang="el-GR"/>
        </a:p>
      </dgm:t>
    </dgm:pt>
    <dgm:pt modelId="{53FDFA3B-A5CB-4E0D-A77C-02D1D5078003}" type="sibTrans" cxnId="{E7B0DA74-14FE-4431-A74D-EB37380AC2FF}">
      <dgm:prSet/>
      <dgm:spPr/>
      <dgm:t>
        <a:bodyPr/>
        <a:lstStyle/>
        <a:p>
          <a:endParaRPr lang="el-GR"/>
        </a:p>
      </dgm:t>
    </dgm:pt>
    <dgm:pt modelId="{E4092E4B-E174-4C5F-B740-EE9F39C5E726}">
      <dgm:prSet custT="1">
        <dgm:style>
          <a:lnRef idx="1">
            <a:schemeClr val="dk1"/>
          </a:lnRef>
          <a:fillRef idx="2">
            <a:schemeClr val="dk1"/>
          </a:fillRef>
          <a:effectRef idx="1">
            <a:schemeClr val="dk1"/>
          </a:effectRef>
          <a:fontRef idx="minor">
            <a:schemeClr val="dk1"/>
          </a:fontRef>
        </dgm:style>
      </dgm:prSet>
      <dgm:spPr/>
      <dgm:t>
        <a:bodyPr/>
        <a:lstStyle/>
        <a:p>
          <a:r>
            <a:rPr lang="el-GR" sz="2400" dirty="0"/>
            <a:t>Αναλογική Ποσοτική Αντίληψη</a:t>
          </a:r>
        </a:p>
      </dgm:t>
    </dgm:pt>
    <dgm:pt modelId="{1E2D05DC-AEE6-4343-B09E-4F4BBD3E92C3}" type="parTrans" cxnId="{D20B8F5B-51C4-422B-8894-5E0676392334}">
      <dgm:prSet/>
      <dgm:spPr/>
      <dgm:t>
        <a:bodyPr/>
        <a:lstStyle/>
        <a:p>
          <a:endParaRPr lang="el-GR"/>
        </a:p>
      </dgm:t>
    </dgm:pt>
    <dgm:pt modelId="{9A862C10-3B71-475E-A149-3E18A2EC3784}" type="sibTrans" cxnId="{D20B8F5B-51C4-422B-8894-5E0676392334}">
      <dgm:prSet/>
      <dgm:spPr/>
      <dgm:t>
        <a:bodyPr/>
        <a:lstStyle/>
        <a:p>
          <a:endParaRPr lang="el-GR"/>
        </a:p>
      </dgm:t>
    </dgm:pt>
    <dgm:pt modelId="{C3A69E89-B9B3-4FA4-BB34-A515B48AA3F0}">
      <dgm:prSet custT="1"/>
      <dgm:spPr/>
      <dgm:t>
        <a:bodyPr/>
        <a:lstStyle/>
        <a:p>
          <a:pPr algn="just"/>
          <a:r>
            <a:rPr lang="el-GR" sz="2000" b="0" i="1" baseline="0" dirty="0"/>
            <a:t>Το μήκος του μυρμηγκιού είναι 1000 μικρότερο από το ύψος του ανθρώπου όσες φορές είναι μικρότερο το πλάτος της έλικας του </a:t>
          </a:r>
          <a:r>
            <a:rPr lang="en-US" sz="2000" b="0" i="1" baseline="0" dirty="0"/>
            <a:t>DNA </a:t>
          </a:r>
          <a:r>
            <a:rPr lang="el-GR" sz="2000" b="0" i="1" baseline="0" dirty="0"/>
            <a:t>από το μέγεθος του βακτηρίου</a:t>
          </a:r>
          <a:endParaRPr lang="el-GR" sz="2000" dirty="0"/>
        </a:p>
      </dgm:t>
    </dgm:pt>
    <dgm:pt modelId="{484EADC1-5981-4B9C-80AD-F26EAEEA44A1}" type="parTrans" cxnId="{8A5C3E72-A958-46A8-98D0-ADE3C76EE55C}">
      <dgm:prSet/>
      <dgm:spPr/>
      <dgm:t>
        <a:bodyPr/>
        <a:lstStyle/>
        <a:p>
          <a:endParaRPr lang="el-GR"/>
        </a:p>
      </dgm:t>
    </dgm:pt>
    <dgm:pt modelId="{F202032A-EBD3-4DCE-B851-8268AFAE1672}" type="sibTrans" cxnId="{8A5C3E72-A958-46A8-98D0-ADE3C76EE55C}">
      <dgm:prSet/>
      <dgm:spPr/>
      <dgm:t>
        <a:bodyPr/>
        <a:lstStyle/>
        <a:p>
          <a:endParaRPr lang="el-GR"/>
        </a:p>
      </dgm:t>
    </dgm:pt>
    <dgm:pt modelId="{ABF9528B-170D-404C-A1F1-E5727EF42EFB}">
      <dgm:prSet custT="1">
        <dgm:style>
          <a:lnRef idx="1">
            <a:schemeClr val="dk1"/>
          </a:lnRef>
          <a:fillRef idx="2">
            <a:schemeClr val="dk1"/>
          </a:fillRef>
          <a:effectRef idx="1">
            <a:schemeClr val="dk1"/>
          </a:effectRef>
          <a:fontRef idx="minor">
            <a:schemeClr val="dk1"/>
          </a:fontRef>
        </dgm:style>
      </dgm:prSet>
      <dgm:spPr/>
      <dgm:t>
        <a:bodyPr/>
        <a:lstStyle/>
        <a:p>
          <a:r>
            <a:rPr lang="el-GR" sz="2400" dirty="0"/>
            <a:t>Ποσοτική Απόλυτη Αντίληψη</a:t>
          </a:r>
        </a:p>
      </dgm:t>
    </dgm:pt>
    <dgm:pt modelId="{A879C453-8832-4F57-BE95-4971656D4BB5}" type="parTrans" cxnId="{62A55943-F6AA-48E6-9A48-F5FB1F2518C1}">
      <dgm:prSet/>
      <dgm:spPr/>
      <dgm:t>
        <a:bodyPr/>
        <a:lstStyle/>
        <a:p>
          <a:endParaRPr lang="el-GR"/>
        </a:p>
      </dgm:t>
    </dgm:pt>
    <dgm:pt modelId="{764F34CC-6335-42A6-B58C-5F0B76B0F2DF}" type="sibTrans" cxnId="{62A55943-F6AA-48E6-9A48-F5FB1F2518C1}">
      <dgm:prSet/>
      <dgm:spPr/>
      <dgm:t>
        <a:bodyPr/>
        <a:lstStyle/>
        <a:p>
          <a:endParaRPr lang="el-GR"/>
        </a:p>
      </dgm:t>
    </dgm:pt>
    <dgm:pt modelId="{DECBD1BF-7192-4BAD-A7BD-16F1A8E2246F}">
      <dgm:prSet custT="1"/>
      <dgm:spPr/>
      <dgm:t>
        <a:bodyPr/>
        <a:lstStyle/>
        <a:p>
          <a:r>
            <a:rPr lang="el-GR" sz="2000" dirty="0"/>
            <a:t>Η διάμετρος του </a:t>
          </a:r>
          <a:r>
            <a:rPr lang="en-US" sz="2000" dirty="0"/>
            <a:t>DNA </a:t>
          </a:r>
          <a:r>
            <a:rPr lang="el-GR" sz="2000" dirty="0"/>
            <a:t>είναι περίπου 2</a:t>
          </a:r>
          <a:r>
            <a:rPr lang="en-US" sz="2000" dirty="0"/>
            <a:t>nm</a:t>
          </a:r>
          <a:endParaRPr lang="el-GR" sz="2000" dirty="0"/>
        </a:p>
      </dgm:t>
    </dgm:pt>
    <dgm:pt modelId="{8CF319C3-60EE-4D26-950A-FC2AA939C9C0}" type="parTrans" cxnId="{0DA22670-E6AC-493A-BB33-1D4B802CB7E3}">
      <dgm:prSet/>
      <dgm:spPr/>
      <dgm:t>
        <a:bodyPr/>
        <a:lstStyle/>
        <a:p>
          <a:endParaRPr lang="el-GR"/>
        </a:p>
      </dgm:t>
    </dgm:pt>
    <dgm:pt modelId="{90D39E72-159B-4812-89B9-F7104284498C}" type="sibTrans" cxnId="{0DA22670-E6AC-493A-BB33-1D4B802CB7E3}">
      <dgm:prSet/>
      <dgm:spPr/>
      <dgm:t>
        <a:bodyPr/>
        <a:lstStyle/>
        <a:p>
          <a:endParaRPr lang="el-GR"/>
        </a:p>
      </dgm:t>
    </dgm:pt>
    <dgm:pt modelId="{DA16FBD3-270A-4F46-9643-E475377B908C}" type="pres">
      <dgm:prSet presAssocID="{D1DB87A6-081D-4637-A553-1CA1DAF6F660}" presName="linear" presStyleCnt="0">
        <dgm:presLayoutVars>
          <dgm:animLvl val="lvl"/>
          <dgm:resizeHandles val="exact"/>
        </dgm:presLayoutVars>
      </dgm:prSet>
      <dgm:spPr/>
    </dgm:pt>
    <dgm:pt modelId="{67BE64B0-7A25-4687-B2A8-DF9A3E5E2F01}" type="pres">
      <dgm:prSet presAssocID="{940F2287-0C15-421C-80B3-7884EEE92071}" presName="parentText" presStyleLbl="node1" presStyleIdx="0" presStyleCnt="5" custLinFactNeighborY="-19200">
        <dgm:presLayoutVars>
          <dgm:chMax val="0"/>
          <dgm:bulletEnabled val="1"/>
        </dgm:presLayoutVars>
      </dgm:prSet>
      <dgm:spPr/>
    </dgm:pt>
    <dgm:pt modelId="{46EDF050-2CD6-4BC6-BECE-17E48EA93810}" type="pres">
      <dgm:prSet presAssocID="{940F2287-0C15-421C-80B3-7884EEE92071}" presName="childText" presStyleLbl="revTx" presStyleIdx="0" presStyleCnt="5" custLinFactNeighborY="-668">
        <dgm:presLayoutVars>
          <dgm:bulletEnabled val="1"/>
        </dgm:presLayoutVars>
      </dgm:prSet>
      <dgm:spPr/>
    </dgm:pt>
    <dgm:pt modelId="{7BE1ACED-A1CB-4C7A-9D92-E7E07672D838}" type="pres">
      <dgm:prSet presAssocID="{5486BA25-6F06-4792-84CA-2890B1F8B456}" presName="parentText" presStyleLbl="node1" presStyleIdx="1" presStyleCnt="5">
        <dgm:presLayoutVars>
          <dgm:chMax val="0"/>
          <dgm:bulletEnabled val="1"/>
        </dgm:presLayoutVars>
      </dgm:prSet>
      <dgm:spPr/>
    </dgm:pt>
    <dgm:pt modelId="{DC1FA7F6-896D-4829-AE1A-50C79F359470}" type="pres">
      <dgm:prSet presAssocID="{5486BA25-6F06-4792-84CA-2890B1F8B456}" presName="childText" presStyleLbl="revTx" presStyleIdx="1" presStyleCnt="5">
        <dgm:presLayoutVars>
          <dgm:bulletEnabled val="1"/>
        </dgm:presLayoutVars>
      </dgm:prSet>
      <dgm:spPr/>
    </dgm:pt>
    <dgm:pt modelId="{A057D012-EB62-4E0E-BCBA-DA853A33A8C7}" type="pres">
      <dgm:prSet presAssocID="{47625905-0ADD-47E4-ACBA-5D91E1BB45EF}" presName="parentText" presStyleLbl="node1" presStyleIdx="2" presStyleCnt="5">
        <dgm:presLayoutVars>
          <dgm:chMax val="0"/>
          <dgm:bulletEnabled val="1"/>
        </dgm:presLayoutVars>
      </dgm:prSet>
      <dgm:spPr/>
    </dgm:pt>
    <dgm:pt modelId="{1EB9E334-338E-4350-89B3-5E6E9D02C784}" type="pres">
      <dgm:prSet presAssocID="{47625905-0ADD-47E4-ACBA-5D91E1BB45EF}" presName="childText" presStyleLbl="revTx" presStyleIdx="2" presStyleCnt="5">
        <dgm:presLayoutVars>
          <dgm:bulletEnabled val="1"/>
        </dgm:presLayoutVars>
      </dgm:prSet>
      <dgm:spPr/>
    </dgm:pt>
    <dgm:pt modelId="{64F8FF79-E581-4174-9E48-18393E04A621}" type="pres">
      <dgm:prSet presAssocID="{E4092E4B-E174-4C5F-B740-EE9F39C5E726}" presName="parentText" presStyleLbl="node1" presStyleIdx="3" presStyleCnt="5" custLinFactNeighborY="8384">
        <dgm:presLayoutVars>
          <dgm:chMax val="0"/>
          <dgm:bulletEnabled val="1"/>
        </dgm:presLayoutVars>
      </dgm:prSet>
      <dgm:spPr/>
    </dgm:pt>
    <dgm:pt modelId="{45A790A9-BDB3-47F1-8994-F13E7ECAACF0}" type="pres">
      <dgm:prSet presAssocID="{E4092E4B-E174-4C5F-B740-EE9F39C5E726}" presName="childText" presStyleLbl="revTx" presStyleIdx="3" presStyleCnt="5" custLinFactNeighborY="14311">
        <dgm:presLayoutVars>
          <dgm:bulletEnabled val="1"/>
        </dgm:presLayoutVars>
      </dgm:prSet>
      <dgm:spPr/>
    </dgm:pt>
    <dgm:pt modelId="{CF2C500E-0E39-4814-87E2-A86975F8C12B}" type="pres">
      <dgm:prSet presAssocID="{ABF9528B-170D-404C-A1F1-E5727EF42EFB}" presName="parentText" presStyleLbl="node1" presStyleIdx="4" presStyleCnt="5" custLinFactNeighborY="21928">
        <dgm:presLayoutVars>
          <dgm:chMax val="0"/>
          <dgm:bulletEnabled val="1"/>
        </dgm:presLayoutVars>
      </dgm:prSet>
      <dgm:spPr/>
    </dgm:pt>
    <dgm:pt modelId="{58A417A4-13B7-4744-8844-0B7B9B335F6B}" type="pres">
      <dgm:prSet presAssocID="{ABF9528B-170D-404C-A1F1-E5727EF42EFB}" presName="childText" presStyleLbl="revTx" presStyleIdx="4" presStyleCnt="5" custLinFactNeighborY="31428">
        <dgm:presLayoutVars>
          <dgm:bulletEnabled val="1"/>
        </dgm:presLayoutVars>
      </dgm:prSet>
      <dgm:spPr/>
    </dgm:pt>
  </dgm:ptLst>
  <dgm:cxnLst>
    <dgm:cxn modelId="{EA64E100-301C-4175-9966-70B6BFA6A1EE}" type="presOf" srcId="{DECBD1BF-7192-4BAD-A7BD-16F1A8E2246F}" destId="{58A417A4-13B7-4744-8844-0B7B9B335F6B}" srcOrd="0" destOrd="0" presId="urn:microsoft.com/office/officeart/2005/8/layout/vList2"/>
    <dgm:cxn modelId="{50CED103-4D3B-42B2-8056-248EA58EAA1B}" srcId="{5486BA25-6F06-4792-84CA-2890B1F8B456}" destId="{6AB10403-784E-40E3-90B3-BCE1BC092AD5}" srcOrd="0" destOrd="0" parTransId="{1AC2FC13-462A-4E02-AFCD-F304616174BB}" sibTransId="{4CB72F3D-C33F-406F-B268-38DDA99CB641}"/>
    <dgm:cxn modelId="{BB665D0F-F654-4EFE-AA19-4C83ECDFC850}" type="presOf" srcId="{E4092E4B-E174-4C5F-B740-EE9F39C5E726}" destId="{64F8FF79-E581-4174-9E48-18393E04A621}" srcOrd="0" destOrd="0" presId="urn:microsoft.com/office/officeart/2005/8/layout/vList2"/>
    <dgm:cxn modelId="{C2829219-46E8-48B6-A500-D412817AB6E9}" type="presOf" srcId="{5486BA25-6F06-4792-84CA-2890B1F8B456}" destId="{7BE1ACED-A1CB-4C7A-9D92-E7E07672D838}" srcOrd="0" destOrd="0" presId="urn:microsoft.com/office/officeart/2005/8/layout/vList2"/>
    <dgm:cxn modelId="{3A001D1C-A416-4CB3-A525-975806839EAE}" type="presOf" srcId="{940F2287-0C15-421C-80B3-7884EEE92071}" destId="{67BE64B0-7A25-4687-B2A8-DF9A3E5E2F01}" srcOrd="0" destOrd="0" presId="urn:microsoft.com/office/officeart/2005/8/layout/vList2"/>
    <dgm:cxn modelId="{87FFA538-3576-436B-9E36-EA27576685B2}" srcId="{940F2287-0C15-421C-80B3-7884EEE92071}" destId="{F6BE7E8E-5087-40EB-AF90-5ACC7BC4FB29}" srcOrd="0" destOrd="0" parTransId="{BBBD3B67-247F-4AFF-B6D1-DCB344979E79}" sibTransId="{8E67F492-DAB2-4D17-9865-7FA8B5CBAF1D}"/>
    <dgm:cxn modelId="{D20B8F5B-51C4-422B-8894-5E0676392334}" srcId="{D1DB87A6-081D-4637-A553-1CA1DAF6F660}" destId="{E4092E4B-E174-4C5F-B740-EE9F39C5E726}" srcOrd="3" destOrd="0" parTransId="{1E2D05DC-AEE6-4343-B09E-4F4BBD3E92C3}" sibTransId="{9A862C10-3B71-475E-A149-3E18A2EC3784}"/>
    <dgm:cxn modelId="{02FF9B41-0080-4ACD-94F1-9581DD27176A}" type="presOf" srcId="{D1DB87A6-081D-4637-A553-1CA1DAF6F660}" destId="{DA16FBD3-270A-4F46-9643-E475377B908C}" srcOrd="0" destOrd="0" presId="urn:microsoft.com/office/officeart/2005/8/layout/vList2"/>
    <dgm:cxn modelId="{62A55943-F6AA-48E6-9A48-F5FB1F2518C1}" srcId="{D1DB87A6-081D-4637-A553-1CA1DAF6F660}" destId="{ABF9528B-170D-404C-A1F1-E5727EF42EFB}" srcOrd="4" destOrd="0" parTransId="{A879C453-8832-4F57-BE95-4971656D4BB5}" sibTransId="{764F34CC-6335-42A6-B58C-5F0B76B0F2DF}"/>
    <dgm:cxn modelId="{0DA22670-E6AC-493A-BB33-1D4B802CB7E3}" srcId="{ABF9528B-170D-404C-A1F1-E5727EF42EFB}" destId="{DECBD1BF-7192-4BAD-A7BD-16F1A8E2246F}" srcOrd="0" destOrd="0" parTransId="{8CF319C3-60EE-4D26-950A-FC2AA939C9C0}" sibTransId="{90D39E72-159B-4812-89B9-F7104284498C}"/>
    <dgm:cxn modelId="{8A5C3E72-A958-46A8-98D0-ADE3C76EE55C}" srcId="{E4092E4B-E174-4C5F-B740-EE9F39C5E726}" destId="{C3A69E89-B9B3-4FA4-BB34-A515B48AA3F0}" srcOrd="0" destOrd="0" parTransId="{484EADC1-5981-4B9C-80AD-F26EAEEA44A1}" sibTransId="{F202032A-EBD3-4DCE-B851-8268AFAE1672}"/>
    <dgm:cxn modelId="{E7B0DA74-14FE-4431-A74D-EB37380AC2FF}" srcId="{47625905-0ADD-47E4-ACBA-5D91E1BB45EF}" destId="{98228B3C-6A76-469D-9EEA-91BD671210B2}" srcOrd="0" destOrd="0" parTransId="{992BEDF4-DBB0-472A-B797-7D7B74FA6CC4}" sibTransId="{53FDFA3B-A5CB-4E0D-A77C-02D1D5078003}"/>
    <dgm:cxn modelId="{C666F68B-1E5A-43F4-913B-FFB5A75E59D2}" type="presOf" srcId="{ABF9528B-170D-404C-A1F1-E5727EF42EFB}" destId="{CF2C500E-0E39-4814-87E2-A86975F8C12B}" srcOrd="0" destOrd="0" presId="urn:microsoft.com/office/officeart/2005/8/layout/vList2"/>
    <dgm:cxn modelId="{86C1DB91-A86E-4432-B1CC-57CF1719D3AB}" type="presOf" srcId="{47625905-0ADD-47E4-ACBA-5D91E1BB45EF}" destId="{A057D012-EB62-4E0E-BCBA-DA853A33A8C7}" srcOrd="0" destOrd="0" presId="urn:microsoft.com/office/officeart/2005/8/layout/vList2"/>
    <dgm:cxn modelId="{E61DABB1-68F8-4BD9-8267-A5BA059B443A}" type="presOf" srcId="{98228B3C-6A76-469D-9EEA-91BD671210B2}" destId="{1EB9E334-338E-4350-89B3-5E6E9D02C784}" srcOrd="0" destOrd="0" presId="urn:microsoft.com/office/officeart/2005/8/layout/vList2"/>
    <dgm:cxn modelId="{E01F15B9-2853-4990-B3F1-B73912A85018}" type="presOf" srcId="{6AB10403-784E-40E3-90B3-BCE1BC092AD5}" destId="{DC1FA7F6-896D-4829-AE1A-50C79F359470}" srcOrd="0" destOrd="0" presId="urn:microsoft.com/office/officeart/2005/8/layout/vList2"/>
    <dgm:cxn modelId="{E6C6C1C2-B45C-4D5B-898F-C91F111DBB93}" srcId="{D1DB87A6-081D-4637-A553-1CA1DAF6F660}" destId="{47625905-0ADD-47E4-ACBA-5D91E1BB45EF}" srcOrd="2" destOrd="0" parTransId="{26AE68AF-B56B-40C9-8F1F-B71EE51DBC2D}" sibTransId="{24C8526B-8412-42E0-AB52-66619290572E}"/>
    <dgm:cxn modelId="{76EF3BD2-F39C-4EA9-95F4-EC2F5B06B1D9}" srcId="{D1DB87A6-081D-4637-A553-1CA1DAF6F660}" destId="{940F2287-0C15-421C-80B3-7884EEE92071}" srcOrd="0" destOrd="0" parTransId="{BC0386F3-34CF-4A7F-BB28-C440352D255C}" sibTransId="{513DCEAD-B436-4680-B3B1-DA0898AE7C38}"/>
    <dgm:cxn modelId="{89B72FD8-62D2-4A2A-A278-B5DB4C3D50B3}" type="presOf" srcId="{C3A69E89-B9B3-4FA4-BB34-A515B48AA3F0}" destId="{45A790A9-BDB3-47F1-8994-F13E7ECAACF0}" srcOrd="0" destOrd="0" presId="urn:microsoft.com/office/officeart/2005/8/layout/vList2"/>
    <dgm:cxn modelId="{AEBF6CE5-1DFF-42E9-AA6D-7BBD16FCE1E2}" type="presOf" srcId="{F6BE7E8E-5087-40EB-AF90-5ACC7BC4FB29}" destId="{46EDF050-2CD6-4BC6-BECE-17E48EA93810}" srcOrd="0" destOrd="0" presId="urn:microsoft.com/office/officeart/2005/8/layout/vList2"/>
    <dgm:cxn modelId="{C753E4FC-9B84-4B68-BD3F-976CB49B5EA7}" srcId="{D1DB87A6-081D-4637-A553-1CA1DAF6F660}" destId="{5486BA25-6F06-4792-84CA-2890B1F8B456}" srcOrd="1" destOrd="0" parTransId="{B434C8C3-3349-45B8-B26A-502F8DE15F1D}" sibTransId="{E6EED98D-46B1-4903-8A57-00B1D8C6CF44}"/>
    <dgm:cxn modelId="{434634D1-423C-451C-936B-59FFE4CB14D5}" type="presParOf" srcId="{DA16FBD3-270A-4F46-9643-E475377B908C}" destId="{67BE64B0-7A25-4687-B2A8-DF9A3E5E2F01}" srcOrd="0" destOrd="0" presId="urn:microsoft.com/office/officeart/2005/8/layout/vList2"/>
    <dgm:cxn modelId="{A4251B07-6669-4299-81CE-482BAA63BEFA}" type="presParOf" srcId="{DA16FBD3-270A-4F46-9643-E475377B908C}" destId="{46EDF050-2CD6-4BC6-BECE-17E48EA93810}" srcOrd="1" destOrd="0" presId="urn:microsoft.com/office/officeart/2005/8/layout/vList2"/>
    <dgm:cxn modelId="{3441EF80-0BF6-4EAE-A9E9-9E5559F22471}" type="presParOf" srcId="{DA16FBD3-270A-4F46-9643-E475377B908C}" destId="{7BE1ACED-A1CB-4C7A-9D92-E7E07672D838}" srcOrd="2" destOrd="0" presId="urn:microsoft.com/office/officeart/2005/8/layout/vList2"/>
    <dgm:cxn modelId="{8C0EC560-75BD-4658-9A51-E4A66220E325}" type="presParOf" srcId="{DA16FBD3-270A-4F46-9643-E475377B908C}" destId="{DC1FA7F6-896D-4829-AE1A-50C79F359470}" srcOrd="3" destOrd="0" presId="urn:microsoft.com/office/officeart/2005/8/layout/vList2"/>
    <dgm:cxn modelId="{238205A4-4869-4298-8A2B-E76B2B676EAF}" type="presParOf" srcId="{DA16FBD3-270A-4F46-9643-E475377B908C}" destId="{A057D012-EB62-4E0E-BCBA-DA853A33A8C7}" srcOrd="4" destOrd="0" presId="urn:microsoft.com/office/officeart/2005/8/layout/vList2"/>
    <dgm:cxn modelId="{7CEF827B-3F58-414B-93AA-4EF98164085C}" type="presParOf" srcId="{DA16FBD3-270A-4F46-9643-E475377B908C}" destId="{1EB9E334-338E-4350-89B3-5E6E9D02C784}" srcOrd="5" destOrd="0" presId="urn:microsoft.com/office/officeart/2005/8/layout/vList2"/>
    <dgm:cxn modelId="{A3C0D9AC-64FB-4DEE-996C-815332311ED9}" type="presParOf" srcId="{DA16FBD3-270A-4F46-9643-E475377B908C}" destId="{64F8FF79-E581-4174-9E48-18393E04A621}" srcOrd="6" destOrd="0" presId="urn:microsoft.com/office/officeart/2005/8/layout/vList2"/>
    <dgm:cxn modelId="{97E74CFD-9056-4C63-A60F-C2C7F013E680}" type="presParOf" srcId="{DA16FBD3-270A-4F46-9643-E475377B908C}" destId="{45A790A9-BDB3-47F1-8994-F13E7ECAACF0}" srcOrd="7" destOrd="0" presId="urn:microsoft.com/office/officeart/2005/8/layout/vList2"/>
    <dgm:cxn modelId="{863409BE-006A-46C2-BEE4-C31CB89BE59C}" type="presParOf" srcId="{DA16FBD3-270A-4F46-9643-E475377B908C}" destId="{CF2C500E-0E39-4814-87E2-A86975F8C12B}" srcOrd="8" destOrd="0" presId="urn:microsoft.com/office/officeart/2005/8/layout/vList2"/>
    <dgm:cxn modelId="{E56A07CE-68CA-46BF-A2F1-AEB8ED923141}" type="presParOf" srcId="{DA16FBD3-270A-4F46-9643-E475377B908C}" destId="{58A417A4-13B7-4744-8844-0B7B9B335F6B}"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2BC0-10C3-4269-A44E-F8F29D503033}">
      <dsp:nvSpPr>
        <dsp:cNvPr id="0" name=""/>
        <dsp:cNvSpPr/>
      </dsp:nvSpPr>
      <dsp:spPr>
        <a:xfrm>
          <a:off x="0" y="33308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1E57D-FE0B-42C7-8330-D704D12E16E3}">
      <dsp:nvSpPr>
        <dsp:cNvPr id="0" name=""/>
        <dsp:cNvSpPr/>
      </dsp:nvSpPr>
      <dsp:spPr>
        <a:xfrm>
          <a:off x="392443" y="11168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 Design - </a:t>
          </a:r>
          <a:r>
            <a:rPr lang="el-GR" sz="2400" b="1" kern="1200" dirty="0"/>
            <a:t>Σχεδιασμός</a:t>
          </a:r>
        </a:p>
      </dsp:txBody>
      <dsp:txXfrm>
        <a:off x="414059" y="133305"/>
        <a:ext cx="5450978" cy="399568"/>
      </dsp:txXfrm>
    </dsp:sp>
    <dsp:sp modelId="{C281162D-41D5-4134-A2F7-CF7274503B4C}">
      <dsp:nvSpPr>
        <dsp:cNvPr id="0" name=""/>
        <dsp:cNvSpPr/>
      </dsp:nvSpPr>
      <dsp:spPr>
        <a:xfrm>
          <a:off x="0" y="12614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0F060-54CF-434D-9DD7-73414985724A}">
      <dsp:nvSpPr>
        <dsp:cNvPr id="0" name=""/>
        <dsp:cNvSpPr/>
      </dsp:nvSpPr>
      <dsp:spPr>
        <a:xfrm>
          <a:off x="392443" y="792089"/>
          <a:ext cx="5530252" cy="69075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II. Development</a:t>
          </a:r>
          <a:r>
            <a:rPr lang="el-GR" sz="2400" b="1" kern="1200" dirty="0"/>
            <a:t> - Ανάπτυξη</a:t>
          </a:r>
        </a:p>
      </dsp:txBody>
      <dsp:txXfrm>
        <a:off x="426163" y="825809"/>
        <a:ext cx="5462812" cy="623310"/>
      </dsp:txXfrm>
    </dsp:sp>
    <dsp:sp modelId="{C6CE752F-6E71-4BB3-A6D2-1200AD36E455}">
      <dsp:nvSpPr>
        <dsp:cNvPr id="0" name=""/>
        <dsp:cNvSpPr/>
      </dsp:nvSpPr>
      <dsp:spPr>
        <a:xfrm>
          <a:off x="0" y="19418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1DCDF-D35A-475A-84DC-5D955C9293AC}">
      <dsp:nvSpPr>
        <dsp:cNvPr id="0" name=""/>
        <dsp:cNvSpPr/>
      </dsp:nvSpPr>
      <dsp:spPr>
        <a:xfrm>
          <a:off x="392443" y="172043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III. Implementation</a:t>
          </a:r>
          <a:r>
            <a:rPr lang="el-GR" sz="2400" b="1" kern="1200" dirty="0"/>
            <a:t> -Εφαρμογή</a:t>
          </a:r>
        </a:p>
      </dsp:txBody>
      <dsp:txXfrm>
        <a:off x="414059" y="1742055"/>
        <a:ext cx="5450978" cy="399568"/>
      </dsp:txXfrm>
    </dsp:sp>
    <dsp:sp modelId="{328A5F33-9DB4-4A94-BE10-0177168F4C5A}">
      <dsp:nvSpPr>
        <dsp:cNvPr id="0" name=""/>
        <dsp:cNvSpPr/>
      </dsp:nvSpPr>
      <dsp:spPr>
        <a:xfrm>
          <a:off x="0" y="28939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5A966-05FA-4B79-8481-97B8376A7DC4}">
      <dsp:nvSpPr>
        <dsp:cNvPr id="0" name=""/>
        <dsp:cNvSpPr/>
      </dsp:nvSpPr>
      <dsp:spPr>
        <a:xfrm>
          <a:off x="392443" y="2400839"/>
          <a:ext cx="5530197" cy="714471"/>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IV. Evaluation</a:t>
          </a:r>
          <a:r>
            <a:rPr lang="el-GR" sz="2400" b="1" kern="1200" dirty="0"/>
            <a:t> - Αξιολόγηση</a:t>
          </a:r>
        </a:p>
      </dsp:txBody>
      <dsp:txXfrm>
        <a:off x="427321" y="2435717"/>
        <a:ext cx="5460441" cy="644715"/>
      </dsp:txXfrm>
    </dsp:sp>
    <dsp:sp modelId="{D653F168-BCB9-45B1-B234-E74AFCBC8B6C}">
      <dsp:nvSpPr>
        <dsp:cNvPr id="0" name=""/>
        <dsp:cNvSpPr/>
      </dsp:nvSpPr>
      <dsp:spPr>
        <a:xfrm>
          <a:off x="0" y="35743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0C0BD-FFD4-44A1-8513-C31173AE5402}">
      <dsp:nvSpPr>
        <dsp:cNvPr id="0" name=""/>
        <dsp:cNvSpPr/>
      </dsp:nvSpPr>
      <dsp:spPr>
        <a:xfrm>
          <a:off x="392443" y="3352910"/>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V. Redesign</a:t>
          </a:r>
          <a:r>
            <a:rPr lang="el-GR" sz="2400" b="1" kern="1200" dirty="0"/>
            <a:t> - Επανασχεδιασμός</a:t>
          </a:r>
        </a:p>
      </dsp:txBody>
      <dsp:txXfrm>
        <a:off x="414059" y="3374526"/>
        <a:ext cx="5450978"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64B0-7A25-4687-B2A8-DF9A3E5E2F01}">
      <dsp:nvSpPr>
        <dsp:cNvPr id="0" name=""/>
        <dsp:cNvSpPr/>
      </dsp:nvSpPr>
      <dsp:spPr>
        <a:xfrm>
          <a:off x="0" y="0"/>
          <a:ext cx="6228184" cy="577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u="none" kern="1200" dirty="0" err="1"/>
            <a:t>Κατηγοριοποιητική</a:t>
          </a:r>
          <a:r>
            <a:rPr lang="el-GR" sz="2400" b="0" u="none" kern="1200" dirty="0"/>
            <a:t> αντίληψη</a:t>
          </a:r>
          <a:endParaRPr lang="el-GR" sz="2400" b="0" kern="1200" dirty="0"/>
        </a:p>
      </dsp:txBody>
      <dsp:txXfrm>
        <a:off x="28215" y="28215"/>
        <a:ext cx="6171754" cy="521550"/>
      </dsp:txXfrm>
    </dsp:sp>
    <dsp:sp modelId="{46EDF050-2CD6-4BC6-BECE-17E48EA93810}">
      <dsp:nvSpPr>
        <dsp:cNvPr id="0" name=""/>
        <dsp:cNvSpPr/>
      </dsp:nvSpPr>
      <dsp:spPr>
        <a:xfrm>
          <a:off x="0" y="593129"/>
          <a:ext cx="622818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45"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l-GR" sz="2200" kern="1200" dirty="0"/>
        </a:p>
      </dsp:txBody>
      <dsp:txXfrm>
        <a:off x="0" y="593129"/>
        <a:ext cx="6228184" cy="215280"/>
      </dsp:txXfrm>
    </dsp:sp>
    <dsp:sp modelId="{7BE1ACED-A1CB-4C7A-9D92-E7E07672D838}">
      <dsp:nvSpPr>
        <dsp:cNvPr id="0" name=""/>
        <dsp:cNvSpPr/>
      </dsp:nvSpPr>
      <dsp:spPr>
        <a:xfrm>
          <a:off x="0" y="812269"/>
          <a:ext cx="6228184" cy="577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u="none" kern="1200" dirty="0"/>
            <a:t>Σχεσιακή</a:t>
          </a:r>
          <a:r>
            <a:rPr lang="el-GR" sz="2400" u="none" kern="1200" baseline="0" dirty="0"/>
            <a:t> αντίληψη</a:t>
          </a:r>
          <a:endParaRPr lang="el-GR" sz="2400" kern="1200" dirty="0"/>
        </a:p>
      </dsp:txBody>
      <dsp:txXfrm>
        <a:off x="28215" y="840484"/>
        <a:ext cx="6171754" cy="521550"/>
      </dsp:txXfrm>
    </dsp:sp>
    <dsp:sp modelId="{DC1FA7F6-896D-4829-AE1A-50C79F359470}">
      <dsp:nvSpPr>
        <dsp:cNvPr id="0" name=""/>
        <dsp:cNvSpPr/>
      </dsp:nvSpPr>
      <dsp:spPr>
        <a:xfrm>
          <a:off x="0" y="1390249"/>
          <a:ext cx="622818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45"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l-GR" sz="2200" kern="1200" dirty="0"/>
        </a:p>
      </dsp:txBody>
      <dsp:txXfrm>
        <a:off x="0" y="1390249"/>
        <a:ext cx="6228184" cy="215280"/>
      </dsp:txXfrm>
    </dsp:sp>
    <dsp:sp modelId="{A057D012-EB62-4E0E-BCBA-DA853A33A8C7}">
      <dsp:nvSpPr>
        <dsp:cNvPr id="0" name=""/>
        <dsp:cNvSpPr/>
      </dsp:nvSpPr>
      <dsp:spPr>
        <a:xfrm>
          <a:off x="0" y="1605529"/>
          <a:ext cx="6228184" cy="577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strike="noStrike" kern="1200" dirty="0"/>
            <a:t>Αναλογική ποιοτική αντίληψη</a:t>
          </a:r>
        </a:p>
      </dsp:txBody>
      <dsp:txXfrm>
        <a:off x="28215" y="1633744"/>
        <a:ext cx="6171754" cy="521550"/>
      </dsp:txXfrm>
    </dsp:sp>
    <dsp:sp modelId="{1EB9E334-338E-4350-89B3-5E6E9D02C784}">
      <dsp:nvSpPr>
        <dsp:cNvPr id="0" name=""/>
        <dsp:cNvSpPr/>
      </dsp:nvSpPr>
      <dsp:spPr>
        <a:xfrm>
          <a:off x="0" y="2183510"/>
          <a:ext cx="622818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45"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l-GR" sz="2200" kern="1200" dirty="0"/>
        </a:p>
      </dsp:txBody>
      <dsp:txXfrm>
        <a:off x="0" y="2183510"/>
        <a:ext cx="6228184" cy="215280"/>
      </dsp:txXfrm>
    </dsp:sp>
    <dsp:sp modelId="{64F8FF79-E581-4174-9E48-18393E04A621}">
      <dsp:nvSpPr>
        <dsp:cNvPr id="0" name=""/>
        <dsp:cNvSpPr/>
      </dsp:nvSpPr>
      <dsp:spPr>
        <a:xfrm>
          <a:off x="0" y="2416839"/>
          <a:ext cx="6228184" cy="577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strike="noStrike" kern="1200" dirty="0"/>
            <a:t>Αναλογική Ποσοτική Αντίληψη</a:t>
          </a:r>
        </a:p>
      </dsp:txBody>
      <dsp:txXfrm>
        <a:off x="28215" y="2445054"/>
        <a:ext cx="6171754" cy="521550"/>
      </dsp:txXfrm>
    </dsp:sp>
    <dsp:sp modelId="{45A790A9-BDB3-47F1-8994-F13E7ECAACF0}">
      <dsp:nvSpPr>
        <dsp:cNvPr id="0" name=""/>
        <dsp:cNvSpPr/>
      </dsp:nvSpPr>
      <dsp:spPr>
        <a:xfrm>
          <a:off x="0" y="3059484"/>
          <a:ext cx="622818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45" tIns="27940" rIns="156464" bIns="27940" numCol="1" spcCol="1270" anchor="t" anchorCtr="0">
          <a:noAutofit/>
        </a:bodyPr>
        <a:lstStyle/>
        <a:p>
          <a:pPr marL="228600" lvl="1" indent="-228600" algn="just" defTabSz="977900">
            <a:lnSpc>
              <a:spcPct val="90000"/>
            </a:lnSpc>
            <a:spcBef>
              <a:spcPct val="0"/>
            </a:spcBef>
            <a:spcAft>
              <a:spcPct val="20000"/>
            </a:spcAft>
            <a:buChar char="•"/>
          </a:pPr>
          <a:endParaRPr lang="el-GR" sz="2200" kern="1200" dirty="0"/>
        </a:p>
      </dsp:txBody>
      <dsp:txXfrm>
        <a:off x="0" y="3059484"/>
        <a:ext cx="6228184" cy="215280"/>
      </dsp:txXfrm>
    </dsp:sp>
    <dsp:sp modelId="{CF2C500E-0E39-4814-87E2-A86975F8C12B}">
      <dsp:nvSpPr>
        <dsp:cNvPr id="0" name=""/>
        <dsp:cNvSpPr/>
      </dsp:nvSpPr>
      <dsp:spPr>
        <a:xfrm>
          <a:off x="0" y="3211060"/>
          <a:ext cx="6228184" cy="577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Ποσοτική Απόλυτη Αντίληψη</a:t>
          </a:r>
        </a:p>
      </dsp:txBody>
      <dsp:txXfrm>
        <a:off x="28215" y="3239275"/>
        <a:ext cx="6171754" cy="521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2BC0-10C3-4269-A44E-F8F29D503033}">
      <dsp:nvSpPr>
        <dsp:cNvPr id="0" name=""/>
        <dsp:cNvSpPr/>
      </dsp:nvSpPr>
      <dsp:spPr>
        <a:xfrm>
          <a:off x="0" y="33308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1E57D-FE0B-42C7-8330-D704D12E16E3}">
      <dsp:nvSpPr>
        <dsp:cNvPr id="0" name=""/>
        <dsp:cNvSpPr/>
      </dsp:nvSpPr>
      <dsp:spPr>
        <a:xfrm>
          <a:off x="392443" y="11168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 Design - </a:t>
          </a:r>
          <a:r>
            <a:rPr lang="el-GR" sz="2400" b="1" kern="1200" dirty="0"/>
            <a:t>Σχεδιασμός</a:t>
          </a:r>
        </a:p>
      </dsp:txBody>
      <dsp:txXfrm>
        <a:off x="414059" y="133305"/>
        <a:ext cx="5450978" cy="399568"/>
      </dsp:txXfrm>
    </dsp:sp>
    <dsp:sp modelId="{C281162D-41D5-4134-A2F7-CF7274503B4C}">
      <dsp:nvSpPr>
        <dsp:cNvPr id="0" name=""/>
        <dsp:cNvSpPr/>
      </dsp:nvSpPr>
      <dsp:spPr>
        <a:xfrm>
          <a:off x="0" y="12614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0F060-54CF-434D-9DD7-73414985724A}">
      <dsp:nvSpPr>
        <dsp:cNvPr id="0" name=""/>
        <dsp:cNvSpPr/>
      </dsp:nvSpPr>
      <dsp:spPr>
        <a:xfrm>
          <a:off x="392443" y="792089"/>
          <a:ext cx="5530252" cy="69075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II. Development</a:t>
          </a:r>
          <a:r>
            <a:rPr lang="el-GR" sz="2400" b="1" kern="1200" dirty="0"/>
            <a:t> - Ανάπτυξη</a:t>
          </a:r>
        </a:p>
      </dsp:txBody>
      <dsp:txXfrm>
        <a:off x="426163" y="825809"/>
        <a:ext cx="5462812" cy="623310"/>
      </dsp:txXfrm>
    </dsp:sp>
    <dsp:sp modelId="{C6CE752F-6E71-4BB3-A6D2-1200AD36E455}">
      <dsp:nvSpPr>
        <dsp:cNvPr id="0" name=""/>
        <dsp:cNvSpPr/>
      </dsp:nvSpPr>
      <dsp:spPr>
        <a:xfrm>
          <a:off x="0" y="19418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1DCDF-D35A-475A-84DC-5D955C9293AC}">
      <dsp:nvSpPr>
        <dsp:cNvPr id="0" name=""/>
        <dsp:cNvSpPr/>
      </dsp:nvSpPr>
      <dsp:spPr>
        <a:xfrm>
          <a:off x="392443" y="172043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III. Implementation</a:t>
          </a:r>
          <a:r>
            <a:rPr lang="el-GR" sz="2400" b="1" kern="1200" dirty="0">
              <a:solidFill>
                <a:schemeClr val="bg2"/>
              </a:solidFill>
            </a:rPr>
            <a:t> -Εφαρμογή</a:t>
          </a:r>
        </a:p>
      </dsp:txBody>
      <dsp:txXfrm>
        <a:off x="414059" y="1742055"/>
        <a:ext cx="5450978" cy="399568"/>
      </dsp:txXfrm>
    </dsp:sp>
    <dsp:sp modelId="{328A5F33-9DB4-4A94-BE10-0177168F4C5A}">
      <dsp:nvSpPr>
        <dsp:cNvPr id="0" name=""/>
        <dsp:cNvSpPr/>
      </dsp:nvSpPr>
      <dsp:spPr>
        <a:xfrm>
          <a:off x="0" y="28939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5A966-05FA-4B79-8481-97B8376A7DC4}">
      <dsp:nvSpPr>
        <dsp:cNvPr id="0" name=""/>
        <dsp:cNvSpPr/>
      </dsp:nvSpPr>
      <dsp:spPr>
        <a:xfrm>
          <a:off x="392443" y="2400839"/>
          <a:ext cx="5530197" cy="714471"/>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IV. Evaluation</a:t>
          </a:r>
          <a:r>
            <a:rPr lang="el-GR" sz="2400" b="1" kern="1200" dirty="0">
              <a:solidFill>
                <a:schemeClr val="bg2"/>
              </a:solidFill>
            </a:rPr>
            <a:t> - Αξιολόγηση</a:t>
          </a:r>
        </a:p>
      </dsp:txBody>
      <dsp:txXfrm>
        <a:off x="427321" y="2435717"/>
        <a:ext cx="5460441" cy="644715"/>
      </dsp:txXfrm>
    </dsp:sp>
    <dsp:sp modelId="{D653F168-BCB9-45B1-B234-E74AFCBC8B6C}">
      <dsp:nvSpPr>
        <dsp:cNvPr id="0" name=""/>
        <dsp:cNvSpPr/>
      </dsp:nvSpPr>
      <dsp:spPr>
        <a:xfrm>
          <a:off x="0" y="35743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0C0BD-FFD4-44A1-8513-C31173AE5402}">
      <dsp:nvSpPr>
        <dsp:cNvPr id="0" name=""/>
        <dsp:cNvSpPr/>
      </dsp:nvSpPr>
      <dsp:spPr>
        <a:xfrm>
          <a:off x="392443" y="3352910"/>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V. Redesign</a:t>
          </a:r>
          <a:r>
            <a:rPr lang="el-GR" sz="2400" b="1" kern="1200" dirty="0">
              <a:solidFill>
                <a:schemeClr val="bg2"/>
              </a:solidFill>
            </a:rPr>
            <a:t> - Επανασχεδιασμός</a:t>
          </a:r>
        </a:p>
      </dsp:txBody>
      <dsp:txXfrm>
        <a:off x="414059" y="3374526"/>
        <a:ext cx="545097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2BC0-10C3-4269-A44E-F8F29D503033}">
      <dsp:nvSpPr>
        <dsp:cNvPr id="0" name=""/>
        <dsp:cNvSpPr/>
      </dsp:nvSpPr>
      <dsp:spPr>
        <a:xfrm>
          <a:off x="0" y="33308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1E57D-FE0B-42C7-8330-D704D12E16E3}">
      <dsp:nvSpPr>
        <dsp:cNvPr id="0" name=""/>
        <dsp:cNvSpPr/>
      </dsp:nvSpPr>
      <dsp:spPr>
        <a:xfrm>
          <a:off x="392443" y="11168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 Design - </a:t>
          </a:r>
          <a:r>
            <a:rPr lang="el-GR" sz="2400" b="1" kern="1200" dirty="0"/>
            <a:t>Σχεδιασμός</a:t>
          </a:r>
        </a:p>
      </dsp:txBody>
      <dsp:txXfrm>
        <a:off x="414059" y="133305"/>
        <a:ext cx="5450978" cy="399568"/>
      </dsp:txXfrm>
    </dsp:sp>
    <dsp:sp modelId="{C281162D-41D5-4134-A2F7-CF7274503B4C}">
      <dsp:nvSpPr>
        <dsp:cNvPr id="0" name=""/>
        <dsp:cNvSpPr/>
      </dsp:nvSpPr>
      <dsp:spPr>
        <a:xfrm>
          <a:off x="0" y="12614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0F060-54CF-434D-9DD7-73414985724A}">
      <dsp:nvSpPr>
        <dsp:cNvPr id="0" name=""/>
        <dsp:cNvSpPr/>
      </dsp:nvSpPr>
      <dsp:spPr>
        <a:xfrm>
          <a:off x="392443" y="792089"/>
          <a:ext cx="5530252" cy="69075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t>II. Development</a:t>
          </a:r>
          <a:r>
            <a:rPr lang="el-GR" sz="2400" b="1" kern="1200" dirty="0"/>
            <a:t> - Ανάπτυξη</a:t>
          </a:r>
        </a:p>
      </dsp:txBody>
      <dsp:txXfrm>
        <a:off x="426163" y="825809"/>
        <a:ext cx="5462812" cy="623310"/>
      </dsp:txXfrm>
    </dsp:sp>
    <dsp:sp modelId="{C6CE752F-6E71-4BB3-A6D2-1200AD36E455}">
      <dsp:nvSpPr>
        <dsp:cNvPr id="0" name=""/>
        <dsp:cNvSpPr/>
      </dsp:nvSpPr>
      <dsp:spPr>
        <a:xfrm>
          <a:off x="0" y="1941839"/>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1DCDF-D35A-475A-84DC-5D955C9293AC}">
      <dsp:nvSpPr>
        <dsp:cNvPr id="0" name=""/>
        <dsp:cNvSpPr/>
      </dsp:nvSpPr>
      <dsp:spPr>
        <a:xfrm>
          <a:off x="392443" y="1720439"/>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III. Implementation</a:t>
          </a:r>
          <a:r>
            <a:rPr lang="el-GR" sz="2400" b="1" kern="1200" dirty="0">
              <a:solidFill>
                <a:schemeClr val="bg2"/>
              </a:solidFill>
            </a:rPr>
            <a:t> -Εφαρμογή</a:t>
          </a:r>
        </a:p>
      </dsp:txBody>
      <dsp:txXfrm>
        <a:off x="414059" y="1742055"/>
        <a:ext cx="5450978" cy="399568"/>
      </dsp:txXfrm>
    </dsp:sp>
    <dsp:sp modelId="{328A5F33-9DB4-4A94-BE10-0177168F4C5A}">
      <dsp:nvSpPr>
        <dsp:cNvPr id="0" name=""/>
        <dsp:cNvSpPr/>
      </dsp:nvSpPr>
      <dsp:spPr>
        <a:xfrm>
          <a:off x="0" y="28939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5A966-05FA-4B79-8481-97B8376A7DC4}">
      <dsp:nvSpPr>
        <dsp:cNvPr id="0" name=""/>
        <dsp:cNvSpPr/>
      </dsp:nvSpPr>
      <dsp:spPr>
        <a:xfrm>
          <a:off x="392443" y="2400839"/>
          <a:ext cx="5530197" cy="714471"/>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IV. Evaluation</a:t>
          </a:r>
          <a:r>
            <a:rPr lang="el-GR" sz="2400" b="1" kern="1200" dirty="0">
              <a:solidFill>
                <a:schemeClr val="bg2"/>
              </a:solidFill>
            </a:rPr>
            <a:t> - Αξιολόγηση</a:t>
          </a:r>
        </a:p>
      </dsp:txBody>
      <dsp:txXfrm>
        <a:off x="427321" y="2435717"/>
        <a:ext cx="5460441" cy="644715"/>
      </dsp:txXfrm>
    </dsp:sp>
    <dsp:sp modelId="{D653F168-BCB9-45B1-B234-E74AFCBC8B6C}">
      <dsp:nvSpPr>
        <dsp:cNvPr id="0" name=""/>
        <dsp:cNvSpPr/>
      </dsp:nvSpPr>
      <dsp:spPr>
        <a:xfrm>
          <a:off x="0" y="3574310"/>
          <a:ext cx="7848872" cy="378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0C0BD-FFD4-44A1-8513-C31173AE5402}">
      <dsp:nvSpPr>
        <dsp:cNvPr id="0" name=""/>
        <dsp:cNvSpPr/>
      </dsp:nvSpPr>
      <dsp:spPr>
        <a:xfrm>
          <a:off x="392443" y="3352910"/>
          <a:ext cx="5494210"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solidFill>
            </a:rPr>
            <a:t>V. Redesign</a:t>
          </a:r>
          <a:r>
            <a:rPr lang="el-GR" sz="2400" b="1" kern="1200" dirty="0">
              <a:solidFill>
                <a:schemeClr val="bg2"/>
              </a:solidFill>
            </a:rPr>
            <a:t> - Επανασχεδιασμός</a:t>
          </a:r>
        </a:p>
      </dsp:txBody>
      <dsp:txXfrm>
        <a:off x="414059" y="3374526"/>
        <a:ext cx="545097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9E4A-D2D3-4CC0-BD51-328C53BF192E}">
      <dsp:nvSpPr>
        <dsp:cNvPr id="0" name=""/>
        <dsp:cNvSpPr/>
      </dsp:nvSpPr>
      <dsp:spPr>
        <a:xfrm>
          <a:off x="865902" y="352213"/>
          <a:ext cx="4551680" cy="4551680"/>
        </a:xfrm>
        <a:prstGeom prst="pie">
          <a:avLst>
            <a:gd name="adj1" fmla="val 16200000"/>
            <a:gd name="adj2" fmla="val 1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rPr>
            <a:t>Ιδέες και τα προβλήματα κατανόησης των μαθητών</a:t>
          </a:r>
        </a:p>
      </dsp:txBody>
      <dsp:txXfrm>
        <a:off x="3264746" y="1316736"/>
        <a:ext cx="1625600" cy="1354666"/>
      </dsp:txXfrm>
    </dsp:sp>
    <dsp:sp modelId="{FCDA116A-7704-479F-9B93-F9B7299A0F16}">
      <dsp:nvSpPr>
        <dsp:cNvPr id="0" name=""/>
        <dsp:cNvSpPr/>
      </dsp:nvSpPr>
      <dsp:spPr>
        <a:xfrm>
          <a:off x="772159" y="514773"/>
          <a:ext cx="4551680" cy="4551680"/>
        </a:xfrm>
        <a:prstGeom prst="pie">
          <a:avLst>
            <a:gd name="adj1" fmla="val 1800000"/>
            <a:gd name="adj2" fmla="val 90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bg1"/>
              </a:solidFill>
            </a:rPr>
            <a:t>Περιβάλλον μάθησης</a:t>
          </a:r>
        </a:p>
      </dsp:txBody>
      <dsp:txXfrm>
        <a:off x="1855893" y="3467946"/>
        <a:ext cx="2438400" cy="1192106"/>
      </dsp:txXfrm>
    </dsp:sp>
    <dsp:sp modelId="{E70D3344-30FD-4E93-9189-25CC094833F2}">
      <dsp:nvSpPr>
        <dsp:cNvPr id="0" name=""/>
        <dsp:cNvSpPr/>
      </dsp:nvSpPr>
      <dsp:spPr>
        <a:xfrm>
          <a:off x="678416" y="352213"/>
          <a:ext cx="4551680" cy="4551680"/>
        </a:xfrm>
        <a:prstGeom prst="pie">
          <a:avLst>
            <a:gd name="adj1" fmla="val 90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b="1" kern="1200" dirty="0">
              <a:solidFill>
                <a:schemeClr val="bg1"/>
              </a:solidFill>
            </a:rPr>
            <a:t>Διδακτικός </a:t>
          </a:r>
          <a:r>
            <a:rPr lang="el-GR" sz="2200" b="1" kern="1200" dirty="0" err="1">
              <a:solidFill>
                <a:schemeClr val="bg1"/>
              </a:solidFill>
            </a:rPr>
            <a:t>Μετασχη</a:t>
          </a:r>
          <a:r>
            <a:rPr lang="el-GR" sz="2200" b="1" kern="1200" dirty="0">
              <a:solidFill>
                <a:schemeClr val="bg1"/>
              </a:solidFill>
            </a:rPr>
            <a:t>-</a:t>
          </a:r>
          <a:r>
            <a:rPr lang="el-GR" sz="2200" b="1" kern="1200" dirty="0" err="1">
              <a:solidFill>
                <a:schemeClr val="bg1"/>
              </a:solidFill>
            </a:rPr>
            <a:t>ματισμός</a:t>
          </a:r>
          <a:r>
            <a:rPr lang="el-GR" sz="2200" b="1" kern="1200" dirty="0">
              <a:solidFill>
                <a:schemeClr val="bg1"/>
              </a:solidFill>
            </a:rPr>
            <a:t> του </a:t>
          </a:r>
          <a:r>
            <a:rPr lang="el-GR" sz="2200" b="1" kern="1200" dirty="0" err="1">
              <a:solidFill>
                <a:schemeClr val="bg1"/>
              </a:solidFill>
            </a:rPr>
            <a:t>περιεχο</a:t>
          </a:r>
          <a:r>
            <a:rPr lang="el-GR" sz="2200" b="1" kern="1200" dirty="0">
              <a:solidFill>
                <a:schemeClr val="bg1"/>
              </a:solidFill>
            </a:rPr>
            <a:t>-</a:t>
          </a:r>
          <a:r>
            <a:rPr lang="el-GR" sz="2200" b="1" kern="1200" dirty="0" err="1">
              <a:solidFill>
                <a:schemeClr val="bg1"/>
              </a:solidFill>
            </a:rPr>
            <a:t>μένου</a:t>
          </a:r>
          <a:endParaRPr lang="el-GR" sz="2200" b="1" kern="1200" dirty="0">
            <a:solidFill>
              <a:schemeClr val="bg1"/>
            </a:solidFill>
          </a:endParaRPr>
        </a:p>
      </dsp:txBody>
      <dsp:txXfrm>
        <a:off x="1205653" y="1316736"/>
        <a:ext cx="1625600" cy="1354666"/>
      </dsp:txXfrm>
    </dsp:sp>
    <dsp:sp modelId="{3C6E3676-44B5-479E-9BD5-2984EE68B1B5}">
      <dsp:nvSpPr>
        <dsp:cNvPr id="0" name=""/>
        <dsp:cNvSpPr/>
      </dsp:nvSpPr>
      <dsp:spPr>
        <a:xfrm>
          <a:off x="584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6B97F6-524C-466A-97F4-11A9FE07EFB8}">
      <dsp:nvSpPr>
        <dsp:cNvPr id="0" name=""/>
        <dsp:cNvSpPr/>
      </dsp:nvSpPr>
      <dsp:spPr>
        <a:xfrm>
          <a:off x="490389" y="232714"/>
          <a:ext cx="5115221" cy="511522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947FF92-DDA2-4BFD-A6DE-6CB672416AB9}">
      <dsp:nvSpPr>
        <dsp:cNvPr id="0" name=""/>
        <dsp:cNvSpPr/>
      </dsp:nvSpPr>
      <dsp:spPr>
        <a:xfrm>
          <a:off x="396270" y="70442"/>
          <a:ext cx="5115221" cy="511522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9E4A-D2D3-4CC0-BD51-328C53BF192E}">
      <dsp:nvSpPr>
        <dsp:cNvPr id="0" name=""/>
        <dsp:cNvSpPr/>
      </dsp:nvSpPr>
      <dsp:spPr>
        <a:xfrm>
          <a:off x="865902" y="352213"/>
          <a:ext cx="4551680" cy="4551680"/>
        </a:xfrm>
        <a:prstGeom prst="pie">
          <a:avLst>
            <a:gd name="adj1" fmla="val 16200000"/>
            <a:gd name="adj2" fmla="val 1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marL="0" lvl="0" indent="0" algn="ctr" defTabSz="889000">
            <a:lnSpc>
              <a:spcPct val="90000"/>
            </a:lnSpc>
            <a:spcBef>
              <a:spcPct val="0"/>
            </a:spcBef>
            <a:spcAft>
              <a:spcPct val="35000"/>
            </a:spcAft>
            <a:buNone/>
          </a:pPr>
          <a:endParaRPr lang="el-GR" sz="2000" b="1" kern="1200" dirty="0">
            <a:solidFill>
              <a:schemeClr val="bg1"/>
            </a:solidFill>
          </a:endParaRPr>
        </a:p>
      </dsp:txBody>
      <dsp:txXfrm>
        <a:off x="3264746" y="1316736"/>
        <a:ext cx="1625600" cy="1354666"/>
      </dsp:txXfrm>
    </dsp:sp>
    <dsp:sp modelId="{FCDA116A-7704-479F-9B93-F9B7299A0F16}">
      <dsp:nvSpPr>
        <dsp:cNvPr id="0" name=""/>
        <dsp:cNvSpPr/>
      </dsp:nvSpPr>
      <dsp:spPr>
        <a:xfrm>
          <a:off x="772159" y="514773"/>
          <a:ext cx="4551680" cy="4551680"/>
        </a:xfrm>
        <a:prstGeom prst="pie">
          <a:avLst>
            <a:gd name="adj1" fmla="val 1800000"/>
            <a:gd name="adj2" fmla="val 90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endParaRPr lang="el-GR" sz="2400" b="1" kern="1200" dirty="0">
            <a:solidFill>
              <a:schemeClr val="bg1"/>
            </a:solidFill>
          </a:endParaRPr>
        </a:p>
      </dsp:txBody>
      <dsp:txXfrm>
        <a:off x="1855893" y="3467946"/>
        <a:ext cx="2438400" cy="1192106"/>
      </dsp:txXfrm>
    </dsp:sp>
    <dsp:sp modelId="{E70D3344-30FD-4E93-9189-25CC094833F2}">
      <dsp:nvSpPr>
        <dsp:cNvPr id="0" name=""/>
        <dsp:cNvSpPr/>
      </dsp:nvSpPr>
      <dsp:spPr>
        <a:xfrm>
          <a:off x="678416" y="352213"/>
          <a:ext cx="4551680" cy="4551680"/>
        </a:xfrm>
        <a:prstGeom prst="pie">
          <a:avLst>
            <a:gd name="adj1" fmla="val 90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sp3d extrusionH="28000" prstMaterial="matte"/>
        </a:bodyPr>
        <a:lstStyle/>
        <a:p>
          <a:pPr marL="0" lvl="0" indent="0" algn="ctr" defTabSz="977900">
            <a:lnSpc>
              <a:spcPct val="90000"/>
            </a:lnSpc>
            <a:spcBef>
              <a:spcPct val="0"/>
            </a:spcBef>
            <a:spcAft>
              <a:spcPct val="35000"/>
            </a:spcAft>
            <a:buNone/>
          </a:pPr>
          <a:r>
            <a:rPr lang="el-GR" sz="2200" b="1" kern="1200" dirty="0"/>
            <a:t>Διδακτικός </a:t>
          </a:r>
          <a:r>
            <a:rPr lang="el-GR" sz="2200" b="1" kern="1200" dirty="0" err="1"/>
            <a:t>Μετασχη-ματισμός</a:t>
          </a:r>
          <a:r>
            <a:rPr lang="el-GR" sz="2200" b="1" kern="1200" dirty="0"/>
            <a:t> του </a:t>
          </a:r>
          <a:r>
            <a:rPr lang="el-GR" sz="2200" b="1" kern="1200" dirty="0" err="1"/>
            <a:t>περιεχο-μένου</a:t>
          </a:r>
          <a:endParaRPr lang="el-GR" sz="2200" b="1" kern="1200" dirty="0"/>
        </a:p>
      </dsp:txBody>
      <dsp:txXfrm>
        <a:off x="1205653" y="1316736"/>
        <a:ext cx="1625600" cy="1354666"/>
      </dsp:txXfrm>
    </dsp:sp>
    <dsp:sp modelId="{3C6E3676-44B5-479E-9BD5-2984EE68B1B5}">
      <dsp:nvSpPr>
        <dsp:cNvPr id="0" name=""/>
        <dsp:cNvSpPr/>
      </dsp:nvSpPr>
      <dsp:spPr>
        <a:xfrm>
          <a:off x="584507" y="70442"/>
          <a:ext cx="5115221" cy="511522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3C6B97F6-524C-466A-97F4-11A9FE07EFB8}">
      <dsp:nvSpPr>
        <dsp:cNvPr id="0" name=""/>
        <dsp:cNvSpPr/>
      </dsp:nvSpPr>
      <dsp:spPr>
        <a:xfrm>
          <a:off x="490389" y="232714"/>
          <a:ext cx="5115221" cy="511522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A947FF92-DDA2-4BFD-A6DE-6CB672416AB9}">
      <dsp:nvSpPr>
        <dsp:cNvPr id="0" name=""/>
        <dsp:cNvSpPr/>
      </dsp:nvSpPr>
      <dsp:spPr>
        <a:xfrm>
          <a:off x="396270" y="70442"/>
          <a:ext cx="5115221" cy="511522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1638-D131-4C20-81F2-F2DC3FFCBF6A}">
      <dsp:nvSpPr>
        <dsp:cNvPr id="0" name=""/>
        <dsp:cNvSpPr/>
      </dsp:nvSpPr>
      <dsp:spPr>
        <a:xfrm>
          <a:off x="3466289" y="2244537"/>
          <a:ext cx="2443454" cy="192631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chemeClr val="bg1"/>
              </a:solidFill>
            </a:rPr>
            <a:t>Μεγάλες Ιδέες</a:t>
          </a:r>
        </a:p>
      </dsp:txBody>
      <dsp:txXfrm>
        <a:off x="3824125" y="2526639"/>
        <a:ext cx="1727782" cy="1362106"/>
      </dsp:txXfrm>
    </dsp:sp>
    <dsp:sp modelId="{0433E395-7D07-4D87-9598-050E9FD48D62}">
      <dsp:nvSpPr>
        <dsp:cNvPr id="0" name=""/>
        <dsp:cNvSpPr/>
      </dsp:nvSpPr>
      <dsp:spPr>
        <a:xfrm rot="13009644">
          <a:off x="3074568" y="1939687"/>
          <a:ext cx="511953" cy="3879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rot="10800000">
        <a:off x="3179351" y="2052170"/>
        <a:ext cx="395556" cy="232794"/>
      </dsp:txXfrm>
    </dsp:sp>
    <dsp:sp modelId="{0BFC015E-216A-4B9A-9D10-D4BFF1CBA8ED}">
      <dsp:nvSpPr>
        <dsp:cNvPr id="0" name=""/>
        <dsp:cNvSpPr/>
      </dsp:nvSpPr>
      <dsp:spPr>
        <a:xfrm>
          <a:off x="1403650" y="792086"/>
          <a:ext cx="1597443" cy="110850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a:solidFill>
                <a:schemeClr val="tx1"/>
              </a:solidFill>
            </a:rPr>
            <a:t>Μέγεθος</a:t>
          </a:r>
          <a:r>
            <a:rPr lang="en-US" sz="2000" kern="1200">
              <a:solidFill>
                <a:schemeClr val="tx1"/>
              </a:solidFill>
            </a:rPr>
            <a:t> </a:t>
          </a:r>
          <a:endParaRPr lang="el-GR" sz="2000" kern="1200">
            <a:solidFill>
              <a:schemeClr val="tx1"/>
            </a:solidFill>
          </a:endParaRPr>
        </a:p>
        <a:p>
          <a:pPr marL="0" lvl="0" indent="0" algn="ctr" defTabSz="889000">
            <a:lnSpc>
              <a:spcPct val="100000"/>
            </a:lnSpc>
            <a:spcBef>
              <a:spcPct val="0"/>
            </a:spcBef>
            <a:spcAft>
              <a:spcPts val="0"/>
            </a:spcAft>
            <a:buNone/>
          </a:pPr>
          <a:r>
            <a:rPr lang="en-US" sz="2000" kern="1200">
              <a:solidFill>
                <a:schemeClr val="tx1"/>
              </a:solidFill>
            </a:rPr>
            <a:t>&amp;</a:t>
          </a:r>
          <a:endParaRPr lang="el-GR" sz="2000" kern="1200">
            <a:solidFill>
              <a:schemeClr val="tx1"/>
            </a:solidFill>
          </a:endParaRPr>
        </a:p>
        <a:p>
          <a:pPr marL="0" lvl="0" indent="0" algn="ctr" defTabSz="889000">
            <a:lnSpc>
              <a:spcPct val="100000"/>
            </a:lnSpc>
            <a:spcBef>
              <a:spcPct val="0"/>
            </a:spcBef>
            <a:spcAft>
              <a:spcPts val="0"/>
            </a:spcAft>
            <a:buNone/>
          </a:pPr>
          <a:r>
            <a:rPr lang="en-US" sz="2000" kern="1200">
              <a:solidFill>
                <a:schemeClr val="tx1"/>
              </a:solidFill>
            </a:rPr>
            <a:t> </a:t>
          </a:r>
          <a:r>
            <a:rPr lang="el-GR" sz="2000" kern="1200">
              <a:solidFill>
                <a:schemeClr val="tx1"/>
              </a:solidFill>
            </a:rPr>
            <a:t>Κλίμακα</a:t>
          </a:r>
          <a:endParaRPr lang="el-GR" sz="2000" kern="1200" dirty="0">
            <a:solidFill>
              <a:schemeClr val="tx1"/>
            </a:solidFill>
          </a:endParaRPr>
        </a:p>
      </dsp:txBody>
      <dsp:txXfrm>
        <a:off x="1637590" y="954423"/>
        <a:ext cx="1129563" cy="783829"/>
      </dsp:txXfrm>
    </dsp:sp>
    <dsp:sp modelId="{F515C0E9-D9FA-4FE3-BFD6-279437282ADF}">
      <dsp:nvSpPr>
        <dsp:cNvPr id="0" name=""/>
        <dsp:cNvSpPr/>
      </dsp:nvSpPr>
      <dsp:spPr>
        <a:xfrm rot="15826968">
          <a:off x="4386556" y="1656482"/>
          <a:ext cx="366342" cy="408563"/>
        </a:xfrm>
        <a:prstGeom prst="rightArrow">
          <a:avLst>
            <a:gd name="adj1" fmla="val 60000"/>
            <a:gd name="adj2" fmla="val 5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rot="10800000">
        <a:off x="4447459" y="1792823"/>
        <a:ext cx="256439" cy="245137"/>
      </dsp:txXfrm>
    </dsp:sp>
    <dsp:sp modelId="{52CD0058-3074-4789-BC95-092B6F757BFB}">
      <dsp:nvSpPr>
        <dsp:cNvPr id="0" name=""/>
        <dsp:cNvSpPr/>
      </dsp:nvSpPr>
      <dsp:spPr>
        <a:xfrm>
          <a:off x="3630850" y="213474"/>
          <a:ext cx="1609055" cy="1350252"/>
        </a:xfrm>
        <a:prstGeom prst="ellipse">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Δομή της Ύλης</a:t>
          </a:r>
        </a:p>
      </dsp:txBody>
      <dsp:txXfrm>
        <a:off x="3866491" y="411214"/>
        <a:ext cx="1137773" cy="954772"/>
      </dsp:txXfrm>
    </dsp:sp>
    <dsp:sp modelId="{DC05FB29-A78B-4B54-8A81-6F185356375D}">
      <dsp:nvSpPr>
        <dsp:cNvPr id="0" name=""/>
        <dsp:cNvSpPr/>
      </dsp:nvSpPr>
      <dsp:spPr>
        <a:xfrm rot="20525812">
          <a:off x="6279986" y="2665667"/>
          <a:ext cx="525064" cy="391181"/>
        </a:xfrm>
        <a:prstGeom prst="rightArrow">
          <a:avLst>
            <a:gd name="adj1" fmla="val 60000"/>
            <a:gd name="adj2" fmla="val 5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a:off x="6282827" y="2761941"/>
        <a:ext cx="407710" cy="234709"/>
      </dsp:txXfrm>
    </dsp:sp>
    <dsp:sp modelId="{B4791A1D-D55E-426F-B796-C78F14C3A6B7}">
      <dsp:nvSpPr>
        <dsp:cNvPr id="0" name=""/>
        <dsp:cNvSpPr/>
      </dsp:nvSpPr>
      <dsp:spPr>
        <a:xfrm>
          <a:off x="7386970" y="2016228"/>
          <a:ext cx="1757029" cy="1350252"/>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baseline="0" dirty="0">
              <a:solidFill>
                <a:schemeClr val="tx1"/>
              </a:solidFill>
            </a:rPr>
            <a:t>Κβαντικά Φαινόμενα</a:t>
          </a:r>
        </a:p>
      </dsp:txBody>
      <dsp:txXfrm>
        <a:off x="7644281" y="2213968"/>
        <a:ext cx="1242407" cy="954772"/>
      </dsp:txXfrm>
    </dsp:sp>
    <dsp:sp modelId="{97600377-EEAE-4DC5-9AD5-94D6845AD895}">
      <dsp:nvSpPr>
        <dsp:cNvPr id="0" name=""/>
        <dsp:cNvSpPr/>
      </dsp:nvSpPr>
      <dsp:spPr>
        <a:xfrm rot="18922428">
          <a:off x="5813455" y="1886688"/>
          <a:ext cx="482721" cy="370384"/>
        </a:xfrm>
        <a:prstGeom prst="rightArrow">
          <a:avLst>
            <a:gd name="adj1" fmla="val 60000"/>
            <a:gd name="adj2" fmla="val 5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a:off x="5829472" y="1999793"/>
        <a:ext cx="371606" cy="222230"/>
      </dsp:txXfrm>
    </dsp:sp>
    <dsp:sp modelId="{BC650B8C-83E3-43CD-8524-96ED961F5813}">
      <dsp:nvSpPr>
        <dsp:cNvPr id="0" name=""/>
        <dsp:cNvSpPr/>
      </dsp:nvSpPr>
      <dsp:spPr>
        <a:xfrm>
          <a:off x="5868155" y="288027"/>
          <a:ext cx="2041851" cy="1494270"/>
        </a:xfrm>
        <a:prstGeom prst="ellipse">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Δυνάμεις</a:t>
          </a:r>
          <a:endParaRPr lang="en-US"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&amp;</a:t>
          </a:r>
          <a:endParaRPr lang="el-GR"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 </a:t>
          </a:r>
          <a:r>
            <a:rPr lang="el-GR" sz="2000" kern="1200" dirty="0" err="1">
              <a:solidFill>
                <a:schemeClr val="tx1"/>
              </a:solidFill>
            </a:rPr>
            <a:t>Αλληλεπι</a:t>
          </a:r>
          <a:r>
            <a:rPr lang="el-GR" sz="2000" kern="1200" dirty="0">
              <a:solidFill>
                <a:schemeClr val="tx1"/>
              </a:solidFill>
            </a:rPr>
            <a:t>-δράσεις</a:t>
          </a:r>
        </a:p>
      </dsp:txBody>
      <dsp:txXfrm>
        <a:off x="6167177" y="506858"/>
        <a:ext cx="1443807" cy="1056608"/>
      </dsp:txXfrm>
    </dsp:sp>
    <dsp:sp modelId="{C5F91F75-9C56-4E12-90E0-6705F574EA23}">
      <dsp:nvSpPr>
        <dsp:cNvPr id="0" name=""/>
        <dsp:cNvSpPr/>
      </dsp:nvSpPr>
      <dsp:spPr>
        <a:xfrm rot="3317244">
          <a:off x="5484888" y="4402274"/>
          <a:ext cx="482555" cy="409068"/>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a:off x="5511306" y="4433649"/>
        <a:ext cx="359835" cy="245440"/>
      </dsp:txXfrm>
    </dsp:sp>
    <dsp:sp modelId="{D4F5A95C-ADDD-4CB8-AC35-F002C61F91CB}">
      <dsp:nvSpPr>
        <dsp:cNvPr id="0" name=""/>
        <dsp:cNvSpPr/>
      </dsp:nvSpPr>
      <dsp:spPr>
        <a:xfrm>
          <a:off x="5328566" y="4970470"/>
          <a:ext cx="2096658" cy="135025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Ιδιότητες που εξαρτώνται από το μέγεθος</a:t>
          </a:r>
        </a:p>
      </dsp:txBody>
      <dsp:txXfrm>
        <a:off x="5635614" y="5168210"/>
        <a:ext cx="1482562" cy="954772"/>
      </dsp:txXfrm>
    </dsp:sp>
    <dsp:sp modelId="{6DDF5E93-B096-4568-82F4-0CB67B7CDDC8}">
      <dsp:nvSpPr>
        <dsp:cNvPr id="0" name=""/>
        <dsp:cNvSpPr/>
      </dsp:nvSpPr>
      <dsp:spPr>
        <a:xfrm rot="6866736">
          <a:off x="3808402" y="4455112"/>
          <a:ext cx="513890" cy="394687"/>
        </a:xfrm>
        <a:prstGeom prst="rightArrow">
          <a:avLst>
            <a:gd name="adj1" fmla="val 60000"/>
            <a:gd name="adj2" fmla="val 5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rot="10800000">
        <a:off x="3892105" y="4480153"/>
        <a:ext cx="395484" cy="236813"/>
      </dsp:txXfrm>
    </dsp:sp>
    <dsp:sp modelId="{4FB5E298-A82A-4140-881F-A9231E626E7B}">
      <dsp:nvSpPr>
        <dsp:cNvPr id="0" name=""/>
        <dsp:cNvSpPr/>
      </dsp:nvSpPr>
      <dsp:spPr>
        <a:xfrm>
          <a:off x="2626035" y="4970488"/>
          <a:ext cx="1907501" cy="1350252"/>
        </a:xfrm>
        <a:prstGeom prst="ellipse">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Μοντέλα </a:t>
          </a:r>
        </a:p>
        <a:p>
          <a:pPr marL="0" lvl="0" indent="0" algn="ctr" defTabSz="889000">
            <a:lnSpc>
              <a:spcPct val="100000"/>
            </a:lnSpc>
            <a:spcBef>
              <a:spcPct val="0"/>
            </a:spcBef>
            <a:spcAft>
              <a:spcPts val="0"/>
            </a:spcAft>
            <a:buNone/>
          </a:pPr>
          <a:r>
            <a:rPr lang="el-GR" sz="2000" kern="1200" dirty="0">
              <a:solidFill>
                <a:schemeClr val="tx1"/>
              </a:solidFill>
            </a:rPr>
            <a:t>&amp; </a:t>
          </a:r>
          <a:r>
            <a:rPr lang="el-GR" sz="2000" kern="1200" dirty="0" err="1">
              <a:solidFill>
                <a:schemeClr val="tx1"/>
              </a:solidFill>
            </a:rPr>
            <a:t>Προσομοι</a:t>
          </a:r>
          <a:r>
            <a:rPr lang="el-GR" sz="2000" kern="1200" dirty="0">
              <a:solidFill>
                <a:schemeClr val="tx1"/>
              </a:solidFill>
            </a:rPr>
            <a:t>-ώσεις</a:t>
          </a:r>
        </a:p>
      </dsp:txBody>
      <dsp:txXfrm>
        <a:off x="2905382" y="5168228"/>
        <a:ext cx="1348807" cy="954772"/>
      </dsp:txXfrm>
    </dsp:sp>
    <dsp:sp modelId="{A049C14C-2C78-4A15-9922-303C3736962B}">
      <dsp:nvSpPr>
        <dsp:cNvPr id="0" name=""/>
        <dsp:cNvSpPr/>
      </dsp:nvSpPr>
      <dsp:spPr>
        <a:xfrm rot="9408924">
          <a:off x="2886172" y="3907245"/>
          <a:ext cx="486996" cy="448429"/>
        </a:xfrm>
        <a:prstGeom prst="rightArrow">
          <a:avLst>
            <a:gd name="adj1" fmla="val 60000"/>
            <a:gd name="adj2" fmla="val 5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rot="10800000">
        <a:off x="3015269" y="3970449"/>
        <a:ext cx="352467" cy="269057"/>
      </dsp:txXfrm>
    </dsp:sp>
    <dsp:sp modelId="{6EAC029B-77A0-427B-B574-548E56AE7D60}">
      <dsp:nvSpPr>
        <dsp:cNvPr id="0" name=""/>
        <dsp:cNvSpPr/>
      </dsp:nvSpPr>
      <dsp:spPr>
        <a:xfrm>
          <a:off x="368146" y="3960450"/>
          <a:ext cx="2115616" cy="1288653"/>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Όργανα</a:t>
          </a:r>
        </a:p>
        <a:p>
          <a:pPr marL="0" lvl="0" indent="0" algn="ctr" defTabSz="889000">
            <a:lnSpc>
              <a:spcPct val="100000"/>
            </a:lnSpc>
            <a:spcBef>
              <a:spcPct val="0"/>
            </a:spcBef>
            <a:spcAft>
              <a:spcPts val="0"/>
            </a:spcAft>
            <a:buNone/>
          </a:pPr>
          <a:r>
            <a:rPr lang="el-GR" sz="2000" kern="1200" dirty="0">
              <a:solidFill>
                <a:schemeClr val="tx1"/>
              </a:solidFill>
            </a:rPr>
            <a:t> &amp; Οργανολογία</a:t>
          </a:r>
        </a:p>
      </dsp:txBody>
      <dsp:txXfrm>
        <a:off x="677971" y="4149169"/>
        <a:ext cx="1495966" cy="911215"/>
      </dsp:txXfrm>
    </dsp:sp>
    <dsp:sp modelId="{A1CC53A9-EA8F-4BA8-845B-8E25723571A2}">
      <dsp:nvSpPr>
        <dsp:cNvPr id="0" name=""/>
        <dsp:cNvSpPr/>
      </dsp:nvSpPr>
      <dsp:spPr>
        <a:xfrm rot="11315618">
          <a:off x="2630389" y="2745189"/>
          <a:ext cx="454648" cy="371807"/>
        </a:xfrm>
        <a:prstGeom prst="rightArrow">
          <a:avLst>
            <a:gd name="adj1" fmla="val 60000"/>
            <a:gd name="adj2" fmla="val 5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rot="10800000">
        <a:off x="2741305" y="2827884"/>
        <a:ext cx="343106" cy="223085"/>
      </dsp:txXfrm>
    </dsp:sp>
    <dsp:sp modelId="{C334B720-78D3-4D82-BEF3-0BD39055A62A}">
      <dsp:nvSpPr>
        <dsp:cNvPr id="0" name=""/>
        <dsp:cNvSpPr/>
      </dsp:nvSpPr>
      <dsp:spPr>
        <a:xfrm>
          <a:off x="0" y="1991932"/>
          <a:ext cx="2221097" cy="1350252"/>
        </a:xfrm>
        <a:prstGeom prst="ellipse">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Επιστήμη-Τεχνολογία-Κοινωνία</a:t>
          </a:r>
        </a:p>
      </dsp:txBody>
      <dsp:txXfrm>
        <a:off x="325272" y="2189672"/>
        <a:ext cx="1570553" cy="954772"/>
      </dsp:txXfrm>
    </dsp:sp>
    <dsp:sp modelId="{163C5365-B466-44C7-8DED-35DB655B328C}">
      <dsp:nvSpPr>
        <dsp:cNvPr id="0" name=""/>
        <dsp:cNvSpPr/>
      </dsp:nvSpPr>
      <dsp:spPr>
        <a:xfrm rot="1255608">
          <a:off x="6252397" y="3697001"/>
          <a:ext cx="597379" cy="446254"/>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chemeClr val="tx1"/>
            </a:solidFill>
          </a:endParaRPr>
        </a:p>
      </dsp:txBody>
      <dsp:txXfrm>
        <a:off x="6256812" y="3762343"/>
        <a:ext cx="463503" cy="267752"/>
      </dsp:txXfrm>
    </dsp:sp>
    <dsp:sp modelId="{DA829F22-5202-47DE-8648-E3AA611D5940}">
      <dsp:nvSpPr>
        <dsp:cNvPr id="0" name=""/>
        <dsp:cNvSpPr/>
      </dsp:nvSpPr>
      <dsp:spPr>
        <a:xfrm>
          <a:off x="7287785" y="3837373"/>
          <a:ext cx="1624785" cy="135025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Αυτό-</a:t>
          </a:r>
          <a:r>
            <a:rPr lang="el-GR" sz="2000" kern="1200" dirty="0" err="1">
              <a:solidFill>
                <a:schemeClr val="tx1"/>
              </a:solidFill>
            </a:rPr>
            <a:t>οργάνω</a:t>
          </a:r>
          <a:r>
            <a:rPr lang="el-GR" sz="2000" kern="1200" dirty="0">
              <a:solidFill>
                <a:schemeClr val="tx1"/>
              </a:solidFill>
            </a:rPr>
            <a:t>-ση</a:t>
          </a:r>
        </a:p>
      </dsp:txBody>
      <dsp:txXfrm>
        <a:off x="7525729" y="4035113"/>
        <a:ext cx="1148897" cy="954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64B0-7A25-4687-B2A8-DF9A3E5E2F01}">
      <dsp:nvSpPr>
        <dsp:cNvPr id="0" name=""/>
        <dsp:cNvSpPr/>
      </dsp:nvSpPr>
      <dsp:spPr>
        <a:xfrm>
          <a:off x="0" y="0"/>
          <a:ext cx="9144000" cy="57985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u="none" kern="1200" dirty="0" err="1"/>
            <a:t>Κατηγοριοποιητική</a:t>
          </a:r>
          <a:r>
            <a:rPr lang="el-GR" sz="2400" b="0" u="none" kern="1200" dirty="0"/>
            <a:t> αντίληψη</a:t>
          </a:r>
          <a:endParaRPr lang="el-GR" sz="2400" b="0" kern="1200" dirty="0"/>
        </a:p>
      </dsp:txBody>
      <dsp:txXfrm>
        <a:off x="28306" y="28306"/>
        <a:ext cx="9087388" cy="523246"/>
      </dsp:txXfrm>
    </dsp:sp>
    <dsp:sp modelId="{46EDF050-2CD6-4BC6-BECE-17E48EA93810}">
      <dsp:nvSpPr>
        <dsp:cNvPr id="0" name=""/>
        <dsp:cNvSpPr/>
      </dsp:nvSpPr>
      <dsp:spPr>
        <a:xfrm>
          <a:off x="0" y="608544"/>
          <a:ext cx="9144000" cy="328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b="0" i="1" kern="1200" dirty="0"/>
            <a:t>Ο </a:t>
          </a:r>
          <a:r>
            <a:rPr lang="el-GR" sz="2000" b="1" i="1" kern="1200" dirty="0">
              <a:solidFill>
                <a:srgbClr val="990033"/>
              </a:solidFill>
            </a:rPr>
            <a:t>κορονοϊός</a:t>
          </a:r>
          <a:r>
            <a:rPr lang="el-GR" sz="2000" b="0" i="1" kern="1200" dirty="0"/>
            <a:t> ανήκει στη νανοκλίμακα,</a:t>
          </a:r>
          <a:r>
            <a:rPr lang="el-GR" sz="2000" b="0" i="1" kern="1200" baseline="0" dirty="0"/>
            <a:t> το βακτήριο ανήκει στην μικροκλίμακα</a:t>
          </a:r>
          <a:endParaRPr lang="el-GR" sz="2000" kern="1200" dirty="0"/>
        </a:p>
      </dsp:txBody>
      <dsp:txXfrm>
        <a:off x="0" y="608544"/>
        <a:ext cx="9144000" cy="328289"/>
      </dsp:txXfrm>
    </dsp:sp>
    <dsp:sp modelId="{7BE1ACED-A1CB-4C7A-9D92-E7E07672D838}">
      <dsp:nvSpPr>
        <dsp:cNvPr id="0" name=""/>
        <dsp:cNvSpPr/>
      </dsp:nvSpPr>
      <dsp:spPr>
        <a:xfrm>
          <a:off x="0" y="908895"/>
          <a:ext cx="9144000" cy="57985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u="none" kern="1200" dirty="0"/>
            <a:t>Σχεσιακή</a:t>
          </a:r>
          <a:r>
            <a:rPr lang="el-GR" sz="2400" u="none" kern="1200" baseline="0" dirty="0"/>
            <a:t> αντίληψη</a:t>
          </a:r>
          <a:endParaRPr lang="el-GR" sz="2400" kern="1200" dirty="0"/>
        </a:p>
      </dsp:txBody>
      <dsp:txXfrm>
        <a:off x="28306" y="937201"/>
        <a:ext cx="9087388" cy="523246"/>
      </dsp:txXfrm>
    </dsp:sp>
    <dsp:sp modelId="{DC1FA7F6-896D-4829-AE1A-50C79F359470}">
      <dsp:nvSpPr>
        <dsp:cNvPr id="0" name=""/>
        <dsp:cNvSpPr/>
      </dsp:nvSpPr>
      <dsp:spPr>
        <a:xfrm>
          <a:off x="0" y="1488754"/>
          <a:ext cx="9144000" cy="328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Άτομο</a:t>
          </a:r>
          <a:r>
            <a:rPr lang="en-US" sz="2000" kern="1200" dirty="0"/>
            <a:t> </a:t>
          </a:r>
          <a:r>
            <a:rPr lang="el-GR" sz="2000" kern="1200" dirty="0"/>
            <a:t>&lt;ιός</a:t>
          </a:r>
          <a:r>
            <a:rPr lang="en-US" sz="2000" kern="1200" dirty="0"/>
            <a:t> </a:t>
          </a:r>
          <a:r>
            <a:rPr lang="el-GR" sz="2000" kern="1200" dirty="0"/>
            <a:t>&lt;βακτήριο</a:t>
          </a:r>
          <a:r>
            <a:rPr lang="en-US" sz="2000" kern="1200" dirty="0"/>
            <a:t> </a:t>
          </a:r>
          <a:r>
            <a:rPr lang="el-GR" sz="2000" kern="1200" dirty="0"/>
            <a:t>&lt;μυρμήγκι</a:t>
          </a:r>
        </a:p>
      </dsp:txBody>
      <dsp:txXfrm>
        <a:off x="0" y="1488754"/>
        <a:ext cx="9144000" cy="328289"/>
      </dsp:txXfrm>
    </dsp:sp>
    <dsp:sp modelId="{A057D012-EB62-4E0E-BCBA-DA853A33A8C7}">
      <dsp:nvSpPr>
        <dsp:cNvPr id="0" name=""/>
        <dsp:cNvSpPr/>
      </dsp:nvSpPr>
      <dsp:spPr>
        <a:xfrm>
          <a:off x="0" y="1817043"/>
          <a:ext cx="9144000" cy="57985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Αναλογική ποιοτική αντίληψη</a:t>
          </a:r>
        </a:p>
      </dsp:txBody>
      <dsp:txXfrm>
        <a:off x="28306" y="1845349"/>
        <a:ext cx="9087388" cy="523246"/>
      </dsp:txXfrm>
    </dsp:sp>
    <dsp:sp modelId="{1EB9E334-338E-4350-89B3-5E6E9D02C784}">
      <dsp:nvSpPr>
        <dsp:cNvPr id="0" name=""/>
        <dsp:cNvSpPr/>
      </dsp:nvSpPr>
      <dsp:spPr>
        <a:xfrm>
          <a:off x="0" y="2396901"/>
          <a:ext cx="9144000" cy="605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b="0" i="1" kern="1200" baseline="0" dirty="0"/>
            <a:t>Όσο μικρότερη είναι η τρίχα από τον άνθρωπο, τόσο μικρότερος είναι ο ιός από την τρίχα</a:t>
          </a:r>
          <a:endParaRPr lang="el-GR" sz="2000" kern="1200" dirty="0"/>
        </a:p>
      </dsp:txBody>
      <dsp:txXfrm>
        <a:off x="0" y="2396901"/>
        <a:ext cx="9144000" cy="605282"/>
      </dsp:txXfrm>
    </dsp:sp>
    <dsp:sp modelId="{64F8FF79-E581-4174-9E48-18393E04A621}">
      <dsp:nvSpPr>
        <dsp:cNvPr id="0" name=""/>
        <dsp:cNvSpPr/>
      </dsp:nvSpPr>
      <dsp:spPr>
        <a:xfrm>
          <a:off x="0" y="3076154"/>
          <a:ext cx="9144000" cy="57985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Αναλογική Ποσοτική Αντίληψη</a:t>
          </a:r>
        </a:p>
      </dsp:txBody>
      <dsp:txXfrm>
        <a:off x="28306" y="3104460"/>
        <a:ext cx="9087388" cy="523246"/>
      </dsp:txXfrm>
    </dsp:sp>
    <dsp:sp modelId="{45A790A9-BDB3-47F1-8994-F13E7ECAACF0}">
      <dsp:nvSpPr>
        <dsp:cNvPr id="0" name=""/>
        <dsp:cNvSpPr/>
      </dsp:nvSpPr>
      <dsp:spPr>
        <a:xfrm>
          <a:off x="0" y="3731635"/>
          <a:ext cx="9144000" cy="88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l-GR" sz="2000" b="0" i="1" kern="1200" baseline="0" dirty="0"/>
            <a:t>Το μήκος του μυρμηγκιού είναι 1000 μικρότερο από το ύψος του ανθρώπου όσες φορές είναι μικρότερο το πλάτος της έλικας του </a:t>
          </a:r>
          <a:r>
            <a:rPr lang="en-US" sz="2000" b="0" i="1" kern="1200" baseline="0" dirty="0"/>
            <a:t>DNA </a:t>
          </a:r>
          <a:r>
            <a:rPr lang="el-GR" sz="2000" b="0" i="1" kern="1200" baseline="0" dirty="0"/>
            <a:t>από το μέγεθος του βακτηρίου</a:t>
          </a:r>
          <a:endParaRPr lang="el-GR" sz="2000" kern="1200" dirty="0"/>
        </a:p>
      </dsp:txBody>
      <dsp:txXfrm>
        <a:off x="0" y="3731635"/>
        <a:ext cx="9144000" cy="882276"/>
      </dsp:txXfrm>
    </dsp:sp>
    <dsp:sp modelId="{CF2C500E-0E39-4814-87E2-A86975F8C12B}">
      <dsp:nvSpPr>
        <dsp:cNvPr id="0" name=""/>
        <dsp:cNvSpPr/>
      </dsp:nvSpPr>
      <dsp:spPr>
        <a:xfrm>
          <a:off x="0" y="4636067"/>
          <a:ext cx="9144000" cy="57985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Ποσοτική Απόλυτη Αντίληψη</a:t>
          </a:r>
        </a:p>
      </dsp:txBody>
      <dsp:txXfrm>
        <a:off x="28306" y="4664373"/>
        <a:ext cx="9087388" cy="523246"/>
      </dsp:txXfrm>
    </dsp:sp>
    <dsp:sp modelId="{58A417A4-13B7-4744-8844-0B7B9B335F6B}">
      <dsp:nvSpPr>
        <dsp:cNvPr id="0" name=""/>
        <dsp:cNvSpPr/>
      </dsp:nvSpPr>
      <dsp:spPr>
        <a:xfrm>
          <a:off x="0" y="5044926"/>
          <a:ext cx="9144000" cy="328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Η διάμετρος του </a:t>
          </a:r>
          <a:r>
            <a:rPr lang="en-US" sz="2000" kern="1200" dirty="0"/>
            <a:t>DNA </a:t>
          </a:r>
          <a:r>
            <a:rPr lang="el-GR" sz="2000" kern="1200" dirty="0"/>
            <a:t>είναι περίπου 2</a:t>
          </a:r>
          <a:r>
            <a:rPr lang="en-US" sz="2000" kern="1200" dirty="0"/>
            <a:t>nm</a:t>
          </a:r>
          <a:endParaRPr lang="el-GR" sz="2000" kern="1200" dirty="0"/>
        </a:p>
      </dsp:txBody>
      <dsp:txXfrm>
        <a:off x="0" y="5044926"/>
        <a:ext cx="9144000" cy="328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6127C-7AEC-4DA3-8101-DE7CD354131A}">
      <dsp:nvSpPr>
        <dsp:cNvPr id="0" name=""/>
        <dsp:cNvSpPr/>
      </dsp:nvSpPr>
      <dsp:spPr>
        <a:xfrm rot="21300000">
          <a:off x="367625" y="833229"/>
          <a:ext cx="4784685" cy="41860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DFE64-0159-4C77-BA55-3F62383F7946}">
      <dsp:nvSpPr>
        <dsp:cNvPr id="0" name=""/>
        <dsp:cNvSpPr/>
      </dsp:nvSpPr>
      <dsp:spPr>
        <a:xfrm>
          <a:off x="662392" y="104253"/>
          <a:ext cx="1655980" cy="834025"/>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CD42E-81A0-445C-B67D-20B47BF82924}">
      <dsp:nvSpPr>
        <dsp:cNvPr id="0" name=""/>
        <dsp:cNvSpPr/>
      </dsp:nvSpPr>
      <dsp:spPr>
        <a:xfrm>
          <a:off x="2925566" y="0"/>
          <a:ext cx="1766379" cy="87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Ρίσκα</a:t>
          </a:r>
        </a:p>
      </dsp:txBody>
      <dsp:txXfrm>
        <a:off x="2925566" y="0"/>
        <a:ext cx="1766379" cy="875726"/>
      </dsp:txXfrm>
    </dsp:sp>
    <dsp:sp modelId="{30962167-6518-46DD-947F-0EFE5CCA4F9D}">
      <dsp:nvSpPr>
        <dsp:cNvPr id="0" name=""/>
        <dsp:cNvSpPr/>
      </dsp:nvSpPr>
      <dsp:spPr>
        <a:xfrm>
          <a:off x="3201562" y="1146785"/>
          <a:ext cx="1655980" cy="834025"/>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9E3AC-369E-47CF-AC1E-3CB1D65AB306}">
      <dsp:nvSpPr>
        <dsp:cNvPr id="0" name=""/>
        <dsp:cNvSpPr/>
      </dsp:nvSpPr>
      <dsp:spPr>
        <a:xfrm>
          <a:off x="827990" y="1209337"/>
          <a:ext cx="1766379" cy="875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Οφέλη</a:t>
          </a:r>
        </a:p>
      </dsp:txBody>
      <dsp:txXfrm>
        <a:off x="827990" y="1209337"/>
        <a:ext cx="1766379" cy="875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1638-D131-4C20-81F2-F2DC3FFCBF6A}">
      <dsp:nvSpPr>
        <dsp:cNvPr id="0" name=""/>
        <dsp:cNvSpPr/>
      </dsp:nvSpPr>
      <dsp:spPr>
        <a:xfrm>
          <a:off x="3466289" y="2244537"/>
          <a:ext cx="2443454" cy="192631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l-GR" sz="3200" b="1" kern="1200" dirty="0"/>
            <a:t>Μεγάλες Ιδέες</a:t>
          </a:r>
        </a:p>
      </dsp:txBody>
      <dsp:txXfrm>
        <a:off x="3824125" y="2526639"/>
        <a:ext cx="1727782" cy="1362106"/>
      </dsp:txXfrm>
    </dsp:sp>
    <dsp:sp modelId="{0433E395-7D07-4D87-9598-050E9FD48D62}">
      <dsp:nvSpPr>
        <dsp:cNvPr id="0" name=""/>
        <dsp:cNvSpPr/>
      </dsp:nvSpPr>
      <dsp:spPr>
        <a:xfrm rot="13009644">
          <a:off x="3074568" y="1939687"/>
          <a:ext cx="511953" cy="3879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rot="10800000">
        <a:off x="3179351" y="2052170"/>
        <a:ext cx="395556" cy="232794"/>
      </dsp:txXfrm>
    </dsp:sp>
    <dsp:sp modelId="{0BFC015E-216A-4B9A-9D10-D4BFF1CBA8ED}">
      <dsp:nvSpPr>
        <dsp:cNvPr id="0" name=""/>
        <dsp:cNvSpPr/>
      </dsp:nvSpPr>
      <dsp:spPr>
        <a:xfrm>
          <a:off x="1403650" y="792086"/>
          <a:ext cx="1597443" cy="110850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Μέγεθος</a:t>
          </a:r>
          <a:r>
            <a:rPr lang="en-US" sz="2000" kern="1200" dirty="0">
              <a:solidFill>
                <a:schemeClr val="tx1"/>
              </a:solidFill>
            </a:rPr>
            <a:t> </a:t>
          </a:r>
          <a:endParaRPr lang="el-GR"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&amp;</a:t>
          </a:r>
          <a:endParaRPr lang="el-GR"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 </a:t>
          </a:r>
          <a:r>
            <a:rPr lang="el-GR" sz="2000" kern="1200" dirty="0">
              <a:solidFill>
                <a:schemeClr val="tx1"/>
              </a:solidFill>
            </a:rPr>
            <a:t>Κλίμακα</a:t>
          </a:r>
        </a:p>
      </dsp:txBody>
      <dsp:txXfrm>
        <a:off x="1637590" y="954423"/>
        <a:ext cx="1129563" cy="783829"/>
      </dsp:txXfrm>
    </dsp:sp>
    <dsp:sp modelId="{F515C0E9-D9FA-4FE3-BFD6-279437282ADF}">
      <dsp:nvSpPr>
        <dsp:cNvPr id="0" name=""/>
        <dsp:cNvSpPr/>
      </dsp:nvSpPr>
      <dsp:spPr>
        <a:xfrm rot="15826968">
          <a:off x="4386556" y="1656482"/>
          <a:ext cx="366342" cy="408563"/>
        </a:xfrm>
        <a:prstGeom prst="rightArrow">
          <a:avLst>
            <a:gd name="adj1" fmla="val 60000"/>
            <a:gd name="adj2" fmla="val 5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rot="10800000">
        <a:off x="4447459" y="1792823"/>
        <a:ext cx="256439" cy="245137"/>
      </dsp:txXfrm>
    </dsp:sp>
    <dsp:sp modelId="{52CD0058-3074-4789-BC95-092B6F757BFB}">
      <dsp:nvSpPr>
        <dsp:cNvPr id="0" name=""/>
        <dsp:cNvSpPr/>
      </dsp:nvSpPr>
      <dsp:spPr>
        <a:xfrm>
          <a:off x="3630850" y="213474"/>
          <a:ext cx="1609055" cy="1350252"/>
        </a:xfrm>
        <a:prstGeom prst="ellipse">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Δομή της Ύλης</a:t>
          </a:r>
        </a:p>
      </dsp:txBody>
      <dsp:txXfrm>
        <a:off x="3866491" y="411214"/>
        <a:ext cx="1137773" cy="954772"/>
      </dsp:txXfrm>
    </dsp:sp>
    <dsp:sp modelId="{DC05FB29-A78B-4B54-8A81-6F185356375D}">
      <dsp:nvSpPr>
        <dsp:cNvPr id="0" name=""/>
        <dsp:cNvSpPr/>
      </dsp:nvSpPr>
      <dsp:spPr>
        <a:xfrm rot="20525812">
          <a:off x="6279986" y="2665667"/>
          <a:ext cx="525064" cy="391181"/>
        </a:xfrm>
        <a:prstGeom prst="rightArrow">
          <a:avLst>
            <a:gd name="adj1" fmla="val 60000"/>
            <a:gd name="adj2" fmla="val 5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6282827" y="2761941"/>
        <a:ext cx="407710" cy="234709"/>
      </dsp:txXfrm>
    </dsp:sp>
    <dsp:sp modelId="{B4791A1D-D55E-426F-B796-C78F14C3A6B7}">
      <dsp:nvSpPr>
        <dsp:cNvPr id="0" name=""/>
        <dsp:cNvSpPr/>
      </dsp:nvSpPr>
      <dsp:spPr>
        <a:xfrm>
          <a:off x="7386970" y="2016228"/>
          <a:ext cx="1757029" cy="1350252"/>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baseline="0" dirty="0">
              <a:solidFill>
                <a:schemeClr val="tx1"/>
              </a:solidFill>
            </a:rPr>
            <a:t>Κβαντικά Φαινόμενα</a:t>
          </a:r>
        </a:p>
      </dsp:txBody>
      <dsp:txXfrm>
        <a:off x="7644281" y="2213968"/>
        <a:ext cx="1242407" cy="954772"/>
      </dsp:txXfrm>
    </dsp:sp>
    <dsp:sp modelId="{97600377-EEAE-4DC5-9AD5-94D6845AD895}">
      <dsp:nvSpPr>
        <dsp:cNvPr id="0" name=""/>
        <dsp:cNvSpPr/>
      </dsp:nvSpPr>
      <dsp:spPr>
        <a:xfrm rot="18865248">
          <a:off x="5778312" y="1885119"/>
          <a:ext cx="465178" cy="370384"/>
        </a:xfrm>
        <a:prstGeom prst="rightArrow">
          <a:avLst>
            <a:gd name="adj1" fmla="val 60000"/>
            <a:gd name="adj2" fmla="val 5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5794984" y="1998876"/>
        <a:ext cx="354063" cy="222230"/>
      </dsp:txXfrm>
    </dsp:sp>
    <dsp:sp modelId="{BC650B8C-83E3-43CD-8524-96ED961F5813}">
      <dsp:nvSpPr>
        <dsp:cNvPr id="0" name=""/>
        <dsp:cNvSpPr/>
      </dsp:nvSpPr>
      <dsp:spPr>
        <a:xfrm>
          <a:off x="5796131" y="288031"/>
          <a:ext cx="2041851" cy="1494270"/>
        </a:xfrm>
        <a:prstGeom prst="ellipse">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Δυνάμεις</a:t>
          </a:r>
          <a:endParaRPr lang="en-US"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&amp;</a:t>
          </a:r>
          <a:endParaRPr lang="el-GR" sz="2000" kern="1200" dirty="0">
            <a:solidFill>
              <a:schemeClr val="tx1"/>
            </a:solidFill>
          </a:endParaRPr>
        </a:p>
        <a:p>
          <a:pPr marL="0" lvl="0" indent="0" algn="ctr" defTabSz="889000">
            <a:lnSpc>
              <a:spcPct val="100000"/>
            </a:lnSpc>
            <a:spcBef>
              <a:spcPct val="0"/>
            </a:spcBef>
            <a:spcAft>
              <a:spcPts val="0"/>
            </a:spcAft>
            <a:buNone/>
          </a:pPr>
          <a:r>
            <a:rPr lang="en-US" sz="2000" kern="1200" dirty="0">
              <a:solidFill>
                <a:schemeClr val="tx1"/>
              </a:solidFill>
            </a:rPr>
            <a:t> </a:t>
          </a:r>
          <a:r>
            <a:rPr lang="el-GR" sz="2000" kern="1200" dirty="0" err="1">
              <a:solidFill>
                <a:schemeClr val="tx1"/>
              </a:solidFill>
            </a:rPr>
            <a:t>Αλληλεπι</a:t>
          </a:r>
          <a:r>
            <a:rPr lang="el-GR" sz="2000" kern="1200" dirty="0">
              <a:solidFill>
                <a:schemeClr val="tx1"/>
              </a:solidFill>
            </a:rPr>
            <a:t>-δράσεις</a:t>
          </a:r>
        </a:p>
      </dsp:txBody>
      <dsp:txXfrm>
        <a:off x="6095153" y="506862"/>
        <a:ext cx="1443807" cy="1056608"/>
      </dsp:txXfrm>
    </dsp:sp>
    <dsp:sp modelId="{C5F91F75-9C56-4E12-90E0-6705F574EA23}">
      <dsp:nvSpPr>
        <dsp:cNvPr id="0" name=""/>
        <dsp:cNvSpPr/>
      </dsp:nvSpPr>
      <dsp:spPr>
        <a:xfrm rot="3317244">
          <a:off x="5484888" y="4402274"/>
          <a:ext cx="482555" cy="409068"/>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5511306" y="4433649"/>
        <a:ext cx="359835" cy="245440"/>
      </dsp:txXfrm>
    </dsp:sp>
    <dsp:sp modelId="{D4F5A95C-ADDD-4CB8-AC35-F002C61F91CB}">
      <dsp:nvSpPr>
        <dsp:cNvPr id="0" name=""/>
        <dsp:cNvSpPr/>
      </dsp:nvSpPr>
      <dsp:spPr>
        <a:xfrm>
          <a:off x="5328566" y="4970470"/>
          <a:ext cx="2096658" cy="135025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Ιδιότητες που εξαρτώνται από το μέγεθος</a:t>
          </a:r>
        </a:p>
      </dsp:txBody>
      <dsp:txXfrm>
        <a:off x="5635614" y="5168210"/>
        <a:ext cx="1482562" cy="954772"/>
      </dsp:txXfrm>
    </dsp:sp>
    <dsp:sp modelId="{6DDF5E93-B096-4568-82F4-0CB67B7CDDC8}">
      <dsp:nvSpPr>
        <dsp:cNvPr id="0" name=""/>
        <dsp:cNvSpPr/>
      </dsp:nvSpPr>
      <dsp:spPr>
        <a:xfrm rot="6866736">
          <a:off x="3808402" y="4455112"/>
          <a:ext cx="513890" cy="394687"/>
        </a:xfrm>
        <a:prstGeom prst="rightArrow">
          <a:avLst>
            <a:gd name="adj1" fmla="val 60000"/>
            <a:gd name="adj2" fmla="val 5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rot="10800000">
        <a:off x="3892105" y="4480153"/>
        <a:ext cx="395484" cy="236813"/>
      </dsp:txXfrm>
    </dsp:sp>
    <dsp:sp modelId="{4FB5E298-A82A-4140-881F-A9231E626E7B}">
      <dsp:nvSpPr>
        <dsp:cNvPr id="0" name=""/>
        <dsp:cNvSpPr/>
      </dsp:nvSpPr>
      <dsp:spPr>
        <a:xfrm>
          <a:off x="2626035" y="4970488"/>
          <a:ext cx="1907501" cy="1350252"/>
        </a:xfrm>
        <a:prstGeom prst="ellipse">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Μοντέλα </a:t>
          </a:r>
        </a:p>
        <a:p>
          <a:pPr marL="0" lvl="0" indent="0" algn="ctr" defTabSz="889000">
            <a:lnSpc>
              <a:spcPct val="100000"/>
            </a:lnSpc>
            <a:spcBef>
              <a:spcPct val="0"/>
            </a:spcBef>
            <a:spcAft>
              <a:spcPts val="0"/>
            </a:spcAft>
            <a:buNone/>
          </a:pPr>
          <a:r>
            <a:rPr lang="el-GR" sz="2000" kern="1200" dirty="0">
              <a:solidFill>
                <a:schemeClr val="tx1"/>
              </a:solidFill>
            </a:rPr>
            <a:t>&amp; </a:t>
          </a:r>
          <a:r>
            <a:rPr lang="el-GR" sz="2000" kern="1200" dirty="0" err="1">
              <a:solidFill>
                <a:schemeClr val="tx1"/>
              </a:solidFill>
            </a:rPr>
            <a:t>Προσομοι</a:t>
          </a:r>
          <a:r>
            <a:rPr lang="el-GR" sz="2000" kern="1200" dirty="0">
              <a:solidFill>
                <a:schemeClr val="tx1"/>
              </a:solidFill>
            </a:rPr>
            <a:t>-ώσεις</a:t>
          </a:r>
        </a:p>
      </dsp:txBody>
      <dsp:txXfrm>
        <a:off x="2905382" y="5168228"/>
        <a:ext cx="1348807" cy="954772"/>
      </dsp:txXfrm>
    </dsp:sp>
    <dsp:sp modelId="{A049C14C-2C78-4A15-9922-303C3736962B}">
      <dsp:nvSpPr>
        <dsp:cNvPr id="0" name=""/>
        <dsp:cNvSpPr/>
      </dsp:nvSpPr>
      <dsp:spPr>
        <a:xfrm rot="9408924">
          <a:off x="2886172" y="3907245"/>
          <a:ext cx="486996" cy="448429"/>
        </a:xfrm>
        <a:prstGeom prst="rightArrow">
          <a:avLst>
            <a:gd name="adj1" fmla="val 60000"/>
            <a:gd name="adj2" fmla="val 5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rot="10800000">
        <a:off x="3015269" y="3970449"/>
        <a:ext cx="352467" cy="269057"/>
      </dsp:txXfrm>
    </dsp:sp>
    <dsp:sp modelId="{6EAC029B-77A0-427B-B574-548E56AE7D60}">
      <dsp:nvSpPr>
        <dsp:cNvPr id="0" name=""/>
        <dsp:cNvSpPr/>
      </dsp:nvSpPr>
      <dsp:spPr>
        <a:xfrm>
          <a:off x="368146" y="3960450"/>
          <a:ext cx="2115616" cy="1288653"/>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l-GR" sz="2000" kern="1200" dirty="0">
              <a:solidFill>
                <a:schemeClr val="tx1"/>
              </a:solidFill>
            </a:rPr>
            <a:t>Όργανα</a:t>
          </a:r>
        </a:p>
        <a:p>
          <a:pPr marL="0" lvl="0" indent="0" algn="ctr" defTabSz="889000">
            <a:lnSpc>
              <a:spcPct val="100000"/>
            </a:lnSpc>
            <a:spcBef>
              <a:spcPct val="0"/>
            </a:spcBef>
            <a:spcAft>
              <a:spcPts val="0"/>
            </a:spcAft>
            <a:buNone/>
          </a:pPr>
          <a:r>
            <a:rPr lang="el-GR" sz="2000" kern="1200" dirty="0">
              <a:solidFill>
                <a:schemeClr val="tx1"/>
              </a:solidFill>
            </a:rPr>
            <a:t> &amp; Οργανολογία</a:t>
          </a:r>
        </a:p>
      </dsp:txBody>
      <dsp:txXfrm>
        <a:off x="677971" y="4149169"/>
        <a:ext cx="1495966" cy="911215"/>
      </dsp:txXfrm>
    </dsp:sp>
    <dsp:sp modelId="{A1CC53A9-EA8F-4BA8-845B-8E25723571A2}">
      <dsp:nvSpPr>
        <dsp:cNvPr id="0" name=""/>
        <dsp:cNvSpPr/>
      </dsp:nvSpPr>
      <dsp:spPr>
        <a:xfrm rot="11315618">
          <a:off x="2630389" y="2745189"/>
          <a:ext cx="454648" cy="371807"/>
        </a:xfrm>
        <a:prstGeom prst="rightArrow">
          <a:avLst>
            <a:gd name="adj1" fmla="val 60000"/>
            <a:gd name="adj2" fmla="val 5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rot="10800000">
        <a:off x="2741305" y="2827884"/>
        <a:ext cx="343106" cy="223085"/>
      </dsp:txXfrm>
    </dsp:sp>
    <dsp:sp modelId="{C334B720-78D3-4D82-BEF3-0BD39055A62A}">
      <dsp:nvSpPr>
        <dsp:cNvPr id="0" name=""/>
        <dsp:cNvSpPr/>
      </dsp:nvSpPr>
      <dsp:spPr>
        <a:xfrm>
          <a:off x="0" y="1991932"/>
          <a:ext cx="2221097" cy="1350252"/>
        </a:xfrm>
        <a:prstGeom prst="ellipse">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Επιστήμη-Τεχνολογία-Κοινωνία</a:t>
          </a:r>
        </a:p>
      </dsp:txBody>
      <dsp:txXfrm>
        <a:off x="325272" y="2189672"/>
        <a:ext cx="1570553" cy="954772"/>
      </dsp:txXfrm>
    </dsp:sp>
    <dsp:sp modelId="{163C5365-B466-44C7-8DED-35DB655B328C}">
      <dsp:nvSpPr>
        <dsp:cNvPr id="0" name=""/>
        <dsp:cNvSpPr/>
      </dsp:nvSpPr>
      <dsp:spPr>
        <a:xfrm rot="1255608">
          <a:off x="6252397" y="3697001"/>
          <a:ext cx="597379" cy="446254"/>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l-GR" sz="2000" kern="1200"/>
        </a:p>
      </dsp:txBody>
      <dsp:txXfrm>
        <a:off x="6256812" y="3762343"/>
        <a:ext cx="463503" cy="267752"/>
      </dsp:txXfrm>
    </dsp:sp>
    <dsp:sp modelId="{DA829F22-5202-47DE-8648-E3AA611D5940}">
      <dsp:nvSpPr>
        <dsp:cNvPr id="0" name=""/>
        <dsp:cNvSpPr/>
      </dsp:nvSpPr>
      <dsp:spPr>
        <a:xfrm>
          <a:off x="7287785" y="3837373"/>
          <a:ext cx="1624785" cy="135025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tx1"/>
              </a:solidFill>
            </a:rPr>
            <a:t>Αυτό-</a:t>
          </a:r>
          <a:r>
            <a:rPr lang="el-GR" sz="2000" kern="1200" dirty="0" err="1">
              <a:solidFill>
                <a:schemeClr val="tx1"/>
              </a:solidFill>
            </a:rPr>
            <a:t>οργάνω</a:t>
          </a:r>
          <a:r>
            <a:rPr lang="el-GR" sz="2000" kern="1200" dirty="0">
              <a:solidFill>
                <a:schemeClr val="tx1"/>
              </a:solidFill>
            </a:rPr>
            <a:t>-ση</a:t>
          </a:r>
        </a:p>
      </dsp:txBody>
      <dsp:txXfrm>
        <a:off x="7525729" y="4035113"/>
        <a:ext cx="1148897" cy="9547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64B0-7A25-4687-B2A8-DF9A3E5E2F01}">
      <dsp:nvSpPr>
        <dsp:cNvPr id="0" name=""/>
        <dsp:cNvSpPr/>
      </dsp:nvSpPr>
      <dsp:spPr>
        <a:xfrm>
          <a:off x="0" y="0"/>
          <a:ext cx="9144000" cy="59904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u="none" kern="1200" dirty="0" err="1"/>
            <a:t>Κατηγοριοποιητική</a:t>
          </a:r>
          <a:r>
            <a:rPr lang="el-GR" sz="2400" b="0" u="none" kern="1200" dirty="0"/>
            <a:t> αντίληψη</a:t>
          </a:r>
          <a:endParaRPr lang="el-GR" sz="2400" b="0" kern="1200" dirty="0"/>
        </a:p>
      </dsp:txBody>
      <dsp:txXfrm>
        <a:off x="29243" y="29243"/>
        <a:ext cx="9085514" cy="540554"/>
      </dsp:txXfrm>
    </dsp:sp>
    <dsp:sp modelId="{46EDF050-2CD6-4BC6-BECE-17E48EA93810}">
      <dsp:nvSpPr>
        <dsp:cNvPr id="0" name=""/>
        <dsp:cNvSpPr/>
      </dsp:nvSpPr>
      <dsp:spPr>
        <a:xfrm>
          <a:off x="0" y="667734"/>
          <a:ext cx="91440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b="0" i="1" kern="1200" dirty="0"/>
            <a:t>Ο ιός ανήκει στη νανοκλίμακα,</a:t>
          </a:r>
          <a:r>
            <a:rPr lang="el-GR" sz="2000" b="0" i="1" kern="1200" baseline="0" dirty="0"/>
            <a:t> το βακτήριο ανήκει στην μικροκλίμακα</a:t>
          </a:r>
          <a:endParaRPr lang="el-GR" sz="2000" kern="1200" dirty="0"/>
        </a:p>
      </dsp:txBody>
      <dsp:txXfrm>
        <a:off x="0" y="667734"/>
        <a:ext cx="9144000" cy="529920"/>
      </dsp:txXfrm>
    </dsp:sp>
    <dsp:sp modelId="{7BE1ACED-A1CB-4C7A-9D92-E7E07672D838}">
      <dsp:nvSpPr>
        <dsp:cNvPr id="0" name=""/>
        <dsp:cNvSpPr/>
      </dsp:nvSpPr>
      <dsp:spPr>
        <a:xfrm>
          <a:off x="0" y="1201656"/>
          <a:ext cx="9144000" cy="59904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u="none" kern="1200" dirty="0"/>
            <a:t>Σχεσιακή</a:t>
          </a:r>
          <a:r>
            <a:rPr lang="el-GR" sz="2400" u="none" kern="1200" baseline="0" dirty="0"/>
            <a:t> αντίληψη</a:t>
          </a:r>
          <a:endParaRPr lang="el-GR" sz="2400" kern="1200" dirty="0"/>
        </a:p>
      </dsp:txBody>
      <dsp:txXfrm>
        <a:off x="29243" y="1230899"/>
        <a:ext cx="9085514" cy="540554"/>
      </dsp:txXfrm>
    </dsp:sp>
    <dsp:sp modelId="{DC1FA7F6-896D-4829-AE1A-50C79F359470}">
      <dsp:nvSpPr>
        <dsp:cNvPr id="0" name=""/>
        <dsp:cNvSpPr/>
      </dsp:nvSpPr>
      <dsp:spPr>
        <a:xfrm>
          <a:off x="0" y="1800696"/>
          <a:ext cx="91440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Άτομο</a:t>
          </a:r>
          <a:r>
            <a:rPr lang="en-US" sz="2000" kern="1200" dirty="0"/>
            <a:t> </a:t>
          </a:r>
          <a:r>
            <a:rPr lang="el-GR" sz="2000" kern="1200" dirty="0"/>
            <a:t>&lt;ιός</a:t>
          </a:r>
          <a:r>
            <a:rPr lang="en-US" sz="2000" kern="1200" dirty="0"/>
            <a:t> </a:t>
          </a:r>
          <a:r>
            <a:rPr lang="el-GR" sz="2000" kern="1200" dirty="0"/>
            <a:t>&lt;βακτήριο</a:t>
          </a:r>
          <a:r>
            <a:rPr lang="en-US" sz="2000" kern="1200" dirty="0"/>
            <a:t> </a:t>
          </a:r>
          <a:r>
            <a:rPr lang="el-GR" sz="2000" kern="1200" dirty="0"/>
            <a:t>&lt;μυρμήγκι</a:t>
          </a:r>
        </a:p>
      </dsp:txBody>
      <dsp:txXfrm>
        <a:off x="0" y="1800696"/>
        <a:ext cx="9144000" cy="529920"/>
      </dsp:txXfrm>
    </dsp:sp>
    <dsp:sp modelId="{A057D012-EB62-4E0E-BCBA-DA853A33A8C7}">
      <dsp:nvSpPr>
        <dsp:cNvPr id="0" name=""/>
        <dsp:cNvSpPr/>
      </dsp:nvSpPr>
      <dsp:spPr>
        <a:xfrm>
          <a:off x="0" y="2330616"/>
          <a:ext cx="9144000" cy="59904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Αναλογική ποιοτική αντίληψη</a:t>
          </a:r>
        </a:p>
      </dsp:txBody>
      <dsp:txXfrm>
        <a:off x="29243" y="2359859"/>
        <a:ext cx="9085514" cy="540554"/>
      </dsp:txXfrm>
    </dsp:sp>
    <dsp:sp modelId="{1EB9E334-338E-4350-89B3-5E6E9D02C784}">
      <dsp:nvSpPr>
        <dsp:cNvPr id="0" name=""/>
        <dsp:cNvSpPr/>
      </dsp:nvSpPr>
      <dsp:spPr>
        <a:xfrm>
          <a:off x="0" y="2929656"/>
          <a:ext cx="9144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b="0" i="1" kern="1200" baseline="0" dirty="0"/>
            <a:t>Όσο μικρότερη είναι η τρίχα από τον άνθρωπο, τόσο μικρότερος είναι ο ιός από την τρίχα</a:t>
          </a:r>
          <a:endParaRPr lang="el-GR" sz="2000" kern="1200" dirty="0"/>
        </a:p>
      </dsp:txBody>
      <dsp:txXfrm>
        <a:off x="0" y="2929656"/>
        <a:ext cx="9144000" cy="612720"/>
      </dsp:txXfrm>
    </dsp:sp>
    <dsp:sp modelId="{64F8FF79-E581-4174-9E48-18393E04A621}">
      <dsp:nvSpPr>
        <dsp:cNvPr id="0" name=""/>
        <dsp:cNvSpPr/>
      </dsp:nvSpPr>
      <dsp:spPr>
        <a:xfrm>
          <a:off x="0" y="3617349"/>
          <a:ext cx="9144000" cy="59904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Αναλογική Ποσοτική Αντίληψη</a:t>
          </a:r>
        </a:p>
      </dsp:txBody>
      <dsp:txXfrm>
        <a:off x="29243" y="3646592"/>
        <a:ext cx="9085514" cy="540554"/>
      </dsp:txXfrm>
    </dsp:sp>
    <dsp:sp modelId="{45A790A9-BDB3-47F1-8994-F13E7ECAACF0}">
      <dsp:nvSpPr>
        <dsp:cNvPr id="0" name=""/>
        <dsp:cNvSpPr/>
      </dsp:nvSpPr>
      <dsp:spPr>
        <a:xfrm>
          <a:off x="0" y="4227144"/>
          <a:ext cx="91440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l-GR" sz="2000" b="0" i="1" kern="1200" baseline="0" dirty="0"/>
            <a:t>Το μήκος του μυρμηγκιού είναι 1000 μικρότερο από το ύψος του ανθρώπου όσες φορές είναι μικρότερο το πλάτος της έλικας του </a:t>
          </a:r>
          <a:r>
            <a:rPr lang="en-US" sz="2000" b="0" i="1" kern="1200" baseline="0" dirty="0"/>
            <a:t>DNA </a:t>
          </a:r>
          <a:r>
            <a:rPr lang="el-GR" sz="2000" b="0" i="1" kern="1200" baseline="0" dirty="0"/>
            <a:t>από το μέγεθος του βακτηρίου</a:t>
          </a:r>
          <a:endParaRPr lang="el-GR" sz="2000" kern="1200" dirty="0"/>
        </a:p>
      </dsp:txBody>
      <dsp:txXfrm>
        <a:off x="0" y="4227144"/>
        <a:ext cx="9144000" cy="894240"/>
      </dsp:txXfrm>
    </dsp:sp>
    <dsp:sp modelId="{CF2C500E-0E39-4814-87E2-A86975F8C12B}">
      <dsp:nvSpPr>
        <dsp:cNvPr id="0" name=""/>
        <dsp:cNvSpPr/>
      </dsp:nvSpPr>
      <dsp:spPr>
        <a:xfrm>
          <a:off x="0" y="5151856"/>
          <a:ext cx="9144000" cy="59904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Ποσοτική Απόλυτη Αντίληψη</a:t>
          </a:r>
        </a:p>
      </dsp:txBody>
      <dsp:txXfrm>
        <a:off x="29243" y="5181099"/>
        <a:ext cx="9085514" cy="540554"/>
      </dsp:txXfrm>
    </dsp:sp>
    <dsp:sp modelId="{58A417A4-13B7-4744-8844-0B7B9B335F6B}">
      <dsp:nvSpPr>
        <dsp:cNvPr id="0" name=""/>
        <dsp:cNvSpPr/>
      </dsp:nvSpPr>
      <dsp:spPr>
        <a:xfrm>
          <a:off x="0" y="5707392"/>
          <a:ext cx="91440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Η διάμετρος του </a:t>
          </a:r>
          <a:r>
            <a:rPr lang="en-US" sz="2000" kern="1200" dirty="0"/>
            <a:t>DNA </a:t>
          </a:r>
          <a:r>
            <a:rPr lang="el-GR" sz="2000" kern="1200" dirty="0"/>
            <a:t>είναι περίπου 2</a:t>
          </a:r>
          <a:r>
            <a:rPr lang="en-US" sz="2000" kern="1200" dirty="0"/>
            <a:t>nm</a:t>
          </a:r>
          <a:endParaRPr lang="el-GR" sz="2000" kern="1200" dirty="0"/>
        </a:p>
      </dsp:txBody>
      <dsp:txXfrm>
        <a:off x="0" y="5707392"/>
        <a:ext cx="9144000" cy="52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F080D-F25A-4399-9436-4D1ED80A0769}" type="datetimeFigureOut">
              <a:rPr lang="el-GR" smtClean="0"/>
              <a:pPr/>
              <a:t>14/5/2022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4A213-C17B-4F93-8CBF-9B0C241C110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σχεδιασμός των ΔΜΑ βιάστηκε γνωστό Μοντέλο της Διδακτικής Αναδόμησης</a:t>
            </a:r>
          </a:p>
        </p:txBody>
      </p:sp>
      <p:sp>
        <p:nvSpPr>
          <p:cNvPr id="4" name="Θέση αριθμού διαφάνειας 3"/>
          <p:cNvSpPr>
            <a:spLocks noGrp="1"/>
          </p:cNvSpPr>
          <p:nvPr>
            <p:ph type="sldNum" sz="quarter" idx="5"/>
          </p:nvPr>
        </p:nvSpPr>
        <p:spPr/>
        <p:txBody>
          <a:bodyPr/>
          <a:lstStyle/>
          <a:p>
            <a:fld id="{49A139DA-3A16-4842-B83C-58CC0028CA41}" type="slidenum">
              <a:rPr lang="el-GR" smtClean="0"/>
              <a:t>9</a:t>
            </a:fld>
            <a:endParaRPr lang="el-GR"/>
          </a:p>
        </p:txBody>
      </p:sp>
    </p:spTree>
    <p:extLst>
      <p:ext uri="{BB962C8B-B14F-4D97-AF65-F5344CB8AC3E}">
        <p14:creationId xmlns:p14="http://schemas.microsoft.com/office/powerpoint/2010/main" val="240543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baseline="0" dirty="0">
                <a:solidFill>
                  <a:srgbClr val="000000"/>
                </a:solidFill>
                <a:latin typeface="+mj-lt"/>
              </a:rPr>
              <a:t>όπου m η σχετικιστική του μάζα και c η ταχύτητα του φωτός, έχοντας υπόψη ότι το σώμα είναι μονωμένο από εξωτερικές επιδράσεις…αλλά η τιμή της εξαρτάται από το σύστημα αναφοράς που χρησιμοποιείται, για τη μέτρηση της ταχύτητας του σώματος..</a:t>
            </a:r>
            <a:endParaRPr lang="en-US" dirty="0"/>
          </a:p>
        </p:txBody>
      </p:sp>
      <p:sp>
        <p:nvSpPr>
          <p:cNvPr id="4" name="Θέση αριθμού διαφάνειας 3"/>
          <p:cNvSpPr>
            <a:spLocks noGrp="1"/>
          </p:cNvSpPr>
          <p:nvPr>
            <p:ph type="sldNum" sz="quarter" idx="5"/>
          </p:nvPr>
        </p:nvSpPr>
        <p:spPr/>
        <p:txBody>
          <a:bodyPr/>
          <a:lstStyle/>
          <a:p>
            <a:fld id="{72E4A213-C17B-4F93-8CBF-9B0C241C110A}" type="slidenum">
              <a:rPr lang="el-GR" smtClean="0"/>
              <a:pPr/>
              <a:t>52</a:t>
            </a:fld>
            <a:endParaRPr lang="el-GR"/>
          </a:p>
        </p:txBody>
      </p:sp>
    </p:spTree>
    <p:extLst>
      <p:ext uri="{BB962C8B-B14F-4D97-AF65-F5344CB8AC3E}">
        <p14:creationId xmlns:p14="http://schemas.microsoft.com/office/powerpoint/2010/main" val="206409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b="0" i="0" u="none" strike="noStrike" baseline="0" dirty="0">
                <a:solidFill>
                  <a:srgbClr val="000000"/>
                </a:solidFill>
                <a:latin typeface="Times New Roman" panose="02020603050405020304" pitchFamily="18" charset="0"/>
              </a:rPr>
              <a:t>Το πιο αφηρημένο επίπεδο αντιστοιχεί στην προσέγγιση του </a:t>
            </a:r>
            <a:r>
              <a:rPr lang="el-GR" sz="1800" b="0" i="0" u="none" strike="noStrike" baseline="0" dirty="0" err="1">
                <a:solidFill>
                  <a:srgbClr val="000000"/>
                </a:solidFill>
                <a:latin typeface="Times New Roman" panose="02020603050405020304" pitchFamily="18" charset="0"/>
              </a:rPr>
              <a:t>Feynman</a:t>
            </a:r>
            <a:r>
              <a:rPr lang="el-GR" sz="1800" b="0" i="0" u="none" strike="noStrike" baseline="0" dirty="0">
                <a:solidFill>
                  <a:srgbClr val="000000"/>
                </a:solidFill>
                <a:latin typeface="Times New Roman" panose="02020603050405020304" pitchFamily="18" charset="0"/>
              </a:rPr>
              <a:t>, (η ενέργεια ως αριθμός), ακολουθεί η προσέγγιση των </a:t>
            </a:r>
            <a:r>
              <a:rPr lang="el-GR" sz="1800" b="0" i="0" u="none" strike="noStrike" baseline="0" dirty="0" err="1">
                <a:solidFill>
                  <a:srgbClr val="000000"/>
                </a:solidFill>
                <a:latin typeface="Times New Roman" panose="02020603050405020304" pitchFamily="18" charset="0"/>
              </a:rPr>
              <a:t>Yavorsky-Pinsky</a:t>
            </a:r>
            <a:r>
              <a:rPr lang="el-GR" sz="1800" b="0" i="0" u="none" strike="noStrike" baseline="0" dirty="0">
                <a:solidFill>
                  <a:srgbClr val="000000"/>
                </a:solidFill>
                <a:latin typeface="Times New Roman" panose="02020603050405020304" pitchFamily="18" charset="0"/>
              </a:rPr>
              <a:t> περισσότερο συγκεκριμένη αλλά αρκετά θεωρητική, (η ενέργεια σχετίζεται άμεσα με τη μάζα ενός σώματος) και έπεται η προσέγγιση των </a:t>
            </a:r>
            <a:r>
              <a:rPr lang="el-GR" sz="1800" b="0" i="0" u="none" strike="noStrike" baseline="0" dirty="0" err="1">
                <a:solidFill>
                  <a:srgbClr val="000000"/>
                </a:solidFill>
                <a:latin typeface="Times New Roman" panose="02020603050405020304" pitchFamily="18" charset="0"/>
              </a:rPr>
              <a:t>Halliday-Resnick</a:t>
            </a:r>
            <a:r>
              <a:rPr lang="el-GR" sz="1800" b="0" i="0" u="none" strike="noStrike" baseline="0" dirty="0">
                <a:solidFill>
                  <a:srgbClr val="000000"/>
                </a:solidFill>
                <a:latin typeface="Times New Roman" panose="02020603050405020304" pitchFamily="18" charset="0"/>
              </a:rPr>
              <a:t>, όπου η ενέργεια δεν είναι πρωταρχική έννοια και η παρουσίασή της γίνεται σταδιακά </a:t>
            </a:r>
            <a:endParaRPr lang="en-US" dirty="0"/>
          </a:p>
        </p:txBody>
      </p:sp>
      <p:sp>
        <p:nvSpPr>
          <p:cNvPr id="4" name="Θέση αριθμού διαφάνειας 3"/>
          <p:cNvSpPr>
            <a:spLocks noGrp="1"/>
          </p:cNvSpPr>
          <p:nvPr>
            <p:ph type="sldNum" sz="quarter" idx="5"/>
          </p:nvPr>
        </p:nvSpPr>
        <p:spPr/>
        <p:txBody>
          <a:bodyPr/>
          <a:lstStyle/>
          <a:p>
            <a:fld id="{72E4A213-C17B-4F93-8CBF-9B0C241C110A}" type="slidenum">
              <a:rPr lang="el-GR" smtClean="0"/>
              <a:pPr/>
              <a:t>53</a:t>
            </a:fld>
            <a:endParaRPr lang="el-GR"/>
          </a:p>
        </p:txBody>
      </p:sp>
    </p:spTree>
    <p:extLst>
      <p:ext uri="{BB962C8B-B14F-4D97-AF65-F5344CB8AC3E}">
        <p14:creationId xmlns:p14="http://schemas.microsoft.com/office/powerpoint/2010/main" val="331460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72E4A213-C17B-4F93-8CBF-9B0C241C110A}" type="slidenum">
              <a:rPr lang="el-GR" smtClean="0"/>
              <a:pPr/>
              <a:t>54</a:t>
            </a:fld>
            <a:endParaRPr lang="el-GR"/>
          </a:p>
        </p:txBody>
      </p:sp>
    </p:spTree>
    <p:extLst>
      <p:ext uri="{BB962C8B-B14F-4D97-AF65-F5344CB8AC3E}">
        <p14:creationId xmlns:p14="http://schemas.microsoft.com/office/powerpoint/2010/main" val="381614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effectLst/>
                <a:latin typeface="Times New Roman" panose="02020603050405020304" pitchFamily="18" charset="0"/>
                <a:ea typeface="Times New Roman" panose="02020603050405020304" pitchFamily="18" charset="0"/>
              </a:rPr>
              <a:t>α) οι φοιτητές/</a:t>
            </a:r>
            <a:r>
              <a:rPr lang="el-GR" sz="1800" dirty="0" err="1">
                <a:effectLst/>
                <a:latin typeface="Times New Roman" panose="02020603050405020304" pitchFamily="18" charset="0"/>
                <a:ea typeface="Times New Roman" panose="02020603050405020304" pitchFamily="18" charset="0"/>
              </a:rPr>
              <a:t>τριες</a:t>
            </a:r>
            <a:r>
              <a:rPr lang="el-GR" sz="1800" dirty="0">
                <a:effectLst/>
                <a:latin typeface="Times New Roman" panose="02020603050405020304" pitchFamily="18" charset="0"/>
                <a:ea typeface="Times New Roman" panose="02020603050405020304" pitchFamily="18" charset="0"/>
              </a:rPr>
              <a:t> να γνωρίσουν τις κυριότερες εναλλακτικές απόψεις της βιβλιογραφίας για το περιεχόμενο της ενέργειας (φάση 8),</a:t>
            </a:r>
            <a:endParaRPr lang="en-US" dirty="0"/>
          </a:p>
        </p:txBody>
      </p:sp>
      <p:sp>
        <p:nvSpPr>
          <p:cNvPr id="4" name="Θέση αριθμού διαφάνειας 3"/>
          <p:cNvSpPr>
            <a:spLocks noGrp="1"/>
          </p:cNvSpPr>
          <p:nvPr>
            <p:ph type="sldNum" sz="quarter" idx="5"/>
          </p:nvPr>
        </p:nvSpPr>
        <p:spPr/>
        <p:txBody>
          <a:bodyPr/>
          <a:lstStyle/>
          <a:p>
            <a:fld id="{72E4A213-C17B-4F93-8CBF-9B0C241C110A}" type="slidenum">
              <a:rPr lang="el-GR" smtClean="0"/>
              <a:pPr/>
              <a:t>59</a:t>
            </a:fld>
            <a:endParaRPr lang="el-GR"/>
          </a:p>
        </p:txBody>
      </p:sp>
    </p:spTree>
    <p:extLst>
      <p:ext uri="{BB962C8B-B14F-4D97-AF65-F5344CB8AC3E}">
        <p14:creationId xmlns:p14="http://schemas.microsoft.com/office/powerpoint/2010/main" val="403429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endParaRPr lang="el-GR"/>
          </a:p>
        </p:txBody>
      </p:sp>
      <p:sp>
        <p:nvSpPr>
          <p:cNvPr id="5" name="Θέση αριθμού διαφάνειας 4"/>
          <p:cNvSpPr>
            <a:spLocks noGrp="1"/>
          </p:cNvSpPr>
          <p:nvPr>
            <p:ph type="sldNum" sz="quarter" idx="11"/>
          </p:nvPr>
        </p:nvSpPr>
        <p:spPr/>
        <p:txBody>
          <a:bodyPr/>
          <a:lstStyle/>
          <a:p>
            <a:fld id="{C40EEE86-A728-450A-AB1D-DB5178253542}" type="slidenum">
              <a:rPr lang="el-GR" smtClean="0"/>
              <a:pPr/>
              <a:t>61</a:t>
            </a:fld>
            <a:endParaRPr lang="el-GR"/>
          </a:p>
        </p:txBody>
      </p:sp>
    </p:spTree>
    <p:extLst>
      <p:ext uri="{BB962C8B-B14F-4D97-AF65-F5344CB8AC3E}">
        <p14:creationId xmlns:p14="http://schemas.microsoft.com/office/powerpoint/2010/main" val="266325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69B475-AB16-47DC-B9D7-1A6656072337}" type="slidenum">
              <a:rPr lang="el-GR" smtClean="0"/>
              <a:pPr/>
              <a:t>26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69B475-AB16-47DC-B9D7-1A6656072337}" type="slidenum">
              <a:rPr lang="el-GR" smtClean="0"/>
              <a:pPr/>
              <a:t>27</a:t>
            </a:fld>
            <a:endParaRPr lang="el-GR"/>
          </a:p>
        </p:txBody>
      </p:sp>
    </p:spTree>
    <p:extLst>
      <p:ext uri="{BB962C8B-B14F-4D97-AF65-F5344CB8AC3E}">
        <p14:creationId xmlns:p14="http://schemas.microsoft.com/office/powerpoint/2010/main" val="398061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fld id="{B769B475-AB16-47DC-B9D7-1A6656072337}" type="slidenum">
              <a:rPr lang="el-GR" smtClean="0"/>
              <a:pPr/>
              <a:t>28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69B475-AB16-47DC-B9D7-1A6656072337}" type="slidenum">
              <a:rPr lang="el-GR" smtClean="0"/>
              <a:pPr/>
              <a:t>29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a:p>
            <a:r>
              <a:rPr lang="el-GR" sz="1200" kern="1200" dirty="0">
                <a:solidFill>
                  <a:schemeClr val="tx1"/>
                </a:solidFill>
                <a:latin typeface="+mn-lt"/>
                <a:ea typeface="+mn-ea"/>
                <a:cs typeface="+mn-cs"/>
              </a:rPr>
              <a:t>Και μιας και η Ν-ΕΤ σχετίζεται με τη μελέτη των ιδιοτήτων των υλικών στη νανοκλίμακα και επειδή όλοι οι βιομηχανικοί τομείς βασίζονται στα υλικά, αναμένεται όλες οι βιομηχανίες, π.χ. μεταφορές, επικοινωνίες, υγεία κτλ να επηρεαστούν από την πρόοδο της Ν-ΕΤ. Αυτή η δυναμική φέρνει στην επιφάνεια το όραμα μίας νέας βιομηχανικής επανάστασης, ενώ έχει προσδώσει στη </a:t>
            </a:r>
            <a:r>
              <a:rPr lang="el-GR" sz="1200" kern="1200" dirty="0" err="1">
                <a:solidFill>
                  <a:schemeClr val="tx1"/>
                </a:solidFill>
                <a:latin typeface="+mn-lt"/>
                <a:ea typeface="+mn-ea"/>
                <a:cs typeface="+mn-cs"/>
              </a:rPr>
              <a:t>Νανοτεχνολογία</a:t>
            </a:r>
            <a:r>
              <a:rPr lang="el-GR" sz="1200" kern="1200" dirty="0">
                <a:solidFill>
                  <a:schemeClr val="tx1"/>
                </a:solidFill>
                <a:latin typeface="+mn-lt"/>
                <a:ea typeface="+mn-ea"/>
                <a:cs typeface="+mn-cs"/>
              </a:rPr>
              <a:t> τον χαρακτηρισμό όπως </a:t>
            </a:r>
            <a:r>
              <a:rPr lang="el-GR" sz="1200" i="1" kern="1200" dirty="0">
                <a:solidFill>
                  <a:schemeClr val="tx1"/>
                </a:solidFill>
                <a:latin typeface="+mn-lt"/>
                <a:ea typeface="+mn-ea"/>
                <a:cs typeface="+mn-cs"/>
              </a:rPr>
              <a:t>ανατρεπτική τεχνολογία (</a:t>
            </a:r>
            <a:r>
              <a:rPr lang="en-US" sz="1200" i="1" kern="1200" dirty="0">
                <a:solidFill>
                  <a:schemeClr val="tx1"/>
                </a:solidFill>
                <a:latin typeface="+mn-lt"/>
                <a:ea typeface="+mn-ea"/>
                <a:cs typeface="+mn-cs"/>
              </a:rPr>
              <a:t>disruptive technology</a:t>
            </a:r>
            <a:r>
              <a:rPr lang="el-GR" sz="1200" i="1" kern="1200" dirty="0">
                <a:solidFill>
                  <a:schemeClr val="tx1"/>
                </a:solidFill>
                <a:latin typeface="+mn-lt"/>
                <a:ea typeface="+mn-ea"/>
                <a:cs typeface="+mn-cs"/>
              </a:rPr>
              <a:t>) </a:t>
            </a:r>
            <a:r>
              <a:rPr lang="el-GR" sz="1200" kern="1200" dirty="0">
                <a:solidFill>
                  <a:schemeClr val="tx1"/>
                </a:solidFill>
                <a:latin typeface="+mn-lt"/>
                <a:ea typeface="+mn-ea"/>
                <a:cs typeface="+mn-cs"/>
              </a:rPr>
              <a:t>και </a:t>
            </a:r>
            <a:r>
              <a:rPr lang="el-GR" sz="1200" i="1" kern="1200" dirty="0">
                <a:solidFill>
                  <a:schemeClr val="tx1"/>
                </a:solidFill>
                <a:latin typeface="+mn-lt"/>
                <a:ea typeface="+mn-ea"/>
                <a:cs typeface="+mn-cs"/>
              </a:rPr>
              <a:t>τεχνολογία γενικής</a:t>
            </a:r>
            <a:r>
              <a:rPr lang="el-GR" sz="1200" kern="1200" dirty="0">
                <a:solidFill>
                  <a:schemeClr val="tx1"/>
                </a:solidFill>
                <a:latin typeface="+mn-lt"/>
                <a:ea typeface="+mn-ea"/>
                <a:cs typeface="+mn-cs"/>
              </a:rPr>
              <a:t> </a:t>
            </a:r>
            <a:r>
              <a:rPr lang="el-GR" sz="1200" i="1" kern="1200" dirty="0">
                <a:solidFill>
                  <a:schemeClr val="tx1"/>
                </a:solidFill>
                <a:latin typeface="+mn-lt"/>
                <a:ea typeface="+mn-ea"/>
                <a:cs typeface="+mn-cs"/>
              </a:rPr>
              <a:t>εφαρμογή</a:t>
            </a:r>
            <a:r>
              <a:rPr lang="el-GR" sz="1200" kern="1200" dirty="0">
                <a:solidFill>
                  <a:schemeClr val="tx1"/>
                </a:solidFill>
                <a:latin typeface="+mn-lt"/>
                <a:ea typeface="+mn-ea"/>
                <a:cs typeface="+mn-cs"/>
              </a:rPr>
              <a:t>ς </a:t>
            </a:r>
            <a:r>
              <a:rPr lang="el-GR" sz="1200" i="1" kern="1200" dirty="0">
                <a:solidFill>
                  <a:schemeClr val="tx1"/>
                </a:solidFill>
                <a:latin typeface="+mn-lt"/>
                <a:ea typeface="+mn-ea"/>
                <a:cs typeface="+mn-cs"/>
              </a:rPr>
              <a:t>(</a:t>
            </a:r>
            <a:r>
              <a:rPr lang="en-US" sz="1200" i="1" kern="1200" dirty="0">
                <a:solidFill>
                  <a:schemeClr val="tx1"/>
                </a:solidFill>
                <a:latin typeface="+mn-lt"/>
                <a:ea typeface="+mn-ea"/>
                <a:cs typeface="+mn-cs"/>
              </a:rPr>
              <a:t>enabling technology</a:t>
            </a:r>
            <a:r>
              <a:rPr lang="el-GR" sz="1200" kern="1200" dirty="0">
                <a:solidFill>
                  <a:schemeClr val="tx1"/>
                </a:solidFill>
                <a:latin typeface="+mn-lt"/>
                <a:ea typeface="+mn-ea"/>
                <a:cs typeface="+mn-cs"/>
              </a:rPr>
              <a:t>). Ανατρεπτική γιατί περιλαμβάνει τεχνολογίες οι οποίες μπορούν να αντικαταστήσουν παλαιότερες και να επιτρέψουν να κυριαρχήσουν νέες διαδικασίες και σύγχρονα προϊόντα με βελτιωμένες επιδόσεις σε σχέση με αυτά που κυκλοφορούσαν μέχρι σήμερα. Τεχνολογία γενικής εφαρμογής επειδή η </a:t>
            </a:r>
            <a:r>
              <a:rPr lang="el-GR" sz="1200" kern="1200" dirty="0" err="1">
                <a:solidFill>
                  <a:schemeClr val="tx1"/>
                </a:solidFill>
                <a:latin typeface="+mn-lt"/>
                <a:ea typeface="+mn-ea"/>
                <a:cs typeface="+mn-cs"/>
              </a:rPr>
              <a:t>Νανοτεχνολογία</a:t>
            </a:r>
            <a:r>
              <a:rPr lang="el-GR" sz="1200" kern="1200" dirty="0">
                <a:solidFill>
                  <a:schemeClr val="tx1"/>
                </a:solidFill>
                <a:latin typeface="+mn-lt"/>
                <a:ea typeface="+mn-ea"/>
                <a:cs typeface="+mn-cs"/>
              </a:rPr>
              <a:t> μπορεί να επηρεάσει όλα τα πεδία της βιομηχανικής δραστηριότητας διαδραματίζοντας σημαντικό ρόλο στην περαιτέρω πρόοδο του εκάστοτε βιομηχανικού κλάδου</a:t>
            </a:r>
            <a:endParaRPr lang="el-GR" dirty="0"/>
          </a:p>
        </p:txBody>
      </p:sp>
      <p:sp>
        <p:nvSpPr>
          <p:cNvPr id="4" name="3 - Θέση αριθμού διαφάνειας"/>
          <p:cNvSpPr>
            <a:spLocks noGrp="1"/>
          </p:cNvSpPr>
          <p:nvPr>
            <p:ph type="sldNum" sz="quarter" idx="10"/>
          </p:nvPr>
        </p:nvSpPr>
        <p:spPr/>
        <p:txBody>
          <a:bodyPr/>
          <a:lstStyle/>
          <a:p>
            <a:fld id="{B769B475-AB16-47DC-B9D7-1A6656072337}" type="slidenum">
              <a:rPr lang="el-GR" smtClean="0"/>
              <a:pPr/>
              <a:t>31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διδασκαλία και μάθηση της</a:t>
            </a:r>
            <a:r>
              <a:rPr lang="el-GR" baseline="0" dirty="0"/>
              <a:t> Ν-ΕΤ θεωρείται δύσκολη γιατί είναι οι σχετικές έννοιες και τα φαινόμενα είναι μακριά από την αισθητηριακή αντίληψη</a:t>
            </a:r>
            <a:endParaRPr lang="el-GR" dirty="0"/>
          </a:p>
        </p:txBody>
      </p:sp>
      <p:sp>
        <p:nvSpPr>
          <p:cNvPr id="4" name="Θέση αριθμού διαφάνειας 3"/>
          <p:cNvSpPr>
            <a:spLocks noGrp="1"/>
          </p:cNvSpPr>
          <p:nvPr>
            <p:ph type="sldNum" sz="quarter" idx="10"/>
          </p:nvPr>
        </p:nvSpPr>
        <p:spPr/>
        <p:txBody>
          <a:bodyPr/>
          <a:lstStyle/>
          <a:p>
            <a:fld id="{B769B475-AB16-47DC-B9D7-1A6656072337}" type="slidenum">
              <a:rPr lang="el-GR" smtClean="0"/>
              <a:pPr/>
              <a:t>37</a:t>
            </a:fld>
            <a:endParaRPr lang="el-GR"/>
          </a:p>
        </p:txBody>
      </p:sp>
    </p:spTree>
    <p:extLst>
      <p:ext uri="{BB962C8B-B14F-4D97-AF65-F5344CB8AC3E}">
        <p14:creationId xmlns:p14="http://schemas.microsoft.com/office/powerpoint/2010/main" val="172982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r>
              <a:rPr lang="el-GR" dirty="0"/>
              <a:t>ΚΙΝΗΣΕΙΣ!!!!!!</a:t>
            </a:r>
          </a:p>
          <a:p>
            <a:r>
              <a:rPr lang="el-GR" dirty="0"/>
              <a:t>Ρήματα</a:t>
            </a:r>
            <a:r>
              <a:rPr lang="el-GR" baseline="0" dirty="0"/>
              <a:t> προφορικού λόγου: </a:t>
            </a:r>
            <a:r>
              <a:rPr lang="el-GR" baseline="0" dirty="0" err="1"/>
              <a:t>γ΄</a:t>
            </a:r>
            <a:r>
              <a:rPr lang="el-GR" baseline="0" dirty="0"/>
              <a:t> ενικός ή πληθυντικός, ανάσα από μία διαφάνεια στην άλλη, να συνδεθεί η μία διαφάνεια με την άλλη</a:t>
            </a:r>
            <a:endParaRPr lang="el-GR" dirty="0"/>
          </a:p>
        </p:txBody>
      </p:sp>
      <p:sp>
        <p:nvSpPr>
          <p:cNvPr id="4" name="3 - Θέση αριθμού διαφάνειας"/>
          <p:cNvSpPr>
            <a:spLocks noGrp="1"/>
          </p:cNvSpPr>
          <p:nvPr>
            <p:ph type="sldNum" sz="quarter" idx="10"/>
          </p:nvPr>
        </p:nvSpPr>
        <p:spPr/>
        <p:txBody>
          <a:bodyPr/>
          <a:lstStyle/>
          <a:p>
            <a:fld id="{71454CD2-61F9-425F-A296-A5CDA1FEDA73}" type="slidenum">
              <a:rPr lang="el-GR" smtClean="0"/>
              <a:pPr/>
              <a:t>39</a:t>
            </a:fld>
            <a:endParaRPr lang="el-GR"/>
          </a:p>
        </p:txBody>
      </p:sp>
    </p:spTree>
    <p:extLst>
      <p:ext uri="{BB962C8B-B14F-4D97-AF65-F5344CB8AC3E}">
        <p14:creationId xmlns:p14="http://schemas.microsoft.com/office/powerpoint/2010/main" val="49033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διδασκαλία και μάθηση της</a:t>
            </a:r>
            <a:r>
              <a:rPr lang="el-GR" baseline="0" dirty="0"/>
              <a:t> Ν-ΕΤ θεωρείται δύσκολη γιατί είναι οι σχετικές έννοιες και τα φαινόμενα είναι μακριά από την αισθητηριακή αντίληψη</a:t>
            </a:r>
            <a:endParaRPr lang="el-GR" dirty="0"/>
          </a:p>
        </p:txBody>
      </p:sp>
      <p:sp>
        <p:nvSpPr>
          <p:cNvPr id="4" name="Θέση αριθμού διαφάνειας 3"/>
          <p:cNvSpPr>
            <a:spLocks noGrp="1"/>
          </p:cNvSpPr>
          <p:nvPr>
            <p:ph type="sldNum" sz="quarter" idx="10"/>
          </p:nvPr>
        </p:nvSpPr>
        <p:spPr/>
        <p:txBody>
          <a:bodyPr/>
          <a:lstStyle/>
          <a:p>
            <a:fld id="{B769B475-AB16-47DC-B9D7-1A6656072337}" type="slidenum">
              <a:rPr lang="el-GR" smtClean="0"/>
              <a:pPr/>
              <a:t>40</a:t>
            </a:fld>
            <a:endParaRPr lang="el-GR"/>
          </a:p>
        </p:txBody>
      </p:sp>
    </p:spTree>
    <p:extLst>
      <p:ext uri="{BB962C8B-B14F-4D97-AF65-F5344CB8AC3E}">
        <p14:creationId xmlns:p14="http://schemas.microsoft.com/office/powerpoint/2010/main" val="172982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01B52AC6-72CD-4957-B84E-3D9DA61EF096}"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14/5/2022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14/5/2022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package" Target="../embeddings/Microsoft_Word_Document.docx"/><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4.emf"/><Relationship Id="rId9" Type="http://schemas.microsoft.com/office/2007/relationships/diagramDrawing" Target="../diagrams/drawing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75656" y="1340768"/>
            <a:ext cx="6764288" cy="864096"/>
          </a:xfrm>
          <a:ln w="28575">
            <a:solidFill>
              <a:schemeClr val="tx2"/>
            </a:solidFill>
          </a:ln>
        </p:spPr>
        <p:txBody>
          <a:bodyPr>
            <a:normAutofit/>
          </a:bodyPr>
          <a:lstStyle/>
          <a:p>
            <a:r>
              <a:rPr lang="en-US" b="1" dirty="0"/>
              <a:t>SCIENCE EDUCATION</a:t>
            </a:r>
            <a:endParaRPr lang="el-GR" b="1" dirty="0"/>
          </a:p>
        </p:txBody>
      </p:sp>
      <p:sp>
        <p:nvSpPr>
          <p:cNvPr id="3" name="2 - Υπότιτλος"/>
          <p:cNvSpPr>
            <a:spLocks noGrp="1"/>
          </p:cNvSpPr>
          <p:nvPr>
            <p:ph type="subTitle" idx="1"/>
          </p:nvPr>
        </p:nvSpPr>
        <p:spPr>
          <a:xfrm>
            <a:off x="1657400" y="2816932"/>
            <a:ext cx="6400800" cy="1224136"/>
          </a:xfrm>
        </p:spPr>
        <p:txBody>
          <a:bodyPr>
            <a:normAutofit fontScale="77500" lnSpcReduction="20000"/>
          </a:bodyPr>
          <a:lstStyle/>
          <a:p>
            <a:r>
              <a:rPr lang="el-GR" dirty="0">
                <a:solidFill>
                  <a:schemeClr val="tx1"/>
                </a:solidFill>
              </a:rPr>
              <a:t>ΕΦΠΤ4.  Διδακτικά-Μαθησιακά Περιβάλλοντα στις Φυσικές Επιστήμες, το Περιβάλλον και </a:t>
            </a:r>
          </a:p>
          <a:p>
            <a:r>
              <a:rPr lang="el-GR" dirty="0">
                <a:solidFill>
                  <a:schemeClr val="tx1"/>
                </a:solidFill>
              </a:rPr>
              <a:t>την Τεχνολογία: Σχεδιασμός και Ανάπτυξη</a:t>
            </a:r>
            <a:endParaRPr lang="el-GR" b="1" dirty="0">
              <a:solidFill>
                <a:schemeClr val="tx1"/>
              </a:solidFill>
            </a:endParaRPr>
          </a:p>
        </p:txBody>
      </p:sp>
      <p:sp>
        <p:nvSpPr>
          <p:cNvPr id="4" name="2 - Υπότιτλος"/>
          <p:cNvSpPr txBox="1">
            <a:spLocks/>
          </p:cNvSpPr>
          <p:nvPr/>
        </p:nvSpPr>
        <p:spPr>
          <a:xfrm>
            <a:off x="1979712" y="5157192"/>
            <a:ext cx="5760640" cy="108012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spcBef>
                <a:spcPts val="0"/>
              </a:spcBef>
              <a:spcAft>
                <a:spcPts val="0"/>
              </a:spcAft>
              <a:buClrTx/>
              <a:buSzTx/>
              <a:buFont typeface="Arial" pitchFamily="34" charset="0"/>
              <a:buNone/>
              <a:tabLst/>
              <a:defRPr/>
            </a:pPr>
            <a:r>
              <a:rPr kumimoji="0" lang="el-GR" sz="2000" b="0" i="0" u="none" strike="noStrike" kern="1200" cap="none" spc="0" normalizeH="0" baseline="0" noProof="0" dirty="0">
                <a:ln>
                  <a:noFill/>
                </a:ln>
                <a:solidFill>
                  <a:schemeClr val="tx1"/>
                </a:solidFill>
                <a:effectLst/>
                <a:uLnTx/>
                <a:uFillTx/>
                <a:latin typeface="+mn-lt"/>
                <a:ea typeface="+mn-ea"/>
                <a:cs typeface="+mn-cs"/>
              </a:rPr>
              <a:t>Άννα </a:t>
            </a:r>
            <a:r>
              <a:rPr kumimoji="0" lang="el-GR" sz="2000" b="0" i="0" u="none" strike="noStrike" kern="1200" cap="none" spc="0" normalizeH="0" baseline="0" noProof="0" dirty="0" err="1">
                <a:ln>
                  <a:noFill/>
                </a:ln>
                <a:solidFill>
                  <a:schemeClr val="tx1"/>
                </a:solidFill>
                <a:effectLst/>
                <a:uLnTx/>
                <a:uFillTx/>
                <a:latin typeface="+mn-lt"/>
                <a:ea typeface="+mn-ea"/>
                <a:cs typeface="+mn-cs"/>
              </a:rPr>
              <a:t>Σπύρτου</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spcBef>
                <a:spcPts val="0"/>
              </a:spcBef>
              <a:spcAft>
                <a:spcPts val="0"/>
              </a:spcAft>
              <a:buClrTx/>
              <a:buSzTx/>
              <a:buFont typeface="Arial" pitchFamily="34" charset="0"/>
              <a:buNone/>
              <a:tabLst/>
              <a:defRPr/>
            </a:pPr>
            <a:r>
              <a:rPr lang="en-US" sz="2000" b="1" dirty="0">
                <a:solidFill>
                  <a:schemeClr val="tx1"/>
                </a:solidFill>
              </a:rPr>
              <a:t>aspirtou@uowm.gr</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spcBef>
                <a:spcPts val="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spyrtouanna@gmail.com</a:t>
            </a:r>
          </a:p>
          <a:p>
            <a:pPr marL="0" marR="0" lvl="0" indent="0" algn="ctr" defTabSz="914400" rtl="0" eaLnBrk="1" fontAlgn="auto" latinLnBrk="0" hangingPunct="1">
              <a:spcBef>
                <a:spcPts val="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6" descr="logo_uowm"/>
          <p:cNvPicPr>
            <a:picLocks noChangeAspect="1" noChangeArrowheads="1"/>
          </p:cNvPicPr>
          <p:nvPr/>
        </p:nvPicPr>
        <p:blipFill>
          <a:blip r:embed="rId2" cstate="print"/>
          <a:srcRect/>
          <a:stretch>
            <a:fillRect/>
          </a:stretch>
        </p:blipFill>
        <p:spPr>
          <a:xfrm>
            <a:off x="428596" y="285728"/>
            <a:ext cx="857256" cy="710620"/>
          </a:xfrm>
          <a:prstGeom prst="rect">
            <a:avLst/>
          </a:prstGeom>
          <a:noFill/>
          <a:ln/>
          <a:effectLst/>
        </p:spPr>
      </p:pic>
      <p:sp>
        <p:nvSpPr>
          <p:cNvPr id="6" name="5 - TextBox"/>
          <p:cNvSpPr txBox="1"/>
          <p:nvPr/>
        </p:nvSpPr>
        <p:spPr>
          <a:xfrm>
            <a:off x="1357290" y="500042"/>
            <a:ext cx="5214569" cy="400110"/>
          </a:xfrm>
          <a:prstGeom prst="rect">
            <a:avLst/>
          </a:prstGeom>
          <a:noFill/>
        </p:spPr>
        <p:txBody>
          <a:bodyPr wrap="none" rtlCol="0">
            <a:spAutoFit/>
            <a:scene3d>
              <a:camera prst="orthographicFront">
                <a:rot lat="0" lon="0" rev="0"/>
              </a:camera>
              <a:lightRig rig="contrasting" dir="t">
                <a:rot lat="0" lon="0" rev="4500000"/>
              </a:lightRig>
            </a:scene3d>
            <a:sp3d extrusionH="57150" contourW="6350" prstMaterial="metal">
              <a:bevelT w="127000" h="31750" prst="riblet"/>
              <a:contourClr>
                <a:schemeClr val="accent1">
                  <a:shade val="75000"/>
                </a:schemeClr>
              </a:contourClr>
            </a:sp3d>
          </a:bodyPr>
          <a:lstStyle/>
          <a:p>
            <a:r>
              <a:rPr lang="el-GR"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Πανεπιστημιο</a:t>
            </a:r>
            <a:r>
              <a:rPr lang="el-G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 </a:t>
            </a:r>
            <a:r>
              <a:rPr lang="el-GR"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δυτικησ</a:t>
            </a:r>
            <a:r>
              <a:rPr lang="el-G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 </a:t>
            </a:r>
            <a:r>
              <a:rPr lang="el-GR"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μακεδονιαΣ</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 –</a:t>
            </a:r>
            <a:r>
              <a:rPr lang="el-G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dir="5400000">
                    <a:prstClr val="black">
                      <a:alpha val="50000"/>
                    </a:prstClr>
                  </a:innerShdw>
                  <a:reflection blurRad="12700" stA="50000" endPos="50000" dist="5000" dir="5400000" sy="-100000" rotWithShape="0"/>
                </a:effectLst>
              </a:rPr>
              <a:t> ΠΔΜ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971600" y="260648"/>
            <a:ext cx="7554686" cy="787790"/>
          </a:xfrm>
          <a:solidFill>
            <a:srgbClr val="990033"/>
          </a:solidFill>
          <a:ln>
            <a:no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l-GR" sz="2800" b="1" dirty="0">
                <a:solidFill>
                  <a:schemeClr val="bg1"/>
                </a:solidFill>
              </a:rPr>
              <a:t>Σχεδιασμός &amp; Ανάπτυξη ΔΜ</a:t>
            </a:r>
            <a:r>
              <a:rPr lang="en-US" sz="2800" b="1" dirty="0">
                <a:solidFill>
                  <a:schemeClr val="bg1"/>
                </a:solidFill>
              </a:rPr>
              <a:t>A</a:t>
            </a:r>
            <a:endParaRPr lang="el-GR" sz="2800" b="1" dirty="0">
              <a:solidFill>
                <a:schemeClr val="bg1"/>
              </a:solidFill>
            </a:endParaRPr>
          </a:p>
        </p:txBody>
      </p:sp>
      <p:sp>
        <p:nvSpPr>
          <p:cNvPr id="2" name="Θέση αριθμού διαφάνειας 1"/>
          <p:cNvSpPr>
            <a:spLocks noGrp="1"/>
          </p:cNvSpPr>
          <p:nvPr>
            <p:ph type="sldNum" sz="quarter" idx="12"/>
          </p:nvPr>
        </p:nvSpPr>
        <p:spPr/>
        <p:txBody>
          <a:bodyPr/>
          <a:lstStyle/>
          <a:p>
            <a:fld id="{2C02DD4E-B250-43A4-9314-13283928072D}" type="slidenum">
              <a:rPr lang="el-GR" smtClean="0"/>
              <a:pPr/>
              <a:t>10</a:t>
            </a:fld>
            <a:endParaRPr lang="el-GR" dirty="0"/>
          </a:p>
        </p:txBody>
      </p:sp>
      <p:grpSp>
        <p:nvGrpSpPr>
          <p:cNvPr id="10" name="9 - Ομάδα"/>
          <p:cNvGrpSpPr/>
          <p:nvPr/>
        </p:nvGrpSpPr>
        <p:grpSpPr>
          <a:xfrm>
            <a:off x="662763" y="1178685"/>
            <a:ext cx="7160145" cy="5418667"/>
            <a:chOff x="350998" y="1178076"/>
            <a:chExt cx="7160145" cy="5418667"/>
          </a:xfrm>
        </p:grpSpPr>
        <p:graphicFrame>
          <p:nvGraphicFramePr>
            <p:cNvPr id="11" name="10 - Διάγραμμα"/>
            <p:cNvGraphicFramePr/>
            <p:nvPr/>
          </p:nvGraphicFramePr>
          <p:xfrm>
            <a:off x="1415143" y="1178076"/>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TextBox"/>
            <p:cNvSpPr txBox="1"/>
            <p:nvPr/>
          </p:nvSpPr>
          <p:spPr>
            <a:xfrm rot="1339674">
              <a:off x="350998" y="2037769"/>
              <a:ext cx="1627946" cy="954107"/>
            </a:xfrm>
            <a:prstGeom prst="rect">
              <a:avLst/>
            </a:prstGeom>
            <a:noFill/>
          </p:spPr>
          <p:txBody>
            <a:bodyPr wrap="none" rtlCol="0">
              <a:spAutoFit/>
            </a:bodyPr>
            <a:lstStyle/>
            <a:p>
              <a:pPr algn="ctr"/>
              <a:r>
                <a:rPr lang="el-GR" sz="2800" b="1" dirty="0">
                  <a:solidFill>
                    <a:schemeClr val="bg1"/>
                  </a:solidFill>
                </a:rPr>
                <a:t>Δηλωτική</a:t>
              </a:r>
            </a:p>
            <a:p>
              <a:pPr algn="ctr"/>
              <a:r>
                <a:rPr lang="el-GR" sz="2800" b="1" dirty="0">
                  <a:solidFill>
                    <a:schemeClr val="bg1"/>
                  </a:solidFill>
                </a:rPr>
                <a:t>Γνώση</a:t>
              </a:r>
            </a:p>
          </p:txBody>
        </p:sp>
      </p:grpSp>
      <p:sp>
        <p:nvSpPr>
          <p:cNvPr id="15" name="14 - TextBox"/>
          <p:cNvSpPr txBox="1"/>
          <p:nvPr/>
        </p:nvSpPr>
        <p:spPr>
          <a:xfrm>
            <a:off x="7812360" y="2060848"/>
            <a:ext cx="397866" cy="646331"/>
          </a:xfrm>
          <a:prstGeom prst="rect">
            <a:avLst/>
          </a:prstGeom>
          <a:noFill/>
        </p:spPr>
        <p:txBody>
          <a:bodyPr wrap="none" rtlCol="0">
            <a:spAutoFit/>
          </a:bodyPr>
          <a:lstStyle/>
          <a:p>
            <a:r>
              <a:rPr lang="el-GR" sz="3600" b="1" dirty="0">
                <a:solidFill>
                  <a:schemeClr val="bg1"/>
                </a:solidFill>
              </a:rPr>
              <a:t>?</a:t>
            </a:r>
          </a:p>
        </p:txBody>
      </p:sp>
      <p:sp>
        <p:nvSpPr>
          <p:cNvPr id="3" name="TextBox 2">
            <a:extLst>
              <a:ext uri="{FF2B5EF4-FFF2-40B4-BE49-F238E27FC236}">
                <a16:creationId xmlns:a16="http://schemas.microsoft.com/office/drawing/2014/main" id="{3E4D627C-BC5C-4698-9B64-0750C5AD80C1}"/>
              </a:ext>
            </a:extLst>
          </p:cNvPr>
          <p:cNvSpPr txBox="1"/>
          <p:nvPr/>
        </p:nvSpPr>
        <p:spPr>
          <a:xfrm>
            <a:off x="1632857" y="2060848"/>
            <a:ext cx="655949" cy="769441"/>
          </a:xfrm>
          <a:prstGeom prst="rect">
            <a:avLst/>
          </a:prstGeom>
          <a:noFill/>
        </p:spPr>
        <p:txBody>
          <a:bodyPr wrap="none" rtlCol="0">
            <a:spAutoFit/>
          </a:bodyPr>
          <a:lstStyle/>
          <a:p>
            <a:r>
              <a:rPr lang="el-GR" sz="4400" dirty="0">
                <a:latin typeface="Century" panose="02040604050505020304" pitchFamily="18" charset="0"/>
              </a:rPr>
              <a:t>1 </a:t>
            </a:r>
            <a:endParaRPr lang="en-US" sz="4400" dirty="0">
              <a:latin typeface="Century" panose="02040604050505020304" pitchFamily="18" charset="0"/>
            </a:endParaRPr>
          </a:p>
        </p:txBody>
      </p:sp>
      <p:sp>
        <p:nvSpPr>
          <p:cNvPr id="12" name="TextBox 11">
            <a:extLst>
              <a:ext uri="{FF2B5EF4-FFF2-40B4-BE49-F238E27FC236}">
                <a16:creationId xmlns:a16="http://schemas.microsoft.com/office/drawing/2014/main" id="{8DE2BCEB-B576-4C5D-A0F9-A70A2F85132F}"/>
              </a:ext>
            </a:extLst>
          </p:cNvPr>
          <p:cNvSpPr txBox="1"/>
          <p:nvPr/>
        </p:nvSpPr>
        <p:spPr>
          <a:xfrm>
            <a:off x="7105953" y="1728276"/>
            <a:ext cx="498855" cy="769441"/>
          </a:xfrm>
          <a:prstGeom prst="rect">
            <a:avLst/>
          </a:prstGeom>
          <a:noFill/>
        </p:spPr>
        <p:txBody>
          <a:bodyPr wrap="none" rtlCol="0">
            <a:spAutoFit/>
          </a:bodyPr>
          <a:lstStyle/>
          <a:p>
            <a:r>
              <a:rPr lang="el-GR" sz="4400" dirty="0">
                <a:latin typeface="Century" panose="02040604050505020304" pitchFamily="18" charset="0"/>
              </a:rPr>
              <a:t>2</a:t>
            </a:r>
            <a:endParaRPr lang="en-US" sz="4400" dirty="0">
              <a:latin typeface="Century" panose="02040604050505020304" pitchFamily="18" charset="0"/>
            </a:endParaRPr>
          </a:p>
        </p:txBody>
      </p:sp>
      <p:sp>
        <p:nvSpPr>
          <p:cNvPr id="14" name="TextBox 13">
            <a:extLst>
              <a:ext uri="{FF2B5EF4-FFF2-40B4-BE49-F238E27FC236}">
                <a16:creationId xmlns:a16="http://schemas.microsoft.com/office/drawing/2014/main" id="{3C6C09E3-2B62-4781-B10D-D800AE3B1B00}"/>
              </a:ext>
            </a:extLst>
          </p:cNvPr>
          <p:cNvSpPr txBox="1"/>
          <p:nvPr/>
        </p:nvSpPr>
        <p:spPr>
          <a:xfrm>
            <a:off x="6777979" y="5629634"/>
            <a:ext cx="655949" cy="769441"/>
          </a:xfrm>
          <a:prstGeom prst="rect">
            <a:avLst/>
          </a:prstGeom>
          <a:noFill/>
        </p:spPr>
        <p:txBody>
          <a:bodyPr wrap="none" rtlCol="0">
            <a:spAutoFit/>
          </a:bodyPr>
          <a:lstStyle/>
          <a:p>
            <a:r>
              <a:rPr lang="el-GR" sz="4400" dirty="0">
                <a:latin typeface="Century" panose="02040604050505020304" pitchFamily="18" charset="0"/>
              </a:rPr>
              <a:t>3 </a:t>
            </a:r>
            <a:endParaRPr lang="en-US" sz="4400" dirty="0">
              <a:latin typeface="Century" panose="02040604050505020304" pitchFamily="18" charset="0"/>
            </a:endParaRPr>
          </a:p>
        </p:txBody>
      </p:sp>
    </p:spTree>
    <p:extLst>
      <p:ext uri="{BB962C8B-B14F-4D97-AF65-F5344CB8AC3E}">
        <p14:creationId xmlns:p14="http://schemas.microsoft.com/office/powerpoint/2010/main" val="54737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867949" y="1915011"/>
            <a:ext cx="7848600" cy="59420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 </a:t>
            </a:r>
            <a:r>
              <a:rPr lang="en-US" sz="2800" b="1" dirty="0">
                <a:latin typeface="Arial" charset="0"/>
                <a:cs typeface="Arial" charset="0"/>
              </a:rPr>
              <a:t>Teaching-Learning Sequences</a:t>
            </a:r>
            <a:endParaRPr lang="el-GR" sz="2800" b="1" dirty="0">
              <a:latin typeface="Arial" charset="0"/>
              <a:cs typeface="Arial" charset="0"/>
            </a:endParaRPr>
          </a:p>
        </p:txBody>
      </p:sp>
      <p:sp>
        <p:nvSpPr>
          <p:cNvPr id="48136" name="Text Box 8"/>
          <p:cNvSpPr txBox="1">
            <a:spLocks noChangeArrowheads="1"/>
          </p:cNvSpPr>
          <p:nvPr/>
        </p:nvSpPr>
        <p:spPr bwMode="auto">
          <a:xfrm>
            <a:off x="7524750" y="6092825"/>
            <a:ext cx="1112838" cy="336550"/>
          </a:xfrm>
          <a:prstGeom prst="rect">
            <a:avLst/>
          </a:prstGeom>
          <a:noFill/>
          <a:ln w="9525">
            <a:noFill/>
            <a:miter lim="800000"/>
            <a:headEnd/>
            <a:tailEnd/>
          </a:ln>
          <a:effectLst/>
        </p:spPr>
        <p:txBody>
          <a:bodyPr wrap="none">
            <a:spAutoFit/>
          </a:bodyPr>
          <a:lstStyle/>
          <a:p>
            <a:r>
              <a:rPr lang="en-US" sz="1600">
                <a:solidFill>
                  <a:schemeClr val="bg1"/>
                </a:solidFill>
                <a:latin typeface="Calibri" pitchFamily="34" charset="0"/>
              </a:rPr>
              <a:t>5o </a:t>
            </a:r>
            <a:r>
              <a:rPr lang="el-GR" sz="1600">
                <a:solidFill>
                  <a:schemeClr val="bg1"/>
                </a:solidFill>
                <a:latin typeface="Calibri" pitchFamily="34" charset="0"/>
              </a:rPr>
              <a:t>μάθημα</a:t>
            </a:r>
          </a:p>
        </p:txBody>
      </p:sp>
      <p:sp>
        <p:nvSpPr>
          <p:cNvPr id="5" name="Text Box 2">
            <a:extLst>
              <a:ext uri="{FF2B5EF4-FFF2-40B4-BE49-F238E27FC236}">
                <a16:creationId xmlns:a16="http://schemas.microsoft.com/office/drawing/2014/main" id="{7F606F10-3422-45A3-B893-5C2A4947AC0D}"/>
              </a:ext>
            </a:extLst>
          </p:cNvPr>
          <p:cNvSpPr txBox="1">
            <a:spLocks noChangeArrowheads="1"/>
          </p:cNvSpPr>
          <p:nvPr/>
        </p:nvSpPr>
        <p:spPr bwMode="auto">
          <a:xfrm>
            <a:off x="867949" y="4210655"/>
            <a:ext cx="7848600" cy="594202"/>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err="1">
                <a:latin typeface="Arial" charset="0"/>
                <a:cs typeface="Arial" charset="0"/>
              </a:rPr>
              <a:t>Ια</a:t>
            </a:r>
            <a:r>
              <a:rPr lang="el-GR" sz="2800" b="1" dirty="0">
                <a:latin typeface="Arial" charset="0"/>
                <a:cs typeface="Arial" charset="0"/>
              </a:rPr>
              <a:t>.</a:t>
            </a:r>
            <a:r>
              <a:rPr lang="en-US" sz="2800" b="1" dirty="0">
                <a:latin typeface="Arial" charset="0"/>
                <a:cs typeface="Arial" charset="0"/>
              </a:rPr>
              <a:t> </a:t>
            </a:r>
            <a:r>
              <a:rPr lang="el-GR" sz="2800" b="1" dirty="0">
                <a:latin typeface="Arial" charset="0"/>
                <a:cs typeface="Arial" charset="0"/>
              </a:rPr>
              <a:t>Επιστημονικό Περιεχόμενο</a:t>
            </a:r>
            <a:endParaRPr lang="el-GR" sz="2800" dirty="0">
              <a:latin typeface="Arial" charset="0"/>
              <a:cs typeface="Arial" charset="0"/>
            </a:endParaRPr>
          </a:p>
        </p:txBody>
      </p:sp>
      <p:sp>
        <p:nvSpPr>
          <p:cNvPr id="6" name="Text Box 2">
            <a:extLst>
              <a:ext uri="{FF2B5EF4-FFF2-40B4-BE49-F238E27FC236}">
                <a16:creationId xmlns:a16="http://schemas.microsoft.com/office/drawing/2014/main" id="{A26A2158-19D5-41EC-BDE7-4E71BFE0F553}"/>
              </a:ext>
            </a:extLst>
          </p:cNvPr>
          <p:cNvSpPr txBox="1">
            <a:spLocks noChangeArrowheads="1"/>
          </p:cNvSpPr>
          <p:nvPr/>
        </p:nvSpPr>
        <p:spPr bwMode="auto">
          <a:xfrm>
            <a:off x="775540" y="319683"/>
            <a:ext cx="7848600" cy="604461"/>
          </a:xfrm>
          <a:prstGeom prst="rect">
            <a:avLst/>
          </a:prstGeom>
          <a:solidFill>
            <a:srgbClr val="990033"/>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solidFill>
                  <a:schemeClr val="bg1"/>
                </a:solidFill>
              </a:rPr>
              <a:t>ΔΜΑ: ΣΧΕΔΙΑΣΜΟΣ &amp; ΑΝΑΠΤΥΞΗ</a:t>
            </a:r>
            <a:endParaRPr lang="el-GR" sz="2800" b="1" dirty="0">
              <a:solidFill>
                <a:schemeClr val="bg1"/>
              </a:solidFill>
              <a:latin typeface="Arial" charset="0"/>
              <a:cs typeface="Arial" charset="0"/>
            </a:endParaRPr>
          </a:p>
        </p:txBody>
      </p:sp>
      <p:sp>
        <p:nvSpPr>
          <p:cNvPr id="2" name="Βέλος: Κάτω 1">
            <a:extLst>
              <a:ext uri="{FF2B5EF4-FFF2-40B4-BE49-F238E27FC236}">
                <a16:creationId xmlns:a16="http://schemas.microsoft.com/office/drawing/2014/main" id="{CCDF690D-7955-4691-AFB0-E9CBE8470402}"/>
              </a:ext>
            </a:extLst>
          </p:cNvPr>
          <p:cNvSpPr/>
          <p:nvPr/>
        </p:nvSpPr>
        <p:spPr>
          <a:xfrm>
            <a:off x="4339800" y="2852936"/>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624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971600" y="260648"/>
            <a:ext cx="7554686" cy="787790"/>
          </a:xfrm>
          <a:solidFill>
            <a:srgbClr val="990033"/>
          </a:solidFill>
          <a:ln>
            <a:no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l-GR" sz="2800" b="1" dirty="0">
                <a:solidFill>
                  <a:schemeClr val="bg1"/>
                </a:solidFill>
              </a:rPr>
              <a:t>Σχεδιασμός &amp; Ανάπτυξη ΔΜ</a:t>
            </a:r>
            <a:r>
              <a:rPr lang="en-US" sz="2800" b="1" dirty="0">
                <a:solidFill>
                  <a:schemeClr val="bg1"/>
                </a:solidFill>
              </a:rPr>
              <a:t>A</a:t>
            </a:r>
            <a:endParaRPr lang="el-GR" sz="2800" b="1" dirty="0">
              <a:solidFill>
                <a:schemeClr val="bg1"/>
              </a:solidFill>
            </a:endParaRPr>
          </a:p>
        </p:txBody>
      </p:sp>
      <p:sp>
        <p:nvSpPr>
          <p:cNvPr id="2" name="Θέση αριθμού διαφάνειας 1"/>
          <p:cNvSpPr>
            <a:spLocks noGrp="1"/>
          </p:cNvSpPr>
          <p:nvPr>
            <p:ph type="sldNum" sz="quarter" idx="12"/>
          </p:nvPr>
        </p:nvSpPr>
        <p:spPr/>
        <p:txBody>
          <a:bodyPr/>
          <a:lstStyle/>
          <a:p>
            <a:fld id="{2C02DD4E-B250-43A4-9314-13283928072D}" type="slidenum">
              <a:rPr lang="el-GR" smtClean="0"/>
              <a:pPr/>
              <a:t>12</a:t>
            </a:fld>
            <a:endParaRPr lang="el-GR" dirty="0"/>
          </a:p>
        </p:txBody>
      </p:sp>
      <p:grpSp>
        <p:nvGrpSpPr>
          <p:cNvPr id="10" name="9 - Ομάδα"/>
          <p:cNvGrpSpPr/>
          <p:nvPr/>
        </p:nvGrpSpPr>
        <p:grpSpPr>
          <a:xfrm>
            <a:off x="662763" y="1178685"/>
            <a:ext cx="7160145" cy="5418667"/>
            <a:chOff x="350998" y="1178076"/>
            <a:chExt cx="7160145" cy="5418667"/>
          </a:xfrm>
        </p:grpSpPr>
        <p:graphicFrame>
          <p:nvGraphicFramePr>
            <p:cNvPr id="11" name="10 - Διάγραμμα"/>
            <p:cNvGraphicFramePr/>
            <p:nvPr>
              <p:extLst>
                <p:ext uri="{D42A27DB-BD31-4B8C-83A1-F6EECF244321}">
                  <p14:modId xmlns:p14="http://schemas.microsoft.com/office/powerpoint/2010/main" val="2588371167"/>
                </p:ext>
              </p:extLst>
            </p:nvPr>
          </p:nvGraphicFramePr>
          <p:xfrm>
            <a:off x="1415143" y="1178076"/>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TextBox"/>
            <p:cNvSpPr txBox="1"/>
            <p:nvPr/>
          </p:nvSpPr>
          <p:spPr>
            <a:xfrm rot="1339674">
              <a:off x="350998" y="2037769"/>
              <a:ext cx="1627946" cy="954107"/>
            </a:xfrm>
            <a:prstGeom prst="rect">
              <a:avLst/>
            </a:prstGeom>
            <a:noFill/>
          </p:spPr>
          <p:txBody>
            <a:bodyPr wrap="none" rtlCol="0">
              <a:spAutoFit/>
            </a:bodyPr>
            <a:lstStyle/>
            <a:p>
              <a:pPr algn="ctr"/>
              <a:r>
                <a:rPr lang="el-GR" sz="2800" b="1" dirty="0">
                  <a:solidFill>
                    <a:schemeClr val="bg1"/>
                  </a:solidFill>
                </a:rPr>
                <a:t>Δηλωτική</a:t>
              </a:r>
            </a:p>
            <a:p>
              <a:pPr algn="ctr"/>
              <a:r>
                <a:rPr lang="el-GR" sz="2800" b="1" dirty="0">
                  <a:solidFill>
                    <a:schemeClr val="bg1"/>
                  </a:solidFill>
                </a:rPr>
                <a:t>Γνώση</a:t>
              </a:r>
            </a:p>
          </p:txBody>
        </p:sp>
      </p:grpSp>
      <p:sp>
        <p:nvSpPr>
          <p:cNvPr id="15" name="14 - TextBox"/>
          <p:cNvSpPr txBox="1"/>
          <p:nvPr/>
        </p:nvSpPr>
        <p:spPr>
          <a:xfrm>
            <a:off x="7812360" y="2060848"/>
            <a:ext cx="397866" cy="646331"/>
          </a:xfrm>
          <a:prstGeom prst="rect">
            <a:avLst/>
          </a:prstGeom>
          <a:noFill/>
        </p:spPr>
        <p:txBody>
          <a:bodyPr wrap="none" rtlCol="0">
            <a:spAutoFit/>
          </a:bodyPr>
          <a:lstStyle/>
          <a:p>
            <a:r>
              <a:rPr lang="el-GR" sz="3600" b="1" dirty="0">
                <a:solidFill>
                  <a:schemeClr val="bg1"/>
                </a:solidFill>
              </a:rPr>
              <a:t>?</a:t>
            </a:r>
          </a:p>
        </p:txBody>
      </p:sp>
      <p:sp>
        <p:nvSpPr>
          <p:cNvPr id="3" name="TextBox 2">
            <a:extLst>
              <a:ext uri="{FF2B5EF4-FFF2-40B4-BE49-F238E27FC236}">
                <a16:creationId xmlns:a16="http://schemas.microsoft.com/office/drawing/2014/main" id="{3E4D627C-BC5C-4698-9B64-0750C5AD80C1}"/>
              </a:ext>
            </a:extLst>
          </p:cNvPr>
          <p:cNvSpPr txBox="1"/>
          <p:nvPr/>
        </p:nvSpPr>
        <p:spPr>
          <a:xfrm>
            <a:off x="1632857" y="2060848"/>
            <a:ext cx="655949" cy="769441"/>
          </a:xfrm>
          <a:prstGeom prst="rect">
            <a:avLst/>
          </a:prstGeom>
          <a:noFill/>
        </p:spPr>
        <p:txBody>
          <a:bodyPr wrap="none" rtlCol="0">
            <a:spAutoFit/>
          </a:bodyPr>
          <a:lstStyle/>
          <a:p>
            <a:r>
              <a:rPr lang="el-GR" sz="4400" dirty="0">
                <a:latin typeface="Century" panose="02040604050505020304" pitchFamily="18" charset="0"/>
              </a:rPr>
              <a:t>1 </a:t>
            </a:r>
            <a:endParaRPr lang="en-US" sz="4400" dirty="0">
              <a:latin typeface="Century" panose="02040604050505020304" pitchFamily="18" charset="0"/>
            </a:endParaRPr>
          </a:p>
        </p:txBody>
      </p:sp>
      <p:sp>
        <p:nvSpPr>
          <p:cNvPr id="12" name="TextBox 11">
            <a:extLst>
              <a:ext uri="{FF2B5EF4-FFF2-40B4-BE49-F238E27FC236}">
                <a16:creationId xmlns:a16="http://schemas.microsoft.com/office/drawing/2014/main" id="{8DE2BCEB-B576-4C5D-A0F9-A70A2F85132F}"/>
              </a:ext>
            </a:extLst>
          </p:cNvPr>
          <p:cNvSpPr txBox="1"/>
          <p:nvPr/>
        </p:nvSpPr>
        <p:spPr>
          <a:xfrm>
            <a:off x="7105953" y="1728276"/>
            <a:ext cx="498855" cy="769441"/>
          </a:xfrm>
          <a:prstGeom prst="rect">
            <a:avLst/>
          </a:prstGeom>
          <a:noFill/>
        </p:spPr>
        <p:txBody>
          <a:bodyPr wrap="none" rtlCol="0">
            <a:spAutoFit/>
          </a:bodyPr>
          <a:lstStyle/>
          <a:p>
            <a:r>
              <a:rPr lang="el-GR" sz="4400" dirty="0">
                <a:latin typeface="Century" panose="02040604050505020304" pitchFamily="18" charset="0"/>
              </a:rPr>
              <a:t>2</a:t>
            </a:r>
            <a:endParaRPr lang="en-US" sz="4400" dirty="0">
              <a:latin typeface="Century" panose="02040604050505020304" pitchFamily="18" charset="0"/>
            </a:endParaRPr>
          </a:p>
        </p:txBody>
      </p:sp>
      <p:sp>
        <p:nvSpPr>
          <p:cNvPr id="14" name="TextBox 13">
            <a:extLst>
              <a:ext uri="{FF2B5EF4-FFF2-40B4-BE49-F238E27FC236}">
                <a16:creationId xmlns:a16="http://schemas.microsoft.com/office/drawing/2014/main" id="{3C6C09E3-2B62-4781-B10D-D800AE3B1B00}"/>
              </a:ext>
            </a:extLst>
          </p:cNvPr>
          <p:cNvSpPr txBox="1"/>
          <p:nvPr/>
        </p:nvSpPr>
        <p:spPr>
          <a:xfrm>
            <a:off x="6777979" y="5629634"/>
            <a:ext cx="655949" cy="769441"/>
          </a:xfrm>
          <a:prstGeom prst="rect">
            <a:avLst/>
          </a:prstGeom>
          <a:noFill/>
        </p:spPr>
        <p:txBody>
          <a:bodyPr wrap="none" rtlCol="0">
            <a:spAutoFit/>
          </a:bodyPr>
          <a:lstStyle/>
          <a:p>
            <a:r>
              <a:rPr lang="el-GR" sz="4400" dirty="0">
                <a:latin typeface="Century" panose="02040604050505020304" pitchFamily="18" charset="0"/>
              </a:rPr>
              <a:t>3 </a:t>
            </a:r>
            <a:endParaRPr lang="en-US" sz="4400" dirty="0">
              <a:latin typeface="Century" panose="02040604050505020304" pitchFamily="18" charset="0"/>
            </a:endParaRPr>
          </a:p>
        </p:txBody>
      </p:sp>
    </p:spTree>
    <p:extLst>
      <p:ext uri="{BB962C8B-B14F-4D97-AF65-F5344CB8AC3E}">
        <p14:creationId xmlns:p14="http://schemas.microsoft.com/office/powerpoint/2010/main" val="221432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Διδακτικός Μετασχηματισμός του Περιεχομένου</a:t>
            </a:r>
          </a:p>
        </p:txBody>
      </p:sp>
      <p:sp>
        <p:nvSpPr>
          <p:cNvPr id="4" name="1 - Τίτλος"/>
          <p:cNvSpPr txBox="1">
            <a:spLocks/>
          </p:cNvSpPr>
          <p:nvPr/>
        </p:nvSpPr>
        <p:spPr>
          <a:xfrm>
            <a:off x="4756144" y="1923569"/>
            <a:ext cx="4032448" cy="85010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lt1"/>
                </a:solidFill>
                <a:effectLst/>
                <a:uLnTx/>
                <a:uFillTx/>
                <a:latin typeface="+mn-lt"/>
                <a:ea typeface="+mn-ea"/>
                <a:cs typeface="+mn-cs"/>
              </a:rPr>
              <a:t>Έννοιες, φαινόμενα, ιδιότητες</a:t>
            </a:r>
          </a:p>
        </p:txBody>
      </p:sp>
      <p:sp>
        <p:nvSpPr>
          <p:cNvPr id="6" name="1 - Τίτλος"/>
          <p:cNvSpPr txBox="1">
            <a:spLocks/>
          </p:cNvSpPr>
          <p:nvPr/>
        </p:nvSpPr>
        <p:spPr>
          <a:xfrm>
            <a:off x="322818" y="1949095"/>
            <a:ext cx="3312368" cy="85010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a:t>Δηλωτική γνώση</a:t>
            </a: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11" name="10 - Δεξιό βέλος"/>
          <p:cNvSpPr/>
          <p:nvPr/>
        </p:nvSpPr>
        <p:spPr>
          <a:xfrm>
            <a:off x="3817111" y="213339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5" name="14 - Ομάδα"/>
          <p:cNvGrpSpPr/>
          <p:nvPr/>
        </p:nvGrpSpPr>
        <p:grpSpPr>
          <a:xfrm>
            <a:off x="287524" y="3623269"/>
            <a:ext cx="8568952" cy="922114"/>
            <a:chOff x="179512" y="4149080"/>
            <a:chExt cx="8568952" cy="922114"/>
          </a:xfrm>
        </p:grpSpPr>
        <p:sp>
          <p:nvSpPr>
            <p:cNvPr id="7" name="1 - Τίτλος"/>
            <p:cNvSpPr txBox="1">
              <a:spLocks/>
            </p:cNvSpPr>
            <p:nvPr/>
          </p:nvSpPr>
          <p:spPr>
            <a:xfrm>
              <a:off x="179512" y="4149080"/>
              <a:ext cx="3312368" cy="85010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err="1">
                  <a:solidFill>
                    <a:schemeClr val="tx1"/>
                  </a:solidFill>
                </a:rPr>
                <a:t>Διαδικαστι</a:t>
              </a:r>
              <a:r>
                <a:rPr lang="el-GR" sz="2800" b="1" dirty="0" err="1">
                  <a:solidFill>
                    <a:schemeClr val="tx1"/>
                  </a:solidFill>
                </a:rPr>
                <a:t>κή</a:t>
              </a:r>
              <a:r>
                <a:rPr lang="el-GR" sz="2800" b="1" dirty="0">
                  <a:solidFill>
                    <a:schemeClr val="tx1"/>
                  </a:solidFill>
                </a:rPr>
                <a:t> γνώση</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1 - Τίτλος"/>
            <p:cNvSpPr txBox="1">
              <a:spLocks/>
            </p:cNvSpPr>
            <p:nvPr/>
          </p:nvSpPr>
          <p:spPr>
            <a:xfrm>
              <a:off x="4716016" y="4221088"/>
              <a:ext cx="4032448" cy="85010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a:solidFill>
                    <a:schemeClr val="tx1"/>
                  </a:solidFill>
                </a:rPr>
                <a:t>Κατασκευή/Δημιουργία μοντέλων</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 Δεξιό βέλος"/>
            <p:cNvSpPr/>
            <p:nvPr/>
          </p:nvSpPr>
          <p:spPr>
            <a:xfrm>
              <a:off x="3735347" y="435810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 name="13 - Ομάδα"/>
          <p:cNvGrpSpPr/>
          <p:nvPr/>
        </p:nvGrpSpPr>
        <p:grpSpPr>
          <a:xfrm>
            <a:off x="313081" y="5190973"/>
            <a:ext cx="8609790" cy="850106"/>
            <a:chOff x="278966" y="5185307"/>
            <a:chExt cx="8609790" cy="850106"/>
          </a:xfrm>
        </p:grpSpPr>
        <p:sp>
          <p:nvSpPr>
            <p:cNvPr id="9" name="1 - Τίτλος"/>
            <p:cNvSpPr txBox="1">
              <a:spLocks/>
            </p:cNvSpPr>
            <p:nvPr/>
          </p:nvSpPr>
          <p:spPr>
            <a:xfrm>
              <a:off x="278966" y="5185307"/>
              <a:ext cx="3312368" cy="85010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a:solidFill>
                    <a:schemeClr val="tx1"/>
                  </a:solidFill>
                </a:rPr>
                <a:t>Επιστημολογική</a:t>
              </a:r>
              <a:r>
                <a:rPr lang="el-GR" sz="2800" b="1" dirty="0">
                  <a:solidFill>
                    <a:schemeClr val="tx1"/>
                  </a:solidFill>
                </a:rPr>
                <a:t> γνώση</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1 - Τίτλος"/>
            <p:cNvSpPr txBox="1">
              <a:spLocks/>
            </p:cNvSpPr>
            <p:nvPr/>
          </p:nvSpPr>
          <p:spPr>
            <a:xfrm>
              <a:off x="4712292" y="5185307"/>
              <a:ext cx="4176464" cy="85010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lnSpcReduction="10000"/>
            </a:bodyPr>
            <a:lstStyle/>
            <a:p>
              <a:pPr lvl="0" algn="ctr">
                <a:spcBef>
                  <a:spcPct val="0"/>
                </a:spcBef>
                <a:defRPr/>
              </a:pPr>
              <a:r>
                <a:rPr kumimoji="0" lang="el-GR" sz="2800" b="1" i="0" u="none" strike="noStrike" kern="1200" cap="none" spc="0" normalizeH="0" baseline="0" noProof="0" dirty="0">
                  <a:ln>
                    <a:noFill/>
                  </a:ln>
                  <a:solidFill>
                    <a:schemeClr val="tx1"/>
                  </a:solidFill>
                  <a:effectLst/>
                  <a:uLnTx/>
                  <a:uFillTx/>
                  <a:latin typeface="+mn-lt"/>
                  <a:ea typeface="+mn-ea"/>
                  <a:cs typeface="+mn-cs"/>
                </a:rPr>
                <a:t>Φύση και ρόλος των μοντέλων</a:t>
              </a:r>
            </a:p>
          </p:txBody>
        </p:sp>
        <p:sp>
          <p:nvSpPr>
            <p:cNvPr id="13" name="12 - Δεξιό βέλος"/>
            <p:cNvSpPr/>
            <p:nvPr/>
          </p:nvSpPr>
          <p:spPr>
            <a:xfrm>
              <a:off x="3773259" y="5376607"/>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Παραδείγματα από το ΜΠΤΧ?</a:t>
            </a:r>
          </a:p>
        </p:txBody>
      </p:sp>
      <p:sp>
        <p:nvSpPr>
          <p:cNvPr id="4" name="1 - Τίτλος"/>
          <p:cNvSpPr txBox="1">
            <a:spLocks/>
          </p:cNvSpPr>
          <p:nvPr/>
        </p:nvSpPr>
        <p:spPr>
          <a:xfrm>
            <a:off x="4756144" y="1923569"/>
            <a:ext cx="4032448" cy="85010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6" name="1 - Τίτλος"/>
          <p:cNvSpPr txBox="1">
            <a:spLocks/>
          </p:cNvSpPr>
          <p:nvPr/>
        </p:nvSpPr>
        <p:spPr>
          <a:xfrm>
            <a:off x="322818" y="1949095"/>
            <a:ext cx="3312368" cy="85010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a:t>Δηλωτική γνώση</a:t>
            </a: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11" name="10 - Δεξιό βέλος"/>
          <p:cNvSpPr/>
          <p:nvPr/>
        </p:nvSpPr>
        <p:spPr>
          <a:xfrm>
            <a:off x="3817111" y="213339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5" name="14 - Ομάδα"/>
          <p:cNvGrpSpPr/>
          <p:nvPr/>
        </p:nvGrpSpPr>
        <p:grpSpPr>
          <a:xfrm>
            <a:off x="287524" y="3623269"/>
            <a:ext cx="8568952" cy="922114"/>
            <a:chOff x="179512" y="4149080"/>
            <a:chExt cx="8568952" cy="922114"/>
          </a:xfrm>
        </p:grpSpPr>
        <p:sp>
          <p:nvSpPr>
            <p:cNvPr id="7" name="1 - Τίτλος"/>
            <p:cNvSpPr txBox="1">
              <a:spLocks/>
            </p:cNvSpPr>
            <p:nvPr/>
          </p:nvSpPr>
          <p:spPr>
            <a:xfrm>
              <a:off x="179512" y="4149080"/>
              <a:ext cx="3312368" cy="85010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err="1">
                  <a:solidFill>
                    <a:schemeClr val="tx1"/>
                  </a:solidFill>
                </a:rPr>
                <a:t>Διαδικαστι</a:t>
              </a:r>
              <a:r>
                <a:rPr lang="el-GR" sz="2800" b="1" dirty="0" err="1">
                  <a:solidFill>
                    <a:schemeClr val="tx1"/>
                  </a:solidFill>
                </a:rPr>
                <a:t>κή</a:t>
              </a:r>
              <a:r>
                <a:rPr lang="el-GR" sz="2800" b="1" dirty="0">
                  <a:solidFill>
                    <a:schemeClr val="tx1"/>
                  </a:solidFill>
                </a:rPr>
                <a:t> γνώση</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1 - Τίτλος"/>
            <p:cNvSpPr txBox="1">
              <a:spLocks/>
            </p:cNvSpPr>
            <p:nvPr/>
          </p:nvSpPr>
          <p:spPr>
            <a:xfrm>
              <a:off x="4716016" y="4221088"/>
              <a:ext cx="4032448" cy="85010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 Δεξιό βέλος"/>
            <p:cNvSpPr/>
            <p:nvPr/>
          </p:nvSpPr>
          <p:spPr>
            <a:xfrm>
              <a:off x="3735347" y="435810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 name="13 - Ομάδα"/>
          <p:cNvGrpSpPr/>
          <p:nvPr/>
        </p:nvGrpSpPr>
        <p:grpSpPr>
          <a:xfrm>
            <a:off x="313081" y="5190973"/>
            <a:ext cx="8609790" cy="850106"/>
            <a:chOff x="278966" y="5185307"/>
            <a:chExt cx="8609790" cy="850106"/>
          </a:xfrm>
        </p:grpSpPr>
        <p:sp>
          <p:nvSpPr>
            <p:cNvPr id="9" name="1 - Τίτλος"/>
            <p:cNvSpPr txBox="1">
              <a:spLocks/>
            </p:cNvSpPr>
            <p:nvPr/>
          </p:nvSpPr>
          <p:spPr>
            <a:xfrm>
              <a:off x="278966" y="5185307"/>
              <a:ext cx="3312368" cy="85010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a:solidFill>
                    <a:schemeClr val="tx1"/>
                  </a:solidFill>
                </a:rPr>
                <a:t>Επιστημολογική</a:t>
              </a:r>
              <a:r>
                <a:rPr lang="el-GR" sz="2800" b="1" dirty="0">
                  <a:solidFill>
                    <a:schemeClr val="tx1"/>
                  </a:solidFill>
                </a:rPr>
                <a:t> γνώση</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1 - Τίτλος"/>
            <p:cNvSpPr txBox="1">
              <a:spLocks/>
            </p:cNvSpPr>
            <p:nvPr/>
          </p:nvSpPr>
          <p:spPr>
            <a:xfrm>
              <a:off x="4712292" y="5185307"/>
              <a:ext cx="4176464" cy="850106"/>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lvl="0" algn="ctr">
                <a:spcBef>
                  <a:spcPct val="0"/>
                </a:spcBef>
                <a:defRPr/>
              </a:pP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12 - Δεξιό βέλος"/>
            <p:cNvSpPr/>
            <p:nvPr/>
          </p:nvSpPr>
          <p:spPr>
            <a:xfrm>
              <a:off x="3773259" y="5376607"/>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80723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31489-9378-4C3C-BEC7-1E3251B5A39C}"/>
              </a:ext>
            </a:extLst>
          </p:cNvPr>
          <p:cNvSpPr>
            <a:spLocks noGrp="1"/>
          </p:cNvSpPr>
          <p:nvPr>
            <p:ph type="ctrTitle"/>
          </p:nvPr>
        </p:nvSpPr>
        <p:spPr>
          <a:xfrm>
            <a:off x="755576" y="1196752"/>
            <a:ext cx="7772400" cy="1470025"/>
          </a:xfrm>
          <a:solidFill>
            <a:schemeClr val="accent5">
              <a:lumMod val="50000"/>
            </a:schemeClr>
          </a:solidFill>
        </p:spPr>
        <p:txBody>
          <a:bodyPr>
            <a:normAutofit fontScale="90000"/>
          </a:bodyPr>
          <a:lstStyle/>
          <a:p>
            <a:r>
              <a:rPr lang="el-GR" b="1" dirty="0">
                <a:solidFill>
                  <a:schemeClr val="bg1"/>
                </a:solidFill>
              </a:rPr>
              <a:t>Η περίπτωση του περιεχομένου της </a:t>
            </a:r>
            <a:r>
              <a:rPr lang="el-GR" b="1" dirty="0" err="1">
                <a:solidFill>
                  <a:schemeClr val="bg1"/>
                </a:solidFill>
              </a:rPr>
              <a:t>Νανοεπιστήμης</a:t>
            </a:r>
            <a:r>
              <a:rPr lang="el-GR" b="1" dirty="0">
                <a:solidFill>
                  <a:schemeClr val="bg1"/>
                </a:solidFill>
              </a:rPr>
              <a:t> - </a:t>
            </a:r>
            <a:r>
              <a:rPr lang="el-GR" b="1" dirty="0" err="1">
                <a:solidFill>
                  <a:schemeClr val="bg1"/>
                </a:solidFill>
              </a:rPr>
              <a:t>Νανοτεχνολογίας</a:t>
            </a:r>
            <a:endParaRPr lang="en-US" b="1" dirty="0">
              <a:solidFill>
                <a:schemeClr val="bg1"/>
              </a:solidFill>
            </a:endParaRPr>
          </a:p>
        </p:txBody>
      </p:sp>
      <p:sp>
        <p:nvSpPr>
          <p:cNvPr id="3" name="1 - Τίτλος">
            <a:extLst>
              <a:ext uri="{FF2B5EF4-FFF2-40B4-BE49-F238E27FC236}">
                <a16:creationId xmlns:a16="http://schemas.microsoft.com/office/drawing/2014/main" id="{DFC614FF-220F-437A-9EE6-D8DE865EFC39}"/>
              </a:ext>
            </a:extLst>
          </p:cNvPr>
          <p:cNvSpPr txBox="1">
            <a:spLocks/>
          </p:cNvSpPr>
          <p:nvPr/>
        </p:nvSpPr>
        <p:spPr>
          <a:xfrm>
            <a:off x="1835696" y="3903192"/>
            <a:ext cx="5828184" cy="115212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a:t>Διδακτικός Μετασχηματισμός: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noProof="0" dirty="0"/>
              <a:t>Δηλωτική γνώση</a:t>
            </a:r>
            <a:endParaRPr kumimoji="0" lang="el-GR" sz="32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24041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Θέση αριθμού διαφάνειας"/>
          <p:cNvSpPr>
            <a:spLocks noGrp="1"/>
          </p:cNvSpPr>
          <p:nvPr>
            <p:ph type="sldNum" sz="quarter" idx="12"/>
          </p:nvPr>
        </p:nvSpPr>
        <p:spPr>
          <a:xfrm>
            <a:off x="7752506" y="202435"/>
            <a:ext cx="729343" cy="365125"/>
          </a:xfrm>
        </p:spPr>
        <p:txBody>
          <a:bodyPr/>
          <a:lstStyle/>
          <a:p>
            <a:fld id="{320143EB-075E-46C0-BAB9-B5C87EBBE8F2}" type="slidenum">
              <a:rPr lang="el-GR" sz="2000" smtClean="0"/>
              <a:pPr/>
              <a:t>16</a:t>
            </a:fld>
            <a:endParaRPr lang="el-GR" sz="2000" dirty="0"/>
          </a:p>
        </p:txBody>
      </p:sp>
      <p:pic>
        <p:nvPicPr>
          <p:cNvPr id="419841" name="Picture 1"/>
          <p:cNvPicPr>
            <a:picLocks noChangeAspect="1" noChangeArrowheads="1"/>
          </p:cNvPicPr>
          <p:nvPr/>
        </p:nvPicPr>
        <p:blipFill>
          <a:blip r:embed="rId2" cstate="print"/>
          <a:srcRect/>
          <a:stretch>
            <a:fillRect/>
          </a:stretch>
        </p:blipFill>
        <p:spPr bwMode="auto">
          <a:xfrm rot="10800000">
            <a:off x="0" y="692695"/>
            <a:ext cx="9144000" cy="2867742"/>
          </a:xfrm>
          <a:prstGeom prst="rect">
            <a:avLst/>
          </a:prstGeom>
          <a:noFill/>
          <a:ln w="9525">
            <a:noFill/>
            <a:miter lim="800000"/>
            <a:headEnd/>
            <a:tailEnd/>
          </a:ln>
        </p:spPr>
      </p:pic>
      <p:sp>
        <p:nvSpPr>
          <p:cNvPr id="11" name="10 - Ορθογώνιο"/>
          <p:cNvSpPr/>
          <p:nvPr/>
        </p:nvSpPr>
        <p:spPr>
          <a:xfrm>
            <a:off x="1328737" y="2819400"/>
            <a:ext cx="1871663" cy="704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p:txBody>
      </p:sp>
      <p:sp>
        <p:nvSpPr>
          <p:cNvPr id="16" name="15 - TextBox"/>
          <p:cNvSpPr txBox="1"/>
          <p:nvPr/>
        </p:nvSpPr>
        <p:spPr>
          <a:xfrm>
            <a:off x="5580112" y="6347788"/>
            <a:ext cx="3529428" cy="307777"/>
          </a:xfrm>
          <a:prstGeom prst="rect">
            <a:avLst/>
          </a:prstGeom>
          <a:noFill/>
        </p:spPr>
        <p:txBody>
          <a:bodyPr wrap="none" rtlCol="0">
            <a:spAutoFit/>
          </a:bodyPr>
          <a:lstStyle/>
          <a:p>
            <a:r>
              <a:rPr lang="el-GR" sz="1400" dirty="0"/>
              <a:t>(</a:t>
            </a:r>
            <a:r>
              <a:rPr lang="en-US" sz="1400" dirty="0"/>
              <a:t>Kumar &amp; </a:t>
            </a:r>
            <a:r>
              <a:rPr lang="en-US" sz="1400" dirty="0" err="1"/>
              <a:t>Koumbhat</a:t>
            </a:r>
            <a:r>
              <a:rPr lang="en-US" sz="1400" dirty="0"/>
              <a:t>, 2016; </a:t>
            </a:r>
            <a:r>
              <a:rPr lang="en-US" sz="1400" dirty="0" err="1"/>
              <a:t>Murty</a:t>
            </a:r>
            <a:r>
              <a:rPr lang="en-US" sz="1400" dirty="0"/>
              <a:t> et al. 2013</a:t>
            </a:r>
            <a:r>
              <a:rPr lang="el-GR" sz="1400" dirty="0"/>
              <a:t>)</a:t>
            </a:r>
          </a:p>
        </p:txBody>
      </p:sp>
      <p:sp>
        <p:nvSpPr>
          <p:cNvPr id="18" name="17 - Δεξιό βέλος"/>
          <p:cNvSpPr/>
          <p:nvPr/>
        </p:nvSpPr>
        <p:spPr>
          <a:xfrm>
            <a:off x="5285051" y="4950702"/>
            <a:ext cx="962167" cy="555293"/>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dirty="0"/>
          </a:p>
        </p:txBody>
      </p:sp>
      <p:sp>
        <p:nvSpPr>
          <p:cNvPr id="20" name="19 - TextBox"/>
          <p:cNvSpPr txBox="1"/>
          <p:nvPr/>
        </p:nvSpPr>
        <p:spPr>
          <a:xfrm>
            <a:off x="-2637" y="3685573"/>
            <a:ext cx="4872038"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sz="2800" dirty="0"/>
              <a:t>Έρευνα στο εύρος 1-100</a:t>
            </a:r>
            <a:r>
              <a:rPr lang="en-US" sz="2800" dirty="0"/>
              <a:t>nm </a:t>
            </a:r>
            <a:r>
              <a:rPr lang="el-GR" sz="2800" dirty="0"/>
              <a:t>περίπου</a:t>
            </a:r>
          </a:p>
        </p:txBody>
      </p:sp>
      <p:sp>
        <p:nvSpPr>
          <p:cNvPr id="21" name="20 - TextBox"/>
          <p:cNvSpPr txBox="1"/>
          <p:nvPr/>
        </p:nvSpPr>
        <p:spPr>
          <a:xfrm>
            <a:off x="-4963" y="4883707"/>
            <a:ext cx="4867265"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sz="2800" dirty="0"/>
              <a:t>Διεπιστημονικό πεδίο έρευνας</a:t>
            </a:r>
          </a:p>
        </p:txBody>
      </p:sp>
      <p:sp>
        <p:nvSpPr>
          <p:cNvPr id="22" name="21 - TextBox"/>
          <p:cNvSpPr txBox="1"/>
          <p:nvPr/>
        </p:nvSpPr>
        <p:spPr>
          <a:xfrm>
            <a:off x="-1" y="5650955"/>
            <a:ext cx="4869401"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sz="2800" dirty="0"/>
              <a:t>Ανάπτυξη  υλικών με νέες ιδιότητες</a:t>
            </a:r>
          </a:p>
        </p:txBody>
      </p:sp>
      <p:sp>
        <p:nvSpPr>
          <p:cNvPr id="14" name="Τίτλος 1"/>
          <p:cNvSpPr txBox="1">
            <a:spLocks/>
          </p:cNvSpPr>
          <p:nvPr/>
        </p:nvSpPr>
        <p:spPr>
          <a:xfrm>
            <a:off x="755576" y="0"/>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defRPr/>
            </a:pPr>
            <a:r>
              <a:rPr lang="el-GR" sz="2800" b="1" dirty="0">
                <a:solidFill>
                  <a:schemeClr val="bg1"/>
                </a:solidFill>
              </a:rPr>
              <a:t>Τι είναι η </a:t>
            </a:r>
            <a:r>
              <a:rPr lang="el-GR" sz="2800" b="1" dirty="0" err="1">
                <a:solidFill>
                  <a:schemeClr val="bg1"/>
                </a:solidFill>
              </a:rPr>
              <a:t>Νανοεπιστήμη</a:t>
            </a:r>
            <a:r>
              <a:rPr lang="el-GR" sz="2800" b="1" dirty="0">
                <a:solidFill>
                  <a:schemeClr val="bg1"/>
                </a:solidFill>
              </a:rPr>
              <a:t>-</a:t>
            </a:r>
            <a:r>
              <a:rPr lang="el-GR" sz="2800" b="1" dirty="0" err="1">
                <a:solidFill>
                  <a:schemeClr val="bg1"/>
                </a:solidFill>
              </a:rPr>
              <a:t>Νανοτεχνολογία</a:t>
            </a:r>
            <a:r>
              <a:rPr lang="el-GR" sz="2800" b="1" dirty="0">
                <a:solidFill>
                  <a:schemeClr val="bg1"/>
                </a:solidFill>
              </a:rPr>
              <a:t> (Ν-ΕΤ);</a:t>
            </a:r>
            <a:endParaRPr lang="en-US" sz="2800" b="1" dirty="0">
              <a:solidFill>
                <a:schemeClr val="bg1"/>
              </a:solidFill>
            </a:endParaRPr>
          </a:p>
        </p:txBody>
      </p:sp>
      <p:sp>
        <p:nvSpPr>
          <p:cNvPr id="2" name="TextBox 1">
            <a:extLst>
              <a:ext uri="{FF2B5EF4-FFF2-40B4-BE49-F238E27FC236}">
                <a16:creationId xmlns:a16="http://schemas.microsoft.com/office/drawing/2014/main" id="{A8219465-8C9B-43D8-B9FC-87AC1694E603}"/>
              </a:ext>
            </a:extLst>
          </p:cNvPr>
          <p:cNvSpPr txBox="1"/>
          <p:nvPr/>
        </p:nvSpPr>
        <p:spPr>
          <a:xfrm>
            <a:off x="6669967" y="4751294"/>
            <a:ext cx="1914883" cy="95410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el-GR" sz="2800" dirty="0">
                <a:solidFill>
                  <a:schemeClr val="tx1"/>
                </a:solidFill>
              </a:rPr>
              <a:t>Καινοτόμες</a:t>
            </a:r>
          </a:p>
          <a:p>
            <a:pPr algn="ctr"/>
            <a:r>
              <a:rPr lang="el-GR" sz="2800" dirty="0">
                <a:solidFill>
                  <a:schemeClr val="tx1"/>
                </a:solidFill>
              </a:rPr>
              <a:t> Εφαρμογές</a:t>
            </a:r>
            <a:endParaRPr lang="en-US" sz="2800" dirty="0">
              <a:solidFill>
                <a:schemeClr val="tx1"/>
              </a:solidFill>
            </a:endParaRPr>
          </a:p>
        </p:txBody>
      </p:sp>
    </p:spTree>
    <p:extLst>
      <p:ext uri="{BB962C8B-B14F-4D97-AF65-F5344CB8AC3E}">
        <p14:creationId xmlns:p14="http://schemas.microsoft.com/office/powerpoint/2010/main" val="10016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41"/>
                                        </p:tgtEl>
                                        <p:attrNameLst>
                                          <p:attrName>style.visibility</p:attrName>
                                        </p:attrNameLst>
                                      </p:cBhvr>
                                      <p:to>
                                        <p:strVal val="visible"/>
                                      </p:to>
                                    </p:set>
                                    <p:animEffect transition="in" filter="blinds(horizontal)">
                                      <p:cBhvr>
                                        <p:cTn id="17" dur="500"/>
                                        <p:tgtEl>
                                          <p:spTgt spid="4198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 Ομάδα"/>
          <p:cNvGrpSpPr/>
          <p:nvPr/>
        </p:nvGrpSpPr>
        <p:grpSpPr>
          <a:xfrm>
            <a:off x="-8519" y="1588724"/>
            <a:ext cx="9144000" cy="3960440"/>
            <a:chOff x="0" y="1268760"/>
            <a:chExt cx="9144000" cy="3960440"/>
          </a:xfrm>
        </p:grpSpPr>
        <p:sp>
          <p:nvSpPr>
            <p:cNvPr id="9" name="Παραλληλόγραμμο 23"/>
            <p:cNvSpPr/>
            <p:nvPr/>
          </p:nvSpPr>
          <p:spPr>
            <a:xfrm>
              <a:off x="0" y="1268760"/>
              <a:ext cx="9144000" cy="953191"/>
            </a:xfrm>
            <a:prstGeom prst="parallelogram">
              <a:avLst>
                <a:gd name="adj" fmla="val 101810"/>
              </a:avLst>
            </a:prstGeom>
            <a:ln>
              <a:noFill/>
            </a:ln>
          </p:spPr>
          <p:style>
            <a:lnRef idx="2">
              <a:schemeClr val="accent2">
                <a:shade val="50000"/>
              </a:schemeClr>
            </a:lnRef>
            <a:fillRef idx="1003">
              <a:schemeClr val="dk2"/>
            </a:fillRef>
            <a:effectRef idx="0">
              <a:schemeClr val="accent2"/>
            </a:effectRef>
            <a:fontRef idx="minor">
              <a:schemeClr val="lt1"/>
            </a:fontRef>
          </p:style>
          <p:txBody>
            <a:bodyPr rtlCol="0" anchor="ctr"/>
            <a:lstStyle/>
            <a:p>
              <a:pPr algn="ctr"/>
              <a:r>
                <a:rPr lang="el-GR" sz="2800" b="1" dirty="0"/>
                <a:t>Επίπεδο 1: </a:t>
              </a:r>
              <a:r>
                <a:rPr lang="el-GR" sz="2800" dirty="0"/>
                <a:t>Διδακτικός Μετασχηματισμός του περιεχομένου – Επιλογή των εννοιών</a:t>
              </a:r>
            </a:p>
          </p:txBody>
        </p:sp>
        <p:sp>
          <p:nvSpPr>
            <p:cNvPr id="13" name="Παραλληλόγραμμο 23"/>
            <p:cNvSpPr/>
            <p:nvPr/>
          </p:nvSpPr>
          <p:spPr>
            <a:xfrm>
              <a:off x="0" y="3933056"/>
              <a:ext cx="9144000" cy="1296144"/>
            </a:xfrm>
            <a:prstGeom prst="parallelogram">
              <a:avLst>
                <a:gd name="adj" fmla="val 10181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800" b="1" dirty="0">
                  <a:solidFill>
                    <a:schemeClr val="tx1"/>
                  </a:solidFill>
                </a:rPr>
                <a:t>Επίπεδο 2: </a:t>
              </a:r>
              <a:r>
                <a:rPr lang="el-GR" sz="2800" dirty="0">
                  <a:solidFill>
                    <a:schemeClr val="tx1"/>
                  </a:solidFill>
                </a:rPr>
                <a:t>Διδακτικός Μετασχηματισμός  του περιεχομένου των επιλεγόμενων εννοιών</a:t>
              </a:r>
            </a:p>
          </p:txBody>
        </p:sp>
        <p:sp>
          <p:nvSpPr>
            <p:cNvPr id="5" name="4 - Βέλος προς τα κάτω"/>
            <p:cNvSpPr/>
            <p:nvPr/>
          </p:nvSpPr>
          <p:spPr>
            <a:xfrm>
              <a:off x="4283968" y="2636912"/>
              <a:ext cx="756592" cy="1008112"/>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dirty="0"/>
            </a:p>
          </p:txBody>
        </p:sp>
      </p:grpSp>
      <p:sp>
        <p:nvSpPr>
          <p:cNvPr id="6" name="5 - TextBox"/>
          <p:cNvSpPr txBox="1"/>
          <p:nvPr/>
        </p:nvSpPr>
        <p:spPr>
          <a:xfrm>
            <a:off x="7452320" y="6413212"/>
            <a:ext cx="1228221" cy="307777"/>
          </a:xfrm>
          <a:prstGeom prst="rect">
            <a:avLst/>
          </a:prstGeom>
          <a:noFill/>
        </p:spPr>
        <p:txBody>
          <a:bodyPr wrap="none" rtlCol="0">
            <a:spAutoFit/>
          </a:bodyPr>
          <a:lstStyle/>
          <a:p>
            <a:r>
              <a:rPr lang="el-GR" sz="1400" dirty="0"/>
              <a:t>(Μάνου 2020)</a:t>
            </a:r>
          </a:p>
        </p:txBody>
      </p:sp>
      <p:sp>
        <p:nvSpPr>
          <p:cNvPr id="7" name="Τίτλος 1"/>
          <p:cNvSpPr txBox="1">
            <a:spLocks/>
          </p:cNvSpPr>
          <p:nvPr/>
        </p:nvSpPr>
        <p:spPr>
          <a:xfrm>
            <a:off x="971600" y="225668"/>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800" b="1" dirty="0">
                <a:solidFill>
                  <a:schemeClr val="bg1"/>
                </a:solidFill>
              </a:rPr>
              <a:t>Διδακτικός Μετασχηματισμός του Περιεχομένου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4"/>
          <p:cNvGraphicFramePr>
            <a:graphicFrameLocks/>
          </p:cNvGraphicFramePr>
          <p:nvPr>
            <p:extLst>
              <p:ext uri="{D42A27DB-BD31-4B8C-83A1-F6EECF244321}">
                <p14:modId xmlns:p14="http://schemas.microsoft.com/office/powerpoint/2010/main" val="3737777873"/>
              </p:ext>
            </p:extLst>
          </p:nvPr>
        </p:nvGraphicFramePr>
        <p:xfrm>
          <a:off x="0" y="908720"/>
          <a:ext cx="9144000" cy="5434990"/>
        </p:xfrm>
        <a:graphic>
          <a:graphicData uri="http://schemas.openxmlformats.org/drawingml/2006/table">
            <a:tbl>
              <a:tblPr firstRow="1" bandRow="1">
                <a:tableStyleId>{0505E3EF-67EA-436B-97B2-0124C06EBD24}</a:tableStyleId>
              </a:tblPr>
              <a:tblGrid>
                <a:gridCol w="4772025">
                  <a:extLst>
                    <a:ext uri="{9D8B030D-6E8A-4147-A177-3AD203B41FA5}">
                      <a16:colId xmlns:a16="http://schemas.microsoft.com/office/drawing/2014/main" val="20000"/>
                    </a:ext>
                  </a:extLst>
                </a:gridCol>
                <a:gridCol w="4371975">
                  <a:extLst>
                    <a:ext uri="{9D8B030D-6E8A-4147-A177-3AD203B41FA5}">
                      <a16:colId xmlns:a16="http://schemas.microsoft.com/office/drawing/2014/main" val="20001"/>
                    </a:ext>
                  </a:extLst>
                </a:gridCol>
              </a:tblGrid>
              <a:tr h="66796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dirty="0">
                          <a:solidFill>
                            <a:srgbClr val="0070C0"/>
                          </a:solidFill>
                        </a:rPr>
                        <a:t>Δείγμα/Συμμετέχοντες?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1" dirty="0">
                          <a:solidFill>
                            <a:srgbClr val="0070C0"/>
                          </a:solidFill>
                          <a:latin typeface="+mn-lt"/>
                          <a:cs typeface="Times New Roman" pitchFamily="18" charset="0"/>
                        </a:rPr>
                        <a:t>Σκοπός?</a:t>
                      </a:r>
                    </a:p>
                  </a:txBody>
                  <a:tcPr marL="68580" marR="68580">
                    <a:solidFill>
                      <a:schemeClr val="bg1"/>
                    </a:solidFill>
                  </a:tcPr>
                </a:tc>
                <a:tc hMerge="1">
                  <a:txBody>
                    <a:bodyPr/>
                    <a:lstStyle/>
                    <a:p>
                      <a:endParaRPr lang="el-GR" sz="2400" dirty="0">
                        <a:solidFill>
                          <a:schemeClr val="bg1"/>
                        </a:solidFill>
                      </a:endParaRPr>
                    </a:p>
                  </a:txBody>
                  <a:tcPr>
                    <a:solidFill>
                      <a:srgbClr val="A55A43"/>
                    </a:solidFill>
                  </a:tcPr>
                </a:tc>
                <a:extLst>
                  <a:ext uri="{0D108BD9-81ED-4DB2-BD59-A6C34878D82A}">
                    <a16:rowId xmlns:a16="http://schemas.microsoft.com/office/drawing/2014/main" val="10000"/>
                  </a:ext>
                </a:extLst>
              </a:tr>
              <a:tr h="1135182">
                <a:tc>
                  <a:txBody>
                    <a:bodyPr/>
                    <a:lstStyle/>
                    <a:p>
                      <a:r>
                        <a:rPr lang="el-GR" sz="1800" dirty="0"/>
                        <a:t>● Περιοδικά</a:t>
                      </a:r>
                    </a:p>
                    <a:p>
                      <a:r>
                        <a:rPr lang="el-GR" sz="1800" dirty="0"/>
                        <a:t>● Βιβλία</a:t>
                      </a:r>
                      <a:endParaRPr lang="el-GR" sz="1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cap="none" spc="0" normalizeH="0" baseline="0" noProof="0" dirty="0">
                          <a:ln>
                            <a:noFill/>
                          </a:ln>
                          <a:effectLst/>
                          <a:uLnTx/>
                          <a:uFillTx/>
                        </a:rPr>
                        <a:t>● </a:t>
                      </a:r>
                      <a:r>
                        <a:rPr lang="el-GR" sz="1800" baseline="0" dirty="0"/>
                        <a:t>Εκθέσεις Οργανισμών</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1800" u="none" strike="noStrike" kern="1200" cap="none" spc="0" normalizeH="0" baseline="0" noProof="0" dirty="0">
                          <a:ln>
                            <a:noFill/>
                          </a:ln>
                          <a:effectLst/>
                          <a:uLnTx/>
                          <a:uFillTx/>
                        </a:rPr>
                        <a:t>…….</a:t>
                      </a:r>
                      <a:endParaRPr lang="el-GR" sz="1800" baseline="0" dirty="0"/>
                    </a:p>
                  </a:txBody>
                  <a:tcPr marL="68580" marR="6858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cap="none" spc="0" normalizeH="0" baseline="0" noProof="0" dirty="0">
                          <a:ln>
                            <a:noFill/>
                          </a:ln>
                          <a:effectLst/>
                          <a:uLnTx/>
                          <a:uFillTx/>
                        </a:rPr>
                        <a:t>● </a:t>
                      </a:r>
                      <a:r>
                        <a:rPr lang="en-US" sz="1800" dirty="0"/>
                        <a:t>M</a:t>
                      </a:r>
                      <a:r>
                        <a:rPr lang="el-GR" sz="1800" dirty="0" err="1"/>
                        <a:t>ηχανές</a:t>
                      </a:r>
                      <a:r>
                        <a:rPr lang="el-GR" sz="1800" dirty="0"/>
                        <a:t> αναζήτησης </a:t>
                      </a:r>
                    </a:p>
                    <a:p>
                      <a:r>
                        <a:rPr lang="el-GR" sz="1800" dirty="0" err="1"/>
                        <a:t>google</a:t>
                      </a:r>
                      <a:r>
                        <a:rPr lang="el-GR" sz="1800" dirty="0"/>
                        <a:t> </a:t>
                      </a:r>
                      <a:r>
                        <a:rPr lang="el-GR" sz="1800" dirty="0" err="1"/>
                        <a:t>scholar</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cap="none" spc="0" normalizeH="0" baseline="0" noProof="0" dirty="0">
                          <a:ln>
                            <a:noFill/>
                          </a:ln>
                          <a:effectLst/>
                          <a:uLnTx/>
                          <a:uFillTx/>
                        </a:rPr>
                        <a:t>● Η</a:t>
                      </a:r>
                      <a:r>
                        <a:rPr lang="el-GR" sz="1800" dirty="0" err="1"/>
                        <a:t>λεκτρονικές</a:t>
                      </a:r>
                      <a:r>
                        <a:rPr lang="el-GR" sz="1800" dirty="0"/>
                        <a:t> βάσεις δεδομένων </a:t>
                      </a:r>
                      <a:endParaRPr lang="en-US" sz="1800" dirty="0"/>
                    </a:p>
                    <a:p>
                      <a:r>
                        <a:rPr lang="el-GR" sz="1800" dirty="0"/>
                        <a:t>(π.χ. ERIC, </a:t>
                      </a:r>
                      <a:r>
                        <a:rPr lang="el-GR" sz="1800" dirty="0" err="1"/>
                        <a:t>Scopus</a:t>
                      </a:r>
                      <a:r>
                        <a:rPr lang="el-GR" sz="1800" dirty="0"/>
                        <a:t>, </a:t>
                      </a:r>
                      <a:r>
                        <a:rPr lang="el-GR" sz="1800" dirty="0" err="1"/>
                        <a:t>Heal</a:t>
                      </a:r>
                      <a:r>
                        <a:rPr lang="el-GR" sz="1800" dirty="0"/>
                        <a:t>-</a:t>
                      </a:r>
                      <a:r>
                        <a:rPr lang="el-GR" sz="1800" dirty="0" err="1"/>
                        <a:t>link</a:t>
                      </a:r>
                      <a:r>
                        <a:rPr lang="el-GR" sz="1800" dirty="0"/>
                        <a:t>)</a:t>
                      </a:r>
                      <a:endParaRPr lang="el-GR" sz="1800" dirty="0">
                        <a:solidFill>
                          <a:schemeClr val="bg1"/>
                        </a:solidFill>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1"/>
                  </a:ext>
                </a:extLst>
              </a:tr>
              <a:tr h="6467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0070C0"/>
                          </a:solidFill>
                        </a:rPr>
                        <a:t>Λέξεις κλειδιά</a:t>
                      </a:r>
                      <a:endParaRPr lang="el-GR" sz="2400" b="1" dirty="0">
                        <a:solidFill>
                          <a:srgbClr val="0070C0"/>
                        </a:solidFill>
                        <a:latin typeface="Times New Roman" pitchFamily="18" charset="0"/>
                        <a:cs typeface="Times New Roman" pitchFamily="18" charset="0"/>
                      </a:endParaRPr>
                    </a:p>
                  </a:txBody>
                  <a:tcPr marL="68580" marR="68580">
                    <a:solidFill>
                      <a:schemeClr val="bg1"/>
                    </a:solidFill>
                  </a:tcPr>
                </a:tc>
                <a:tc hMerge="1">
                  <a:txBody>
                    <a:bodyPr/>
                    <a:lstStyle/>
                    <a:p>
                      <a:endParaRPr lang="el-GR" sz="2400" dirty="0">
                        <a:solidFill>
                          <a:schemeClr val="bg1"/>
                        </a:solidFill>
                      </a:endParaRPr>
                    </a:p>
                  </a:txBody>
                  <a:tcPr>
                    <a:solidFill>
                      <a:srgbClr val="A55A43"/>
                    </a:solidFill>
                  </a:tcPr>
                </a:tc>
                <a:extLst>
                  <a:ext uri="{0D108BD9-81ED-4DB2-BD59-A6C34878D82A}">
                    <a16:rowId xmlns:a16="http://schemas.microsoft.com/office/drawing/2014/main" val="10002"/>
                  </a:ext>
                </a:extLst>
              </a:tr>
              <a:tr h="8399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nanoscience</a:t>
                      </a:r>
                      <a:r>
                        <a:rPr lang="en-US" sz="2000" dirty="0"/>
                        <a:t>/nanotechnology/</a:t>
                      </a:r>
                      <a:r>
                        <a:rPr lang="en-US" sz="2000" dirty="0" err="1"/>
                        <a:t>nanoscale</a:t>
                      </a:r>
                      <a:r>
                        <a:rPr lang="en-US" sz="2000" dirty="0"/>
                        <a:t> science-technology </a:t>
                      </a:r>
                      <a:r>
                        <a:rPr lang="el-GR" sz="2000" dirty="0"/>
                        <a:t>σε συνδυασμό με τις λέξεις </a:t>
                      </a:r>
                      <a:r>
                        <a:rPr lang="en-US" sz="2000" dirty="0"/>
                        <a:t>overview / introduction/ principles/textbook/concepts</a:t>
                      </a:r>
                      <a:r>
                        <a:rPr lang="el-GR" sz="2000" dirty="0"/>
                        <a:t>, </a:t>
                      </a:r>
                      <a:r>
                        <a:rPr lang="en-US" sz="2000" dirty="0" err="1"/>
                        <a:t>nanoeducation</a:t>
                      </a:r>
                      <a:r>
                        <a:rPr lang="en-US" sz="2000" dirty="0"/>
                        <a:t>,… </a:t>
                      </a:r>
                      <a:r>
                        <a:rPr lang="el-GR" sz="2000" dirty="0"/>
                        <a:t> κτλ</a:t>
                      </a:r>
                      <a:endParaRPr lang="el-GR" sz="2000" dirty="0">
                        <a:solidFill>
                          <a:schemeClr val="bg1"/>
                        </a:solidFill>
                        <a:latin typeface="Times New Roman" pitchFamily="18" charset="0"/>
                        <a:cs typeface="Times New Roman" pitchFamily="18" charset="0"/>
                      </a:endParaRPr>
                    </a:p>
                  </a:txBody>
                  <a:tcPr marL="68580" marR="68580">
                    <a:solidFill>
                      <a:schemeClr val="bg1"/>
                    </a:solidFill>
                  </a:tcPr>
                </a:tc>
                <a:tc hMerge="1">
                  <a:txBody>
                    <a:bodyPr/>
                    <a:lstStyle/>
                    <a:p>
                      <a:endParaRPr lang="el-GR" sz="2400" dirty="0">
                        <a:solidFill>
                          <a:schemeClr val="bg1"/>
                        </a:solidFill>
                      </a:endParaRPr>
                    </a:p>
                  </a:txBody>
                  <a:tcPr>
                    <a:solidFill>
                      <a:srgbClr val="A55A43"/>
                    </a:solidFill>
                  </a:tcPr>
                </a:tc>
                <a:extLst>
                  <a:ext uri="{0D108BD9-81ED-4DB2-BD59-A6C34878D82A}">
                    <a16:rowId xmlns:a16="http://schemas.microsoft.com/office/drawing/2014/main" val="10003"/>
                  </a:ext>
                </a:extLst>
              </a:tr>
              <a:tr h="50405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dirty="0">
                          <a:solidFill>
                            <a:srgbClr val="0070C0"/>
                          </a:solidFill>
                        </a:rPr>
                        <a:t>Κριτήρια</a:t>
                      </a:r>
                      <a:endParaRPr lang="el-GR" sz="2400" b="1" dirty="0">
                        <a:solidFill>
                          <a:srgbClr val="0070C0"/>
                        </a:solidFill>
                        <a:latin typeface="Times New Roman" pitchFamily="18" charset="0"/>
                        <a:cs typeface="Times New Roman" pitchFamily="18" charset="0"/>
                      </a:endParaRPr>
                    </a:p>
                  </a:txBody>
                  <a:tcPr marL="68580" marR="68580">
                    <a:solidFill>
                      <a:schemeClr val="bg1"/>
                    </a:solidFill>
                  </a:tcPr>
                </a:tc>
                <a:tc hMerge="1">
                  <a:txBody>
                    <a:bodyPr/>
                    <a:lstStyle/>
                    <a:p>
                      <a:endParaRPr lang="el-GR" sz="2400" dirty="0">
                        <a:solidFill>
                          <a:schemeClr val="bg1"/>
                        </a:solidFill>
                      </a:endParaRPr>
                    </a:p>
                  </a:txBody>
                  <a:tcPr/>
                </a:tc>
                <a:extLst>
                  <a:ext uri="{0D108BD9-81ED-4DB2-BD59-A6C34878D82A}">
                    <a16:rowId xmlns:a16="http://schemas.microsoft.com/office/drawing/2014/main" val="10004"/>
                  </a:ext>
                </a:extLst>
              </a:tr>
              <a:tr h="12595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Εισαγωγική</a:t>
                      </a:r>
                      <a:r>
                        <a:rPr lang="el-GR" sz="2000" baseline="0" dirty="0"/>
                        <a:t> Προσέγγιση της Ν-ΕΤ </a:t>
                      </a:r>
                      <a:r>
                        <a:rPr lang="el-GR" sz="4000" baseline="0" dirty="0">
                          <a:solidFill>
                            <a:srgbClr val="00B05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000" kern="1200" baseline="0" dirty="0"/>
                        <a:t>Εξειδικευμένα βιβλία (π.χ. Ν-ΕΤ και Τηλεπικοινωνίες) </a:t>
                      </a:r>
                      <a:r>
                        <a:rPr lang="el-GR" sz="4000" kern="1200" baseline="0" dirty="0">
                          <a:solidFill>
                            <a:srgbClr val="FF0000"/>
                          </a:solidFill>
                        </a:rPr>
                        <a:t>Χ</a:t>
                      </a:r>
                      <a:endParaRPr lang="el-GR" sz="4000" kern="1200" baseline="0" dirty="0">
                        <a:solidFill>
                          <a:srgbClr val="FF0000"/>
                        </a:solidFill>
                        <a:latin typeface="Times New Roman" pitchFamily="18" charset="0"/>
                        <a:ea typeface="+mn-ea"/>
                        <a:cs typeface="Times New Roman" pitchFamily="18" charset="0"/>
                      </a:endParaRPr>
                    </a:p>
                  </a:txBody>
                  <a:tcPr marL="68580" marR="68580">
                    <a:solidFill>
                      <a:schemeClr val="bg1"/>
                    </a:solidFill>
                  </a:tcPr>
                </a:tc>
                <a:tc hMerge="1">
                  <a:txBody>
                    <a:bodyPr/>
                    <a:lstStyle/>
                    <a:p>
                      <a:endParaRPr lang="el-GR" sz="2400" dirty="0">
                        <a:solidFill>
                          <a:schemeClr val="bg1"/>
                        </a:solidFill>
                      </a:endParaRPr>
                    </a:p>
                  </a:txBody>
                  <a:tcPr/>
                </a:tc>
                <a:extLst>
                  <a:ext uri="{0D108BD9-81ED-4DB2-BD59-A6C34878D82A}">
                    <a16:rowId xmlns:a16="http://schemas.microsoft.com/office/drawing/2014/main" val="10005"/>
                  </a:ext>
                </a:extLst>
              </a:tr>
            </a:tbl>
          </a:graphicData>
        </a:graphic>
      </p:graphicFrame>
      <p:sp>
        <p:nvSpPr>
          <p:cNvPr id="5" name="4 - Θέση αριθμού διαφάνειας"/>
          <p:cNvSpPr>
            <a:spLocks noGrp="1"/>
          </p:cNvSpPr>
          <p:nvPr>
            <p:ph type="sldNum" sz="quarter" idx="12"/>
          </p:nvPr>
        </p:nvSpPr>
        <p:spPr>
          <a:xfrm>
            <a:off x="8721090" y="6492876"/>
            <a:ext cx="2057400" cy="365125"/>
          </a:xfrm>
        </p:spPr>
        <p:txBody>
          <a:bodyPr/>
          <a:lstStyle/>
          <a:p>
            <a:fld id="{320143EB-075E-46C0-BAB9-B5C87EBBE8F2}" type="slidenum">
              <a:rPr lang="el-GR" smtClean="0"/>
              <a:pPr/>
              <a:t>18</a:t>
            </a:fld>
            <a:endParaRPr lang="el-GR" dirty="0"/>
          </a:p>
        </p:txBody>
      </p:sp>
      <p:sp>
        <p:nvSpPr>
          <p:cNvPr id="6" name="Τίτλος 1"/>
          <p:cNvSpPr txBox="1">
            <a:spLocks/>
          </p:cNvSpPr>
          <p:nvPr/>
        </p:nvSpPr>
        <p:spPr>
          <a:xfrm>
            <a:off x="683568" y="25062"/>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800" b="1" dirty="0">
                <a:solidFill>
                  <a:schemeClr val="bg1"/>
                </a:solidFill>
              </a:rPr>
              <a:t>Βιβλιογραφική Επισκόπηση</a:t>
            </a:r>
          </a:p>
        </p:txBody>
      </p:sp>
    </p:spTree>
    <p:extLst>
      <p:ext uri="{BB962C8B-B14F-4D97-AF65-F5344CB8AC3E}">
        <p14:creationId xmlns:p14="http://schemas.microsoft.com/office/powerpoint/2010/main" val="9517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87422" y="1628800"/>
            <a:ext cx="2900402" cy="4525963"/>
          </a:xfrm>
        </p:spPr>
        <p:txBody>
          <a:bodyPr/>
          <a:lstStyle/>
          <a:p>
            <a:pPr>
              <a:buNone/>
            </a:pPr>
            <a:r>
              <a:rPr lang="el-GR" dirty="0"/>
              <a:t>    </a:t>
            </a:r>
            <a:r>
              <a:rPr lang="en-US" dirty="0"/>
              <a:t>71 </a:t>
            </a:r>
            <a:r>
              <a:rPr lang="el-GR" dirty="0"/>
              <a:t>άρθρα </a:t>
            </a:r>
          </a:p>
          <a:p>
            <a:pPr>
              <a:buNone/>
            </a:pPr>
            <a:r>
              <a:rPr lang="el-GR" dirty="0"/>
              <a:t>    35 διαφορετικά περιοδικά</a:t>
            </a:r>
          </a:p>
          <a:p>
            <a:pPr>
              <a:buNone/>
            </a:pPr>
            <a:endParaRPr lang="el-GR" dirty="0"/>
          </a:p>
          <a:p>
            <a:pPr>
              <a:buNone/>
            </a:pPr>
            <a:r>
              <a:rPr lang="el-GR" dirty="0"/>
              <a:t>    6 βιβλία</a:t>
            </a:r>
          </a:p>
        </p:txBody>
      </p:sp>
      <p:sp>
        <p:nvSpPr>
          <p:cNvPr id="7" name="Τίτλος 1"/>
          <p:cNvSpPr txBox="1">
            <a:spLocks/>
          </p:cNvSpPr>
          <p:nvPr/>
        </p:nvSpPr>
        <p:spPr>
          <a:xfrm>
            <a:off x="683568" y="0"/>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800" b="1" dirty="0">
                <a:solidFill>
                  <a:schemeClr val="bg1"/>
                </a:solidFill>
              </a:rPr>
              <a:t>Αποτελέσματα Βιβλιογραφικής Επισκόπησης</a:t>
            </a:r>
          </a:p>
        </p:txBody>
      </p:sp>
      <p:sp>
        <p:nvSpPr>
          <p:cNvPr id="10" name="9 - Ορθογώνιο"/>
          <p:cNvSpPr/>
          <p:nvPr/>
        </p:nvSpPr>
        <p:spPr>
          <a:xfrm>
            <a:off x="62464" y="1591185"/>
            <a:ext cx="439544" cy="707886"/>
          </a:xfrm>
          <a:prstGeom prst="rect">
            <a:avLst/>
          </a:prstGeom>
        </p:spPr>
        <p:txBody>
          <a:bodyPr wrap="none">
            <a:spAutoFit/>
          </a:bodyPr>
          <a:lstStyle/>
          <a:p>
            <a:r>
              <a:rPr lang="el-GR" sz="4000" dirty="0">
                <a:solidFill>
                  <a:srgbClr val="00B050"/>
                </a:solidFill>
              </a:rPr>
              <a:t>√</a:t>
            </a:r>
            <a:endParaRPr lang="el-GR" dirty="0"/>
          </a:p>
        </p:txBody>
      </p:sp>
      <p:sp>
        <p:nvSpPr>
          <p:cNvPr id="11" name="10 - Ορθογώνιο"/>
          <p:cNvSpPr/>
          <p:nvPr/>
        </p:nvSpPr>
        <p:spPr>
          <a:xfrm>
            <a:off x="19269" y="3789040"/>
            <a:ext cx="439544" cy="707886"/>
          </a:xfrm>
          <a:prstGeom prst="rect">
            <a:avLst/>
          </a:prstGeom>
        </p:spPr>
        <p:txBody>
          <a:bodyPr wrap="none">
            <a:spAutoFit/>
          </a:bodyPr>
          <a:lstStyle/>
          <a:p>
            <a:r>
              <a:rPr lang="el-GR" sz="4000" dirty="0">
                <a:solidFill>
                  <a:srgbClr val="00B050"/>
                </a:solidFill>
              </a:rPr>
              <a:t>√</a:t>
            </a:r>
            <a:endParaRPr lang="el-GR" dirty="0"/>
          </a:p>
        </p:txBody>
      </p:sp>
      <p:pic>
        <p:nvPicPr>
          <p:cNvPr id="12" name="Picture 2" descr="The Big Ideas of Nanoscale Science and Engineering: A Guidebook ..."/>
          <p:cNvPicPr>
            <a:picLocks noGrp="1" noChangeAspect="1" noChangeArrowheads="1"/>
          </p:cNvPicPr>
          <p:nvPr>
            <p:ph sz="half" idx="2"/>
          </p:nvPr>
        </p:nvPicPr>
        <p:blipFill>
          <a:blip r:embed="rId2" cstate="print"/>
          <a:srcRect/>
          <a:stretch>
            <a:fillRect/>
          </a:stretch>
        </p:blipFill>
        <p:spPr bwMode="auto">
          <a:xfrm>
            <a:off x="3164963" y="1099930"/>
            <a:ext cx="2619400" cy="4082820"/>
          </a:xfrm>
          <a:prstGeom prst="rect">
            <a:avLst/>
          </a:prstGeom>
          <a:noFill/>
        </p:spPr>
      </p:pic>
      <p:sp>
        <p:nvSpPr>
          <p:cNvPr id="13" name="12 - Ορθογώνιο"/>
          <p:cNvSpPr/>
          <p:nvPr/>
        </p:nvSpPr>
        <p:spPr>
          <a:xfrm>
            <a:off x="5848875" y="1296630"/>
            <a:ext cx="3275856" cy="3416320"/>
          </a:xfrm>
          <a:prstGeom prst="rect">
            <a:avLst/>
          </a:prstGeom>
        </p:spPr>
        <p:txBody>
          <a:bodyPr wrap="square">
            <a:spAutoFit/>
          </a:bodyPr>
          <a:lstStyle/>
          <a:p>
            <a:pPr algn="just"/>
            <a:r>
              <a:rPr lang="el-GR" sz="2400" i="1" dirty="0"/>
              <a:t>Το πιο ολοκληρωμένο διαθέσιμο έγγραφο που προσδιορίζει τις έννοιες με αντίστοιχους μαθησιακούς στόχους και επεξηγηματικά φαινόμενα που είναι κατάλληλα για τη β/</a:t>
            </a:r>
            <a:r>
              <a:rPr lang="el-GR" sz="2400" i="1" dirty="0" err="1"/>
              <a:t>θμια</a:t>
            </a:r>
            <a:r>
              <a:rPr lang="el-GR" sz="2400" i="1" dirty="0"/>
              <a:t> εκπαίδευση </a:t>
            </a:r>
          </a:p>
        </p:txBody>
      </p:sp>
      <p:sp>
        <p:nvSpPr>
          <p:cNvPr id="14" name="13 - Ορθογώνιο"/>
          <p:cNvSpPr/>
          <p:nvPr/>
        </p:nvSpPr>
        <p:spPr>
          <a:xfrm>
            <a:off x="6300192" y="6444044"/>
            <a:ext cx="1885901" cy="307777"/>
          </a:xfrm>
          <a:prstGeom prst="rect">
            <a:avLst/>
          </a:prstGeom>
        </p:spPr>
        <p:txBody>
          <a:bodyPr wrap="none">
            <a:spAutoFit/>
          </a:bodyPr>
          <a:lstStyle/>
          <a:p>
            <a:r>
              <a:rPr lang="el-GR" sz="1400" dirty="0"/>
              <a:t>(</a:t>
            </a:r>
            <a:r>
              <a:rPr lang="el-GR" sz="1400" dirty="0" err="1"/>
              <a:t>Bryan</a:t>
            </a:r>
            <a:r>
              <a:rPr lang="el-GR" sz="1400" dirty="0"/>
              <a:t> </a:t>
            </a:r>
            <a:r>
              <a:rPr lang="el-GR" sz="1400" dirty="0" err="1"/>
              <a:t>et</a:t>
            </a:r>
            <a:r>
              <a:rPr lang="el-GR" sz="1400" dirty="0"/>
              <a:t> </a:t>
            </a:r>
            <a:r>
              <a:rPr lang="el-GR" sz="1400" dirty="0" err="1"/>
              <a:t>al</a:t>
            </a:r>
            <a:r>
              <a:rPr lang="el-GR" sz="1400" dirty="0"/>
              <a:t>., 2015, σ.5)</a:t>
            </a:r>
          </a:p>
        </p:txBody>
      </p:sp>
      <p:sp>
        <p:nvSpPr>
          <p:cNvPr id="15" name="14 - TextBox"/>
          <p:cNvSpPr txBox="1"/>
          <p:nvPr/>
        </p:nvSpPr>
        <p:spPr>
          <a:xfrm>
            <a:off x="3573743" y="5157905"/>
            <a:ext cx="1801840" cy="1200329"/>
          </a:xfrm>
          <a:prstGeom prst="rect">
            <a:avLst/>
          </a:prstGeom>
          <a:noFill/>
        </p:spPr>
        <p:txBody>
          <a:bodyPr wrap="none" rtlCol="0">
            <a:spAutoFit/>
          </a:bodyPr>
          <a:lstStyle/>
          <a:p>
            <a:r>
              <a:rPr lang="el-GR" sz="2400" dirty="0"/>
              <a:t>Εντοπίστηκε </a:t>
            </a:r>
          </a:p>
          <a:p>
            <a:r>
              <a:rPr lang="el-GR" sz="2400" dirty="0"/>
              <a:t>ως αναφορά</a:t>
            </a:r>
          </a:p>
          <a:p>
            <a:r>
              <a:rPr lang="el-GR" sz="2400" dirty="0"/>
              <a:t> σε 25 πηγές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88988" y="1744243"/>
            <a:ext cx="7848600" cy="59420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 </a:t>
            </a:r>
            <a:r>
              <a:rPr lang="en-US" sz="2800" b="1" dirty="0">
                <a:latin typeface="Arial" charset="0"/>
                <a:cs typeface="Arial" charset="0"/>
              </a:rPr>
              <a:t>Teaching-Learning Sequences</a:t>
            </a:r>
            <a:endParaRPr lang="el-GR" sz="2800" b="1" dirty="0">
              <a:latin typeface="Arial" charset="0"/>
              <a:cs typeface="Arial" charset="0"/>
            </a:endParaRPr>
          </a:p>
        </p:txBody>
      </p:sp>
      <p:sp>
        <p:nvSpPr>
          <p:cNvPr id="48136" name="Text Box 8"/>
          <p:cNvSpPr txBox="1">
            <a:spLocks noChangeArrowheads="1"/>
          </p:cNvSpPr>
          <p:nvPr/>
        </p:nvSpPr>
        <p:spPr bwMode="auto">
          <a:xfrm>
            <a:off x="7524750" y="6092825"/>
            <a:ext cx="1112838" cy="336550"/>
          </a:xfrm>
          <a:prstGeom prst="rect">
            <a:avLst/>
          </a:prstGeom>
          <a:noFill/>
          <a:ln w="9525">
            <a:noFill/>
            <a:miter lim="800000"/>
            <a:headEnd/>
            <a:tailEnd/>
          </a:ln>
          <a:effectLst/>
        </p:spPr>
        <p:txBody>
          <a:bodyPr wrap="none">
            <a:spAutoFit/>
          </a:bodyPr>
          <a:lstStyle/>
          <a:p>
            <a:r>
              <a:rPr lang="en-US" sz="1600">
                <a:solidFill>
                  <a:schemeClr val="bg1"/>
                </a:solidFill>
                <a:latin typeface="Calibri" pitchFamily="34" charset="0"/>
              </a:rPr>
              <a:t>5o </a:t>
            </a:r>
            <a:r>
              <a:rPr lang="el-GR" sz="1600">
                <a:solidFill>
                  <a:schemeClr val="bg1"/>
                </a:solidFill>
                <a:latin typeface="Calibri" pitchFamily="34" charset="0"/>
              </a:rPr>
              <a:t>μάθημα</a:t>
            </a:r>
          </a:p>
        </p:txBody>
      </p:sp>
      <p:sp>
        <p:nvSpPr>
          <p:cNvPr id="5" name="Text Box 2">
            <a:extLst>
              <a:ext uri="{FF2B5EF4-FFF2-40B4-BE49-F238E27FC236}">
                <a16:creationId xmlns:a16="http://schemas.microsoft.com/office/drawing/2014/main" id="{7F606F10-3422-45A3-B893-5C2A4947AC0D}"/>
              </a:ext>
            </a:extLst>
          </p:cNvPr>
          <p:cNvSpPr txBox="1">
            <a:spLocks noChangeArrowheads="1"/>
          </p:cNvSpPr>
          <p:nvPr/>
        </p:nvSpPr>
        <p:spPr bwMode="auto">
          <a:xfrm>
            <a:off x="800489" y="2664160"/>
            <a:ext cx="7848600" cy="594202"/>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err="1">
                <a:latin typeface="Arial" charset="0"/>
                <a:cs typeface="Arial" charset="0"/>
              </a:rPr>
              <a:t>Ια</a:t>
            </a:r>
            <a:r>
              <a:rPr lang="el-GR" sz="2800" b="1" dirty="0">
                <a:latin typeface="Arial" charset="0"/>
                <a:cs typeface="Arial" charset="0"/>
              </a:rPr>
              <a:t>.</a:t>
            </a:r>
            <a:r>
              <a:rPr lang="en-US" sz="2800" b="1" dirty="0">
                <a:latin typeface="Arial" charset="0"/>
                <a:cs typeface="Arial" charset="0"/>
              </a:rPr>
              <a:t> </a:t>
            </a:r>
            <a:r>
              <a:rPr lang="el-GR" sz="2800" b="1" dirty="0">
                <a:latin typeface="Arial" charset="0"/>
                <a:cs typeface="Arial" charset="0"/>
              </a:rPr>
              <a:t>Επιστημονικό Περιεχόμενο</a:t>
            </a:r>
            <a:endParaRPr lang="el-GR" sz="2800" dirty="0">
              <a:latin typeface="Arial" charset="0"/>
              <a:cs typeface="Arial" charset="0"/>
            </a:endParaRPr>
          </a:p>
        </p:txBody>
      </p:sp>
      <p:sp>
        <p:nvSpPr>
          <p:cNvPr id="6" name="Text Box 2">
            <a:extLst>
              <a:ext uri="{FF2B5EF4-FFF2-40B4-BE49-F238E27FC236}">
                <a16:creationId xmlns:a16="http://schemas.microsoft.com/office/drawing/2014/main" id="{A26A2158-19D5-41EC-BDE7-4E71BFE0F553}"/>
              </a:ext>
            </a:extLst>
          </p:cNvPr>
          <p:cNvSpPr txBox="1">
            <a:spLocks noChangeArrowheads="1"/>
          </p:cNvSpPr>
          <p:nvPr/>
        </p:nvSpPr>
        <p:spPr bwMode="auto">
          <a:xfrm>
            <a:off x="775540" y="319683"/>
            <a:ext cx="7848600" cy="1164614"/>
          </a:xfrm>
          <a:prstGeom prst="rect">
            <a:avLst/>
          </a:prstGeom>
          <a:solidFill>
            <a:srgbClr val="990033"/>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solidFill>
                  <a:schemeClr val="bg1"/>
                </a:solidFill>
              </a:rPr>
              <a:t>ΠΕΡΙΕΧΟΜΕΝΟ ΜΑΘΗΜΑΤΟΣ: </a:t>
            </a:r>
          </a:p>
          <a:p>
            <a:pPr algn="ctr">
              <a:lnSpc>
                <a:spcPct val="130000"/>
              </a:lnSpc>
            </a:pPr>
            <a:r>
              <a:rPr lang="el-GR" sz="2800" b="1" dirty="0">
                <a:solidFill>
                  <a:schemeClr val="bg1"/>
                </a:solidFill>
              </a:rPr>
              <a:t>ΣΧΕΔΙΑΣΜΟΣ &amp; ΑΝΑΠΤΥΞΗ</a:t>
            </a:r>
            <a:endParaRPr lang="el-GR" sz="2800" b="1" dirty="0">
              <a:solidFill>
                <a:schemeClr val="bg1"/>
              </a:solidFill>
              <a:latin typeface="Arial" charset="0"/>
              <a:cs typeface="Arial" charset="0"/>
            </a:endParaRPr>
          </a:p>
        </p:txBody>
      </p:sp>
      <p:sp>
        <p:nvSpPr>
          <p:cNvPr id="7" name="Text Box 2">
            <a:extLst>
              <a:ext uri="{FF2B5EF4-FFF2-40B4-BE49-F238E27FC236}">
                <a16:creationId xmlns:a16="http://schemas.microsoft.com/office/drawing/2014/main" id="{24359CFD-71E7-4219-8C37-ED916EADA4F4}"/>
              </a:ext>
            </a:extLst>
          </p:cNvPr>
          <p:cNvSpPr txBox="1">
            <a:spLocks noChangeArrowheads="1"/>
          </p:cNvSpPr>
          <p:nvPr/>
        </p:nvSpPr>
        <p:spPr bwMode="auto">
          <a:xfrm>
            <a:off x="800489" y="3637251"/>
            <a:ext cx="7848600" cy="1154355"/>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Ιβ.</a:t>
            </a:r>
            <a:r>
              <a:rPr lang="en-US" sz="2800" b="1" dirty="0">
                <a:latin typeface="Arial" charset="0"/>
                <a:cs typeface="Arial" charset="0"/>
              </a:rPr>
              <a:t> </a:t>
            </a:r>
            <a:r>
              <a:rPr lang="el-GR" sz="2800" b="1" dirty="0">
                <a:latin typeface="Arial" charset="0"/>
                <a:cs typeface="Arial" charset="0"/>
              </a:rPr>
              <a:t>Επιστημονικό Περιεχόμενο σε συνδυασμό με άλλα πεδία</a:t>
            </a:r>
            <a:endParaRPr lang="el-GR" sz="2800" dirty="0">
              <a:latin typeface="Arial" charset="0"/>
              <a:cs typeface="Arial" charset="0"/>
            </a:endParaRPr>
          </a:p>
        </p:txBody>
      </p:sp>
      <p:sp>
        <p:nvSpPr>
          <p:cNvPr id="8" name="Text Box 2">
            <a:extLst>
              <a:ext uri="{FF2B5EF4-FFF2-40B4-BE49-F238E27FC236}">
                <a16:creationId xmlns:a16="http://schemas.microsoft.com/office/drawing/2014/main" id="{15B23798-07D7-40C8-8950-59C5A485B655}"/>
              </a:ext>
            </a:extLst>
          </p:cNvPr>
          <p:cNvSpPr txBox="1">
            <a:spLocks noChangeArrowheads="1"/>
          </p:cNvSpPr>
          <p:nvPr/>
        </p:nvSpPr>
        <p:spPr bwMode="auto">
          <a:xfrm>
            <a:off x="806168" y="5229478"/>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Ιβ1.</a:t>
            </a:r>
            <a:r>
              <a:rPr lang="en-US" sz="2000" b="1" dirty="0">
                <a:latin typeface="Arial" charset="0"/>
                <a:cs typeface="Arial" charset="0"/>
              </a:rPr>
              <a:t> </a:t>
            </a:r>
            <a:r>
              <a:rPr lang="el-GR" sz="2000" b="1" dirty="0">
                <a:latin typeface="Arial" charset="0"/>
                <a:cs typeface="Arial" charset="0"/>
              </a:rPr>
              <a:t>Επιστημονικό Περιεχόμενο – Διδακτική Μεθοδολογία</a:t>
            </a:r>
            <a:endParaRPr lang="el-GR" sz="2000" dirty="0">
              <a:latin typeface="Arial" charset="0"/>
              <a:cs typeface="Arial" charset="0"/>
            </a:endParaRPr>
          </a:p>
        </p:txBody>
      </p:sp>
      <p:sp>
        <p:nvSpPr>
          <p:cNvPr id="9" name="Text Box 2">
            <a:extLst>
              <a:ext uri="{FF2B5EF4-FFF2-40B4-BE49-F238E27FC236}">
                <a16:creationId xmlns:a16="http://schemas.microsoft.com/office/drawing/2014/main" id="{583C32DF-73D6-4BF6-8A85-E64C601228C2}"/>
              </a:ext>
            </a:extLst>
          </p:cNvPr>
          <p:cNvSpPr txBox="1">
            <a:spLocks noChangeArrowheads="1"/>
          </p:cNvSpPr>
          <p:nvPr/>
        </p:nvSpPr>
        <p:spPr bwMode="auto">
          <a:xfrm>
            <a:off x="800489" y="6035685"/>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Ιβ2.</a:t>
            </a:r>
            <a:r>
              <a:rPr lang="en-US" sz="2000" b="1" dirty="0">
                <a:latin typeface="Arial" charset="0"/>
                <a:cs typeface="Arial" charset="0"/>
              </a:rPr>
              <a:t> </a:t>
            </a:r>
            <a:r>
              <a:rPr lang="el-GR" sz="2000" b="1" dirty="0">
                <a:latin typeface="Arial" charset="0"/>
                <a:cs typeface="Arial" charset="0"/>
              </a:rPr>
              <a:t>Επιστημονικό Περιεχόμενο – ΠΓΠ</a:t>
            </a:r>
            <a:endParaRPr lang="el-GR" sz="2000"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7136335" y="6488668"/>
            <a:ext cx="1897058" cy="369332"/>
          </a:xfrm>
          <a:prstGeom prst="rect">
            <a:avLst/>
          </a:prstGeom>
          <a:noFill/>
        </p:spPr>
        <p:txBody>
          <a:bodyPr wrap="none" rtlCol="0">
            <a:spAutoFit/>
          </a:bodyPr>
          <a:lstStyle/>
          <a:p>
            <a:r>
              <a:rPr lang="en-US" dirty="0" err="1"/>
              <a:t>Manou</a:t>
            </a:r>
            <a:r>
              <a:rPr lang="en-US" dirty="0"/>
              <a:t> et al. 2018</a:t>
            </a:r>
            <a:endParaRPr lang="el-GR" dirty="0"/>
          </a:p>
        </p:txBody>
      </p:sp>
      <p:sp>
        <p:nvSpPr>
          <p:cNvPr id="6" name="Τίτλος 1"/>
          <p:cNvSpPr txBox="1">
            <a:spLocks/>
          </p:cNvSpPr>
          <p:nvPr/>
        </p:nvSpPr>
        <p:spPr>
          <a:xfrm>
            <a:off x="1259632" y="0"/>
            <a:ext cx="723629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92500"/>
          </a:bodyPr>
          <a:lstStyle/>
          <a:p>
            <a:pPr algn="ctr">
              <a:spcBef>
                <a:spcPct val="0"/>
              </a:spcBef>
            </a:pPr>
            <a:r>
              <a:rPr lang="el-GR" sz="2800" b="1" dirty="0">
                <a:solidFill>
                  <a:schemeClr val="bg1"/>
                </a:solidFill>
              </a:rPr>
              <a:t>1</a:t>
            </a:r>
            <a:r>
              <a:rPr lang="el-GR" sz="2800" b="1" baseline="30000" dirty="0">
                <a:solidFill>
                  <a:schemeClr val="bg1"/>
                </a:solidFill>
              </a:rPr>
              <a:t>ο</a:t>
            </a:r>
            <a:r>
              <a:rPr lang="el-GR" sz="2800" b="1" dirty="0">
                <a:solidFill>
                  <a:schemeClr val="bg1"/>
                </a:solidFill>
              </a:rPr>
              <a:t> Επίπεδο ΔΜΠ: Ποιος είναι ο πυρήνας του ΠΧ?</a:t>
            </a:r>
          </a:p>
        </p:txBody>
      </p:sp>
      <p:graphicFrame>
        <p:nvGraphicFramePr>
          <p:cNvPr id="10" name="9 - Διάγραμμα"/>
          <p:cNvGraphicFramePr/>
          <p:nvPr>
            <p:extLst>
              <p:ext uri="{D42A27DB-BD31-4B8C-83A1-F6EECF244321}">
                <p14:modId xmlns:p14="http://schemas.microsoft.com/office/powerpoint/2010/main" val="3686529514"/>
              </p:ext>
            </p:extLst>
          </p:nvPr>
        </p:nvGraphicFramePr>
        <p:xfrm>
          <a:off x="0" y="476673"/>
          <a:ext cx="9144000" cy="63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0CE3BE-6786-4EA7-9865-D360D9F03842}"/>
              </a:ext>
            </a:extLst>
          </p:cNvPr>
          <p:cNvSpPr>
            <a:spLocks noGrp="1"/>
          </p:cNvSpPr>
          <p:nvPr>
            <p:ph idx="1"/>
          </p:nvPr>
        </p:nvSpPr>
        <p:spPr>
          <a:xfrm>
            <a:off x="1475656" y="2276872"/>
            <a:ext cx="6624736" cy="1584176"/>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l-GR" sz="4000" b="1" dirty="0"/>
              <a:t>ΣΥΓΚΡΙΤΙΚΗ ΑΝΑΛΥΣΗ ΠΕΡΙΕΧΟΜΕΝΟΥ</a:t>
            </a:r>
            <a:endParaRPr lang="en-US" sz="4000" b="1" dirty="0"/>
          </a:p>
        </p:txBody>
      </p:sp>
    </p:spTree>
    <p:extLst>
      <p:ext uri="{BB962C8B-B14F-4D97-AF65-F5344CB8AC3E}">
        <p14:creationId xmlns:p14="http://schemas.microsoft.com/office/powerpoint/2010/main" val="21142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2728573337"/>
              </p:ext>
            </p:extLst>
          </p:nvPr>
        </p:nvGraphicFramePr>
        <p:xfrm>
          <a:off x="0" y="620687"/>
          <a:ext cx="9144000" cy="6156087"/>
        </p:xfrm>
        <a:graphic>
          <a:graphicData uri="http://schemas.openxmlformats.org/drawingml/2006/table">
            <a:tbl>
              <a:tblPr firstRow="1" bandRow="1">
                <a:tableStyleId>{BC89EF96-8CEA-46FF-86C4-4CE0E7609802}</a:tableStyleId>
              </a:tblPr>
              <a:tblGrid>
                <a:gridCol w="219573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552541">
                  <a:extLst>
                    <a:ext uri="{9D8B030D-6E8A-4147-A177-3AD203B41FA5}">
                      <a16:colId xmlns:a16="http://schemas.microsoft.com/office/drawing/2014/main" val="20002"/>
                    </a:ext>
                  </a:extLst>
                </a:gridCol>
                <a:gridCol w="1597022">
                  <a:extLst>
                    <a:ext uri="{9D8B030D-6E8A-4147-A177-3AD203B41FA5}">
                      <a16:colId xmlns:a16="http://schemas.microsoft.com/office/drawing/2014/main" val="20003"/>
                    </a:ext>
                  </a:extLst>
                </a:gridCol>
                <a:gridCol w="1926493">
                  <a:extLst>
                    <a:ext uri="{9D8B030D-6E8A-4147-A177-3AD203B41FA5}">
                      <a16:colId xmlns:a16="http://schemas.microsoft.com/office/drawing/2014/main" val="20004"/>
                    </a:ext>
                  </a:extLst>
                </a:gridCol>
              </a:tblGrid>
              <a:tr h="68352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Έννοιες</a:t>
                      </a:r>
                      <a:endParaRPr lang="el-GR" sz="2400" b="1" dirty="0">
                        <a:latin typeface="Times New Roman" pitchFamily="18" charset="0"/>
                        <a:ea typeface="Calibri"/>
                        <a:cs typeface="Times New Roman" pitchFamily="18"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Γ/</a:t>
                      </a:r>
                      <a:r>
                        <a:rPr lang="el-GR" sz="2400" dirty="0" err="1"/>
                        <a:t>θμια</a:t>
                      </a:r>
                      <a:r>
                        <a:rPr lang="el-GR" sz="240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Εκπαίδευση</a:t>
                      </a:r>
                      <a:endParaRPr lang="el-GR" sz="2400" b="1" dirty="0">
                        <a:latin typeface="Times New Roman" pitchFamily="18" charset="0"/>
                        <a:ea typeface="Calibri"/>
                        <a:cs typeface="Times New Roman" pitchFamily="18" charset="0"/>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Β/</a:t>
                      </a:r>
                      <a:r>
                        <a:rPr lang="el-GR" sz="2400" dirty="0" err="1"/>
                        <a:t>θμια</a:t>
                      </a:r>
                      <a:r>
                        <a:rPr lang="el-GR" sz="2400" dirty="0"/>
                        <a:t> Εκπαίδευση</a:t>
                      </a:r>
                      <a:endParaRPr lang="el-GR" sz="2400" b="1" dirty="0">
                        <a:latin typeface="Times New Roman" pitchFamily="18" charset="0"/>
                        <a:ea typeface="Calibri"/>
                        <a:cs typeface="Times New Roman" pitchFamily="18" charset="0"/>
                      </a:endParaRPr>
                    </a:p>
                  </a:txBody>
                  <a:tcPr anchor="ctr"/>
                </a:tc>
                <a:tc hMerge="1">
                  <a:txBody>
                    <a:bodyPr/>
                    <a:lstStyle/>
                    <a:p>
                      <a:endParaRPr lang="el-G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Α/</a:t>
                      </a:r>
                      <a:r>
                        <a:rPr lang="el-GR" sz="2400" dirty="0" err="1"/>
                        <a:t>θμια</a:t>
                      </a:r>
                      <a:r>
                        <a:rPr lang="el-GR" sz="2400" dirty="0"/>
                        <a:t> Εκπαίδευση</a:t>
                      </a:r>
                      <a:endParaRPr lang="el-GR" sz="2400" b="1" dirty="0">
                        <a:latin typeface="Times New Roman" pitchFamily="18" charset="0"/>
                        <a:ea typeface="Calibri"/>
                        <a:cs typeface="Times New Roman" pitchFamily="18" charset="0"/>
                      </a:endParaRPr>
                    </a:p>
                  </a:txBody>
                  <a:tcPr anchor="ctr"/>
                </a:tc>
                <a:extLst>
                  <a:ext uri="{0D108BD9-81ED-4DB2-BD59-A6C34878D82A}">
                    <a16:rowId xmlns:a16="http://schemas.microsoft.com/office/drawing/2014/main" val="10000"/>
                  </a:ext>
                </a:extLst>
              </a:tr>
              <a:tr h="468601">
                <a:tc vMerge="1">
                  <a:txBody>
                    <a:bodyPr/>
                    <a:lstStyle/>
                    <a:p>
                      <a:endParaRPr lang="el-GR"/>
                    </a:p>
                  </a:txBody>
                  <a:tcPr/>
                </a:tc>
                <a:tc vMerge="1">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Πρόταση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Πρόταση 2 </a:t>
                      </a:r>
                    </a:p>
                  </a:txBody>
                  <a:tcPr/>
                </a:tc>
                <a:tc vMerge="1">
                  <a:txBody>
                    <a:bodyPr/>
                    <a:lstStyle/>
                    <a:p>
                      <a:endParaRPr lang="el-GR"/>
                    </a:p>
                  </a:txBody>
                  <a:tcPr/>
                </a:tc>
                <a:extLst>
                  <a:ext uri="{0D108BD9-81ED-4DB2-BD59-A6C34878D82A}">
                    <a16:rowId xmlns:a16="http://schemas.microsoft.com/office/drawing/2014/main" val="10001"/>
                  </a:ext>
                </a:extLst>
              </a:tr>
              <a:tr h="502879">
                <a:tc>
                  <a:txBody>
                    <a:bodyPr/>
                    <a:lstStyle/>
                    <a:p>
                      <a:pPr algn="ctr">
                        <a:lnSpc>
                          <a:spcPct val="115000"/>
                        </a:lnSpc>
                        <a:spcAft>
                          <a:spcPts val="0"/>
                        </a:spcAft>
                      </a:pPr>
                      <a:r>
                        <a:rPr lang="en-US" sz="2000" b="1" dirty="0"/>
                        <a:t>1. </a:t>
                      </a:r>
                      <a:r>
                        <a:rPr lang="el-GR" sz="2000" b="1" kern="1200" dirty="0"/>
                        <a:t>Μέγεθος και Κλίμακα</a:t>
                      </a:r>
                      <a:endParaRPr lang="el-GR" sz="2000" b="1"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2"/>
                  </a:ext>
                </a:extLst>
              </a:tr>
              <a:tr h="502879">
                <a:tc>
                  <a:txBody>
                    <a:bodyPr/>
                    <a:lstStyle/>
                    <a:p>
                      <a:pPr algn="ctr">
                        <a:lnSpc>
                          <a:spcPct val="115000"/>
                        </a:lnSpc>
                        <a:spcAft>
                          <a:spcPts val="600"/>
                        </a:spcAft>
                      </a:pPr>
                      <a:r>
                        <a:rPr lang="el-GR" sz="2000" b="1" dirty="0"/>
                        <a:t>2</a:t>
                      </a:r>
                      <a:r>
                        <a:rPr lang="en-US" sz="2000" b="1" dirty="0"/>
                        <a:t>. </a:t>
                      </a:r>
                      <a:r>
                        <a:rPr lang="el-GR" sz="2000" b="1" dirty="0"/>
                        <a:t>Δομή της ύλης</a:t>
                      </a:r>
                      <a:endParaRPr lang="el-GR" sz="2000" b="1"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3"/>
                  </a:ext>
                </a:extLst>
              </a:tr>
              <a:tr h="750700">
                <a:tc>
                  <a:txBody>
                    <a:bodyPr/>
                    <a:lstStyle/>
                    <a:p>
                      <a:pPr algn="ctr">
                        <a:lnSpc>
                          <a:spcPct val="115000"/>
                        </a:lnSpc>
                        <a:spcAft>
                          <a:spcPts val="600"/>
                        </a:spcAft>
                      </a:pPr>
                      <a:r>
                        <a:rPr lang="el-GR" sz="2000" b="1" dirty="0"/>
                        <a:t>3.  Δυνάμεις &amp; Αλληλεπιδράσεις</a:t>
                      </a:r>
                      <a:endParaRPr lang="el-GR" sz="2000" b="1"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Π/</a:t>
                      </a:r>
                      <a:r>
                        <a:rPr lang="el-GR" sz="2000" dirty="0" err="1"/>
                        <a:t>ται</a:t>
                      </a:r>
                      <a:r>
                        <a:rPr lang="el-GR" sz="2000" dirty="0"/>
                        <a:t> στην 11</a:t>
                      </a:r>
                    </a:p>
                  </a:txBody>
                  <a:tcPr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4"/>
                  </a:ext>
                </a:extLst>
              </a:tr>
              <a:tr h="502879">
                <a:tc>
                  <a:txBody>
                    <a:bodyPr/>
                    <a:lstStyle/>
                    <a:p>
                      <a:pPr algn="ctr">
                        <a:lnSpc>
                          <a:spcPct val="115000"/>
                        </a:lnSpc>
                        <a:spcAft>
                          <a:spcPts val="600"/>
                        </a:spcAft>
                      </a:pPr>
                      <a:r>
                        <a:rPr lang="el-GR" sz="2000" b="1" dirty="0"/>
                        <a:t>4. Κβαντικά Φαινόμενα</a:t>
                      </a:r>
                      <a:endParaRPr lang="el-GR" sz="2000" b="1"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Π/</a:t>
                      </a:r>
                      <a:r>
                        <a:rPr lang="el-GR" sz="2000" dirty="0" err="1"/>
                        <a:t>ται</a:t>
                      </a:r>
                      <a:r>
                        <a:rPr lang="el-GR" sz="2000" dirty="0"/>
                        <a:t> στην 5</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5"/>
                  </a:ext>
                </a:extLst>
              </a:tr>
              <a:tr h="963943">
                <a:tc>
                  <a:txBody>
                    <a:bodyPr/>
                    <a:lstStyle/>
                    <a:p>
                      <a:pPr algn="ctr">
                        <a:lnSpc>
                          <a:spcPct val="115000"/>
                        </a:lnSpc>
                        <a:spcAft>
                          <a:spcPts val="600"/>
                        </a:spcAft>
                      </a:pPr>
                      <a:r>
                        <a:rPr lang="el-GR" sz="2000" b="1" dirty="0"/>
                        <a:t>5. Ιδιότητες που εξαρτώνται από το Μέγεθος</a:t>
                      </a:r>
                      <a:endParaRPr lang="el-GR" sz="2000" b="1"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6"/>
                  </a:ext>
                </a:extLst>
              </a:tr>
              <a:tr h="502879">
                <a:tc>
                  <a:txBody>
                    <a:bodyPr/>
                    <a:lstStyle/>
                    <a:p>
                      <a:pPr algn="ctr">
                        <a:lnSpc>
                          <a:spcPct val="115000"/>
                        </a:lnSpc>
                        <a:spcAft>
                          <a:spcPts val="600"/>
                        </a:spcAft>
                      </a:pPr>
                      <a:r>
                        <a:rPr lang="el-GR" sz="2000" b="1" dirty="0"/>
                        <a:t>6</a:t>
                      </a:r>
                      <a:r>
                        <a:rPr lang="en-US" sz="2000" b="1" dirty="0"/>
                        <a:t>. </a:t>
                      </a:r>
                      <a:r>
                        <a:rPr lang="el-GR" sz="2000" b="1" dirty="0"/>
                        <a:t>Αυτό-οργάνωση</a:t>
                      </a:r>
                      <a:endParaRPr lang="el-GR" sz="2000" b="1"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US" sz="2000" dirty="0"/>
                        <a:t>√</a:t>
                      </a:r>
                      <a:endParaRPr lang="el-GR" sz="2000" dirty="0">
                        <a:latin typeface="+mn-lt"/>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dirty="0"/>
                        <a:t>-</a:t>
                      </a:r>
                      <a:endParaRPr lang="el-GR" sz="2000" dirty="0">
                        <a:latin typeface="+mn-lt"/>
                        <a:ea typeface="Calibri"/>
                        <a:cs typeface="Times New Roman" pitchFamily="18" charset="0"/>
                      </a:endParaRPr>
                    </a:p>
                  </a:txBody>
                  <a:tcPr marL="39464" marR="39464" marT="0" marB="0" anchor="ctr"/>
                </a:tc>
                <a:extLst>
                  <a:ext uri="{0D108BD9-81ED-4DB2-BD59-A6C34878D82A}">
                    <a16:rowId xmlns:a16="http://schemas.microsoft.com/office/drawing/2014/main" val="10007"/>
                  </a:ext>
                </a:extLst>
              </a:tr>
              <a:tr h="855582">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l-GR" sz="2000" dirty="0"/>
                        <a:t>7</a:t>
                      </a:r>
                      <a:r>
                        <a:rPr lang="el-GR" sz="2000" b="1" dirty="0"/>
                        <a:t>. Όργανα και Οργανολογία</a:t>
                      </a:r>
                      <a:endParaRPr lang="el-GR" sz="2000" b="1" dirty="0">
                        <a:latin typeface="Times New Roman" pitchFamily="18" charset="0"/>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Times New Roman" pitchFamily="18" charset="0"/>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Times New Roman" pitchFamily="18" charset="0"/>
                        <a:ea typeface="Calibri"/>
                        <a:cs typeface="Times New Roman" pitchFamily="18" charset="0"/>
                      </a:endParaRPr>
                    </a:p>
                  </a:txBody>
                  <a:tcPr marL="39464" marR="39464" marT="0" marB="0" anchor="ctr"/>
                </a:tc>
                <a:tc>
                  <a:txBody>
                    <a:bodyPr/>
                    <a:lstStyle/>
                    <a:p>
                      <a:pPr algn="ctr">
                        <a:lnSpc>
                          <a:spcPct val="115000"/>
                        </a:lnSpc>
                        <a:spcAft>
                          <a:spcPts val="600"/>
                        </a:spcAft>
                      </a:pPr>
                      <a:r>
                        <a:rPr lang="en-US" sz="2000" dirty="0"/>
                        <a:t>√</a:t>
                      </a:r>
                      <a:endParaRPr lang="el-GR" sz="2000" dirty="0">
                        <a:latin typeface="Times New Roman" pitchFamily="18" charset="0"/>
                        <a:ea typeface="Calibri"/>
                        <a:cs typeface="Times New Roman" pitchFamily="18" charset="0"/>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 14</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8"/>
                  </a:ext>
                </a:extLst>
              </a:tr>
            </a:tbl>
          </a:graphicData>
        </a:graphic>
      </p:graphicFrame>
      <p:sp>
        <p:nvSpPr>
          <p:cNvPr id="5" name="Τίτλος 1"/>
          <p:cNvSpPr>
            <a:spLocks noGrp="1"/>
          </p:cNvSpPr>
          <p:nvPr>
            <p:ph type="title"/>
          </p:nvPr>
        </p:nvSpPr>
        <p:spPr>
          <a:xfrm>
            <a:off x="251520" y="0"/>
            <a:ext cx="8892480" cy="620688"/>
          </a:xfrm>
          <a:solidFill>
            <a:srgbClr val="990033"/>
          </a:solidFill>
          <a:ln>
            <a:noFill/>
          </a:ln>
        </p:spPr>
        <p:style>
          <a:lnRef idx="2">
            <a:schemeClr val="accent4"/>
          </a:lnRef>
          <a:fillRef idx="1">
            <a:schemeClr val="lt1"/>
          </a:fillRef>
          <a:effectRef idx="0">
            <a:schemeClr val="accent4"/>
          </a:effectRef>
          <a:fontRef idx="minor">
            <a:schemeClr val="dk1"/>
          </a:fontRef>
        </p:style>
        <p:txBody>
          <a:bodyPr>
            <a:normAutofit fontScale="90000"/>
          </a:bodyPr>
          <a:lstStyle/>
          <a:p>
            <a:r>
              <a:rPr lang="el-GR" sz="2800" b="1" dirty="0">
                <a:solidFill>
                  <a:schemeClr val="bg1"/>
                </a:solidFill>
              </a:rPr>
              <a:t>Συγκριτική Ανάλυση: Έννοιες του Περιεχομένου της Ν-ΕΤ (Ι)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2936378500"/>
              </p:ext>
            </p:extLst>
          </p:nvPr>
        </p:nvGraphicFramePr>
        <p:xfrm>
          <a:off x="35496" y="502056"/>
          <a:ext cx="9108504" cy="6355945"/>
        </p:xfrm>
        <a:graphic>
          <a:graphicData uri="http://schemas.openxmlformats.org/drawingml/2006/table">
            <a:tbl>
              <a:tblPr firstRow="1" bandRow="1">
                <a:tableStyleId>{BC89EF96-8CEA-46FF-86C4-4CE0E7609802}</a:tableStyleId>
              </a:tblPr>
              <a:tblGrid>
                <a:gridCol w="2466573">
                  <a:extLst>
                    <a:ext uri="{9D8B030D-6E8A-4147-A177-3AD203B41FA5}">
                      <a16:colId xmlns:a16="http://schemas.microsoft.com/office/drawing/2014/main" val="20000"/>
                    </a:ext>
                  </a:extLst>
                </a:gridCol>
                <a:gridCol w="1565875">
                  <a:extLst>
                    <a:ext uri="{9D8B030D-6E8A-4147-A177-3AD203B41FA5}">
                      <a16:colId xmlns:a16="http://schemas.microsoft.com/office/drawing/2014/main" val="20001"/>
                    </a:ext>
                  </a:extLst>
                </a:gridCol>
                <a:gridCol w="1552541">
                  <a:extLst>
                    <a:ext uri="{9D8B030D-6E8A-4147-A177-3AD203B41FA5}">
                      <a16:colId xmlns:a16="http://schemas.microsoft.com/office/drawing/2014/main" val="20002"/>
                    </a:ext>
                  </a:extLst>
                </a:gridCol>
                <a:gridCol w="1597022">
                  <a:extLst>
                    <a:ext uri="{9D8B030D-6E8A-4147-A177-3AD203B41FA5}">
                      <a16:colId xmlns:a16="http://schemas.microsoft.com/office/drawing/2014/main" val="20003"/>
                    </a:ext>
                  </a:extLst>
                </a:gridCol>
                <a:gridCol w="1926493">
                  <a:extLst>
                    <a:ext uri="{9D8B030D-6E8A-4147-A177-3AD203B41FA5}">
                      <a16:colId xmlns:a16="http://schemas.microsoft.com/office/drawing/2014/main" val="20004"/>
                    </a:ext>
                  </a:extLst>
                </a:gridCol>
              </a:tblGrid>
              <a:tr h="96201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Έννοιες</a:t>
                      </a:r>
                      <a:endParaRPr lang="el-GR" sz="2400" b="1" dirty="0">
                        <a:latin typeface="Times New Roman" pitchFamily="18" charset="0"/>
                        <a:ea typeface="Calibri"/>
                        <a:cs typeface="Times New Roman" pitchFamily="18"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Γ/</a:t>
                      </a:r>
                      <a:r>
                        <a:rPr lang="el-GR" sz="2400" dirty="0" err="1"/>
                        <a:t>θμια</a:t>
                      </a:r>
                      <a:r>
                        <a:rPr lang="el-GR" sz="240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err="1"/>
                        <a:t>Εκπαί</a:t>
                      </a:r>
                      <a:r>
                        <a:rPr lang="el-GR" sz="2400" dirty="0"/>
                        <a:t>-</a:t>
                      </a:r>
                      <a:r>
                        <a:rPr lang="el-GR" sz="2400" dirty="0" err="1"/>
                        <a:t>δευση</a:t>
                      </a:r>
                      <a:endParaRPr lang="el-GR" sz="2400" b="1" dirty="0">
                        <a:latin typeface="Times New Roman" pitchFamily="18" charset="0"/>
                        <a:ea typeface="Calibri"/>
                        <a:cs typeface="Times New Roman" pitchFamily="18" charset="0"/>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Β/</a:t>
                      </a:r>
                      <a:r>
                        <a:rPr lang="el-GR" sz="2400" dirty="0" err="1"/>
                        <a:t>θμια</a:t>
                      </a:r>
                      <a:r>
                        <a:rPr lang="el-GR" sz="2400" dirty="0"/>
                        <a:t> Εκπαίδευση</a:t>
                      </a:r>
                      <a:endParaRPr lang="el-GR" sz="2400" b="1" dirty="0">
                        <a:latin typeface="Times New Roman" pitchFamily="18" charset="0"/>
                        <a:ea typeface="Calibri"/>
                        <a:cs typeface="Times New Roman" pitchFamily="18" charset="0"/>
                      </a:endParaRPr>
                    </a:p>
                  </a:txBody>
                  <a:tcPr anchor="ctr"/>
                </a:tc>
                <a:tc hMerge="1">
                  <a:txBody>
                    <a:bodyPr/>
                    <a:lstStyle/>
                    <a:p>
                      <a:endParaRPr lang="el-G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Α/</a:t>
                      </a:r>
                      <a:r>
                        <a:rPr lang="el-GR" sz="2400" dirty="0" err="1"/>
                        <a:t>θμια</a:t>
                      </a:r>
                      <a:r>
                        <a:rPr lang="el-GR" sz="2400" dirty="0"/>
                        <a:t> Εκπαίδευση</a:t>
                      </a:r>
                      <a:endParaRPr lang="el-GR" sz="2400" b="1" dirty="0">
                        <a:latin typeface="Times New Roman" pitchFamily="18" charset="0"/>
                        <a:ea typeface="Calibri"/>
                        <a:cs typeface="Times New Roman" pitchFamily="18" charset="0"/>
                      </a:endParaRPr>
                    </a:p>
                  </a:txBody>
                  <a:tcPr anchor="ctr"/>
                </a:tc>
                <a:extLst>
                  <a:ext uri="{0D108BD9-81ED-4DB2-BD59-A6C34878D82A}">
                    <a16:rowId xmlns:a16="http://schemas.microsoft.com/office/drawing/2014/main" val="10000"/>
                  </a:ext>
                </a:extLst>
              </a:tr>
              <a:tr h="598300">
                <a:tc vMerge="1">
                  <a:txBody>
                    <a:bodyPr/>
                    <a:lstStyle/>
                    <a:p>
                      <a:endParaRPr lang="el-GR"/>
                    </a:p>
                  </a:txBody>
                  <a:tcPr/>
                </a:tc>
                <a:tc vMerge="1">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Πρόταση 1</a:t>
                      </a:r>
                      <a:endParaRPr lang="el-GR" sz="2400" b="0" dirty="0">
                        <a:latin typeface="Times New Roman" pitchFamily="18" charset="0"/>
                        <a:ea typeface="Calibri"/>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a:t>Πρόταση 2 </a:t>
                      </a:r>
                      <a:endParaRPr lang="el-GR" sz="2400" b="0" dirty="0">
                        <a:latin typeface="Times New Roman" pitchFamily="18" charset="0"/>
                        <a:ea typeface="Calibri"/>
                        <a:cs typeface="Times New Roman" pitchFamily="18" charset="0"/>
                      </a:endParaRPr>
                    </a:p>
                  </a:txBody>
                  <a:tcPr/>
                </a:tc>
                <a:tc vMerge="1">
                  <a:txBody>
                    <a:bodyPr/>
                    <a:lstStyle/>
                    <a:p>
                      <a:endParaRPr lang="el-GR"/>
                    </a:p>
                  </a:txBody>
                  <a:tcPr/>
                </a:tc>
                <a:extLst>
                  <a:ext uri="{0D108BD9-81ED-4DB2-BD59-A6C34878D82A}">
                    <a16:rowId xmlns:a16="http://schemas.microsoft.com/office/drawing/2014/main" val="10001"/>
                  </a:ext>
                </a:extLst>
              </a:tr>
              <a:tr h="652563">
                <a:tc>
                  <a:txBody>
                    <a:bodyPr/>
                    <a:lstStyle/>
                    <a:p>
                      <a:pPr algn="ctr">
                        <a:lnSpc>
                          <a:spcPct val="100000"/>
                        </a:lnSpc>
                        <a:spcAft>
                          <a:spcPts val="0"/>
                        </a:spcAft>
                      </a:pPr>
                      <a:r>
                        <a:rPr lang="el-GR" sz="2000" b="1" kern="1200" dirty="0"/>
                        <a:t>8</a:t>
                      </a:r>
                      <a:r>
                        <a:rPr lang="en-US" sz="2000" b="1" kern="1200" dirty="0"/>
                        <a:t>.</a:t>
                      </a:r>
                      <a:r>
                        <a:rPr lang="el-GR" sz="2000" b="1" kern="1200" dirty="0"/>
                        <a:t>Μοντέλα και προσομοιώσεις</a:t>
                      </a:r>
                      <a:endParaRPr lang="el-GR" sz="2000" b="1"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2"/>
                  </a:ext>
                </a:extLst>
              </a:tr>
              <a:tr h="428990">
                <a:tc>
                  <a:txBody>
                    <a:bodyPr/>
                    <a:lstStyle/>
                    <a:p>
                      <a:pPr algn="ctr">
                        <a:lnSpc>
                          <a:spcPct val="100000"/>
                        </a:lnSpc>
                        <a:spcAft>
                          <a:spcPts val="0"/>
                        </a:spcAft>
                      </a:pPr>
                      <a:r>
                        <a:rPr lang="el-GR" sz="2000" b="1" kern="1200" dirty="0"/>
                        <a:t>9</a:t>
                      </a:r>
                      <a:r>
                        <a:rPr lang="en-US" sz="2000" b="1" kern="1200" dirty="0"/>
                        <a:t>. </a:t>
                      </a:r>
                      <a:r>
                        <a:rPr lang="el-GR" sz="2000" b="1" kern="1200" dirty="0" err="1"/>
                        <a:t>Επ</a:t>
                      </a:r>
                      <a:r>
                        <a:rPr lang="el-GR" sz="2000" b="1" kern="1200" dirty="0"/>
                        <a:t>/μη-Τ/για-Κ/</a:t>
                      </a:r>
                      <a:r>
                        <a:rPr lang="el-GR" sz="2000" b="1" kern="1200" dirty="0" err="1"/>
                        <a:t>νί</a:t>
                      </a:r>
                      <a:r>
                        <a:rPr lang="el-GR" sz="2000" b="1" kern="1200" dirty="0"/>
                        <a:t>α</a:t>
                      </a:r>
                      <a:endParaRPr lang="el-GR" sz="2000" b="1"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 14</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3"/>
                  </a:ext>
                </a:extLst>
              </a:tr>
              <a:tr h="833881">
                <a:tc>
                  <a:txBody>
                    <a:bodyPr/>
                    <a:lstStyle/>
                    <a:p>
                      <a:pPr algn="ctr">
                        <a:lnSpc>
                          <a:spcPct val="100000"/>
                        </a:lnSpc>
                        <a:spcAft>
                          <a:spcPts val="0"/>
                        </a:spcAft>
                      </a:pPr>
                      <a:r>
                        <a:rPr lang="el-GR" sz="2000" kern="1200" dirty="0"/>
                        <a:t>10</a:t>
                      </a:r>
                      <a:r>
                        <a:rPr lang="en-US" sz="2000" kern="1200" dirty="0"/>
                        <a:t>. </a:t>
                      </a:r>
                      <a:r>
                        <a:rPr lang="el-GR" sz="2000" kern="1200" dirty="0"/>
                        <a:t>Εμβαδόν Επιφάνειας/όγκος</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endParaRPr lang="en-US" sz="2000" kern="1200" dirty="0"/>
                    </a:p>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στην 1 και στη 5</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στην 5</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4"/>
                  </a:ext>
                </a:extLst>
              </a:tr>
              <a:tr h="959624">
                <a:tc>
                  <a:txBody>
                    <a:bodyPr/>
                    <a:lstStyle/>
                    <a:p>
                      <a:pPr algn="ctr">
                        <a:lnSpc>
                          <a:spcPct val="100000"/>
                        </a:lnSpc>
                        <a:spcAft>
                          <a:spcPts val="0"/>
                        </a:spcAft>
                      </a:pPr>
                      <a:r>
                        <a:rPr lang="el-GR" sz="2000" kern="1200" dirty="0"/>
                        <a:t>11. Συμπεριφορά που κυριαρχείται από την επιφάνεια</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στην 5</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στην 5</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Π/</a:t>
                      </a:r>
                      <a:r>
                        <a:rPr lang="el-GR" sz="2000" kern="1200" dirty="0" err="1"/>
                        <a:t>ται</a:t>
                      </a:r>
                      <a:r>
                        <a:rPr lang="el-GR" sz="2000" kern="1200" dirty="0"/>
                        <a:t> στην 5</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5"/>
                  </a:ext>
                </a:extLst>
              </a:tr>
              <a:tr h="464657">
                <a:tc>
                  <a:txBody>
                    <a:bodyPr/>
                    <a:lstStyle/>
                    <a:p>
                      <a:pPr algn="ctr">
                        <a:lnSpc>
                          <a:spcPct val="100000"/>
                        </a:lnSpc>
                        <a:spcAft>
                          <a:spcPts val="0"/>
                        </a:spcAft>
                      </a:pPr>
                      <a:r>
                        <a:rPr lang="en-US" sz="2000" kern="1200" dirty="0"/>
                        <a:t>1</a:t>
                      </a:r>
                      <a:r>
                        <a:rPr lang="el-GR" sz="2000" kern="1200" dirty="0"/>
                        <a:t>2</a:t>
                      </a:r>
                      <a:r>
                        <a:rPr lang="en-US" sz="2000" kern="1200" dirty="0"/>
                        <a:t>.</a:t>
                      </a:r>
                      <a:r>
                        <a:rPr lang="el-GR" sz="2000" kern="1200" dirty="0"/>
                        <a:t>Λειτουργικότητα</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l-GR"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6"/>
                  </a:ext>
                </a:extLst>
              </a:tr>
              <a:tr h="664398">
                <a:tc>
                  <a:txBody>
                    <a:bodyPr/>
                    <a:lstStyle/>
                    <a:p>
                      <a:pPr algn="ctr">
                        <a:lnSpc>
                          <a:spcPct val="100000"/>
                        </a:lnSpc>
                        <a:spcAft>
                          <a:spcPts val="0"/>
                        </a:spcAft>
                      </a:pPr>
                      <a:r>
                        <a:rPr lang="el-GR" sz="2000" kern="1200" dirty="0"/>
                        <a:t>13. Ταξινόμηση των </a:t>
                      </a:r>
                      <a:r>
                        <a:rPr lang="el-GR" sz="2000" kern="1200" dirty="0" err="1"/>
                        <a:t>νανοϋλικών</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7"/>
                  </a:ext>
                </a:extLst>
              </a:tr>
              <a:tr h="791515">
                <a:tc>
                  <a:txBody>
                    <a:bodyPr/>
                    <a:lstStyle/>
                    <a:p>
                      <a:pPr algn="ctr">
                        <a:lnSpc>
                          <a:spcPct val="100000"/>
                        </a:lnSpc>
                        <a:spcAft>
                          <a:spcPts val="0"/>
                        </a:spcAft>
                      </a:pPr>
                      <a:r>
                        <a:rPr lang="el-GR" sz="2000" kern="1200" dirty="0"/>
                        <a:t>14. Φύση της έρευνας της Ν-ΕΤ</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a:t>-</a:t>
                      </a:r>
                      <a:endParaRPr lang="el-GR" sz="2000" kern="120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tc>
                  <a:txBody>
                    <a:bodyPr/>
                    <a:lstStyle/>
                    <a:p>
                      <a:pPr algn="ctr">
                        <a:lnSpc>
                          <a:spcPct val="115000"/>
                        </a:lnSpc>
                        <a:spcAft>
                          <a:spcPts val="600"/>
                        </a:spcAft>
                      </a:pPr>
                      <a:r>
                        <a:rPr lang="en-US" sz="2000" kern="1200" dirty="0"/>
                        <a:t>√</a:t>
                      </a:r>
                      <a:endParaRPr lang="el-GR" sz="2000" kern="1200" dirty="0">
                        <a:solidFill>
                          <a:schemeClr val="dk1"/>
                        </a:solidFill>
                        <a:latin typeface="+mn-lt"/>
                        <a:ea typeface="+mn-ea"/>
                        <a:cs typeface="+mn-cs"/>
                      </a:endParaRPr>
                    </a:p>
                  </a:txBody>
                  <a:tcPr marL="39464" marR="39464" marT="0" marB="0" anchor="ctr"/>
                </a:tc>
                <a:extLst>
                  <a:ext uri="{0D108BD9-81ED-4DB2-BD59-A6C34878D82A}">
                    <a16:rowId xmlns:a16="http://schemas.microsoft.com/office/drawing/2014/main" val="10008"/>
                  </a:ext>
                </a:extLst>
              </a:tr>
            </a:tbl>
          </a:graphicData>
        </a:graphic>
      </p:graphicFrame>
      <p:sp>
        <p:nvSpPr>
          <p:cNvPr id="5" name="Τίτλος 1"/>
          <p:cNvSpPr>
            <a:spLocks noGrp="1"/>
          </p:cNvSpPr>
          <p:nvPr>
            <p:ph type="title"/>
          </p:nvPr>
        </p:nvSpPr>
        <p:spPr>
          <a:xfrm>
            <a:off x="395536" y="0"/>
            <a:ext cx="8346774" cy="620688"/>
          </a:xfrm>
          <a:solidFill>
            <a:srgbClr val="990033"/>
          </a:solidFill>
          <a:ln>
            <a:noFill/>
          </a:ln>
        </p:spPr>
        <p:style>
          <a:lnRef idx="2">
            <a:schemeClr val="accent4"/>
          </a:lnRef>
          <a:fillRef idx="1">
            <a:schemeClr val="lt1"/>
          </a:fillRef>
          <a:effectRef idx="0">
            <a:schemeClr val="accent4"/>
          </a:effectRef>
          <a:fontRef idx="minor">
            <a:schemeClr val="dk1"/>
          </a:fontRef>
        </p:style>
        <p:txBody>
          <a:bodyPr>
            <a:normAutofit fontScale="90000"/>
          </a:bodyPr>
          <a:lstStyle/>
          <a:p>
            <a:r>
              <a:rPr lang="el-GR" sz="2800" b="1" dirty="0">
                <a:solidFill>
                  <a:schemeClr val="bg1"/>
                </a:solidFill>
              </a:rPr>
              <a:t>Συγκριτική Ανάλυση: Έννοιες του Περιεχομένου της Ν-ΕΤ (ΙΙ)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164676" y="6488668"/>
            <a:ext cx="1692002" cy="307777"/>
          </a:xfrm>
          <a:prstGeom prst="rect">
            <a:avLst/>
          </a:prstGeom>
          <a:noFill/>
        </p:spPr>
        <p:txBody>
          <a:bodyPr wrap="none" rtlCol="0">
            <a:spAutoFit/>
          </a:bodyPr>
          <a:lstStyle/>
          <a:p>
            <a:r>
              <a:rPr lang="en-US" sz="1400" dirty="0"/>
              <a:t>(Magana et al. 2012)</a:t>
            </a:r>
            <a:endParaRPr lang="el-GR" sz="1400" dirty="0"/>
          </a:p>
        </p:txBody>
      </p:sp>
      <p:sp>
        <p:nvSpPr>
          <p:cNvPr id="6" name="Τίτλος 1"/>
          <p:cNvSpPr txBox="1">
            <a:spLocks/>
          </p:cNvSpPr>
          <p:nvPr/>
        </p:nvSpPr>
        <p:spPr>
          <a:xfrm>
            <a:off x="1043608" y="0"/>
            <a:ext cx="7554686" cy="404664"/>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85000" lnSpcReduction="20000"/>
          </a:bodyPr>
          <a:lstStyle/>
          <a:p>
            <a:pPr lvl="0" algn="ctr">
              <a:spcBef>
                <a:spcPct val="0"/>
              </a:spcBef>
            </a:pPr>
            <a:r>
              <a:rPr lang="el-GR" sz="2800" b="1" noProof="0" dirty="0">
                <a:solidFill>
                  <a:schemeClr val="bg1"/>
                </a:solidFill>
              </a:rPr>
              <a:t>Μέγεθος και Κλίμακα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7" name="6 - Διάγραμμα"/>
          <p:cNvGraphicFramePr/>
          <p:nvPr>
            <p:extLst>
              <p:ext uri="{D42A27DB-BD31-4B8C-83A1-F6EECF244321}">
                <p14:modId xmlns:p14="http://schemas.microsoft.com/office/powerpoint/2010/main" val="454713331"/>
              </p:ext>
            </p:extLst>
          </p:nvPr>
        </p:nvGraphicFramePr>
        <p:xfrm>
          <a:off x="0" y="1269340"/>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 Στρογγυλεμένο ορθογώνιο"/>
          <p:cNvSpPr/>
          <p:nvPr/>
        </p:nvSpPr>
        <p:spPr>
          <a:xfrm>
            <a:off x="1007806" y="408518"/>
            <a:ext cx="7848872" cy="936104"/>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i="1" dirty="0"/>
              <a:t>Προαπαιτούμενη έννοια για την κατανόηση του περιεχομένου των άλλων εννοιών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9838" y="150037"/>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fontScale="85000" lnSpcReduction="10000"/>
          </a:bodyPr>
          <a:lstStyle/>
          <a:p>
            <a:pPr lvl="0" algn="ctr">
              <a:spcBef>
                <a:spcPct val="0"/>
              </a:spcBef>
            </a:pPr>
            <a:r>
              <a:rPr lang="el-GR" sz="2800" b="1" noProof="0" dirty="0">
                <a:solidFill>
                  <a:schemeClr val="bg1"/>
                </a:solidFill>
              </a:rPr>
              <a:t>Δομή της Ύλης – Δυνάμεις και Αλληλεπιδράσεις- Κβαντικά Φαινόμενα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4 - Στρογγυλεμένο ορθογώνιο"/>
          <p:cNvSpPr/>
          <p:nvPr/>
        </p:nvSpPr>
        <p:spPr>
          <a:xfrm>
            <a:off x="583974" y="1086102"/>
            <a:ext cx="7956376" cy="1008112"/>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i="1" dirty="0"/>
              <a:t>Σημαντικές έννοιες για την κατανόηση </a:t>
            </a:r>
            <a:r>
              <a:rPr lang="el-GR" sz="2400" b="1" i="1" dirty="0"/>
              <a:t>των μηχανισμών </a:t>
            </a:r>
            <a:r>
              <a:rPr lang="el-GR" sz="2400" i="1" dirty="0"/>
              <a:t>που διέπουν τα φαινόμενα της νανοκλίμακας</a:t>
            </a:r>
          </a:p>
        </p:txBody>
      </p:sp>
      <p:grpSp>
        <p:nvGrpSpPr>
          <p:cNvPr id="7" name="Ομάδα 6">
            <a:extLst>
              <a:ext uri="{FF2B5EF4-FFF2-40B4-BE49-F238E27FC236}">
                <a16:creationId xmlns:a16="http://schemas.microsoft.com/office/drawing/2014/main" id="{C8E66A68-1B5D-4AD4-8C0E-C7455AD42C25}"/>
              </a:ext>
            </a:extLst>
          </p:cNvPr>
          <p:cNvGrpSpPr/>
          <p:nvPr/>
        </p:nvGrpSpPr>
        <p:grpSpPr>
          <a:xfrm>
            <a:off x="82763" y="2996952"/>
            <a:ext cx="9061236" cy="2824666"/>
            <a:chOff x="82763" y="1925452"/>
            <a:chExt cx="9061236" cy="2824666"/>
          </a:xfrm>
        </p:grpSpPr>
        <p:grpSp>
          <p:nvGrpSpPr>
            <p:cNvPr id="2" name="Ομάδα 1">
              <a:extLst>
                <a:ext uri="{FF2B5EF4-FFF2-40B4-BE49-F238E27FC236}">
                  <a16:creationId xmlns:a16="http://schemas.microsoft.com/office/drawing/2014/main" id="{1369049C-1D34-4122-82DE-FD5D56AA8263}"/>
                </a:ext>
              </a:extLst>
            </p:cNvPr>
            <p:cNvGrpSpPr/>
            <p:nvPr/>
          </p:nvGrpSpPr>
          <p:grpSpPr>
            <a:xfrm>
              <a:off x="82763" y="2009649"/>
              <a:ext cx="2821495" cy="1939578"/>
              <a:chOff x="82763" y="2009649"/>
              <a:chExt cx="2821495" cy="1939578"/>
            </a:xfrm>
          </p:grpSpPr>
          <p:sp>
            <p:nvSpPr>
              <p:cNvPr id="8" name="7 - TextBox"/>
              <p:cNvSpPr txBox="1"/>
              <p:nvPr/>
            </p:nvSpPr>
            <p:spPr>
              <a:xfrm>
                <a:off x="82763" y="2933564"/>
                <a:ext cx="2821495" cy="1015663"/>
              </a:xfrm>
              <a:prstGeom prst="rect">
                <a:avLst/>
              </a:prstGeom>
              <a:noFill/>
            </p:spPr>
            <p:txBody>
              <a:bodyPr wrap="square" rtlCol="0">
                <a:spAutoFit/>
              </a:bodyPr>
              <a:lstStyle/>
              <a:p>
                <a:pPr lvl="0" algn="just">
                  <a:buFont typeface="Arial" pitchFamily="34" charset="0"/>
                  <a:buChar char="•"/>
                </a:pPr>
                <a:r>
                  <a:rPr lang="el-GR" sz="2000" dirty="0"/>
                  <a:t>Περιγραφή των δομών της νανοκλίμακας (είδος και διάταξη των ατόμων)</a:t>
                </a:r>
              </a:p>
            </p:txBody>
          </p:sp>
          <p:sp>
            <p:nvSpPr>
              <p:cNvPr id="9" name="Τίτλος 1">
                <a:extLst>
                  <a:ext uri="{FF2B5EF4-FFF2-40B4-BE49-F238E27FC236}">
                    <a16:creationId xmlns:a16="http://schemas.microsoft.com/office/drawing/2014/main" id="{02C31489-9378-4C3C-BEC7-1E3251B5A39C}"/>
                  </a:ext>
                </a:extLst>
              </p:cNvPr>
              <p:cNvSpPr txBox="1">
                <a:spLocks/>
              </p:cNvSpPr>
              <p:nvPr/>
            </p:nvSpPr>
            <p:spPr>
              <a:xfrm>
                <a:off x="193711" y="2009649"/>
                <a:ext cx="2627784" cy="648072"/>
              </a:xfrm>
              <a:prstGeom prst="rect">
                <a:avLst/>
              </a:prstGeom>
              <a:solidFill>
                <a:srgbClr val="0070C0"/>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bg1"/>
                    </a:solidFill>
                    <a:effectLst/>
                    <a:uLnTx/>
                    <a:uFillTx/>
                    <a:latin typeface="+mj-lt"/>
                    <a:ea typeface="+mj-ea"/>
                    <a:cs typeface="+mj-cs"/>
                  </a:rPr>
                  <a:t>Δομή της ύλης</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grpSp>
        <p:grpSp>
          <p:nvGrpSpPr>
            <p:cNvPr id="3" name="Ομάδα 2">
              <a:extLst>
                <a:ext uri="{FF2B5EF4-FFF2-40B4-BE49-F238E27FC236}">
                  <a16:creationId xmlns:a16="http://schemas.microsoft.com/office/drawing/2014/main" id="{B1396361-7425-41B0-9987-084580225CAB}"/>
                </a:ext>
              </a:extLst>
            </p:cNvPr>
            <p:cNvGrpSpPr/>
            <p:nvPr/>
          </p:nvGrpSpPr>
          <p:grpSpPr>
            <a:xfrm>
              <a:off x="3222307" y="1957482"/>
              <a:ext cx="2627784" cy="2652753"/>
              <a:chOff x="3222307" y="1957482"/>
              <a:chExt cx="2627784" cy="2652753"/>
            </a:xfrm>
          </p:grpSpPr>
          <p:sp>
            <p:nvSpPr>
              <p:cNvPr id="10" name="Τίτλος 1">
                <a:extLst>
                  <a:ext uri="{FF2B5EF4-FFF2-40B4-BE49-F238E27FC236}">
                    <a16:creationId xmlns:a16="http://schemas.microsoft.com/office/drawing/2014/main" id="{02C31489-9378-4C3C-BEC7-1E3251B5A39C}"/>
                  </a:ext>
                </a:extLst>
              </p:cNvPr>
              <p:cNvSpPr txBox="1">
                <a:spLocks/>
              </p:cNvSpPr>
              <p:nvPr/>
            </p:nvSpPr>
            <p:spPr>
              <a:xfrm>
                <a:off x="3222307" y="1957482"/>
                <a:ext cx="2627784" cy="648072"/>
              </a:xfrm>
              <a:prstGeom prst="rect">
                <a:avLst/>
              </a:prstGeom>
              <a:solidFill>
                <a:srgbClr val="0070C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bg1"/>
                    </a:solidFill>
                    <a:effectLst/>
                    <a:uLnTx/>
                    <a:uFillTx/>
                    <a:latin typeface="+mj-lt"/>
                    <a:ea typeface="+mj-ea"/>
                    <a:cs typeface="+mj-cs"/>
                  </a:rPr>
                  <a:t>Δυνάμεις</a:t>
                </a:r>
                <a:r>
                  <a:rPr kumimoji="0" lang="el-GR" sz="2400" b="1" i="0" u="none" strike="noStrike" kern="1200" cap="none" spc="0" normalizeH="0" noProof="0" dirty="0">
                    <a:ln>
                      <a:noFill/>
                    </a:ln>
                    <a:solidFill>
                      <a:schemeClr val="bg1"/>
                    </a:solidFill>
                    <a:effectLst/>
                    <a:uLnTx/>
                    <a:uFillTx/>
                    <a:latin typeface="+mj-lt"/>
                    <a:ea typeface="+mj-ea"/>
                    <a:cs typeface="+mj-cs"/>
                  </a:rPr>
                  <a:t> &amp; Αλληλεπιδράσεις</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2" name="11 - TextBox"/>
              <p:cNvSpPr txBox="1"/>
              <p:nvPr/>
            </p:nvSpPr>
            <p:spPr>
              <a:xfrm>
                <a:off x="3222307" y="2855909"/>
                <a:ext cx="2627784" cy="1754326"/>
              </a:xfrm>
              <a:prstGeom prst="rect">
                <a:avLst/>
              </a:prstGeom>
              <a:noFill/>
            </p:spPr>
            <p:txBody>
              <a:bodyPr wrap="square" rtlCol="0">
                <a:spAutoFit/>
              </a:bodyPr>
              <a:lstStyle/>
              <a:p>
                <a:pPr>
                  <a:buFont typeface="Arial" pitchFamily="34" charset="0"/>
                  <a:buChar char="•"/>
                </a:pPr>
                <a:r>
                  <a:rPr lang="el-GR" sz="2400" dirty="0"/>
                  <a:t> </a:t>
                </a:r>
                <a:r>
                  <a:rPr lang="el-GR" sz="2000" dirty="0"/>
                  <a:t>Δυνάμεις μεταξύ των δομών της νανοκλίμακας</a:t>
                </a:r>
              </a:p>
              <a:p>
                <a:r>
                  <a:rPr lang="el-GR" sz="2000" dirty="0"/>
                  <a:t>(είδη, ισχύς, </a:t>
                </a:r>
                <a:r>
                  <a:rPr lang="el-GR" sz="2000" dirty="0" err="1"/>
                  <a:t>κτλ</a:t>
                </a:r>
                <a:r>
                  <a:rPr lang="el-GR" sz="2000" dirty="0"/>
                  <a:t>)</a:t>
                </a:r>
              </a:p>
              <a:p>
                <a:endParaRPr lang="el-GR" sz="2400" dirty="0"/>
              </a:p>
            </p:txBody>
          </p:sp>
        </p:grpSp>
        <p:grpSp>
          <p:nvGrpSpPr>
            <p:cNvPr id="6" name="Ομάδα 5">
              <a:extLst>
                <a:ext uri="{FF2B5EF4-FFF2-40B4-BE49-F238E27FC236}">
                  <a16:creationId xmlns:a16="http://schemas.microsoft.com/office/drawing/2014/main" id="{74FAE38D-B559-4483-B0E0-E81D735100B1}"/>
                </a:ext>
              </a:extLst>
            </p:cNvPr>
            <p:cNvGrpSpPr/>
            <p:nvPr/>
          </p:nvGrpSpPr>
          <p:grpSpPr>
            <a:xfrm>
              <a:off x="6250903" y="1925452"/>
              <a:ext cx="2893096" cy="2824666"/>
              <a:chOff x="6250903" y="1925452"/>
              <a:chExt cx="2893096" cy="2824666"/>
            </a:xfrm>
          </p:grpSpPr>
          <p:sp>
            <p:nvSpPr>
              <p:cNvPr id="11" name="Τίτλος 1">
                <a:extLst>
                  <a:ext uri="{FF2B5EF4-FFF2-40B4-BE49-F238E27FC236}">
                    <a16:creationId xmlns:a16="http://schemas.microsoft.com/office/drawing/2014/main" id="{02C31489-9378-4C3C-BEC7-1E3251B5A39C}"/>
                  </a:ext>
                </a:extLst>
              </p:cNvPr>
              <p:cNvSpPr txBox="1">
                <a:spLocks/>
              </p:cNvSpPr>
              <p:nvPr/>
            </p:nvSpPr>
            <p:spPr>
              <a:xfrm>
                <a:off x="6250903" y="1925452"/>
                <a:ext cx="2627784" cy="648072"/>
              </a:xfrm>
              <a:prstGeom prst="rect">
                <a:avLst/>
              </a:prstGeom>
              <a:solidFill>
                <a:srgbClr val="0070C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bg1"/>
                    </a:solidFill>
                    <a:effectLst/>
                    <a:uLnTx/>
                    <a:uFillTx/>
                    <a:latin typeface="+mj-lt"/>
                    <a:ea typeface="+mj-ea"/>
                    <a:cs typeface="+mj-cs"/>
                  </a:rPr>
                  <a:t>Κβαντικά</a:t>
                </a:r>
                <a:r>
                  <a:rPr kumimoji="0" lang="el-GR" sz="2400" b="1" i="0" u="none" strike="noStrike" kern="1200" cap="none" spc="0" normalizeH="0" noProof="0" dirty="0">
                    <a:ln>
                      <a:noFill/>
                    </a:ln>
                    <a:solidFill>
                      <a:schemeClr val="bg1"/>
                    </a:solidFill>
                    <a:effectLst/>
                    <a:uLnTx/>
                    <a:uFillTx/>
                    <a:latin typeface="+mj-lt"/>
                    <a:ea typeface="+mj-ea"/>
                    <a:cs typeface="+mj-cs"/>
                  </a:rPr>
                  <a:t> Φαινόμενα</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3" name="12 - TextBox"/>
              <p:cNvSpPr txBox="1"/>
              <p:nvPr/>
            </p:nvSpPr>
            <p:spPr>
              <a:xfrm>
                <a:off x="6335686" y="2749570"/>
                <a:ext cx="2808313" cy="2000548"/>
              </a:xfrm>
              <a:prstGeom prst="rect">
                <a:avLst/>
              </a:prstGeom>
              <a:noFill/>
            </p:spPr>
            <p:txBody>
              <a:bodyPr wrap="square" rtlCol="0">
                <a:spAutoFit/>
              </a:bodyPr>
              <a:lstStyle/>
              <a:p>
                <a:pPr>
                  <a:buFont typeface="Arial" pitchFamily="34" charset="0"/>
                  <a:buChar char="•"/>
                </a:pPr>
                <a:r>
                  <a:rPr lang="en-US" sz="2400" dirty="0"/>
                  <a:t> </a:t>
                </a:r>
                <a:r>
                  <a:rPr lang="el-GR" sz="2000" dirty="0" err="1"/>
                  <a:t>Κυματοσωματο</a:t>
                </a:r>
                <a:r>
                  <a:rPr lang="el-GR" sz="2000" dirty="0"/>
                  <a:t>-σωματιδιακός δυισμός της ύλης</a:t>
                </a:r>
                <a:endParaRPr lang="en-US" sz="2000" dirty="0"/>
              </a:p>
              <a:p>
                <a:endParaRPr lang="el-GR" sz="2000" dirty="0"/>
              </a:p>
              <a:p>
                <a:pPr>
                  <a:buFont typeface="Arial" pitchFamily="34" charset="0"/>
                  <a:buChar char="•"/>
                </a:pPr>
                <a:r>
                  <a:rPr lang="en-US" sz="2000" dirty="0"/>
                  <a:t> </a:t>
                </a:r>
                <a:r>
                  <a:rPr lang="el-GR" sz="2000" dirty="0" err="1"/>
                  <a:t>Κβάντωση</a:t>
                </a:r>
                <a:r>
                  <a:rPr lang="el-GR" sz="2000" dirty="0"/>
                  <a:t> ενεργειακών καταστάσεων</a:t>
                </a:r>
              </a:p>
            </p:txBody>
          </p:sp>
        </p:grpSp>
      </p:grpSp>
      <p:sp>
        <p:nvSpPr>
          <p:cNvPr id="14" name="TextBox 13">
            <a:extLst>
              <a:ext uri="{FF2B5EF4-FFF2-40B4-BE49-F238E27FC236}">
                <a16:creationId xmlns:a16="http://schemas.microsoft.com/office/drawing/2014/main" id="{2806CC52-68B4-417A-9133-84F09045D866}"/>
              </a:ext>
            </a:extLst>
          </p:cNvPr>
          <p:cNvSpPr txBox="1"/>
          <p:nvPr/>
        </p:nvSpPr>
        <p:spPr>
          <a:xfrm>
            <a:off x="6699568" y="2215518"/>
            <a:ext cx="1540999" cy="584775"/>
          </a:xfrm>
          <a:prstGeom prst="rect">
            <a:avLst/>
          </a:prstGeom>
          <a:noFill/>
        </p:spPr>
        <p:txBody>
          <a:bodyPr wrap="none" rtlCol="0">
            <a:spAutoFit/>
          </a:bodyPr>
          <a:lstStyle/>
          <a:p>
            <a:r>
              <a:rPr lang="el-GR" sz="3200" dirty="0">
                <a:solidFill>
                  <a:srgbClr val="990033"/>
                </a:solidFill>
              </a:rPr>
              <a:t>Δείγμα?</a:t>
            </a:r>
            <a:endParaRPr lang="en-US" sz="3200" dirty="0">
              <a:solidFill>
                <a:srgbClr val="99003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half" idx="2"/>
          </p:nvPr>
        </p:nvSpPr>
        <p:spPr>
          <a:xfrm>
            <a:off x="120319" y="3090071"/>
            <a:ext cx="4485767" cy="1778615"/>
          </a:xfrm>
        </p:spPr>
        <p:txBody>
          <a:bodyPr>
            <a:normAutofit/>
          </a:bodyPr>
          <a:lstStyle/>
          <a:p>
            <a:r>
              <a:rPr lang="el-GR" dirty="0"/>
              <a:t>Ιδιότητες (σημεία βρασμού, δραστικότητα)</a:t>
            </a:r>
          </a:p>
          <a:p>
            <a:r>
              <a:rPr lang="el-GR" dirty="0"/>
              <a:t> Ιδιότητες των φυσικών οργανισμών</a:t>
            </a:r>
            <a:endParaRPr lang="el-GR" sz="2400" dirty="0">
              <a:solidFill>
                <a:schemeClr val="tx1"/>
              </a:solidFill>
            </a:endParaRPr>
          </a:p>
        </p:txBody>
      </p:sp>
      <p:sp>
        <p:nvSpPr>
          <p:cNvPr id="12" name="11 - Θέση αριθμού διαφάνειας"/>
          <p:cNvSpPr>
            <a:spLocks noGrp="1"/>
          </p:cNvSpPr>
          <p:nvPr>
            <p:ph type="sldNum" sz="quarter" idx="12"/>
          </p:nvPr>
        </p:nvSpPr>
        <p:spPr>
          <a:xfrm>
            <a:off x="7768998" y="133351"/>
            <a:ext cx="674915" cy="365125"/>
          </a:xfrm>
        </p:spPr>
        <p:txBody>
          <a:bodyPr/>
          <a:lstStyle/>
          <a:p>
            <a:fld id="{320143EB-075E-46C0-BAB9-B5C87EBBE8F2}" type="slidenum">
              <a:rPr lang="el-GR" sz="2400" smtClean="0"/>
              <a:pPr/>
              <a:t>26</a:t>
            </a:fld>
            <a:endParaRPr lang="el-GR" sz="2400" dirty="0"/>
          </a:p>
        </p:txBody>
      </p:sp>
      <p:sp>
        <p:nvSpPr>
          <p:cNvPr id="13" name="12 - TextBox"/>
          <p:cNvSpPr txBox="1"/>
          <p:nvPr/>
        </p:nvSpPr>
        <p:spPr>
          <a:xfrm>
            <a:off x="1979712" y="6527444"/>
            <a:ext cx="5601662" cy="307777"/>
          </a:xfrm>
          <a:prstGeom prst="rect">
            <a:avLst/>
          </a:prstGeom>
          <a:noFill/>
        </p:spPr>
        <p:txBody>
          <a:bodyPr wrap="none" rtlCol="0">
            <a:spAutoFit/>
          </a:bodyPr>
          <a:lstStyle/>
          <a:p>
            <a:r>
              <a:rPr lang="el-GR" sz="1400" dirty="0"/>
              <a:t>(</a:t>
            </a:r>
            <a:r>
              <a:rPr lang="en-US" sz="1400" dirty="0"/>
              <a:t>Kumar </a:t>
            </a:r>
            <a:r>
              <a:rPr lang="el-GR" sz="1400" dirty="0"/>
              <a:t>&amp; </a:t>
            </a:r>
            <a:r>
              <a:rPr lang="en-US" sz="1400" dirty="0" err="1"/>
              <a:t>Koumbhat</a:t>
            </a:r>
            <a:r>
              <a:rPr lang="el-GR" sz="1400" dirty="0"/>
              <a:t>,</a:t>
            </a:r>
            <a:r>
              <a:rPr lang="en-US" sz="1400" dirty="0"/>
              <a:t> 2016; </a:t>
            </a:r>
            <a:r>
              <a:rPr lang="en-US" sz="1400" dirty="0" err="1"/>
              <a:t>McKittrick</a:t>
            </a:r>
            <a:r>
              <a:rPr lang="en-US" sz="1400" dirty="0"/>
              <a:t> </a:t>
            </a:r>
            <a:r>
              <a:rPr lang="el-GR" sz="1400" dirty="0"/>
              <a:t>&amp; </a:t>
            </a:r>
            <a:r>
              <a:rPr lang="en-US" sz="1400" dirty="0" err="1"/>
              <a:t>Rohwer</a:t>
            </a:r>
            <a:r>
              <a:rPr lang="el-GR" sz="1400" dirty="0"/>
              <a:t>, 2014</a:t>
            </a:r>
            <a:r>
              <a:rPr lang="en-US" sz="1400" dirty="0"/>
              <a:t>; </a:t>
            </a:r>
            <a:r>
              <a:rPr lang="en-US" sz="1400" dirty="0" err="1"/>
              <a:t>Shong</a:t>
            </a:r>
            <a:r>
              <a:rPr lang="en-US" sz="1400" dirty="0"/>
              <a:t> et al., 2010</a:t>
            </a:r>
            <a:r>
              <a:rPr lang="el-GR" sz="1400" dirty="0"/>
              <a:t>)</a:t>
            </a:r>
          </a:p>
        </p:txBody>
      </p:sp>
      <p:sp>
        <p:nvSpPr>
          <p:cNvPr id="15"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dirty="0">
                <a:solidFill>
                  <a:schemeClr val="bg1"/>
                </a:solidFill>
              </a:rPr>
              <a:t>Ιδιότητες που εξαρτώνται από το μέγεθος</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20" name="19 - Στρογγυλεμένο ορθογώνιο"/>
          <p:cNvSpPr/>
          <p:nvPr/>
        </p:nvSpPr>
        <p:spPr>
          <a:xfrm>
            <a:off x="501630" y="694511"/>
            <a:ext cx="8208912" cy="864096"/>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i="1" dirty="0"/>
              <a:t>Οι περισσότεροι ορισμοί σχετικοί με τη Ν-ΕΤ </a:t>
            </a:r>
          </a:p>
          <a:p>
            <a:pPr algn="ctr"/>
            <a:r>
              <a:rPr lang="el-GR" sz="2400" i="1" dirty="0"/>
              <a:t>τονίζουν τις ιδιότητες των υλικών στη νανοκλίμακα            </a:t>
            </a:r>
          </a:p>
        </p:txBody>
      </p:sp>
      <p:sp>
        <p:nvSpPr>
          <p:cNvPr id="22" name="Τίτλος 1">
            <a:extLst>
              <a:ext uri="{FF2B5EF4-FFF2-40B4-BE49-F238E27FC236}">
                <a16:creationId xmlns:a16="http://schemas.microsoft.com/office/drawing/2014/main" id="{02C31489-9378-4C3C-BEC7-1E3251B5A39C}"/>
              </a:ext>
            </a:extLst>
          </p:cNvPr>
          <p:cNvSpPr txBox="1">
            <a:spLocks/>
          </p:cNvSpPr>
          <p:nvPr/>
        </p:nvSpPr>
        <p:spPr>
          <a:xfrm>
            <a:off x="532258" y="2163042"/>
            <a:ext cx="3131840" cy="576064"/>
          </a:xfrm>
          <a:prstGeom prst="rect">
            <a:avLst/>
          </a:prstGeom>
          <a:solidFill>
            <a:srgbClr val="0070C0"/>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err="1">
                <a:ln>
                  <a:noFill/>
                </a:ln>
                <a:solidFill>
                  <a:schemeClr val="bg1"/>
                </a:solidFill>
                <a:effectLst/>
                <a:uLnTx/>
                <a:uFillTx/>
                <a:latin typeface="+mj-lt"/>
                <a:ea typeface="+mj-ea"/>
                <a:cs typeface="+mj-cs"/>
              </a:rPr>
              <a:t>Φαιν</a:t>
            </a:r>
            <a:r>
              <a:rPr lang="el-GR" sz="2400" b="1" dirty="0">
                <a:solidFill>
                  <a:schemeClr val="bg1"/>
                </a:solidFill>
                <a:latin typeface="+mj-lt"/>
                <a:ea typeface="+mj-ea"/>
                <a:cs typeface="+mj-cs"/>
              </a:rPr>
              <a:t>ό</a:t>
            </a:r>
            <a:r>
              <a:rPr kumimoji="0" lang="el-GR" sz="2400" b="1" i="0" u="none" strike="noStrike" kern="1200" cap="none" spc="0" normalizeH="0" baseline="0" noProof="0" dirty="0" err="1">
                <a:ln>
                  <a:noFill/>
                </a:ln>
                <a:solidFill>
                  <a:schemeClr val="bg1"/>
                </a:solidFill>
                <a:effectLst/>
                <a:uLnTx/>
                <a:uFillTx/>
                <a:latin typeface="+mj-lt"/>
                <a:ea typeface="+mj-ea"/>
                <a:cs typeface="+mj-cs"/>
              </a:rPr>
              <a:t>μενα</a:t>
            </a:r>
            <a:r>
              <a:rPr kumimoji="0" lang="el-GR" sz="2400" b="1" i="0" u="none" strike="noStrike" kern="1200" cap="none" spc="0" normalizeH="0" baseline="0" noProof="0" dirty="0">
                <a:ln>
                  <a:noFill/>
                </a:ln>
                <a:solidFill>
                  <a:schemeClr val="bg1"/>
                </a:solidFill>
                <a:effectLst/>
                <a:uLnTx/>
                <a:uFillTx/>
                <a:latin typeface="+mj-lt"/>
                <a:ea typeface="+mj-ea"/>
                <a:cs typeface="+mj-cs"/>
              </a:rPr>
              <a:t> Κλίμακας</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33" name="32 - Ομάδα"/>
          <p:cNvGrpSpPr/>
          <p:nvPr/>
        </p:nvGrpSpPr>
        <p:grpSpPr>
          <a:xfrm>
            <a:off x="4427984" y="2319825"/>
            <a:ext cx="2895438" cy="3835432"/>
            <a:chOff x="971600" y="2636912"/>
            <a:chExt cx="2604357" cy="3409617"/>
          </a:xfrm>
        </p:grpSpPr>
        <p:pic>
          <p:nvPicPr>
            <p:cNvPr id="30" name="Picture 2" descr="Chapter 2 – Nanoscience in Nature"/>
            <p:cNvPicPr>
              <a:picLocks noChangeAspect="1" noChangeArrowheads="1"/>
            </p:cNvPicPr>
            <p:nvPr/>
          </p:nvPicPr>
          <p:blipFill>
            <a:blip r:embed="rId3" cstate="print"/>
            <a:srcRect/>
            <a:stretch>
              <a:fillRect/>
            </a:stretch>
          </p:blipFill>
          <p:spPr bwMode="auto">
            <a:xfrm>
              <a:off x="971600" y="2636912"/>
              <a:ext cx="2604357" cy="1426810"/>
            </a:xfrm>
            <a:prstGeom prst="rect">
              <a:avLst/>
            </a:prstGeom>
            <a:noFill/>
          </p:spPr>
        </p:pic>
        <p:pic>
          <p:nvPicPr>
            <p:cNvPr id="31" name="Picture 8" descr="Nanoscience Article #2: CLEAN AS GECKO — Steemit"/>
            <p:cNvPicPr>
              <a:picLocks noChangeAspect="1" noChangeArrowheads="1"/>
            </p:cNvPicPr>
            <p:nvPr/>
          </p:nvPicPr>
          <p:blipFill>
            <a:blip r:embed="rId4" cstate="print"/>
            <a:srcRect/>
            <a:stretch>
              <a:fillRect/>
            </a:stretch>
          </p:blipFill>
          <p:spPr bwMode="auto">
            <a:xfrm>
              <a:off x="976930" y="4476019"/>
              <a:ext cx="2599027" cy="157051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33"/>
                                        </p:tgtEl>
                                        <p:attrNameLst>
                                          <p:attrName>ppt_x</p:attrName>
                                        </p:attrNameLst>
                                      </p:cBhvr>
                                      <p:tavLst>
                                        <p:tav tm="0">
                                          <p:val>
                                            <p:strVal val="ppt_x"/>
                                          </p:val>
                                        </p:tav>
                                        <p:tav tm="100000">
                                          <p:val>
                                            <p:strVal val="ppt_x"/>
                                          </p:val>
                                        </p:tav>
                                      </p:tavLst>
                                    </p:anim>
                                    <p:anim calcmode="lin" valueType="num">
                                      <p:cBhvr additive="base">
                                        <p:cTn id="22" dur="500"/>
                                        <p:tgtEl>
                                          <p:spTgt spid="33"/>
                                        </p:tgtEl>
                                        <p:attrNameLst>
                                          <p:attrName>ppt_y</p:attrName>
                                        </p:attrNameLst>
                                      </p:cBhvr>
                                      <p:tavLst>
                                        <p:tav tm="0">
                                          <p:val>
                                            <p:strVal val="ppt_y"/>
                                          </p:val>
                                        </p:tav>
                                        <p:tav tm="100000">
                                          <p:val>
                                            <p:strVal val="1+ppt_h/2"/>
                                          </p:val>
                                        </p:tav>
                                      </p:tavLst>
                                    </p:anim>
                                    <p:set>
                                      <p:cBhvr>
                                        <p:cTn id="2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p:cNvPicPr/>
          <p:nvPr/>
        </p:nvPicPr>
        <p:blipFill rotWithShape="1">
          <a:blip r:embed="rId3" cstate="print"/>
          <a:srcRect b="13465"/>
          <a:stretch/>
        </p:blipFill>
        <p:spPr bwMode="auto">
          <a:xfrm>
            <a:off x="765815" y="2865885"/>
            <a:ext cx="7852620" cy="1848773"/>
          </a:xfrm>
          <a:prstGeom prst="rect">
            <a:avLst/>
          </a:prstGeom>
          <a:noFill/>
          <a:ln w="9525">
            <a:noFill/>
            <a:miter lim="800000"/>
            <a:headEnd/>
            <a:tailEnd/>
          </a:ln>
        </p:spPr>
      </p:pic>
      <p:sp>
        <p:nvSpPr>
          <p:cNvPr id="12" name="11 - Θέση αριθμού διαφάνειας"/>
          <p:cNvSpPr>
            <a:spLocks noGrp="1"/>
          </p:cNvSpPr>
          <p:nvPr>
            <p:ph type="sldNum" sz="quarter" idx="12"/>
          </p:nvPr>
        </p:nvSpPr>
        <p:spPr>
          <a:xfrm>
            <a:off x="7768998" y="133351"/>
            <a:ext cx="674915" cy="365125"/>
          </a:xfrm>
        </p:spPr>
        <p:txBody>
          <a:bodyPr/>
          <a:lstStyle/>
          <a:p>
            <a:fld id="{320143EB-075E-46C0-BAB9-B5C87EBBE8F2}" type="slidenum">
              <a:rPr lang="el-GR" sz="2400" smtClean="0"/>
              <a:pPr/>
              <a:t>27</a:t>
            </a:fld>
            <a:endParaRPr lang="el-GR" sz="2400" dirty="0"/>
          </a:p>
        </p:txBody>
      </p:sp>
      <p:sp>
        <p:nvSpPr>
          <p:cNvPr id="13" name="12 - TextBox"/>
          <p:cNvSpPr txBox="1"/>
          <p:nvPr/>
        </p:nvSpPr>
        <p:spPr>
          <a:xfrm>
            <a:off x="2181332" y="6344773"/>
            <a:ext cx="5601662" cy="307777"/>
          </a:xfrm>
          <a:prstGeom prst="rect">
            <a:avLst/>
          </a:prstGeom>
          <a:noFill/>
        </p:spPr>
        <p:txBody>
          <a:bodyPr wrap="none" rtlCol="0">
            <a:spAutoFit/>
          </a:bodyPr>
          <a:lstStyle/>
          <a:p>
            <a:r>
              <a:rPr lang="el-GR" sz="1400" dirty="0"/>
              <a:t>(</a:t>
            </a:r>
            <a:r>
              <a:rPr lang="en-US" sz="1400" dirty="0"/>
              <a:t>Kumar </a:t>
            </a:r>
            <a:r>
              <a:rPr lang="el-GR" sz="1400" dirty="0"/>
              <a:t>&amp; </a:t>
            </a:r>
            <a:r>
              <a:rPr lang="en-US" sz="1400" dirty="0" err="1"/>
              <a:t>Koumbhat</a:t>
            </a:r>
            <a:r>
              <a:rPr lang="el-GR" sz="1400" dirty="0"/>
              <a:t>,</a:t>
            </a:r>
            <a:r>
              <a:rPr lang="en-US" sz="1400" dirty="0"/>
              <a:t> 2016; </a:t>
            </a:r>
            <a:r>
              <a:rPr lang="en-US" sz="1400" dirty="0" err="1"/>
              <a:t>McKittrick</a:t>
            </a:r>
            <a:r>
              <a:rPr lang="en-US" sz="1400" dirty="0"/>
              <a:t> </a:t>
            </a:r>
            <a:r>
              <a:rPr lang="el-GR" sz="1400" dirty="0"/>
              <a:t>&amp; </a:t>
            </a:r>
            <a:r>
              <a:rPr lang="en-US" sz="1400" dirty="0" err="1"/>
              <a:t>Rohwer</a:t>
            </a:r>
            <a:r>
              <a:rPr lang="el-GR" sz="1400" dirty="0"/>
              <a:t>, 2014</a:t>
            </a:r>
            <a:r>
              <a:rPr lang="en-US" sz="1400" dirty="0"/>
              <a:t>; </a:t>
            </a:r>
            <a:r>
              <a:rPr lang="en-US" sz="1400" dirty="0" err="1"/>
              <a:t>Shong</a:t>
            </a:r>
            <a:r>
              <a:rPr lang="en-US" sz="1400" dirty="0"/>
              <a:t> et al., 2010</a:t>
            </a:r>
            <a:r>
              <a:rPr lang="el-GR" sz="1400" dirty="0"/>
              <a:t>)</a:t>
            </a:r>
          </a:p>
        </p:txBody>
      </p:sp>
      <p:sp>
        <p:nvSpPr>
          <p:cNvPr id="15"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dirty="0">
                <a:solidFill>
                  <a:schemeClr val="bg1"/>
                </a:solidFill>
              </a:rPr>
              <a:t>Ιδιότητες που εξαρτώνται από το μέγεθος</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20" name="19 - Στρογγυλεμένο ορθογώνιο"/>
          <p:cNvSpPr/>
          <p:nvPr/>
        </p:nvSpPr>
        <p:spPr>
          <a:xfrm>
            <a:off x="587669" y="868323"/>
            <a:ext cx="8208912" cy="864096"/>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i="1" dirty="0"/>
              <a:t>Τι συμβαίνει στο πηλίκο επιφάνεια/όγκος?</a:t>
            </a:r>
            <a:r>
              <a:rPr lang="en-US" sz="2400" i="1" dirty="0"/>
              <a:t> </a:t>
            </a:r>
          </a:p>
          <a:p>
            <a:pPr algn="ctr"/>
            <a:r>
              <a:rPr lang="el-GR" sz="2400" i="1" dirty="0"/>
              <a:t>Δραστηριότητα</a:t>
            </a:r>
          </a:p>
        </p:txBody>
      </p:sp>
      <p:sp>
        <p:nvSpPr>
          <p:cNvPr id="21" name="20 - TextBox"/>
          <p:cNvSpPr txBox="1"/>
          <p:nvPr/>
        </p:nvSpPr>
        <p:spPr>
          <a:xfrm>
            <a:off x="4552955" y="5587003"/>
            <a:ext cx="3712042" cy="461665"/>
          </a:xfrm>
          <a:prstGeom prst="rect">
            <a:avLst/>
          </a:prstGeom>
          <a:noFill/>
        </p:spPr>
        <p:txBody>
          <a:bodyPr wrap="none" rtlCol="0">
            <a:spAutoFit/>
          </a:bodyPr>
          <a:lstStyle/>
          <a:p>
            <a:r>
              <a:rPr lang="el-GR" sz="2400" b="1" dirty="0">
                <a:solidFill>
                  <a:srgbClr val="990033"/>
                </a:solidFill>
              </a:rPr>
              <a:t>Δραματική αύξηση του Α/</a:t>
            </a:r>
            <a:r>
              <a:rPr lang="en-US" sz="2400" b="1" dirty="0">
                <a:solidFill>
                  <a:srgbClr val="990033"/>
                </a:solidFill>
              </a:rPr>
              <a:t>V</a:t>
            </a:r>
            <a:endParaRPr lang="el-GR" sz="2400" b="1" dirty="0">
              <a:solidFill>
                <a:srgbClr val="990033"/>
              </a:solidFill>
            </a:endParaRPr>
          </a:p>
        </p:txBody>
      </p:sp>
      <p:sp>
        <p:nvSpPr>
          <p:cNvPr id="22" name="Τίτλος 1">
            <a:extLst>
              <a:ext uri="{FF2B5EF4-FFF2-40B4-BE49-F238E27FC236}">
                <a16:creationId xmlns:a16="http://schemas.microsoft.com/office/drawing/2014/main" id="{02C31489-9378-4C3C-BEC7-1E3251B5A39C}"/>
              </a:ext>
            </a:extLst>
          </p:cNvPr>
          <p:cNvSpPr txBox="1">
            <a:spLocks/>
          </p:cNvSpPr>
          <p:nvPr/>
        </p:nvSpPr>
        <p:spPr>
          <a:xfrm>
            <a:off x="765815" y="1884043"/>
            <a:ext cx="3131840" cy="576064"/>
          </a:xfrm>
          <a:prstGeom prst="rect">
            <a:avLst/>
          </a:prstGeom>
          <a:solidFill>
            <a:srgbClr val="0070C0"/>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err="1">
                <a:ln>
                  <a:noFill/>
                </a:ln>
                <a:solidFill>
                  <a:schemeClr val="bg1"/>
                </a:solidFill>
                <a:effectLst/>
                <a:uLnTx/>
                <a:uFillTx/>
                <a:latin typeface="+mj-lt"/>
                <a:ea typeface="+mj-ea"/>
                <a:cs typeface="+mj-cs"/>
              </a:rPr>
              <a:t>Φαιν</a:t>
            </a:r>
            <a:r>
              <a:rPr lang="el-GR" sz="2400" b="1" dirty="0">
                <a:solidFill>
                  <a:schemeClr val="bg1"/>
                </a:solidFill>
                <a:latin typeface="+mj-lt"/>
                <a:ea typeface="+mj-ea"/>
                <a:cs typeface="+mj-cs"/>
              </a:rPr>
              <a:t>ό</a:t>
            </a:r>
            <a:r>
              <a:rPr kumimoji="0" lang="el-GR" sz="2400" b="1" i="0" u="none" strike="noStrike" kern="1200" cap="none" spc="0" normalizeH="0" baseline="0" noProof="0" dirty="0" err="1">
                <a:ln>
                  <a:noFill/>
                </a:ln>
                <a:solidFill>
                  <a:schemeClr val="bg1"/>
                </a:solidFill>
                <a:effectLst/>
                <a:uLnTx/>
                <a:uFillTx/>
                <a:latin typeface="+mj-lt"/>
                <a:ea typeface="+mj-ea"/>
                <a:cs typeface="+mj-cs"/>
              </a:rPr>
              <a:t>μενα</a:t>
            </a:r>
            <a:r>
              <a:rPr kumimoji="0" lang="el-GR" sz="2400" b="1" i="0" u="none" strike="noStrike" kern="1200" cap="none" spc="0" normalizeH="0" baseline="0" noProof="0" dirty="0">
                <a:ln>
                  <a:noFill/>
                </a:ln>
                <a:solidFill>
                  <a:schemeClr val="bg1"/>
                </a:solidFill>
                <a:effectLst/>
                <a:uLnTx/>
                <a:uFillTx/>
                <a:latin typeface="+mj-lt"/>
                <a:ea typeface="+mj-ea"/>
                <a:cs typeface="+mj-cs"/>
              </a:rPr>
              <a:t> Κλίμακας</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6" name="9 - Εικόνα">
            <a:extLst>
              <a:ext uri="{FF2B5EF4-FFF2-40B4-BE49-F238E27FC236}">
                <a16:creationId xmlns:a16="http://schemas.microsoft.com/office/drawing/2014/main" id="{3EB93854-0E80-4A4B-8108-BE4638FFB82F}"/>
              </a:ext>
            </a:extLst>
          </p:cNvPr>
          <p:cNvPicPr/>
          <p:nvPr/>
        </p:nvPicPr>
        <p:blipFill rotWithShape="1">
          <a:blip r:embed="rId3" cstate="print"/>
          <a:srcRect t="89815"/>
          <a:stretch/>
        </p:blipFill>
        <p:spPr bwMode="auto">
          <a:xfrm>
            <a:off x="765815" y="5192295"/>
            <a:ext cx="7852620" cy="197205"/>
          </a:xfrm>
          <a:prstGeom prst="rect">
            <a:avLst/>
          </a:prstGeom>
          <a:noFill/>
          <a:ln w="9525">
            <a:noFill/>
            <a:miter lim="800000"/>
            <a:headEnd/>
            <a:tailEnd/>
          </a:ln>
        </p:spPr>
      </p:pic>
    </p:spTree>
    <p:extLst>
      <p:ext uri="{BB962C8B-B14F-4D97-AF65-F5344CB8AC3E}">
        <p14:creationId xmlns:p14="http://schemas.microsoft.com/office/powerpoint/2010/main" val="23425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a:xfrm>
            <a:off x="8801100" y="6492876"/>
            <a:ext cx="2057400" cy="365125"/>
          </a:xfrm>
        </p:spPr>
        <p:txBody>
          <a:bodyPr/>
          <a:lstStyle/>
          <a:p>
            <a:fld id="{320143EB-075E-46C0-BAB9-B5C87EBBE8F2}" type="slidenum">
              <a:rPr lang="el-GR" smtClean="0"/>
              <a:pPr/>
              <a:t>28</a:t>
            </a:fld>
            <a:endParaRPr lang="el-GR" dirty="0"/>
          </a:p>
        </p:txBody>
      </p:sp>
      <p:sp>
        <p:nvSpPr>
          <p:cNvPr id="9" name="8 - TextBox"/>
          <p:cNvSpPr txBox="1"/>
          <p:nvPr/>
        </p:nvSpPr>
        <p:spPr>
          <a:xfrm>
            <a:off x="5236475" y="6449959"/>
            <a:ext cx="3476977" cy="307777"/>
          </a:xfrm>
          <a:prstGeom prst="rect">
            <a:avLst/>
          </a:prstGeom>
          <a:noFill/>
        </p:spPr>
        <p:txBody>
          <a:bodyPr wrap="none" rtlCol="0">
            <a:spAutoFit/>
          </a:bodyPr>
          <a:lstStyle/>
          <a:p>
            <a:r>
              <a:rPr lang="el-GR" sz="1400" dirty="0"/>
              <a:t>(</a:t>
            </a:r>
            <a:r>
              <a:rPr lang="el-GR" sz="1400" dirty="0" err="1"/>
              <a:t>Kumar</a:t>
            </a:r>
            <a:r>
              <a:rPr lang="el-GR" sz="1400" dirty="0"/>
              <a:t> &amp; </a:t>
            </a:r>
            <a:r>
              <a:rPr lang="el-GR" sz="1400" dirty="0" err="1"/>
              <a:t>Kumbhat</a:t>
            </a:r>
            <a:r>
              <a:rPr lang="el-GR" sz="1400" dirty="0"/>
              <a:t>, 2016</a:t>
            </a:r>
            <a:r>
              <a:rPr lang="en-US" sz="1400" dirty="0"/>
              <a:t>; </a:t>
            </a:r>
            <a:r>
              <a:rPr lang="en-US" sz="1400" dirty="0" err="1"/>
              <a:t>Shong</a:t>
            </a:r>
            <a:r>
              <a:rPr lang="en-US" sz="1400" dirty="0"/>
              <a:t> et al., 2010</a:t>
            </a:r>
            <a:r>
              <a:rPr lang="el-GR" sz="1400" dirty="0"/>
              <a:t>)</a:t>
            </a:r>
          </a:p>
        </p:txBody>
      </p:sp>
      <p:sp>
        <p:nvSpPr>
          <p:cNvPr id="10"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noProof="0" dirty="0">
                <a:solidFill>
                  <a:schemeClr val="bg1"/>
                </a:solidFill>
              </a:rPr>
              <a:t>Όργανα και Οργανολογία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11" name="10 - Στρογγυλεμένο ορθογώνιο"/>
          <p:cNvSpPr/>
          <p:nvPr/>
        </p:nvSpPr>
        <p:spPr>
          <a:xfrm>
            <a:off x="-90264" y="704765"/>
            <a:ext cx="9324528" cy="1296144"/>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400" i="1" dirty="0">
                <a:latin typeface="Century Gothic"/>
              </a:rPr>
              <a:t>● </a:t>
            </a:r>
            <a:r>
              <a:rPr lang="el-GR" sz="2400" i="1" dirty="0"/>
              <a:t>Η κατανόηση της έννοιας </a:t>
            </a:r>
            <a:r>
              <a:rPr lang="el-GR" sz="2400" b="1" i="1" dirty="0"/>
              <a:t>Όργανα και Οργανολογία </a:t>
            </a:r>
            <a:r>
              <a:rPr lang="el-GR" sz="2400" i="1" dirty="0"/>
              <a:t>μπορεί να βοηθήσει στην κατανόηση της έννοιας </a:t>
            </a:r>
            <a:r>
              <a:rPr lang="el-GR" sz="2400" b="1" i="1" dirty="0"/>
              <a:t>Μέγεθος και Κλίμακα</a:t>
            </a:r>
            <a:r>
              <a:rPr lang="el-GR" sz="2400" i="1" dirty="0"/>
              <a:t>.</a:t>
            </a:r>
          </a:p>
          <a:p>
            <a:pPr algn="ctr"/>
            <a:r>
              <a:rPr lang="el-GR" sz="2400" i="1" dirty="0">
                <a:latin typeface="Century Gothic"/>
              </a:rPr>
              <a:t>● </a:t>
            </a:r>
            <a:r>
              <a:rPr lang="el-GR" sz="2400" i="1" dirty="0"/>
              <a:t>Η πρόοδος στα όργανα συνετέλεσε στην πρόοδο του πεδίου της Ν-ΕΤ.</a:t>
            </a:r>
          </a:p>
        </p:txBody>
      </p:sp>
      <p:sp>
        <p:nvSpPr>
          <p:cNvPr id="12" name="Τίτλος 1">
            <a:extLst>
              <a:ext uri="{FF2B5EF4-FFF2-40B4-BE49-F238E27FC236}">
                <a16:creationId xmlns:a16="http://schemas.microsoft.com/office/drawing/2014/main" id="{02C31489-9378-4C3C-BEC7-1E3251B5A39C}"/>
              </a:ext>
            </a:extLst>
          </p:cNvPr>
          <p:cNvSpPr txBox="1">
            <a:spLocks/>
          </p:cNvSpPr>
          <p:nvPr/>
        </p:nvSpPr>
        <p:spPr>
          <a:xfrm>
            <a:off x="288032" y="2132856"/>
            <a:ext cx="2627784" cy="648072"/>
          </a:xfrm>
          <a:prstGeom prst="rect">
            <a:avLst/>
          </a:prstGeom>
          <a:solidFill>
            <a:srgbClr val="0070C0"/>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bg1"/>
                </a:solidFill>
                <a:effectLst/>
                <a:uLnTx/>
                <a:uFillTx/>
                <a:latin typeface="+mj-lt"/>
                <a:ea typeface="+mj-ea"/>
                <a:cs typeface="+mj-cs"/>
              </a:rPr>
              <a:t>Ηλεκτρονικά</a:t>
            </a:r>
            <a:r>
              <a:rPr kumimoji="0" lang="el-GR" sz="2400" b="1" i="0" u="none" strike="noStrike" kern="1200" cap="none" spc="0" normalizeH="0" noProof="0" dirty="0">
                <a:ln>
                  <a:noFill/>
                </a:ln>
                <a:solidFill>
                  <a:schemeClr val="bg1"/>
                </a:solidFill>
                <a:effectLst/>
                <a:uLnTx/>
                <a:uFillTx/>
                <a:latin typeface="+mj-lt"/>
                <a:ea typeface="+mj-ea"/>
                <a:cs typeface="+mj-cs"/>
              </a:rPr>
              <a:t> Μικροσκόπια</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Τίτλος 1">
            <a:extLst>
              <a:ext uri="{FF2B5EF4-FFF2-40B4-BE49-F238E27FC236}">
                <a16:creationId xmlns:a16="http://schemas.microsoft.com/office/drawing/2014/main" id="{02C31489-9378-4C3C-BEC7-1E3251B5A39C}"/>
              </a:ext>
            </a:extLst>
          </p:cNvPr>
          <p:cNvSpPr txBox="1">
            <a:spLocks/>
          </p:cNvSpPr>
          <p:nvPr/>
        </p:nvSpPr>
        <p:spPr>
          <a:xfrm>
            <a:off x="5976664" y="2197141"/>
            <a:ext cx="2627784" cy="648072"/>
          </a:xfrm>
          <a:prstGeom prst="rect">
            <a:avLst/>
          </a:prstGeom>
          <a:solidFill>
            <a:srgbClr val="0070C0"/>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bg1"/>
                </a:solidFill>
                <a:effectLst/>
                <a:uLnTx/>
                <a:uFillTx/>
                <a:latin typeface="+mj-lt"/>
                <a:ea typeface="+mj-ea"/>
                <a:cs typeface="+mj-cs"/>
              </a:rPr>
              <a:t>Μικροσκόπια Ακίδας - Σήραγγας</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70657" name="Εικόνα 46"/>
          <p:cNvPicPr>
            <a:picLocks noChangeAspect="1" noChangeArrowheads="1"/>
          </p:cNvPicPr>
          <p:nvPr/>
        </p:nvPicPr>
        <p:blipFill>
          <a:blip r:embed="rId4" cstate="print"/>
          <a:srcRect l="41018" t="30469" r="41154" b="22437"/>
          <a:stretch>
            <a:fillRect/>
          </a:stretch>
        </p:blipFill>
        <p:spPr bwMode="auto">
          <a:xfrm>
            <a:off x="369490" y="2852936"/>
            <a:ext cx="2448272" cy="4005064"/>
          </a:xfrm>
          <a:prstGeom prst="rect">
            <a:avLst/>
          </a:prstGeom>
          <a:noFill/>
        </p:spPr>
      </p:pic>
      <p:sp>
        <p:nvSpPr>
          <p:cNvPr id="706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0661" name="Object 5"/>
          <p:cNvGraphicFramePr>
            <a:graphicFrameLocks noChangeAspect="1"/>
          </p:cNvGraphicFramePr>
          <p:nvPr>
            <p:extLst>
              <p:ext uri="{D42A27DB-BD31-4B8C-83A1-F6EECF244321}">
                <p14:modId xmlns:p14="http://schemas.microsoft.com/office/powerpoint/2010/main" val="825656970"/>
              </p:ext>
            </p:extLst>
          </p:nvPr>
        </p:nvGraphicFramePr>
        <p:xfrm>
          <a:off x="2831149" y="2852936"/>
          <a:ext cx="2596280" cy="3524807"/>
        </p:xfrm>
        <a:graphic>
          <a:graphicData uri="http://schemas.openxmlformats.org/presentationml/2006/ole">
            <mc:AlternateContent xmlns:mc="http://schemas.openxmlformats.org/markup-compatibility/2006">
              <mc:Choice xmlns:v="urn:schemas-microsoft-com:vml" Requires="v">
                <p:oleObj spid="_x0000_s70716" name="Εικόνα Bitmap" r:id="rId5" imgW="3524742" imgH="2572109" progId="PBrush">
                  <p:embed/>
                </p:oleObj>
              </mc:Choice>
              <mc:Fallback>
                <p:oleObj name="Εικόνα Bitmap" r:id="rId5" imgW="3524742" imgH="2572109" progId="PBrush">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149" y="2852936"/>
                        <a:ext cx="2596280" cy="3524807"/>
                      </a:xfrm>
                      <a:prstGeom prst="rect">
                        <a:avLst/>
                      </a:prstGeom>
                      <a:noFill/>
                    </p:spPr>
                  </p:pic>
                </p:oleObj>
              </mc:Fallback>
            </mc:AlternateContent>
          </a:graphicData>
        </a:graphic>
      </p:graphicFrame>
      <p:pic>
        <p:nvPicPr>
          <p:cNvPr id="16" name="15 - Εικόνα"/>
          <p:cNvPicPr/>
          <p:nvPr/>
        </p:nvPicPr>
        <p:blipFill>
          <a:blip r:embed="rId7" cstate="print"/>
          <a:srcRect l="6012"/>
          <a:stretch>
            <a:fillRect/>
          </a:stretch>
        </p:blipFill>
        <p:spPr bwMode="auto">
          <a:xfrm>
            <a:off x="5393352" y="3175790"/>
            <a:ext cx="3635896" cy="273630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
            <a:ext cx="9144000" cy="685799"/>
          </a:xfrm>
          <a:prstGeom prst="rect">
            <a:avLst/>
          </a:prstGeom>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r>
              <a:rPr lang="el-GR" sz="3600" b="1" dirty="0">
                <a:solidFill>
                  <a:schemeClr val="tx1"/>
                </a:solidFill>
              </a:rPr>
              <a:t>Μοντέλα και προσομοιώσεις</a:t>
            </a:r>
          </a:p>
        </p:txBody>
      </p:sp>
      <p:sp>
        <p:nvSpPr>
          <p:cNvPr id="8" name="7 - Θέση αριθμού διαφάνειας"/>
          <p:cNvSpPr>
            <a:spLocks noGrp="1"/>
          </p:cNvSpPr>
          <p:nvPr>
            <p:ph type="sldNum" sz="quarter" idx="12"/>
          </p:nvPr>
        </p:nvSpPr>
        <p:spPr>
          <a:xfrm>
            <a:off x="8686800" y="6492876"/>
            <a:ext cx="2057400" cy="365125"/>
          </a:xfrm>
        </p:spPr>
        <p:txBody>
          <a:bodyPr/>
          <a:lstStyle/>
          <a:p>
            <a:fld id="{320143EB-075E-46C0-BAB9-B5C87EBBE8F2}" type="slidenum">
              <a:rPr lang="el-GR" smtClean="0"/>
              <a:pPr/>
              <a:t>29</a:t>
            </a:fld>
            <a:endParaRPr lang="el-GR" dirty="0"/>
          </a:p>
        </p:txBody>
      </p:sp>
      <p:sp>
        <p:nvSpPr>
          <p:cNvPr id="12" name="11 - TextBox"/>
          <p:cNvSpPr txBox="1"/>
          <p:nvPr/>
        </p:nvSpPr>
        <p:spPr>
          <a:xfrm>
            <a:off x="1115616" y="6363147"/>
            <a:ext cx="6008440" cy="307777"/>
          </a:xfrm>
          <a:prstGeom prst="rect">
            <a:avLst/>
          </a:prstGeom>
          <a:noFill/>
        </p:spPr>
        <p:txBody>
          <a:bodyPr wrap="none" rtlCol="0">
            <a:spAutoFit/>
          </a:bodyPr>
          <a:lstStyle/>
          <a:p>
            <a:r>
              <a:rPr lang="el-GR" sz="1400" dirty="0"/>
              <a:t>(</a:t>
            </a:r>
            <a:r>
              <a:rPr lang="en-US" sz="1400" dirty="0" err="1"/>
              <a:t>Xie</a:t>
            </a:r>
            <a:r>
              <a:rPr lang="el-GR" sz="1400" dirty="0"/>
              <a:t> &amp; </a:t>
            </a:r>
            <a:r>
              <a:rPr lang="en-US" sz="1400" dirty="0" err="1"/>
              <a:t>Pallant</a:t>
            </a:r>
            <a:r>
              <a:rPr lang="el-GR" sz="1400" dirty="0"/>
              <a:t> 2011</a:t>
            </a:r>
            <a:r>
              <a:rPr lang="en-US" sz="1400" dirty="0"/>
              <a:t>; </a:t>
            </a:r>
            <a:r>
              <a:rPr lang="el-GR" sz="1400" dirty="0" err="1"/>
              <a:t>Lundstrom</a:t>
            </a:r>
            <a:r>
              <a:rPr lang="el-GR" sz="1400" dirty="0"/>
              <a:t>, </a:t>
            </a:r>
            <a:r>
              <a:rPr lang="el-GR" sz="1400" dirty="0" err="1"/>
              <a:t>Cummings</a:t>
            </a:r>
            <a:r>
              <a:rPr lang="el-GR" sz="1400" dirty="0"/>
              <a:t>, &amp; </a:t>
            </a:r>
            <a:r>
              <a:rPr lang="el-GR" sz="1400" dirty="0" err="1"/>
              <a:t>Alam</a:t>
            </a:r>
            <a:r>
              <a:rPr lang="el-GR" sz="1400" dirty="0"/>
              <a:t>, 2011</a:t>
            </a:r>
            <a:r>
              <a:rPr lang="en-US" sz="1400" dirty="0"/>
              <a:t>; </a:t>
            </a:r>
            <a:r>
              <a:rPr lang="en-US" sz="1400" dirty="0" err="1"/>
              <a:t>Wansom</a:t>
            </a:r>
            <a:r>
              <a:rPr lang="en-US" sz="1400" dirty="0"/>
              <a:t> et al., 2009</a:t>
            </a:r>
            <a:r>
              <a:rPr lang="el-GR" sz="1400" dirty="0"/>
              <a:t>)</a:t>
            </a:r>
          </a:p>
        </p:txBody>
      </p:sp>
      <p:sp>
        <p:nvSpPr>
          <p:cNvPr id="7"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noProof="0" dirty="0">
                <a:solidFill>
                  <a:schemeClr val="bg1"/>
                </a:solidFill>
              </a:rPr>
              <a:t>Μοντέλα και Προσομοιώσεις</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14" name="13 - Στρογγυλεμένο ορθογώνιο"/>
          <p:cNvSpPr/>
          <p:nvPr/>
        </p:nvSpPr>
        <p:spPr>
          <a:xfrm>
            <a:off x="-34889" y="882148"/>
            <a:ext cx="9144000" cy="1800200"/>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sz="2400" i="1" dirty="0">
              <a:latin typeface="Century Gothic"/>
            </a:endParaRPr>
          </a:p>
          <a:p>
            <a:pPr algn="just"/>
            <a:endParaRPr lang="el-GR" sz="2400" dirty="0">
              <a:latin typeface="Century Gothic"/>
            </a:endParaRPr>
          </a:p>
          <a:p>
            <a:pPr algn="just"/>
            <a:endParaRPr lang="el-GR" sz="2400" dirty="0">
              <a:latin typeface="Century Gothic"/>
            </a:endParaRPr>
          </a:p>
          <a:p>
            <a:pPr algn="just"/>
            <a:r>
              <a:rPr lang="el-GR" sz="2400" dirty="0">
                <a:latin typeface="Century Gothic"/>
              </a:rPr>
              <a:t>● </a:t>
            </a:r>
            <a:r>
              <a:rPr lang="el-GR" sz="2000" i="1" dirty="0"/>
              <a:t>Εργαλεία πρόσβασης για τα αντικείμενα της νανοκλίμακας, τα οποία είναι μακριά από την αισθητηριακή αντίληψη, οι αλληλεπιδράσεις τους χαρακτηρίζεται από πολυπλοκότητα, από πιθανούς κινδύνους που μπορούν να προκαλέσουν στον άνθρωπο ή από χαμηλούς-υψηλούς ρυθμούς, ή από υψηλά κόστη πρώτων υλών </a:t>
            </a:r>
          </a:p>
          <a:p>
            <a:pPr algn="just"/>
            <a:endParaRPr lang="el-GR" sz="2400" i="1" dirty="0">
              <a:latin typeface="Century Gothic"/>
            </a:endParaRPr>
          </a:p>
          <a:p>
            <a:pPr algn="just"/>
            <a:endParaRPr lang="el-GR" sz="2400" i="1" dirty="0"/>
          </a:p>
          <a:p>
            <a:pPr algn="ctr"/>
            <a:endParaRPr lang="el-GR" sz="2400" i="1" dirty="0"/>
          </a:p>
        </p:txBody>
      </p:sp>
      <p:pic>
        <p:nvPicPr>
          <p:cNvPr id="9" name="8 - Εικόνα"/>
          <p:cNvPicPr/>
          <p:nvPr/>
        </p:nvPicPr>
        <p:blipFill>
          <a:blip r:embed="rId3" cstate="print"/>
          <a:srcRect/>
          <a:stretch>
            <a:fillRect/>
          </a:stretch>
        </p:blipFill>
        <p:spPr bwMode="auto">
          <a:xfrm>
            <a:off x="131439" y="2791762"/>
            <a:ext cx="3240360" cy="3149674"/>
          </a:xfrm>
          <a:prstGeom prst="rect">
            <a:avLst/>
          </a:prstGeom>
          <a:noFill/>
          <a:ln w="9525">
            <a:noFill/>
            <a:miter lim="800000"/>
            <a:headEnd/>
            <a:tailEnd/>
          </a:ln>
        </p:spPr>
      </p:pic>
      <p:sp>
        <p:nvSpPr>
          <p:cNvPr id="10" name="9 - Δεξιό βέλος"/>
          <p:cNvSpPr/>
          <p:nvPr/>
        </p:nvSpPr>
        <p:spPr>
          <a:xfrm>
            <a:off x="3629305" y="3918247"/>
            <a:ext cx="1224136" cy="60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5040761" y="3429000"/>
            <a:ext cx="3646039" cy="1938992"/>
          </a:xfrm>
          <a:prstGeom prst="rect">
            <a:avLst/>
          </a:prstGeom>
          <a:noFill/>
        </p:spPr>
        <p:txBody>
          <a:bodyPr wrap="square" rtlCol="0">
            <a:spAutoFit/>
          </a:bodyPr>
          <a:lstStyle/>
          <a:p>
            <a:pPr algn="ctr"/>
            <a:r>
              <a:rPr lang="el-GR" sz="2400" i="1" dirty="0"/>
              <a:t>Υπολογιστική προσομοίωση ροής μορίων </a:t>
            </a:r>
          </a:p>
          <a:p>
            <a:pPr algn="ctr"/>
            <a:r>
              <a:rPr lang="el-GR" sz="2400" i="1" dirty="0"/>
              <a:t>νερού μέσα στο εσωτερικό  ενός</a:t>
            </a:r>
          </a:p>
          <a:p>
            <a:pPr algn="ctr"/>
            <a:r>
              <a:rPr lang="el-GR" sz="2400" i="1" dirty="0"/>
              <a:t> </a:t>
            </a:r>
            <a:r>
              <a:rPr lang="el-GR" sz="2400" i="1" dirty="0" err="1"/>
              <a:t>νανοσωλήνα</a:t>
            </a:r>
            <a:r>
              <a:rPr lang="el-GR" sz="2400" i="1" dirty="0"/>
              <a:t> άνθρακα </a:t>
            </a:r>
          </a:p>
        </p:txBody>
      </p:sp>
    </p:spTree>
    <p:extLst>
      <p:ext uri="{BB962C8B-B14F-4D97-AF65-F5344CB8AC3E}">
        <p14:creationId xmlns:p14="http://schemas.microsoft.com/office/powerpoint/2010/main" val="307983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899592" y="1988840"/>
            <a:ext cx="7848600" cy="214052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n-US" sz="5400" b="1" dirty="0">
                <a:latin typeface="Arial" charset="0"/>
                <a:cs typeface="Arial" charset="0"/>
              </a:rPr>
              <a:t>Teaching-Learning Sequences</a:t>
            </a:r>
            <a:endParaRPr lang="el-GR" sz="5400" b="1" dirty="0">
              <a:latin typeface="Arial" charset="0"/>
              <a:cs typeface="Arial" charset="0"/>
            </a:endParaRPr>
          </a:p>
        </p:txBody>
      </p:sp>
      <p:sp>
        <p:nvSpPr>
          <p:cNvPr id="48136" name="Text Box 8"/>
          <p:cNvSpPr txBox="1">
            <a:spLocks noChangeArrowheads="1"/>
          </p:cNvSpPr>
          <p:nvPr/>
        </p:nvSpPr>
        <p:spPr bwMode="auto">
          <a:xfrm>
            <a:off x="7524750" y="6092825"/>
            <a:ext cx="1112838" cy="336550"/>
          </a:xfrm>
          <a:prstGeom prst="rect">
            <a:avLst/>
          </a:prstGeom>
          <a:noFill/>
          <a:ln w="9525">
            <a:noFill/>
            <a:miter lim="800000"/>
            <a:headEnd/>
            <a:tailEnd/>
          </a:ln>
          <a:effectLst/>
        </p:spPr>
        <p:txBody>
          <a:bodyPr wrap="none">
            <a:spAutoFit/>
          </a:bodyPr>
          <a:lstStyle/>
          <a:p>
            <a:r>
              <a:rPr lang="en-US" sz="1600">
                <a:solidFill>
                  <a:schemeClr val="bg1"/>
                </a:solidFill>
                <a:latin typeface="Calibri" pitchFamily="34" charset="0"/>
              </a:rPr>
              <a:t>5o </a:t>
            </a:r>
            <a:r>
              <a:rPr lang="el-GR" sz="1600">
                <a:solidFill>
                  <a:schemeClr val="bg1"/>
                </a:solidFill>
                <a:latin typeface="Calibri" pitchFamily="34" charset="0"/>
              </a:rPr>
              <a:t>μάθημα</a:t>
            </a:r>
          </a:p>
        </p:txBody>
      </p:sp>
    </p:spTree>
    <p:extLst>
      <p:ext uri="{BB962C8B-B14F-4D97-AF65-F5344CB8AC3E}">
        <p14:creationId xmlns:p14="http://schemas.microsoft.com/office/powerpoint/2010/main" val="358213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noProof="0" dirty="0" err="1">
                <a:solidFill>
                  <a:schemeClr val="bg1"/>
                </a:solidFill>
              </a:rPr>
              <a:t>Αυτο</a:t>
            </a:r>
            <a:r>
              <a:rPr lang="el-GR" sz="2800" b="1" noProof="0" dirty="0">
                <a:solidFill>
                  <a:schemeClr val="bg1"/>
                </a:solidFill>
              </a:rPr>
              <a:t>-οργάνωση</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4" name="13 - Ομάδα"/>
          <p:cNvGrpSpPr/>
          <p:nvPr/>
        </p:nvGrpSpPr>
        <p:grpSpPr>
          <a:xfrm>
            <a:off x="313389" y="2129484"/>
            <a:ext cx="8280920" cy="1944216"/>
            <a:chOff x="179512" y="5593715"/>
            <a:chExt cx="6740495" cy="1264285"/>
          </a:xfrm>
        </p:grpSpPr>
        <p:pic>
          <p:nvPicPr>
            <p:cNvPr id="9" name="8 - Εικόνα"/>
            <p:cNvPicPr/>
            <p:nvPr/>
          </p:nvPicPr>
          <p:blipFill>
            <a:blip r:embed="rId2" cstate="print"/>
            <a:srcRect/>
            <a:stretch>
              <a:fillRect/>
            </a:stretch>
          </p:blipFill>
          <p:spPr bwMode="auto">
            <a:xfrm>
              <a:off x="2339752" y="5593715"/>
              <a:ext cx="4580255" cy="1264285"/>
            </a:xfrm>
            <a:prstGeom prst="rect">
              <a:avLst/>
            </a:prstGeom>
            <a:noFill/>
            <a:ln w="9525">
              <a:noFill/>
              <a:miter lim="800000"/>
              <a:headEnd/>
              <a:tailEnd/>
            </a:ln>
          </p:spPr>
        </p:pic>
        <p:sp>
          <p:nvSpPr>
            <p:cNvPr id="10" name="Τίτλος 1">
              <a:extLst>
                <a:ext uri="{FF2B5EF4-FFF2-40B4-BE49-F238E27FC236}">
                  <a16:creationId xmlns:a16="http://schemas.microsoft.com/office/drawing/2014/main" id="{02C31489-9378-4C3C-BEC7-1E3251B5A39C}"/>
                </a:ext>
              </a:extLst>
            </p:cNvPr>
            <p:cNvSpPr txBox="1">
              <a:spLocks/>
            </p:cNvSpPr>
            <p:nvPr/>
          </p:nvSpPr>
          <p:spPr>
            <a:xfrm>
              <a:off x="179512" y="5949280"/>
              <a:ext cx="1907704" cy="648072"/>
            </a:xfrm>
            <a:prstGeom prst="rect">
              <a:avLst/>
            </a:prstGeom>
            <a:solidFill>
              <a:srgbClr val="0070C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dirty="0">
                  <a:solidFill>
                    <a:schemeClr val="bg1"/>
                  </a:solidFill>
                  <a:latin typeface="+mj-lt"/>
                  <a:ea typeface="+mj-ea"/>
                  <a:cs typeface="+mj-cs"/>
                </a:rPr>
                <a:t>Αυτό-οργάνωση</a:t>
              </a:r>
              <a:endParaRPr lang="en-US" sz="2000" b="1" dirty="0">
                <a:solidFill>
                  <a:schemeClr val="bg1"/>
                </a:solidFill>
                <a:latin typeface="+mj-lt"/>
                <a:ea typeface="+mj-ea"/>
                <a:cs typeface="+mj-cs"/>
              </a:endParaRPr>
            </a:p>
          </p:txBody>
        </p:sp>
      </p:grpSp>
      <p:sp>
        <p:nvSpPr>
          <p:cNvPr id="11" name="10 - Στρογγυλεμένο ορθογώνιο"/>
          <p:cNvSpPr/>
          <p:nvPr/>
        </p:nvSpPr>
        <p:spPr>
          <a:xfrm>
            <a:off x="161764" y="910267"/>
            <a:ext cx="8820472" cy="792088"/>
          </a:xfrm>
          <a:prstGeom prst="round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sz="2400" i="1" dirty="0">
              <a:latin typeface="Century Gothic"/>
            </a:endParaRPr>
          </a:p>
          <a:p>
            <a:pPr algn="ctr"/>
            <a:endParaRPr lang="el-GR" sz="2400" i="1" dirty="0">
              <a:latin typeface="Century Gothic"/>
            </a:endParaRPr>
          </a:p>
          <a:p>
            <a:pPr algn="ctr"/>
            <a:endParaRPr lang="el-GR" sz="2400" i="1" dirty="0">
              <a:latin typeface="Century Gothic"/>
            </a:endParaRPr>
          </a:p>
          <a:p>
            <a:pPr algn="ctr"/>
            <a:r>
              <a:rPr lang="el-GR" sz="2400" i="1" dirty="0">
                <a:latin typeface="Century Gothic"/>
              </a:rPr>
              <a:t>● </a:t>
            </a:r>
            <a:r>
              <a:rPr lang="el-GR" sz="2400" i="1" dirty="0"/>
              <a:t>Η δυνατότητα σύνθεσης της νανοκλίμακας εμφανίζεται ως μία από τις μεγαλύτερες υποσχέσεις της Ν-ΕΤ</a:t>
            </a:r>
          </a:p>
          <a:p>
            <a:pPr algn="just"/>
            <a:endParaRPr lang="el-GR" sz="2400" i="1" dirty="0">
              <a:latin typeface="Century Gothic"/>
            </a:endParaRPr>
          </a:p>
          <a:p>
            <a:pPr algn="just"/>
            <a:endParaRPr lang="el-GR" sz="2400" i="1" dirty="0"/>
          </a:p>
          <a:p>
            <a:pPr algn="ctr"/>
            <a:endParaRPr lang="el-GR" sz="2400" i="1" dirty="0"/>
          </a:p>
        </p:txBody>
      </p:sp>
      <p:sp>
        <p:nvSpPr>
          <p:cNvPr id="15" name="14 - TextBox"/>
          <p:cNvSpPr txBox="1"/>
          <p:nvPr/>
        </p:nvSpPr>
        <p:spPr>
          <a:xfrm>
            <a:off x="6228186" y="6372036"/>
            <a:ext cx="1987642" cy="523220"/>
          </a:xfrm>
          <a:prstGeom prst="rect">
            <a:avLst/>
          </a:prstGeom>
          <a:noFill/>
        </p:spPr>
        <p:txBody>
          <a:bodyPr wrap="square" rtlCol="0">
            <a:spAutoFit/>
          </a:bodyPr>
          <a:lstStyle/>
          <a:p>
            <a:r>
              <a:rPr lang="el-GR" sz="1400" dirty="0"/>
              <a:t>(</a:t>
            </a:r>
            <a:r>
              <a:rPr lang="en-US" sz="1400" dirty="0"/>
              <a:t>Kumar &amp; </a:t>
            </a:r>
            <a:r>
              <a:rPr lang="en-US" sz="1400" dirty="0" err="1"/>
              <a:t>Koumbhat</a:t>
            </a:r>
            <a:r>
              <a:rPr lang="en-US" sz="1400" dirty="0"/>
              <a:t>, 2016</a:t>
            </a:r>
            <a:r>
              <a:rPr lang="el-GR" sz="1400" dirty="0"/>
              <a:t>)</a:t>
            </a:r>
          </a:p>
        </p:txBody>
      </p:sp>
      <p:pic>
        <p:nvPicPr>
          <p:cNvPr id="66561" name="Picture 1"/>
          <p:cNvPicPr>
            <a:picLocks noChangeAspect="1" noChangeArrowheads="1"/>
          </p:cNvPicPr>
          <p:nvPr/>
        </p:nvPicPr>
        <p:blipFill>
          <a:blip r:embed="rId3" cstate="print"/>
          <a:srcRect l="23517" t="25219" r="58220" b="49187"/>
          <a:stretch>
            <a:fillRect/>
          </a:stretch>
        </p:blipFill>
        <p:spPr bwMode="auto">
          <a:xfrm>
            <a:off x="313389" y="4149080"/>
            <a:ext cx="2880320" cy="2269343"/>
          </a:xfrm>
          <a:prstGeom prst="rect">
            <a:avLst/>
          </a:prstGeom>
          <a:noFill/>
          <a:ln w="9525">
            <a:noFill/>
            <a:miter lim="800000"/>
            <a:headEnd/>
            <a:tailEnd/>
          </a:ln>
        </p:spPr>
      </p:pic>
      <p:sp>
        <p:nvSpPr>
          <p:cNvPr id="12" name="11 - TextBox"/>
          <p:cNvSpPr txBox="1"/>
          <p:nvPr/>
        </p:nvSpPr>
        <p:spPr>
          <a:xfrm>
            <a:off x="5220072" y="4958636"/>
            <a:ext cx="3385799" cy="707886"/>
          </a:xfrm>
          <a:prstGeom prst="rect">
            <a:avLst/>
          </a:prstGeom>
          <a:noFill/>
        </p:spPr>
        <p:txBody>
          <a:bodyPr wrap="none" rtlCol="0">
            <a:spAutoFit/>
          </a:bodyPr>
          <a:lstStyle/>
          <a:p>
            <a:pPr algn="ctr"/>
            <a:r>
              <a:rPr lang="el-GR" sz="2000" i="1" dirty="0"/>
              <a:t>Εφαρμογή της διαδικασίας της</a:t>
            </a:r>
          </a:p>
          <a:p>
            <a:pPr algn="ctr"/>
            <a:r>
              <a:rPr lang="el-GR" sz="2000" i="1" dirty="0"/>
              <a:t> αυτό-οργάνωσης στη φύση</a:t>
            </a:r>
          </a:p>
        </p:txBody>
      </p:sp>
      <p:sp>
        <p:nvSpPr>
          <p:cNvPr id="13" name="12 - Δεξιό βέλος"/>
          <p:cNvSpPr/>
          <p:nvPr/>
        </p:nvSpPr>
        <p:spPr>
          <a:xfrm>
            <a:off x="3630826" y="4958636"/>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5451181" y="764704"/>
            <a:ext cx="3692819" cy="631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Περιβάλλο</a:t>
            </a:r>
            <a:r>
              <a:rPr lang="el-GR" sz="2400" dirty="0">
                <a:solidFill>
                  <a:schemeClr val="tx1"/>
                </a:solidFill>
              </a:rPr>
              <a:t>ν</a:t>
            </a:r>
          </a:p>
          <a:p>
            <a:pPr algn="ctr"/>
            <a:r>
              <a:rPr lang="el-GR" sz="2400" dirty="0" err="1">
                <a:solidFill>
                  <a:schemeClr val="tx1"/>
                </a:solidFill>
              </a:rPr>
              <a:t>Νανοσωματίδια</a:t>
            </a:r>
            <a:r>
              <a:rPr lang="el-GR" sz="2400" dirty="0">
                <a:solidFill>
                  <a:schemeClr val="tx1"/>
                </a:solidFill>
              </a:rPr>
              <a:t> σιδήρου</a:t>
            </a:r>
          </a:p>
        </p:txBody>
      </p:sp>
      <p:sp>
        <p:nvSpPr>
          <p:cNvPr id="12" name="11 - Ορθογώνιο"/>
          <p:cNvSpPr/>
          <p:nvPr/>
        </p:nvSpPr>
        <p:spPr>
          <a:xfrm>
            <a:off x="5471524" y="1628800"/>
            <a:ext cx="3672476" cy="631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Υφάσματα</a:t>
            </a:r>
          </a:p>
          <a:p>
            <a:pPr algn="ctr"/>
            <a:r>
              <a:rPr lang="el-GR" sz="2400" dirty="0" err="1">
                <a:solidFill>
                  <a:schemeClr val="tx1"/>
                </a:solidFill>
              </a:rPr>
              <a:t>Νανοσωματίδια</a:t>
            </a:r>
            <a:r>
              <a:rPr lang="el-GR" sz="2400" dirty="0">
                <a:solidFill>
                  <a:schemeClr val="tx1"/>
                </a:solidFill>
              </a:rPr>
              <a:t> </a:t>
            </a:r>
            <a:r>
              <a:rPr lang="en-US" sz="2400" dirty="0">
                <a:solidFill>
                  <a:schemeClr val="tx1"/>
                </a:solidFill>
              </a:rPr>
              <a:t>TiO</a:t>
            </a:r>
            <a:r>
              <a:rPr lang="en-US" sz="2400" baseline="-25000" dirty="0">
                <a:solidFill>
                  <a:schemeClr val="tx1"/>
                </a:solidFill>
              </a:rPr>
              <a:t>2</a:t>
            </a:r>
            <a:endParaRPr lang="el-GR" sz="2400" dirty="0">
              <a:solidFill>
                <a:schemeClr val="tx1"/>
              </a:solidFill>
            </a:endParaRPr>
          </a:p>
        </p:txBody>
      </p:sp>
      <p:sp>
        <p:nvSpPr>
          <p:cNvPr id="14" name="13 - Ορθογώνιο"/>
          <p:cNvSpPr/>
          <p:nvPr/>
        </p:nvSpPr>
        <p:spPr>
          <a:xfrm>
            <a:off x="5426660" y="2564904"/>
            <a:ext cx="3710320" cy="631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Τρόφιμα</a:t>
            </a:r>
            <a:endParaRPr lang="en-US" sz="2400" b="1" dirty="0">
              <a:solidFill>
                <a:schemeClr val="tx1"/>
              </a:solidFill>
            </a:endParaRPr>
          </a:p>
          <a:p>
            <a:pPr algn="ctr"/>
            <a:r>
              <a:rPr lang="el-GR" sz="2400" dirty="0" err="1">
                <a:solidFill>
                  <a:schemeClr val="tx1"/>
                </a:solidFill>
              </a:rPr>
              <a:t>Νανοάργυλος</a:t>
            </a:r>
            <a:endParaRPr lang="el-GR" sz="2400" dirty="0">
              <a:solidFill>
                <a:schemeClr val="tx1"/>
              </a:solidFill>
            </a:endParaRPr>
          </a:p>
        </p:txBody>
      </p:sp>
      <p:sp>
        <p:nvSpPr>
          <p:cNvPr id="15" name="14 - Ορθογώνιο"/>
          <p:cNvSpPr/>
          <p:nvPr/>
        </p:nvSpPr>
        <p:spPr>
          <a:xfrm>
            <a:off x="5426660" y="3573016"/>
            <a:ext cx="3717758" cy="631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Ενέργεια</a:t>
            </a:r>
          </a:p>
          <a:p>
            <a:pPr algn="ctr"/>
            <a:r>
              <a:rPr lang="el-GR" sz="2400" dirty="0" err="1">
                <a:solidFill>
                  <a:schemeClr val="tx1"/>
                </a:solidFill>
              </a:rPr>
              <a:t>Νανοσωλήνες</a:t>
            </a:r>
            <a:r>
              <a:rPr lang="el-GR" sz="2400" dirty="0">
                <a:solidFill>
                  <a:schemeClr val="tx1"/>
                </a:solidFill>
              </a:rPr>
              <a:t> άνθρακα</a:t>
            </a:r>
          </a:p>
        </p:txBody>
      </p:sp>
      <p:sp>
        <p:nvSpPr>
          <p:cNvPr id="16" name="15 - Ορθογώνιο"/>
          <p:cNvSpPr/>
          <p:nvPr/>
        </p:nvSpPr>
        <p:spPr>
          <a:xfrm>
            <a:off x="5464019" y="4437112"/>
            <a:ext cx="3722789"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Υγεία</a:t>
            </a:r>
          </a:p>
          <a:p>
            <a:pPr algn="ctr"/>
            <a:r>
              <a:rPr lang="el-GR" sz="2400" dirty="0" err="1">
                <a:solidFill>
                  <a:schemeClr val="tx1"/>
                </a:solidFill>
              </a:rPr>
              <a:t>Νανοσωματίδια</a:t>
            </a:r>
            <a:r>
              <a:rPr lang="el-GR" sz="2400" dirty="0">
                <a:solidFill>
                  <a:schemeClr val="tx1"/>
                </a:solidFill>
              </a:rPr>
              <a:t> στα εμβόλια κατά του </a:t>
            </a:r>
            <a:r>
              <a:rPr lang="en-US" sz="2400" dirty="0" err="1">
                <a:solidFill>
                  <a:schemeClr val="tx1"/>
                </a:solidFill>
              </a:rPr>
              <a:t>Covid</a:t>
            </a:r>
            <a:r>
              <a:rPr lang="el-GR" sz="2400" dirty="0">
                <a:solidFill>
                  <a:schemeClr val="tx1"/>
                </a:solidFill>
              </a:rPr>
              <a:t> </a:t>
            </a:r>
          </a:p>
        </p:txBody>
      </p:sp>
      <p:sp>
        <p:nvSpPr>
          <p:cNvPr id="17" name="16 - Ορθογώνιο"/>
          <p:cNvSpPr/>
          <p:nvPr/>
        </p:nvSpPr>
        <p:spPr>
          <a:xfrm>
            <a:off x="5426660" y="6065444"/>
            <a:ext cx="3753852" cy="6317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Καλλυντικά</a:t>
            </a:r>
          </a:p>
          <a:p>
            <a:pPr algn="ctr"/>
            <a:r>
              <a:rPr lang="el-GR" sz="2400" dirty="0" err="1">
                <a:solidFill>
                  <a:schemeClr val="tx1"/>
                </a:solidFill>
              </a:rPr>
              <a:t>Νανοσωματίδια</a:t>
            </a:r>
            <a:r>
              <a:rPr lang="el-GR" sz="2400" dirty="0">
                <a:solidFill>
                  <a:schemeClr val="tx1"/>
                </a:solidFill>
              </a:rPr>
              <a:t> </a:t>
            </a:r>
            <a:r>
              <a:rPr lang="en-US" sz="2400" dirty="0">
                <a:solidFill>
                  <a:schemeClr val="tx1"/>
                </a:solidFill>
              </a:rPr>
              <a:t>TiO</a:t>
            </a:r>
            <a:r>
              <a:rPr lang="en-US" sz="2400" baseline="-25000" dirty="0">
                <a:solidFill>
                  <a:schemeClr val="tx1"/>
                </a:solidFill>
              </a:rPr>
              <a:t>2</a:t>
            </a:r>
            <a:endParaRPr lang="el-GR" sz="2400" dirty="0">
              <a:solidFill>
                <a:schemeClr val="tx1"/>
              </a:solidFill>
            </a:endParaRPr>
          </a:p>
        </p:txBody>
      </p:sp>
      <p:graphicFrame>
        <p:nvGraphicFramePr>
          <p:cNvPr id="18" name="17 - Διάγραμμα"/>
          <p:cNvGraphicFramePr/>
          <p:nvPr>
            <p:extLst>
              <p:ext uri="{D42A27DB-BD31-4B8C-83A1-F6EECF244321}">
                <p14:modId xmlns:p14="http://schemas.microsoft.com/office/powerpoint/2010/main" val="574161587"/>
              </p:ext>
            </p:extLst>
          </p:nvPr>
        </p:nvGraphicFramePr>
        <p:xfrm>
          <a:off x="179512" y="3125269"/>
          <a:ext cx="5519936" cy="208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 Θέση αριθμού διαφάνειας"/>
          <p:cNvSpPr>
            <a:spLocks noGrp="1"/>
          </p:cNvSpPr>
          <p:nvPr>
            <p:ph type="sldNum" sz="quarter" idx="12"/>
          </p:nvPr>
        </p:nvSpPr>
        <p:spPr>
          <a:xfrm>
            <a:off x="8898452" y="6492876"/>
            <a:ext cx="2057400" cy="365125"/>
          </a:xfrm>
        </p:spPr>
        <p:txBody>
          <a:bodyPr/>
          <a:lstStyle/>
          <a:p>
            <a:fld id="{320143EB-075E-46C0-BAB9-B5C87EBBE8F2}" type="slidenum">
              <a:rPr lang="el-GR" smtClean="0"/>
              <a:pPr/>
              <a:t>31</a:t>
            </a:fld>
            <a:endParaRPr lang="el-GR" dirty="0"/>
          </a:p>
        </p:txBody>
      </p:sp>
      <p:sp>
        <p:nvSpPr>
          <p:cNvPr id="21" name="20 - TextBox"/>
          <p:cNvSpPr txBox="1"/>
          <p:nvPr/>
        </p:nvSpPr>
        <p:spPr>
          <a:xfrm>
            <a:off x="323528" y="6413084"/>
            <a:ext cx="3492110" cy="307777"/>
          </a:xfrm>
          <a:prstGeom prst="rect">
            <a:avLst/>
          </a:prstGeom>
          <a:noFill/>
        </p:spPr>
        <p:txBody>
          <a:bodyPr wrap="none" rtlCol="0">
            <a:spAutoFit/>
          </a:bodyPr>
          <a:lstStyle/>
          <a:p>
            <a:r>
              <a:rPr lang="el-GR" sz="1400" dirty="0"/>
              <a:t>(</a:t>
            </a:r>
            <a:r>
              <a:rPr lang="en-US" sz="1400" dirty="0"/>
              <a:t>Kumar &amp; </a:t>
            </a:r>
            <a:r>
              <a:rPr lang="en-US" sz="1400" dirty="0" err="1"/>
              <a:t>Kumbhat</a:t>
            </a:r>
            <a:r>
              <a:rPr lang="en-US" sz="1400" dirty="0"/>
              <a:t>, 2016; </a:t>
            </a:r>
            <a:r>
              <a:rPr lang="el-GR" sz="1400" dirty="0" err="1"/>
              <a:t>Ozel</a:t>
            </a:r>
            <a:r>
              <a:rPr lang="el-GR" sz="1400" dirty="0"/>
              <a:t> &amp; </a:t>
            </a:r>
            <a:r>
              <a:rPr lang="el-GR" sz="1400" dirty="0" err="1"/>
              <a:t>Ozel</a:t>
            </a:r>
            <a:r>
              <a:rPr lang="el-GR" sz="1400" dirty="0"/>
              <a:t>, 2008)</a:t>
            </a:r>
          </a:p>
        </p:txBody>
      </p:sp>
      <p:sp>
        <p:nvSpPr>
          <p:cNvPr id="22" name="Τίτλος 1"/>
          <p:cNvSpPr txBox="1">
            <a:spLocks/>
          </p:cNvSpPr>
          <p:nvPr/>
        </p:nvSpPr>
        <p:spPr>
          <a:xfrm>
            <a:off x="0" y="0"/>
            <a:ext cx="9144000" cy="548680"/>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noProof="0" dirty="0">
                <a:solidFill>
                  <a:schemeClr val="bg1"/>
                </a:solidFill>
              </a:rPr>
              <a:t>Επιστήμη-Τεχνολογία-Κοινωνία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25" name="24 - TextBox"/>
          <p:cNvSpPr txBox="1"/>
          <p:nvPr/>
        </p:nvSpPr>
        <p:spPr>
          <a:xfrm>
            <a:off x="323528" y="1109045"/>
            <a:ext cx="4427984" cy="1200329"/>
          </a:xfrm>
          <a:prstGeom prst="rect">
            <a:avLst/>
          </a:prstGeom>
          <a:noFill/>
        </p:spPr>
        <p:txBody>
          <a:bodyPr wrap="square" rtlCol="0">
            <a:spAutoFit/>
          </a:bodyPr>
          <a:lstStyle/>
          <a:p>
            <a:r>
              <a:rPr lang="el-GR" sz="2400" i="1" dirty="0"/>
              <a:t> έκρηξη νέων ανακαλύψεων και ιδεών σε διάφορους τομείς της βιομηχανίας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Graphic spid="1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 Ομάδα"/>
          <p:cNvGrpSpPr/>
          <p:nvPr/>
        </p:nvGrpSpPr>
        <p:grpSpPr>
          <a:xfrm>
            <a:off x="-8519" y="1588724"/>
            <a:ext cx="9144000" cy="3960440"/>
            <a:chOff x="0" y="1268760"/>
            <a:chExt cx="9144000" cy="3960440"/>
          </a:xfrm>
        </p:grpSpPr>
        <p:sp>
          <p:nvSpPr>
            <p:cNvPr id="9" name="Παραλληλόγραμμο 23"/>
            <p:cNvSpPr/>
            <p:nvPr/>
          </p:nvSpPr>
          <p:spPr>
            <a:xfrm>
              <a:off x="0" y="1268760"/>
              <a:ext cx="9144000" cy="953191"/>
            </a:xfrm>
            <a:prstGeom prst="parallelogram">
              <a:avLst>
                <a:gd name="adj" fmla="val 101810"/>
              </a:avLst>
            </a:prstGeom>
            <a:ln>
              <a:noFill/>
            </a:ln>
          </p:spPr>
          <p:style>
            <a:lnRef idx="2">
              <a:schemeClr val="accent2">
                <a:shade val="50000"/>
              </a:schemeClr>
            </a:lnRef>
            <a:fillRef idx="1003">
              <a:schemeClr val="dk2"/>
            </a:fillRef>
            <a:effectRef idx="0">
              <a:schemeClr val="accent2"/>
            </a:effectRef>
            <a:fontRef idx="minor">
              <a:schemeClr val="lt1"/>
            </a:fontRef>
          </p:style>
          <p:txBody>
            <a:bodyPr rtlCol="0" anchor="ctr"/>
            <a:lstStyle/>
            <a:p>
              <a:pPr algn="ctr"/>
              <a:r>
                <a:rPr lang="el-GR" sz="2800" b="1" dirty="0"/>
                <a:t>Επίπεδο 1: </a:t>
              </a:r>
              <a:r>
                <a:rPr lang="el-GR" sz="2800" dirty="0"/>
                <a:t>Διδακτικός Μετασχηματισμός του περιεχομένου – Επιλογή των εννοιών</a:t>
              </a:r>
            </a:p>
          </p:txBody>
        </p:sp>
        <p:sp>
          <p:nvSpPr>
            <p:cNvPr id="13" name="Παραλληλόγραμμο 23"/>
            <p:cNvSpPr/>
            <p:nvPr/>
          </p:nvSpPr>
          <p:spPr>
            <a:xfrm>
              <a:off x="0" y="3933056"/>
              <a:ext cx="9144000" cy="1296144"/>
            </a:xfrm>
            <a:prstGeom prst="parallelogram">
              <a:avLst>
                <a:gd name="adj" fmla="val 10181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800" b="1" dirty="0">
                  <a:solidFill>
                    <a:schemeClr val="tx1"/>
                  </a:solidFill>
                </a:rPr>
                <a:t>Επίπεδο 1: </a:t>
              </a:r>
              <a:r>
                <a:rPr lang="el-GR" sz="2800" dirty="0">
                  <a:solidFill>
                    <a:schemeClr val="tx1"/>
                  </a:solidFill>
                </a:rPr>
                <a:t>Από την εισαγωγική επιστημονική προσέγγιση</a:t>
              </a:r>
            </a:p>
          </p:txBody>
        </p:sp>
        <p:sp>
          <p:nvSpPr>
            <p:cNvPr id="5" name="4 - Βέλος προς τα κάτω"/>
            <p:cNvSpPr/>
            <p:nvPr/>
          </p:nvSpPr>
          <p:spPr>
            <a:xfrm>
              <a:off x="4283968" y="2636912"/>
              <a:ext cx="756592" cy="1008112"/>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dirty="0"/>
            </a:p>
          </p:txBody>
        </p:sp>
      </p:grpSp>
      <p:sp>
        <p:nvSpPr>
          <p:cNvPr id="6" name="5 - TextBox"/>
          <p:cNvSpPr txBox="1"/>
          <p:nvPr/>
        </p:nvSpPr>
        <p:spPr>
          <a:xfrm>
            <a:off x="7452320" y="6413212"/>
            <a:ext cx="1228221" cy="307777"/>
          </a:xfrm>
          <a:prstGeom prst="rect">
            <a:avLst/>
          </a:prstGeom>
          <a:noFill/>
        </p:spPr>
        <p:txBody>
          <a:bodyPr wrap="none" rtlCol="0">
            <a:spAutoFit/>
          </a:bodyPr>
          <a:lstStyle/>
          <a:p>
            <a:r>
              <a:rPr lang="el-GR" sz="1400" dirty="0"/>
              <a:t>(Μάνου 2020)</a:t>
            </a:r>
          </a:p>
        </p:txBody>
      </p:sp>
      <p:sp>
        <p:nvSpPr>
          <p:cNvPr id="7" name="Τίτλος 1"/>
          <p:cNvSpPr txBox="1">
            <a:spLocks/>
          </p:cNvSpPr>
          <p:nvPr/>
        </p:nvSpPr>
        <p:spPr>
          <a:xfrm>
            <a:off x="971600" y="225668"/>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800" b="1" dirty="0">
                <a:solidFill>
                  <a:schemeClr val="bg1"/>
                </a:solidFill>
              </a:rPr>
              <a:t>Διδακτικός Μετασχηματισμός του Περιεχομένου</a:t>
            </a:r>
          </a:p>
        </p:txBody>
      </p:sp>
    </p:spTree>
    <p:extLst>
      <p:ext uri="{BB962C8B-B14F-4D97-AF65-F5344CB8AC3E}">
        <p14:creationId xmlns:p14="http://schemas.microsoft.com/office/powerpoint/2010/main" val="421607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9144000" cy="692696"/>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lvl="0" algn="ctr">
              <a:spcBef>
                <a:spcPct val="0"/>
              </a:spcBef>
            </a:pPr>
            <a:r>
              <a:rPr lang="el-GR" sz="2800" b="1" noProof="0" dirty="0">
                <a:solidFill>
                  <a:schemeClr val="bg1"/>
                </a:solidFill>
              </a:rPr>
              <a:t>1</a:t>
            </a:r>
            <a:r>
              <a:rPr lang="el-GR" sz="2800" b="1" baseline="30000" noProof="0" dirty="0">
                <a:solidFill>
                  <a:schemeClr val="bg1"/>
                </a:solidFill>
              </a:rPr>
              <a:t>ο</a:t>
            </a:r>
            <a:r>
              <a:rPr lang="el-GR" sz="2800" b="1" noProof="0" dirty="0">
                <a:solidFill>
                  <a:schemeClr val="bg1"/>
                </a:solidFill>
              </a:rPr>
              <a:t> Επίπεδο ΔΜΠ Δηλωτικής Γνώσης: Συμπεράσματα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0" y="764704"/>
            <a:ext cx="8216900" cy="757130"/>
          </a:xfrm>
          <a:prstGeom prst="rect">
            <a:avLst/>
          </a:prstGeom>
          <a:solidFill>
            <a:srgbClr val="000066"/>
          </a:solidFill>
          <a:ln w="9525">
            <a:noFill/>
            <a:miter lim="800000"/>
            <a:headEnd/>
            <a:tailEnd/>
          </a:ln>
          <a:effectLst/>
        </p:spPr>
        <p:txBody>
          <a:bodyPr wrap="square">
            <a:spAutoFit/>
          </a:bodyPr>
          <a:lstStyle/>
          <a:p>
            <a:pPr marL="342900" indent="-342900">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Η έννοια Μέγεθος και Κλίμακα είναι πολύ σημαντική για την κατανόηση των εννοιών του περιεχομένου της Ν-ΕΤ. </a:t>
            </a:r>
          </a:p>
        </p:txBody>
      </p:sp>
      <p:sp>
        <p:nvSpPr>
          <p:cNvPr id="6"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179512" y="1628800"/>
            <a:ext cx="8460432" cy="1089529"/>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Η αλλαγή των ιδιοτήτων των υλικών όπως αυτή περιλαμβάνεται στην έννοια «Ιδιότητες που εξαρτώνται από το μέγεθος» θεωρείται το θεμέλιο της Ν-ΕΤ.</a:t>
            </a:r>
          </a:p>
        </p:txBody>
      </p:sp>
      <p:sp>
        <p:nvSpPr>
          <p:cNvPr id="7"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395536" y="2924944"/>
            <a:ext cx="8424936" cy="757130"/>
          </a:xfrm>
          <a:prstGeom prst="rect">
            <a:avLst/>
          </a:prstGeom>
          <a:solidFill>
            <a:srgbClr val="000066"/>
          </a:solidFill>
          <a:ln w="9525">
            <a:noFill/>
            <a:miter lim="800000"/>
            <a:headEnd/>
            <a:tailEnd/>
          </a:ln>
          <a:effectLst/>
        </p:spPr>
        <p:txBody>
          <a:bodyPr wrap="square">
            <a:spAutoFit/>
          </a:bodyPr>
          <a:lstStyle/>
          <a:p>
            <a:pPr marL="342900" indent="-342900">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Η έννοια «Όργανα και Οργανολογία» μπορεί να βοηθήσει για την ανάπτυξη κατανόησης της έννοιας «Μέγεθος και Κλίμακα»</a:t>
            </a:r>
          </a:p>
        </p:txBody>
      </p:sp>
      <p:sp>
        <p:nvSpPr>
          <p:cNvPr id="8"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784581" y="5229200"/>
            <a:ext cx="8352928" cy="1089529"/>
          </a:xfrm>
          <a:prstGeom prst="rect">
            <a:avLst/>
          </a:prstGeom>
          <a:solidFill>
            <a:srgbClr val="000066"/>
          </a:solidFill>
          <a:ln w="9525">
            <a:noFill/>
            <a:miter lim="800000"/>
            <a:headEnd/>
            <a:tailEnd/>
          </a:ln>
          <a:effectLst/>
        </p:spPr>
        <p:txBody>
          <a:bodyPr wrap="square">
            <a:spAutoFit/>
          </a:bodyPr>
          <a:lstStyle/>
          <a:p>
            <a:pPr marL="342900" indent="-342900">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Η χρησιμοποίηση εφαρμογών της Ν-ΕΤ («Επιστήμη-Τεχνολογία-Κοινωνία») συνεισφέρει στην γεφύρωση του χάσματος μεταξύ μακρόκοσμου και </a:t>
            </a:r>
            <a:r>
              <a:rPr lang="el-GR" sz="2400" dirty="0" err="1">
                <a:solidFill>
                  <a:schemeClr val="bg1"/>
                </a:solidFill>
                <a:latin typeface="Calibri" pitchFamily="34" charset="0"/>
              </a:rPr>
              <a:t>νανόκοσμου</a:t>
            </a:r>
            <a:r>
              <a:rPr lang="el-GR" sz="2400" dirty="0">
                <a:solidFill>
                  <a:schemeClr val="bg1"/>
                </a:solidFill>
                <a:latin typeface="Calibri" pitchFamily="34" charset="0"/>
              </a:rPr>
              <a:t>.</a:t>
            </a:r>
          </a:p>
        </p:txBody>
      </p:sp>
      <p:sp>
        <p:nvSpPr>
          <p:cNvPr id="9"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539552" y="3906360"/>
            <a:ext cx="8424936" cy="1089529"/>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Τα «μοντέλα και οι προσομοιώσεις» καθιστούν προσεγγίσιμα τα πολύπλοκα και εκτός της αισθητηριακής αντίληψης φαινόμενα της </a:t>
            </a:r>
            <a:r>
              <a:rPr lang="el-GR" sz="2400" dirty="0" err="1">
                <a:solidFill>
                  <a:schemeClr val="bg1"/>
                </a:solidFill>
                <a:latin typeface="Calibri" pitchFamily="34" charset="0"/>
              </a:rPr>
              <a:t>νανοκλίμακας</a:t>
            </a:r>
            <a:r>
              <a:rPr lang="el-GR" sz="2400" dirty="0">
                <a:solidFill>
                  <a:schemeClr val="bg1"/>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7136335" y="6488668"/>
            <a:ext cx="1897058" cy="369332"/>
          </a:xfrm>
          <a:prstGeom prst="rect">
            <a:avLst/>
          </a:prstGeom>
          <a:noFill/>
        </p:spPr>
        <p:txBody>
          <a:bodyPr wrap="none" rtlCol="0">
            <a:spAutoFit/>
          </a:bodyPr>
          <a:lstStyle/>
          <a:p>
            <a:r>
              <a:rPr lang="en-US" dirty="0" err="1"/>
              <a:t>Manou</a:t>
            </a:r>
            <a:r>
              <a:rPr lang="en-US" dirty="0"/>
              <a:t> et al. 2018</a:t>
            </a:r>
            <a:endParaRPr lang="el-GR" dirty="0"/>
          </a:p>
        </p:txBody>
      </p:sp>
      <p:sp>
        <p:nvSpPr>
          <p:cNvPr id="6" name="Τίτλος 1"/>
          <p:cNvSpPr txBox="1">
            <a:spLocks/>
          </p:cNvSpPr>
          <p:nvPr/>
        </p:nvSpPr>
        <p:spPr>
          <a:xfrm>
            <a:off x="0" y="0"/>
            <a:ext cx="3707904"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800" b="1" dirty="0">
                <a:solidFill>
                  <a:schemeClr val="bg1"/>
                </a:solidFill>
              </a:rPr>
              <a:t>1</a:t>
            </a:r>
            <a:r>
              <a:rPr lang="el-GR" sz="2800" b="1" baseline="30000" dirty="0">
                <a:solidFill>
                  <a:schemeClr val="bg1"/>
                </a:solidFill>
              </a:rPr>
              <a:t>ο</a:t>
            </a:r>
            <a:r>
              <a:rPr lang="el-GR" sz="2800" b="1" dirty="0">
                <a:solidFill>
                  <a:schemeClr val="bg1"/>
                </a:solidFill>
              </a:rPr>
              <a:t> Επίπεδο ΔΜΠ</a:t>
            </a:r>
          </a:p>
        </p:txBody>
      </p:sp>
      <p:graphicFrame>
        <p:nvGraphicFramePr>
          <p:cNvPr id="10" name="9 - Διάγραμμα"/>
          <p:cNvGraphicFramePr/>
          <p:nvPr>
            <p:extLst>
              <p:ext uri="{D42A27DB-BD31-4B8C-83A1-F6EECF244321}">
                <p14:modId xmlns:p14="http://schemas.microsoft.com/office/powerpoint/2010/main" val="3279379559"/>
              </p:ext>
            </p:extLst>
          </p:nvPr>
        </p:nvGraphicFramePr>
        <p:xfrm>
          <a:off x="0" y="476673"/>
          <a:ext cx="9144000" cy="638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11 - Ευθεία γραμμή σύνδεσης"/>
          <p:cNvCxnSpPr/>
          <p:nvPr/>
        </p:nvCxnSpPr>
        <p:spPr>
          <a:xfrm>
            <a:off x="7812360" y="2348880"/>
            <a:ext cx="792088"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12 - Ευθεία γραμμή σύνδεσης"/>
          <p:cNvCxnSpPr/>
          <p:nvPr/>
        </p:nvCxnSpPr>
        <p:spPr>
          <a:xfrm>
            <a:off x="6300192" y="692696"/>
            <a:ext cx="1080120" cy="151216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16 - Ευθεία γραμμή σύνδεσης"/>
          <p:cNvCxnSpPr/>
          <p:nvPr/>
        </p:nvCxnSpPr>
        <p:spPr>
          <a:xfrm>
            <a:off x="4067944" y="548680"/>
            <a:ext cx="1008112" cy="1368152"/>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19 - Ευθεία γραμμή σύνδεσης"/>
          <p:cNvCxnSpPr/>
          <p:nvPr/>
        </p:nvCxnSpPr>
        <p:spPr>
          <a:xfrm>
            <a:off x="7524328" y="4221088"/>
            <a:ext cx="1080120" cy="1440160"/>
          </a:xfrm>
          <a:prstGeom prst="line">
            <a:avLst/>
          </a:prstGeom>
        </p:spPr>
        <p:style>
          <a:lnRef idx="3">
            <a:schemeClr val="accent2"/>
          </a:lnRef>
          <a:fillRef idx="0">
            <a:schemeClr val="accent2"/>
          </a:fillRef>
          <a:effectRef idx="2">
            <a:schemeClr val="accent2"/>
          </a:effectRef>
          <a:fontRef idx="minor">
            <a:schemeClr val="tx1"/>
          </a:fontRef>
        </p:style>
      </p:cxnSp>
      <p:grpSp>
        <p:nvGrpSpPr>
          <p:cNvPr id="16" name="15 - Ομάδα"/>
          <p:cNvGrpSpPr/>
          <p:nvPr/>
        </p:nvGrpSpPr>
        <p:grpSpPr>
          <a:xfrm>
            <a:off x="0" y="1268760"/>
            <a:ext cx="9144000" cy="3960440"/>
            <a:chOff x="0" y="1268760"/>
            <a:chExt cx="9144000" cy="3960440"/>
          </a:xfrm>
        </p:grpSpPr>
        <p:sp>
          <p:nvSpPr>
            <p:cNvPr id="18" name="Παραλληλόγραμμο 23"/>
            <p:cNvSpPr/>
            <p:nvPr/>
          </p:nvSpPr>
          <p:spPr>
            <a:xfrm>
              <a:off x="0" y="1268760"/>
              <a:ext cx="9144000" cy="953191"/>
            </a:xfrm>
            <a:prstGeom prst="parallelogram">
              <a:avLst>
                <a:gd name="adj" fmla="val 101810"/>
              </a:avLst>
            </a:prstGeom>
            <a:ln>
              <a:noFill/>
            </a:ln>
          </p:spPr>
          <p:style>
            <a:lnRef idx="2">
              <a:schemeClr val="accent2">
                <a:shade val="50000"/>
              </a:schemeClr>
            </a:lnRef>
            <a:fillRef idx="1003">
              <a:schemeClr val="dk2"/>
            </a:fillRef>
            <a:effectRef idx="0">
              <a:schemeClr val="accent2"/>
            </a:effectRef>
            <a:fontRef idx="minor">
              <a:schemeClr val="lt1"/>
            </a:fontRef>
          </p:style>
          <p:txBody>
            <a:bodyPr rtlCol="0" anchor="ctr"/>
            <a:lstStyle/>
            <a:p>
              <a:pPr algn="ctr"/>
              <a:r>
                <a:rPr lang="el-GR" sz="2800" b="1" dirty="0"/>
                <a:t>Επίπεδο 1: </a:t>
              </a:r>
              <a:r>
                <a:rPr lang="el-GR" sz="2800" dirty="0"/>
                <a:t>Διδακτικός Μετασχηματισμός του περιεχομένου – Επιλογή των εννοιών</a:t>
              </a:r>
            </a:p>
          </p:txBody>
        </p:sp>
        <p:sp>
          <p:nvSpPr>
            <p:cNvPr id="19" name="Παραλληλόγραμμο 23"/>
            <p:cNvSpPr/>
            <p:nvPr/>
          </p:nvSpPr>
          <p:spPr>
            <a:xfrm>
              <a:off x="0" y="3933056"/>
              <a:ext cx="9144000" cy="1296144"/>
            </a:xfrm>
            <a:prstGeom prst="parallelogram">
              <a:avLst>
                <a:gd name="adj" fmla="val 10181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800" b="1" dirty="0"/>
                <a:t>Επίπεδο 2: </a:t>
              </a:r>
              <a:r>
                <a:rPr lang="el-GR" sz="2800" dirty="0"/>
                <a:t>Διδακτικός Μετασχηματισμός  του περιεχομένου των επιλεγόμενων εννοιών</a:t>
              </a:r>
            </a:p>
          </p:txBody>
        </p:sp>
        <p:sp>
          <p:nvSpPr>
            <p:cNvPr id="21" name="20 - Βέλος προς τα κάτω"/>
            <p:cNvSpPr/>
            <p:nvPr/>
          </p:nvSpPr>
          <p:spPr>
            <a:xfrm>
              <a:off x="4283968" y="2636912"/>
              <a:ext cx="576064" cy="1008112"/>
            </a:xfrm>
            <a:prstGeom prst="downArrow">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l-G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579613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2400" b="1" dirty="0">
                <a:solidFill>
                  <a:schemeClr val="bg1"/>
                </a:solidFill>
              </a:rPr>
              <a:t>2</a:t>
            </a:r>
            <a:r>
              <a:rPr lang="el-GR" sz="2400" b="1" baseline="30000" dirty="0">
                <a:solidFill>
                  <a:schemeClr val="bg1"/>
                </a:solidFill>
              </a:rPr>
              <a:t>ο</a:t>
            </a:r>
            <a:r>
              <a:rPr lang="el-GR" sz="2400" b="1" dirty="0">
                <a:solidFill>
                  <a:schemeClr val="bg1"/>
                </a:solidFill>
              </a:rPr>
              <a:t> Επίπεδο ΔΜΠ: Μέγεθος και Κλίμακα</a:t>
            </a:r>
          </a:p>
        </p:txBody>
      </p:sp>
      <p:graphicFrame>
        <p:nvGraphicFramePr>
          <p:cNvPr id="5" name="4 - Διάγραμμα"/>
          <p:cNvGraphicFramePr/>
          <p:nvPr>
            <p:extLst>
              <p:ext uri="{D42A27DB-BD31-4B8C-83A1-F6EECF244321}">
                <p14:modId xmlns:p14="http://schemas.microsoft.com/office/powerpoint/2010/main" val="3583392200"/>
              </p:ext>
            </p:extLst>
          </p:nvPr>
        </p:nvGraphicFramePr>
        <p:xfrm>
          <a:off x="0" y="620688"/>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noChangeAspect="1"/>
          </p:cNvGraphicFramePr>
          <p:nvPr>
            <p:ph idx="1"/>
          </p:nvPr>
        </p:nvGraphicFramePr>
        <p:xfrm>
          <a:off x="-2268760" y="0"/>
          <a:ext cx="5832648" cy="6858000"/>
        </p:xfrm>
        <a:graphic>
          <a:graphicData uri="http://schemas.openxmlformats.org/presentationml/2006/ole">
            <mc:AlternateContent xmlns:mc="http://schemas.openxmlformats.org/markup-compatibility/2006">
              <mc:Choice xmlns:v="urn:schemas-microsoft-com:vml" Requires="v">
                <p:oleObj spid="_x0000_s108601" name="Έγγραφο" r:id="rId3" imgW="11796544" imgH="11795811" progId="Word.Document.12">
                  <p:embed/>
                </p:oleObj>
              </mc:Choice>
              <mc:Fallback>
                <p:oleObj name="Έγγραφο" r:id="rId3" imgW="11796544" imgH="11795811" progId="Word.Document.12">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760" y="0"/>
                        <a:ext cx="583264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14 - Ομάδα"/>
          <p:cNvGrpSpPr/>
          <p:nvPr/>
        </p:nvGrpSpPr>
        <p:grpSpPr>
          <a:xfrm>
            <a:off x="1043608" y="332656"/>
            <a:ext cx="2240102" cy="6201980"/>
            <a:chOff x="1043608" y="332656"/>
            <a:chExt cx="2240102" cy="6201980"/>
          </a:xfrm>
        </p:grpSpPr>
        <p:sp>
          <p:nvSpPr>
            <p:cNvPr id="8" name="7 - TextBox"/>
            <p:cNvSpPr txBox="1"/>
            <p:nvPr/>
          </p:nvSpPr>
          <p:spPr>
            <a:xfrm>
              <a:off x="1115616" y="4221088"/>
              <a:ext cx="2168094" cy="369332"/>
            </a:xfrm>
            <a:prstGeom prst="rect">
              <a:avLst/>
            </a:prstGeom>
            <a:noFill/>
          </p:spPr>
          <p:txBody>
            <a:bodyPr wrap="none" rtlCol="0">
              <a:spAutoFit/>
            </a:bodyPr>
            <a:lstStyle/>
            <a:p>
              <a:r>
                <a:rPr lang="el-GR" dirty="0"/>
                <a:t>Ερυθρό αιμοσφαίριο</a:t>
              </a:r>
            </a:p>
          </p:txBody>
        </p:sp>
        <p:sp>
          <p:nvSpPr>
            <p:cNvPr id="9" name="8 - TextBox"/>
            <p:cNvSpPr txBox="1"/>
            <p:nvPr/>
          </p:nvSpPr>
          <p:spPr>
            <a:xfrm>
              <a:off x="1115616" y="4941168"/>
              <a:ext cx="1059906" cy="369332"/>
            </a:xfrm>
            <a:prstGeom prst="rect">
              <a:avLst/>
            </a:prstGeom>
            <a:noFill/>
          </p:spPr>
          <p:txBody>
            <a:bodyPr wrap="none" rtlCol="0">
              <a:spAutoFit/>
            </a:bodyPr>
            <a:lstStyle/>
            <a:p>
              <a:r>
                <a:rPr lang="el-GR" dirty="0"/>
                <a:t>βακτήριο</a:t>
              </a:r>
            </a:p>
          </p:txBody>
        </p:sp>
        <p:sp>
          <p:nvSpPr>
            <p:cNvPr id="10" name="9 - TextBox"/>
            <p:cNvSpPr txBox="1"/>
            <p:nvPr/>
          </p:nvSpPr>
          <p:spPr>
            <a:xfrm>
              <a:off x="1475656" y="3429000"/>
              <a:ext cx="675891" cy="369332"/>
            </a:xfrm>
            <a:prstGeom prst="rect">
              <a:avLst/>
            </a:prstGeom>
            <a:noFill/>
          </p:spPr>
          <p:txBody>
            <a:bodyPr wrap="none" rtlCol="0">
              <a:spAutoFit/>
            </a:bodyPr>
            <a:lstStyle/>
            <a:p>
              <a:r>
                <a:rPr lang="el-GR" dirty="0"/>
                <a:t>τρίχα</a:t>
              </a:r>
            </a:p>
          </p:txBody>
        </p:sp>
        <p:sp>
          <p:nvSpPr>
            <p:cNvPr id="11" name="10 - TextBox"/>
            <p:cNvSpPr txBox="1"/>
            <p:nvPr/>
          </p:nvSpPr>
          <p:spPr>
            <a:xfrm>
              <a:off x="1043608" y="332656"/>
              <a:ext cx="1164678" cy="369332"/>
            </a:xfrm>
            <a:prstGeom prst="rect">
              <a:avLst/>
            </a:prstGeom>
            <a:noFill/>
          </p:spPr>
          <p:txBody>
            <a:bodyPr wrap="none" rtlCol="0">
              <a:spAutoFit/>
            </a:bodyPr>
            <a:lstStyle/>
            <a:p>
              <a:r>
                <a:rPr lang="el-GR" dirty="0"/>
                <a:t>άνθρωπος</a:t>
              </a:r>
            </a:p>
          </p:txBody>
        </p:sp>
        <p:sp>
          <p:nvSpPr>
            <p:cNvPr id="12" name="11 - TextBox"/>
            <p:cNvSpPr txBox="1"/>
            <p:nvPr/>
          </p:nvSpPr>
          <p:spPr>
            <a:xfrm>
              <a:off x="1187624" y="2492896"/>
              <a:ext cx="1068241" cy="369332"/>
            </a:xfrm>
            <a:prstGeom prst="rect">
              <a:avLst/>
            </a:prstGeom>
            <a:noFill/>
          </p:spPr>
          <p:txBody>
            <a:bodyPr wrap="none" rtlCol="0">
              <a:spAutoFit/>
            </a:bodyPr>
            <a:lstStyle/>
            <a:p>
              <a:r>
                <a:rPr lang="el-GR" dirty="0"/>
                <a:t>μυρμήγκι</a:t>
              </a:r>
            </a:p>
          </p:txBody>
        </p:sp>
        <p:sp>
          <p:nvSpPr>
            <p:cNvPr id="13" name="12 - TextBox"/>
            <p:cNvSpPr txBox="1"/>
            <p:nvPr/>
          </p:nvSpPr>
          <p:spPr>
            <a:xfrm>
              <a:off x="1259632" y="6165304"/>
              <a:ext cx="465192" cy="369332"/>
            </a:xfrm>
            <a:prstGeom prst="rect">
              <a:avLst/>
            </a:prstGeom>
            <a:noFill/>
          </p:spPr>
          <p:txBody>
            <a:bodyPr wrap="none" rtlCol="0">
              <a:spAutoFit/>
            </a:bodyPr>
            <a:lstStyle/>
            <a:p>
              <a:r>
                <a:rPr lang="el-GR" dirty="0"/>
                <a:t>ιός</a:t>
              </a:r>
            </a:p>
          </p:txBody>
        </p:sp>
      </p:grpSp>
      <p:sp>
        <p:nvSpPr>
          <p:cNvPr id="14" name="Τίτλος 1"/>
          <p:cNvSpPr txBox="1">
            <a:spLocks/>
          </p:cNvSpPr>
          <p:nvPr/>
        </p:nvSpPr>
        <p:spPr>
          <a:xfrm>
            <a:off x="3277050" y="980728"/>
            <a:ext cx="5544616" cy="1512168"/>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lvl="0" algn="ctr">
              <a:spcBef>
                <a:spcPct val="0"/>
              </a:spcBef>
            </a:pPr>
            <a:r>
              <a:rPr lang="el-GR" sz="2400" b="1" dirty="0">
                <a:solidFill>
                  <a:schemeClr val="bg1"/>
                </a:solidFill>
              </a:rPr>
              <a:t>Ποιες όψεις του περιεχομένου της έννοιας Μέγεθος και Κλίμακα αναγνωρίζετε;</a:t>
            </a:r>
            <a:endParaRPr kumimoji="0" lang="el-GR" sz="2400" b="1" i="0" u="none" strike="noStrike" kern="1200" cap="none" spc="0" normalizeH="0" baseline="0" noProof="0" dirty="0">
              <a:ln>
                <a:noFill/>
              </a:ln>
              <a:solidFill>
                <a:schemeClr val="bg1"/>
              </a:solidFill>
              <a:effectLst/>
              <a:uLnTx/>
              <a:uFillTx/>
            </a:endParaRPr>
          </a:p>
        </p:txBody>
      </p:sp>
      <p:sp>
        <p:nvSpPr>
          <p:cNvPr id="16" name="Τίτλος 1"/>
          <p:cNvSpPr txBox="1">
            <a:spLocks/>
          </p:cNvSpPr>
          <p:nvPr/>
        </p:nvSpPr>
        <p:spPr>
          <a:xfrm>
            <a:off x="2987824" y="0"/>
            <a:ext cx="6156176" cy="836712"/>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2800" b="1" dirty="0">
                <a:solidFill>
                  <a:schemeClr val="bg1"/>
                </a:solidFill>
              </a:rPr>
              <a:t>2</a:t>
            </a:r>
            <a:r>
              <a:rPr lang="el-GR" sz="2800" b="1" baseline="30000" dirty="0">
                <a:solidFill>
                  <a:schemeClr val="bg1"/>
                </a:solidFill>
              </a:rPr>
              <a:t>ο</a:t>
            </a:r>
            <a:r>
              <a:rPr lang="el-GR" sz="2800" b="1" dirty="0">
                <a:solidFill>
                  <a:schemeClr val="bg1"/>
                </a:solidFill>
              </a:rPr>
              <a:t> Επίπεδο ΔΜΠ: Μέγεθος και Κλίμακα</a:t>
            </a:r>
          </a:p>
        </p:txBody>
      </p:sp>
      <p:graphicFrame>
        <p:nvGraphicFramePr>
          <p:cNvPr id="17" name="16 - Διάγραμμα"/>
          <p:cNvGraphicFramePr/>
          <p:nvPr/>
        </p:nvGraphicFramePr>
        <p:xfrm>
          <a:off x="2915816" y="2780928"/>
          <a:ext cx="6228184" cy="3789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17 - TextBox"/>
          <p:cNvSpPr txBox="1"/>
          <p:nvPr/>
        </p:nvSpPr>
        <p:spPr>
          <a:xfrm>
            <a:off x="7092280" y="4365104"/>
            <a:ext cx="397866" cy="584775"/>
          </a:xfrm>
          <a:prstGeom prst="rect">
            <a:avLst/>
          </a:prstGeom>
          <a:noFill/>
        </p:spPr>
        <p:txBody>
          <a:bodyPr wrap="none" rtlCol="0">
            <a:spAutoFit/>
          </a:bodyPr>
          <a:lstStyle/>
          <a:p>
            <a:r>
              <a:rPr lang="el-GR" sz="3200" dirty="0">
                <a:solidFill>
                  <a:srgbClr val="C00000"/>
                </a:solidFill>
              </a:rPr>
              <a:t>Χ</a:t>
            </a:r>
          </a:p>
        </p:txBody>
      </p:sp>
      <p:sp>
        <p:nvSpPr>
          <p:cNvPr id="19" name="18 - TextBox"/>
          <p:cNvSpPr txBox="1"/>
          <p:nvPr/>
        </p:nvSpPr>
        <p:spPr>
          <a:xfrm>
            <a:off x="7308304" y="5157192"/>
            <a:ext cx="397866" cy="584775"/>
          </a:xfrm>
          <a:prstGeom prst="rect">
            <a:avLst/>
          </a:prstGeom>
          <a:noFill/>
        </p:spPr>
        <p:txBody>
          <a:bodyPr wrap="none" rtlCol="0">
            <a:spAutoFit/>
          </a:bodyPr>
          <a:lstStyle/>
          <a:p>
            <a:r>
              <a:rPr lang="el-GR" sz="3200" dirty="0">
                <a:solidFill>
                  <a:srgbClr val="C00000"/>
                </a:solidFill>
              </a:rPr>
              <a:t>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7" grpId="0">
        <p:bldAsOne/>
      </p:bldGraphic>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Θέση αριθμού διαφάνειας"/>
          <p:cNvSpPr>
            <a:spLocks noGrp="1"/>
          </p:cNvSpPr>
          <p:nvPr>
            <p:ph type="sldNum" sz="quarter" idx="12"/>
          </p:nvPr>
        </p:nvSpPr>
        <p:spPr>
          <a:xfrm>
            <a:off x="7752825" y="530226"/>
            <a:ext cx="633938" cy="365125"/>
          </a:xfrm>
        </p:spPr>
        <p:txBody>
          <a:bodyPr/>
          <a:lstStyle/>
          <a:p>
            <a:fld id="{320143EB-075E-46C0-BAB9-B5C87EBBE8F2}" type="slidenum">
              <a:rPr lang="el-GR" sz="2000" smtClean="0"/>
              <a:pPr/>
              <a:t>37</a:t>
            </a:fld>
            <a:endParaRPr lang="el-GR" dirty="0"/>
          </a:p>
        </p:txBody>
      </p:sp>
      <p:sp>
        <p:nvSpPr>
          <p:cNvPr id="25" name="Ορθογώνιο 5"/>
          <p:cNvSpPr/>
          <p:nvPr/>
        </p:nvSpPr>
        <p:spPr>
          <a:xfrm>
            <a:off x="4716016" y="2149528"/>
            <a:ext cx="4320480" cy="267765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800" dirty="0">
                <a:solidFill>
                  <a:schemeClr val="tx1"/>
                </a:solidFill>
              </a:rPr>
              <a:t>Μάτι, Οπτικό, Ηλεκτρονικό μικροσκόπιο</a:t>
            </a:r>
          </a:p>
          <a:p>
            <a:r>
              <a:rPr lang="el-GR" sz="2800" dirty="0">
                <a:solidFill>
                  <a:srgbClr val="C00000"/>
                </a:solidFill>
              </a:rPr>
              <a:t>???Σχήμα???</a:t>
            </a:r>
            <a:r>
              <a:rPr lang="el-GR" sz="2800" dirty="0" err="1">
                <a:solidFill>
                  <a:srgbClr val="C00000"/>
                </a:solidFill>
              </a:rPr>
              <a:t>φωτογρ</a:t>
            </a:r>
            <a:r>
              <a:rPr lang="el-GR" sz="2800" dirty="0">
                <a:solidFill>
                  <a:srgbClr val="C00000"/>
                </a:solidFill>
              </a:rPr>
              <a:t>??</a:t>
            </a:r>
          </a:p>
          <a:p>
            <a:pPr algn="ctr"/>
            <a:r>
              <a:rPr lang="el-GR" sz="2800" dirty="0">
                <a:solidFill>
                  <a:schemeClr val="tx1"/>
                </a:solidFill>
              </a:rPr>
              <a:t>Βασική περιγραφή των μερών των οπτικών και ηλεκτρονικών μικροσκοπίων</a:t>
            </a:r>
          </a:p>
        </p:txBody>
      </p:sp>
      <p:sp>
        <p:nvSpPr>
          <p:cNvPr id="18" name="Ορθογώνιο 7"/>
          <p:cNvSpPr/>
          <p:nvPr/>
        </p:nvSpPr>
        <p:spPr>
          <a:xfrm>
            <a:off x="251520" y="6341258"/>
            <a:ext cx="8604144" cy="400110"/>
          </a:xfrm>
          <a:prstGeom prst="rect">
            <a:avLst/>
          </a:prstGeom>
          <a:solidFill>
            <a:schemeClr val="accent1">
              <a:lumMod val="60000"/>
              <a:lumOff val="40000"/>
            </a:schemeClr>
          </a:solidFill>
          <a:ln>
            <a:solidFill>
              <a:schemeClr val="accent4">
                <a:lumMod val="40000"/>
                <a:lumOff val="60000"/>
              </a:schemeClr>
            </a:solidFill>
          </a:ln>
        </p:spPr>
        <p:style>
          <a:lnRef idx="2">
            <a:schemeClr val="accent2">
              <a:shade val="50000"/>
            </a:schemeClr>
          </a:lnRef>
          <a:fillRef idx="1002">
            <a:schemeClr val="dk1"/>
          </a:fillRef>
          <a:effectRef idx="0">
            <a:schemeClr val="accent2"/>
          </a:effectRef>
          <a:fontRef idx="minor">
            <a:schemeClr val="lt1"/>
          </a:fontRef>
        </p:style>
        <p:txBody>
          <a:bodyPr wrap="square">
            <a:spAutoFit/>
          </a:bodyPr>
          <a:lstStyle/>
          <a:p>
            <a:pPr algn="just"/>
            <a:r>
              <a:rPr lang="el-GR" sz="2000" b="1" dirty="0">
                <a:solidFill>
                  <a:schemeClr val="tx1"/>
                </a:solidFill>
              </a:rPr>
              <a:t>Κριτήριο</a:t>
            </a:r>
            <a:r>
              <a:rPr lang="el-GR" sz="2000" dirty="0">
                <a:solidFill>
                  <a:schemeClr val="tx1"/>
                </a:solidFill>
              </a:rPr>
              <a:t>: Εξυπηρέτηση της Κατανόησης της έννοιας «Μέγεθος και Κλίμακα»</a:t>
            </a:r>
          </a:p>
        </p:txBody>
      </p:sp>
      <p:sp>
        <p:nvSpPr>
          <p:cNvPr id="11" name="Τίτλος 1"/>
          <p:cNvSpPr txBox="1">
            <a:spLocks/>
          </p:cNvSpPr>
          <p:nvPr/>
        </p:nvSpPr>
        <p:spPr>
          <a:xfrm>
            <a:off x="323528" y="0"/>
            <a:ext cx="8100392" cy="836712"/>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3200" b="1" dirty="0">
                <a:solidFill>
                  <a:schemeClr val="bg1"/>
                </a:solidFill>
              </a:rPr>
              <a:t>2</a:t>
            </a:r>
            <a:r>
              <a:rPr lang="el-GR" sz="3200" b="1" baseline="30000" dirty="0">
                <a:solidFill>
                  <a:schemeClr val="bg1"/>
                </a:solidFill>
              </a:rPr>
              <a:t>ο</a:t>
            </a:r>
            <a:r>
              <a:rPr lang="el-GR" sz="3200" b="1" dirty="0">
                <a:solidFill>
                  <a:schemeClr val="bg1"/>
                </a:solidFill>
              </a:rPr>
              <a:t> Επίπεδο ΔΜΠ: Όργανα και Οργανολογία</a:t>
            </a:r>
          </a:p>
        </p:txBody>
      </p:sp>
      <p:grpSp>
        <p:nvGrpSpPr>
          <p:cNvPr id="2" name="Ομάδα 1">
            <a:extLst>
              <a:ext uri="{FF2B5EF4-FFF2-40B4-BE49-F238E27FC236}">
                <a16:creationId xmlns:a16="http://schemas.microsoft.com/office/drawing/2014/main" id="{599B88F9-278B-4A21-B5D2-45790CD0B3B8}"/>
              </a:ext>
            </a:extLst>
          </p:cNvPr>
          <p:cNvGrpSpPr/>
          <p:nvPr/>
        </p:nvGrpSpPr>
        <p:grpSpPr>
          <a:xfrm>
            <a:off x="0" y="775565"/>
            <a:ext cx="8892480" cy="853235"/>
            <a:chOff x="909287" y="1084703"/>
            <a:chExt cx="7336118" cy="853235"/>
          </a:xfrm>
        </p:grpSpPr>
        <p:sp>
          <p:nvSpPr>
            <p:cNvPr id="20" name="Βέλος: Δεξιό 1">
              <a:extLst>
                <a:ext uri="{FF2B5EF4-FFF2-40B4-BE49-F238E27FC236}">
                  <a16:creationId xmlns:a16="http://schemas.microsoft.com/office/drawing/2014/main" id="{B1C40414-6812-4598-96FF-F4D91DBA4790}"/>
                </a:ext>
              </a:extLst>
            </p:cNvPr>
            <p:cNvSpPr/>
            <p:nvPr/>
          </p:nvSpPr>
          <p:spPr>
            <a:xfrm>
              <a:off x="4122013" y="1225861"/>
              <a:ext cx="863157" cy="54868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b="1" dirty="0"/>
            </a:p>
          </p:txBody>
        </p:sp>
        <p:sp>
          <p:nvSpPr>
            <p:cNvPr id="21" name="Ορθογώνιο 20">
              <a:extLst>
                <a:ext uri="{FF2B5EF4-FFF2-40B4-BE49-F238E27FC236}">
                  <a16:creationId xmlns:a16="http://schemas.microsoft.com/office/drawing/2014/main" id="{A7729C94-41BE-4260-B8CA-54359652AAED}"/>
                </a:ext>
              </a:extLst>
            </p:cNvPr>
            <p:cNvSpPr/>
            <p:nvPr/>
          </p:nvSpPr>
          <p:spPr>
            <a:xfrm>
              <a:off x="909287" y="1084703"/>
              <a:ext cx="2002792" cy="830997"/>
            </a:xfrm>
            <a:prstGeom prst="rect">
              <a:avLst/>
            </a:prstGeom>
          </p:spPr>
          <p:txBody>
            <a:bodyPr wrap="none">
              <a:spAutoFit/>
            </a:bodyPr>
            <a:lstStyle/>
            <a:p>
              <a:pPr algn="ctr"/>
              <a:r>
                <a:rPr lang="el-GR" sz="2400" b="1" dirty="0">
                  <a:solidFill>
                    <a:srgbClr val="002060"/>
                  </a:solidFill>
                </a:rPr>
                <a:t>Επιστημονικό </a:t>
              </a:r>
            </a:p>
            <a:p>
              <a:pPr algn="ctr"/>
              <a:r>
                <a:rPr lang="el-GR" sz="2400" b="1" dirty="0">
                  <a:solidFill>
                    <a:srgbClr val="002060"/>
                  </a:solidFill>
                </a:rPr>
                <a:t>Περιεχόμενο</a:t>
              </a:r>
            </a:p>
          </p:txBody>
        </p:sp>
        <p:sp>
          <p:nvSpPr>
            <p:cNvPr id="22" name="Ορθογώνιο 21">
              <a:extLst>
                <a:ext uri="{FF2B5EF4-FFF2-40B4-BE49-F238E27FC236}">
                  <a16:creationId xmlns:a16="http://schemas.microsoft.com/office/drawing/2014/main" id="{8E9553B1-1E04-4896-B465-20030122E5F1}"/>
                </a:ext>
              </a:extLst>
            </p:cNvPr>
            <p:cNvSpPr/>
            <p:nvPr/>
          </p:nvSpPr>
          <p:spPr>
            <a:xfrm>
              <a:off x="5454769" y="1106941"/>
              <a:ext cx="2790636" cy="830997"/>
            </a:xfrm>
            <a:prstGeom prst="rect">
              <a:avLst/>
            </a:prstGeom>
          </p:spPr>
          <p:txBody>
            <a:bodyPr wrap="none">
              <a:spAutoFit/>
            </a:bodyPr>
            <a:lstStyle/>
            <a:p>
              <a:pPr algn="ctr"/>
              <a:r>
                <a:rPr lang="el-GR" sz="2400" b="1" dirty="0">
                  <a:solidFill>
                    <a:schemeClr val="accent4"/>
                  </a:solidFill>
                </a:rPr>
                <a:t>Μετασχηματισμένο </a:t>
              </a:r>
            </a:p>
            <a:p>
              <a:pPr algn="ctr"/>
              <a:r>
                <a:rPr lang="el-GR" sz="2400" b="1" dirty="0">
                  <a:solidFill>
                    <a:schemeClr val="accent4"/>
                  </a:solidFill>
                </a:rPr>
                <a:t>Περιεχόμενο</a:t>
              </a:r>
            </a:p>
          </p:txBody>
        </p:sp>
      </p:grpSp>
      <p:graphicFrame>
        <p:nvGraphicFramePr>
          <p:cNvPr id="12" name="Object 5"/>
          <p:cNvGraphicFramePr>
            <a:graphicFrameLocks noChangeAspect="1"/>
          </p:cNvGraphicFramePr>
          <p:nvPr/>
        </p:nvGraphicFramePr>
        <p:xfrm>
          <a:off x="251520" y="1772816"/>
          <a:ext cx="3275856" cy="4371654"/>
        </p:xfrm>
        <a:graphic>
          <a:graphicData uri="http://schemas.openxmlformats.org/presentationml/2006/ole">
            <mc:AlternateContent xmlns:mc="http://schemas.openxmlformats.org/markup-compatibility/2006">
              <mc:Choice xmlns:v="urn:schemas-microsoft-com:vml" Requires="v">
                <p:oleObj spid="_x0000_s59448" name="Εικόνα Bitmap" r:id="rId4" imgW="3524742" imgH="2572109" progId="PBrush">
                  <p:embed/>
                </p:oleObj>
              </mc:Choice>
              <mc:Fallback>
                <p:oleObj name="Εικόνα Bitmap" r:id="rId4" imgW="3524742" imgH="2572109" progId="PBrush">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772816"/>
                        <a:ext cx="3275856" cy="4371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43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9144000" cy="836712"/>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2400" b="1" dirty="0">
                <a:solidFill>
                  <a:schemeClr val="bg1"/>
                </a:solidFill>
              </a:rPr>
              <a:t>2</a:t>
            </a:r>
            <a:r>
              <a:rPr lang="el-GR" sz="2400" b="1" baseline="30000" dirty="0">
                <a:solidFill>
                  <a:schemeClr val="bg1"/>
                </a:solidFill>
              </a:rPr>
              <a:t>ο</a:t>
            </a:r>
            <a:r>
              <a:rPr lang="el-GR" sz="2400" b="1" dirty="0">
                <a:solidFill>
                  <a:schemeClr val="bg1"/>
                </a:solidFill>
              </a:rPr>
              <a:t> Επίπεδο ΔΜΠ: Επιστήμη-Τεχνολογία-Κοινωνία &amp; Ιδιότητες που εξαρτώνται από το μέγεθος</a:t>
            </a:r>
          </a:p>
        </p:txBody>
      </p:sp>
      <p:sp>
        <p:nvSpPr>
          <p:cNvPr id="7"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143508" y="1128402"/>
            <a:ext cx="3347864" cy="42473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marL="342900" indent="-342900">
              <a:lnSpc>
                <a:spcPct val="90000"/>
              </a:lnSpc>
            </a:pPr>
            <a:r>
              <a:rPr lang="el-GR" sz="2400" dirty="0">
                <a:solidFill>
                  <a:schemeClr val="bg1"/>
                </a:solidFill>
                <a:latin typeface="Calibri" pitchFamily="34" charset="0"/>
              </a:rPr>
              <a:t>? Ποιες εφαρμογές;</a:t>
            </a:r>
          </a:p>
        </p:txBody>
      </p:sp>
      <p:sp>
        <p:nvSpPr>
          <p:cNvPr id="8"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5616626" y="3216634"/>
            <a:ext cx="2987824" cy="42473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marL="342900" indent="-342900" algn="ctr">
              <a:lnSpc>
                <a:spcPct val="90000"/>
              </a:lnSpc>
            </a:pPr>
            <a:r>
              <a:rPr lang="el-GR" sz="2400" dirty="0">
                <a:solidFill>
                  <a:schemeClr val="bg1"/>
                </a:solidFill>
                <a:latin typeface="Calibri" pitchFamily="34" charset="0"/>
              </a:rPr>
              <a:t>? Ποιες Ιδιότητες;</a:t>
            </a:r>
          </a:p>
        </p:txBody>
      </p:sp>
      <p:sp>
        <p:nvSpPr>
          <p:cNvPr id="9"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107504" y="1844824"/>
            <a:ext cx="3419872" cy="142192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marL="342900" indent="-342900">
              <a:lnSpc>
                <a:spcPct val="90000"/>
              </a:lnSpc>
              <a:buFont typeface="Wingdings" panose="05000000000000000000" pitchFamily="2" charset="2"/>
              <a:buChar char="ü"/>
            </a:pPr>
            <a:r>
              <a:rPr lang="en-US" sz="2400" dirty="0">
                <a:solidFill>
                  <a:schemeClr val="tx1"/>
                </a:solidFill>
                <a:latin typeface="Calibri" pitchFamily="34" charset="0"/>
              </a:rPr>
              <a:t> </a:t>
            </a:r>
            <a:r>
              <a:rPr lang="el-GR" sz="2400" dirty="0">
                <a:solidFill>
                  <a:schemeClr val="tx1"/>
                </a:solidFill>
                <a:latin typeface="Calibri" pitchFamily="34" charset="0"/>
              </a:rPr>
              <a:t>Εφαρμογές που σχετίζονται με την καθημερινή ζωή των μαθητών</a:t>
            </a:r>
          </a:p>
        </p:txBody>
      </p:sp>
      <p:sp>
        <p:nvSpPr>
          <p:cNvPr id="10"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4860032" y="4274863"/>
            <a:ext cx="4032448" cy="108952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Ιδιότητες που σχετίζονται με τις παραπάνω εφαρμογές </a:t>
            </a:r>
          </a:p>
        </p:txBody>
      </p:sp>
      <p:sp>
        <p:nvSpPr>
          <p:cNvPr id="11"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107504" y="3730099"/>
            <a:ext cx="3491880" cy="108952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marL="342900" indent="-342900">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Εφαρμογές που προκύπτουν από τον </a:t>
            </a:r>
            <a:r>
              <a:rPr lang="el-GR" sz="2400" dirty="0" err="1">
                <a:solidFill>
                  <a:schemeClr val="bg1"/>
                </a:solidFill>
                <a:latin typeface="Calibri" pitchFamily="34" charset="0"/>
              </a:rPr>
              <a:t>βιομιμητισμό</a:t>
            </a:r>
            <a:endParaRPr lang="el-GR"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r="20634"/>
          <a:stretch>
            <a:fillRect/>
          </a:stretch>
        </p:blipFill>
        <p:spPr bwMode="auto">
          <a:xfrm>
            <a:off x="0" y="792454"/>
            <a:ext cx="2786063" cy="2623542"/>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r="22683"/>
          <a:stretch>
            <a:fillRect/>
          </a:stretch>
        </p:blipFill>
        <p:spPr bwMode="auto">
          <a:xfrm>
            <a:off x="3136165" y="819151"/>
            <a:ext cx="2650273" cy="2616759"/>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l="1770" t="3790" r="24889"/>
          <a:stretch>
            <a:fillRect/>
          </a:stretch>
        </p:blipFill>
        <p:spPr bwMode="auto">
          <a:xfrm>
            <a:off x="6300787" y="856475"/>
            <a:ext cx="2584220" cy="2572531"/>
          </a:xfrm>
          <a:prstGeom prst="rect">
            <a:avLst/>
          </a:prstGeom>
          <a:noFill/>
          <a:ln w="9525">
            <a:noFill/>
            <a:miter lim="800000"/>
            <a:headEnd/>
            <a:tailEnd/>
          </a:ln>
        </p:spPr>
      </p:pic>
      <p:sp>
        <p:nvSpPr>
          <p:cNvPr id="14" name="13 - TextBox"/>
          <p:cNvSpPr txBox="1"/>
          <p:nvPr/>
        </p:nvSpPr>
        <p:spPr>
          <a:xfrm>
            <a:off x="251523" y="3933056"/>
            <a:ext cx="184731" cy="369332"/>
          </a:xfrm>
          <a:prstGeom prst="rect">
            <a:avLst/>
          </a:prstGeom>
          <a:noFill/>
        </p:spPr>
        <p:txBody>
          <a:bodyPr wrap="none" rtlCol="0">
            <a:spAutoFit/>
          </a:bodyPr>
          <a:lstStyle/>
          <a:p>
            <a:endParaRPr lang="el-GR" dirty="0"/>
          </a:p>
        </p:txBody>
      </p:sp>
      <p:pic>
        <p:nvPicPr>
          <p:cNvPr id="19" name="Picture 3"/>
          <p:cNvPicPr>
            <a:picLocks noChangeAspect="1" noChangeArrowheads="1"/>
          </p:cNvPicPr>
          <p:nvPr/>
        </p:nvPicPr>
        <p:blipFill>
          <a:blip r:embed="rId6" cstate="print"/>
          <a:srcRect l="9625"/>
          <a:stretch>
            <a:fillRect/>
          </a:stretch>
        </p:blipFill>
        <p:spPr bwMode="auto">
          <a:xfrm>
            <a:off x="0" y="3572328"/>
            <a:ext cx="2817312" cy="2933700"/>
          </a:xfrm>
          <a:prstGeom prst="rect">
            <a:avLst/>
          </a:prstGeom>
          <a:noFill/>
          <a:ln w="9525">
            <a:noFill/>
            <a:miter lim="800000"/>
            <a:headEnd/>
            <a:tailEnd/>
          </a:ln>
        </p:spPr>
      </p:pic>
      <p:sp>
        <p:nvSpPr>
          <p:cNvPr id="20" name="19 - Ορθογώνιο"/>
          <p:cNvSpPr/>
          <p:nvPr/>
        </p:nvSpPr>
        <p:spPr>
          <a:xfrm>
            <a:off x="2387140" y="3608844"/>
            <a:ext cx="4541180" cy="3908762"/>
          </a:xfrm>
          <a:prstGeom prst="rect">
            <a:avLst/>
          </a:prstGeom>
        </p:spPr>
        <p:txBody>
          <a:bodyPr wrap="none">
            <a:spAutoFit/>
          </a:bodyPr>
          <a:lstStyle/>
          <a:p>
            <a:pPr lvl="0" algn="ctr" fontAlgn="base">
              <a:spcBef>
                <a:spcPct val="0"/>
              </a:spcBef>
              <a:spcAft>
                <a:spcPct val="0"/>
              </a:spcAft>
            </a:pPr>
            <a:r>
              <a:rPr lang="en-US" sz="3200" b="1" dirty="0" err="1">
                <a:ea typeface="Calibri" pitchFamily="34" charset="0"/>
                <a:cs typeface="Times New Roman" pitchFamily="18" charset="0"/>
              </a:rPr>
              <a:t>cos</a:t>
            </a:r>
            <a:r>
              <a:rPr lang="el-GR" sz="3200" b="1" dirty="0">
                <a:ea typeface="Calibri" pitchFamily="34" charset="0"/>
                <a:cs typeface="Times New Roman" pitchFamily="18" charset="0"/>
              </a:rPr>
              <a:t>θ*=</a:t>
            </a:r>
            <a:r>
              <a:rPr lang="en-US" sz="3200" b="1" dirty="0" err="1">
                <a:ea typeface="Calibri" pitchFamily="34" charset="0"/>
                <a:cs typeface="Times New Roman" pitchFamily="18" charset="0"/>
              </a:rPr>
              <a:t>Rf</a:t>
            </a:r>
            <a:r>
              <a:rPr lang="en-US" sz="3200" b="1" baseline="-30000" dirty="0" err="1">
                <a:ea typeface="Calibri" pitchFamily="34" charset="0"/>
                <a:cs typeface="Times New Roman" pitchFamily="18" charset="0"/>
              </a:rPr>
              <a:t>SL</a:t>
            </a:r>
            <a:r>
              <a:rPr lang="en-US" sz="3200" b="1" dirty="0" err="1">
                <a:ea typeface="Calibri" pitchFamily="34" charset="0"/>
                <a:cs typeface="Times New Roman" pitchFamily="18" charset="0"/>
              </a:rPr>
              <a:t>cos</a:t>
            </a:r>
            <a:r>
              <a:rPr lang="el-GR" sz="3200" b="1" dirty="0" err="1">
                <a:ea typeface="Calibri" pitchFamily="34" charset="0"/>
                <a:cs typeface="Times New Roman" pitchFamily="18" charset="0"/>
              </a:rPr>
              <a:t>θ</a:t>
            </a:r>
            <a:r>
              <a:rPr lang="el-GR" sz="3200" b="1" baseline="-30000" dirty="0" err="1">
                <a:ea typeface="Calibri" pitchFamily="34" charset="0"/>
                <a:cs typeface="Times New Roman" pitchFamily="18" charset="0"/>
              </a:rPr>
              <a:t>ο</a:t>
            </a:r>
            <a:r>
              <a:rPr lang="el-GR" sz="3200" b="1" dirty="0">
                <a:ea typeface="Calibri" pitchFamily="34" charset="0"/>
                <a:cs typeface="Times New Roman" pitchFamily="18" charset="0"/>
              </a:rPr>
              <a:t>+ </a:t>
            </a:r>
            <a:r>
              <a:rPr lang="en-US" sz="3200" b="1" dirty="0" err="1">
                <a:ea typeface="Calibri" pitchFamily="34" charset="0"/>
                <a:cs typeface="Times New Roman" pitchFamily="18" charset="0"/>
              </a:rPr>
              <a:t>f</a:t>
            </a:r>
            <a:r>
              <a:rPr lang="en-US" sz="3200" b="1" baseline="-30000" dirty="0" err="1">
                <a:ea typeface="Calibri" pitchFamily="34" charset="0"/>
                <a:cs typeface="Times New Roman" pitchFamily="18" charset="0"/>
              </a:rPr>
              <a:t>SL</a:t>
            </a:r>
            <a:r>
              <a:rPr lang="el-GR" sz="3200" b="1" dirty="0">
                <a:ea typeface="Calibri" pitchFamily="34" charset="0"/>
                <a:cs typeface="Times New Roman" pitchFamily="18" charset="0"/>
              </a:rPr>
              <a:t>-1  </a:t>
            </a:r>
          </a:p>
          <a:p>
            <a:pPr lvl="0" algn="ctr" fontAlgn="base">
              <a:spcBef>
                <a:spcPct val="0"/>
              </a:spcBef>
              <a:spcAft>
                <a:spcPct val="0"/>
              </a:spcAft>
            </a:pPr>
            <a:endParaRPr lang="el-GR" sz="2400" dirty="0">
              <a:solidFill>
                <a:prstClr val="black"/>
              </a:solidFill>
              <a:ea typeface="Calibri" pitchFamily="34" charset="0"/>
              <a:cs typeface="Times New Roman" pitchFamily="18" charset="0"/>
            </a:endParaRPr>
          </a:p>
          <a:p>
            <a:pPr lvl="0" algn="just" fontAlgn="base">
              <a:spcBef>
                <a:spcPct val="0"/>
              </a:spcBef>
              <a:spcAft>
                <a:spcPct val="0"/>
              </a:spcAft>
            </a:pPr>
            <a:r>
              <a:rPr lang="el-GR" sz="2400" dirty="0">
                <a:ea typeface="Calibri" pitchFamily="34" charset="0"/>
                <a:cs typeface="Times New Roman" pitchFamily="18" charset="0"/>
              </a:rPr>
              <a:t>θ*: γωνία επαφής</a:t>
            </a:r>
          </a:p>
          <a:p>
            <a:pPr lvl="0" algn="just" fontAlgn="base">
              <a:spcBef>
                <a:spcPct val="0"/>
              </a:spcBef>
              <a:spcAft>
                <a:spcPct val="0"/>
              </a:spcAft>
            </a:pPr>
            <a:r>
              <a:rPr lang="en-US" sz="2400" dirty="0">
                <a:ea typeface="Calibri" pitchFamily="34" charset="0"/>
                <a:cs typeface="Times New Roman" pitchFamily="18" charset="0"/>
              </a:rPr>
              <a:t>R</a:t>
            </a:r>
            <a:r>
              <a:rPr lang="el-GR" sz="2400" dirty="0">
                <a:ea typeface="Calibri" pitchFamily="34" charset="0"/>
                <a:cs typeface="Times New Roman" pitchFamily="18" charset="0"/>
              </a:rPr>
              <a:t>: συντελεστής τραχύτητας</a:t>
            </a:r>
            <a:endParaRPr lang="en-US" sz="2400" dirty="0">
              <a:ea typeface="Calibri" pitchFamily="34" charset="0"/>
              <a:cs typeface="Times New Roman" pitchFamily="18" charset="0"/>
            </a:endParaRPr>
          </a:p>
          <a:p>
            <a:pPr lvl="0" algn="just" fontAlgn="base">
              <a:spcBef>
                <a:spcPct val="0"/>
              </a:spcBef>
              <a:spcAft>
                <a:spcPct val="0"/>
              </a:spcAft>
            </a:pPr>
            <a:r>
              <a:rPr lang="en-US" sz="2400" dirty="0" err="1">
                <a:ea typeface="Calibri" pitchFamily="34" charset="0"/>
                <a:cs typeface="Times New Roman" pitchFamily="18" charset="0"/>
              </a:rPr>
              <a:t>f</a:t>
            </a:r>
            <a:r>
              <a:rPr lang="en-US" sz="2400" baseline="-30000" dirty="0" err="1">
                <a:ea typeface="Calibri" pitchFamily="34" charset="0"/>
                <a:cs typeface="Times New Roman" pitchFamily="18" charset="0"/>
              </a:rPr>
              <a:t>SL</a:t>
            </a:r>
            <a:r>
              <a:rPr lang="en-US" sz="2400" dirty="0">
                <a:ea typeface="Calibri" pitchFamily="34" charset="0"/>
                <a:cs typeface="Times New Roman" pitchFamily="18" charset="0"/>
              </a:rPr>
              <a:t> </a:t>
            </a:r>
            <a:r>
              <a:rPr lang="el-GR" sz="2400" dirty="0">
                <a:ea typeface="Calibri" pitchFamily="34" charset="0"/>
                <a:cs typeface="Times New Roman" pitchFamily="18" charset="0"/>
              </a:rPr>
              <a:t>μέρος της επιφάνειας </a:t>
            </a:r>
          </a:p>
          <a:p>
            <a:pPr lvl="0" algn="just" fontAlgn="base">
              <a:spcBef>
                <a:spcPct val="0"/>
              </a:spcBef>
              <a:spcAft>
                <a:spcPct val="0"/>
              </a:spcAft>
            </a:pPr>
            <a:r>
              <a:rPr lang="el-GR" sz="2400" dirty="0">
                <a:ea typeface="Calibri" pitchFamily="34" charset="0"/>
                <a:cs typeface="Times New Roman" pitchFamily="18" charset="0"/>
              </a:rPr>
              <a:t>που έρχεται σε επαφή με το υγρό</a:t>
            </a:r>
          </a:p>
          <a:p>
            <a:pPr lvl="0" algn="just" fontAlgn="base">
              <a:spcBef>
                <a:spcPct val="0"/>
              </a:spcBef>
              <a:spcAft>
                <a:spcPct val="0"/>
              </a:spcAft>
            </a:pPr>
            <a:r>
              <a:rPr lang="el-GR" sz="2400" dirty="0" err="1">
                <a:ea typeface="Calibri" pitchFamily="34" charset="0"/>
                <a:cs typeface="Times New Roman" pitchFamily="18" charset="0"/>
              </a:rPr>
              <a:t>θ</a:t>
            </a:r>
            <a:r>
              <a:rPr lang="el-GR" sz="2400" baseline="-25000" dirty="0" err="1">
                <a:ea typeface="Calibri" pitchFamily="34" charset="0"/>
                <a:cs typeface="Times New Roman" pitchFamily="18" charset="0"/>
              </a:rPr>
              <a:t>ο</a:t>
            </a:r>
            <a:r>
              <a:rPr lang="el-GR" sz="2400" dirty="0">
                <a:ea typeface="Calibri" pitchFamily="34" charset="0"/>
                <a:cs typeface="Times New Roman" pitchFamily="18" charset="0"/>
              </a:rPr>
              <a:t>= γωνία επαφής σε ομοιογενή </a:t>
            </a:r>
          </a:p>
          <a:p>
            <a:pPr lvl="0" algn="just" fontAlgn="base">
              <a:spcBef>
                <a:spcPct val="0"/>
              </a:spcBef>
              <a:spcAft>
                <a:spcPct val="0"/>
              </a:spcAft>
            </a:pPr>
            <a:r>
              <a:rPr lang="el-GR" sz="2400" dirty="0">
                <a:ea typeface="Calibri" pitchFamily="34" charset="0"/>
                <a:cs typeface="Times New Roman" pitchFamily="18" charset="0"/>
              </a:rPr>
              <a:t>επιφάνεια</a:t>
            </a:r>
          </a:p>
          <a:p>
            <a:pPr lvl="0" algn="just" fontAlgn="base">
              <a:spcBef>
                <a:spcPct val="0"/>
              </a:spcBef>
              <a:spcAft>
                <a:spcPct val="0"/>
              </a:spcAft>
            </a:pPr>
            <a:endParaRPr lang="el-GR" sz="2400" dirty="0">
              <a:solidFill>
                <a:prstClr val="black"/>
              </a:solidFill>
              <a:ea typeface="Calibri" pitchFamily="34" charset="0"/>
              <a:cs typeface="Times New Roman" pitchFamily="18" charset="0"/>
            </a:endParaRPr>
          </a:p>
          <a:p>
            <a:pPr lvl="0" algn="just" fontAlgn="base">
              <a:spcBef>
                <a:spcPct val="0"/>
              </a:spcBef>
              <a:spcAft>
                <a:spcPct val="0"/>
              </a:spcAft>
            </a:pPr>
            <a:r>
              <a:rPr lang="el-GR" sz="2400" dirty="0">
                <a:solidFill>
                  <a:prstClr val="black"/>
                </a:solidFill>
                <a:ea typeface="Calibri" pitchFamily="34" charset="0"/>
                <a:cs typeface="Times New Roman" pitchFamily="18" charset="0"/>
              </a:rPr>
              <a:t> </a:t>
            </a:r>
            <a:endParaRPr lang="el-GR" sz="2400" dirty="0">
              <a:solidFill>
                <a:prstClr val="black"/>
              </a:solidFill>
              <a:cs typeface="Arial" pitchFamily="34" charset="0"/>
            </a:endParaRPr>
          </a:p>
        </p:txBody>
      </p:sp>
      <p:pic>
        <p:nvPicPr>
          <p:cNvPr id="484355" name="Picture 3"/>
          <p:cNvPicPr>
            <a:picLocks noChangeAspect="1" noChangeArrowheads="1"/>
          </p:cNvPicPr>
          <p:nvPr/>
        </p:nvPicPr>
        <p:blipFill>
          <a:blip r:embed="rId7" cstate="print"/>
          <a:srcRect/>
          <a:stretch>
            <a:fillRect/>
          </a:stretch>
        </p:blipFill>
        <p:spPr bwMode="auto">
          <a:xfrm>
            <a:off x="6286500" y="3562350"/>
            <a:ext cx="2857500" cy="3295650"/>
          </a:xfrm>
          <a:prstGeom prst="rect">
            <a:avLst/>
          </a:prstGeom>
          <a:noFill/>
          <a:ln w="9525">
            <a:noFill/>
            <a:miter lim="800000"/>
            <a:headEnd/>
            <a:tailEnd/>
          </a:ln>
        </p:spPr>
      </p:pic>
      <p:sp>
        <p:nvSpPr>
          <p:cNvPr id="11" name="10 - TextBox"/>
          <p:cNvSpPr txBox="1"/>
          <p:nvPr/>
        </p:nvSpPr>
        <p:spPr>
          <a:xfrm>
            <a:off x="0" y="6488668"/>
            <a:ext cx="2596224" cy="307777"/>
          </a:xfrm>
          <a:prstGeom prst="rect">
            <a:avLst/>
          </a:prstGeom>
          <a:noFill/>
        </p:spPr>
        <p:txBody>
          <a:bodyPr wrap="none" rtlCol="0">
            <a:spAutoFit/>
          </a:bodyPr>
          <a:lstStyle/>
          <a:p>
            <a:r>
              <a:rPr lang="el-GR" sz="1400" dirty="0"/>
              <a:t>(</a:t>
            </a:r>
            <a:r>
              <a:rPr lang="en-US" sz="1400" dirty="0"/>
              <a:t>Kim et al., 2018; Bhushan, 2016</a:t>
            </a:r>
            <a:r>
              <a:rPr lang="el-GR" sz="1400" dirty="0"/>
              <a:t>)</a:t>
            </a:r>
          </a:p>
        </p:txBody>
      </p:sp>
      <p:pic>
        <p:nvPicPr>
          <p:cNvPr id="15" name="Picture 2"/>
          <p:cNvPicPr>
            <a:picLocks noChangeAspect="1" noChangeArrowheads="1"/>
          </p:cNvPicPr>
          <p:nvPr/>
        </p:nvPicPr>
        <p:blipFill>
          <a:blip r:embed="rId8" cstate="print"/>
          <a:srcRect l="70601" t="30197" r="20263" b="59668"/>
          <a:stretch>
            <a:fillRect/>
          </a:stretch>
        </p:blipFill>
        <p:spPr bwMode="auto">
          <a:xfrm>
            <a:off x="3203848" y="980728"/>
            <a:ext cx="2808312" cy="2376264"/>
          </a:xfrm>
          <a:prstGeom prst="rect">
            <a:avLst/>
          </a:prstGeom>
          <a:noFill/>
          <a:ln w="9525">
            <a:noFill/>
            <a:miter lim="800000"/>
            <a:headEnd/>
            <a:tailEnd/>
          </a:ln>
        </p:spPr>
      </p:pic>
      <p:sp>
        <p:nvSpPr>
          <p:cNvPr id="13" name="3 - Θέση αριθμού διαφάνειας"/>
          <p:cNvSpPr>
            <a:spLocks noGrp="1"/>
          </p:cNvSpPr>
          <p:nvPr>
            <p:ph type="sldNum" sz="quarter" idx="12"/>
          </p:nvPr>
        </p:nvSpPr>
        <p:spPr>
          <a:xfrm>
            <a:off x="7840212" y="57151"/>
            <a:ext cx="552736" cy="365125"/>
          </a:xfrm>
        </p:spPr>
        <p:txBody>
          <a:bodyPr/>
          <a:lstStyle/>
          <a:p>
            <a:fld id="{320143EB-075E-46C0-BAB9-B5C87EBBE8F2}" type="slidenum">
              <a:rPr lang="el-GR" sz="2400" smtClean="0"/>
              <a:pPr/>
              <a:t>39</a:t>
            </a:fld>
            <a:endParaRPr lang="el-GR" sz="2400" dirty="0"/>
          </a:p>
        </p:txBody>
      </p:sp>
      <p:sp>
        <p:nvSpPr>
          <p:cNvPr id="16" name="Τίτλος 1"/>
          <p:cNvSpPr txBox="1">
            <a:spLocks/>
          </p:cNvSpPr>
          <p:nvPr/>
        </p:nvSpPr>
        <p:spPr>
          <a:xfrm>
            <a:off x="0" y="0"/>
            <a:ext cx="9144000"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2400" b="1" dirty="0">
                <a:solidFill>
                  <a:schemeClr val="bg1"/>
                </a:solidFill>
              </a:rPr>
              <a:t>Φαινόμενο του λωτού (Επιστημονικό Περιεχόμενο)</a:t>
            </a:r>
          </a:p>
        </p:txBody>
      </p:sp>
      <p:pic>
        <p:nvPicPr>
          <p:cNvPr id="117762" name="Picture 2" descr="Biomimicry Design: Inspired by Nature: Lotus Leaves Inspire Self ..."/>
          <p:cNvPicPr>
            <a:picLocks noChangeAspect="1" noChangeArrowheads="1"/>
          </p:cNvPicPr>
          <p:nvPr/>
        </p:nvPicPr>
        <p:blipFill>
          <a:blip r:embed="rId9" cstate="print"/>
          <a:srcRect/>
          <a:stretch>
            <a:fillRect/>
          </a:stretch>
        </p:blipFill>
        <p:spPr bwMode="auto">
          <a:xfrm>
            <a:off x="611560" y="3573016"/>
            <a:ext cx="8277225" cy="2619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7762"/>
                                        </p:tgtEl>
                                        <p:attrNameLst>
                                          <p:attrName>style.visibility</p:attrName>
                                        </p:attrNameLst>
                                      </p:cBhvr>
                                      <p:to>
                                        <p:strVal val="visible"/>
                                      </p:to>
                                    </p:set>
                                    <p:animEffect transition="in" filter="blinds(horizontal)">
                                      <p:cBhvr>
                                        <p:cTn id="17" dur="500"/>
                                        <p:tgtEl>
                                          <p:spTgt spid="1177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17762"/>
                                        </p:tgtEl>
                                      </p:cBhvr>
                                    </p:animEffect>
                                    <p:set>
                                      <p:cBhvr>
                                        <p:cTn id="22" dur="1" fill="hold">
                                          <p:stCondLst>
                                            <p:cond delay="499"/>
                                          </p:stCondLst>
                                        </p:cTn>
                                        <p:tgtEl>
                                          <p:spTgt spid="117762"/>
                                        </p:tgtEl>
                                        <p:attrNameLst>
                                          <p:attrName>style.visibility</p:attrName>
                                        </p:attrNameLst>
                                      </p:cBhvr>
                                      <p:to>
                                        <p:strVal val="hidden"/>
                                      </p:to>
                                    </p:set>
                                  </p:childTnLst>
                                </p:cTn>
                              </p:par>
                              <p:par>
                                <p:cTn id="23" presetID="3" presetClass="entr" presetSubtype="1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blinds(horizontal)">
                                      <p:cBhvr>
                                        <p:cTn id="25" dur="500"/>
                                        <p:tgtEl>
                                          <p:spTgt spid="8196"/>
                                        </p:tgtEl>
                                      </p:cBhvr>
                                    </p:animEffect>
                                  </p:childTnLst>
                                </p:cTn>
                              </p:par>
                              <p:par>
                                <p:cTn id="26" presetID="3" presetClass="entr" presetSubtype="10" fill="hold" nodeType="with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blinds(horizontal)">
                                      <p:cBhvr>
                                        <p:cTn id="28" dur="500"/>
                                        <p:tgtEl>
                                          <p:spTgt spid="8197"/>
                                        </p:tgtEl>
                                      </p:cBhvr>
                                    </p:animEffect>
                                  </p:childTnLst>
                                </p:cTn>
                              </p:par>
                              <p:par>
                                <p:cTn id="29" presetID="3" presetClass="entr" presetSubtype="10"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linds(horizontal)">
                                      <p:cBhvr>
                                        <p:cTn id="31" dur="500"/>
                                        <p:tgtEl>
                                          <p:spTgt spid="8198"/>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nodeType="withEffect">
                                  <p:stCondLst>
                                    <p:cond delay="0"/>
                                  </p:stCondLst>
                                  <p:childTnLst>
                                    <p:set>
                                      <p:cBhvr>
                                        <p:cTn id="39" dur="1" fill="hold">
                                          <p:stCondLst>
                                            <p:cond delay="0"/>
                                          </p:stCondLst>
                                        </p:cTn>
                                        <p:tgtEl>
                                          <p:spTgt spid="484355"/>
                                        </p:tgtEl>
                                        <p:attrNameLst>
                                          <p:attrName>style.visibility</p:attrName>
                                        </p:attrNameLst>
                                      </p:cBhvr>
                                      <p:to>
                                        <p:strVal val="visible"/>
                                      </p:to>
                                    </p:set>
                                    <p:animEffect transition="in" filter="blinds(horizontal)">
                                      <p:cBhvr>
                                        <p:cTn id="40" dur="500"/>
                                        <p:tgtEl>
                                          <p:spTgt spid="48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57" name="Text Box 21"/>
          <p:cNvSpPr txBox="1">
            <a:spLocks noChangeArrowheads="1"/>
          </p:cNvSpPr>
          <p:nvPr/>
        </p:nvSpPr>
        <p:spPr bwMode="auto">
          <a:xfrm>
            <a:off x="901438" y="1958060"/>
            <a:ext cx="3276600" cy="11969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r>
              <a:rPr lang="el-GR" sz="2400" b="1">
                <a:solidFill>
                  <a:schemeClr val="bg1"/>
                </a:solidFill>
                <a:latin typeface="Calibri" pitchFamily="34" charset="0"/>
              </a:rPr>
              <a:t>Περιγραφή &amp; Ερμηνεία </a:t>
            </a:r>
          </a:p>
          <a:p>
            <a:pPr algn="ctr"/>
            <a:r>
              <a:rPr lang="el-GR" sz="2400" b="1">
                <a:solidFill>
                  <a:schemeClr val="bg1"/>
                </a:solidFill>
                <a:latin typeface="Calibri" pitchFamily="34" charset="0"/>
              </a:rPr>
              <a:t>της Εκπαιδευτικής Πραγματικότητας</a:t>
            </a:r>
          </a:p>
        </p:txBody>
      </p:sp>
      <p:sp>
        <p:nvSpPr>
          <p:cNvPr id="142362" name="Text Box 26"/>
          <p:cNvSpPr txBox="1">
            <a:spLocks noChangeArrowheads="1"/>
          </p:cNvSpPr>
          <p:nvPr/>
        </p:nvSpPr>
        <p:spPr bwMode="auto">
          <a:xfrm>
            <a:off x="2227982" y="3594207"/>
            <a:ext cx="5394920" cy="11969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l-GR" sz="2400" b="1" dirty="0">
                <a:solidFill>
                  <a:schemeClr val="bg1"/>
                </a:solidFill>
                <a:latin typeface="Calibri" pitchFamily="34" charset="0"/>
              </a:rPr>
              <a:t>Διδακτικές Μαθησιακές</a:t>
            </a:r>
          </a:p>
          <a:p>
            <a:pPr algn="ctr"/>
            <a:r>
              <a:rPr lang="el-GR" sz="2400" b="1" dirty="0">
                <a:solidFill>
                  <a:schemeClr val="bg1"/>
                </a:solidFill>
                <a:latin typeface="Calibri" pitchFamily="34" charset="0"/>
              </a:rPr>
              <a:t>Ακολουθίες</a:t>
            </a:r>
          </a:p>
          <a:p>
            <a:pPr algn="ctr"/>
            <a:r>
              <a:rPr lang="el-GR" sz="2400" b="1" dirty="0">
                <a:solidFill>
                  <a:schemeClr val="bg1"/>
                </a:solidFill>
                <a:latin typeface="Calibri" pitchFamily="34" charset="0"/>
              </a:rPr>
              <a:t>ΔΜΑ</a:t>
            </a:r>
          </a:p>
        </p:txBody>
      </p:sp>
      <p:sp>
        <p:nvSpPr>
          <p:cNvPr id="142373" name="Text Box 37"/>
          <p:cNvSpPr txBox="1">
            <a:spLocks noChangeArrowheads="1"/>
          </p:cNvSpPr>
          <p:nvPr/>
        </p:nvSpPr>
        <p:spPr bwMode="auto">
          <a:xfrm>
            <a:off x="5449135" y="1860094"/>
            <a:ext cx="3008489" cy="11969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a:r>
              <a:rPr lang="el-GR" sz="2400" b="1">
                <a:solidFill>
                  <a:schemeClr val="bg1"/>
                </a:solidFill>
                <a:latin typeface="Calibri" pitchFamily="34" charset="0"/>
              </a:rPr>
              <a:t>Αλλαγή </a:t>
            </a:r>
          </a:p>
          <a:p>
            <a:pPr algn="ctr"/>
            <a:r>
              <a:rPr lang="el-GR" sz="2400" b="1">
                <a:solidFill>
                  <a:schemeClr val="bg1"/>
                </a:solidFill>
                <a:latin typeface="Calibri" pitchFamily="34" charset="0"/>
              </a:rPr>
              <a:t>της Εκπαιδευτικής </a:t>
            </a:r>
          </a:p>
          <a:p>
            <a:pPr algn="ctr"/>
            <a:r>
              <a:rPr lang="el-GR" sz="2400" b="1">
                <a:solidFill>
                  <a:schemeClr val="bg1"/>
                </a:solidFill>
                <a:latin typeface="Calibri" pitchFamily="34" charset="0"/>
              </a:rPr>
              <a:t>Πραγματικότητας</a:t>
            </a:r>
          </a:p>
        </p:txBody>
      </p:sp>
      <p:sp>
        <p:nvSpPr>
          <p:cNvPr id="142375" name="Rectangle 39"/>
          <p:cNvSpPr>
            <a:spLocks noChangeArrowheads="1"/>
          </p:cNvSpPr>
          <p:nvPr/>
        </p:nvSpPr>
        <p:spPr bwMode="auto">
          <a:xfrm>
            <a:off x="2195736" y="260648"/>
            <a:ext cx="5184576" cy="576064"/>
          </a:xfrm>
          <a:prstGeom prst="rect">
            <a:avLst/>
          </a:prstGeom>
          <a:solidFill>
            <a:srgbClr val="990033"/>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r>
              <a:rPr lang="el-GR" sz="2400" b="1" dirty="0">
                <a:solidFill>
                  <a:schemeClr val="bg1"/>
                </a:solidFill>
                <a:latin typeface="Calibri" pitchFamily="34" charset="0"/>
              </a:rPr>
              <a:t>Εκπαιδευτική Έρευνα</a:t>
            </a:r>
            <a:r>
              <a:rPr lang="el-GR" sz="2400" dirty="0">
                <a:solidFill>
                  <a:schemeClr val="tx2"/>
                </a:solidFill>
              </a:rPr>
              <a:t> </a:t>
            </a:r>
          </a:p>
        </p:txBody>
      </p:sp>
      <p:sp>
        <p:nvSpPr>
          <p:cNvPr id="142378" name="Line 42"/>
          <p:cNvSpPr>
            <a:spLocks noChangeShapeType="1"/>
          </p:cNvSpPr>
          <p:nvPr/>
        </p:nvSpPr>
        <p:spPr bwMode="auto">
          <a:xfrm>
            <a:off x="2627784" y="908720"/>
            <a:ext cx="0" cy="936104"/>
          </a:xfrm>
          <a:prstGeom prst="line">
            <a:avLst/>
          </a:prstGeom>
          <a:noFill/>
          <a:ln w="50800">
            <a:solidFill>
              <a:srgbClr val="339966"/>
            </a:solidFill>
            <a:round/>
            <a:headEnd/>
            <a:tailEnd type="triangle" w="med" len="lg"/>
          </a:ln>
          <a:effectLst/>
        </p:spPr>
        <p:txBody>
          <a:bodyPr/>
          <a:lstStyle/>
          <a:p>
            <a:endParaRPr lang="el-GR"/>
          </a:p>
        </p:txBody>
      </p:sp>
      <p:sp>
        <p:nvSpPr>
          <p:cNvPr id="142380" name="Line 44"/>
          <p:cNvSpPr>
            <a:spLocks noChangeShapeType="1"/>
          </p:cNvSpPr>
          <p:nvPr/>
        </p:nvSpPr>
        <p:spPr bwMode="auto">
          <a:xfrm>
            <a:off x="6732240" y="908720"/>
            <a:ext cx="0" cy="864096"/>
          </a:xfrm>
          <a:prstGeom prst="line">
            <a:avLst/>
          </a:prstGeom>
          <a:noFill/>
          <a:ln w="50800">
            <a:solidFill>
              <a:srgbClr val="339966"/>
            </a:solidFill>
            <a:round/>
            <a:headEnd/>
            <a:tailEnd type="triangle" w="med" len="lg"/>
          </a:ln>
          <a:effectLst/>
        </p:spPr>
        <p:txBody>
          <a:bodyPr/>
          <a:lstStyle/>
          <a:p>
            <a:endParaRPr lang="el-GR"/>
          </a:p>
        </p:txBody>
      </p:sp>
      <p:cxnSp>
        <p:nvCxnSpPr>
          <p:cNvPr id="142381" name="AutoShape 45"/>
          <p:cNvCxnSpPr>
            <a:cxnSpLocks noChangeShapeType="1"/>
          </p:cNvCxnSpPr>
          <p:nvPr/>
        </p:nvCxnSpPr>
        <p:spPr bwMode="auto">
          <a:xfrm rot="5400000">
            <a:off x="4546864" y="2829033"/>
            <a:ext cx="1143000" cy="304800"/>
          </a:xfrm>
          <a:prstGeom prst="bentConnector3">
            <a:avLst>
              <a:gd name="adj1" fmla="val 27732"/>
            </a:avLst>
          </a:prstGeom>
          <a:noFill/>
          <a:ln w="57150">
            <a:solidFill>
              <a:srgbClr val="339966"/>
            </a:solidFill>
            <a:miter lim="800000"/>
            <a:headEnd/>
            <a:tailEnd type="triangle" w="med" len="lg"/>
          </a:ln>
          <a:effectLst>
            <a:outerShdw dist="107763" dir="18900000" algn="ctr" rotWithShape="0">
              <a:schemeClr val="bg1">
                <a:alpha val="50000"/>
              </a:schemeClr>
            </a:outerShdw>
          </a:effectLst>
        </p:spPr>
      </p:cxnSp>
      <p:sp>
        <p:nvSpPr>
          <p:cNvPr id="142411" name="Line 75"/>
          <p:cNvSpPr>
            <a:spLocks noChangeShapeType="1"/>
          </p:cNvSpPr>
          <p:nvPr/>
        </p:nvSpPr>
        <p:spPr bwMode="auto">
          <a:xfrm>
            <a:off x="1600200" y="5943600"/>
            <a:ext cx="457200" cy="0"/>
          </a:xfrm>
          <a:prstGeom prst="line">
            <a:avLst/>
          </a:prstGeom>
          <a:noFill/>
          <a:ln w="38100">
            <a:solidFill>
              <a:schemeClr val="bg1"/>
            </a:solidFill>
            <a:round/>
            <a:headEnd type="triangle" w="med" len="med"/>
            <a:tailEnd type="triangle" w="med" len="med"/>
          </a:ln>
          <a:effectLst/>
        </p:spPr>
        <p:txBody>
          <a:bodyPr/>
          <a:lstStyle/>
          <a:p>
            <a:endParaRPr lang="el-GR"/>
          </a:p>
        </p:txBody>
      </p:sp>
      <p:sp>
        <p:nvSpPr>
          <p:cNvPr id="142412" name="Line 76"/>
          <p:cNvSpPr>
            <a:spLocks noChangeShapeType="1"/>
          </p:cNvSpPr>
          <p:nvPr/>
        </p:nvSpPr>
        <p:spPr bwMode="auto">
          <a:xfrm flipV="1">
            <a:off x="762000" y="5029200"/>
            <a:ext cx="381000" cy="457200"/>
          </a:xfrm>
          <a:prstGeom prst="line">
            <a:avLst/>
          </a:prstGeom>
          <a:noFill/>
          <a:ln w="38100">
            <a:solidFill>
              <a:schemeClr val="bg1"/>
            </a:solidFill>
            <a:round/>
            <a:headEnd type="triangle" w="med" len="med"/>
            <a:tailEnd type="triangle" w="med" len="med"/>
          </a:ln>
          <a:effectLst/>
        </p:spPr>
        <p:txBody>
          <a:bodyPr/>
          <a:lstStyle/>
          <a:p>
            <a:endParaRPr lang="el-GR"/>
          </a:p>
        </p:txBody>
      </p:sp>
      <p:sp>
        <p:nvSpPr>
          <p:cNvPr id="142413" name="Line 77"/>
          <p:cNvSpPr>
            <a:spLocks noChangeShapeType="1"/>
          </p:cNvSpPr>
          <p:nvPr/>
        </p:nvSpPr>
        <p:spPr bwMode="auto">
          <a:xfrm flipH="1" flipV="1">
            <a:off x="2514600" y="5029200"/>
            <a:ext cx="381000" cy="457200"/>
          </a:xfrm>
          <a:prstGeom prst="line">
            <a:avLst/>
          </a:prstGeom>
          <a:noFill/>
          <a:ln w="38100">
            <a:solidFill>
              <a:schemeClr val="bg1"/>
            </a:solidFill>
            <a:round/>
            <a:headEnd type="triangle" w="med" len="med"/>
            <a:tailEnd type="triangle" w="med" len="med"/>
          </a:ln>
          <a:effectLst/>
        </p:spPr>
        <p:txBody>
          <a:bodyPr/>
          <a:lstStyle/>
          <a:p>
            <a:endParaRPr lang="el-GR"/>
          </a:p>
        </p:txBody>
      </p:sp>
      <p:sp>
        <p:nvSpPr>
          <p:cNvPr id="142421" name="Text Box 85"/>
          <p:cNvSpPr txBox="1">
            <a:spLocks noChangeArrowheads="1"/>
          </p:cNvSpPr>
          <p:nvPr/>
        </p:nvSpPr>
        <p:spPr bwMode="auto">
          <a:xfrm>
            <a:off x="7924800" y="6613525"/>
            <a:ext cx="1022350" cy="244475"/>
          </a:xfrm>
          <a:prstGeom prst="rect">
            <a:avLst/>
          </a:prstGeom>
          <a:noFill/>
          <a:ln w="9525">
            <a:noFill/>
            <a:miter lim="800000"/>
            <a:headEnd/>
            <a:tailEnd/>
          </a:ln>
          <a:effectLst/>
        </p:spPr>
        <p:txBody>
          <a:bodyPr wrap="none">
            <a:spAutoFit/>
          </a:bodyPr>
          <a:lstStyle/>
          <a:p>
            <a:r>
              <a:rPr lang="el-GR" sz="1000">
                <a:solidFill>
                  <a:schemeClr val="bg1"/>
                </a:solidFill>
                <a:latin typeface="Comic Sans MS" pitchFamily="66" charset="0"/>
              </a:rPr>
              <a:t>7</a:t>
            </a:r>
            <a:r>
              <a:rPr lang="el-GR" sz="1000" baseline="30000">
                <a:solidFill>
                  <a:schemeClr val="bg1"/>
                </a:solidFill>
                <a:latin typeface="Comic Sans MS" pitchFamily="66" charset="0"/>
              </a:rPr>
              <a:t>ο</a:t>
            </a:r>
            <a:r>
              <a:rPr lang="el-GR" sz="1000">
                <a:solidFill>
                  <a:schemeClr val="bg1"/>
                </a:solidFill>
                <a:latin typeface="Comic Sans MS" pitchFamily="66" charset="0"/>
              </a:rPr>
              <a:t> ΚΟΔΙΦΕΕΤ</a:t>
            </a:r>
          </a:p>
        </p:txBody>
      </p:sp>
      <p:sp>
        <p:nvSpPr>
          <p:cNvPr id="142423" name="Text Box 87"/>
          <p:cNvSpPr txBox="1">
            <a:spLocks noChangeArrowheads="1"/>
          </p:cNvSpPr>
          <p:nvPr/>
        </p:nvSpPr>
        <p:spPr bwMode="auto">
          <a:xfrm>
            <a:off x="0" y="6583363"/>
            <a:ext cx="2754313" cy="274637"/>
          </a:xfrm>
          <a:prstGeom prst="rect">
            <a:avLst/>
          </a:prstGeom>
          <a:noFill/>
          <a:ln w="9525">
            <a:noFill/>
            <a:miter lim="800000"/>
            <a:headEnd/>
            <a:tailEnd/>
          </a:ln>
          <a:effectLst/>
        </p:spPr>
        <p:txBody>
          <a:bodyPr wrap="none">
            <a:spAutoFit/>
          </a:bodyPr>
          <a:lstStyle/>
          <a:p>
            <a:r>
              <a:rPr lang="en-US" sz="1200">
                <a:solidFill>
                  <a:schemeClr val="bg1"/>
                </a:solidFill>
                <a:latin typeface="Calibri" pitchFamily="34" charset="0"/>
              </a:rPr>
              <a:t>(Méheut &amp; Psillos 2004, Fazio et al. 2008)</a:t>
            </a:r>
            <a:endParaRPr lang="el-GR" sz="1200">
              <a:solidFill>
                <a:schemeClr val="bg1"/>
              </a:solidFill>
              <a:latin typeface="Calibri" pitchFamily="34" charset="0"/>
            </a:endParaRPr>
          </a:p>
        </p:txBody>
      </p:sp>
      <p:sp>
        <p:nvSpPr>
          <p:cNvPr id="39" name="Text Box 15"/>
          <p:cNvSpPr txBox="1">
            <a:spLocks noChangeArrowheads="1"/>
          </p:cNvSpPr>
          <p:nvPr/>
        </p:nvSpPr>
        <p:spPr bwMode="auto">
          <a:xfrm>
            <a:off x="2236257" y="5033061"/>
            <a:ext cx="5386645" cy="13827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l-GR" sz="2800" b="1" dirty="0">
                <a:latin typeface="Calibri" pitchFamily="34" charset="0"/>
              </a:rPr>
              <a:t>«Τι δουλεύει;»</a:t>
            </a:r>
          </a:p>
          <a:p>
            <a:pPr algn="ctr"/>
            <a:r>
              <a:rPr lang="el-GR" sz="2800" b="1" dirty="0">
                <a:latin typeface="Calibri" pitchFamily="34" charset="0"/>
              </a:rPr>
              <a:t>«Πώς, Πότε και Γιατί </a:t>
            </a:r>
          </a:p>
          <a:p>
            <a:pPr algn="ctr"/>
            <a:r>
              <a:rPr lang="el-GR" sz="2800" b="1" dirty="0">
                <a:latin typeface="Calibri" pitchFamily="34" charset="0"/>
              </a:rPr>
              <a:t>δουλεύει μια λύση ΔΜΑ;»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2412"/>
                                        </p:tgtEl>
                                        <p:attrNameLst>
                                          <p:attrName>style.visibility</p:attrName>
                                        </p:attrNameLst>
                                      </p:cBhvr>
                                      <p:to>
                                        <p:strVal val="visible"/>
                                      </p:to>
                                    </p:set>
                                    <p:animEffect transition="in" filter="blinds(horizontal)">
                                      <p:cBhvr>
                                        <p:cTn id="7" dur="500"/>
                                        <p:tgtEl>
                                          <p:spTgt spid="1424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2413"/>
                                        </p:tgtEl>
                                        <p:attrNameLst>
                                          <p:attrName>style.visibility</p:attrName>
                                        </p:attrNameLst>
                                      </p:cBhvr>
                                      <p:to>
                                        <p:strVal val="visible"/>
                                      </p:to>
                                    </p:set>
                                    <p:animEffect transition="in" filter="blinds(horizontal)">
                                      <p:cBhvr>
                                        <p:cTn id="10" dur="500"/>
                                        <p:tgtEl>
                                          <p:spTgt spid="1424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2411"/>
                                        </p:tgtEl>
                                        <p:attrNameLst>
                                          <p:attrName>style.visibility</p:attrName>
                                        </p:attrNameLst>
                                      </p:cBhvr>
                                      <p:to>
                                        <p:strVal val="visible"/>
                                      </p:to>
                                    </p:set>
                                    <p:animEffect transition="in" filter="blinds(horizontal)">
                                      <p:cBhvr>
                                        <p:cTn id="13" dur="500"/>
                                        <p:tgtEl>
                                          <p:spTgt spid="14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11" grpId="0" animBg="1"/>
      <p:bldP spid="142412" grpId="0" animBg="1"/>
      <p:bldP spid="1424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1771652"/>
            <a:ext cx="3885466" cy="1200329"/>
          </a:xfrm>
          <a:prstGeom prst="rect">
            <a:avLst/>
          </a:prstGeom>
          <a:ln w="571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400" b="1" dirty="0">
                <a:solidFill>
                  <a:schemeClr val="tx1"/>
                </a:solidFill>
              </a:rPr>
              <a:t>Δομικές Ιδιότητες </a:t>
            </a:r>
          </a:p>
          <a:p>
            <a:pPr algn="ctr"/>
            <a:r>
              <a:rPr lang="el-GR" sz="2400" dirty="0">
                <a:solidFill>
                  <a:schemeClr val="tx1"/>
                </a:solidFill>
              </a:rPr>
              <a:t>λεπτομερής περιγραφή της ιεραρχικής δομής</a:t>
            </a:r>
          </a:p>
        </p:txBody>
      </p:sp>
      <p:sp>
        <p:nvSpPr>
          <p:cNvPr id="11" name="Ορθογώνιο 5"/>
          <p:cNvSpPr/>
          <p:nvPr/>
        </p:nvSpPr>
        <p:spPr>
          <a:xfrm>
            <a:off x="0" y="3212976"/>
            <a:ext cx="4139952" cy="1569660"/>
          </a:xfrm>
          <a:prstGeom prst="rect">
            <a:avLst/>
          </a:prstGeom>
          <a:ln w="571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400" b="1" dirty="0">
                <a:solidFill>
                  <a:schemeClr val="tx1"/>
                </a:solidFill>
              </a:rPr>
              <a:t>Φυσικές Ιδιότητες </a:t>
            </a:r>
          </a:p>
          <a:p>
            <a:pPr algn="ctr"/>
            <a:r>
              <a:rPr lang="el-GR" sz="2400" dirty="0">
                <a:solidFill>
                  <a:schemeClr val="tx1"/>
                </a:solidFill>
              </a:rPr>
              <a:t>επιφανειακή τάση, εξίσωση υπολογισμού γωνίας επαφής, ανταγωνισμός δυνάμεων</a:t>
            </a:r>
          </a:p>
        </p:txBody>
      </p:sp>
      <p:sp>
        <p:nvSpPr>
          <p:cNvPr id="12" name="Ορθογώνιο 5"/>
          <p:cNvSpPr/>
          <p:nvPr/>
        </p:nvSpPr>
        <p:spPr>
          <a:xfrm>
            <a:off x="254487" y="5093278"/>
            <a:ext cx="3885465" cy="492443"/>
          </a:xfrm>
          <a:prstGeom prst="rect">
            <a:avLst/>
          </a:prstGeom>
          <a:ln w="571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600" b="1" dirty="0">
                <a:solidFill>
                  <a:schemeClr val="tx1"/>
                </a:solidFill>
              </a:rPr>
              <a:t>Χημικές Ιδιότητες</a:t>
            </a:r>
            <a:endParaRPr lang="el-GR" sz="2600" dirty="0">
              <a:solidFill>
                <a:schemeClr val="tx1"/>
              </a:solidFill>
            </a:endParaRPr>
          </a:p>
        </p:txBody>
      </p:sp>
      <p:sp>
        <p:nvSpPr>
          <p:cNvPr id="14" name="Ορθογώνιο 7"/>
          <p:cNvSpPr/>
          <p:nvPr/>
        </p:nvSpPr>
        <p:spPr>
          <a:xfrm>
            <a:off x="-22024" y="5739840"/>
            <a:ext cx="9144000" cy="1015663"/>
          </a:xfrm>
          <a:prstGeom prst="rect">
            <a:avLst/>
          </a:prstGeom>
          <a:solidFill>
            <a:schemeClr val="accent1">
              <a:lumMod val="60000"/>
              <a:lumOff val="40000"/>
            </a:schemeClr>
          </a:solidFill>
          <a:ln>
            <a:solidFill>
              <a:schemeClr val="accent4">
                <a:lumMod val="40000"/>
                <a:lumOff val="60000"/>
              </a:schemeClr>
            </a:solidFill>
          </a:ln>
        </p:spPr>
        <p:style>
          <a:lnRef idx="2">
            <a:schemeClr val="accent2">
              <a:shade val="50000"/>
            </a:schemeClr>
          </a:lnRef>
          <a:fillRef idx="1002">
            <a:schemeClr val="dk1"/>
          </a:fillRef>
          <a:effectRef idx="0">
            <a:schemeClr val="accent2"/>
          </a:effectRef>
          <a:fontRef idx="minor">
            <a:schemeClr val="lt1"/>
          </a:fontRef>
        </p:style>
        <p:txBody>
          <a:bodyPr wrap="square">
            <a:spAutoFit/>
          </a:bodyPr>
          <a:lstStyle/>
          <a:p>
            <a:pPr algn="just"/>
            <a:r>
              <a:rPr lang="el-GR" sz="2000" dirty="0"/>
              <a:t> </a:t>
            </a:r>
            <a:r>
              <a:rPr lang="el-GR" sz="2000" b="1" dirty="0">
                <a:solidFill>
                  <a:schemeClr val="tx1"/>
                </a:solidFill>
              </a:rPr>
              <a:t>Κριτήριο: </a:t>
            </a:r>
            <a:r>
              <a:rPr lang="el-GR" sz="2000" dirty="0">
                <a:solidFill>
                  <a:schemeClr val="tx1"/>
                </a:solidFill>
              </a:rPr>
              <a:t>Ελλιπής προϋπάρχουσα γνώση για έννοιες που σχετίζονται με τη χημεία και τις δυναμικές αλληλεπιδράσεις (</a:t>
            </a:r>
            <a:r>
              <a:rPr lang="el-GR" sz="2000" dirty="0" err="1">
                <a:solidFill>
                  <a:schemeClr val="tx1"/>
                </a:solidFill>
              </a:rPr>
              <a:t>π.χ</a:t>
            </a:r>
            <a:r>
              <a:rPr lang="el-GR" sz="2000" dirty="0">
                <a:solidFill>
                  <a:schemeClr val="tx1"/>
                </a:solidFill>
              </a:rPr>
              <a:t> επιφανειακή τάση, δυνάμεις συνοχής - συνάφειας), εξυπηρέτηση του στόχου των ΔΜΣ</a:t>
            </a:r>
          </a:p>
        </p:txBody>
      </p:sp>
      <p:sp>
        <p:nvSpPr>
          <p:cNvPr id="13" name="12 - Θέση αριθμού διαφάνειας"/>
          <p:cNvSpPr>
            <a:spLocks noGrp="1"/>
          </p:cNvSpPr>
          <p:nvPr>
            <p:ph type="sldNum" sz="quarter" idx="12"/>
          </p:nvPr>
        </p:nvSpPr>
        <p:spPr>
          <a:xfrm>
            <a:off x="7696698" y="95251"/>
            <a:ext cx="747215" cy="365125"/>
          </a:xfrm>
        </p:spPr>
        <p:txBody>
          <a:bodyPr/>
          <a:lstStyle/>
          <a:p>
            <a:fld id="{320143EB-075E-46C0-BAB9-B5C87EBBE8F2}" type="slidenum">
              <a:rPr lang="el-GR" sz="2000" smtClean="0"/>
              <a:pPr/>
              <a:t>40</a:t>
            </a:fld>
            <a:endParaRPr lang="el-GR" dirty="0"/>
          </a:p>
        </p:txBody>
      </p:sp>
      <p:sp>
        <p:nvSpPr>
          <p:cNvPr id="27" name="Ορθογώνιο 5"/>
          <p:cNvSpPr/>
          <p:nvPr/>
        </p:nvSpPr>
        <p:spPr>
          <a:xfrm>
            <a:off x="5364088" y="1680516"/>
            <a:ext cx="3456384" cy="1569660"/>
          </a:xfrm>
          <a:prstGeom prst="rect">
            <a:avLst/>
          </a:prstGeom>
          <a:ln w="57150">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400" b="1" dirty="0">
                <a:solidFill>
                  <a:schemeClr val="tx1"/>
                </a:solidFill>
              </a:rPr>
              <a:t>Δομικές Ιδιότητες  </a:t>
            </a:r>
          </a:p>
          <a:p>
            <a:pPr algn="ctr"/>
            <a:r>
              <a:rPr lang="el-GR" sz="2400" dirty="0">
                <a:solidFill>
                  <a:schemeClr val="tx1"/>
                </a:solidFill>
              </a:rPr>
              <a:t>Βασική περιγραφή για τη διάκριση της </a:t>
            </a:r>
            <a:r>
              <a:rPr lang="el-GR" sz="2400" dirty="0" err="1">
                <a:solidFill>
                  <a:schemeClr val="tx1"/>
                </a:solidFill>
              </a:rPr>
              <a:t>μικροδομής</a:t>
            </a:r>
            <a:r>
              <a:rPr lang="el-GR" sz="2400" dirty="0">
                <a:solidFill>
                  <a:schemeClr val="tx1"/>
                </a:solidFill>
              </a:rPr>
              <a:t> από τη </a:t>
            </a:r>
            <a:r>
              <a:rPr lang="el-GR" sz="2400" dirty="0" err="1">
                <a:solidFill>
                  <a:schemeClr val="tx1"/>
                </a:solidFill>
              </a:rPr>
              <a:t>νανοδομή</a:t>
            </a:r>
            <a:endParaRPr lang="el-GR" sz="2400" dirty="0">
              <a:solidFill>
                <a:schemeClr val="tx1"/>
              </a:solidFill>
            </a:endParaRPr>
          </a:p>
        </p:txBody>
      </p:sp>
      <p:sp>
        <p:nvSpPr>
          <p:cNvPr id="28" name="Ορθογώνιο 5"/>
          <p:cNvSpPr/>
          <p:nvPr/>
        </p:nvSpPr>
        <p:spPr>
          <a:xfrm>
            <a:off x="4284760" y="3649267"/>
            <a:ext cx="4859240" cy="1938992"/>
          </a:xfrm>
          <a:prstGeom prst="rect">
            <a:avLst/>
          </a:prstGeom>
          <a:ln w="57150">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l-GR" sz="2400" b="1" dirty="0"/>
              <a:t>Φυσικές Ιδιότητες </a:t>
            </a:r>
          </a:p>
          <a:p>
            <a:pPr algn="ctr"/>
            <a:r>
              <a:rPr lang="el-GR" sz="2400" dirty="0"/>
              <a:t>Γωνία επαφής, σημασία της μικρής επιφάνειας επαφής στην σφαιρικότητα της σταγόνας και στον </a:t>
            </a:r>
            <a:r>
              <a:rPr lang="el-GR" sz="2400" dirty="0" err="1"/>
              <a:t>αυτοκαθαρισμό</a:t>
            </a:r>
            <a:endParaRPr lang="el-GR" sz="2400" dirty="0"/>
          </a:p>
        </p:txBody>
      </p:sp>
      <p:sp>
        <p:nvSpPr>
          <p:cNvPr id="18" name="23 - Πολλαπλασιασμός">
            <a:extLst>
              <a:ext uri="{FF2B5EF4-FFF2-40B4-BE49-F238E27FC236}">
                <a16:creationId xmlns:a16="http://schemas.microsoft.com/office/drawing/2014/main" id="{5A7EC334-A51D-4368-A564-A54E0EC421B4}"/>
              </a:ext>
            </a:extLst>
          </p:cNvPr>
          <p:cNvSpPr/>
          <p:nvPr/>
        </p:nvSpPr>
        <p:spPr>
          <a:xfrm>
            <a:off x="1671637" y="4627969"/>
            <a:ext cx="643089" cy="144132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a:off x="1029563" y="1"/>
            <a:ext cx="7017883" cy="584775"/>
          </a:xfrm>
          <a:prstGeom prst="rect">
            <a:avLst/>
          </a:prstGeom>
        </p:spPr>
        <p:txBody>
          <a:bodyPr wrap="none">
            <a:spAutoFit/>
          </a:bodyPr>
          <a:lstStyle/>
          <a:p>
            <a:pPr lvl="0" algn="ctr"/>
            <a:r>
              <a:rPr lang="el-GR" sz="3200" b="1" dirty="0">
                <a:solidFill>
                  <a:prstClr val="white"/>
                </a:solidFill>
              </a:rPr>
              <a:t>2</a:t>
            </a:r>
            <a:r>
              <a:rPr lang="el-GR" sz="3200" b="1" baseline="30000" dirty="0">
                <a:solidFill>
                  <a:prstClr val="white"/>
                </a:solidFill>
              </a:rPr>
              <a:t>ο</a:t>
            </a:r>
            <a:r>
              <a:rPr lang="el-GR" sz="3200" b="1" dirty="0">
                <a:solidFill>
                  <a:prstClr val="white"/>
                </a:solidFill>
              </a:rPr>
              <a:t> Επίπεδο ΔΜΠ: Φαινόμενο του λωτού</a:t>
            </a:r>
          </a:p>
        </p:txBody>
      </p:sp>
      <p:sp>
        <p:nvSpPr>
          <p:cNvPr id="15" name="Τίτλος 1"/>
          <p:cNvSpPr txBox="1">
            <a:spLocks/>
          </p:cNvSpPr>
          <p:nvPr/>
        </p:nvSpPr>
        <p:spPr>
          <a:xfrm>
            <a:off x="0" y="0"/>
            <a:ext cx="9144000" cy="548680"/>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2400" b="1" dirty="0">
                <a:solidFill>
                  <a:schemeClr val="bg1"/>
                </a:solidFill>
              </a:rPr>
              <a:t>2</a:t>
            </a:r>
            <a:r>
              <a:rPr lang="el-GR" sz="2400" b="1" baseline="30000" dirty="0">
                <a:solidFill>
                  <a:schemeClr val="bg1"/>
                </a:solidFill>
              </a:rPr>
              <a:t>ο</a:t>
            </a:r>
            <a:r>
              <a:rPr lang="el-GR" sz="2400" b="1" dirty="0">
                <a:solidFill>
                  <a:schemeClr val="bg1"/>
                </a:solidFill>
              </a:rPr>
              <a:t> Επίπεδο ΔΜΠ: Φαινόμενο του λωτού</a:t>
            </a:r>
          </a:p>
        </p:txBody>
      </p:sp>
      <p:sp>
        <p:nvSpPr>
          <p:cNvPr id="16" name="Βέλος: Δεξιό 1">
            <a:extLst>
              <a:ext uri="{FF2B5EF4-FFF2-40B4-BE49-F238E27FC236}">
                <a16:creationId xmlns:a16="http://schemas.microsoft.com/office/drawing/2014/main" id="{DE8BEFFE-F600-4DD0-9B80-B50DB5A6311F}"/>
              </a:ext>
            </a:extLst>
          </p:cNvPr>
          <p:cNvSpPr/>
          <p:nvPr/>
        </p:nvSpPr>
        <p:spPr>
          <a:xfrm>
            <a:off x="4140420" y="923763"/>
            <a:ext cx="863157" cy="548680"/>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b="1" dirty="0"/>
          </a:p>
        </p:txBody>
      </p:sp>
      <p:sp>
        <p:nvSpPr>
          <p:cNvPr id="17" name="Ορθογώνιο 16">
            <a:extLst>
              <a:ext uri="{FF2B5EF4-FFF2-40B4-BE49-F238E27FC236}">
                <a16:creationId xmlns:a16="http://schemas.microsoft.com/office/drawing/2014/main" id="{C742F7B4-C2FA-42D1-9F0E-A98933383E2C}"/>
              </a:ext>
            </a:extLst>
          </p:cNvPr>
          <p:cNvSpPr/>
          <p:nvPr/>
        </p:nvSpPr>
        <p:spPr>
          <a:xfrm>
            <a:off x="995961" y="704851"/>
            <a:ext cx="2002792" cy="830997"/>
          </a:xfrm>
          <a:prstGeom prst="rect">
            <a:avLst/>
          </a:prstGeom>
        </p:spPr>
        <p:txBody>
          <a:bodyPr wrap="none">
            <a:spAutoFit/>
          </a:bodyPr>
          <a:lstStyle/>
          <a:p>
            <a:pPr algn="ctr"/>
            <a:r>
              <a:rPr lang="el-GR" sz="2400" b="1" dirty="0">
                <a:solidFill>
                  <a:schemeClr val="accent5">
                    <a:lumMod val="50000"/>
                  </a:schemeClr>
                </a:solidFill>
              </a:rPr>
              <a:t>Επιστημονικό </a:t>
            </a:r>
          </a:p>
          <a:p>
            <a:pPr algn="ctr"/>
            <a:r>
              <a:rPr lang="el-GR" sz="2400" b="1" dirty="0">
                <a:solidFill>
                  <a:schemeClr val="accent5">
                    <a:lumMod val="50000"/>
                  </a:schemeClr>
                </a:solidFill>
              </a:rPr>
              <a:t>Περιεχόμενο</a:t>
            </a:r>
          </a:p>
        </p:txBody>
      </p:sp>
      <p:sp>
        <p:nvSpPr>
          <p:cNvPr id="22" name="Ορθογώνιο 21">
            <a:extLst>
              <a:ext uri="{FF2B5EF4-FFF2-40B4-BE49-F238E27FC236}">
                <a16:creationId xmlns:a16="http://schemas.microsoft.com/office/drawing/2014/main" id="{A7308851-1ECF-4368-9F6F-0293F0C7C433}"/>
              </a:ext>
            </a:extLst>
          </p:cNvPr>
          <p:cNvSpPr/>
          <p:nvPr/>
        </p:nvSpPr>
        <p:spPr>
          <a:xfrm>
            <a:off x="5596908" y="758725"/>
            <a:ext cx="2790636" cy="830997"/>
          </a:xfrm>
          <a:prstGeom prst="rect">
            <a:avLst/>
          </a:prstGeom>
        </p:spPr>
        <p:txBody>
          <a:bodyPr wrap="none">
            <a:spAutoFit/>
          </a:bodyPr>
          <a:lstStyle/>
          <a:p>
            <a:pPr algn="ctr"/>
            <a:r>
              <a:rPr lang="el-GR" sz="2400" b="1" dirty="0">
                <a:solidFill>
                  <a:schemeClr val="accent4"/>
                </a:solidFill>
              </a:rPr>
              <a:t>Μετασχηματισμένο </a:t>
            </a:r>
          </a:p>
          <a:p>
            <a:pPr algn="ctr"/>
            <a:r>
              <a:rPr lang="el-GR" sz="2400" b="1" dirty="0">
                <a:solidFill>
                  <a:schemeClr val="accent4"/>
                </a:solidFill>
              </a:rPr>
              <a:t>Περιεχόμενο</a:t>
            </a:r>
          </a:p>
        </p:txBody>
      </p:sp>
    </p:spTree>
    <p:extLst>
      <p:ext uri="{BB962C8B-B14F-4D97-AF65-F5344CB8AC3E}">
        <p14:creationId xmlns:p14="http://schemas.microsoft.com/office/powerpoint/2010/main" val="16126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9144000" cy="692696"/>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p>
            <a:pPr algn="ctr">
              <a:spcBef>
                <a:spcPct val="0"/>
              </a:spcBef>
            </a:pPr>
            <a:r>
              <a:rPr lang="el-GR" sz="3200" b="1" dirty="0">
                <a:solidFill>
                  <a:schemeClr val="bg1"/>
                </a:solidFill>
              </a:rPr>
              <a:t>2</a:t>
            </a:r>
            <a:r>
              <a:rPr lang="el-GR" sz="3200" b="1" baseline="30000" dirty="0">
                <a:solidFill>
                  <a:schemeClr val="bg1"/>
                </a:solidFill>
              </a:rPr>
              <a:t>ο</a:t>
            </a:r>
            <a:r>
              <a:rPr lang="el-GR" sz="3200" b="1" dirty="0">
                <a:solidFill>
                  <a:schemeClr val="bg1"/>
                </a:solidFill>
              </a:rPr>
              <a:t> Επίπεδο ΔΜΠ: Συμπεράσματα</a:t>
            </a:r>
          </a:p>
        </p:txBody>
      </p:sp>
      <p:sp>
        <p:nvSpPr>
          <p:cNvPr id="5"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0" y="1159702"/>
            <a:ext cx="9144000" cy="757130"/>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Περιελάβανε τροποποιήσεις στο περιεχόμενο των επιλεχθεισών εννοιών</a:t>
            </a:r>
          </a:p>
        </p:txBody>
      </p:sp>
      <p:sp>
        <p:nvSpPr>
          <p:cNvPr id="6"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0" y="2383838"/>
            <a:ext cx="9144000" cy="757130"/>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Αναγκαιότητα: αυξημένο γνωστικό φορτίο του περιεχομένου της κάθε έννοιας</a:t>
            </a:r>
          </a:p>
        </p:txBody>
      </p:sp>
      <p:sp>
        <p:nvSpPr>
          <p:cNvPr id="8"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0" y="5120142"/>
            <a:ext cx="9144000" cy="757130"/>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Συμπεριλήφθηκαν φαινόμενα – εφαρμογές που συνδέονται με την καθημερινότητα </a:t>
            </a:r>
          </a:p>
        </p:txBody>
      </p:sp>
      <p:sp>
        <p:nvSpPr>
          <p:cNvPr id="9"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0" y="3679982"/>
            <a:ext cx="9144000" cy="757130"/>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n-US" sz="2400" dirty="0">
                <a:solidFill>
                  <a:schemeClr val="bg1"/>
                </a:solidFill>
                <a:latin typeface="Calibri" pitchFamily="34" charset="0"/>
              </a:rPr>
              <a:t> </a:t>
            </a:r>
            <a:r>
              <a:rPr lang="el-GR" sz="2400" dirty="0">
                <a:solidFill>
                  <a:schemeClr val="bg1"/>
                </a:solidFill>
                <a:latin typeface="Calibri" pitchFamily="34" charset="0"/>
              </a:rPr>
              <a:t>Λήφθηκε υπόψη ο </a:t>
            </a:r>
            <a:r>
              <a:rPr lang="el-GR" sz="2400" dirty="0" err="1">
                <a:solidFill>
                  <a:schemeClr val="bg1"/>
                </a:solidFill>
                <a:latin typeface="Calibri" pitchFamily="34" charset="0"/>
              </a:rPr>
              <a:t>στοχούμενος</a:t>
            </a:r>
            <a:r>
              <a:rPr lang="el-GR" sz="2400" dirty="0">
                <a:solidFill>
                  <a:schemeClr val="bg1"/>
                </a:solidFill>
                <a:latin typeface="Calibri" pitchFamily="34" charset="0"/>
              </a:rPr>
              <a:t> πληθυσμός (Εκπαιδευτικοί Α/</a:t>
            </a:r>
            <a:r>
              <a:rPr lang="el-GR" sz="2400" dirty="0" err="1">
                <a:solidFill>
                  <a:schemeClr val="bg1"/>
                </a:solidFill>
                <a:latin typeface="Calibri" pitchFamily="34" charset="0"/>
              </a:rPr>
              <a:t>θμιας</a:t>
            </a:r>
            <a:r>
              <a:rPr lang="el-GR" sz="2400" dirty="0">
                <a:solidFill>
                  <a:schemeClr val="bg1"/>
                </a:solidFill>
                <a:latin typeface="Calibri" pitchFamily="34" charset="0"/>
              </a:rPr>
              <a:t> Εκπαίδευσης)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476672"/>
            <a:ext cx="7416824" cy="778098"/>
          </a:xfrm>
        </p:spPr>
        <p:style>
          <a:lnRef idx="1">
            <a:schemeClr val="accent4"/>
          </a:lnRef>
          <a:fillRef idx="3">
            <a:schemeClr val="accent4"/>
          </a:fillRef>
          <a:effectRef idx="2">
            <a:schemeClr val="accent4"/>
          </a:effectRef>
          <a:fontRef idx="minor">
            <a:schemeClr val="lt1"/>
          </a:fontRef>
        </p:style>
        <p:txBody>
          <a:bodyPr>
            <a:normAutofit/>
          </a:bodyPr>
          <a:lstStyle/>
          <a:p>
            <a:r>
              <a:rPr lang="en-US" sz="2800" b="1" dirty="0"/>
              <a:t>Teaching –</a:t>
            </a:r>
            <a:r>
              <a:rPr lang="el-GR" sz="2800" b="1" dirty="0"/>
              <a:t> </a:t>
            </a:r>
            <a:r>
              <a:rPr lang="en-US" sz="2800" b="1" dirty="0"/>
              <a:t>Learning Sequences</a:t>
            </a:r>
            <a:endParaRPr lang="el-GR" sz="2800" b="1" dirty="0"/>
          </a:p>
        </p:txBody>
      </p:sp>
      <p:graphicFrame>
        <p:nvGraphicFramePr>
          <p:cNvPr id="12" name="11 - Διάγραμμα"/>
          <p:cNvGraphicFramePr/>
          <p:nvPr/>
        </p:nvGraphicFramePr>
        <p:xfrm>
          <a:off x="683568" y="1772816"/>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 Ομάδα"/>
          <p:cNvGrpSpPr/>
          <p:nvPr/>
        </p:nvGrpSpPr>
        <p:grpSpPr>
          <a:xfrm>
            <a:off x="5868144" y="2060848"/>
            <a:ext cx="296416" cy="864096"/>
            <a:chOff x="5868144" y="2060848"/>
            <a:chExt cx="296416" cy="864096"/>
          </a:xfrm>
        </p:grpSpPr>
        <p:cxnSp>
          <p:nvCxnSpPr>
            <p:cNvPr id="5" name="4 - Ευθύγραμμο βέλος σύνδεσης"/>
            <p:cNvCxnSpPr/>
            <p:nvPr/>
          </p:nvCxnSpPr>
          <p:spPr>
            <a:xfrm>
              <a:off x="5868144" y="2060848"/>
              <a:ext cx="0" cy="86409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5 - Ευθύγραμμο βέλος σύνδεσης"/>
            <p:cNvCxnSpPr/>
            <p:nvPr/>
          </p:nvCxnSpPr>
          <p:spPr>
            <a:xfrm flipH="1" flipV="1">
              <a:off x="6156176" y="2060848"/>
              <a:ext cx="8384" cy="8004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97852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88988" y="2126767"/>
            <a:ext cx="7848600" cy="59420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 </a:t>
            </a:r>
            <a:r>
              <a:rPr lang="en-US" sz="2800" b="1" dirty="0">
                <a:latin typeface="Arial" charset="0"/>
                <a:cs typeface="Arial" charset="0"/>
              </a:rPr>
              <a:t>Teaching-Learning Sequences</a:t>
            </a:r>
            <a:endParaRPr lang="el-GR" sz="2800" b="1" dirty="0">
              <a:latin typeface="Arial" charset="0"/>
              <a:cs typeface="Arial" charset="0"/>
            </a:endParaRPr>
          </a:p>
        </p:txBody>
      </p:sp>
      <p:sp>
        <p:nvSpPr>
          <p:cNvPr id="48136" name="Text Box 8"/>
          <p:cNvSpPr txBox="1">
            <a:spLocks noChangeArrowheads="1"/>
          </p:cNvSpPr>
          <p:nvPr/>
        </p:nvSpPr>
        <p:spPr bwMode="auto">
          <a:xfrm>
            <a:off x="7524750" y="6092825"/>
            <a:ext cx="1112838" cy="336550"/>
          </a:xfrm>
          <a:prstGeom prst="rect">
            <a:avLst/>
          </a:prstGeom>
          <a:noFill/>
          <a:ln w="9525">
            <a:noFill/>
            <a:miter lim="800000"/>
            <a:headEnd/>
            <a:tailEnd/>
          </a:ln>
          <a:effectLst/>
        </p:spPr>
        <p:txBody>
          <a:bodyPr wrap="none">
            <a:spAutoFit/>
          </a:bodyPr>
          <a:lstStyle/>
          <a:p>
            <a:r>
              <a:rPr lang="en-US" sz="1600">
                <a:solidFill>
                  <a:schemeClr val="bg1"/>
                </a:solidFill>
                <a:latin typeface="Calibri" pitchFamily="34" charset="0"/>
              </a:rPr>
              <a:t>5o </a:t>
            </a:r>
            <a:r>
              <a:rPr lang="el-GR" sz="1600">
                <a:solidFill>
                  <a:schemeClr val="bg1"/>
                </a:solidFill>
                <a:latin typeface="Calibri" pitchFamily="34" charset="0"/>
              </a:rPr>
              <a:t>μάθημα</a:t>
            </a:r>
          </a:p>
        </p:txBody>
      </p:sp>
      <p:sp>
        <p:nvSpPr>
          <p:cNvPr id="6" name="Text Box 2">
            <a:extLst>
              <a:ext uri="{FF2B5EF4-FFF2-40B4-BE49-F238E27FC236}">
                <a16:creationId xmlns:a16="http://schemas.microsoft.com/office/drawing/2014/main" id="{A26A2158-19D5-41EC-BDE7-4E71BFE0F553}"/>
              </a:ext>
            </a:extLst>
          </p:cNvPr>
          <p:cNvSpPr txBox="1">
            <a:spLocks noChangeArrowheads="1"/>
          </p:cNvSpPr>
          <p:nvPr/>
        </p:nvSpPr>
        <p:spPr bwMode="auto">
          <a:xfrm>
            <a:off x="775540" y="319683"/>
            <a:ext cx="7848600" cy="1164614"/>
          </a:xfrm>
          <a:prstGeom prst="rect">
            <a:avLst/>
          </a:prstGeom>
          <a:solidFill>
            <a:srgbClr val="990033"/>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solidFill>
                  <a:schemeClr val="bg1"/>
                </a:solidFill>
              </a:rPr>
              <a:t>ΠΕΡΙΕΧΟΜΕΝΟ ΜΑΘΗΜΑΤΟΣ: </a:t>
            </a:r>
          </a:p>
          <a:p>
            <a:pPr algn="ctr">
              <a:lnSpc>
                <a:spcPct val="130000"/>
              </a:lnSpc>
            </a:pPr>
            <a:r>
              <a:rPr lang="el-GR" sz="2800" b="1" dirty="0">
                <a:solidFill>
                  <a:schemeClr val="bg1"/>
                </a:solidFill>
              </a:rPr>
              <a:t>ΣΧΕΔΙΑΣΜΟΣ &amp; ΑΝΑΠΤΥΞΗ</a:t>
            </a:r>
            <a:endParaRPr lang="el-GR" sz="2800" b="1" dirty="0">
              <a:solidFill>
                <a:schemeClr val="bg1"/>
              </a:solidFill>
              <a:latin typeface="Arial" charset="0"/>
              <a:cs typeface="Arial" charset="0"/>
            </a:endParaRPr>
          </a:p>
        </p:txBody>
      </p:sp>
      <p:sp>
        <p:nvSpPr>
          <p:cNvPr id="8" name="Text Box 2">
            <a:extLst>
              <a:ext uri="{FF2B5EF4-FFF2-40B4-BE49-F238E27FC236}">
                <a16:creationId xmlns:a16="http://schemas.microsoft.com/office/drawing/2014/main" id="{15B23798-07D7-40C8-8950-59C5A485B655}"/>
              </a:ext>
            </a:extLst>
          </p:cNvPr>
          <p:cNvSpPr txBox="1">
            <a:spLocks noChangeArrowheads="1"/>
          </p:cNvSpPr>
          <p:nvPr/>
        </p:nvSpPr>
        <p:spPr bwMode="auto">
          <a:xfrm>
            <a:off x="788988" y="3461692"/>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Ιβ1.</a:t>
            </a:r>
            <a:r>
              <a:rPr lang="en-US" sz="2000" b="1" dirty="0">
                <a:latin typeface="Arial" charset="0"/>
                <a:cs typeface="Arial" charset="0"/>
              </a:rPr>
              <a:t> </a:t>
            </a:r>
            <a:r>
              <a:rPr lang="el-GR" sz="2000" b="1" dirty="0">
                <a:latin typeface="Arial" charset="0"/>
                <a:cs typeface="Arial" charset="0"/>
              </a:rPr>
              <a:t>Επιστημονικό Περιεχόμενο – Διδακτική Μεθοδολογία</a:t>
            </a:r>
            <a:endParaRPr lang="el-GR" sz="2000" dirty="0">
              <a:latin typeface="Arial" charset="0"/>
              <a:cs typeface="Arial" charset="0"/>
            </a:endParaRPr>
          </a:p>
        </p:txBody>
      </p:sp>
      <p:sp>
        <p:nvSpPr>
          <p:cNvPr id="9" name="Text Box 2">
            <a:extLst>
              <a:ext uri="{FF2B5EF4-FFF2-40B4-BE49-F238E27FC236}">
                <a16:creationId xmlns:a16="http://schemas.microsoft.com/office/drawing/2014/main" id="{583C32DF-73D6-4BF6-8A85-E64C601228C2}"/>
              </a:ext>
            </a:extLst>
          </p:cNvPr>
          <p:cNvSpPr txBox="1">
            <a:spLocks noChangeArrowheads="1"/>
          </p:cNvSpPr>
          <p:nvPr/>
        </p:nvSpPr>
        <p:spPr bwMode="auto">
          <a:xfrm>
            <a:off x="775540" y="4551844"/>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Ιβ2.</a:t>
            </a:r>
            <a:r>
              <a:rPr lang="en-US" sz="2000" b="1" dirty="0">
                <a:latin typeface="Arial" charset="0"/>
                <a:cs typeface="Arial" charset="0"/>
              </a:rPr>
              <a:t> </a:t>
            </a:r>
            <a:r>
              <a:rPr lang="el-GR" sz="2000" b="1" dirty="0">
                <a:latin typeface="Arial" charset="0"/>
                <a:cs typeface="Arial" charset="0"/>
              </a:rPr>
              <a:t>Επιστημονικό Περιεχόμενο – ΠΓΠ</a:t>
            </a:r>
            <a:endParaRPr lang="el-GR" sz="2000" dirty="0">
              <a:latin typeface="Arial" charset="0"/>
              <a:cs typeface="Arial" charset="0"/>
            </a:endParaRPr>
          </a:p>
        </p:txBody>
      </p:sp>
    </p:spTree>
    <p:extLst>
      <p:ext uri="{BB962C8B-B14F-4D97-AF65-F5344CB8AC3E}">
        <p14:creationId xmlns:p14="http://schemas.microsoft.com/office/powerpoint/2010/main" val="1771389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31489-9378-4C3C-BEC7-1E3251B5A39C}"/>
              </a:ext>
            </a:extLst>
          </p:cNvPr>
          <p:cNvSpPr>
            <a:spLocks noGrp="1"/>
          </p:cNvSpPr>
          <p:nvPr>
            <p:ph type="ctrTitle"/>
          </p:nvPr>
        </p:nvSpPr>
        <p:spPr>
          <a:xfrm>
            <a:off x="767713" y="1772816"/>
            <a:ext cx="7772400" cy="2448272"/>
          </a:xfrm>
          <a:solidFill>
            <a:schemeClr val="accent5">
              <a:lumMod val="50000"/>
            </a:schemeClr>
          </a:solidFill>
        </p:spPr>
        <p:txBody>
          <a:bodyPr>
            <a:normAutofit/>
          </a:bodyPr>
          <a:lstStyle/>
          <a:p>
            <a:r>
              <a:rPr lang="el-GR" b="1" dirty="0">
                <a:solidFill>
                  <a:schemeClr val="bg1"/>
                </a:solidFill>
              </a:rPr>
              <a:t>Η περίπτωση του περιεχομένου της Ενέργειας – Μοντέλων Ωριαίας Διδασκαλίας</a:t>
            </a:r>
            <a:endParaRPr lang="en-US" b="1" dirty="0">
              <a:solidFill>
                <a:schemeClr val="bg1"/>
              </a:solidFill>
            </a:endParaRPr>
          </a:p>
        </p:txBody>
      </p:sp>
      <p:sp>
        <p:nvSpPr>
          <p:cNvPr id="3" name="1 - Τίτλος">
            <a:extLst>
              <a:ext uri="{FF2B5EF4-FFF2-40B4-BE49-F238E27FC236}">
                <a16:creationId xmlns:a16="http://schemas.microsoft.com/office/drawing/2014/main" id="{DFC614FF-220F-437A-9EE6-D8DE865EFC39}"/>
              </a:ext>
            </a:extLst>
          </p:cNvPr>
          <p:cNvSpPr txBox="1">
            <a:spLocks/>
          </p:cNvSpPr>
          <p:nvPr/>
        </p:nvSpPr>
        <p:spPr>
          <a:xfrm>
            <a:off x="1763688" y="5013176"/>
            <a:ext cx="5828184" cy="115212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a:t>Διδακτικός Μετασχηματισμός: </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noProof="0" dirty="0"/>
              <a:t>Δηλωτική γνώση</a:t>
            </a:r>
            <a:endParaRPr kumimoji="0" lang="el-GR" sz="3200" b="1"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 Box 2">
            <a:extLst>
              <a:ext uri="{FF2B5EF4-FFF2-40B4-BE49-F238E27FC236}">
                <a16:creationId xmlns:a16="http://schemas.microsoft.com/office/drawing/2014/main" id="{57AA2256-9655-4B6C-8310-62D4BA6B020F}"/>
              </a:ext>
            </a:extLst>
          </p:cNvPr>
          <p:cNvSpPr txBox="1">
            <a:spLocks noChangeArrowheads="1"/>
          </p:cNvSpPr>
          <p:nvPr/>
        </p:nvSpPr>
        <p:spPr bwMode="auto">
          <a:xfrm>
            <a:off x="740330" y="332656"/>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Ιβ1.</a:t>
            </a:r>
            <a:r>
              <a:rPr lang="en-US" sz="2000" b="1" dirty="0">
                <a:latin typeface="Arial" charset="0"/>
                <a:cs typeface="Arial" charset="0"/>
              </a:rPr>
              <a:t> </a:t>
            </a:r>
            <a:r>
              <a:rPr lang="el-GR" sz="2000" b="1" dirty="0">
                <a:latin typeface="Arial" charset="0"/>
                <a:cs typeface="Arial" charset="0"/>
              </a:rPr>
              <a:t>Επιστημονικό Περιεχόμενο – Διδακτική Μεθοδολογία</a:t>
            </a:r>
            <a:endParaRPr lang="el-GR" sz="2000" dirty="0">
              <a:latin typeface="Arial" charset="0"/>
              <a:cs typeface="Arial" charset="0"/>
            </a:endParaRPr>
          </a:p>
        </p:txBody>
      </p:sp>
    </p:spTree>
    <p:extLst>
      <p:ext uri="{BB962C8B-B14F-4D97-AF65-F5344CB8AC3E}">
        <p14:creationId xmlns:p14="http://schemas.microsoft.com/office/powerpoint/2010/main" val="3455541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D980B80-A2B9-6CED-EE31-8E5C04F4F5F3}"/>
              </a:ext>
            </a:extLst>
          </p:cNvPr>
          <p:cNvSpPr>
            <a:spLocks noGrp="1" noChangeArrowheads="1"/>
          </p:cNvSpPr>
          <p:nvPr>
            <p:ph type="subTitle" idx="1"/>
          </p:nvPr>
        </p:nvSpPr>
        <p:spPr>
          <a:xfrm>
            <a:off x="611188" y="188913"/>
            <a:ext cx="8066087" cy="620712"/>
          </a:xfrm>
          <a:gradFill rotWithShape="1">
            <a:gsLst>
              <a:gs pos="0">
                <a:schemeClr val="bg2"/>
              </a:gs>
              <a:gs pos="50000">
                <a:schemeClr val="bg1"/>
              </a:gs>
              <a:gs pos="100000">
                <a:schemeClr val="bg2"/>
              </a:gs>
            </a:gsLst>
            <a:lin ang="0" scaled="1"/>
          </a:gradFill>
          <a:scene3d>
            <a:camera prst="legacyPerspectiveBottom"/>
            <a:lightRig rig="legacyFlat3" dir="t"/>
          </a:scene3d>
          <a:sp3d extrusionH="121893000" prstMaterial="legacyMatte">
            <a:bevelT w="13500" h="13500" prst="angle"/>
            <a:bevelB w="13500" h="13500" prst="angle"/>
            <a:extrusionClr>
              <a:schemeClr val="bg2"/>
            </a:extrusionClr>
          </a:sp3d>
        </p:spPr>
        <p:txBody>
          <a:bodyPr>
            <a:flatTx/>
          </a:bodyPr>
          <a:lstStyle/>
          <a:p>
            <a:pPr eaLnBrk="1" hangingPunct="1">
              <a:defRPr/>
            </a:pPr>
            <a:r>
              <a:rPr lang="el-GR" sz="2800" b="1" dirty="0">
                <a:solidFill>
                  <a:srgbClr val="990033"/>
                </a:solidFill>
                <a:latin typeface="Arial" charset="0"/>
              </a:rPr>
              <a:t>ΣΥΝΤΑΞΗ ΜΟΝΤΕΛΟΥ ΕΠΟΙΚΟΔΟΜΗΣΗΣ</a:t>
            </a:r>
          </a:p>
          <a:p>
            <a:pPr algn="l" eaLnBrk="1" hangingPunct="1">
              <a:defRPr/>
            </a:pPr>
            <a:endParaRPr lang="el-GR" sz="2800" dirty="0">
              <a:latin typeface="Arial" charset="0"/>
            </a:endParaRPr>
          </a:p>
        </p:txBody>
      </p:sp>
      <p:sp>
        <p:nvSpPr>
          <p:cNvPr id="13315" name="Rectangle 3">
            <a:extLst>
              <a:ext uri="{FF2B5EF4-FFF2-40B4-BE49-F238E27FC236}">
                <a16:creationId xmlns:a16="http://schemas.microsoft.com/office/drawing/2014/main" id="{9C68BC0E-B234-359B-406C-8F1FD9D87876}"/>
              </a:ext>
            </a:extLst>
          </p:cNvPr>
          <p:cNvSpPr>
            <a:spLocks noChangeArrowheads="1"/>
          </p:cNvSpPr>
          <p:nvPr/>
        </p:nvSpPr>
        <p:spPr bwMode="auto">
          <a:xfrm>
            <a:off x="323850" y="1341438"/>
            <a:ext cx="4537075" cy="822325"/>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a:latin typeface="Arial" charset="0"/>
              </a:rPr>
              <a:t>Ανάδειξη των αρχικών απόψεων</a:t>
            </a:r>
          </a:p>
        </p:txBody>
      </p:sp>
      <p:sp>
        <p:nvSpPr>
          <p:cNvPr id="13316" name="Rectangle 4">
            <a:extLst>
              <a:ext uri="{FF2B5EF4-FFF2-40B4-BE49-F238E27FC236}">
                <a16:creationId xmlns:a16="http://schemas.microsoft.com/office/drawing/2014/main" id="{D5ECB233-9553-67D9-FBE9-7C7E0E89E7B4}"/>
              </a:ext>
            </a:extLst>
          </p:cNvPr>
          <p:cNvSpPr>
            <a:spLocks noChangeArrowheads="1"/>
          </p:cNvSpPr>
          <p:nvPr/>
        </p:nvSpPr>
        <p:spPr bwMode="auto">
          <a:xfrm>
            <a:off x="165100" y="3595688"/>
            <a:ext cx="4537075" cy="831850"/>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dirty="0">
                <a:latin typeface="Arial" charset="0"/>
              </a:rPr>
              <a:t>Παρουσίαση των νέων απόψεων</a:t>
            </a:r>
            <a:endParaRPr lang="en-US" dirty="0"/>
          </a:p>
        </p:txBody>
      </p:sp>
      <p:sp>
        <p:nvSpPr>
          <p:cNvPr id="13317" name="Rectangle 5">
            <a:extLst>
              <a:ext uri="{FF2B5EF4-FFF2-40B4-BE49-F238E27FC236}">
                <a16:creationId xmlns:a16="http://schemas.microsoft.com/office/drawing/2014/main" id="{B87EED54-C7B3-0698-5A40-5AD60A0D5B33}"/>
              </a:ext>
            </a:extLst>
          </p:cNvPr>
          <p:cNvSpPr>
            <a:spLocks noChangeArrowheads="1"/>
          </p:cNvSpPr>
          <p:nvPr/>
        </p:nvSpPr>
        <p:spPr bwMode="auto">
          <a:xfrm>
            <a:off x="250825" y="4795838"/>
            <a:ext cx="4537075" cy="460375"/>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dirty="0">
                <a:latin typeface="Arial" charset="0"/>
              </a:rPr>
              <a:t>Εφαρμογή των νέων απόψεων</a:t>
            </a:r>
            <a:r>
              <a:rPr lang="el-GR" dirty="0"/>
              <a:t> </a:t>
            </a:r>
            <a:endParaRPr lang="en-US" dirty="0"/>
          </a:p>
        </p:txBody>
      </p:sp>
      <p:sp>
        <p:nvSpPr>
          <p:cNvPr id="9222" name="AutoShape 6">
            <a:extLst>
              <a:ext uri="{FF2B5EF4-FFF2-40B4-BE49-F238E27FC236}">
                <a16:creationId xmlns:a16="http://schemas.microsoft.com/office/drawing/2014/main" id="{9B3EBD21-B9F0-D5F3-CC99-7F464685990D}"/>
              </a:ext>
            </a:extLst>
          </p:cNvPr>
          <p:cNvSpPr>
            <a:spLocks noChangeArrowheads="1"/>
          </p:cNvSpPr>
          <p:nvPr/>
        </p:nvSpPr>
        <p:spPr bwMode="auto">
          <a:xfrm>
            <a:off x="2195513" y="2276475"/>
            <a:ext cx="431800" cy="360363"/>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9223" name="AutoShape 7">
            <a:extLst>
              <a:ext uri="{FF2B5EF4-FFF2-40B4-BE49-F238E27FC236}">
                <a16:creationId xmlns:a16="http://schemas.microsoft.com/office/drawing/2014/main" id="{C5E76CD1-E2F8-0648-4994-AC0E39E2B365}"/>
              </a:ext>
            </a:extLst>
          </p:cNvPr>
          <p:cNvSpPr>
            <a:spLocks noChangeArrowheads="1"/>
          </p:cNvSpPr>
          <p:nvPr/>
        </p:nvSpPr>
        <p:spPr bwMode="auto">
          <a:xfrm>
            <a:off x="2195513" y="4398963"/>
            <a:ext cx="431800" cy="431800"/>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13320" name="Rectangle 8">
            <a:extLst>
              <a:ext uri="{FF2B5EF4-FFF2-40B4-BE49-F238E27FC236}">
                <a16:creationId xmlns:a16="http://schemas.microsoft.com/office/drawing/2014/main" id="{4E1DA0D4-3E5C-1F5D-B2FF-AA642BD32D61}"/>
              </a:ext>
            </a:extLst>
          </p:cNvPr>
          <p:cNvSpPr>
            <a:spLocks noChangeArrowheads="1"/>
          </p:cNvSpPr>
          <p:nvPr/>
        </p:nvSpPr>
        <p:spPr bwMode="auto">
          <a:xfrm>
            <a:off x="5148263" y="1268413"/>
            <a:ext cx="3744912" cy="731837"/>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sz="1800">
                <a:latin typeface="Arial" charset="0"/>
              </a:rPr>
              <a:t>Ερωτήσεις </a:t>
            </a:r>
            <a:r>
              <a:rPr lang="el-GR"/>
              <a:t> </a:t>
            </a:r>
          </a:p>
          <a:p>
            <a:pPr algn="ctr" eaLnBrk="1" hangingPunct="1">
              <a:buFontTx/>
              <a:buChar char="•"/>
              <a:defRPr/>
            </a:pPr>
            <a:r>
              <a:rPr lang="el-GR" sz="1800">
                <a:latin typeface="Arial" charset="0"/>
              </a:rPr>
              <a:t>Συμπλήρωση ερωτηματολογίου</a:t>
            </a:r>
            <a:endParaRPr lang="en-US" sz="1800">
              <a:latin typeface="Arial" charset="0"/>
            </a:endParaRPr>
          </a:p>
        </p:txBody>
      </p:sp>
      <p:sp>
        <p:nvSpPr>
          <p:cNvPr id="13321" name="Rectangle 9">
            <a:extLst>
              <a:ext uri="{FF2B5EF4-FFF2-40B4-BE49-F238E27FC236}">
                <a16:creationId xmlns:a16="http://schemas.microsoft.com/office/drawing/2014/main" id="{E185A59B-6943-69C4-F73F-26AF0B4DA08B}"/>
              </a:ext>
            </a:extLst>
          </p:cNvPr>
          <p:cNvSpPr>
            <a:spLocks noChangeArrowheads="1"/>
          </p:cNvSpPr>
          <p:nvPr/>
        </p:nvSpPr>
        <p:spPr bwMode="auto">
          <a:xfrm>
            <a:off x="5148263" y="3638550"/>
            <a:ext cx="3744912" cy="1006475"/>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sz="1800">
                <a:latin typeface="Arial" charset="0"/>
              </a:rPr>
              <a:t>χρήση διδακτικών υλικών για την ανάπτυξη της επιστημονικής άποψης</a:t>
            </a:r>
            <a:r>
              <a:rPr lang="el-GR"/>
              <a:t> </a:t>
            </a:r>
          </a:p>
        </p:txBody>
      </p:sp>
      <p:sp>
        <p:nvSpPr>
          <p:cNvPr id="13322" name="Rectangle 10">
            <a:extLst>
              <a:ext uri="{FF2B5EF4-FFF2-40B4-BE49-F238E27FC236}">
                <a16:creationId xmlns:a16="http://schemas.microsoft.com/office/drawing/2014/main" id="{8C1FA1E7-8BA3-4C8F-2923-1865C99FA64E}"/>
              </a:ext>
            </a:extLst>
          </p:cNvPr>
          <p:cNvSpPr>
            <a:spLocks noChangeArrowheads="1"/>
          </p:cNvSpPr>
          <p:nvPr/>
        </p:nvSpPr>
        <p:spPr bwMode="auto">
          <a:xfrm>
            <a:off x="5219700" y="6246813"/>
            <a:ext cx="3744913" cy="611187"/>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sz="1800" dirty="0">
                <a:latin typeface="Arial" charset="0"/>
              </a:rPr>
              <a:t>Τι </a:t>
            </a:r>
            <a:r>
              <a:rPr lang="el-GR" sz="1600" b="1" dirty="0">
                <a:latin typeface="Arial" charset="0"/>
              </a:rPr>
              <a:t>λέγατε </a:t>
            </a:r>
            <a:r>
              <a:rPr lang="el-GR" sz="1600" b="1">
                <a:latin typeface="Arial" charset="0"/>
              </a:rPr>
              <a:t>/ νόμιζες;</a:t>
            </a:r>
            <a:endParaRPr lang="el-GR" sz="1600" b="1" dirty="0">
              <a:latin typeface="Arial" charset="0"/>
            </a:endParaRPr>
          </a:p>
          <a:p>
            <a:pPr algn="ctr" eaLnBrk="1" hangingPunct="1">
              <a:buFontTx/>
              <a:buChar char="•"/>
              <a:defRPr/>
            </a:pPr>
            <a:r>
              <a:rPr lang="el-GR" sz="1600" b="1" dirty="0">
                <a:latin typeface="Arial" charset="0"/>
              </a:rPr>
              <a:t>Γιατί αλλάξατε άποψη;</a:t>
            </a:r>
            <a:endParaRPr lang="en-US" sz="1600" b="1" dirty="0">
              <a:latin typeface="Arial" charset="0"/>
            </a:endParaRPr>
          </a:p>
        </p:txBody>
      </p:sp>
      <p:sp>
        <p:nvSpPr>
          <p:cNvPr id="9227" name="AutoShape 11">
            <a:extLst>
              <a:ext uri="{FF2B5EF4-FFF2-40B4-BE49-F238E27FC236}">
                <a16:creationId xmlns:a16="http://schemas.microsoft.com/office/drawing/2014/main" id="{A4D82569-848F-58E2-F8C4-F3995FC750BC}"/>
              </a:ext>
            </a:extLst>
          </p:cNvPr>
          <p:cNvSpPr>
            <a:spLocks noChangeArrowheads="1"/>
          </p:cNvSpPr>
          <p:nvPr/>
        </p:nvSpPr>
        <p:spPr bwMode="auto">
          <a:xfrm>
            <a:off x="6877050" y="2060575"/>
            <a:ext cx="358775" cy="287338"/>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9228" name="AutoShape 12">
            <a:extLst>
              <a:ext uri="{FF2B5EF4-FFF2-40B4-BE49-F238E27FC236}">
                <a16:creationId xmlns:a16="http://schemas.microsoft.com/office/drawing/2014/main" id="{CD79BBED-A7FB-C7C5-6BDB-8FDE4AAC877D}"/>
              </a:ext>
            </a:extLst>
          </p:cNvPr>
          <p:cNvSpPr>
            <a:spLocks noChangeArrowheads="1"/>
          </p:cNvSpPr>
          <p:nvPr/>
        </p:nvSpPr>
        <p:spPr bwMode="auto">
          <a:xfrm>
            <a:off x="6877050" y="4652963"/>
            <a:ext cx="360363" cy="288925"/>
          </a:xfrm>
          <a:prstGeom prst="downArrow">
            <a:avLst>
              <a:gd name="adj1" fmla="val 50000"/>
              <a:gd name="adj2" fmla="val 25000"/>
            </a:avLst>
          </a:prstGeom>
          <a:solidFill>
            <a:srgbClr val="990033"/>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13325" name="Rectangle 13">
            <a:extLst>
              <a:ext uri="{FF2B5EF4-FFF2-40B4-BE49-F238E27FC236}">
                <a16:creationId xmlns:a16="http://schemas.microsoft.com/office/drawing/2014/main" id="{70AB7F1C-0F42-3AB6-1363-11779ACC57A5}"/>
              </a:ext>
            </a:extLst>
          </p:cNvPr>
          <p:cNvSpPr>
            <a:spLocks noChangeArrowheads="1"/>
          </p:cNvSpPr>
          <p:nvPr/>
        </p:nvSpPr>
        <p:spPr bwMode="auto">
          <a:xfrm>
            <a:off x="165100" y="2662238"/>
            <a:ext cx="4854575" cy="457200"/>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wrap="none">
            <a:spAutoFit/>
          </a:bodyPr>
          <a:lstStyle/>
          <a:p>
            <a:pPr eaLnBrk="1" hangingPunct="1">
              <a:buFontTx/>
              <a:buChar char="•"/>
              <a:defRPr/>
            </a:pPr>
            <a:r>
              <a:rPr lang="el-GR" dirty="0">
                <a:latin typeface="Arial" charset="0"/>
              </a:rPr>
              <a:t>Δοκιμασία των αρχικών απόψεων</a:t>
            </a:r>
          </a:p>
        </p:txBody>
      </p:sp>
      <p:sp>
        <p:nvSpPr>
          <p:cNvPr id="9230" name="AutoShape 14">
            <a:extLst>
              <a:ext uri="{FF2B5EF4-FFF2-40B4-BE49-F238E27FC236}">
                <a16:creationId xmlns:a16="http://schemas.microsoft.com/office/drawing/2014/main" id="{34074179-AAC3-9AB1-9BCF-5EF03AF58C5E}"/>
              </a:ext>
            </a:extLst>
          </p:cNvPr>
          <p:cNvSpPr>
            <a:spLocks noChangeArrowheads="1"/>
          </p:cNvSpPr>
          <p:nvPr/>
        </p:nvSpPr>
        <p:spPr bwMode="auto">
          <a:xfrm>
            <a:off x="2160588" y="3190875"/>
            <a:ext cx="431800" cy="360363"/>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13327" name="Rectangle 15">
            <a:extLst>
              <a:ext uri="{FF2B5EF4-FFF2-40B4-BE49-F238E27FC236}">
                <a16:creationId xmlns:a16="http://schemas.microsoft.com/office/drawing/2014/main" id="{5D6991EB-01F0-DB3E-E551-FB6BC32EE83C}"/>
              </a:ext>
            </a:extLst>
          </p:cNvPr>
          <p:cNvSpPr>
            <a:spLocks noChangeArrowheads="1"/>
          </p:cNvSpPr>
          <p:nvPr/>
        </p:nvSpPr>
        <p:spPr bwMode="auto">
          <a:xfrm>
            <a:off x="250825" y="5876925"/>
            <a:ext cx="4537075" cy="457200"/>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a:latin typeface="Arial" charset="0"/>
              </a:rPr>
              <a:t>Ανασκόπηση</a:t>
            </a:r>
            <a:r>
              <a:rPr lang="el-GR"/>
              <a:t> </a:t>
            </a:r>
            <a:endParaRPr lang="en-US"/>
          </a:p>
        </p:txBody>
      </p:sp>
      <p:sp>
        <p:nvSpPr>
          <p:cNvPr id="9232" name="AutoShape 16">
            <a:extLst>
              <a:ext uri="{FF2B5EF4-FFF2-40B4-BE49-F238E27FC236}">
                <a16:creationId xmlns:a16="http://schemas.microsoft.com/office/drawing/2014/main" id="{9132FFED-2105-29D8-8F97-8EFA4BA2476D}"/>
              </a:ext>
            </a:extLst>
          </p:cNvPr>
          <p:cNvSpPr>
            <a:spLocks noChangeArrowheads="1"/>
          </p:cNvSpPr>
          <p:nvPr/>
        </p:nvSpPr>
        <p:spPr bwMode="auto">
          <a:xfrm>
            <a:off x="2195513" y="5373688"/>
            <a:ext cx="431800" cy="431800"/>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13329" name="Rectangle 17">
            <a:extLst>
              <a:ext uri="{FF2B5EF4-FFF2-40B4-BE49-F238E27FC236}">
                <a16:creationId xmlns:a16="http://schemas.microsoft.com/office/drawing/2014/main" id="{2E3606B3-FF58-8616-DAC5-FC56C806E2F7}"/>
              </a:ext>
            </a:extLst>
          </p:cNvPr>
          <p:cNvSpPr>
            <a:spLocks noChangeArrowheads="1"/>
          </p:cNvSpPr>
          <p:nvPr/>
        </p:nvSpPr>
        <p:spPr bwMode="auto">
          <a:xfrm>
            <a:off x="5148263" y="2349500"/>
            <a:ext cx="3744912" cy="1006475"/>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sz="1800">
                <a:latin typeface="Arial" charset="0"/>
              </a:rPr>
              <a:t>Πείραμα επίδειξης/ομαδικά </a:t>
            </a:r>
            <a:r>
              <a:rPr lang="el-GR"/>
              <a:t> </a:t>
            </a:r>
          </a:p>
          <a:p>
            <a:pPr algn="ctr" eaLnBrk="1" hangingPunct="1">
              <a:buFontTx/>
              <a:buChar char="•"/>
              <a:defRPr/>
            </a:pPr>
            <a:r>
              <a:rPr lang="el-GR" sz="1800">
                <a:latin typeface="Arial" charset="0"/>
              </a:rPr>
              <a:t>Συγκεντρώνουν δεδομένα</a:t>
            </a:r>
          </a:p>
          <a:p>
            <a:pPr algn="ctr" eaLnBrk="1" hangingPunct="1">
              <a:buFontTx/>
              <a:buChar char="•"/>
              <a:defRPr/>
            </a:pPr>
            <a:r>
              <a:rPr lang="el-GR" sz="1800">
                <a:latin typeface="Arial" charset="0"/>
              </a:rPr>
              <a:t>Βγάζουν συμπεράσματα</a:t>
            </a:r>
            <a:endParaRPr lang="en-US" sz="1800">
              <a:latin typeface="Arial" charset="0"/>
            </a:endParaRPr>
          </a:p>
        </p:txBody>
      </p:sp>
      <p:sp>
        <p:nvSpPr>
          <p:cNvPr id="9234" name="AutoShape 18">
            <a:extLst>
              <a:ext uri="{FF2B5EF4-FFF2-40B4-BE49-F238E27FC236}">
                <a16:creationId xmlns:a16="http://schemas.microsoft.com/office/drawing/2014/main" id="{48B48D42-6BD5-33ED-A1F6-ECD21E13B6F3}"/>
              </a:ext>
            </a:extLst>
          </p:cNvPr>
          <p:cNvSpPr>
            <a:spLocks noChangeArrowheads="1"/>
          </p:cNvSpPr>
          <p:nvPr/>
        </p:nvSpPr>
        <p:spPr bwMode="auto">
          <a:xfrm>
            <a:off x="6877050" y="3357563"/>
            <a:ext cx="360363" cy="288925"/>
          </a:xfrm>
          <a:prstGeom prst="downArrow">
            <a:avLst>
              <a:gd name="adj1" fmla="val 50000"/>
              <a:gd name="adj2" fmla="val 25000"/>
            </a:avLst>
          </a:prstGeom>
          <a:solidFill>
            <a:srgbClr val="990033"/>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13331" name="Rectangle 19">
            <a:extLst>
              <a:ext uri="{FF2B5EF4-FFF2-40B4-BE49-F238E27FC236}">
                <a16:creationId xmlns:a16="http://schemas.microsoft.com/office/drawing/2014/main" id="{E927C48C-05DB-8C79-AF16-74AA5D12A96F}"/>
              </a:ext>
            </a:extLst>
          </p:cNvPr>
          <p:cNvSpPr>
            <a:spLocks noChangeArrowheads="1"/>
          </p:cNvSpPr>
          <p:nvPr/>
        </p:nvSpPr>
        <p:spPr bwMode="auto">
          <a:xfrm>
            <a:off x="5148263" y="5013325"/>
            <a:ext cx="3744912" cy="915988"/>
          </a:xfrm>
          <a:prstGeom prst="rect">
            <a:avLst/>
          </a:prstGeom>
          <a:gradFill rotWithShape="1">
            <a:gsLst>
              <a:gs pos="0">
                <a:schemeClr val="bg2"/>
              </a:gs>
              <a:gs pos="50000">
                <a:srgbClr val="FFFFFF"/>
              </a:gs>
              <a:gs pos="100000">
                <a:schemeClr val="bg2"/>
              </a:gs>
            </a:gsLst>
            <a:lin ang="0" scaled="1"/>
          </a:gradFill>
          <a:ln w="9525">
            <a:noFill/>
            <a:miter lim="800000"/>
            <a:headEnd/>
            <a:tailEnd/>
          </a:ln>
          <a:effectLst>
            <a:prstShdw prst="shdw17" dist="17961" dir="2700000">
              <a:schemeClr val="bg2">
                <a:gamma/>
                <a:shade val="60000"/>
                <a:invGamma/>
              </a:schemeClr>
            </a:prstShdw>
          </a:effectLst>
        </p:spPr>
        <p:txBody>
          <a:bodyPr anchor="ctr">
            <a:spAutoFit/>
          </a:bodyPr>
          <a:lstStyle/>
          <a:p>
            <a:pPr algn="ctr" eaLnBrk="1" hangingPunct="1">
              <a:buFontTx/>
              <a:buChar char="•"/>
              <a:defRPr/>
            </a:pPr>
            <a:r>
              <a:rPr lang="el-GR" sz="1800">
                <a:latin typeface="Arial" charset="0"/>
              </a:rPr>
              <a:t>Παραγωγική</a:t>
            </a:r>
          </a:p>
          <a:p>
            <a:pPr algn="ctr" eaLnBrk="1" hangingPunct="1">
              <a:buFontTx/>
              <a:buChar char="•"/>
              <a:defRPr/>
            </a:pPr>
            <a:r>
              <a:rPr lang="el-GR" sz="1800">
                <a:latin typeface="Arial" charset="0"/>
              </a:rPr>
              <a:t>Κλονισμός ορθότητας νέων απόψεων</a:t>
            </a:r>
            <a:endParaRPr lang="en-US" sz="1800">
              <a:latin typeface="Arial" charset="0"/>
            </a:endParaRPr>
          </a:p>
        </p:txBody>
      </p:sp>
      <p:sp>
        <p:nvSpPr>
          <p:cNvPr id="9236" name="AutoShape 20">
            <a:extLst>
              <a:ext uri="{FF2B5EF4-FFF2-40B4-BE49-F238E27FC236}">
                <a16:creationId xmlns:a16="http://schemas.microsoft.com/office/drawing/2014/main" id="{EED826AD-6965-5B30-7617-658FB1625E79}"/>
              </a:ext>
            </a:extLst>
          </p:cNvPr>
          <p:cNvSpPr>
            <a:spLocks noChangeArrowheads="1"/>
          </p:cNvSpPr>
          <p:nvPr/>
        </p:nvSpPr>
        <p:spPr bwMode="auto">
          <a:xfrm>
            <a:off x="6877050" y="5949950"/>
            <a:ext cx="360363" cy="288925"/>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21" name="AutoShape 12">
            <a:extLst>
              <a:ext uri="{FF2B5EF4-FFF2-40B4-BE49-F238E27FC236}">
                <a16:creationId xmlns:a16="http://schemas.microsoft.com/office/drawing/2014/main" id="{09106D0A-C28F-60DA-753B-8482A389CF2E}"/>
              </a:ext>
            </a:extLst>
          </p:cNvPr>
          <p:cNvSpPr>
            <a:spLocks noChangeArrowheads="1"/>
          </p:cNvSpPr>
          <p:nvPr/>
        </p:nvSpPr>
        <p:spPr bwMode="auto">
          <a:xfrm>
            <a:off x="6877050" y="4702175"/>
            <a:ext cx="360363" cy="288925"/>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
        <p:nvSpPr>
          <p:cNvPr id="22" name="AutoShape 18">
            <a:extLst>
              <a:ext uri="{FF2B5EF4-FFF2-40B4-BE49-F238E27FC236}">
                <a16:creationId xmlns:a16="http://schemas.microsoft.com/office/drawing/2014/main" id="{C8F06F9B-2D00-B8A8-CF7B-2728483F2507}"/>
              </a:ext>
            </a:extLst>
          </p:cNvPr>
          <p:cNvSpPr>
            <a:spLocks noChangeArrowheads="1"/>
          </p:cNvSpPr>
          <p:nvPr/>
        </p:nvSpPr>
        <p:spPr bwMode="auto">
          <a:xfrm>
            <a:off x="6877050" y="3406775"/>
            <a:ext cx="360363" cy="288925"/>
          </a:xfrm>
          <a:prstGeom prst="downArrow">
            <a:avLst>
              <a:gd name="adj1" fmla="val 50000"/>
              <a:gd name="adj2" fmla="val 25000"/>
            </a:avLst>
          </a:prstGeom>
          <a:solidFill>
            <a:srgbClr val="990033"/>
          </a:solidFill>
          <a:ln w="2857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blinds(horizontal)">
                                      <p:cBhvr>
                                        <p:cTn id="10" dur="500"/>
                                        <p:tgtEl>
                                          <p:spTgt spid="133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blinds(horizontal)">
                                      <p:cBhvr>
                                        <p:cTn id="13" dur="500"/>
                                        <p:tgtEl>
                                          <p:spTgt spid="133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blinds(horizontal)">
                                      <p:cBhvr>
                                        <p:cTn id="16" dur="500"/>
                                        <p:tgtEl>
                                          <p:spTgt spid="133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327"/>
                                        </p:tgtEl>
                                        <p:attrNameLst>
                                          <p:attrName>style.visibility</p:attrName>
                                        </p:attrNameLst>
                                      </p:cBhvr>
                                      <p:to>
                                        <p:strVal val="visible"/>
                                      </p:to>
                                    </p:set>
                                    <p:animEffect transition="in" filter="blinds(horizontal)">
                                      <p:cBhvr>
                                        <p:cTn id="19" dur="500"/>
                                        <p:tgtEl>
                                          <p:spTgt spid="133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320"/>
                                        </p:tgtEl>
                                        <p:attrNameLst>
                                          <p:attrName>style.visibility</p:attrName>
                                        </p:attrNameLst>
                                      </p:cBhvr>
                                      <p:to>
                                        <p:strVal val="visible"/>
                                      </p:to>
                                    </p:set>
                                    <p:animEffect transition="in" filter="blinds(horizontal)">
                                      <p:cBhvr>
                                        <p:cTn id="24" dur="500"/>
                                        <p:tgtEl>
                                          <p:spTgt spid="133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329"/>
                                        </p:tgtEl>
                                        <p:attrNameLst>
                                          <p:attrName>style.visibility</p:attrName>
                                        </p:attrNameLst>
                                      </p:cBhvr>
                                      <p:to>
                                        <p:strVal val="visible"/>
                                      </p:to>
                                    </p:set>
                                    <p:animEffect transition="in" filter="blinds(horizontal)">
                                      <p:cBhvr>
                                        <p:cTn id="29" dur="500"/>
                                        <p:tgtEl>
                                          <p:spTgt spid="133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321"/>
                                        </p:tgtEl>
                                        <p:attrNameLst>
                                          <p:attrName>style.visibility</p:attrName>
                                        </p:attrNameLst>
                                      </p:cBhvr>
                                      <p:to>
                                        <p:strVal val="visible"/>
                                      </p:to>
                                    </p:set>
                                    <p:animEffect transition="in" filter="blinds(horizontal)">
                                      <p:cBhvr>
                                        <p:cTn id="34" dur="500"/>
                                        <p:tgtEl>
                                          <p:spTgt spid="133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331"/>
                                        </p:tgtEl>
                                        <p:attrNameLst>
                                          <p:attrName>style.visibility</p:attrName>
                                        </p:attrNameLst>
                                      </p:cBhvr>
                                      <p:to>
                                        <p:strVal val="visible"/>
                                      </p:to>
                                    </p:set>
                                    <p:animEffect transition="in" filter="blinds(horizontal)">
                                      <p:cBhvr>
                                        <p:cTn id="39" dur="500"/>
                                        <p:tgtEl>
                                          <p:spTgt spid="133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322"/>
                                        </p:tgtEl>
                                        <p:attrNameLst>
                                          <p:attrName>style.visibility</p:attrName>
                                        </p:attrNameLst>
                                      </p:cBhvr>
                                      <p:to>
                                        <p:strVal val="visible"/>
                                      </p:to>
                                    </p:set>
                                    <p:animEffect transition="in" filter="blinds(horizontal)">
                                      <p:cBhvr>
                                        <p:cTn id="44"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20" grpId="0" animBg="1"/>
      <p:bldP spid="13321" grpId="0" animBg="1"/>
      <p:bldP spid="13322" grpId="0" animBg="1"/>
      <p:bldP spid="13325" grpId="0" animBg="1"/>
      <p:bldP spid="13327" grpId="0" animBg="1"/>
      <p:bldP spid="13329" grpId="0" animBg="1"/>
      <p:bldP spid="133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a:t>
            </a:r>
          </a:p>
        </p:txBody>
      </p:sp>
      <p:sp>
        <p:nvSpPr>
          <p:cNvPr id="6" name="1 - Τίτλος"/>
          <p:cNvSpPr txBox="1">
            <a:spLocks/>
          </p:cNvSpPr>
          <p:nvPr/>
        </p:nvSpPr>
        <p:spPr>
          <a:xfrm>
            <a:off x="335529" y="1557062"/>
            <a:ext cx="3607600" cy="85010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dirty="0">
                <a:ln>
                  <a:noFill/>
                </a:ln>
                <a:solidFill>
                  <a:schemeClr val="lt1"/>
                </a:solidFill>
                <a:effectLst/>
                <a:uLnTx/>
                <a:uFillTx/>
                <a:latin typeface="+mn-lt"/>
                <a:ea typeface="+mn-ea"/>
                <a:cs typeface="+mn-cs"/>
              </a:rPr>
              <a:t>ΕΠΙΣΤΗΜΟΝΙΚΟ ΠΕΡΙΕΧΟΜΕΝΟ ΦΥΣΙΚΗ</a:t>
            </a:r>
            <a:endParaRPr kumimoji="0" lang="el-GR"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1 - Τίτλος"/>
          <p:cNvSpPr txBox="1">
            <a:spLocks/>
          </p:cNvSpPr>
          <p:nvPr/>
        </p:nvSpPr>
        <p:spPr>
          <a:xfrm>
            <a:off x="5149053" y="4754844"/>
            <a:ext cx="3650194" cy="85010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Σχέση Εκμάθησης Διδακτικών </a:t>
            </a:r>
            <a:r>
              <a:rPr lang="el-GR" sz="2000" b="1" dirty="0">
                <a:solidFill>
                  <a:schemeClr val="tx1"/>
                </a:solidFill>
              </a:rPr>
              <a:t>Μοντέλων</a:t>
            </a:r>
            <a:r>
              <a:rPr lang="el-GR" sz="2000" b="1" noProof="0" dirty="0">
                <a:solidFill>
                  <a:schemeClr val="tx1"/>
                </a:solidFill>
              </a:rPr>
              <a:t>  &amp; </a:t>
            </a:r>
            <a:r>
              <a:rPr lang="el-GR" sz="2000" b="1" dirty="0">
                <a:solidFill>
                  <a:schemeClr val="tx1"/>
                </a:solidFill>
              </a:rPr>
              <a:t>Ε</a:t>
            </a:r>
            <a:r>
              <a:rPr lang="el-GR" sz="2000" b="1" noProof="0" dirty="0">
                <a:solidFill>
                  <a:schemeClr val="tx1"/>
                </a:solidFill>
              </a:rPr>
              <a:t>ΠΧ Φυσικής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1 - Τίτλος">
            <a:extLst>
              <a:ext uri="{FF2B5EF4-FFF2-40B4-BE49-F238E27FC236}">
                <a16:creationId xmlns:a16="http://schemas.microsoft.com/office/drawing/2014/main" id="{F1BA431A-6824-4421-9B3A-D2749BD4FF82}"/>
              </a:ext>
            </a:extLst>
          </p:cNvPr>
          <p:cNvSpPr txBox="1">
            <a:spLocks/>
          </p:cNvSpPr>
          <p:nvPr/>
        </p:nvSpPr>
        <p:spPr>
          <a:xfrm>
            <a:off x="5252628" y="2578894"/>
            <a:ext cx="3434172" cy="85010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Μοντέλα Διδασκαλίας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1 - Τίτλος">
            <a:extLst>
              <a:ext uri="{FF2B5EF4-FFF2-40B4-BE49-F238E27FC236}">
                <a16:creationId xmlns:a16="http://schemas.microsoft.com/office/drawing/2014/main" id="{CB56FFF6-2DD1-417B-9419-44BF1B62C151}"/>
              </a:ext>
            </a:extLst>
          </p:cNvPr>
          <p:cNvSpPr txBox="1">
            <a:spLocks/>
          </p:cNvSpPr>
          <p:nvPr/>
        </p:nvSpPr>
        <p:spPr>
          <a:xfrm>
            <a:off x="5184142" y="3697424"/>
            <a:ext cx="3607600" cy="850106"/>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Εποικοδομητικά Προγράμματα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1 - Τίτλος">
            <a:extLst>
              <a:ext uri="{FF2B5EF4-FFF2-40B4-BE49-F238E27FC236}">
                <a16:creationId xmlns:a16="http://schemas.microsoft.com/office/drawing/2014/main" id="{DB1497AA-9FCE-4276-9717-DEE8514F4D5C}"/>
              </a:ext>
            </a:extLst>
          </p:cNvPr>
          <p:cNvSpPr txBox="1">
            <a:spLocks/>
          </p:cNvSpPr>
          <p:nvPr/>
        </p:nvSpPr>
        <p:spPr>
          <a:xfrm>
            <a:off x="5284880" y="1485677"/>
            <a:ext cx="3434172" cy="85010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dirty="0">
                <a:ln>
                  <a:noFill/>
                </a:ln>
                <a:solidFill>
                  <a:schemeClr val="lt1"/>
                </a:solidFill>
                <a:effectLst/>
                <a:uLnTx/>
                <a:uFillTx/>
                <a:latin typeface="+mn-lt"/>
                <a:ea typeface="+mn-ea"/>
                <a:cs typeface="+mn-cs"/>
              </a:rPr>
              <a:t>ΕΠΙΣΤΗΜΟΝΙΚΟ ΠΕΡΙΕΧΟΜΕΝΟ ΠΑΙΔΑΓΩΓΙΚΗ</a:t>
            </a: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21" name="1 - Τίτλος">
            <a:extLst>
              <a:ext uri="{FF2B5EF4-FFF2-40B4-BE49-F238E27FC236}">
                <a16:creationId xmlns:a16="http://schemas.microsoft.com/office/drawing/2014/main" id="{208354F9-2D2A-4303-AAEF-115839B79EFE}"/>
              </a:ext>
            </a:extLst>
          </p:cNvPr>
          <p:cNvSpPr txBox="1">
            <a:spLocks/>
          </p:cNvSpPr>
          <p:nvPr/>
        </p:nvSpPr>
        <p:spPr>
          <a:xfrm>
            <a:off x="5141548" y="5812265"/>
            <a:ext cx="3650194" cy="850106"/>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τη </a:t>
            </a:r>
            <a:r>
              <a:rPr lang="el-GR" sz="2000" b="1" noProof="0" dirty="0" err="1">
                <a:solidFill>
                  <a:schemeClr val="tx1"/>
                </a:solidFill>
              </a:rPr>
              <a:t>διδ</a:t>
            </a:r>
            <a:r>
              <a:rPr lang="el-GR" sz="2000" b="1" noProof="0" dirty="0">
                <a:solidFill>
                  <a:schemeClr val="tx1"/>
                </a:solidFill>
              </a:rPr>
              <a:t>/</a:t>
            </a:r>
            <a:r>
              <a:rPr lang="el-GR" sz="2000" b="1" noProof="0" dirty="0" err="1">
                <a:solidFill>
                  <a:schemeClr val="tx1"/>
                </a:solidFill>
              </a:rPr>
              <a:t>μαθ</a:t>
            </a:r>
            <a:r>
              <a:rPr lang="el-GR" sz="2000" b="1" noProof="0" dirty="0">
                <a:solidFill>
                  <a:schemeClr val="tx1"/>
                </a:solidFill>
              </a:rPr>
              <a:t> των ΦΕ</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274627" y="2578894"/>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Φύση του Περιεχομένου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3" name="1 - Τίτλος">
            <a:extLst>
              <a:ext uri="{FF2B5EF4-FFF2-40B4-BE49-F238E27FC236}">
                <a16:creationId xmlns:a16="http://schemas.microsoft.com/office/drawing/2014/main" id="{B1D69EC1-336A-4E05-9F60-7A9BF24E1E1A}"/>
              </a:ext>
            </a:extLst>
          </p:cNvPr>
          <p:cNvSpPr txBox="1">
            <a:spLocks/>
          </p:cNvSpPr>
          <p:nvPr/>
        </p:nvSpPr>
        <p:spPr>
          <a:xfrm>
            <a:off x="330915" y="3671375"/>
            <a:ext cx="3612214" cy="850106"/>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Προτάσεις Διδακτικών </a:t>
            </a:r>
            <a:r>
              <a:rPr lang="el-GR" sz="2000" b="1" noProof="0" dirty="0" err="1">
                <a:solidFill>
                  <a:schemeClr val="tx1"/>
                </a:solidFill>
              </a:rPr>
              <a:t>Μετασχηματισμ</a:t>
            </a:r>
            <a:r>
              <a:rPr lang="el-GR" sz="2000" b="1" dirty="0" err="1">
                <a:solidFill>
                  <a:schemeClr val="tx1"/>
                </a:solidFill>
              </a:rPr>
              <a:t>ών</a:t>
            </a:r>
            <a:r>
              <a:rPr lang="el-GR" sz="2000" b="1" dirty="0">
                <a:solidFill>
                  <a:schemeClr val="tx1"/>
                </a:solidFill>
              </a:rPr>
              <a:t> του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4" name="1 - Τίτλος">
            <a:extLst>
              <a:ext uri="{FF2B5EF4-FFF2-40B4-BE49-F238E27FC236}">
                <a16:creationId xmlns:a16="http://schemas.microsoft.com/office/drawing/2014/main" id="{72C3668C-3AB0-459A-AD49-C7A968F4C449}"/>
              </a:ext>
            </a:extLst>
          </p:cNvPr>
          <p:cNvSpPr txBox="1">
            <a:spLocks/>
          </p:cNvSpPr>
          <p:nvPr/>
        </p:nvSpPr>
        <p:spPr>
          <a:xfrm>
            <a:off x="327720" y="5725323"/>
            <a:ext cx="3650194" cy="850106"/>
          </a:xfrm>
          <a:prstGeom prst="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το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5" name="1 - Τίτλος">
            <a:extLst>
              <a:ext uri="{FF2B5EF4-FFF2-40B4-BE49-F238E27FC236}">
                <a16:creationId xmlns:a16="http://schemas.microsoft.com/office/drawing/2014/main" id="{CEF1D98E-98BF-4CF3-8F4A-6C5DFAB39D33}"/>
              </a:ext>
            </a:extLst>
          </p:cNvPr>
          <p:cNvSpPr txBox="1">
            <a:spLocks/>
          </p:cNvSpPr>
          <p:nvPr/>
        </p:nvSpPr>
        <p:spPr>
          <a:xfrm>
            <a:off x="302771" y="4710722"/>
            <a:ext cx="3612213" cy="850106"/>
          </a:xfrm>
          <a:prstGeom prst="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Δυσκολίες εκμάθησης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063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7" grpId="0" animBg="1"/>
      <p:bldP spid="20" grpId="0" animBg="1"/>
      <p:bldP spid="21" grpId="0" animBg="1"/>
      <p:bldP spid="22" grpId="0" animBg="1"/>
      <p:bldP spid="23"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96040"/>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 ΠΧ ΕΝΕΡΓΕΙΑΣ</a:t>
            </a: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457199" y="1386824"/>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bg1"/>
                </a:solidFill>
              </a:rPr>
              <a:t>Φύση του Περιεχομένου της ενέργειας</a:t>
            </a:r>
            <a:endParaRPr kumimoji="0" lang="el-GR" sz="2000" b="1" i="0" u="none" strike="noStrike" kern="1200" cap="none" spc="0" normalizeH="0" baseline="0" noProof="0" dirty="0">
              <a:ln>
                <a:noFill/>
              </a:ln>
              <a:solidFill>
                <a:schemeClr val="bg1"/>
              </a:solidFill>
              <a:effectLst/>
              <a:uLnTx/>
              <a:uFillTx/>
            </a:endParaRPr>
          </a:p>
        </p:txBody>
      </p:sp>
      <p:sp>
        <p:nvSpPr>
          <p:cNvPr id="14" name="TextBox 13">
            <a:extLst>
              <a:ext uri="{FF2B5EF4-FFF2-40B4-BE49-F238E27FC236}">
                <a16:creationId xmlns:a16="http://schemas.microsoft.com/office/drawing/2014/main" id="{AE2BE426-486C-54B0-7341-CE97D131753B}"/>
              </a:ext>
            </a:extLst>
          </p:cNvPr>
          <p:cNvSpPr txBox="1"/>
          <p:nvPr/>
        </p:nvSpPr>
        <p:spPr>
          <a:xfrm>
            <a:off x="4427984" y="1211712"/>
            <a:ext cx="4499992" cy="1200329"/>
          </a:xfrm>
          <a:prstGeom prst="rect">
            <a:avLst/>
          </a:prstGeom>
          <a:noFill/>
        </p:spPr>
        <p:txBody>
          <a:bodyPr wrap="square">
            <a:spAutoFit/>
          </a:bodyPr>
          <a:lstStyle/>
          <a:p>
            <a:pPr algn="ctr"/>
            <a:r>
              <a:rPr lang="el-GR" sz="2400" b="1" i="0" u="none" strike="noStrike" baseline="0" dirty="0">
                <a:solidFill>
                  <a:srgbClr val="002060"/>
                </a:solidFill>
              </a:rPr>
              <a:t>Η ενέργεια είναι μια βασική επιστημονική έννοια σε όλες τις φυσικές επιστήμες </a:t>
            </a:r>
            <a:endParaRPr lang="en-US" sz="2400" b="1" dirty="0">
              <a:solidFill>
                <a:srgbClr val="002060"/>
              </a:solidFill>
            </a:endParaRPr>
          </a:p>
        </p:txBody>
      </p:sp>
      <p:sp>
        <p:nvSpPr>
          <p:cNvPr id="18" name="TextBox 17">
            <a:extLst>
              <a:ext uri="{FF2B5EF4-FFF2-40B4-BE49-F238E27FC236}">
                <a16:creationId xmlns:a16="http://schemas.microsoft.com/office/drawing/2014/main" id="{FC0DC89E-B7B0-07A9-1F27-EDE865D92CF9}"/>
              </a:ext>
            </a:extLst>
          </p:cNvPr>
          <p:cNvSpPr txBox="1"/>
          <p:nvPr/>
        </p:nvSpPr>
        <p:spPr>
          <a:xfrm>
            <a:off x="435090" y="2789789"/>
            <a:ext cx="8229600" cy="193899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l-GR" sz="2000" b="1" dirty="0">
                <a:solidFill>
                  <a:srgbClr val="000000"/>
                </a:solidFill>
                <a:latin typeface="+mj-lt"/>
              </a:rPr>
              <a:t>-</a:t>
            </a:r>
            <a:r>
              <a:rPr lang="el-GR" sz="2000" b="1" i="0" u="none" strike="noStrike" baseline="0" dirty="0">
                <a:solidFill>
                  <a:srgbClr val="000000"/>
                </a:solidFill>
                <a:latin typeface="+mj-lt"/>
              </a:rPr>
              <a:t>Φυσικοί</a:t>
            </a:r>
            <a:r>
              <a:rPr lang="el-GR" sz="2000" b="0" i="0" u="none" strike="noStrike" baseline="0" dirty="0">
                <a:solidFill>
                  <a:srgbClr val="000000"/>
                </a:solidFill>
                <a:latin typeface="+mj-lt"/>
              </a:rPr>
              <a:t>: </a:t>
            </a:r>
            <a:r>
              <a:rPr lang="el-GR" sz="2000" b="1" i="0" u="none" strike="noStrike" baseline="0" dirty="0">
                <a:solidFill>
                  <a:srgbClr val="990033"/>
                </a:solidFill>
                <a:latin typeface="+mj-lt"/>
              </a:rPr>
              <a:t>επινόησαν</a:t>
            </a:r>
            <a:r>
              <a:rPr lang="el-GR" sz="2000" b="0" i="0" u="none" strike="noStrike" baseline="0" dirty="0">
                <a:solidFill>
                  <a:srgbClr val="000000"/>
                </a:solidFill>
                <a:latin typeface="+mj-lt"/>
              </a:rPr>
              <a:t> την έννοια της ενέργειας για να περιγράψουν και να ερμηνεύσουν τις ποικίλες αλλαγές που συντελούνται γύρω μας. </a:t>
            </a:r>
          </a:p>
          <a:p>
            <a:pPr algn="just"/>
            <a:endParaRPr lang="el-GR" sz="2000" dirty="0">
              <a:solidFill>
                <a:srgbClr val="000000"/>
              </a:solidFill>
              <a:latin typeface="+mj-lt"/>
            </a:endParaRPr>
          </a:p>
          <a:p>
            <a:pPr algn="just"/>
            <a:r>
              <a:rPr lang="el-GR" sz="2000" dirty="0">
                <a:solidFill>
                  <a:srgbClr val="000000"/>
                </a:solidFill>
                <a:latin typeface="+mj-lt"/>
              </a:rPr>
              <a:t>-</a:t>
            </a:r>
            <a:r>
              <a:rPr lang="el-GR" sz="2000" b="1" i="0" u="none" strike="noStrike" baseline="0" dirty="0">
                <a:solidFill>
                  <a:srgbClr val="000000"/>
                </a:solidFill>
                <a:latin typeface="+mj-lt"/>
              </a:rPr>
              <a:t>Θερμικά, ηλεκτρικά, μαγνητικά, φωτεινά και μηχανικά φαινόμενα</a:t>
            </a:r>
            <a:r>
              <a:rPr lang="el-GR" sz="2000" b="0" i="0" u="none" strike="noStrike" baseline="0" dirty="0">
                <a:solidFill>
                  <a:srgbClr val="000000"/>
                </a:solidFill>
                <a:latin typeface="+mj-lt"/>
              </a:rPr>
              <a:t>, στα μέσα του 19</a:t>
            </a:r>
            <a:r>
              <a:rPr lang="el-GR" sz="2000" b="0" i="0" u="none" strike="noStrike" baseline="30000" dirty="0">
                <a:solidFill>
                  <a:srgbClr val="000000"/>
                </a:solidFill>
                <a:latin typeface="+mj-lt"/>
              </a:rPr>
              <a:t>ου</a:t>
            </a:r>
            <a:r>
              <a:rPr lang="el-GR" sz="2000" b="0" i="0" u="none" strike="noStrike" baseline="0" dirty="0">
                <a:solidFill>
                  <a:srgbClr val="000000"/>
                </a:solidFill>
                <a:latin typeface="+mj-lt"/>
              </a:rPr>
              <a:t> αιώνα, ενσωματώθηκαν με την έννοια της ενέργειας σε μια </a:t>
            </a:r>
            <a:r>
              <a:rPr lang="el-GR" sz="2000" b="1" i="0" u="none" strike="noStrike" baseline="0" dirty="0">
                <a:solidFill>
                  <a:srgbClr val="990033"/>
                </a:solidFill>
                <a:latin typeface="+mj-lt"/>
              </a:rPr>
              <a:t>ενιαία εννοιολογική δομή</a:t>
            </a:r>
            <a:r>
              <a:rPr lang="el-GR" sz="2000" b="0" i="0" u="none" strike="noStrike" baseline="0" dirty="0">
                <a:solidFill>
                  <a:srgbClr val="000000"/>
                </a:solidFill>
                <a:latin typeface="+mj-lt"/>
              </a:rPr>
              <a:t>. </a:t>
            </a:r>
            <a:endParaRPr lang="en-US" sz="2000" dirty="0">
              <a:latin typeface="+mj-lt"/>
            </a:endParaRPr>
          </a:p>
        </p:txBody>
      </p:sp>
      <p:sp>
        <p:nvSpPr>
          <p:cNvPr id="19" name="TextBox 18">
            <a:extLst>
              <a:ext uri="{FF2B5EF4-FFF2-40B4-BE49-F238E27FC236}">
                <a16:creationId xmlns:a16="http://schemas.microsoft.com/office/drawing/2014/main" id="{C2B12F5C-4EAE-D8F9-1264-2D2B404DC572}"/>
              </a:ext>
            </a:extLst>
          </p:cNvPr>
          <p:cNvSpPr txBox="1"/>
          <p:nvPr/>
        </p:nvSpPr>
        <p:spPr>
          <a:xfrm>
            <a:off x="435090" y="4984393"/>
            <a:ext cx="82296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l-GR" sz="2400" b="1" i="0" u="none" strike="noStrike" baseline="0" dirty="0">
                <a:solidFill>
                  <a:srgbClr val="000000"/>
                </a:solidFill>
              </a:rPr>
              <a:t>Θεμελιώδης θέση της ενέργειας στην επιστήμη της Φυσικής</a:t>
            </a:r>
            <a:r>
              <a:rPr lang="el-GR" sz="2400" b="0" i="0" u="none" strike="noStrike" baseline="0" dirty="0">
                <a:solidFill>
                  <a:srgbClr val="000000"/>
                </a:solidFill>
              </a:rPr>
              <a:t>: </a:t>
            </a:r>
            <a:r>
              <a:rPr lang="el-GR" sz="2400" b="1" i="0" u="none" strike="noStrike" baseline="0" dirty="0">
                <a:solidFill>
                  <a:srgbClr val="990033"/>
                </a:solidFill>
              </a:rPr>
              <a:t>ενοποιητικός ρόλος</a:t>
            </a:r>
            <a:r>
              <a:rPr lang="el-GR" sz="2400" b="0" i="0" u="none" strike="noStrike" baseline="0" dirty="0">
                <a:solidFill>
                  <a:srgbClr val="000000"/>
                </a:solidFill>
              </a:rPr>
              <a:t>, όλα τα φυσικά φαινόμενα συνδέονται μεταξύ τους μ’ ένα δίκτυο ενεργειακών μετατροπών</a:t>
            </a:r>
            <a:endParaRPr lang="en-US" sz="2400" dirty="0"/>
          </a:p>
        </p:txBody>
      </p:sp>
      <p:sp>
        <p:nvSpPr>
          <p:cNvPr id="27" name="TextBox 26">
            <a:extLst>
              <a:ext uri="{FF2B5EF4-FFF2-40B4-BE49-F238E27FC236}">
                <a16:creationId xmlns:a16="http://schemas.microsoft.com/office/drawing/2014/main" id="{FCE17F77-21C9-7541-08B6-B1FCEE5587A6}"/>
              </a:ext>
            </a:extLst>
          </p:cNvPr>
          <p:cNvSpPr txBox="1"/>
          <p:nvPr/>
        </p:nvSpPr>
        <p:spPr>
          <a:xfrm>
            <a:off x="6936498" y="6354183"/>
            <a:ext cx="1728192" cy="307777"/>
          </a:xfrm>
          <a:prstGeom prst="rect">
            <a:avLst/>
          </a:prstGeom>
          <a:noFill/>
        </p:spPr>
        <p:txBody>
          <a:bodyPr wrap="square">
            <a:spAutoFit/>
          </a:bodyPr>
          <a:lstStyle/>
          <a:p>
            <a:pPr algn="ctr"/>
            <a:r>
              <a:rPr lang="el-GR" sz="1400" b="0" i="0" u="none" strike="noStrike" baseline="0" dirty="0">
                <a:solidFill>
                  <a:srgbClr val="000000"/>
                </a:solidFill>
              </a:rPr>
              <a:t>(</a:t>
            </a:r>
            <a:r>
              <a:rPr lang="el-GR" sz="1400" b="0" i="0" u="none" strike="noStrike" baseline="0" dirty="0" err="1">
                <a:solidFill>
                  <a:srgbClr val="000000"/>
                </a:solidFill>
              </a:rPr>
              <a:t>Harman</a:t>
            </a:r>
            <a:r>
              <a:rPr lang="el-GR" sz="1400" b="0" i="0" u="none" strike="noStrike" baseline="0" dirty="0">
                <a:solidFill>
                  <a:srgbClr val="000000"/>
                </a:solidFill>
              </a:rPr>
              <a:t> 1994)</a:t>
            </a:r>
            <a:endParaRPr lang="en-US" sz="1400" dirty="0"/>
          </a:p>
        </p:txBody>
      </p:sp>
    </p:spTree>
    <p:extLst>
      <p:ext uri="{BB962C8B-B14F-4D97-AF65-F5344CB8AC3E}">
        <p14:creationId xmlns:p14="http://schemas.microsoft.com/office/powerpoint/2010/main" val="30268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96040"/>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 ΠΧ ΕΝΕΡΓΕΙΑΣ</a:t>
            </a: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457199" y="1386824"/>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bg1"/>
                </a:solidFill>
              </a:rPr>
              <a:t>Φύση του Περιεχομένου της ενέργειας</a:t>
            </a:r>
            <a:endParaRPr kumimoji="0" lang="el-GR" sz="2000" b="1" i="0" u="none" strike="noStrike" kern="1200" cap="none" spc="0" normalizeH="0" baseline="0" noProof="0" dirty="0">
              <a:ln>
                <a:noFill/>
              </a:ln>
              <a:solidFill>
                <a:schemeClr val="bg1"/>
              </a:solidFill>
              <a:effectLst/>
              <a:uLnTx/>
              <a:uFillTx/>
            </a:endParaRPr>
          </a:p>
        </p:txBody>
      </p:sp>
      <p:sp>
        <p:nvSpPr>
          <p:cNvPr id="14" name="TextBox 13">
            <a:extLst>
              <a:ext uri="{FF2B5EF4-FFF2-40B4-BE49-F238E27FC236}">
                <a16:creationId xmlns:a16="http://schemas.microsoft.com/office/drawing/2014/main" id="{AE2BE426-486C-54B0-7341-CE97D131753B}"/>
              </a:ext>
            </a:extLst>
          </p:cNvPr>
          <p:cNvSpPr txBox="1"/>
          <p:nvPr/>
        </p:nvSpPr>
        <p:spPr>
          <a:xfrm>
            <a:off x="4427984" y="1211712"/>
            <a:ext cx="4499992" cy="1200329"/>
          </a:xfrm>
          <a:prstGeom prst="rect">
            <a:avLst/>
          </a:prstGeom>
          <a:noFill/>
        </p:spPr>
        <p:txBody>
          <a:bodyPr wrap="square">
            <a:spAutoFit/>
          </a:bodyPr>
          <a:lstStyle/>
          <a:p>
            <a:pPr algn="ctr"/>
            <a:r>
              <a:rPr lang="el-GR" sz="2400" b="1" i="0" u="none" strike="noStrike" baseline="0" dirty="0">
                <a:solidFill>
                  <a:srgbClr val="002060"/>
                </a:solidFill>
              </a:rPr>
              <a:t>Η ενέργεια είναι μια βασική επιστημονική έννοια σε όλες τις φυσικές επιστήμες </a:t>
            </a:r>
            <a:endParaRPr lang="en-US" sz="2400" b="1" dirty="0">
              <a:solidFill>
                <a:srgbClr val="002060"/>
              </a:solidFill>
            </a:endParaRPr>
          </a:p>
        </p:txBody>
      </p:sp>
      <p:sp>
        <p:nvSpPr>
          <p:cNvPr id="8" name="TextBox 7">
            <a:extLst>
              <a:ext uri="{FF2B5EF4-FFF2-40B4-BE49-F238E27FC236}">
                <a16:creationId xmlns:a16="http://schemas.microsoft.com/office/drawing/2014/main" id="{30CE60C9-7CF1-D872-E9E0-C4B7D225A549}"/>
              </a:ext>
            </a:extLst>
          </p:cNvPr>
          <p:cNvSpPr txBox="1"/>
          <p:nvPr/>
        </p:nvSpPr>
        <p:spPr>
          <a:xfrm>
            <a:off x="327379" y="2782891"/>
            <a:ext cx="8820472" cy="163121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l-GR" sz="2000" b="1" dirty="0">
                <a:solidFill>
                  <a:srgbClr val="000000"/>
                </a:solidFill>
                <a:latin typeface="+mj-lt"/>
              </a:rPr>
              <a:t>-</a:t>
            </a:r>
            <a:r>
              <a:rPr lang="el-GR" sz="2000" b="1" i="0" u="none" strike="noStrike" baseline="0" dirty="0">
                <a:solidFill>
                  <a:srgbClr val="000000"/>
                </a:solidFill>
                <a:latin typeface="+mj-lt"/>
              </a:rPr>
              <a:t>Μηχανική:</a:t>
            </a:r>
            <a:r>
              <a:rPr lang="el-GR" sz="2000" b="0" i="0" u="none" strike="noStrike" baseline="0" dirty="0">
                <a:solidFill>
                  <a:srgbClr val="000000"/>
                </a:solidFill>
                <a:latin typeface="+mj-lt"/>
              </a:rPr>
              <a:t> η αρχή </a:t>
            </a:r>
            <a:r>
              <a:rPr lang="el-GR" sz="2000" b="0" i="0" u="none" strike="noStrike" baseline="0" dirty="0" err="1">
                <a:solidFill>
                  <a:srgbClr val="000000"/>
                </a:solidFill>
                <a:latin typeface="+mj-lt"/>
              </a:rPr>
              <a:t>διατήρησΗς</a:t>
            </a:r>
            <a:r>
              <a:rPr lang="el-GR" sz="2000" b="0" i="0" u="none" strike="noStrike" baseline="0" dirty="0">
                <a:solidFill>
                  <a:srgbClr val="000000"/>
                </a:solidFill>
                <a:latin typeface="+mj-lt"/>
              </a:rPr>
              <a:t> της μηχανικής ενέργειας, οι μετατροπές της δυναμικής σε κινητική ενέργεια κι αντίστροφα, η σχέση της με το μηχανικό έργο. </a:t>
            </a:r>
          </a:p>
          <a:p>
            <a:pPr algn="just"/>
            <a:endParaRPr lang="el-GR" sz="2000" dirty="0">
              <a:solidFill>
                <a:srgbClr val="000000"/>
              </a:solidFill>
              <a:latin typeface="+mj-lt"/>
            </a:endParaRPr>
          </a:p>
          <a:p>
            <a:pPr algn="just"/>
            <a:r>
              <a:rPr lang="el-GR" sz="2000" dirty="0">
                <a:solidFill>
                  <a:srgbClr val="000000"/>
                </a:solidFill>
                <a:latin typeface="+mj-lt"/>
              </a:rPr>
              <a:t>-</a:t>
            </a:r>
            <a:r>
              <a:rPr lang="el-GR" sz="2000" b="1" i="0" u="none" strike="noStrike" baseline="0" dirty="0">
                <a:solidFill>
                  <a:srgbClr val="000000"/>
                </a:solidFill>
                <a:latin typeface="+mj-lt"/>
              </a:rPr>
              <a:t>Ηλεκτρισμό/Ηλεκτρομαγνητισμό</a:t>
            </a:r>
            <a:r>
              <a:rPr lang="el-GR" sz="2000" b="0" i="0" u="none" strike="noStrike" baseline="0" dirty="0">
                <a:solidFill>
                  <a:srgbClr val="000000"/>
                </a:solidFill>
                <a:latin typeface="+mj-lt"/>
              </a:rPr>
              <a:t>: η ενέργεια φορτισμένου σώματος, πυκνωτή, μαγνητικού πεδίου και η χρησιμοποίησή της από τους σταθμούς ηλεκτρικής ισχύος</a:t>
            </a:r>
            <a:endParaRPr lang="en-US" sz="2000" dirty="0">
              <a:latin typeface="+mj-lt"/>
            </a:endParaRPr>
          </a:p>
        </p:txBody>
      </p:sp>
      <p:sp>
        <p:nvSpPr>
          <p:cNvPr id="10" name="TextBox 9">
            <a:extLst>
              <a:ext uri="{FF2B5EF4-FFF2-40B4-BE49-F238E27FC236}">
                <a16:creationId xmlns:a16="http://schemas.microsoft.com/office/drawing/2014/main" id="{58386D20-1CA8-6F99-8FDB-FBAA7AF7F369}"/>
              </a:ext>
            </a:extLst>
          </p:cNvPr>
          <p:cNvSpPr txBox="1"/>
          <p:nvPr/>
        </p:nvSpPr>
        <p:spPr>
          <a:xfrm>
            <a:off x="296752" y="4869160"/>
            <a:ext cx="882047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l-GR" sz="2000" b="0" i="0" u="none" strike="noStrike" baseline="0" dirty="0">
                <a:solidFill>
                  <a:srgbClr val="000000"/>
                </a:solidFill>
                <a:latin typeface="+mj-lt"/>
              </a:rPr>
              <a:t>-</a:t>
            </a:r>
            <a:r>
              <a:rPr lang="el-GR" sz="2000" b="1" i="0" u="none" strike="noStrike" baseline="0" dirty="0">
                <a:solidFill>
                  <a:srgbClr val="000000"/>
                </a:solidFill>
                <a:latin typeface="+mj-lt"/>
              </a:rPr>
              <a:t>Θερμοδυναμική</a:t>
            </a:r>
            <a:r>
              <a:rPr lang="el-GR" sz="2000" b="0" i="0" u="none" strike="noStrike" baseline="0" dirty="0">
                <a:solidFill>
                  <a:srgbClr val="000000"/>
                </a:solidFill>
                <a:latin typeface="+mj-lt"/>
              </a:rPr>
              <a:t>: διδάσκεται με τον 1o και το 2</a:t>
            </a:r>
            <a:r>
              <a:rPr lang="el-GR" sz="2000" b="0" i="0" u="none" strike="noStrike" baseline="30000" dirty="0">
                <a:solidFill>
                  <a:srgbClr val="000000"/>
                </a:solidFill>
                <a:latin typeface="+mj-lt"/>
              </a:rPr>
              <a:t>ο</a:t>
            </a:r>
            <a:r>
              <a:rPr lang="el-GR" sz="2000" b="0" i="0" u="none" strike="noStrike" baseline="0" dirty="0">
                <a:solidFill>
                  <a:srgbClr val="000000"/>
                </a:solidFill>
                <a:latin typeface="+mj-lt"/>
              </a:rPr>
              <a:t> </a:t>
            </a:r>
            <a:r>
              <a:rPr lang="el-GR" sz="2000" b="0" i="0" u="none" strike="noStrike" baseline="0" dirty="0" err="1">
                <a:solidFill>
                  <a:srgbClr val="000000"/>
                </a:solidFill>
                <a:latin typeface="+mj-lt"/>
              </a:rPr>
              <a:t>Θερμοδυναμικό</a:t>
            </a:r>
            <a:r>
              <a:rPr lang="el-GR" sz="2000" b="0" i="0" u="none" strike="noStrike" baseline="0" dirty="0">
                <a:solidFill>
                  <a:srgbClr val="000000"/>
                </a:solidFill>
                <a:latin typeface="+mj-lt"/>
              </a:rPr>
              <a:t> Νόμο </a:t>
            </a:r>
            <a:endParaRPr lang="en-US" sz="2000" dirty="0">
              <a:latin typeface="+mj-lt"/>
            </a:endParaRPr>
          </a:p>
        </p:txBody>
      </p:sp>
      <p:sp>
        <p:nvSpPr>
          <p:cNvPr id="12" name="TextBox 11">
            <a:extLst>
              <a:ext uri="{FF2B5EF4-FFF2-40B4-BE49-F238E27FC236}">
                <a16:creationId xmlns:a16="http://schemas.microsoft.com/office/drawing/2014/main" id="{7293727D-55F6-A6B4-5501-6F3C3890CDAE}"/>
              </a:ext>
            </a:extLst>
          </p:cNvPr>
          <p:cNvSpPr txBox="1"/>
          <p:nvPr/>
        </p:nvSpPr>
        <p:spPr>
          <a:xfrm>
            <a:off x="323528" y="5659311"/>
            <a:ext cx="882047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l-GR" sz="2000" b="0" i="0" u="none" strike="noStrike" baseline="0" dirty="0">
                <a:solidFill>
                  <a:srgbClr val="000000"/>
                </a:solidFill>
                <a:latin typeface="+mj-lt"/>
              </a:rPr>
              <a:t>-</a:t>
            </a:r>
            <a:r>
              <a:rPr lang="el-GR" sz="2000" b="1" i="0" u="none" strike="noStrike" baseline="0" dirty="0">
                <a:solidFill>
                  <a:srgbClr val="000000"/>
                </a:solidFill>
                <a:latin typeface="+mj-lt"/>
              </a:rPr>
              <a:t>Κυματική</a:t>
            </a:r>
            <a:r>
              <a:rPr lang="el-GR" sz="2000" b="0" i="0" u="none" strike="noStrike" baseline="0" dirty="0">
                <a:solidFill>
                  <a:srgbClr val="000000"/>
                </a:solidFill>
                <a:latin typeface="+mj-lt"/>
              </a:rPr>
              <a:t>: μελετούμε τις αρμονικές ταλαντώσεις, με τις μετατροπές της δυναμικής ενέργειας σε κινητική και αντιστρόφως. </a:t>
            </a:r>
            <a:endParaRPr lang="en-US" sz="2000" dirty="0">
              <a:latin typeface="+mj-lt"/>
            </a:endParaRPr>
          </a:p>
        </p:txBody>
      </p:sp>
    </p:spTree>
    <p:extLst>
      <p:ext uri="{BB962C8B-B14F-4D97-AF65-F5344CB8AC3E}">
        <p14:creationId xmlns:p14="http://schemas.microsoft.com/office/powerpoint/2010/main" val="4186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96040"/>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 ΠΧ ΕΝΕΡΓΕΙΑΣ</a:t>
            </a: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457199" y="1386824"/>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bg1"/>
                </a:solidFill>
              </a:rPr>
              <a:t>Φύση του Περιεχομένου της ενέργειας</a:t>
            </a:r>
            <a:endParaRPr kumimoji="0" lang="el-GR" sz="2000" b="1" i="0" u="none" strike="noStrike" kern="1200" cap="none" spc="0" normalizeH="0" baseline="0" noProof="0" dirty="0">
              <a:ln>
                <a:noFill/>
              </a:ln>
              <a:solidFill>
                <a:schemeClr val="bg1"/>
              </a:solidFill>
              <a:effectLst/>
              <a:uLnTx/>
              <a:uFillTx/>
            </a:endParaRPr>
          </a:p>
        </p:txBody>
      </p:sp>
      <p:sp>
        <p:nvSpPr>
          <p:cNvPr id="14" name="TextBox 13">
            <a:extLst>
              <a:ext uri="{FF2B5EF4-FFF2-40B4-BE49-F238E27FC236}">
                <a16:creationId xmlns:a16="http://schemas.microsoft.com/office/drawing/2014/main" id="{AE2BE426-486C-54B0-7341-CE97D131753B}"/>
              </a:ext>
            </a:extLst>
          </p:cNvPr>
          <p:cNvSpPr txBox="1"/>
          <p:nvPr/>
        </p:nvSpPr>
        <p:spPr>
          <a:xfrm>
            <a:off x="4427984" y="1211712"/>
            <a:ext cx="4499992" cy="1200329"/>
          </a:xfrm>
          <a:prstGeom prst="rect">
            <a:avLst/>
          </a:prstGeom>
          <a:noFill/>
        </p:spPr>
        <p:txBody>
          <a:bodyPr wrap="square">
            <a:spAutoFit/>
          </a:bodyPr>
          <a:lstStyle/>
          <a:p>
            <a:pPr algn="ctr"/>
            <a:r>
              <a:rPr lang="el-GR" sz="2400" b="1" i="0" u="none" strike="noStrike" baseline="0" dirty="0">
                <a:solidFill>
                  <a:srgbClr val="002060"/>
                </a:solidFill>
              </a:rPr>
              <a:t>Η ενέργεια είναι μια έννοια αφηρημένη, ασύλληπτη και πολυσήμαντη </a:t>
            </a:r>
            <a:endParaRPr lang="en-US" sz="2400" b="1" dirty="0">
              <a:solidFill>
                <a:srgbClr val="002060"/>
              </a:solidFill>
            </a:endParaRPr>
          </a:p>
        </p:txBody>
      </p:sp>
      <p:grpSp>
        <p:nvGrpSpPr>
          <p:cNvPr id="6" name="Ομάδα 5">
            <a:extLst>
              <a:ext uri="{FF2B5EF4-FFF2-40B4-BE49-F238E27FC236}">
                <a16:creationId xmlns:a16="http://schemas.microsoft.com/office/drawing/2014/main" id="{3EC5BDF6-C44D-A230-4971-86486E3AD29F}"/>
              </a:ext>
            </a:extLst>
          </p:cNvPr>
          <p:cNvGrpSpPr/>
          <p:nvPr/>
        </p:nvGrpSpPr>
        <p:grpSpPr>
          <a:xfrm>
            <a:off x="173304" y="4005064"/>
            <a:ext cx="3744416" cy="1970168"/>
            <a:chOff x="70208" y="3404120"/>
            <a:chExt cx="3744416" cy="1970168"/>
          </a:xfrm>
        </p:grpSpPr>
        <p:sp>
          <p:nvSpPr>
            <p:cNvPr id="5" name="Οβάλ 4">
              <a:extLst>
                <a:ext uri="{FF2B5EF4-FFF2-40B4-BE49-F238E27FC236}">
                  <a16:creationId xmlns:a16="http://schemas.microsoft.com/office/drawing/2014/main" id="{9E409936-0AB1-58AB-F39A-CA9039495614}"/>
                </a:ext>
              </a:extLst>
            </p:cNvPr>
            <p:cNvSpPr/>
            <p:nvPr/>
          </p:nvSpPr>
          <p:spPr>
            <a:xfrm>
              <a:off x="70208" y="3404120"/>
              <a:ext cx="3744416" cy="1970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3163D9B-4A68-A21D-684F-C68B886B605B}"/>
                </a:ext>
              </a:extLst>
            </p:cNvPr>
            <p:cNvSpPr txBox="1"/>
            <p:nvPr/>
          </p:nvSpPr>
          <p:spPr>
            <a:xfrm>
              <a:off x="470992" y="3789040"/>
              <a:ext cx="2730272" cy="1200329"/>
            </a:xfrm>
            <a:prstGeom prst="rect">
              <a:avLst/>
            </a:prstGeom>
            <a:noFill/>
          </p:spPr>
          <p:txBody>
            <a:bodyPr wrap="square">
              <a:spAutoFit/>
            </a:bodyPr>
            <a:lstStyle/>
            <a:p>
              <a:pPr algn="just"/>
              <a:r>
                <a:rPr lang="el-GR" sz="2400" b="0" i="0" u="none" strike="noStrike" baseline="0" dirty="0">
                  <a:solidFill>
                    <a:schemeClr val="bg1"/>
                  </a:solidFill>
                </a:rPr>
                <a:t>Η δυσκολότερη ως έννοια για τους/τις μαθητευόμενους/</a:t>
              </a:r>
              <a:r>
                <a:rPr lang="el-GR" sz="2400" b="0" i="0" u="none" strike="noStrike" baseline="0" dirty="0" err="1">
                  <a:solidFill>
                    <a:schemeClr val="bg1"/>
                  </a:solidFill>
                </a:rPr>
                <a:t>ες</a:t>
              </a:r>
              <a:r>
                <a:rPr lang="el-GR" sz="2400" b="0" i="0" u="none" strike="noStrike" baseline="0" dirty="0">
                  <a:solidFill>
                    <a:schemeClr val="bg1"/>
                  </a:solidFill>
                </a:rPr>
                <a:t> </a:t>
              </a:r>
              <a:endParaRPr lang="en-US" sz="2400" dirty="0">
                <a:solidFill>
                  <a:schemeClr val="bg1"/>
                </a:solidFill>
              </a:endParaRPr>
            </a:p>
          </p:txBody>
        </p:sp>
      </p:grpSp>
      <p:grpSp>
        <p:nvGrpSpPr>
          <p:cNvPr id="8" name="Ομάδα 7">
            <a:extLst>
              <a:ext uri="{FF2B5EF4-FFF2-40B4-BE49-F238E27FC236}">
                <a16:creationId xmlns:a16="http://schemas.microsoft.com/office/drawing/2014/main" id="{67336BAD-922E-737F-6334-7B74E43A7B64}"/>
              </a:ext>
            </a:extLst>
          </p:cNvPr>
          <p:cNvGrpSpPr/>
          <p:nvPr/>
        </p:nvGrpSpPr>
        <p:grpSpPr>
          <a:xfrm>
            <a:off x="4022605" y="4053508"/>
            <a:ext cx="4948091" cy="1873280"/>
            <a:chOff x="4125701" y="3501008"/>
            <a:chExt cx="4948091" cy="1873280"/>
          </a:xfrm>
        </p:grpSpPr>
        <p:sp>
          <p:nvSpPr>
            <p:cNvPr id="7" name="Οβάλ 6">
              <a:extLst>
                <a:ext uri="{FF2B5EF4-FFF2-40B4-BE49-F238E27FC236}">
                  <a16:creationId xmlns:a16="http://schemas.microsoft.com/office/drawing/2014/main" id="{B2832FA8-9096-3499-C3D4-884DD57CF7FE}"/>
                </a:ext>
              </a:extLst>
            </p:cNvPr>
            <p:cNvSpPr/>
            <p:nvPr/>
          </p:nvSpPr>
          <p:spPr>
            <a:xfrm>
              <a:off x="4125701" y="3501008"/>
              <a:ext cx="4948091" cy="1873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3BC0C86C-7744-CDD2-DC29-9A178C840C8F}"/>
                </a:ext>
              </a:extLst>
            </p:cNvPr>
            <p:cNvSpPr txBox="1"/>
            <p:nvPr/>
          </p:nvSpPr>
          <p:spPr>
            <a:xfrm>
              <a:off x="4427984" y="3845795"/>
              <a:ext cx="4572000" cy="1200329"/>
            </a:xfrm>
            <a:prstGeom prst="rect">
              <a:avLst/>
            </a:prstGeom>
            <a:noFill/>
          </p:spPr>
          <p:txBody>
            <a:bodyPr wrap="square">
              <a:spAutoFit/>
            </a:bodyPr>
            <a:lstStyle/>
            <a:p>
              <a:pPr algn="ctr"/>
              <a:r>
                <a:rPr lang="el-GR" sz="2400" b="0" i="0" u="none" strike="noStrike" baseline="0" dirty="0">
                  <a:solidFill>
                    <a:schemeClr val="bg1"/>
                  </a:solidFill>
                </a:rPr>
                <a:t>Η γνώση της είναι απαραίτητη, αφού σχετίζεται με έντονα κοινωνικά προβλήματα </a:t>
              </a:r>
              <a:endParaRPr lang="en-US" sz="2400" dirty="0">
                <a:solidFill>
                  <a:schemeClr val="bg1"/>
                </a:solidFill>
              </a:endParaRPr>
            </a:p>
          </p:txBody>
        </p:sp>
      </p:grpSp>
      <p:sp>
        <p:nvSpPr>
          <p:cNvPr id="10" name="Βέλος: Κάτω 9">
            <a:extLst>
              <a:ext uri="{FF2B5EF4-FFF2-40B4-BE49-F238E27FC236}">
                <a16:creationId xmlns:a16="http://schemas.microsoft.com/office/drawing/2014/main" id="{1E02350C-738A-E17E-752A-443E695BFD63}"/>
              </a:ext>
            </a:extLst>
          </p:cNvPr>
          <p:cNvSpPr/>
          <p:nvPr/>
        </p:nvSpPr>
        <p:spPr>
          <a:xfrm>
            <a:off x="1787394" y="2702094"/>
            <a:ext cx="504056" cy="80413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Βέλος: Κάτω 16">
            <a:extLst>
              <a:ext uri="{FF2B5EF4-FFF2-40B4-BE49-F238E27FC236}">
                <a16:creationId xmlns:a16="http://schemas.microsoft.com/office/drawing/2014/main" id="{176A99E8-B83D-18E0-A81C-270663F8C1FC}"/>
              </a:ext>
            </a:extLst>
          </p:cNvPr>
          <p:cNvSpPr/>
          <p:nvPr/>
        </p:nvSpPr>
        <p:spPr>
          <a:xfrm>
            <a:off x="6358860" y="2702094"/>
            <a:ext cx="504056" cy="80413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3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090" name="AutoShape 10"/>
          <p:cNvCxnSpPr>
            <a:cxnSpLocks noChangeShapeType="1"/>
          </p:cNvCxnSpPr>
          <p:nvPr/>
        </p:nvCxnSpPr>
        <p:spPr bwMode="auto">
          <a:xfrm>
            <a:off x="5435600" y="3429000"/>
            <a:ext cx="0" cy="574675"/>
          </a:xfrm>
          <a:prstGeom prst="straightConnector1">
            <a:avLst/>
          </a:prstGeom>
          <a:noFill/>
          <a:ln w="76200">
            <a:solidFill>
              <a:schemeClr val="bg1"/>
            </a:solidFill>
            <a:round/>
            <a:headEnd/>
            <a:tailEnd type="triangle" w="med" len="med"/>
          </a:ln>
          <a:effectLst/>
        </p:spPr>
      </p:cxnSp>
      <p:sp>
        <p:nvSpPr>
          <p:cNvPr id="174082" name="Rectangle 2"/>
          <p:cNvSpPr>
            <a:spLocks noGrp="1" noChangeArrowheads="1"/>
          </p:cNvSpPr>
          <p:nvPr>
            <p:ph type="title"/>
          </p:nvPr>
        </p:nvSpPr>
        <p:spPr>
          <a:xfrm>
            <a:off x="685793" y="504612"/>
            <a:ext cx="7772400" cy="576262"/>
          </a:xfrm>
          <a:solidFill>
            <a:srgbClr val="990033"/>
          </a:solidFill>
        </p:spPr>
        <p:txBody>
          <a:bodyPr/>
          <a:lstStyle/>
          <a:p>
            <a:r>
              <a:rPr lang="en-US" sz="2400" b="1" dirty="0">
                <a:solidFill>
                  <a:schemeClr val="bg1"/>
                </a:solidFill>
                <a:latin typeface="Arial" charset="0"/>
              </a:rPr>
              <a:t>Grand theories – </a:t>
            </a:r>
            <a:r>
              <a:rPr lang="el-GR" sz="2400" b="1" dirty="0">
                <a:solidFill>
                  <a:schemeClr val="bg1"/>
                </a:solidFill>
                <a:latin typeface="Arial" charset="0"/>
              </a:rPr>
              <a:t>Εκπαιδευτικό Περιβάλλον</a:t>
            </a:r>
          </a:p>
        </p:txBody>
      </p:sp>
      <p:sp>
        <p:nvSpPr>
          <p:cNvPr id="17408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sp>
        <p:nvSpPr>
          <p:cNvPr id="174084" name="Text Box 4"/>
          <p:cNvSpPr txBox="1">
            <a:spLocks noChangeArrowheads="1"/>
          </p:cNvSpPr>
          <p:nvPr/>
        </p:nvSpPr>
        <p:spPr bwMode="auto">
          <a:xfrm>
            <a:off x="920964" y="1956311"/>
            <a:ext cx="7297303" cy="1569660"/>
          </a:xfrm>
          <a:prstGeom prst="rect">
            <a:avLst/>
          </a:prstGeom>
          <a:solidFill>
            <a:schemeClr val="tx2">
              <a:lumMod val="75000"/>
            </a:schemeClr>
          </a:solidFill>
          <a:ln w="12700">
            <a:solidFill>
              <a:schemeClr val="tx1"/>
            </a:solidFill>
            <a:miter lim="800000"/>
            <a:headEnd/>
            <a:tailEnd/>
          </a:ln>
          <a:effectLst/>
        </p:spPr>
        <p:txBody>
          <a:bodyPr wrap="square">
            <a:spAutoFit/>
          </a:bodyPr>
          <a:lstStyle/>
          <a:p>
            <a:pPr marL="457200" indent="-457200">
              <a:buFontTx/>
              <a:buChar char="•"/>
            </a:pPr>
            <a:r>
              <a:rPr lang="el-GR" sz="2400" dirty="0">
                <a:solidFill>
                  <a:schemeClr val="bg1"/>
                </a:solidFill>
                <a:latin typeface="Calibri" pitchFamily="34" charset="0"/>
              </a:rPr>
              <a:t>ριζοσπαστικός </a:t>
            </a:r>
            <a:r>
              <a:rPr lang="el-GR" sz="2400" dirty="0" err="1">
                <a:solidFill>
                  <a:schemeClr val="bg1"/>
                </a:solidFill>
                <a:latin typeface="Calibri" pitchFamily="34" charset="0"/>
              </a:rPr>
              <a:t>εποικοδομητισμός</a:t>
            </a:r>
            <a:r>
              <a:rPr lang="el-GR" sz="2400" dirty="0">
                <a:solidFill>
                  <a:schemeClr val="bg1"/>
                </a:solidFill>
                <a:latin typeface="Calibri" pitchFamily="34" charset="0"/>
              </a:rPr>
              <a:t> του </a:t>
            </a:r>
            <a:r>
              <a:rPr lang="en-US" sz="2400" dirty="0" err="1">
                <a:solidFill>
                  <a:schemeClr val="bg1"/>
                </a:solidFill>
                <a:latin typeface="Calibri" pitchFamily="34" charset="0"/>
              </a:rPr>
              <a:t>Glasersferld</a:t>
            </a:r>
            <a:endParaRPr lang="el-GR" sz="2400" dirty="0">
              <a:solidFill>
                <a:schemeClr val="bg1"/>
              </a:solidFill>
              <a:latin typeface="Calibri" pitchFamily="34" charset="0"/>
            </a:endParaRPr>
          </a:p>
          <a:p>
            <a:pPr marL="457200" indent="-457200">
              <a:buFontTx/>
              <a:buChar char="•"/>
            </a:pPr>
            <a:r>
              <a:rPr lang="el-GR" sz="2400" dirty="0">
                <a:solidFill>
                  <a:schemeClr val="bg1"/>
                </a:solidFill>
                <a:latin typeface="Calibri" pitchFamily="34" charset="0"/>
              </a:rPr>
              <a:t>κοινωνικός </a:t>
            </a:r>
            <a:r>
              <a:rPr lang="el-GR" sz="2400" dirty="0" err="1">
                <a:solidFill>
                  <a:schemeClr val="bg1"/>
                </a:solidFill>
                <a:latin typeface="Calibri" pitchFamily="34" charset="0"/>
              </a:rPr>
              <a:t>εποικοδομητισμός</a:t>
            </a:r>
            <a:r>
              <a:rPr lang="el-GR" sz="2400" dirty="0">
                <a:solidFill>
                  <a:schemeClr val="bg1"/>
                </a:solidFill>
                <a:latin typeface="Calibri" pitchFamily="34" charset="0"/>
              </a:rPr>
              <a:t> του </a:t>
            </a:r>
            <a:r>
              <a:rPr lang="en-US" sz="2400" dirty="0" err="1">
                <a:solidFill>
                  <a:schemeClr val="bg1"/>
                </a:solidFill>
                <a:latin typeface="Calibri" pitchFamily="34" charset="0"/>
              </a:rPr>
              <a:t>Vygotsky</a:t>
            </a:r>
            <a:r>
              <a:rPr lang="el-GR" sz="2400" dirty="0">
                <a:solidFill>
                  <a:schemeClr val="bg1"/>
                </a:solidFill>
                <a:latin typeface="Calibri" pitchFamily="34" charset="0"/>
              </a:rPr>
              <a:t> </a:t>
            </a:r>
          </a:p>
          <a:p>
            <a:pPr marL="457200" indent="-457200">
              <a:buFontTx/>
              <a:buChar char="•"/>
            </a:pPr>
            <a:r>
              <a:rPr lang="el-GR" sz="2400" dirty="0">
                <a:solidFill>
                  <a:schemeClr val="bg1"/>
                </a:solidFill>
                <a:latin typeface="Calibri" pitchFamily="34" charset="0"/>
              </a:rPr>
              <a:t>θεωρία των επιστημονικών επαναστάσεων του </a:t>
            </a:r>
            <a:r>
              <a:rPr lang="en-US" sz="2400" dirty="0">
                <a:solidFill>
                  <a:schemeClr val="bg1"/>
                </a:solidFill>
                <a:latin typeface="Calibri" pitchFamily="34" charset="0"/>
              </a:rPr>
              <a:t>Kuhn</a:t>
            </a:r>
            <a:endParaRPr lang="el-GR" sz="2400" dirty="0">
              <a:solidFill>
                <a:schemeClr val="bg1"/>
              </a:solidFill>
              <a:latin typeface="Calibri" pitchFamily="34" charset="0"/>
            </a:endParaRPr>
          </a:p>
          <a:p>
            <a:pPr marL="457200" indent="-457200">
              <a:buFontTx/>
              <a:buChar char="•"/>
            </a:pPr>
            <a:r>
              <a:rPr lang="el-GR" sz="2400" dirty="0">
                <a:solidFill>
                  <a:schemeClr val="bg1"/>
                </a:solidFill>
                <a:latin typeface="Calibri" pitchFamily="34" charset="0"/>
              </a:rPr>
              <a:t>…………………………….</a:t>
            </a:r>
            <a:r>
              <a:rPr lang="en-US" sz="2400" dirty="0">
                <a:solidFill>
                  <a:schemeClr val="bg1"/>
                </a:solidFill>
                <a:latin typeface="Calibri" pitchFamily="34" charset="0"/>
              </a:rPr>
              <a:t> </a:t>
            </a:r>
            <a:r>
              <a:rPr lang="el-GR" sz="2400" dirty="0">
                <a:solidFill>
                  <a:schemeClr val="bg1"/>
                </a:solidFill>
                <a:latin typeface="Calibri" pitchFamily="34" charset="0"/>
              </a:rPr>
              <a:t> </a:t>
            </a:r>
          </a:p>
        </p:txBody>
      </p:sp>
      <p:sp>
        <p:nvSpPr>
          <p:cNvPr id="174085" name="Text Box 5"/>
          <p:cNvSpPr txBox="1">
            <a:spLocks noChangeArrowheads="1"/>
          </p:cNvSpPr>
          <p:nvPr/>
        </p:nvSpPr>
        <p:spPr bwMode="auto">
          <a:xfrm>
            <a:off x="1470356" y="5480421"/>
            <a:ext cx="6198518" cy="461665"/>
          </a:xfrm>
          <a:prstGeom prst="rect">
            <a:avLst/>
          </a:prstGeom>
          <a:solidFill>
            <a:schemeClr val="accent3">
              <a:lumMod val="50000"/>
            </a:schemeClr>
          </a:solidFill>
          <a:ln w="12700">
            <a:solidFill>
              <a:schemeClr val="tx1"/>
            </a:solidFill>
            <a:miter lim="800000"/>
            <a:headEnd/>
            <a:tailEnd/>
          </a:ln>
          <a:effectLst/>
        </p:spPr>
        <p:txBody>
          <a:bodyPr wrap="square">
            <a:spAutoFit/>
          </a:bodyPr>
          <a:lstStyle/>
          <a:p>
            <a:pPr algn="ctr"/>
            <a:r>
              <a:rPr lang="el-GR" sz="2400" b="1" dirty="0">
                <a:solidFill>
                  <a:schemeClr val="bg1"/>
                </a:solidFill>
                <a:latin typeface="Calibri" pitchFamily="34" charset="0"/>
              </a:rPr>
              <a:t>Ρεαλιστικό εκπαιδευτικό περιβάλλον</a:t>
            </a:r>
            <a:endParaRPr lang="el-GR" sz="2400" dirty="0">
              <a:solidFill>
                <a:schemeClr val="bg1"/>
              </a:solidFill>
              <a:latin typeface="Calibri" pitchFamily="34" charset="0"/>
            </a:endParaRPr>
          </a:p>
        </p:txBody>
      </p:sp>
      <p:grpSp>
        <p:nvGrpSpPr>
          <p:cNvPr id="3" name="Ομάδα 2">
            <a:extLst>
              <a:ext uri="{FF2B5EF4-FFF2-40B4-BE49-F238E27FC236}">
                <a16:creationId xmlns:a16="http://schemas.microsoft.com/office/drawing/2014/main" id="{CC73ACB6-2EBE-441D-93B4-3AB49B930D6A}"/>
              </a:ext>
            </a:extLst>
          </p:cNvPr>
          <p:cNvGrpSpPr/>
          <p:nvPr/>
        </p:nvGrpSpPr>
        <p:grpSpPr>
          <a:xfrm>
            <a:off x="3831229" y="3825824"/>
            <a:ext cx="1476767" cy="1319105"/>
            <a:chOff x="3833606" y="3799696"/>
            <a:chExt cx="1476767" cy="886851"/>
          </a:xfrm>
        </p:grpSpPr>
        <p:sp>
          <p:nvSpPr>
            <p:cNvPr id="174087" name="AutoShape 7"/>
            <p:cNvSpPr>
              <a:spLocks noChangeArrowheads="1"/>
            </p:cNvSpPr>
            <p:nvPr/>
          </p:nvSpPr>
          <p:spPr bwMode="auto">
            <a:xfrm>
              <a:off x="3833606" y="3799696"/>
              <a:ext cx="1476767" cy="886851"/>
            </a:xfrm>
            <a:prstGeom prst="downArrow">
              <a:avLst>
                <a:gd name="adj1" fmla="val 50000"/>
                <a:gd name="adj2" fmla="val 26284"/>
              </a:avLst>
            </a:prstGeom>
            <a:noFill/>
            <a:ln w="9525">
              <a:solidFill>
                <a:schemeClr val="tx1"/>
              </a:solidFill>
              <a:miter lim="800000"/>
              <a:headEnd/>
              <a:tailEnd/>
            </a:ln>
            <a:effectLst/>
          </p:spPr>
          <p:txBody>
            <a:bodyPr wrap="none" anchor="ctr"/>
            <a:lstStyle/>
            <a:p>
              <a:endParaRPr lang="el-GR" dirty="0"/>
            </a:p>
          </p:txBody>
        </p:sp>
        <p:sp>
          <p:nvSpPr>
            <p:cNvPr id="2" name="TextBox 1">
              <a:extLst>
                <a:ext uri="{FF2B5EF4-FFF2-40B4-BE49-F238E27FC236}">
                  <a16:creationId xmlns:a16="http://schemas.microsoft.com/office/drawing/2014/main" id="{AADA40E2-E48A-455C-BD8C-5F073488C972}"/>
                </a:ext>
              </a:extLst>
            </p:cNvPr>
            <p:cNvSpPr txBox="1"/>
            <p:nvPr/>
          </p:nvSpPr>
          <p:spPr>
            <a:xfrm>
              <a:off x="4167647" y="3938905"/>
              <a:ext cx="808683" cy="369332"/>
            </a:xfrm>
            <a:prstGeom prst="rect">
              <a:avLst/>
            </a:prstGeom>
            <a:noFill/>
          </p:spPr>
          <p:txBody>
            <a:bodyPr wrap="none" rtlCol="0">
              <a:spAutoFit/>
            </a:bodyPr>
            <a:lstStyle/>
            <a:p>
              <a:r>
                <a:rPr lang="el-GR" b="1" dirty="0"/>
                <a:t>χάσμα</a:t>
              </a:r>
              <a:endParaRPr lang="en-US" b="1" dirty="0"/>
            </a:p>
          </p:txBody>
        </p:sp>
      </p:grpSp>
      <p:sp>
        <p:nvSpPr>
          <p:cNvPr id="11" name="Text Box 5">
            <a:extLst>
              <a:ext uri="{FF2B5EF4-FFF2-40B4-BE49-F238E27FC236}">
                <a16:creationId xmlns:a16="http://schemas.microsoft.com/office/drawing/2014/main" id="{C2B998B5-3597-419E-9C2B-0F9425427B39}"/>
              </a:ext>
            </a:extLst>
          </p:cNvPr>
          <p:cNvSpPr txBox="1">
            <a:spLocks noChangeArrowheads="1"/>
          </p:cNvSpPr>
          <p:nvPr/>
        </p:nvSpPr>
        <p:spPr bwMode="auto">
          <a:xfrm>
            <a:off x="923341" y="1299522"/>
            <a:ext cx="3114186" cy="5232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2800" dirty="0">
                <a:latin typeface="Calibri" pitchFamily="34" charset="0"/>
              </a:rPr>
              <a:t>General orientation </a:t>
            </a:r>
            <a:endParaRPr lang="el-GR" sz="2800" dirty="0">
              <a:latin typeface="Calibri" pitchFamily="34" charset="0"/>
            </a:endParaRPr>
          </a:p>
        </p:txBody>
      </p:sp>
    </p:spTree>
    <p:extLst>
      <p:ext uri="{BB962C8B-B14F-4D97-AF65-F5344CB8AC3E}">
        <p14:creationId xmlns:p14="http://schemas.microsoft.com/office/powerpoint/2010/main" val="129504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0CE3BE-6786-4EA7-9865-D360D9F03842}"/>
              </a:ext>
            </a:extLst>
          </p:cNvPr>
          <p:cNvSpPr>
            <a:spLocks noGrp="1"/>
          </p:cNvSpPr>
          <p:nvPr>
            <p:ph idx="1"/>
          </p:nvPr>
        </p:nvSpPr>
        <p:spPr>
          <a:xfrm>
            <a:off x="1475656" y="2276872"/>
            <a:ext cx="6624736" cy="1584176"/>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el-GR" sz="4000" b="1" dirty="0"/>
              <a:t>ΣΥΓΚΡΙΤΙΚΗ ΑΝΑΛΥΣΗ ΠΕΡΙΕΧΟΜΕΝΟΥ</a:t>
            </a:r>
            <a:endParaRPr lang="en-US" sz="4000" b="1" dirty="0"/>
          </a:p>
        </p:txBody>
      </p:sp>
    </p:spTree>
    <p:extLst>
      <p:ext uri="{BB962C8B-B14F-4D97-AF65-F5344CB8AC3E}">
        <p14:creationId xmlns:p14="http://schemas.microsoft.com/office/powerpoint/2010/main" val="690517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F9C26F-D442-5B8B-7FFE-8BC6D0B33DA9}"/>
              </a:ext>
            </a:extLst>
          </p:cNvPr>
          <p:cNvSpPr txBox="1"/>
          <p:nvPr/>
        </p:nvSpPr>
        <p:spPr>
          <a:xfrm>
            <a:off x="1727684" y="1212140"/>
            <a:ext cx="4788532" cy="1200329"/>
          </a:xfrm>
          <a:prstGeom prst="rect">
            <a:avLst/>
          </a:prstGeom>
          <a:noFill/>
        </p:spPr>
        <p:txBody>
          <a:bodyPr wrap="square">
            <a:spAutoFit/>
          </a:bodyPr>
          <a:lstStyle/>
          <a:p>
            <a:pPr marL="342900" indent="-342900">
              <a:buFont typeface="Wingdings" panose="05000000000000000000" pitchFamily="2" charset="2"/>
              <a:buChar char="Ø"/>
            </a:pPr>
            <a:r>
              <a:rPr lang="en-US" sz="2400" b="0" i="0" u="none" strike="noStrike" baseline="0" dirty="0">
                <a:solidFill>
                  <a:srgbClr val="000000"/>
                </a:solidFill>
                <a:latin typeface="+mj-lt"/>
              </a:rPr>
              <a:t>Feynman et al. 1989, </a:t>
            </a:r>
            <a:endParaRPr lang="el-GR" sz="2400" b="0" i="0" u="none" strike="noStrike" baseline="0" dirty="0">
              <a:solidFill>
                <a:srgbClr val="000000"/>
              </a:solidFill>
              <a:latin typeface="+mj-lt"/>
            </a:endParaRPr>
          </a:p>
          <a:p>
            <a:pPr marL="342900" indent="-342900">
              <a:buFont typeface="Wingdings" panose="05000000000000000000" pitchFamily="2" charset="2"/>
              <a:buChar char="Ø"/>
            </a:pPr>
            <a:r>
              <a:rPr lang="en-US" sz="2400" b="0" i="0" u="none" strike="noStrike" baseline="0" dirty="0">
                <a:solidFill>
                  <a:srgbClr val="000000"/>
                </a:solidFill>
                <a:latin typeface="+mj-lt"/>
              </a:rPr>
              <a:t>Halliday &amp; Resnick, 1976 </a:t>
            </a:r>
            <a:endParaRPr lang="el-GR" sz="2400" b="0" i="0" u="none" strike="noStrike" baseline="0" dirty="0">
              <a:solidFill>
                <a:srgbClr val="000000"/>
              </a:solidFill>
              <a:latin typeface="+mj-lt"/>
            </a:endParaRPr>
          </a:p>
          <a:p>
            <a:pPr marL="342900" indent="-342900">
              <a:buFont typeface="Wingdings" panose="05000000000000000000" pitchFamily="2" charset="2"/>
              <a:buChar char="Ø"/>
            </a:pPr>
            <a:r>
              <a:rPr lang="en-US" sz="2400" b="0" i="0" u="none" strike="noStrike" baseline="0" dirty="0" err="1">
                <a:solidFill>
                  <a:srgbClr val="000000"/>
                </a:solidFill>
                <a:latin typeface="+mj-lt"/>
              </a:rPr>
              <a:t>Yavorsky</a:t>
            </a:r>
            <a:r>
              <a:rPr lang="en-US" sz="2400" b="0" i="0" u="none" strike="noStrike" baseline="0" dirty="0">
                <a:solidFill>
                  <a:srgbClr val="000000"/>
                </a:solidFill>
                <a:latin typeface="+mj-lt"/>
              </a:rPr>
              <a:t> &amp; Pinsky 1975</a:t>
            </a:r>
            <a:endParaRPr lang="en-US" sz="2400" dirty="0">
              <a:latin typeface="+mj-lt"/>
            </a:endParaRPr>
          </a:p>
        </p:txBody>
      </p:sp>
      <p:sp>
        <p:nvSpPr>
          <p:cNvPr id="8" name="TextBox 7">
            <a:extLst>
              <a:ext uri="{FF2B5EF4-FFF2-40B4-BE49-F238E27FC236}">
                <a16:creationId xmlns:a16="http://schemas.microsoft.com/office/drawing/2014/main" id="{3006C883-10A7-0260-4738-0FAD2CC5EA1A}"/>
              </a:ext>
            </a:extLst>
          </p:cNvPr>
          <p:cNvSpPr txBox="1"/>
          <p:nvPr/>
        </p:nvSpPr>
        <p:spPr>
          <a:xfrm>
            <a:off x="1331640" y="260648"/>
            <a:ext cx="7488832" cy="584775"/>
          </a:xfrm>
          <a:prstGeom prst="rect">
            <a:avLst/>
          </a:prstGeom>
          <a:noFill/>
        </p:spPr>
        <p:txBody>
          <a:bodyPr wrap="square">
            <a:spAutoFit/>
          </a:bodyPr>
          <a:lstStyle/>
          <a:p>
            <a:r>
              <a:rPr lang="el-GR" sz="3200" b="1" i="0" u="none" strike="noStrike" baseline="0" dirty="0">
                <a:solidFill>
                  <a:srgbClr val="990033"/>
                </a:solidFill>
                <a:latin typeface="+mj-lt"/>
              </a:rPr>
              <a:t>3 βιβλία της τριτοβάθμιας εκπαίδευσης </a:t>
            </a:r>
            <a:endParaRPr lang="en-US" sz="3200" b="1" dirty="0">
              <a:solidFill>
                <a:srgbClr val="990033"/>
              </a:solidFill>
              <a:latin typeface="+mj-lt"/>
            </a:endParaRPr>
          </a:p>
        </p:txBody>
      </p:sp>
      <p:sp>
        <p:nvSpPr>
          <p:cNvPr id="9" name="Διάγραμμα ροής: Προκαθορισμένη διεργασία 8">
            <a:extLst>
              <a:ext uri="{FF2B5EF4-FFF2-40B4-BE49-F238E27FC236}">
                <a16:creationId xmlns:a16="http://schemas.microsoft.com/office/drawing/2014/main" id="{5AF232EB-7B6A-58A1-0A9F-B69A1FFB6434}"/>
              </a:ext>
            </a:extLst>
          </p:cNvPr>
          <p:cNvSpPr/>
          <p:nvPr/>
        </p:nvSpPr>
        <p:spPr>
          <a:xfrm>
            <a:off x="396244" y="1632285"/>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0911F47-F252-A96B-20A5-05ACD4AB9939}"/>
              </a:ext>
            </a:extLst>
          </p:cNvPr>
          <p:cNvSpPr txBox="1"/>
          <p:nvPr/>
        </p:nvSpPr>
        <p:spPr>
          <a:xfrm>
            <a:off x="1411760" y="3007560"/>
            <a:ext cx="7408712" cy="1569660"/>
          </a:xfrm>
          <a:prstGeom prst="rect">
            <a:avLst/>
          </a:prstGeom>
          <a:noFill/>
        </p:spPr>
        <p:txBody>
          <a:bodyPr wrap="square">
            <a:spAutoFit/>
          </a:bodyPr>
          <a:lstStyle/>
          <a:p>
            <a:r>
              <a:rPr lang="el-GR" sz="2400" b="1" i="0" u="none" strike="noStrike" baseline="0" dirty="0">
                <a:solidFill>
                  <a:srgbClr val="990033"/>
                </a:solidFill>
                <a:latin typeface="+mj-lt"/>
              </a:rPr>
              <a:t>Μηχανική, Θερμοδυναμική, Ηλεκτρισμός</a:t>
            </a:r>
            <a:r>
              <a:rPr lang="el-GR" sz="2400" b="0" i="0" u="none" strike="noStrike" baseline="0" dirty="0">
                <a:solidFill>
                  <a:srgbClr val="000000"/>
                </a:solidFill>
                <a:latin typeface="+mj-lt"/>
              </a:rPr>
              <a:t>: </a:t>
            </a:r>
            <a:r>
              <a:rPr lang="el-GR" sz="2400" b="1" i="0" u="none" strike="noStrike" baseline="0" dirty="0">
                <a:solidFill>
                  <a:srgbClr val="990033"/>
                </a:solidFill>
                <a:latin typeface="+mj-lt"/>
              </a:rPr>
              <a:t>Γιατί?</a:t>
            </a:r>
          </a:p>
          <a:p>
            <a:r>
              <a:rPr lang="el-GR" sz="2400" b="0" i="0" u="none" strike="noStrike" baseline="0" dirty="0">
                <a:solidFill>
                  <a:srgbClr val="000000"/>
                </a:solidFill>
                <a:latin typeface="+mj-lt"/>
              </a:rPr>
              <a:t>τα περιεχόμενά τους καταλαμβάνουν το μεγαλύτερο μέρος του αναλυτικού προγράμματος της Φυσικής, τουλάχιστον στις δύο πρώτες βαθμίδες της εκπαίδευσης. </a:t>
            </a:r>
            <a:endParaRPr lang="en-US" sz="2400" dirty="0">
              <a:latin typeface="+mj-lt"/>
            </a:endParaRPr>
          </a:p>
        </p:txBody>
      </p:sp>
      <p:sp>
        <p:nvSpPr>
          <p:cNvPr id="12" name="Διάγραμμα ροής: Προκαθορισμένη διεργασία 11">
            <a:extLst>
              <a:ext uri="{FF2B5EF4-FFF2-40B4-BE49-F238E27FC236}">
                <a16:creationId xmlns:a16="http://schemas.microsoft.com/office/drawing/2014/main" id="{2ABF196B-5792-7C53-E5E4-0EB359B5D0B8}"/>
              </a:ext>
            </a:extLst>
          </p:cNvPr>
          <p:cNvSpPr/>
          <p:nvPr/>
        </p:nvSpPr>
        <p:spPr>
          <a:xfrm>
            <a:off x="389754" y="3432350"/>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AE090020-C125-24F7-F473-1C9B7105C32C}"/>
              </a:ext>
            </a:extLst>
          </p:cNvPr>
          <p:cNvSpPr txBox="1"/>
          <p:nvPr/>
        </p:nvSpPr>
        <p:spPr>
          <a:xfrm>
            <a:off x="1411760" y="5196448"/>
            <a:ext cx="6904656" cy="954107"/>
          </a:xfrm>
          <a:prstGeom prst="rect">
            <a:avLst/>
          </a:prstGeom>
          <a:noFill/>
        </p:spPr>
        <p:txBody>
          <a:bodyPr wrap="square">
            <a:spAutoFit/>
          </a:bodyPr>
          <a:lstStyle/>
          <a:p>
            <a:pPr algn="just"/>
            <a:r>
              <a:rPr lang="el-GR" sz="2800" b="1" i="0" u="none" strike="noStrike" baseline="0" dirty="0">
                <a:solidFill>
                  <a:srgbClr val="002060"/>
                </a:solidFill>
                <a:latin typeface="+mj-lt"/>
              </a:rPr>
              <a:t>Πώς παρουσιάζεται για πρώτη φορά </a:t>
            </a:r>
          </a:p>
          <a:p>
            <a:pPr algn="just"/>
            <a:r>
              <a:rPr lang="el-GR" sz="2800" b="1" i="0" u="none" strike="noStrike" baseline="0" dirty="0">
                <a:solidFill>
                  <a:srgbClr val="002060"/>
                </a:solidFill>
                <a:latin typeface="+mj-lt"/>
              </a:rPr>
              <a:t>η έννοια της ενέργειας, σε κάθε βιβλίο</a:t>
            </a:r>
            <a:r>
              <a:rPr lang="el-GR" sz="2800" b="1" dirty="0">
                <a:solidFill>
                  <a:srgbClr val="002060"/>
                </a:solidFill>
                <a:latin typeface="+mj-lt"/>
              </a:rPr>
              <a:t>?</a:t>
            </a:r>
            <a:endParaRPr lang="en-US" sz="2800" b="1" dirty="0">
              <a:solidFill>
                <a:srgbClr val="002060"/>
              </a:solidFill>
              <a:latin typeface="+mj-lt"/>
            </a:endParaRPr>
          </a:p>
        </p:txBody>
      </p:sp>
      <p:sp>
        <p:nvSpPr>
          <p:cNvPr id="15" name="Διάγραμμα ροής: Προκαθορισμένη διεργασία 14">
            <a:extLst>
              <a:ext uri="{FF2B5EF4-FFF2-40B4-BE49-F238E27FC236}">
                <a16:creationId xmlns:a16="http://schemas.microsoft.com/office/drawing/2014/main" id="{6A1BD6FB-97CC-70CE-5093-406F3199E8A2}"/>
              </a:ext>
            </a:extLst>
          </p:cNvPr>
          <p:cNvSpPr/>
          <p:nvPr/>
        </p:nvSpPr>
        <p:spPr>
          <a:xfrm>
            <a:off x="372105" y="5555037"/>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65770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Διάγραμμα ροής: Προκαθορισμένη διεργασία 11">
            <a:extLst>
              <a:ext uri="{FF2B5EF4-FFF2-40B4-BE49-F238E27FC236}">
                <a16:creationId xmlns:a16="http://schemas.microsoft.com/office/drawing/2014/main" id="{2ABF196B-5792-7C53-E5E4-0EB359B5D0B8}"/>
              </a:ext>
            </a:extLst>
          </p:cNvPr>
          <p:cNvSpPr/>
          <p:nvPr/>
        </p:nvSpPr>
        <p:spPr>
          <a:xfrm>
            <a:off x="169774" y="3150154"/>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AE090020-C125-24F7-F473-1C9B7105C32C}"/>
              </a:ext>
            </a:extLst>
          </p:cNvPr>
          <p:cNvSpPr txBox="1"/>
          <p:nvPr/>
        </p:nvSpPr>
        <p:spPr>
          <a:xfrm>
            <a:off x="611560" y="83430"/>
            <a:ext cx="8272808" cy="954107"/>
          </a:xfrm>
          <a:prstGeom prst="rect">
            <a:avLst/>
          </a:prstGeom>
          <a:noFill/>
        </p:spPr>
        <p:txBody>
          <a:bodyPr wrap="square">
            <a:spAutoFit/>
          </a:bodyPr>
          <a:lstStyle/>
          <a:p>
            <a:pPr algn="ctr"/>
            <a:r>
              <a:rPr lang="el-GR" sz="2800" b="1" i="0" u="none" strike="noStrike" baseline="0" dirty="0">
                <a:solidFill>
                  <a:srgbClr val="002060"/>
                </a:solidFill>
                <a:latin typeface="+mj-lt"/>
              </a:rPr>
              <a:t>Πώς παρουσιάζεται για πρώτη φορά η έννοια της ενέργειας, σε κάθε βιβλίο</a:t>
            </a:r>
            <a:r>
              <a:rPr lang="el-GR" sz="2800" b="1" dirty="0">
                <a:solidFill>
                  <a:srgbClr val="002060"/>
                </a:solidFill>
                <a:latin typeface="+mj-lt"/>
              </a:rPr>
              <a:t>?</a:t>
            </a:r>
            <a:endParaRPr lang="en-US" sz="2800" b="1" dirty="0">
              <a:solidFill>
                <a:srgbClr val="002060"/>
              </a:solidFill>
              <a:latin typeface="+mj-lt"/>
            </a:endParaRPr>
          </a:p>
        </p:txBody>
      </p:sp>
      <p:sp>
        <p:nvSpPr>
          <p:cNvPr id="15" name="Διάγραμμα ροής: Προκαθορισμένη διεργασία 14">
            <a:extLst>
              <a:ext uri="{FF2B5EF4-FFF2-40B4-BE49-F238E27FC236}">
                <a16:creationId xmlns:a16="http://schemas.microsoft.com/office/drawing/2014/main" id="{6A1BD6FB-97CC-70CE-5093-406F3199E8A2}"/>
              </a:ext>
            </a:extLst>
          </p:cNvPr>
          <p:cNvSpPr/>
          <p:nvPr/>
        </p:nvSpPr>
        <p:spPr>
          <a:xfrm>
            <a:off x="169469" y="4563203"/>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DCB6BE3D-07AF-BC59-2C04-0D47F53D5479}"/>
              </a:ext>
            </a:extLst>
          </p:cNvPr>
          <p:cNvSpPr txBox="1"/>
          <p:nvPr/>
        </p:nvSpPr>
        <p:spPr>
          <a:xfrm>
            <a:off x="1289854" y="1181259"/>
            <a:ext cx="7566622" cy="1200329"/>
          </a:xfrm>
          <a:prstGeom prst="rect">
            <a:avLst/>
          </a:prstGeom>
          <a:noFill/>
        </p:spPr>
        <p:txBody>
          <a:bodyPr wrap="square">
            <a:spAutoFit/>
          </a:bodyPr>
          <a:lstStyle/>
          <a:p>
            <a:r>
              <a:rPr lang="el-GR" sz="2400" b="1" i="0" u="none" strike="noStrike" baseline="0" dirty="0">
                <a:solidFill>
                  <a:srgbClr val="C00000"/>
                </a:solidFill>
                <a:latin typeface="+mj-lt"/>
              </a:rPr>
              <a:t>Εισάγεται η ενέργεια με τον ίδιο τρόπο στα τρία βιβλία; </a:t>
            </a:r>
          </a:p>
          <a:p>
            <a:r>
              <a:rPr lang="el-GR" sz="2400" b="0" i="0" u="none" strike="noStrike" baseline="0" dirty="0">
                <a:solidFill>
                  <a:srgbClr val="000000"/>
                </a:solidFill>
                <a:latin typeface="+mj-lt"/>
              </a:rPr>
              <a:t>Για παράδειγμα, με τις ίδιες σχέσεις, τους ίδιους ορισμούς, τα ίδια φυσικά φαινόμενα; </a:t>
            </a:r>
          </a:p>
        </p:txBody>
      </p:sp>
      <p:sp>
        <p:nvSpPr>
          <p:cNvPr id="16" name="TextBox 15">
            <a:extLst>
              <a:ext uri="{FF2B5EF4-FFF2-40B4-BE49-F238E27FC236}">
                <a16:creationId xmlns:a16="http://schemas.microsoft.com/office/drawing/2014/main" id="{184ED0DE-6453-2EAC-FC2F-D028B4398777}"/>
              </a:ext>
            </a:extLst>
          </p:cNvPr>
          <p:cNvSpPr txBox="1"/>
          <p:nvPr/>
        </p:nvSpPr>
        <p:spPr>
          <a:xfrm>
            <a:off x="964652" y="2794340"/>
            <a:ext cx="7919715" cy="1015663"/>
          </a:xfrm>
          <a:prstGeom prst="rect">
            <a:avLst/>
          </a:prstGeom>
          <a:noFill/>
        </p:spPr>
        <p:txBody>
          <a:bodyPr wrap="square">
            <a:spAutoFit/>
          </a:bodyPr>
          <a:lstStyle/>
          <a:p>
            <a:r>
              <a:rPr lang="el-GR" sz="2000" b="0" i="0" u="none" strike="noStrike" baseline="0" dirty="0">
                <a:solidFill>
                  <a:srgbClr val="000000"/>
                </a:solidFill>
                <a:latin typeface="+mj-lt"/>
              </a:rPr>
              <a:t>Ως μια αφηρημένη αριθμητική ποσότητα. </a:t>
            </a:r>
            <a:r>
              <a:rPr lang="el-GR" sz="2000" b="1" i="0" u="none" strike="noStrike" baseline="0" dirty="0">
                <a:solidFill>
                  <a:srgbClr val="000000"/>
                </a:solidFill>
                <a:latin typeface="+mj-lt"/>
              </a:rPr>
              <a:t>Είναι ένας αριθμός</a:t>
            </a:r>
            <a:r>
              <a:rPr lang="el-GR" sz="2000" b="0" i="0" u="none" strike="noStrike" baseline="0" dirty="0">
                <a:solidFill>
                  <a:srgbClr val="000000"/>
                </a:solidFill>
                <a:latin typeface="+mj-lt"/>
              </a:rPr>
              <a:t>. Ισχύει γι’ αυτήν ένα μαθηματικό αξίωμα, ο νόμος διατήρησής της. Η ενέργεια δεν νοείται χωρίς τη διατήρησή της </a:t>
            </a:r>
          </a:p>
        </p:txBody>
      </p:sp>
      <p:sp>
        <p:nvSpPr>
          <p:cNvPr id="21" name="TextBox 20">
            <a:extLst>
              <a:ext uri="{FF2B5EF4-FFF2-40B4-BE49-F238E27FC236}">
                <a16:creationId xmlns:a16="http://schemas.microsoft.com/office/drawing/2014/main" id="{9308621B-C262-BDDF-2C9C-EB23AF826796}"/>
              </a:ext>
            </a:extLst>
          </p:cNvPr>
          <p:cNvSpPr txBox="1"/>
          <p:nvPr/>
        </p:nvSpPr>
        <p:spPr>
          <a:xfrm>
            <a:off x="0" y="2502203"/>
            <a:ext cx="2627784"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a:solidFill>
                  <a:srgbClr val="C00000"/>
                </a:solidFill>
                <a:latin typeface="+mj-lt"/>
              </a:rPr>
              <a:t>Feynman et al. 1989</a:t>
            </a:r>
            <a:endParaRPr lang="en-US" i="1" dirty="0">
              <a:solidFill>
                <a:srgbClr val="C00000"/>
              </a:solidFill>
              <a:latin typeface="+mj-lt"/>
            </a:endParaRPr>
          </a:p>
        </p:txBody>
      </p:sp>
      <p:sp>
        <p:nvSpPr>
          <p:cNvPr id="22" name="Διάγραμμα ροής: Προκαθορισμένη διεργασία 21">
            <a:extLst>
              <a:ext uri="{FF2B5EF4-FFF2-40B4-BE49-F238E27FC236}">
                <a16:creationId xmlns:a16="http://schemas.microsoft.com/office/drawing/2014/main" id="{E3C44622-28A2-3655-D55F-7239F3A61F91}"/>
              </a:ext>
            </a:extLst>
          </p:cNvPr>
          <p:cNvSpPr/>
          <p:nvPr/>
        </p:nvSpPr>
        <p:spPr>
          <a:xfrm>
            <a:off x="179512" y="1601403"/>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CAC381CA-50FE-190A-02A9-141195EAFDAD}"/>
              </a:ext>
            </a:extLst>
          </p:cNvPr>
          <p:cNvSpPr txBox="1"/>
          <p:nvPr/>
        </p:nvSpPr>
        <p:spPr>
          <a:xfrm>
            <a:off x="0" y="3853423"/>
            <a:ext cx="2699792"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err="1">
                <a:solidFill>
                  <a:srgbClr val="C00000"/>
                </a:solidFill>
                <a:latin typeface="+mj-lt"/>
              </a:rPr>
              <a:t>Yavorsky</a:t>
            </a:r>
            <a:r>
              <a:rPr lang="en-US" b="0" i="1" u="none" strike="noStrike" baseline="0" dirty="0">
                <a:solidFill>
                  <a:srgbClr val="C00000"/>
                </a:solidFill>
                <a:latin typeface="+mj-lt"/>
              </a:rPr>
              <a:t> &amp; Pinsky 1975</a:t>
            </a:r>
            <a:endParaRPr lang="en-US" i="1" dirty="0">
              <a:solidFill>
                <a:srgbClr val="C00000"/>
              </a:solidFill>
              <a:latin typeface="+mj-lt"/>
            </a:endParaRPr>
          </a:p>
        </p:txBody>
      </p:sp>
      <p:sp>
        <p:nvSpPr>
          <p:cNvPr id="24" name="TextBox 23">
            <a:extLst>
              <a:ext uri="{FF2B5EF4-FFF2-40B4-BE49-F238E27FC236}">
                <a16:creationId xmlns:a16="http://schemas.microsoft.com/office/drawing/2014/main" id="{B6A443A3-4B7C-8B31-0294-FC4A652B47CE}"/>
              </a:ext>
            </a:extLst>
          </p:cNvPr>
          <p:cNvSpPr txBox="1"/>
          <p:nvPr/>
        </p:nvSpPr>
        <p:spPr>
          <a:xfrm>
            <a:off x="1032097" y="4222755"/>
            <a:ext cx="7919715" cy="923330"/>
          </a:xfrm>
          <a:prstGeom prst="rect">
            <a:avLst/>
          </a:prstGeom>
          <a:noFill/>
        </p:spPr>
        <p:txBody>
          <a:bodyPr wrap="square">
            <a:spAutoFit/>
          </a:bodyPr>
          <a:lstStyle/>
          <a:p>
            <a:r>
              <a:rPr lang="el-GR" sz="1800" b="1" i="0" u="none" strike="noStrike" baseline="0" dirty="0">
                <a:solidFill>
                  <a:srgbClr val="000000"/>
                </a:solidFill>
                <a:latin typeface="+mj-lt"/>
              </a:rPr>
              <a:t>Ολική ενέργεια ενός σώματος: E = m c</a:t>
            </a:r>
            <a:r>
              <a:rPr lang="el-GR" sz="1800" b="1" i="0" u="none" strike="noStrike" baseline="30000" dirty="0">
                <a:solidFill>
                  <a:srgbClr val="000000"/>
                </a:solidFill>
                <a:latin typeface="+mj-lt"/>
              </a:rPr>
              <a:t>2</a:t>
            </a:r>
            <a:r>
              <a:rPr lang="el-GR" sz="1800" b="1" i="0" u="none" strike="noStrike" baseline="0" dirty="0">
                <a:solidFill>
                  <a:srgbClr val="000000"/>
                </a:solidFill>
                <a:latin typeface="+mj-lt"/>
              </a:rPr>
              <a:t> </a:t>
            </a:r>
            <a:endParaRPr lang="el-GR" dirty="0">
              <a:solidFill>
                <a:srgbClr val="000000"/>
              </a:solidFill>
              <a:latin typeface="+mj-lt"/>
            </a:endParaRPr>
          </a:p>
          <a:p>
            <a:r>
              <a:rPr lang="el-GR" sz="1800" b="0" i="0" u="none" strike="noStrike" baseline="0" dirty="0">
                <a:solidFill>
                  <a:srgbClr val="000000"/>
                </a:solidFill>
                <a:latin typeface="+mj-lt"/>
              </a:rPr>
              <a:t>Η ενέργεια </a:t>
            </a:r>
            <a:r>
              <a:rPr lang="el-GR" sz="1800" b="1" i="0" u="none" strike="noStrike" baseline="0" dirty="0">
                <a:solidFill>
                  <a:srgbClr val="000000"/>
                </a:solidFill>
                <a:latin typeface="+mj-lt"/>
              </a:rPr>
              <a:t>δεν έχει μια και μοναδική τιμή</a:t>
            </a:r>
            <a:r>
              <a:rPr lang="el-GR" sz="1800" b="0" i="0" u="none" strike="noStrike" baseline="0" dirty="0">
                <a:solidFill>
                  <a:srgbClr val="000000"/>
                </a:solidFill>
                <a:latin typeface="+mj-lt"/>
              </a:rPr>
              <a:t>,… Η θεωρία της σχετικότητας βρίσκεται στα πρώτα κεφάλαια του περιεχομένου του. </a:t>
            </a:r>
            <a:endParaRPr lang="el-GR" sz="2000" b="0" i="0" u="none" strike="noStrike" baseline="0" dirty="0">
              <a:solidFill>
                <a:srgbClr val="000000"/>
              </a:solidFill>
              <a:latin typeface="+mj-lt"/>
            </a:endParaRPr>
          </a:p>
        </p:txBody>
      </p:sp>
      <p:sp>
        <p:nvSpPr>
          <p:cNvPr id="25" name="TextBox 24">
            <a:extLst>
              <a:ext uri="{FF2B5EF4-FFF2-40B4-BE49-F238E27FC236}">
                <a16:creationId xmlns:a16="http://schemas.microsoft.com/office/drawing/2014/main" id="{3A1212D4-35B9-90C8-35EB-0A542E779991}"/>
              </a:ext>
            </a:extLst>
          </p:cNvPr>
          <p:cNvSpPr txBox="1"/>
          <p:nvPr/>
        </p:nvSpPr>
        <p:spPr>
          <a:xfrm>
            <a:off x="0" y="5121878"/>
            <a:ext cx="2915816"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a:solidFill>
                  <a:srgbClr val="C00000"/>
                </a:solidFill>
                <a:latin typeface="+mj-lt"/>
              </a:rPr>
              <a:t>Halliday &amp; Resnick, 1976 </a:t>
            </a:r>
            <a:endParaRPr lang="el-GR" b="0" i="1" u="none" strike="noStrike" baseline="0" dirty="0">
              <a:solidFill>
                <a:srgbClr val="C00000"/>
              </a:solidFill>
              <a:latin typeface="+mj-lt"/>
            </a:endParaRPr>
          </a:p>
        </p:txBody>
      </p:sp>
      <p:sp>
        <p:nvSpPr>
          <p:cNvPr id="26" name="TextBox 25">
            <a:extLst>
              <a:ext uri="{FF2B5EF4-FFF2-40B4-BE49-F238E27FC236}">
                <a16:creationId xmlns:a16="http://schemas.microsoft.com/office/drawing/2014/main" id="{973EEC0A-060C-33CC-694E-F8CFC514333C}"/>
              </a:ext>
            </a:extLst>
          </p:cNvPr>
          <p:cNvSpPr txBox="1"/>
          <p:nvPr/>
        </p:nvSpPr>
        <p:spPr>
          <a:xfrm>
            <a:off x="931789" y="5645301"/>
            <a:ext cx="7985440" cy="1015663"/>
          </a:xfrm>
          <a:prstGeom prst="rect">
            <a:avLst/>
          </a:prstGeom>
          <a:noFill/>
        </p:spPr>
        <p:txBody>
          <a:bodyPr wrap="square">
            <a:spAutoFit/>
          </a:bodyPr>
          <a:lstStyle/>
          <a:p>
            <a:r>
              <a:rPr lang="el-GR" sz="2000" b="1" i="0" u="none" strike="noStrike" baseline="0" dirty="0">
                <a:solidFill>
                  <a:srgbClr val="000000"/>
                </a:solidFill>
                <a:latin typeface="+mj-lt"/>
              </a:rPr>
              <a:t>Πρώτα ορίζεται το έργο</a:t>
            </a:r>
            <a:r>
              <a:rPr lang="el-GR" sz="2000" b="0" i="0" u="none" strike="noStrike" baseline="0" dirty="0">
                <a:solidFill>
                  <a:srgbClr val="000000"/>
                </a:solidFill>
                <a:latin typeface="+mj-lt"/>
              </a:rPr>
              <a:t>…εισάγεται μέσα από αυτό, η κινητική ενέργεια .</a:t>
            </a:r>
          </a:p>
          <a:p>
            <a:r>
              <a:rPr lang="el-GR" sz="2000" b="1" i="0" u="none" strike="noStrike" baseline="0" dirty="0">
                <a:solidFill>
                  <a:srgbClr val="000000"/>
                </a:solidFill>
                <a:latin typeface="+mj-lt"/>
              </a:rPr>
              <a:t>Πρώτο στοιχείο για την ε</a:t>
            </a:r>
            <a:r>
              <a:rPr lang="el-GR" sz="2000" b="0" i="0" u="none" strike="noStrike" baseline="0" dirty="0">
                <a:solidFill>
                  <a:srgbClr val="000000"/>
                </a:solidFill>
                <a:latin typeface="+mj-lt"/>
              </a:rPr>
              <a:t>: η διατύπωση του θεωρήματος έργου-ενέργειας. </a:t>
            </a:r>
          </a:p>
          <a:p>
            <a:r>
              <a:rPr lang="el-GR" sz="2000" b="0" i="0" u="none" strike="noStrike" baseline="0" dirty="0">
                <a:solidFill>
                  <a:srgbClr val="000000"/>
                </a:solidFill>
                <a:latin typeface="+mj-lt"/>
              </a:rPr>
              <a:t>Σχέση των εννοιών του έργου, της δύναμης και της κινητικής ενέργειας. </a:t>
            </a:r>
            <a:endParaRPr lang="en-US" sz="2000" dirty="0">
              <a:latin typeface="+mj-lt"/>
            </a:endParaRPr>
          </a:p>
        </p:txBody>
      </p:sp>
      <p:sp>
        <p:nvSpPr>
          <p:cNvPr id="27" name="Διάγραμμα ροής: Προκαθορισμένη διεργασία 26">
            <a:extLst>
              <a:ext uri="{FF2B5EF4-FFF2-40B4-BE49-F238E27FC236}">
                <a16:creationId xmlns:a16="http://schemas.microsoft.com/office/drawing/2014/main" id="{1CC5FD1D-E1FC-71C7-93D8-770E97420971}"/>
              </a:ext>
            </a:extLst>
          </p:cNvPr>
          <p:cNvSpPr/>
          <p:nvPr/>
        </p:nvSpPr>
        <p:spPr>
          <a:xfrm>
            <a:off x="193908" y="5922527"/>
            <a:ext cx="648072" cy="360040"/>
          </a:xfrm>
          <a:prstGeom prst="flowChartPredefined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9339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E090020-C125-24F7-F473-1C9B7105C32C}"/>
              </a:ext>
            </a:extLst>
          </p:cNvPr>
          <p:cNvSpPr txBox="1"/>
          <p:nvPr/>
        </p:nvSpPr>
        <p:spPr>
          <a:xfrm>
            <a:off x="611560" y="83430"/>
            <a:ext cx="8272808" cy="954107"/>
          </a:xfrm>
          <a:prstGeom prst="rect">
            <a:avLst/>
          </a:prstGeom>
          <a:noFill/>
        </p:spPr>
        <p:txBody>
          <a:bodyPr wrap="square">
            <a:spAutoFit/>
          </a:bodyPr>
          <a:lstStyle/>
          <a:p>
            <a:pPr algn="ctr"/>
            <a:r>
              <a:rPr lang="el-GR" sz="2800" b="1" i="0" u="none" strike="noStrike" baseline="0" dirty="0">
                <a:solidFill>
                  <a:srgbClr val="002060"/>
                </a:solidFill>
                <a:latin typeface="+mj-lt"/>
              </a:rPr>
              <a:t>Πώς παρουσιάζεται για πρώτη φορά η έννοια της ενέργειας, σε κάθε βιβλίο</a:t>
            </a:r>
            <a:r>
              <a:rPr lang="el-GR" sz="2800" b="1" dirty="0">
                <a:solidFill>
                  <a:srgbClr val="002060"/>
                </a:solidFill>
                <a:latin typeface="+mj-lt"/>
              </a:rPr>
              <a:t>?</a:t>
            </a:r>
            <a:endParaRPr lang="en-US" sz="2800" b="1" dirty="0">
              <a:solidFill>
                <a:srgbClr val="002060"/>
              </a:solidFill>
              <a:latin typeface="+mj-lt"/>
            </a:endParaRPr>
          </a:p>
        </p:txBody>
      </p:sp>
      <p:sp>
        <p:nvSpPr>
          <p:cNvPr id="10" name="TextBox 9">
            <a:extLst>
              <a:ext uri="{FF2B5EF4-FFF2-40B4-BE49-F238E27FC236}">
                <a16:creationId xmlns:a16="http://schemas.microsoft.com/office/drawing/2014/main" id="{DCB6BE3D-07AF-BC59-2C04-0D47F53D5479}"/>
              </a:ext>
            </a:extLst>
          </p:cNvPr>
          <p:cNvSpPr txBox="1"/>
          <p:nvPr/>
        </p:nvSpPr>
        <p:spPr>
          <a:xfrm>
            <a:off x="1289854" y="1181259"/>
            <a:ext cx="7566622" cy="461665"/>
          </a:xfrm>
          <a:prstGeom prst="rect">
            <a:avLst/>
          </a:prstGeom>
          <a:noFill/>
        </p:spPr>
        <p:txBody>
          <a:bodyPr wrap="square">
            <a:spAutoFit/>
          </a:bodyPr>
          <a:lstStyle/>
          <a:p>
            <a:r>
              <a:rPr lang="el-GR" sz="2400" b="1" i="0" u="none" strike="noStrike" baseline="0" dirty="0">
                <a:solidFill>
                  <a:srgbClr val="C00000"/>
                </a:solidFill>
                <a:latin typeface="+mj-lt"/>
              </a:rPr>
              <a:t>Εισάγεται η ενέργεια με τον ίδιο τρόπο στα τρία βιβλία; </a:t>
            </a:r>
          </a:p>
        </p:txBody>
      </p:sp>
      <p:sp>
        <p:nvSpPr>
          <p:cNvPr id="16" name="TextBox 15">
            <a:extLst>
              <a:ext uri="{FF2B5EF4-FFF2-40B4-BE49-F238E27FC236}">
                <a16:creationId xmlns:a16="http://schemas.microsoft.com/office/drawing/2014/main" id="{184ED0DE-6453-2EAC-FC2F-D028B4398777}"/>
              </a:ext>
            </a:extLst>
          </p:cNvPr>
          <p:cNvSpPr txBox="1"/>
          <p:nvPr/>
        </p:nvSpPr>
        <p:spPr>
          <a:xfrm>
            <a:off x="907505" y="2968797"/>
            <a:ext cx="3899943" cy="400110"/>
          </a:xfrm>
          <a:prstGeom prst="rect">
            <a:avLst/>
          </a:prstGeom>
          <a:noFill/>
        </p:spPr>
        <p:txBody>
          <a:bodyPr wrap="square">
            <a:spAutoFit/>
          </a:bodyPr>
          <a:lstStyle/>
          <a:p>
            <a:pPr algn="ctr"/>
            <a:r>
              <a:rPr lang="el-GR" sz="2000" b="0" i="0" u="none" strike="noStrike" baseline="0" dirty="0">
                <a:solidFill>
                  <a:srgbClr val="000000"/>
                </a:solidFill>
                <a:latin typeface="+mj-lt"/>
              </a:rPr>
              <a:t>εισάγεται ως </a:t>
            </a:r>
            <a:r>
              <a:rPr lang="el-GR" sz="2000" b="1" i="0" u="none" strike="noStrike" baseline="0" dirty="0">
                <a:solidFill>
                  <a:srgbClr val="C00000"/>
                </a:solidFill>
                <a:latin typeface="+mj-lt"/>
              </a:rPr>
              <a:t>πρωταρχική</a:t>
            </a:r>
            <a:r>
              <a:rPr lang="el-GR" sz="2000" b="0" i="0" u="none" strike="noStrike" baseline="0" dirty="0">
                <a:solidFill>
                  <a:srgbClr val="000000"/>
                </a:solidFill>
                <a:latin typeface="+mj-lt"/>
              </a:rPr>
              <a:t> έννοια </a:t>
            </a:r>
          </a:p>
        </p:txBody>
      </p:sp>
      <p:sp>
        <p:nvSpPr>
          <p:cNvPr id="21" name="TextBox 20">
            <a:extLst>
              <a:ext uri="{FF2B5EF4-FFF2-40B4-BE49-F238E27FC236}">
                <a16:creationId xmlns:a16="http://schemas.microsoft.com/office/drawing/2014/main" id="{9308621B-C262-BDDF-2C9C-EB23AF826796}"/>
              </a:ext>
            </a:extLst>
          </p:cNvPr>
          <p:cNvSpPr txBox="1"/>
          <p:nvPr/>
        </p:nvSpPr>
        <p:spPr>
          <a:xfrm>
            <a:off x="37119" y="2314684"/>
            <a:ext cx="2627784"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a:latin typeface="+mj-lt"/>
              </a:rPr>
              <a:t>Feynman et al. 1989</a:t>
            </a:r>
            <a:endParaRPr lang="en-US" i="1" dirty="0">
              <a:latin typeface="+mj-lt"/>
            </a:endParaRPr>
          </a:p>
        </p:txBody>
      </p:sp>
      <p:sp>
        <p:nvSpPr>
          <p:cNvPr id="23" name="TextBox 22">
            <a:extLst>
              <a:ext uri="{FF2B5EF4-FFF2-40B4-BE49-F238E27FC236}">
                <a16:creationId xmlns:a16="http://schemas.microsoft.com/office/drawing/2014/main" id="{CAC381CA-50FE-190A-02A9-141195EAFDAD}"/>
              </a:ext>
            </a:extLst>
          </p:cNvPr>
          <p:cNvSpPr txBox="1"/>
          <p:nvPr/>
        </p:nvSpPr>
        <p:spPr>
          <a:xfrm>
            <a:off x="2434072" y="2328677"/>
            <a:ext cx="2699792"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err="1">
                <a:latin typeface="+mj-lt"/>
              </a:rPr>
              <a:t>Yavorsky</a:t>
            </a:r>
            <a:r>
              <a:rPr lang="en-US" b="0" i="1" u="none" strike="noStrike" baseline="0" dirty="0">
                <a:latin typeface="+mj-lt"/>
              </a:rPr>
              <a:t> &amp; Pinsky 1975</a:t>
            </a:r>
            <a:endParaRPr lang="en-US" i="1" dirty="0">
              <a:latin typeface="+mj-lt"/>
            </a:endParaRPr>
          </a:p>
        </p:txBody>
      </p:sp>
      <p:sp>
        <p:nvSpPr>
          <p:cNvPr id="25" name="TextBox 24">
            <a:extLst>
              <a:ext uri="{FF2B5EF4-FFF2-40B4-BE49-F238E27FC236}">
                <a16:creationId xmlns:a16="http://schemas.microsoft.com/office/drawing/2014/main" id="{3A1212D4-35B9-90C8-35EB-0A542E779991}"/>
              </a:ext>
            </a:extLst>
          </p:cNvPr>
          <p:cNvSpPr txBox="1"/>
          <p:nvPr/>
        </p:nvSpPr>
        <p:spPr>
          <a:xfrm>
            <a:off x="5935915" y="2328677"/>
            <a:ext cx="2915816" cy="369332"/>
          </a:xfrm>
          <a:prstGeom prst="rect">
            <a:avLst/>
          </a:prstGeom>
          <a:noFill/>
        </p:spPr>
        <p:txBody>
          <a:bodyPr wrap="square">
            <a:spAutoFit/>
          </a:bodyPr>
          <a:lstStyle/>
          <a:p>
            <a:pPr marL="342900" indent="-342900">
              <a:buFont typeface="Wingdings" panose="05000000000000000000" pitchFamily="2" charset="2"/>
              <a:buChar char="Ø"/>
            </a:pPr>
            <a:r>
              <a:rPr lang="en-US" b="0" i="1" u="none" strike="noStrike" baseline="0" dirty="0">
                <a:latin typeface="+mj-lt"/>
              </a:rPr>
              <a:t>Halliday &amp; Resnick, 1976 </a:t>
            </a:r>
            <a:endParaRPr lang="el-GR" b="0" i="1" u="none" strike="noStrike" baseline="0" dirty="0">
              <a:latin typeface="+mj-lt"/>
            </a:endParaRPr>
          </a:p>
        </p:txBody>
      </p:sp>
      <p:sp>
        <p:nvSpPr>
          <p:cNvPr id="17" name="TextBox 16">
            <a:extLst>
              <a:ext uri="{FF2B5EF4-FFF2-40B4-BE49-F238E27FC236}">
                <a16:creationId xmlns:a16="http://schemas.microsoft.com/office/drawing/2014/main" id="{4A8F24E5-14DC-3498-D75E-16D823E68FE0}"/>
              </a:ext>
            </a:extLst>
          </p:cNvPr>
          <p:cNvSpPr txBox="1"/>
          <p:nvPr/>
        </p:nvSpPr>
        <p:spPr>
          <a:xfrm>
            <a:off x="5529402" y="2962609"/>
            <a:ext cx="3616627" cy="400110"/>
          </a:xfrm>
          <a:prstGeom prst="rect">
            <a:avLst/>
          </a:prstGeom>
          <a:noFill/>
        </p:spPr>
        <p:txBody>
          <a:bodyPr wrap="square">
            <a:spAutoFit/>
          </a:bodyPr>
          <a:lstStyle/>
          <a:p>
            <a:r>
              <a:rPr lang="el-GR" sz="2000" b="1" i="0" u="none" strike="noStrike" baseline="0" dirty="0">
                <a:solidFill>
                  <a:srgbClr val="C00000"/>
                </a:solidFill>
                <a:latin typeface="+mj-lt"/>
              </a:rPr>
              <a:t>ως παράγωγη</a:t>
            </a:r>
            <a:r>
              <a:rPr lang="el-GR" sz="2000" b="0" i="0" u="none" strike="noStrike" baseline="0" dirty="0">
                <a:solidFill>
                  <a:srgbClr val="000000"/>
                </a:solidFill>
                <a:latin typeface="+mj-lt"/>
              </a:rPr>
              <a:t> έννοια του έργου </a:t>
            </a:r>
            <a:endParaRPr lang="en-US" sz="2000" dirty="0">
              <a:latin typeface="+mj-lt"/>
            </a:endParaRPr>
          </a:p>
        </p:txBody>
      </p:sp>
      <p:sp>
        <p:nvSpPr>
          <p:cNvPr id="18" name="Διάγραμμα ροής: Προκαθορισμένη διεργασία 17">
            <a:extLst>
              <a:ext uri="{FF2B5EF4-FFF2-40B4-BE49-F238E27FC236}">
                <a16:creationId xmlns:a16="http://schemas.microsoft.com/office/drawing/2014/main" id="{60BECF05-558F-E983-1C91-8F3CB6C4CF1D}"/>
              </a:ext>
            </a:extLst>
          </p:cNvPr>
          <p:cNvSpPr/>
          <p:nvPr/>
        </p:nvSpPr>
        <p:spPr>
          <a:xfrm>
            <a:off x="341396" y="1252994"/>
            <a:ext cx="648072" cy="360040"/>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20F5FFAB-DAD4-E821-5230-A1B93DBB434B}"/>
              </a:ext>
            </a:extLst>
          </p:cNvPr>
          <p:cNvSpPr txBox="1"/>
          <p:nvPr/>
        </p:nvSpPr>
        <p:spPr>
          <a:xfrm>
            <a:off x="1107065" y="4057764"/>
            <a:ext cx="7744666" cy="830997"/>
          </a:xfrm>
          <a:prstGeom prst="rect">
            <a:avLst/>
          </a:prstGeom>
          <a:noFill/>
        </p:spPr>
        <p:txBody>
          <a:bodyPr wrap="square">
            <a:spAutoFit/>
          </a:bodyPr>
          <a:lstStyle/>
          <a:p>
            <a:pPr algn="ctr"/>
            <a:r>
              <a:rPr lang="el-GR" sz="2400" b="0" i="0" u="none" strike="noStrike" baseline="0" dirty="0">
                <a:solidFill>
                  <a:srgbClr val="000000"/>
                </a:solidFill>
                <a:latin typeface="+mj-lt"/>
              </a:rPr>
              <a:t>θεωρείται μια </a:t>
            </a:r>
            <a:r>
              <a:rPr lang="el-GR" sz="2400" b="1" i="0" u="none" strike="noStrike" baseline="0" dirty="0">
                <a:solidFill>
                  <a:srgbClr val="C00000"/>
                </a:solidFill>
                <a:latin typeface="+mj-lt"/>
              </a:rPr>
              <a:t>αφηρημένη</a:t>
            </a:r>
            <a:r>
              <a:rPr lang="el-GR" sz="2400" b="0" i="0" u="none" strike="noStrike" baseline="0" dirty="0">
                <a:solidFill>
                  <a:srgbClr val="C00000"/>
                </a:solidFill>
                <a:latin typeface="+mj-lt"/>
              </a:rPr>
              <a:t> </a:t>
            </a:r>
            <a:r>
              <a:rPr lang="el-GR" sz="2400" b="0" i="0" u="none" strike="noStrike" baseline="0" dirty="0">
                <a:solidFill>
                  <a:srgbClr val="000000"/>
                </a:solidFill>
                <a:latin typeface="+mj-lt"/>
              </a:rPr>
              <a:t>έννοια κι όχι μια </a:t>
            </a:r>
            <a:r>
              <a:rPr lang="el-GR" sz="2400" b="1" i="0" u="none" strike="noStrike" baseline="0" dirty="0">
                <a:solidFill>
                  <a:srgbClr val="C00000"/>
                </a:solidFill>
                <a:latin typeface="+mj-lt"/>
              </a:rPr>
              <a:t>αντικειμενικά υπαρκτή οντότητα </a:t>
            </a:r>
            <a:endParaRPr lang="en-US" sz="2400" b="1" dirty="0">
              <a:solidFill>
                <a:srgbClr val="C00000"/>
              </a:solidFill>
              <a:latin typeface="+mj-lt"/>
            </a:endParaRPr>
          </a:p>
        </p:txBody>
      </p:sp>
      <p:grpSp>
        <p:nvGrpSpPr>
          <p:cNvPr id="6" name="Ομάδα 5">
            <a:extLst>
              <a:ext uri="{FF2B5EF4-FFF2-40B4-BE49-F238E27FC236}">
                <a16:creationId xmlns:a16="http://schemas.microsoft.com/office/drawing/2014/main" id="{9DA05ABB-398C-3EAE-B818-A2F74A5159F8}"/>
              </a:ext>
            </a:extLst>
          </p:cNvPr>
          <p:cNvGrpSpPr/>
          <p:nvPr/>
        </p:nvGrpSpPr>
        <p:grpSpPr>
          <a:xfrm>
            <a:off x="139869" y="2930367"/>
            <a:ext cx="573088" cy="367589"/>
            <a:chOff x="283717" y="2511023"/>
            <a:chExt cx="573088" cy="367589"/>
          </a:xfrm>
        </p:grpSpPr>
        <p:sp>
          <p:nvSpPr>
            <p:cNvPr id="12" name="Διάγραμμα ροής: Προκαθορισμένη διεργασία 11">
              <a:extLst>
                <a:ext uri="{FF2B5EF4-FFF2-40B4-BE49-F238E27FC236}">
                  <a16:creationId xmlns:a16="http://schemas.microsoft.com/office/drawing/2014/main" id="{2ABF196B-5792-7C53-E5E4-0EB359B5D0B8}"/>
                </a:ext>
              </a:extLst>
            </p:cNvPr>
            <p:cNvSpPr/>
            <p:nvPr/>
          </p:nvSpPr>
          <p:spPr>
            <a:xfrm>
              <a:off x="283717" y="2511023"/>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Διάγραμμα ροής: Προκαθορισμένη διεργασία 19">
              <a:extLst>
                <a:ext uri="{FF2B5EF4-FFF2-40B4-BE49-F238E27FC236}">
                  <a16:creationId xmlns:a16="http://schemas.microsoft.com/office/drawing/2014/main" id="{19D6E312-6B5B-26A0-7575-109CFE6FCC6E}"/>
                </a:ext>
              </a:extLst>
            </p:cNvPr>
            <p:cNvSpPr/>
            <p:nvPr/>
          </p:nvSpPr>
          <p:spPr>
            <a:xfrm>
              <a:off x="456954" y="2608707"/>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 name="Ομάδα 3">
            <a:extLst>
              <a:ext uri="{FF2B5EF4-FFF2-40B4-BE49-F238E27FC236}">
                <a16:creationId xmlns:a16="http://schemas.microsoft.com/office/drawing/2014/main" id="{4417D91F-F43C-4C01-0555-581AD183BCAC}"/>
              </a:ext>
            </a:extLst>
          </p:cNvPr>
          <p:cNvGrpSpPr/>
          <p:nvPr/>
        </p:nvGrpSpPr>
        <p:grpSpPr>
          <a:xfrm>
            <a:off x="139869" y="3990983"/>
            <a:ext cx="704651" cy="574705"/>
            <a:chOff x="286391" y="3320551"/>
            <a:chExt cx="704651" cy="574705"/>
          </a:xfrm>
        </p:grpSpPr>
        <p:sp>
          <p:nvSpPr>
            <p:cNvPr id="29" name="Διάγραμμα ροής: Προκαθορισμένη διεργασία 28">
              <a:extLst>
                <a:ext uri="{FF2B5EF4-FFF2-40B4-BE49-F238E27FC236}">
                  <a16:creationId xmlns:a16="http://schemas.microsoft.com/office/drawing/2014/main" id="{14CDF7ED-5F7C-C9A5-95C7-40A67859E599}"/>
                </a:ext>
              </a:extLst>
            </p:cNvPr>
            <p:cNvSpPr/>
            <p:nvPr/>
          </p:nvSpPr>
          <p:spPr>
            <a:xfrm>
              <a:off x="286391" y="3320551"/>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Διάγραμμα ροής: Προκαθορισμένη διεργασία 29">
              <a:extLst>
                <a:ext uri="{FF2B5EF4-FFF2-40B4-BE49-F238E27FC236}">
                  <a16:creationId xmlns:a16="http://schemas.microsoft.com/office/drawing/2014/main" id="{25B182BA-D52A-350C-E6A4-E9547B8B7879}"/>
                </a:ext>
              </a:extLst>
            </p:cNvPr>
            <p:cNvSpPr/>
            <p:nvPr/>
          </p:nvSpPr>
          <p:spPr>
            <a:xfrm>
              <a:off x="438791" y="3472951"/>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Διάγραμμα ροής: Προκαθορισμένη διεργασία 30">
              <a:extLst>
                <a:ext uri="{FF2B5EF4-FFF2-40B4-BE49-F238E27FC236}">
                  <a16:creationId xmlns:a16="http://schemas.microsoft.com/office/drawing/2014/main" id="{F1E54AD7-4AB1-77D2-7113-DB9E58F942AD}"/>
                </a:ext>
              </a:extLst>
            </p:cNvPr>
            <p:cNvSpPr/>
            <p:nvPr/>
          </p:nvSpPr>
          <p:spPr>
            <a:xfrm>
              <a:off x="591191" y="3625351"/>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2" name="Διάγραμμα ροής: Προκαθορισμένη διεργασία 31">
            <a:extLst>
              <a:ext uri="{FF2B5EF4-FFF2-40B4-BE49-F238E27FC236}">
                <a16:creationId xmlns:a16="http://schemas.microsoft.com/office/drawing/2014/main" id="{B32C2B97-0EF7-B6FD-A746-21E211855C6C}"/>
              </a:ext>
            </a:extLst>
          </p:cNvPr>
          <p:cNvSpPr/>
          <p:nvPr/>
        </p:nvSpPr>
        <p:spPr>
          <a:xfrm>
            <a:off x="5073165" y="3060293"/>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C33A5AF9-D0AE-8239-8C56-6A3273F57228}"/>
              </a:ext>
            </a:extLst>
          </p:cNvPr>
          <p:cNvSpPr txBox="1"/>
          <p:nvPr/>
        </p:nvSpPr>
        <p:spPr>
          <a:xfrm>
            <a:off x="856805" y="5326533"/>
            <a:ext cx="7847738" cy="830997"/>
          </a:xfrm>
          <a:prstGeom prst="rect">
            <a:avLst/>
          </a:prstGeom>
          <a:solidFill>
            <a:schemeClr val="accent1">
              <a:lumMod val="50000"/>
            </a:schemeClr>
          </a:solidFill>
        </p:spPr>
        <p:txBody>
          <a:bodyPr wrap="square">
            <a:spAutoFit/>
          </a:bodyPr>
          <a:lstStyle/>
          <a:p>
            <a:pPr algn="ctr"/>
            <a:r>
              <a:rPr lang="el-GR" sz="2400" b="1" i="0" u="none" strike="noStrike" baseline="0" dirty="0">
                <a:solidFill>
                  <a:schemeClr val="bg1"/>
                </a:solidFill>
                <a:latin typeface="+mj-lt"/>
              </a:rPr>
              <a:t>η εισαγωγή της είναι δυνατό να γίνει σε διαφορετικά επίπεδα αφαίρεσης </a:t>
            </a:r>
            <a:endParaRPr lang="en-US" sz="2400" b="1" dirty="0">
              <a:solidFill>
                <a:schemeClr val="bg1"/>
              </a:solidFill>
              <a:latin typeface="+mj-lt"/>
            </a:endParaRPr>
          </a:p>
        </p:txBody>
      </p:sp>
    </p:spTree>
    <p:extLst>
      <p:ext uri="{BB962C8B-B14F-4D97-AF65-F5344CB8AC3E}">
        <p14:creationId xmlns:p14="http://schemas.microsoft.com/office/powerpoint/2010/main" val="3061119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E090020-C125-24F7-F473-1C9B7105C32C}"/>
              </a:ext>
            </a:extLst>
          </p:cNvPr>
          <p:cNvSpPr txBox="1"/>
          <p:nvPr/>
        </p:nvSpPr>
        <p:spPr>
          <a:xfrm>
            <a:off x="577300" y="305520"/>
            <a:ext cx="8272808" cy="1569660"/>
          </a:xfrm>
          <a:prstGeom prst="rect">
            <a:avLst/>
          </a:prstGeom>
          <a:noFill/>
        </p:spPr>
        <p:txBody>
          <a:bodyPr wrap="square">
            <a:spAutoFit/>
          </a:bodyPr>
          <a:lstStyle/>
          <a:p>
            <a:pPr algn="just"/>
            <a:r>
              <a:rPr lang="el-GR" sz="2400" b="1" i="0" u="none" strike="noStrike" baseline="0" dirty="0">
                <a:solidFill>
                  <a:srgbClr val="002060"/>
                </a:solidFill>
                <a:latin typeface="+mj-lt"/>
              </a:rPr>
              <a:t>Ανάμεσα στην ποικιλία των μορφών της ενέργειας, τις οποίες συναντούμε στις τρεις συγκεκριμένες φυσικές ενότητες, υπάρχουν ορισμένες που κυριαρχούν, κι αν ναι, με ποια σειρά παρουσιάζονται; Ποια είναι τα βασικά χαρακτηριστικά τους; </a:t>
            </a:r>
          </a:p>
        </p:txBody>
      </p:sp>
      <p:sp>
        <p:nvSpPr>
          <p:cNvPr id="32" name="Διάγραμμα ροής: Προκαθορισμένη διεργασία 31">
            <a:extLst>
              <a:ext uri="{FF2B5EF4-FFF2-40B4-BE49-F238E27FC236}">
                <a16:creationId xmlns:a16="http://schemas.microsoft.com/office/drawing/2014/main" id="{B32C2B97-0EF7-B6FD-A746-21E211855C6C}"/>
              </a:ext>
            </a:extLst>
          </p:cNvPr>
          <p:cNvSpPr/>
          <p:nvPr/>
        </p:nvSpPr>
        <p:spPr>
          <a:xfrm>
            <a:off x="577300" y="3573016"/>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Εικόνα 2">
            <a:extLst>
              <a:ext uri="{FF2B5EF4-FFF2-40B4-BE49-F238E27FC236}">
                <a16:creationId xmlns:a16="http://schemas.microsoft.com/office/drawing/2014/main" id="{99E34AE7-6056-0189-B735-D21A1801732D}"/>
              </a:ext>
            </a:extLst>
          </p:cNvPr>
          <p:cNvPicPr>
            <a:picLocks noChangeAspect="1"/>
          </p:cNvPicPr>
          <p:nvPr/>
        </p:nvPicPr>
        <p:blipFill rotWithShape="1">
          <a:blip r:embed="rId3"/>
          <a:srcRect l="16925" t="27600" r="32676" b="12200"/>
          <a:stretch/>
        </p:blipFill>
        <p:spPr>
          <a:xfrm>
            <a:off x="953237" y="1912229"/>
            <a:ext cx="7915329" cy="4450995"/>
          </a:xfrm>
          <a:prstGeom prst="rect">
            <a:avLst/>
          </a:prstGeom>
        </p:spPr>
      </p:pic>
      <p:sp>
        <p:nvSpPr>
          <p:cNvPr id="22" name="Διάγραμμα ροής: Προκαθορισμένη διεργασία 21">
            <a:extLst>
              <a:ext uri="{FF2B5EF4-FFF2-40B4-BE49-F238E27FC236}">
                <a16:creationId xmlns:a16="http://schemas.microsoft.com/office/drawing/2014/main" id="{FC7AB204-364B-9D59-D47B-8426EF9BEAE4}"/>
              </a:ext>
            </a:extLst>
          </p:cNvPr>
          <p:cNvSpPr/>
          <p:nvPr/>
        </p:nvSpPr>
        <p:spPr>
          <a:xfrm>
            <a:off x="577300" y="4620975"/>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Διάγραμμα ροής: Προκαθορισμένη διεργασία 23">
            <a:extLst>
              <a:ext uri="{FF2B5EF4-FFF2-40B4-BE49-F238E27FC236}">
                <a16:creationId xmlns:a16="http://schemas.microsoft.com/office/drawing/2014/main" id="{7B2CC427-0081-B708-CFF5-7C758091060D}"/>
              </a:ext>
            </a:extLst>
          </p:cNvPr>
          <p:cNvSpPr/>
          <p:nvPr/>
        </p:nvSpPr>
        <p:spPr>
          <a:xfrm>
            <a:off x="577300" y="5540757"/>
            <a:ext cx="399851" cy="269905"/>
          </a:xfrm>
          <a:prstGeom prst="flowChartPredefinedProcess">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298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a:t>
            </a:r>
          </a:p>
        </p:txBody>
      </p:sp>
      <p:sp>
        <p:nvSpPr>
          <p:cNvPr id="6" name="1 - Τίτλος"/>
          <p:cNvSpPr txBox="1">
            <a:spLocks/>
          </p:cNvSpPr>
          <p:nvPr/>
        </p:nvSpPr>
        <p:spPr>
          <a:xfrm>
            <a:off x="335529" y="1557062"/>
            <a:ext cx="3607600" cy="85010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dirty="0">
                <a:ln>
                  <a:noFill/>
                </a:ln>
                <a:solidFill>
                  <a:schemeClr val="lt1"/>
                </a:solidFill>
                <a:effectLst/>
                <a:uLnTx/>
                <a:uFillTx/>
                <a:latin typeface="+mn-lt"/>
                <a:ea typeface="+mn-ea"/>
                <a:cs typeface="+mn-cs"/>
              </a:rPr>
              <a:t>ΕΠΙΣΤΗΜΟΝΙΚΟ ΠΕΡΙΕΧΟΜΕΝΟ ΦΥΣΙΚΗ</a:t>
            </a:r>
            <a:endParaRPr kumimoji="0" lang="el-GR"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1 - Τίτλος"/>
          <p:cNvSpPr txBox="1">
            <a:spLocks/>
          </p:cNvSpPr>
          <p:nvPr/>
        </p:nvSpPr>
        <p:spPr>
          <a:xfrm>
            <a:off x="5149053" y="4754844"/>
            <a:ext cx="3650194" cy="85010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Σχέση Εκμάθησης Διδακτικών </a:t>
            </a:r>
            <a:r>
              <a:rPr lang="el-GR" sz="2000" b="1" dirty="0">
                <a:solidFill>
                  <a:schemeClr val="tx1"/>
                </a:solidFill>
              </a:rPr>
              <a:t>Μοντέλων</a:t>
            </a:r>
            <a:r>
              <a:rPr lang="el-GR" sz="2000" b="1" noProof="0" dirty="0">
                <a:solidFill>
                  <a:schemeClr val="tx1"/>
                </a:solidFill>
              </a:rPr>
              <a:t>  &amp; </a:t>
            </a:r>
            <a:r>
              <a:rPr lang="el-GR" sz="2000" b="1" dirty="0">
                <a:solidFill>
                  <a:schemeClr val="tx1"/>
                </a:solidFill>
              </a:rPr>
              <a:t>Ε</a:t>
            </a:r>
            <a:r>
              <a:rPr lang="el-GR" sz="2000" b="1" noProof="0" dirty="0">
                <a:solidFill>
                  <a:schemeClr val="tx1"/>
                </a:solidFill>
              </a:rPr>
              <a:t>ΠΧ Φυσικής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1 - Τίτλος">
            <a:extLst>
              <a:ext uri="{FF2B5EF4-FFF2-40B4-BE49-F238E27FC236}">
                <a16:creationId xmlns:a16="http://schemas.microsoft.com/office/drawing/2014/main" id="{F1BA431A-6824-4421-9B3A-D2749BD4FF82}"/>
              </a:ext>
            </a:extLst>
          </p:cNvPr>
          <p:cNvSpPr txBox="1">
            <a:spLocks/>
          </p:cNvSpPr>
          <p:nvPr/>
        </p:nvSpPr>
        <p:spPr>
          <a:xfrm>
            <a:off x="5252628" y="2578894"/>
            <a:ext cx="3434172" cy="85010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Μοντέλα Διδασκαλίας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1 - Τίτλος">
            <a:extLst>
              <a:ext uri="{FF2B5EF4-FFF2-40B4-BE49-F238E27FC236}">
                <a16:creationId xmlns:a16="http://schemas.microsoft.com/office/drawing/2014/main" id="{CB56FFF6-2DD1-417B-9419-44BF1B62C151}"/>
              </a:ext>
            </a:extLst>
          </p:cNvPr>
          <p:cNvSpPr txBox="1">
            <a:spLocks/>
          </p:cNvSpPr>
          <p:nvPr/>
        </p:nvSpPr>
        <p:spPr>
          <a:xfrm>
            <a:off x="5184142" y="3697424"/>
            <a:ext cx="3607600" cy="850106"/>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Εποικοδομητικά Προγράμματα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1 - Τίτλος">
            <a:extLst>
              <a:ext uri="{FF2B5EF4-FFF2-40B4-BE49-F238E27FC236}">
                <a16:creationId xmlns:a16="http://schemas.microsoft.com/office/drawing/2014/main" id="{DB1497AA-9FCE-4276-9717-DEE8514F4D5C}"/>
              </a:ext>
            </a:extLst>
          </p:cNvPr>
          <p:cNvSpPr txBox="1">
            <a:spLocks/>
          </p:cNvSpPr>
          <p:nvPr/>
        </p:nvSpPr>
        <p:spPr>
          <a:xfrm>
            <a:off x="5284880" y="1485677"/>
            <a:ext cx="3434172" cy="85010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dirty="0">
                <a:ln>
                  <a:noFill/>
                </a:ln>
                <a:solidFill>
                  <a:schemeClr val="lt1"/>
                </a:solidFill>
                <a:effectLst/>
                <a:uLnTx/>
                <a:uFillTx/>
                <a:latin typeface="+mn-lt"/>
                <a:ea typeface="+mn-ea"/>
                <a:cs typeface="+mn-cs"/>
              </a:rPr>
              <a:t>ΕΠΙΣΤΗΜΟΝΙΚΟ ΠΕΡΙΕΧΟΜΕΝΟ ΠΑΙΔΑΓΩΓΙΚΗ</a:t>
            </a: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21" name="1 - Τίτλος">
            <a:extLst>
              <a:ext uri="{FF2B5EF4-FFF2-40B4-BE49-F238E27FC236}">
                <a16:creationId xmlns:a16="http://schemas.microsoft.com/office/drawing/2014/main" id="{208354F9-2D2A-4303-AAEF-115839B79EFE}"/>
              </a:ext>
            </a:extLst>
          </p:cNvPr>
          <p:cNvSpPr txBox="1">
            <a:spLocks/>
          </p:cNvSpPr>
          <p:nvPr/>
        </p:nvSpPr>
        <p:spPr>
          <a:xfrm>
            <a:off x="5141548" y="5812265"/>
            <a:ext cx="3650194" cy="850106"/>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τη </a:t>
            </a:r>
            <a:r>
              <a:rPr lang="el-GR" sz="2000" b="1" noProof="0" dirty="0" err="1">
                <a:solidFill>
                  <a:schemeClr val="tx1"/>
                </a:solidFill>
              </a:rPr>
              <a:t>διδ</a:t>
            </a:r>
            <a:r>
              <a:rPr lang="el-GR" sz="2000" b="1" noProof="0" dirty="0">
                <a:solidFill>
                  <a:schemeClr val="tx1"/>
                </a:solidFill>
              </a:rPr>
              <a:t>/</a:t>
            </a:r>
            <a:r>
              <a:rPr lang="el-GR" sz="2000" b="1" noProof="0" dirty="0" err="1">
                <a:solidFill>
                  <a:schemeClr val="tx1"/>
                </a:solidFill>
              </a:rPr>
              <a:t>μαθ</a:t>
            </a:r>
            <a:r>
              <a:rPr lang="el-GR" sz="2000" b="1" noProof="0" dirty="0">
                <a:solidFill>
                  <a:schemeClr val="tx1"/>
                </a:solidFill>
              </a:rPr>
              <a:t> των ΦΕ</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274627" y="2592890"/>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Φύση του Περιεχομένου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3" name="1 - Τίτλος">
            <a:extLst>
              <a:ext uri="{FF2B5EF4-FFF2-40B4-BE49-F238E27FC236}">
                <a16:creationId xmlns:a16="http://schemas.microsoft.com/office/drawing/2014/main" id="{B1D69EC1-336A-4E05-9F60-7A9BF24E1E1A}"/>
              </a:ext>
            </a:extLst>
          </p:cNvPr>
          <p:cNvSpPr txBox="1">
            <a:spLocks/>
          </p:cNvSpPr>
          <p:nvPr/>
        </p:nvSpPr>
        <p:spPr>
          <a:xfrm>
            <a:off x="330915" y="3671375"/>
            <a:ext cx="3612214" cy="850106"/>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Προτάσεις Διδακτικών </a:t>
            </a:r>
            <a:r>
              <a:rPr lang="el-GR" sz="2000" b="1" noProof="0" dirty="0" err="1">
                <a:solidFill>
                  <a:schemeClr val="tx1"/>
                </a:solidFill>
              </a:rPr>
              <a:t>Μετασχηματισμ</a:t>
            </a:r>
            <a:r>
              <a:rPr lang="el-GR" sz="2000" b="1" dirty="0" err="1">
                <a:solidFill>
                  <a:schemeClr val="tx1"/>
                </a:solidFill>
              </a:rPr>
              <a:t>ών</a:t>
            </a:r>
            <a:r>
              <a:rPr lang="el-GR" sz="2000" b="1" dirty="0">
                <a:solidFill>
                  <a:schemeClr val="tx1"/>
                </a:solidFill>
              </a:rPr>
              <a:t> του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4" name="1 - Τίτλος">
            <a:extLst>
              <a:ext uri="{FF2B5EF4-FFF2-40B4-BE49-F238E27FC236}">
                <a16:creationId xmlns:a16="http://schemas.microsoft.com/office/drawing/2014/main" id="{72C3668C-3AB0-459A-AD49-C7A968F4C449}"/>
              </a:ext>
            </a:extLst>
          </p:cNvPr>
          <p:cNvSpPr txBox="1">
            <a:spLocks/>
          </p:cNvSpPr>
          <p:nvPr/>
        </p:nvSpPr>
        <p:spPr>
          <a:xfrm>
            <a:off x="327720" y="5725323"/>
            <a:ext cx="3650194" cy="850106"/>
          </a:xfrm>
          <a:prstGeom prst="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το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5" name="1 - Τίτλος">
            <a:extLst>
              <a:ext uri="{FF2B5EF4-FFF2-40B4-BE49-F238E27FC236}">
                <a16:creationId xmlns:a16="http://schemas.microsoft.com/office/drawing/2014/main" id="{CEF1D98E-98BF-4CF3-8F4A-6C5DFAB39D33}"/>
              </a:ext>
            </a:extLst>
          </p:cNvPr>
          <p:cNvSpPr txBox="1">
            <a:spLocks/>
          </p:cNvSpPr>
          <p:nvPr/>
        </p:nvSpPr>
        <p:spPr>
          <a:xfrm>
            <a:off x="302771" y="4710722"/>
            <a:ext cx="3612213" cy="850106"/>
          </a:xfrm>
          <a:prstGeom prst="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Δυσκολίες εκμάθησης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856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7" grpId="0" animBg="1"/>
      <p:bldP spid="20" grpId="0" animBg="1"/>
      <p:bldP spid="21" grpId="0" animBg="1"/>
      <p:bldP spid="22" grpId="0" animBg="1"/>
      <p:bldP spid="2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ΣΧΕΔΙΑΣΤΙΚΕΣ ΑΡΧΕΣ ΓΙΑ ΤΟ ΠΧ ΤΗΣ ΕΝΕΡΓΕΙΑΣ</a:t>
            </a:r>
          </a:p>
        </p:txBody>
      </p:sp>
      <p:sp>
        <p:nvSpPr>
          <p:cNvPr id="6" name="1 - Τίτλος"/>
          <p:cNvSpPr txBox="1">
            <a:spLocks/>
          </p:cNvSpPr>
          <p:nvPr/>
        </p:nvSpPr>
        <p:spPr>
          <a:xfrm>
            <a:off x="299077" y="1490232"/>
            <a:ext cx="8521395" cy="85010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10000"/>
          </a:bodyPr>
          <a:lstStyle/>
          <a:p>
            <a:r>
              <a:rPr lang="el-GR" b="1" dirty="0"/>
              <a:t>Ι.</a:t>
            </a:r>
            <a:r>
              <a:rPr lang="el-GR" dirty="0"/>
              <a:t> Οι φ. χρειάζεται ν’ αποκτήσουν μια ευρύτερη αντίληψη για την έννοια της ενέργειας, να δομήσουν τον </a:t>
            </a:r>
            <a:r>
              <a:rPr lang="el-GR" b="1" dirty="0"/>
              <a:t>ενοποιητικό ρόλο </a:t>
            </a:r>
            <a:r>
              <a:rPr lang="el-GR" dirty="0"/>
              <a:t>της ενέργειας κατανοώντας ότι όλα τα φυσικά φαινόμενα συνδέονται μεταξύ τους με ένα δίκτυο ενεργειακών μετατροπών</a:t>
            </a:r>
            <a:endParaRPr lang="en-US" dirty="0"/>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299077" y="2558044"/>
            <a:ext cx="8545845" cy="1440160"/>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l-GR" sz="1600" b="1" dirty="0"/>
              <a:t>ΙΙ.</a:t>
            </a:r>
            <a:r>
              <a:rPr lang="el-GR" sz="1600" dirty="0"/>
              <a:t> </a:t>
            </a:r>
            <a:r>
              <a:rPr lang="el-GR" sz="1600" b="1" dirty="0"/>
              <a:t>Μεταφορά &amp; Μετατροπή</a:t>
            </a:r>
            <a:r>
              <a:rPr lang="el-GR" sz="1600" dirty="0"/>
              <a:t> της εν:  είναι τα 2 χαρακτηριστικά της τα οποία φαίνεται ότι οι φοιτητές/</a:t>
            </a:r>
            <a:r>
              <a:rPr lang="el-GR" sz="1600" dirty="0" err="1"/>
              <a:t>τριες</a:t>
            </a:r>
            <a:r>
              <a:rPr lang="el-GR" sz="1600" dirty="0"/>
              <a:t> αντιλαμβάνονται εύκολα</a:t>
            </a:r>
          </a:p>
          <a:p>
            <a:r>
              <a:rPr lang="el-GR" sz="1600" dirty="0"/>
              <a:t>-Χρειάζεται να εκφράζουν με μεγαλύτερη σαφήνεια και λιτότητα τις ερμηνείες τους για τις ενεργειακές ανταλλαγές. </a:t>
            </a:r>
          </a:p>
          <a:p>
            <a:r>
              <a:rPr lang="el-GR" sz="1600" dirty="0"/>
              <a:t>-Προβλήματα που σχετίζονται με τη μεταφορά της ενέργειας, π.χ. το έργο αναδεικνύεται ως δυσνόητη έννοια</a:t>
            </a:r>
            <a:endParaRPr lang="en-US" sz="1600" dirty="0"/>
          </a:p>
        </p:txBody>
      </p:sp>
      <p:sp>
        <p:nvSpPr>
          <p:cNvPr id="23" name="1 - Τίτλος">
            <a:extLst>
              <a:ext uri="{FF2B5EF4-FFF2-40B4-BE49-F238E27FC236}">
                <a16:creationId xmlns:a16="http://schemas.microsoft.com/office/drawing/2014/main" id="{B1D69EC1-336A-4E05-9F60-7A9BF24E1E1A}"/>
              </a:ext>
            </a:extLst>
          </p:cNvPr>
          <p:cNvSpPr txBox="1">
            <a:spLocks/>
          </p:cNvSpPr>
          <p:nvPr/>
        </p:nvSpPr>
        <p:spPr>
          <a:xfrm>
            <a:off x="308872" y="4149080"/>
            <a:ext cx="8633573" cy="850106"/>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10000"/>
          </a:bodyPr>
          <a:lstStyle/>
          <a:p>
            <a:r>
              <a:rPr lang="el-GR" b="1" dirty="0">
                <a:solidFill>
                  <a:schemeClr val="tx1"/>
                </a:solidFill>
              </a:rPr>
              <a:t>ΙΙΙ.</a:t>
            </a:r>
            <a:r>
              <a:rPr lang="el-GR" dirty="0">
                <a:solidFill>
                  <a:schemeClr val="tx1"/>
                </a:solidFill>
              </a:rPr>
              <a:t> Η διδασκαλία της </a:t>
            </a:r>
            <a:r>
              <a:rPr lang="el-GR" b="1" dirty="0">
                <a:solidFill>
                  <a:schemeClr val="tx1"/>
                </a:solidFill>
              </a:rPr>
              <a:t>αποθήκευσης της ενέργειας</a:t>
            </a:r>
            <a:r>
              <a:rPr lang="el-GR" dirty="0">
                <a:solidFill>
                  <a:schemeClr val="tx1"/>
                </a:solidFill>
              </a:rPr>
              <a:t>:  αλλαγή ενός ισχυρά ριζωμένου συλλογισμού «</a:t>
            </a:r>
            <a:r>
              <a:rPr lang="el-GR" i="1" dirty="0">
                <a:solidFill>
                  <a:schemeClr val="tx1"/>
                </a:solidFill>
              </a:rPr>
              <a:t>ό,τι δεν κινείται, δεν έχει ενέργεια».</a:t>
            </a:r>
            <a:r>
              <a:rPr lang="el-GR" dirty="0">
                <a:solidFill>
                  <a:schemeClr val="tx1"/>
                </a:solidFill>
              </a:rPr>
              <a:t> Το χαρακτηριστικό της αποθήκευσης χαρακτηρίζεται ως ένα από τα δυσκολότερα μέρη του πυρήνα του περιεχομένου της ενέργειας. </a:t>
            </a:r>
            <a:endParaRPr lang="en-US" dirty="0">
              <a:solidFill>
                <a:schemeClr val="tx1"/>
              </a:solidFill>
            </a:endParaRPr>
          </a:p>
        </p:txBody>
      </p:sp>
      <p:sp>
        <p:nvSpPr>
          <p:cNvPr id="25" name="1 - Τίτλος">
            <a:extLst>
              <a:ext uri="{FF2B5EF4-FFF2-40B4-BE49-F238E27FC236}">
                <a16:creationId xmlns:a16="http://schemas.microsoft.com/office/drawing/2014/main" id="{CEF1D98E-98BF-4CF3-8F4A-6C5DFAB39D33}"/>
              </a:ext>
            </a:extLst>
          </p:cNvPr>
          <p:cNvSpPr txBox="1">
            <a:spLocks/>
          </p:cNvSpPr>
          <p:nvPr/>
        </p:nvSpPr>
        <p:spPr>
          <a:xfrm>
            <a:off x="335528" y="5373216"/>
            <a:ext cx="8633573" cy="1138138"/>
          </a:xfrm>
          <a:prstGeom prst="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l-GR" sz="1600" b="1" dirty="0">
                <a:solidFill>
                  <a:schemeClr val="tx1"/>
                </a:solidFill>
                <a:latin typeface="+mj-lt"/>
                <a:ea typeface="Times New Roman" panose="02020603050405020304" pitchFamily="18" charset="0"/>
              </a:rPr>
              <a:t>Ι</a:t>
            </a:r>
            <a:r>
              <a:rPr lang="en-US" sz="1600" b="1" dirty="0">
                <a:solidFill>
                  <a:schemeClr val="tx1"/>
                </a:solidFill>
                <a:latin typeface="+mj-lt"/>
                <a:ea typeface="Times New Roman" panose="02020603050405020304" pitchFamily="18" charset="0"/>
              </a:rPr>
              <a:t>V</a:t>
            </a:r>
            <a:r>
              <a:rPr lang="el-GR" sz="1600" b="1" dirty="0">
                <a:solidFill>
                  <a:schemeClr val="tx1"/>
                </a:solidFill>
                <a:latin typeface="+mj-lt"/>
                <a:ea typeface="Times New Roman" panose="02020603050405020304" pitchFamily="18" charset="0"/>
              </a:rPr>
              <a:t>.</a:t>
            </a:r>
            <a:r>
              <a:rPr lang="el-GR" sz="1600" dirty="0">
                <a:solidFill>
                  <a:schemeClr val="tx1"/>
                </a:solidFill>
                <a:latin typeface="+mj-lt"/>
                <a:ea typeface="Times New Roman" panose="02020603050405020304" pitchFamily="18" charset="0"/>
              </a:rPr>
              <a:t> </a:t>
            </a:r>
            <a:r>
              <a:rPr lang="el-GR" sz="1600" b="1" dirty="0">
                <a:solidFill>
                  <a:schemeClr val="tx1"/>
                </a:solidFill>
                <a:latin typeface="+mj-lt"/>
                <a:ea typeface="Times New Roman" panose="02020603050405020304" pitchFamily="18" charset="0"/>
              </a:rPr>
              <a:t>Υποβάθμιση/διατήρηση της ενέργειας</a:t>
            </a:r>
          </a:p>
          <a:p>
            <a:r>
              <a:rPr lang="el-GR" sz="1600" i="1" dirty="0">
                <a:solidFill>
                  <a:schemeClr val="tx1"/>
                </a:solidFill>
                <a:latin typeface="+mj-lt"/>
                <a:ea typeface="Times New Roman" panose="02020603050405020304" pitchFamily="18" charset="0"/>
              </a:rPr>
              <a:t>«Οι συνέπειες της ενεργειακής κρίσης»,</a:t>
            </a:r>
            <a:r>
              <a:rPr lang="el-GR" sz="1600" dirty="0">
                <a:solidFill>
                  <a:schemeClr val="tx1"/>
                </a:solidFill>
                <a:latin typeface="+mj-lt"/>
                <a:ea typeface="Times New Roman" panose="02020603050405020304" pitchFamily="18" charset="0"/>
              </a:rPr>
              <a:t> - η ενέργεια φθείρεται ποσοτικά.  Όλες οι ενεργειακές ανταλλαγές που συμβαίνουν γύρω μας είναι μη αντιστρεπτές. παράλληλη διδασκαλία των δύο συγκεκριμένων χαρακτηριστικών.</a:t>
            </a:r>
            <a:endParaRPr lang="en-US" sz="1600" dirty="0">
              <a:solidFill>
                <a:schemeClr val="tx1"/>
              </a:solidFill>
              <a:latin typeface="+mj-lt"/>
              <a:ea typeface="Times New Roman" panose="02020603050405020304" pitchFamily="18" charset="0"/>
            </a:endParaRPr>
          </a:p>
        </p:txBody>
      </p:sp>
    </p:spTree>
    <p:extLst>
      <p:ext uri="{BB962C8B-B14F-4D97-AF65-F5344CB8AC3E}">
        <p14:creationId xmlns:p14="http://schemas.microsoft.com/office/powerpoint/2010/main" val="274430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a:bodyPr>
          <a:lstStyle/>
          <a:p>
            <a:r>
              <a:rPr lang="el-GR" sz="2800" b="1" dirty="0"/>
              <a:t>ΣΧΕΔΙΑΣΜΟΣ ΚΑΙ ΑΝΑΠΤΥΞΗ</a:t>
            </a:r>
          </a:p>
        </p:txBody>
      </p:sp>
      <p:sp>
        <p:nvSpPr>
          <p:cNvPr id="6" name="1 - Τίτλος"/>
          <p:cNvSpPr txBox="1">
            <a:spLocks/>
          </p:cNvSpPr>
          <p:nvPr/>
        </p:nvSpPr>
        <p:spPr>
          <a:xfrm>
            <a:off x="335529" y="1557062"/>
            <a:ext cx="3607600" cy="85010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dirty="0">
                <a:ln>
                  <a:noFill/>
                </a:ln>
                <a:solidFill>
                  <a:schemeClr val="lt1"/>
                </a:solidFill>
                <a:effectLst/>
                <a:uLnTx/>
                <a:uFillTx/>
                <a:latin typeface="+mn-lt"/>
                <a:ea typeface="+mn-ea"/>
                <a:cs typeface="+mn-cs"/>
              </a:rPr>
              <a:t>ΕΠΙΣΤΗΜΟΝΙΚΟ ΠΕΡΙΕΧΟΜΕΝΟ ΦΥΣΙΚΗ</a:t>
            </a:r>
            <a:endParaRPr kumimoji="0" lang="el-GR"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1 - Τίτλος"/>
          <p:cNvSpPr txBox="1">
            <a:spLocks/>
          </p:cNvSpPr>
          <p:nvPr/>
        </p:nvSpPr>
        <p:spPr>
          <a:xfrm>
            <a:off x="5149053" y="4754844"/>
            <a:ext cx="3650194" cy="850106"/>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Σχέση Εκμάθησης Διδακτικών </a:t>
            </a:r>
            <a:r>
              <a:rPr lang="el-GR" sz="2000" b="1" dirty="0">
                <a:solidFill>
                  <a:schemeClr val="tx1"/>
                </a:solidFill>
              </a:rPr>
              <a:t>Μοντέλων</a:t>
            </a:r>
            <a:r>
              <a:rPr lang="el-GR" sz="2000" b="1" noProof="0" dirty="0">
                <a:solidFill>
                  <a:schemeClr val="tx1"/>
                </a:solidFill>
              </a:rPr>
              <a:t>  &amp; </a:t>
            </a:r>
            <a:r>
              <a:rPr lang="el-GR" sz="2000" b="1" dirty="0">
                <a:solidFill>
                  <a:schemeClr val="tx1"/>
                </a:solidFill>
              </a:rPr>
              <a:t>Ε</a:t>
            </a:r>
            <a:r>
              <a:rPr lang="el-GR" sz="2000" b="1" noProof="0" dirty="0">
                <a:solidFill>
                  <a:schemeClr val="tx1"/>
                </a:solidFill>
              </a:rPr>
              <a:t>ΠΧ Φυσικής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1 - Τίτλος">
            <a:extLst>
              <a:ext uri="{FF2B5EF4-FFF2-40B4-BE49-F238E27FC236}">
                <a16:creationId xmlns:a16="http://schemas.microsoft.com/office/drawing/2014/main" id="{F1BA431A-6824-4421-9B3A-D2749BD4FF82}"/>
              </a:ext>
            </a:extLst>
          </p:cNvPr>
          <p:cNvSpPr txBox="1">
            <a:spLocks/>
          </p:cNvSpPr>
          <p:nvPr/>
        </p:nvSpPr>
        <p:spPr>
          <a:xfrm>
            <a:off x="5252628" y="2578894"/>
            <a:ext cx="3434172" cy="850106"/>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Μοντέλα Διδασκαλίας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7" name="1 - Τίτλος">
            <a:extLst>
              <a:ext uri="{FF2B5EF4-FFF2-40B4-BE49-F238E27FC236}">
                <a16:creationId xmlns:a16="http://schemas.microsoft.com/office/drawing/2014/main" id="{CB56FFF6-2DD1-417B-9419-44BF1B62C151}"/>
              </a:ext>
            </a:extLst>
          </p:cNvPr>
          <p:cNvSpPr txBox="1">
            <a:spLocks/>
          </p:cNvSpPr>
          <p:nvPr/>
        </p:nvSpPr>
        <p:spPr>
          <a:xfrm>
            <a:off x="5184142" y="3697424"/>
            <a:ext cx="3607600" cy="850106"/>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Εποικοδομητικά Προγράμματα</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1 - Τίτλος">
            <a:extLst>
              <a:ext uri="{FF2B5EF4-FFF2-40B4-BE49-F238E27FC236}">
                <a16:creationId xmlns:a16="http://schemas.microsoft.com/office/drawing/2014/main" id="{DB1497AA-9FCE-4276-9717-DEE8514F4D5C}"/>
              </a:ext>
            </a:extLst>
          </p:cNvPr>
          <p:cNvSpPr txBox="1">
            <a:spLocks/>
          </p:cNvSpPr>
          <p:nvPr/>
        </p:nvSpPr>
        <p:spPr>
          <a:xfrm>
            <a:off x="5284880" y="1485677"/>
            <a:ext cx="3434172" cy="85010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dirty="0">
                <a:ln>
                  <a:noFill/>
                </a:ln>
                <a:solidFill>
                  <a:schemeClr val="lt1"/>
                </a:solidFill>
                <a:effectLst/>
                <a:uLnTx/>
                <a:uFillTx/>
                <a:latin typeface="+mn-lt"/>
                <a:ea typeface="+mn-ea"/>
                <a:cs typeface="+mn-cs"/>
              </a:rPr>
              <a:t>ΕΠΙΣΤΗΜΟΝΙΚΟ ΠΕΡΙΕΧΟΜΕΝΟ ΠΑΙΔΑΓΩΓΙΚΗ</a:t>
            </a:r>
            <a:endParaRPr kumimoji="0" lang="el-GR" sz="2800" b="1" i="0" u="none" strike="noStrike" kern="1200" cap="none" spc="0" normalizeH="0" baseline="0" noProof="0" dirty="0">
              <a:ln>
                <a:noFill/>
              </a:ln>
              <a:solidFill>
                <a:schemeClr val="lt1"/>
              </a:solidFill>
              <a:effectLst/>
              <a:uLnTx/>
              <a:uFillTx/>
              <a:latin typeface="+mn-lt"/>
              <a:ea typeface="+mn-ea"/>
              <a:cs typeface="+mn-cs"/>
            </a:endParaRPr>
          </a:p>
        </p:txBody>
      </p:sp>
      <p:sp>
        <p:nvSpPr>
          <p:cNvPr id="21" name="1 - Τίτλος">
            <a:extLst>
              <a:ext uri="{FF2B5EF4-FFF2-40B4-BE49-F238E27FC236}">
                <a16:creationId xmlns:a16="http://schemas.microsoft.com/office/drawing/2014/main" id="{208354F9-2D2A-4303-AAEF-115839B79EFE}"/>
              </a:ext>
            </a:extLst>
          </p:cNvPr>
          <p:cNvSpPr txBox="1">
            <a:spLocks/>
          </p:cNvSpPr>
          <p:nvPr/>
        </p:nvSpPr>
        <p:spPr>
          <a:xfrm>
            <a:off x="5141548" y="5812265"/>
            <a:ext cx="3650194" cy="850106"/>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τη </a:t>
            </a:r>
            <a:r>
              <a:rPr lang="el-GR" sz="2000" b="1" noProof="0" dirty="0" err="1">
                <a:solidFill>
                  <a:schemeClr val="tx1"/>
                </a:solidFill>
              </a:rPr>
              <a:t>διδ</a:t>
            </a:r>
            <a:r>
              <a:rPr lang="el-GR" sz="2000" b="1" noProof="0" dirty="0">
                <a:solidFill>
                  <a:schemeClr val="tx1"/>
                </a:solidFill>
              </a:rPr>
              <a:t>/</a:t>
            </a:r>
            <a:r>
              <a:rPr lang="el-GR" sz="2000" b="1" noProof="0" dirty="0" err="1">
                <a:solidFill>
                  <a:schemeClr val="tx1"/>
                </a:solidFill>
              </a:rPr>
              <a:t>μαθ</a:t>
            </a:r>
            <a:r>
              <a:rPr lang="el-GR" sz="2000" b="1" noProof="0" dirty="0">
                <a:solidFill>
                  <a:schemeClr val="tx1"/>
                </a:solidFill>
              </a:rPr>
              <a:t> των ΦΕ</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274627" y="2592890"/>
            <a:ext cx="3668502" cy="850106"/>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Φύση του Περιεχομένου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3" name="1 - Τίτλος">
            <a:extLst>
              <a:ext uri="{FF2B5EF4-FFF2-40B4-BE49-F238E27FC236}">
                <a16:creationId xmlns:a16="http://schemas.microsoft.com/office/drawing/2014/main" id="{B1D69EC1-336A-4E05-9F60-7A9BF24E1E1A}"/>
              </a:ext>
            </a:extLst>
          </p:cNvPr>
          <p:cNvSpPr txBox="1">
            <a:spLocks/>
          </p:cNvSpPr>
          <p:nvPr/>
        </p:nvSpPr>
        <p:spPr>
          <a:xfrm>
            <a:off x="330915" y="3671375"/>
            <a:ext cx="3612214" cy="850106"/>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Προτάσεις Διδακτικών </a:t>
            </a:r>
            <a:r>
              <a:rPr lang="el-GR" sz="2000" b="1" noProof="0" dirty="0" err="1">
                <a:solidFill>
                  <a:schemeClr val="tx1"/>
                </a:solidFill>
              </a:rPr>
              <a:t>Μετασχηματισμ</a:t>
            </a:r>
            <a:r>
              <a:rPr lang="el-GR" sz="2000" b="1" dirty="0" err="1">
                <a:solidFill>
                  <a:schemeClr val="tx1"/>
                </a:solidFill>
              </a:rPr>
              <a:t>ών</a:t>
            </a:r>
            <a:r>
              <a:rPr lang="el-GR" sz="2000" b="1" dirty="0">
                <a:solidFill>
                  <a:schemeClr val="tx1"/>
                </a:solidFill>
              </a:rPr>
              <a:t> του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4" name="1 - Τίτλος">
            <a:extLst>
              <a:ext uri="{FF2B5EF4-FFF2-40B4-BE49-F238E27FC236}">
                <a16:creationId xmlns:a16="http://schemas.microsoft.com/office/drawing/2014/main" id="{72C3668C-3AB0-459A-AD49-C7A968F4C449}"/>
              </a:ext>
            </a:extLst>
          </p:cNvPr>
          <p:cNvSpPr txBox="1">
            <a:spLocks/>
          </p:cNvSpPr>
          <p:nvPr/>
        </p:nvSpPr>
        <p:spPr>
          <a:xfrm>
            <a:off x="327720" y="5725323"/>
            <a:ext cx="3650194" cy="850106"/>
          </a:xfrm>
          <a:prstGeom prst="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Αντιλήψεις για το ΠΧ της ενέργειας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5" name="1 - Τίτλος">
            <a:extLst>
              <a:ext uri="{FF2B5EF4-FFF2-40B4-BE49-F238E27FC236}">
                <a16:creationId xmlns:a16="http://schemas.microsoft.com/office/drawing/2014/main" id="{CEF1D98E-98BF-4CF3-8F4A-6C5DFAB39D33}"/>
              </a:ext>
            </a:extLst>
          </p:cNvPr>
          <p:cNvSpPr txBox="1">
            <a:spLocks/>
          </p:cNvSpPr>
          <p:nvPr/>
        </p:nvSpPr>
        <p:spPr>
          <a:xfrm>
            <a:off x="302771" y="4710722"/>
            <a:ext cx="3612213" cy="850106"/>
          </a:xfrm>
          <a:prstGeom prst="rect">
            <a:avLst/>
          </a:prstGeom>
          <a:solidFill>
            <a:schemeClr val="accent5">
              <a:lumMod val="40000"/>
              <a:lumOff val="6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noProof="0" dirty="0">
                <a:solidFill>
                  <a:schemeClr val="tx1"/>
                </a:solidFill>
              </a:rPr>
              <a:t>Δυσκολίες εκμάθησης</a:t>
            </a:r>
            <a:endParaRPr kumimoji="0" lang="el-GR"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947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17" grpId="0" animBg="1"/>
      <p:bldP spid="20" grpId="0" animBg="1"/>
      <p:bldP spid="21" grpId="0" animBg="1"/>
      <p:bldP spid="22" grpId="0" animBg="1"/>
      <p:bldP spid="23" grpId="0" animBg="1"/>
      <p:bldP spid="24" grpId="0" animBg="1"/>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2421"/>
            <a:ext cx="8229600" cy="850106"/>
          </a:xfrm>
          <a:solidFill>
            <a:srgbClr val="990033"/>
          </a:solidFill>
        </p:spPr>
        <p:style>
          <a:lnRef idx="0">
            <a:schemeClr val="accent4"/>
          </a:lnRef>
          <a:fillRef idx="3">
            <a:schemeClr val="accent4"/>
          </a:fillRef>
          <a:effectRef idx="3">
            <a:schemeClr val="accent4"/>
          </a:effectRef>
          <a:fontRef idx="minor">
            <a:schemeClr val="lt1"/>
          </a:fontRef>
        </p:style>
        <p:txBody>
          <a:bodyPr>
            <a:normAutofit fontScale="90000"/>
          </a:bodyPr>
          <a:lstStyle/>
          <a:p>
            <a:r>
              <a:rPr lang="el-GR" sz="2800" b="1" dirty="0"/>
              <a:t>ΣΧΕΔΙΑΣΤΙΚΕΣ ΑΡΧΕΣ ΓΙΑ ΤΗ ΔΙΔΑΣΚΑΛΙΑ ΤΟΥ ΕΠΟΙΚΟΔΟΜΗΤΙΚΟΥ ΜΟΝΤΕΛΟΥ</a:t>
            </a:r>
          </a:p>
        </p:txBody>
      </p:sp>
      <p:sp>
        <p:nvSpPr>
          <p:cNvPr id="6" name="1 - Τίτλος"/>
          <p:cNvSpPr txBox="1">
            <a:spLocks/>
          </p:cNvSpPr>
          <p:nvPr/>
        </p:nvSpPr>
        <p:spPr>
          <a:xfrm>
            <a:off x="288829" y="1606786"/>
            <a:ext cx="8521395" cy="1224136"/>
          </a:xfrm>
          <a:prstGeom prst="rect">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r>
              <a:rPr lang="el-GR" sz="1600" b="1" dirty="0"/>
              <a:t>Ι.</a:t>
            </a:r>
            <a:r>
              <a:rPr lang="el-GR" sz="1600" dirty="0"/>
              <a:t> Η βιωματική εμπειρία του εποικοδομητικού διδακτικού μοντέλου για την εκμάθηση του επιστημονικού περιεχομένου από φ. θεωρείται ουσιαστική για την εκμάθηση του συγκεκριμένου μοντέλου. Συνεπώς, οι δύο τύποι γνώσης, δηλαδή η παιδαγωγική γνώση και η γνώση επιστημονικού περιεχομένου συνδέονται στενά μεταξύ τους.	</a:t>
            </a:r>
            <a:endParaRPr lang="en-US" sz="1600" dirty="0"/>
          </a:p>
        </p:txBody>
      </p:sp>
      <p:sp>
        <p:nvSpPr>
          <p:cNvPr id="22" name="1 - Τίτλος">
            <a:extLst>
              <a:ext uri="{FF2B5EF4-FFF2-40B4-BE49-F238E27FC236}">
                <a16:creationId xmlns:a16="http://schemas.microsoft.com/office/drawing/2014/main" id="{05563309-32AF-4C0E-A242-F3EFA91E13C7}"/>
              </a:ext>
            </a:extLst>
          </p:cNvPr>
          <p:cNvSpPr txBox="1">
            <a:spLocks/>
          </p:cNvSpPr>
          <p:nvPr/>
        </p:nvSpPr>
        <p:spPr>
          <a:xfrm>
            <a:off x="299077" y="3165181"/>
            <a:ext cx="8545845" cy="1440160"/>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r>
              <a:rPr lang="el-GR" b="1" dirty="0"/>
              <a:t>ΙΙ.</a:t>
            </a:r>
            <a:r>
              <a:rPr lang="el-GR" dirty="0"/>
              <a:t> Οι εκπαιδευτικοί φαίνεται να δομούν την παιδαγωγική γνώση μέσα από την προσωπική τους εμπειρία με ανάλογο τρόπο με αυτόν που δομούν τη γνώση του επιστημονικού περιεχομένου. Συνεπώς, η διδασκαλία του εποικοδομητικού διδακτικού μοντέλου απαιτείται να προσεγγιστεί με διαδικασίες ανάλογες της διδασκαλίας του επιστημονικού περιεχομένου. </a:t>
            </a:r>
            <a:endParaRPr lang="en-US" dirty="0"/>
          </a:p>
        </p:txBody>
      </p:sp>
      <p:sp>
        <p:nvSpPr>
          <p:cNvPr id="23" name="1 - Τίτλος">
            <a:extLst>
              <a:ext uri="{FF2B5EF4-FFF2-40B4-BE49-F238E27FC236}">
                <a16:creationId xmlns:a16="http://schemas.microsoft.com/office/drawing/2014/main" id="{B1D69EC1-336A-4E05-9F60-7A9BF24E1E1A}"/>
              </a:ext>
            </a:extLst>
          </p:cNvPr>
          <p:cNvSpPr txBox="1">
            <a:spLocks/>
          </p:cNvSpPr>
          <p:nvPr/>
        </p:nvSpPr>
        <p:spPr>
          <a:xfrm>
            <a:off x="299077" y="5085184"/>
            <a:ext cx="8633573" cy="850106"/>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10000"/>
          </a:bodyPr>
          <a:lstStyle/>
          <a:p>
            <a:r>
              <a:rPr lang="el-GR" b="1" dirty="0">
                <a:solidFill>
                  <a:schemeClr val="tx1"/>
                </a:solidFill>
              </a:rPr>
              <a:t>ΙΙΙ.</a:t>
            </a:r>
            <a:r>
              <a:rPr lang="el-GR" dirty="0">
                <a:solidFill>
                  <a:schemeClr val="tx1"/>
                </a:solidFill>
              </a:rPr>
              <a:t> Η πλοκή της διδασκαλίας του επιστημονικού περιεχομένου και της διδακτικής μεθοδολογίας θεωρείται ως ένα βασικό χαρακτηριστικό των εποικοδομητικών προγραμμάτων εκπαίδευσης και αποτελεί ανοιχτό ερευνητικό ζητούμενο. </a:t>
            </a:r>
            <a:endParaRPr lang="en-US" dirty="0">
              <a:solidFill>
                <a:schemeClr val="tx1"/>
              </a:solidFill>
            </a:endParaRPr>
          </a:p>
        </p:txBody>
      </p:sp>
    </p:spTree>
    <p:extLst>
      <p:ext uri="{BB962C8B-B14F-4D97-AF65-F5344CB8AC3E}">
        <p14:creationId xmlns:p14="http://schemas.microsoft.com/office/powerpoint/2010/main" val="4553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Παραλληλόγραμμο 23"/>
          <p:cNvSpPr/>
          <p:nvPr/>
        </p:nvSpPr>
        <p:spPr>
          <a:xfrm>
            <a:off x="282032" y="1163918"/>
            <a:ext cx="8437338" cy="2398377"/>
          </a:xfrm>
          <a:prstGeom prst="parallelogram">
            <a:avLst>
              <a:gd name="adj" fmla="val 101810"/>
            </a:avLst>
          </a:prstGeom>
          <a:ln>
            <a:noFill/>
          </a:ln>
        </p:spPr>
        <p:style>
          <a:lnRef idx="2">
            <a:schemeClr val="accent2">
              <a:shade val="50000"/>
            </a:schemeClr>
          </a:lnRef>
          <a:fillRef idx="1003">
            <a:schemeClr val="dk2"/>
          </a:fillRef>
          <a:effectRef idx="0">
            <a:schemeClr val="accent2"/>
          </a:effectRef>
          <a:fontRef idx="minor">
            <a:schemeClr val="lt1"/>
          </a:fontRef>
        </p:style>
        <p:txBody>
          <a:bodyPr rtlCol="0" anchor="ctr"/>
          <a:lstStyle/>
          <a:p>
            <a:pPr algn="ctr"/>
            <a:r>
              <a:rPr lang="el-GR" b="1" dirty="0"/>
              <a:t>Φάσεις</a:t>
            </a:r>
          </a:p>
          <a:p>
            <a:pPr algn="ctr"/>
            <a:r>
              <a:rPr lang="el-GR" dirty="0"/>
              <a:t>2. Ανάδειξη των αρχικών αντιλήψεων</a:t>
            </a:r>
          </a:p>
          <a:p>
            <a:pPr algn="ctr"/>
            <a:r>
              <a:rPr lang="el-GR" dirty="0"/>
              <a:t>3. Δοκιμασία των αρχικών αντιλήψεων</a:t>
            </a:r>
          </a:p>
          <a:p>
            <a:pPr algn="ctr"/>
            <a:r>
              <a:rPr lang="el-GR" dirty="0"/>
              <a:t>8. Σύγκριση αρχικών και νέων αντιλήψεων</a:t>
            </a:r>
          </a:p>
          <a:p>
            <a:pPr algn="ctr"/>
            <a:r>
              <a:rPr lang="el-GR" dirty="0"/>
              <a:t>9. Εισαγωγή νέων αντιλήψεων</a:t>
            </a:r>
          </a:p>
          <a:p>
            <a:pPr algn="ctr"/>
            <a:r>
              <a:rPr lang="el-GR" dirty="0"/>
              <a:t>10. Εφαρμογή νέων αντιλήψεων</a:t>
            </a:r>
          </a:p>
          <a:p>
            <a:pPr algn="ctr"/>
            <a:r>
              <a:rPr lang="el-GR" dirty="0"/>
              <a:t>11. Ανασκόπηση αρχικών και νέων αντιλήψεων</a:t>
            </a:r>
          </a:p>
          <a:p>
            <a:pPr algn="ctr"/>
            <a:endParaRPr lang="el-GR" sz="1400" dirty="0"/>
          </a:p>
          <a:p>
            <a:pPr algn="ctr"/>
            <a:endParaRPr lang="el-GR" sz="1400" dirty="0"/>
          </a:p>
        </p:txBody>
      </p:sp>
      <p:sp>
        <p:nvSpPr>
          <p:cNvPr id="13" name="Παραλληλόγραμμο 23"/>
          <p:cNvSpPr/>
          <p:nvPr/>
        </p:nvSpPr>
        <p:spPr>
          <a:xfrm>
            <a:off x="-216763" y="4456863"/>
            <a:ext cx="9144000" cy="2221992"/>
          </a:xfrm>
          <a:prstGeom prst="parallelogram">
            <a:avLst>
              <a:gd name="adj" fmla="val 10181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sz="2800" dirty="0">
              <a:solidFill>
                <a:srgbClr val="C00000"/>
              </a:solidFill>
            </a:endParaRPr>
          </a:p>
        </p:txBody>
      </p:sp>
      <p:sp>
        <p:nvSpPr>
          <p:cNvPr id="5" name="4 - Βέλος προς τα κάτω"/>
          <p:cNvSpPr/>
          <p:nvPr/>
        </p:nvSpPr>
        <p:spPr>
          <a:xfrm>
            <a:off x="4024913" y="3595652"/>
            <a:ext cx="660648" cy="876994"/>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dirty="0"/>
          </a:p>
        </p:txBody>
      </p:sp>
      <p:sp>
        <p:nvSpPr>
          <p:cNvPr id="7" name="Τίτλος 1"/>
          <p:cNvSpPr txBox="1">
            <a:spLocks/>
          </p:cNvSpPr>
          <p:nvPr/>
        </p:nvSpPr>
        <p:spPr>
          <a:xfrm>
            <a:off x="909638" y="57815"/>
            <a:ext cx="7554686" cy="620688"/>
          </a:xfrm>
          <a:prstGeom prst="rect">
            <a:avLst/>
          </a:prstGeom>
          <a:solidFill>
            <a:srgbClr val="990033"/>
          </a:solid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ctr">
              <a:spcBef>
                <a:spcPct val="0"/>
              </a:spcBef>
            </a:pPr>
            <a:r>
              <a:rPr lang="el-GR" sz="2400" b="1" dirty="0">
                <a:solidFill>
                  <a:schemeClr val="bg1"/>
                </a:solidFill>
              </a:rPr>
              <a:t>Πλοκή διδασκαλίας ΕΠΧ και Διδακτικής Μεθόδου</a:t>
            </a:r>
          </a:p>
        </p:txBody>
      </p:sp>
      <p:sp>
        <p:nvSpPr>
          <p:cNvPr id="16" name="TextBox 15">
            <a:extLst>
              <a:ext uri="{FF2B5EF4-FFF2-40B4-BE49-F238E27FC236}">
                <a16:creationId xmlns:a16="http://schemas.microsoft.com/office/drawing/2014/main" id="{2429EB12-4929-F78B-158A-027B668A725C}"/>
              </a:ext>
            </a:extLst>
          </p:cNvPr>
          <p:cNvSpPr txBox="1"/>
          <p:nvPr/>
        </p:nvSpPr>
        <p:spPr>
          <a:xfrm>
            <a:off x="5652120" y="761227"/>
            <a:ext cx="3067250" cy="369332"/>
          </a:xfrm>
          <a:prstGeom prst="rect">
            <a:avLst/>
          </a:prstGeom>
          <a:noFill/>
        </p:spPr>
        <p:txBody>
          <a:bodyPr wrap="none" rtlCol="0">
            <a:spAutoFit/>
          </a:bodyPr>
          <a:lstStyle/>
          <a:p>
            <a:r>
              <a:rPr lang="el-GR" b="1" dirty="0"/>
              <a:t>Επίπεδο Διδακτικής Μεθόδου</a:t>
            </a:r>
            <a:endParaRPr lang="en-US" b="1" dirty="0"/>
          </a:p>
        </p:txBody>
      </p:sp>
      <p:sp>
        <p:nvSpPr>
          <p:cNvPr id="17" name="TextBox 16">
            <a:extLst>
              <a:ext uri="{FF2B5EF4-FFF2-40B4-BE49-F238E27FC236}">
                <a16:creationId xmlns:a16="http://schemas.microsoft.com/office/drawing/2014/main" id="{C26522DD-45D7-C702-5C80-E3DB1ED5D164}"/>
              </a:ext>
            </a:extLst>
          </p:cNvPr>
          <p:cNvSpPr txBox="1"/>
          <p:nvPr/>
        </p:nvSpPr>
        <p:spPr>
          <a:xfrm>
            <a:off x="6191437" y="4087531"/>
            <a:ext cx="2395977" cy="369332"/>
          </a:xfrm>
          <a:prstGeom prst="rect">
            <a:avLst/>
          </a:prstGeom>
          <a:noFill/>
        </p:spPr>
        <p:txBody>
          <a:bodyPr wrap="none" rtlCol="0">
            <a:spAutoFit/>
          </a:bodyPr>
          <a:lstStyle/>
          <a:p>
            <a:r>
              <a:rPr lang="el-GR" b="1" dirty="0"/>
              <a:t>Επίπεδο Περιεχομένου</a:t>
            </a:r>
            <a:endParaRPr lang="en-US" b="1" dirty="0"/>
          </a:p>
        </p:txBody>
      </p:sp>
      <p:sp>
        <p:nvSpPr>
          <p:cNvPr id="19" name="TextBox 18">
            <a:extLst>
              <a:ext uri="{FF2B5EF4-FFF2-40B4-BE49-F238E27FC236}">
                <a16:creationId xmlns:a16="http://schemas.microsoft.com/office/drawing/2014/main" id="{4C1DEC2A-0B7D-8308-2DB2-99A1ED4C4E4A}"/>
              </a:ext>
            </a:extLst>
          </p:cNvPr>
          <p:cNvSpPr txBox="1"/>
          <p:nvPr/>
        </p:nvSpPr>
        <p:spPr>
          <a:xfrm>
            <a:off x="2111870" y="4581128"/>
            <a:ext cx="4637314" cy="1754326"/>
          </a:xfrm>
          <a:prstGeom prst="rect">
            <a:avLst/>
          </a:prstGeom>
          <a:noFill/>
        </p:spPr>
        <p:txBody>
          <a:bodyPr wrap="square">
            <a:spAutoFit/>
          </a:bodyPr>
          <a:lstStyle/>
          <a:p>
            <a:pPr algn="ctr"/>
            <a:r>
              <a:rPr lang="el-GR" b="1" dirty="0"/>
              <a:t>Φάσεις</a:t>
            </a:r>
          </a:p>
          <a:p>
            <a:pPr algn="ctr"/>
            <a:r>
              <a:rPr lang="el-GR" dirty="0"/>
              <a:t>1. Ανάδειξη των αρχικών απόψεων</a:t>
            </a:r>
          </a:p>
          <a:p>
            <a:pPr algn="ctr"/>
            <a:r>
              <a:rPr lang="el-GR" dirty="0"/>
              <a:t>4. Δοκιμασία των αρχικών απόψεων</a:t>
            </a:r>
          </a:p>
          <a:p>
            <a:pPr algn="ctr"/>
            <a:r>
              <a:rPr lang="el-GR" dirty="0"/>
              <a:t>5. Εισαγωγή των νέων απόψεων</a:t>
            </a:r>
          </a:p>
          <a:p>
            <a:pPr algn="ctr"/>
            <a:r>
              <a:rPr lang="el-GR" dirty="0"/>
              <a:t>6. Εφαρμογή νέων απόψεων</a:t>
            </a:r>
          </a:p>
          <a:p>
            <a:pPr algn="ctr"/>
            <a:r>
              <a:rPr lang="el-GR" dirty="0"/>
              <a:t>7. Ανασκόπηση αρχικών και νέων απόψεων</a:t>
            </a:r>
          </a:p>
        </p:txBody>
      </p:sp>
    </p:spTree>
    <p:extLst>
      <p:ext uri="{BB962C8B-B14F-4D97-AF65-F5344CB8AC3E}">
        <p14:creationId xmlns:p14="http://schemas.microsoft.com/office/powerpoint/2010/main" val="269646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483768" y="188640"/>
            <a:ext cx="4176713" cy="587375"/>
          </a:xfrm>
          <a:solidFill>
            <a:srgbClr val="990033"/>
          </a:solidFill>
          <a:ln/>
        </p:spPr>
        <p:style>
          <a:lnRef idx="0">
            <a:schemeClr val="accent4"/>
          </a:lnRef>
          <a:fillRef idx="3">
            <a:schemeClr val="accent4"/>
          </a:fillRef>
          <a:effectRef idx="3">
            <a:schemeClr val="accent4"/>
          </a:effectRef>
          <a:fontRef idx="minor">
            <a:schemeClr val="lt1"/>
          </a:fontRef>
        </p:style>
        <p:txBody>
          <a:bodyPr>
            <a:flatTx/>
          </a:bodyPr>
          <a:lstStyle/>
          <a:p>
            <a:r>
              <a:rPr lang="en-US" sz="3200" b="1" dirty="0">
                <a:solidFill>
                  <a:schemeClr val="bg1"/>
                </a:solidFill>
                <a:latin typeface="Calibri" pitchFamily="34" charset="0"/>
              </a:rPr>
              <a:t>TLS</a:t>
            </a:r>
            <a:endParaRPr lang="el-GR" sz="3200" b="1" dirty="0">
              <a:solidFill>
                <a:schemeClr val="bg1"/>
              </a:solidFill>
              <a:latin typeface="Calibri" pitchFamily="34" charset="0"/>
            </a:endParaRPr>
          </a:p>
        </p:txBody>
      </p:sp>
      <p:sp>
        <p:nvSpPr>
          <p:cNvPr id="167940" name="Rectangle 4"/>
          <p:cNvSpPr>
            <a:spLocks noGrp="1" noChangeArrowheads="1"/>
          </p:cNvSpPr>
          <p:nvPr>
            <p:ph type="body" idx="1"/>
          </p:nvPr>
        </p:nvSpPr>
        <p:spPr>
          <a:xfrm>
            <a:off x="463550" y="1022135"/>
            <a:ext cx="8208912" cy="1008112"/>
          </a:xfrm>
          <a:solidFill>
            <a:schemeClr val="bg1"/>
          </a:solidFill>
          <a:ln w="38100">
            <a:solidFill>
              <a:schemeClr val="tx1">
                <a:lumMod val="95000"/>
                <a:lumOff val="5000"/>
              </a:schemeClr>
            </a:solidFill>
            <a:round/>
          </a:ln>
        </p:spPr>
        <p:txBody>
          <a:bodyPr>
            <a:normAutofit fontScale="85000" lnSpcReduction="20000"/>
          </a:bodyPr>
          <a:lstStyle/>
          <a:p>
            <a:pPr marL="160338" indent="-160338" defTabSz="449263">
              <a:lnSpc>
                <a:spcPct val="90000"/>
              </a:lnSpc>
              <a:tabLst>
                <a:tab pos="160338" algn="l"/>
                <a:tab pos="265113"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Lst>
            </a:pPr>
            <a:r>
              <a:rPr lang="el-GR" sz="2800" dirty="0" err="1">
                <a:solidFill>
                  <a:srgbClr val="000066"/>
                </a:solidFill>
                <a:latin typeface="Calibri" pitchFamily="34" charset="0"/>
              </a:rPr>
              <a:t>medium</a:t>
            </a:r>
            <a:r>
              <a:rPr lang="en-US" sz="2800" dirty="0">
                <a:solidFill>
                  <a:srgbClr val="000066"/>
                </a:solidFill>
                <a:latin typeface="Calibri" pitchFamily="34" charset="0"/>
              </a:rPr>
              <a:t>-</a:t>
            </a:r>
            <a:r>
              <a:rPr lang="el-GR" sz="2800" dirty="0" err="1">
                <a:solidFill>
                  <a:srgbClr val="000066"/>
                </a:solidFill>
                <a:latin typeface="Calibri" pitchFamily="34" charset="0"/>
              </a:rPr>
              <a:t>scale</a:t>
            </a:r>
            <a:r>
              <a:rPr lang="el-GR" sz="2800" dirty="0">
                <a:solidFill>
                  <a:srgbClr val="000066"/>
                </a:solidFill>
                <a:latin typeface="Calibri" pitchFamily="34" charset="0"/>
              </a:rPr>
              <a:t> </a:t>
            </a:r>
            <a:r>
              <a:rPr lang="el-GR" sz="2800" dirty="0" err="1">
                <a:solidFill>
                  <a:srgbClr val="000066"/>
                </a:solidFill>
                <a:latin typeface="Calibri" pitchFamily="34" charset="0"/>
              </a:rPr>
              <a:t>curriculum</a:t>
            </a:r>
            <a:endParaRPr lang="en-US" sz="2800" dirty="0">
              <a:solidFill>
                <a:srgbClr val="000066"/>
              </a:solidFill>
              <a:latin typeface="Calibri" pitchFamily="34" charset="0"/>
            </a:endParaRPr>
          </a:p>
          <a:p>
            <a:pPr marL="160338" indent="-160338" defTabSz="449263">
              <a:lnSpc>
                <a:spcPct val="90000"/>
              </a:lnSpc>
              <a:tabLst>
                <a:tab pos="160338" algn="l"/>
                <a:tab pos="265113"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Lst>
            </a:pPr>
            <a:r>
              <a:rPr lang="en-US" sz="2800" dirty="0">
                <a:solidFill>
                  <a:srgbClr val="000066"/>
                </a:solidFill>
                <a:latin typeface="Calibri" pitchFamily="34" charset="0"/>
              </a:rPr>
              <a:t>topic-oriented in areas</a:t>
            </a:r>
            <a:r>
              <a:rPr lang="el-GR" sz="2800" dirty="0">
                <a:solidFill>
                  <a:srgbClr val="000066"/>
                </a:solidFill>
                <a:latin typeface="Calibri" pitchFamily="34" charset="0"/>
              </a:rPr>
              <a:t>: </a:t>
            </a:r>
            <a:r>
              <a:rPr lang="en-US" sz="2800" dirty="0">
                <a:solidFill>
                  <a:srgbClr val="000066"/>
                </a:solidFill>
                <a:latin typeface="Calibri" pitchFamily="34" charset="0"/>
              </a:rPr>
              <a:t>optic, heat, energy,</a:t>
            </a:r>
            <a:r>
              <a:rPr lang="el-GR" sz="2800" dirty="0">
                <a:solidFill>
                  <a:srgbClr val="000066"/>
                </a:solidFill>
                <a:latin typeface="Calibri" pitchFamily="34" charset="0"/>
              </a:rPr>
              <a:t> </a:t>
            </a:r>
            <a:r>
              <a:rPr lang="en-US" sz="2800" dirty="0">
                <a:solidFill>
                  <a:srgbClr val="000066"/>
                </a:solidFill>
                <a:latin typeface="Calibri" pitchFamily="34" charset="0"/>
              </a:rPr>
              <a:t>fluids</a:t>
            </a:r>
            <a:r>
              <a:rPr lang="el-GR" sz="2800" dirty="0">
                <a:solidFill>
                  <a:srgbClr val="000066"/>
                </a:solidFill>
                <a:latin typeface="Calibri" pitchFamily="34" charset="0"/>
              </a:rPr>
              <a:t>, </a:t>
            </a:r>
            <a:r>
              <a:rPr lang="en-US" sz="2800" dirty="0">
                <a:solidFill>
                  <a:srgbClr val="000066"/>
                </a:solidFill>
                <a:latin typeface="Calibri" pitchFamily="34" charset="0"/>
              </a:rPr>
              <a:t>nanotechnology…  </a:t>
            </a:r>
            <a:endParaRPr lang="el-GR" sz="2800" dirty="0">
              <a:solidFill>
                <a:srgbClr val="000066"/>
              </a:solidFill>
              <a:latin typeface="Calibri" pitchFamily="34" charset="0"/>
            </a:endParaRPr>
          </a:p>
        </p:txBody>
      </p:sp>
      <p:sp>
        <p:nvSpPr>
          <p:cNvPr id="8" name="Rectangle 4"/>
          <p:cNvSpPr txBox="1">
            <a:spLocks noChangeArrowheads="1"/>
          </p:cNvSpPr>
          <p:nvPr/>
        </p:nvSpPr>
        <p:spPr>
          <a:xfrm>
            <a:off x="470599" y="4036868"/>
            <a:ext cx="8280920" cy="865188"/>
          </a:xfrm>
          <a:prstGeom prst="rect">
            <a:avLst/>
          </a:prstGeom>
          <a:solidFill>
            <a:srgbClr val="000066"/>
          </a:solidFill>
          <a:ln w="38100">
            <a:noFill/>
            <a:round/>
          </a:ln>
        </p:spPr>
        <p:txBody>
          <a:bodyPr vert="horz" lIns="91440" tIns="45720" rIns="91440" bIns="45720" rtlCol="0">
            <a:normAutofit/>
          </a:bodyPr>
          <a:lstStyle/>
          <a:p>
            <a:pPr marL="342900" marR="0" lvl="0" indent="-342900" algn="just" defTabSz="449263" rtl="0" eaLnBrk="1" fontAlgn="auto" latinLnBrk="0" hangingPunct="1">
              <a:lnSpc>
                <a:spcPct val="90000"/>
              </a:lnSpc>
              <a:spcBef>
                <a:spcPct val="20000"/>
              </a:spcBef>
              <a:spcAft>
                <a:spcPts val="0"/>
              </a:spcAft>
              <a:buClrTx/>
              <a:buSzTx/>
              <a:buFont typeface="Wingdings" panose="05000000000000000000" pitchFamily="2" charset="2"/>
              <a:buChar char="ü"/>
              <a:tabLst>
                <a:tab pos="160338" algn="l"/>
                <a:tab pos="265113"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Lst>
              <a:defRPr/>
            </a:pPr>
            <a:r>
              <a:rPr kumimoji="0" lang="el-GR" sz="2400" b="1" i="0" u="none" strike="noStrike" kern="1200" cap="none" spc="0" normalizeH="0" baseline="0" noProof="0" dirty="0">
                <a:ln>
                  <a:noFill/>
                </a:ln>
                <a:solidFill>
                  <a:schemeClr val="bg1"/>
                </a:solidFill>
                <a:effectLst/>
                <a:uLnTx/>
                <a:uFillTx/>
                <a:latin typeface="Calibri" pitchFamily="34" charset="0"/>
                <a:ea typeface="+mn-ea"/>
                <a:cs typeface="+mn-cs"/>
              </a:rPr>
              <a:t>δοκιμασμένες λύσεις</a:t>
            </a:r>
            <a:r>
              <a:rPr kumimoji="0" lang="el-GR" sz="2400" b="0" i="0" u="none" strike="noStrike" kern="1200" cap="none" spc="0" normalizeH="0" baseline="0" noProof="0" dirty="0">
                <a:ln>
                  <a:noFill/>
                </a:ln>
                <a:solidFill>
                  <a:schemeClr val="bg1"/>
                </a:solidFill>
                <a:effectLst/>
                <a:uLnTx/>
                <a:uFillTx/>
                <a:latin typeface="Calibri" pitchFamily="34" charset="0"/>
                <a:ea typeface="+mn-ea"/>
                <a:cs typeface="+mn-cs"/>
              </a:rPr>
              <a:t>: είναι δυνατόν να εφαρμοστούν σε άλλες ανάλογες καταστάσεις</a:t>
            </a:r>
          </a:p>
        </p:txBody>
      </p:sp>
      <p:sp>
        <p:nvSpPr>
          <p:cNvPr id="9" name="Text Box 5"/>
          <p:cNvSpPr txBox="1">
            <a:spLocks noChangeArrowheads="1"/>
          </p:cNvSpPr>
          <p:nvPr/>
        </p:nvSpPr>
        <p:spPr bwMode="auto">
          <a:xfrm>
            <a:off x="413246" y="5291100"/>
            <a:ext cx="8280920" cy="1089529"/>
          </a:xfrm>
          <a:prstGeom prst="rect">
            <a:avLst/>
          </a:prstGeom>
          <a:solidFill>
            <a:srgbClr val="000066"/>
          </a:solidFill>
          <a:ln w="9525">
            <a:noFill/>
            <a:miter lim="800000"/>
            <a:headEnd/>
            <a:tailEnd/>
          </a:ln>
          <a:effectLst/>
        </p:spPr>
        <p:txBody>
          <a:bodyPr wrap="square">
            <a:spAutoFit/>
          </a:bodyPr>
          <a:lstStyle/>
          <a:p>
            <a:pPr marL="342900" indent="-342900" algn="just">
              <a:lnSpc>
                <a:spcPct val="90000"/>
              </a:lnSpc>
              <a:buFont typeface="Wingdings" panose="05000000000000000000" pitchFamily="2" charset="2"/>
              <a:buChar char="ü"/>
            </a:pPr>
            <a:r>
              <a:rPr lang="el-GR" sz="2400" dirty="0">
                <a:solidFill>
                  <a:schemeClr val="bg1"/>
                </a:solidFill>
                <a:latin typeface="Calibri" pitchFamily="34" charset="0"/>
              </a:rPr>
              <a:t>δυνατότητα θεμελιωμένη πάνω στη </a:t>
            </a:r>
            <a:r>
              <a:rPr lang="el-GR" sz="2400" b="1" dirty="0">
                <a:solidFill>
                  <a:schemeClr val="bg1"/>
                </a:solidFill>
                <a:latin typeface="Calibri" pitchFamily="34" charset="0"/>
              </a:rPr>
              <a:t>θεωρητική ανάλυση </a:t>
            </a:r>
            <a:r>
              <a:rPr lang="el-GR" sz="2400" dirty="0">
                <a:solidFill>
                  <a:schemeClr val="bg1"/>
                </a:solidFill>
                <a:latin typeface="Calibri" pitchFamily="34" charset="0"/>
              </a:rPr>
              <a:t>που αναπτύσσεται από τους ερευνητές κάθε ΔΜΑ πριν - κατά και μετά τη διεξαγωγή της ΔΜΑ</a:t>
            </a:r>
          </a:p>
        </p:txBody>
      </p:sp>
      <p:sp>
        <p:nvSpPr>
          <p:cNvPr id="12" name="Text Box 6">
            <a:extLst>
              <a:ext uri="{FF2B5EF4-FFF2-40B4-BE49-F238E27FC236}">
                <a16:creationId xmlns:a16="http://schemas.microsoft.com/office/drawing/2014/main" id="{5D5F79D4-5C7B-48B5-82D7-7C5E53DDAB56}"/>
              </a:ext>
            </a:extLst>
          </p:cNvPr>
          <p:cNvSpPr txBox="1">
            <a:spLocks noChangeArrowheads="1"/>
          </p:cNvSpPr>
          <p:nvPr/>
        </p:nvSpPr>
        <p:spPr bwMode="auto">
          <a:xfrm>
            <a:off x="433302" y="2419291"/>
            <a:ext cx="8216900" cy="1089529"/>
          </a:xfrm>
          <a:prstGeom prst="rect">
            <a:avLst/>
          </a:prstGeom>
          <a:solidFill>
            <a:srgbClr val="000066"/>
          </a:solidFill>
          <a:ln w="9525">
            <a:noFill/>
            <a:miter lim="800000"/>
            <a:headEnd/>
            <a:tailEnd/>
          </a:ln>
          <a:effectLst/>
        </p:spPr>
        <p:txBody>
          <a:bodyPr wrap="square">
            <a:spAutoFit/>
          </a:bodyPr>
          <a:lstStyle/>
          <a:p>
            <a:pPr marL="342900" indent="-342900">
              <a:lnSpc>
                <a:spcPct val="90000"/>
              </a:lnSpc>
              <a:buFont typeface="Wingdings" panose="05000000000000000000" pitchFamily="2" charset="2"/>
              <a:buChar char="ü"/>
            </a:pPr>
            <a:r>
              <a:rPr lang="el-GR" sz="2400" dirty="0">
                <a:solidFill>
                  <a:schemeClr val="bg1"/>
                </a:solidFill>
                <a:latin typeface="Calibri" pitchFamily="34" charset="0"/>
              </a:rPr>
              <a:t>δοκιμάζονται, βελτιώνονται, εκλεπτύνονται, </a:t>
            </a:r>
          </a:p>
          <a:p>
            <a:pPr marL="342900" indent="-342900">
              <a:lnSpc>
                <a:spcPct val="90000"/>
              </a:lnSpc>
              <a:buFont typeface="Wingdings" panose="05000000000000000000" pitchFamily="2" charset="2"/>
              <a:buChar char="ü"/>
            </a:pPr>
            <a:r>
              <a:rPr lang="el-GR" sz="2400" dirty="0">
                <a:solidFill>
                  <a:schemeClr val="bg1"/>
                </a:solidFill>
                <a:latin typeface="Calibri" pitchFamily="34" charset="0"/>
              </a:rPr>
              <a:t>προκύπτουν μέσα από τους επαναλαμβανόμενους κύκλους σχεδιασμού</a:t>
            </a:r>
            <a:r>
              <a:rPr lang="en-US" sz="2400" dirty="0">
                <a:solidFill>
                  <a:schemeClr val="bg1"/>
                </a:solidFill>
                <a:latin typeface="Calibri" pitchFamily="34" charset="0"/>
              </a:rPr>
              <a:t>,</a:t>
            </a:r>
            <a:r>
              <a:rPr lang="el-GR" sz="2400" dirty="0">
                <a:solidFill>
                  <a:schemeClr val="bg1"/>
                </a:solidFill>
                <a:latin typeface="Calibri" pitchFamily="34" charset="0"/>
              </a:rPr>
              <a:t> αξιολόγησης και εφαρμογής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88988" y="1744243"/>
            <a:ext cx="7848600" cy="59420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 </a:t>
            </a:r>
            <a:r>
              <a:rPr lang="en-US" sz="2800" b="1" dirty="0">
                <a:latin typeface="Arial" charset="0"/>
                <a:cs typeface="Arial" charset="0"/>
              </a:rPr>
              <a:t>Teaching-Learning Sequences</a:t>
            </a:r>
            <a:endParaRPr lang="el-GR" sz="2800" b="1" dirty="0">
              <a:latin typeface="Arial" charset="0"/>
              <a:cs typeface="Arial" charset="0"/>
            </a:endParaRPr>
          </a:p>
        </p:txBody>
      </p:sp>
      <p:sp>
        <p:nvSpPr>
          <p:cNvPr id="48136" name="Text Box 8"/>
          <p:cNvSpPr txBox="1">
            <a:spLocks noChangeArrowheads="1"/>
          </p:cNvSpPr>
          <p:nvPr/>
        </p:nvSpPr>
        <p:spPr bwMode="auto">
          <a:xfrm>
            <a:off x="7524750" y="6092825"/>
            <a:ext cx="1112838" cy="336550"/>
          </a:xfrm>
          <a:prstGeom prst="rect">
            <a:avLst/>
          </a:prstGeom>
          <a:noFill/>
          <a:ln w="9525">
            <a:noFill/>
            <a:miter lim="800000"/>
            <a:headEnd/>
            <a:tailEnd/>
          </a:ln>
          <a:effectLst/>
        </p:spPr>
        <p:txBody>
          <a:bodyPr wrap="none">
            <a:spAutoFit/>
          </a:bodyPr>
          <a:lstStyle/>
          <a:p>
            <a:r>
              <a:rPr lang="en-US" sz="1600">
                <a:solidFill>
                  <a:schemeClr val="bg1"/>
                </a:solidFill>
                <a:latin typeface="Calibri" pitchFamily="34" charset="0"/>
              </a:rPr>
              <a:t>5o </a:t>
            </a:r>
            <a:r>
              <a:rPr lang="el-GR" sz="1600">
                <a:solidFill>
                  <a:schemeClr val="bg1"/>
                </a:solidFill>
                <a:latin typeface="Calibri" pitchFamily="34" charset="0"/>
              </a:rPr>
              <a:t>μάθημα</a:t>
            </a:r>
          </a:p>
        </p:txBody>
      </p:sp>
      <p:sp>
        <p:nvSpPr>
          <p:cNvPr id="5" name="Text Box 2">
            <a:extLst>
              <a:ext uri="{FF2B5EF4-FFF2-40B4-BE49-F238E27FC236}">
                <a16:creationId xmlns:a16="http://schemas.microsoft.com/office/drawing/2014/main" id="{7F606F10-3422-45A3-B893-5C2A4947AC0D}"/>
              </a:ext>
            </a:extLst>
          </p:cNvPr>
          <p:cNvSpPr txBox="1">
            <a:spLocks noChangeArrowheads="1"/>
          </p:cNvSpPr>
          <p:nvPr/>
        </p:nvSpPr>
        <p:spPr bwMode="auto">
          <a:xfrm>
            <a:off x="800489" y="2664160"/>
            <a:ext cx="7848600" cy="594202"/>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err="1">
                <a:latin typeface="Arial" charset="0"/>
                <a:cs typeface="Arial" charset="0"/>
              </a:rPr>
              <a:t>Ια</a:t>
            </a:r>
            <a:r>
              <a:rPr lang="el-GR" sz="2800" b="1" dirty="0">
                <a:latin typeface="Arial" charset="0"/>
                <a:cs typeface="Arial" charset="0"/>
              </a:rPr>
              <a:t>.</a:t>
            </a:r>
            <a:r>
              <a:rPr lang="en-US" sz="2800" b="1" dirty="0">
                <a:latin typeface="Arial" charset="0"/>
                <a:cs typeface="Arial" charset="0"/>
              </a:rPr>
              <a:t> </a:t>
            </a:r>
            <a:r>
              <a:rPr lang="el-GR" sz="2800" b="1" dirty="0">
                <a:latin typeface="Arial" charset="0"/>
                <a:cs typeface="Arial" charset="0"/>
              </a:rPr>
              <a:t>Επιστημονικό Περιεχόμενο</a:t>
            </a:r>
            <a:endParaRPr lang="el-GR" sz="2800" dirty="0">
              <a:latin typeface="Arial" charset="0"/>
              <a:cs typeface="Arial" charset="0"/>
            </a:endParaRPr>
          </a:p>
        </p:txBody>
      </p:sp>
      <p:sp>
        <p:nvSpPr>
          <p:cNvPr id="6" name="Text Box 2">
            <a:extLst>
              <a:ext uri="{FF2B5EF4-FFF2-40B4-BE49-F238E27FC236}">
                <a16:creationId xmlns:a16="http://schemas.microsoft.com/office/drawing/2014/main" id="{A26A2158-19D5-41EC-BDE7-4E71BFE0F553}"/>
              </a:ext>
            </a:extLst>
          </p:cNvPr>
          <p:cNvSpPr txBox="1">
            <a:spLocks noChangeArrowheads="1"/>
          </p:cNvSpPr>
          <p:nvPr/>
        </p:nvSpPr>
        <p:spPr bwMode="auto">
          <a:xfrm>
            <a:off x="775540" y="319683"/>
            <a:ext cx="7848600" cy="1164614"/>
          </a:xfrm>
          <a:prstGeom prst="rect">
            <a:avLst/>
          </a:prstGeom>
          <a:solidFill>
            <a:srgbClr val="990033"/>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solidFill>
                  <a:schemeClr val="bg1"/>
                </a:solidFill>
              </a:rPr>
              <a:t>ΠΕΡΙΕΧΟΜΕΝΟ ΜΑΘΗΜΑΤΟΣ: </a:t>
            </a:r>
          </a:p>
          <a:p>
            <a:pPr algn="ctr">
              <a:lnSpc>
                <a:spcPct val="130000"/>
              </a:lnSpc>
            </a:pPr>
            <a:r>
              <a:rPr lang="el-GR" sz="2800" b="1" dirty="0">
                <a:solidFill>
                  <a:schemeClr val="bg1"/>
                </a:solidFill>
              </a:rPr>
              <a:t>ΣΧΕΔΙΑΣΜΟΣ &amp; ΑΝΑΠΤΥΞΗ</a:t>
            </a:r>
            <a:endParaRPr lang="el-GR" sz="2800" b="1" dirty="0">
              <a:solidFill>
                <a:schemeClr val="bg1"/>
              </a:solidFill>
              <a:latin typeface="Arial" charset="0"/>
              <a:cs typeface="Arial" charset="0"/>
            </a:endParaRPr>
          </a:p>
        </p:txBody>
      </p:sp>
      <p:sp>
        <p:nvSpPr>
          <p:cNvPr id="7" name="Text Box 2">
            <a:extLst>
              <a:ext uri="{FF2B5EF4-FFF2-40B4-BE49-F238E27FC236}">
                <a16:creationId xmlns:a16="http://schemas.microsoft.com/office/drawing/2014/main" id="{24359CFD-71E7-4219-8C37-ED916EADA4F4}"/>
              </a:ext>
            </a:extLst>
          </p:cNvPr>
          <p:cNvSpPr txBox="1">
            <a:spLocks noChangeArrowheads="1"/>
          </p:cNvSpPr>
          <p:nvPr/>
        </p:nvSpPr>
        <p:spPr bwMode="auto">
          <a:xfrm>
            <a:off x="800489" y="3637251"/>
            <a:ext cx="7848600" cy="1154355"/>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800" b="1" dirty="0">
                <a:latin typeface="Arial" charset="0"/>
                <a:cs typeface="Arial" charset="0"/>
              </a:rPr>
              <a:t>Ιβ.</a:t>
            </a:r>
            <a:r>
              <a:rPr lang="en-US" sz="2800" b="1" dirty="0">
                <a:latin typeface="Arial" charset="0"/>
                <a:cs typeface="Arial" charset="0"/>
              </a:rPr>
              <a:t> </a:t>
            </a:r>
            <a:r>
              <a:rPr lang="el-GR" sz="2800" b="1" dirty="0">
                <a:latin typeface="Arial" charset="0"/>
                <a:cs typeface="Arial" charset="0"/>
              </a:rPr>
              <a:t>Επιστημονικό Περιεχόμενο σε συνδυασμό με άλλα πεδία</a:t>
            </a:r>
            <a:endParaRPr lang="el-GR" sz="2800" dirty="0">
              <a:latin typeface="Arial" charset="0"/>
              <a:cs typeface="Arial" charset="0"/>
            </a:endParaRPr>
          </a:p>
        </p:txBody>
      </p:sp>
      <p:sp>
        <p:nvSpPr>
          <p:cNvPr id="8" name="Text Box 2">
            <a:extLst>
              <a:ext uri="{FF2B5EF4-FFF2-40B4-BE49-F238E27FC236}">
                <a16:creationId xmlns:a16="http://schemas.microsoft.com/office/drawing/2014/main" id="{15B23798-07D7-40C8-8950-59C5A485B655}"/>
              </a:ext>
            </a:extLst>
          </p:cNvPr>
          <p:cNvSpPr txBox="1">
            <a:spLocks noChangeArrowheads="1"/>
          </p:cNvSpPr>
          <p:nvPr/>
        </p:nvSpPr>
        <p:spPr bwMode="auto">
          <a:xfrm>
            <a:off x="806168" y="5229478"/>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Ιβ1.</a:t>
            </a:r>
            <a:r>
              <a:rPr lang="en-US" sz="2000" b="1" dirty="0">
                <a:latin typeface="Arial" charset="0"/>
                <a:cs typeface="Arial" charset="0"/>
              </a:rPr>
              <a:t> </a:t>
            </a:r>
            <a:r>
              <a:rPr lang="el-GR" sz="2000" b="1" dirty="0">
                <a:latin typeface="Arial" charset="0"/>
                <a:cs typeface="Arial" charset="0"/>
              </a:rPr>
              <a:t>Επιστημονικό Περιεχόμενο – Διδακτική Μεθοδολογία</a:t>
            </a:r>
            <a:endParaRPr lang="el-GR" sz="2000" dirty="0">
              <a:latin typeface="Arial" charset="0"/>
              <a:cs typeface="Arial" charset="0"/>
            </a:endParaRPr>
          </a:p>
        </p:txBody>
      </p:sp>
      <p:sp>
        <p:nvSpPr>
          <p:cNvPr id="9" name="Text Box 2">
            <a:extLst>
              <a:ext uri="{FF2B5EF4-FFF2-40B4-BE49-F238E27FC236}">
                <a16:creationId xmlns:a16="http://schemas.microsoft.com/office/drawing/2014/main" id="{583C32DF-73D6-4BF6-8A85-E64C601228C2}"/>
              </a:ext>
            </a:extLst>
          </p:cNvPr>
          <p:cNvSpPr txBox="1">
            <a:spLocks noChangeArrowheads="1"/>
          </p:cNvSpPr>
          <p:nvPr/>
        </p:nvSpPr>
        <p:spPr bwMode="auto">
          <a:xfrm>
            <a:off x="800489" y="6035685"/>
            <a:ext cx="7848600" cy="450829"/>
          </a:xfrm>
          <a:prstGeom prst="rect">
            <a:avLst/>
          </a:prstGeom>
          <a:solidFill>
            <a:schemeClr val="tx2">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lnSpc>
                <a:spcPct val="130000"/>
              </a:lnSpc>
            </a:pPr>
            <a:r>
              <a:rPr lang="el-GR" sz="2000" b="1" dirty="0">
                <a:latin typeface="Arial" charset="0"/>
                <a:cs typeface="Arial" charset="0"/>
              </a:rPr>
              <a:t>Ιβ2.</a:t>
            </a:r>
            <a:r>
              <a:rPr lang="en-US" sz="2000" b="1" dirty="0">
                <a:latin typeface="Arial" charset="0"/>
                <a:cs typeface="Arial" charset="0"/>
              </a:rPr>
              <a:t> </a:t>
            </a:r>
            <a:r>
              <a:rPr lang="el-GR" sz="2000" b="1" dirty="0">
                <a:latin typeface="Arial" charset="0"/>
                <a:cs typeface="Arial" charset="0"/>
              </a:rPr>
              <a:t>Επιστημονικό Περιεχόμενο – ΠΓΠ</a:t>
            </a:r>
            <a:endParaRPr lang="el-GR" sz="2000" dirty="0">
              <a:latin typeface="Arial" charset="0"/>
              <a:cs typeface="Arial" charset="0"/>
            </a:endParaRPr>
          </a:p>
        </p:txBody>
      </p:sp>
    </p:spTree>
    <p:extLst>
      <p:ext uri="{BB962C8B-B14F-4D97-AF65-F5344CB8AC3E}">
        <p14:creationId xmlns:p14="http://schemas.microsoft.com/office/powerpoint/2010/main" val="3427742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maxresdefault.jpg">
            <a:extLst>
              <a:ext uri="{FF2B5EF4-FFF2-40B4-BE49-F238E27FC236}">
                <a16:creationId xmlns:a16="http://schemas.microsoft.com/office/drawing/2014/main" id="{ABBA9997-9F32-47A1-85CF-70AD8CA807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44" t="2864" b="-2864"/>
          <a:stretch/>
        </p:blipFill>
        <p:spPr>
          <a:xfrm>
            <a:off x="107504" y="1830851"/>
            <a:ext cx="2062312" cy="2856300"/>
          </a:xfrm>
          <a:prstGeom prst="rect">
            <a:avLst/>
          </a:prstGeom>
        </p:spPr>
      </p:pic>
      <p:sp>
        <p:nvSpPr>
          <p:cNvPr id="8" name="6 - Θέση περιεχομένου">
            <a:extLst>
              <a:ext uri="{FF2B5EF4-FFF2-40B4-BE49-F238E27FC236}">
                <a16:creationId xmlns:a16="http://schemas.microsoft.com/office/drawing/2014/main" id="{43A50CD9-BEB6-4C58-9336-97DBF1CC41FD}"/>
              </a:ext>
            </a:extLst>
          </p:cNvPr>
          <p:cNvSpPr txBox="1">
            <a:spLocks/>
          </p:cNvSpPr>
          <p:nvPr/>
        </p:nvSpPr>
        <p:spPr>
          <a:xfrm>
            <a:off x="3995936" y="4806949"/>
            <a:ext cx="4837016" cy="1008112"/>
          </a:xfrm>
          <a:prstGeom prst="rect">
            <a:avLst/>
          </a:prstGeom>
        </p:spPr>
        <p:txBody>
          <a:bodyPr vert="horz" lIns="65306" tIns="32653" rIns="65306" bIns="32653"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en-US" sz="2700" b="1" dirty="0"/>
              <a:t> </a:t>
            </a:r>
            <a:r>
              <a:rPr lang="el-GR" sz="2600" b="1" dirty="0"/>
              <a:t>«Αμάλγαμα της γνώσης του περιεχομένου και της παιδαγωγικής γνώσης»</a:t>
            </a:r>
          </a:p>
        </p:txBody>
      </p:sp>
      <p:sp>
        <p:nvSpPr>
          <p:cNvPr id="7" name="Rectangle 2">
            <a:extLst>
              <a:ext uri="{FF2B5EF4-FFF2-40B4-BE49-F238E27FC236}">
                <a16:creationId xmlns:a16="http://schemas.microsoft.com/office/drawing/2014/main" id="{C2D31FDB-4E10-C0E7-BB84-0B777A3CE253}"/>
              </a:ext>
            </a:extLst>
          </p:cNvPr>
          <p:cNvSpPr>
            <a:spLocks noGrp="1" noChangeArrowheads="1"/>
          </p:cNvSpPr>
          <p:nvPr>
            <p:ph type="subTitle" idx="1"/>
          </p:nvPr>
        </p:nvSpPr>
        <p:spPr>
          <a:xfrm>
            <a:off x="704528" y="322858"/>
            <a:ext cx="7920608" cy="1224136"/>
          </a:xfrm>
          <a:gradFill rotWithShape="1">
            <a:gsLst>
              <a:gs pos="0">
                <a:srgbClr val="800000"/>
              </a:gs>
              <a:gs pos="100000">
                <a:srgbClr val="3B0000"/>
              </a:gs>
            </a:gsLst>
            <a:lin ang="5400000" scaled="1"/>
          </a:gradFill>
          <a:ln w="38100">
            <a:solidFill>
              <a:srgbClr val="800000"/>
            </a:solidFill>
          </a:ln>
        </p:spPr>
        <p:txBody>
          <a:bodyPr>
            <a:normAutofit/>
          </a:bodyPr>
          <a:lstStyle/>
          <a:p>
            <a:pPr eaLnBrk="1" hangingPunct="1"/>
            <a:r>
              <a:rPr lang="el-GR" b="1" dirty="0">
                <a:solidFill>
                  <a:schemeClr val="bg1"/>
                </a:solidFill>
                <a:sym typeface="Wingdings" pitchFamily="2" charset="2"/>
              </a:rPr>
              <a:t>Ποια είναι εκείνη η γνώση που χαρακτηρίζει μόνο τον εκπαιδευτικό και κανέναν άλλο;</a:t>
            </a:r>
          </a:p>
          <a:p>
            <a:pPr eaLnBrk="1" hangingPunct="1"/>
            <a:endParaRPr lang="el-GR" b="1" dirty="0">
              <a:solidFill>
                <a:schemeClr val="bg1"/>
              </a:solidFill>
              <a:sym typeface="Wingdings" pitchFamily="2" charset="2"/>
            </a:endParaRPr>
          </a:p>
          <a:p>
            <a:pPr eaLnBrk="1" hangingPunct="1"/>
            <a:endParaRPr lang="el-GR" dirty="0">
              <a:solidFill>
                <a:schemeClr val="bg1"/>
              </a:solidFill>
            </a:endParaRPr>
          </a:p>
        </p:txBody>
      </p:sp>
      <p:sp>
        <p:nvSpPr>
          <p:cNvPr id="11" name="Text Box 2">
            <a:extLst>
              <a:ext uri="{FF2B5EF4-FFF2-40B4-BE49-F238E27FC236}">
                <a16:creationId xmlns:a16="http://schemas.microsoft.com/office/drawing/2014/main" id="{82E721C3-516D-5ECB-BE28-C08E12A5D3AC}"/>
              </a:ext>
            </a:extLst>
          </p:cNvPr>
          <p:cNvSpPr txBox="1">
            <a:spLocks noChangeArrowheads="1"/>
          </p:cNvSpPr>
          <p:nvPr/>
        </p:nvSpPr>
        <p:spPr bwMode="auto">
          <a:xfrm>
            <a:off x="109384" y="6242619"/>
            <a:ext cx="2422525" cy="517525"/>
          </a:xfrm>
          <a:prstGeom prst="rect">
            <a:avLst/>
          </a:prstGeom>
          <a:gradFill rotWithShape="1">
            <a:gsLst>
              <a:gs pos="0">
                <a:srgbClr val="800000"/>
              </a:gs>
              <a:gs pos="100000">
                <a:srgbClr val="3B0000"/>
              </a:gs>
            </a:gsLst>
            <a:lin ang="5400000" scaled="1"/>
          </a:gradFill>
          <a:ln w="9525">
            <a:miter lim="800000"/>
            <a:headEnd/>
            <a:tailEnd/>
          </a:ln>
          <a:scene3d>
            <a:camera prst="legacyPerspectiveTopRight"/>
            <a:lightRig rig="legacyFlat3" dir="b"/>
          </a:scene3d>
          <a:sp3d extrusionH="121893000" prstMaterial="legacyMatte">
            <a:bevelT w="13500" h="13500" prst="angle"/>
            <a:bevelB w="13500" h="13500" prst="angle"/>
            <a:extrusionClr>
              <a:srgbClr val="800000"/>
            </a:extrusionClr>
          </a:sp3d>
        </p:spPr>
        <p:txBody>
          <a:bodyPr wrap="none">
            <a:spAutoFit/>
            <a:flatTx/>
          </a:bodyPr>
          <a:lstStyle/>
          <a:p>
            <a:pPr algn="ctr"/>
            <a:r>
              <a:rPr lang="en-US" sz="1400" dirty="0">
                <a:solidFill>
                  <a:srgbClr val="DDDDDD"/>
                </a:solidFill>
                <a:latin typeface="Arial" charset="0"/>
              </a:rPr>
              <a:t>Shulman, 1987</a:t>
            </a:r>
          </a:p>
          <a:p>
            <a:pPr algn="ctr"/>
            <a:r>
              <a:rPr lang="en-US" sz="1400" i="1" dirty="0">
                <a:solidFill>
                  <a:srgbClr val="DDDDDD"/>
                </a:solidFill>
                <a:latin typeface="Arial" charset="0"/>
              </a:rPr>
              <a:t>Harvard Educational Review</a:t>
            </a:r>
            <a:endParaRPr lang="el-GR" sz="1400" i="1" dirty="0">
              <a:solidFill>
                <a:srgbClr val="DDDDDD"/>
              </a:solidFill>
              <a:latin typeface="Arial" charset="0"/>
            </a:endParaRPr>
          </a:p>
        </p:txBody>
      </p:sp>
      <p:sp>
        <p:nvSpPr>
          <p:cNvPr id="13" name="Text Box 10">
            <a:extLst>
              <a:ext uri="{FF2B5EF4-FFF2-40B4-BE49-F238E27FC236}">
                <a16:creationId xmlns:a16="http://schemas.microsoft.com/office/drawing/2014/main" id="{26766C10-CA81-CA5D-90AF-4BFE102FB1BB}"/>
              </a:ext>
            </a:extLst>
          </p:cNvPr>
          <p:cNvSpPr txBox="1">
            <a:spLocks noChangeArrowheads="1"/>
          </p:cNvSpPr>
          <p:nvPr/>
        </p:nvSpPr>
        <p:spPr bwMode="auto">
          <a:xfrm>
            <a:off x="2254832" y="3136612"/>
            <a:ext cx="6889168" cy="584775"/>
          </a:xfrm>
          <a:prstGeom prst="rect">
            <a:avLst/>
          </a:prstGeom>
          <a:noFill/>
          <a:ln w="28575">
            <a:solidFill>
              <a:srgbClr val="800000"/>
            </a:solidFill>
            <a:miter lim="800000"/>
            <a:headEnd/>
            <a:tailEnd/>
          </a:ln>
          <a:scene3d>
            <a:camera prst="legacyPerspectiveTop"/>
            <a:lightRig rig="legacyFlat3" dir="b"/>
          </a:scene3d>
          <a:sp3d extrusionH="121893000" prstMaterial="legacyMatte">
            <a:bevelT w="13500" h="13500" prst="angle"/>
            <a:bevelB w="13500" h="13500" prst="angle"/>
            <a:extrusionClr>
              <a:srgbClr val="800000"/>
            </a:extrusionClr>
          </a:sp3d>
        </p:spPr>
        <p:txBody>
          <a:bodyPr wrap="square">
            <a:spAutoFit/>
            <a:flatTx/>
          </a:bodyPr>
          <a:lstStyle/>
          <a:p>
            <a:pPr algn="ctr"/>
            <a:r>
              <a:rPr lang="el-GR" sz="3200" b="1" dirty="0">
                <a:solidFill>
                  <a:schemeClr val="bg1"/>
                </a:solidFill>
              </a:rPr>
              <a:t>Παιδαγωγική Γνώση του Περιεχομένου</a:t>
            </a:r>
          </a:p>
        </p:txBody>
      </p:sp>
    </p:spTree>
    <p:extLst>
      <p:ext uri="{BB962C8B-B14F-4D97-AF65-F5344CB8AC3E}">
        <p14:creationId xmlns:p14="http://schemas.microsoft.com/office/powerpoint/2010/main" val="2316183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611560" y="1556792"/>
            <a:ext cx="7920608" cy="1224136"/>
          </a:xfrm>
          <a:gradFill rotWithShape="1">
            <a:gsLst>
              <a:gs pos="0">
                <a:srgbClr val="800000"/>
              </a:gs>
              <a:gs pos="100000">
                <a:srgbClr val="3B0000"/>
              </a:gs>
            </a:gsLst>
            <a:lin ang="5400000" scaled="1"/>
          </a:gradFill>
          <a:ln w="38100">
            <a:solidFill>
              <a:srgbClr val="800000"/>
            </a:solidFill>
          </a:ln>
        </p:spPr>
        <p:txBody>
          <a:bodyPr>
            <a:normAutofit/>
          </a:bodyPr>
          <a:lstStyle/>
          <a:p>
            <a:pPr eaLnBrk="1" hangingPunct="1"/>
            <a:r>
              <a:rPr lang="el-GR" b="1" dirty="0">
                <a:solidFill>
                  <a:schemeClr val="bg1"/>
                </a:solidFill>
                <a:sym typeface="Wingdings" pitchFamily="2" charset="2"/>
              </a:rPr>
              <a:t>Ποια είναι εκείνη η γνώση που χαρακτηρίζει μόνο τον εκπαιδευτικό και κανέναν άλλο;</a:t>
            </a:r>
          </a:p>
          <a:p>
            <a:pPr eaLnBrk="1" hangingPunct="1"/>
            <a:endParaRPr lang="el-GR" b="1" dirty="0">
              <a:solidFill>
                <a:schemeClr val="bg1"/>
              </a:solidFill>
              <a:sym typeface="Wingdings" pitchFamily="2" charset="2"/>
            </a:endParaRPr>
          </a:p>
          <a:p>
            <a:pPr eaLnBrk="1" hangingPunct="1"/>
            <a:endParaRPr lang="el-GR" dirty="0">
              <a:solidFill>
                <a:schemeClr val="bg1"/>
              </a:solidFill>
            </a:endParaRPr>
          </a:p>
        </p:txBody>
      </p:sp>
      <p:sp>
        <p:nvSpPr>
          <p:cNvPr id="4099" name="Line 3"/>
          <p:cNvSpPr>
            <a:spLocks noChangeShapeType="1"/>
          </p:cNvSpPr>
          <p:nvPr/>
        </p:nvSpPr>
        <p:spPr bwMode="auto">
          <a:xfrm>
            <a:off x="6227763" y="476250"/>
            <a:ext cx="2916237" cy="0"/>
          </a:xfrm>
          <a:prstGeom prst="line">
            <a:avLst/>
          </a:prstGeom>
          <a:noFill/>
          <a:ln w="57150">
            <a:solidFill>
              <a:srgbClr val="800000"/>
            </a:solidFill>
            <a:round/>
            <a:headEnd/>
            <a:tailEnd/>
          </a:ln>
        </p:spPr>
        <p:txBody>
          <a:bodyPr/>
          <a:lstStyle/>
          <a:p>
            <a:endParaRPr lang="el-GR">
              <a:solidFill>
                <a:schemeClr val="bg1"/>
              </a:solidFill>
            </a:endParaRPr>
          </a:p>
        </p:txBody>
      </p:sp>
      <p:sp>
        <p:nvSpPr>
          <p:cNvPr id="4100" name="Line 4"/>
          <p:cNvSpPr>
            <a:spLocks noChangeShapeType="1"/>
          </p:cNvSpPr>
          <p:nvPr/>
        </p:nvSpPr>
        <p:spPr bwMode="auto">
          <a:xfrm>
            <a:off x="0" y="6453188"/>
            <a:ext cx="2916238" cy="0"/>
          </a:xfrm>
          <a:prstGeom prst="line">
            <a:avLst/>
          </a:prstGeom>
          <a:noFill/>
          <a:ln w="57150">
            <a:solidFill>
              <a:srgbClr val="800000"/>
            </a:solidFill>
            <a:round/>
            <a:headEnd/>
            <a:tailEnd/>
          </a:ln>
        </p:spPr>
        <p:txBody>
          <a:bodyPr/>
          <a:lstStyle/>
          <a:p>
            <a:endParaRPr lang="el-GR">
              <a:solidFill>
                <a:schemeClr val="bg1"/>
              </a:solidFill>
            </a:endParaRPr>
          </a:p>
        </p:txBody>
      </p:sp>
      <p:sp>
        <p:nvSpPr>
          <p:cNvPr id="4101" name="Rectangle 5"/>
          <p:cNvSpPr>
            <a:spLocks noChangeArrowheads="1"/>
          </p:cNvSpPr>
          <p:nvPr/>
        </p:nvSpPr>
        <p:spPr bwMode="auto">
          <a:xfrm>
            <a:off x="0" y="0"/>
            <a:ext cx="4140200" cy="503238"/>
          </a:xfrm>
          <a:prstGeom prst="rect">
            <a:avLst/>
          </a:prstGeom>
          <a:solidFill>
            <a:srgbClr val="800000"/>
          </a:solidFill>
          <a:ln w="9525">
            <a:solidFill>
              <a:schemeClr val="tx1"/>
            </a:solidFill>
            <a:miter lim="800000"/>
            <a:headEnd/>
            <a:tailEnd/>
          </a:ln>
        </p:spPr>
        <p:txBody>
          <a:bodyPr wrap="none" anchor="ctr"/>
          <a:lstStyle/>
          <a:p>
            <a:endParaRPr lang="el-GR">
              <a:solidFill>
                <a:schemeClr val="bg1"/>
              </a:solidFill>
            </a:endParaRPr>
          </a:p>
        </p:txBody>
      </p:sp>
      <p:sp>
        <p:nvSpPr>
          <p:cNvPr id="4102" name="Text Box 10"/>
          <p:cNvSpPr txBox="1">
            <a:spLocks noChangeArrowheads="1"/>
          </p:cNvSpPr>
          <p:nvPr/>
        </p:nvSpPr>
        <p:spPr bwMode="auto">
          <a:xfrm>
            <a:off x="971600" y="4509120"/>
            <a:ext cx="7200800" cy="584775"/>
          </a:xfrm>
          <a:prstGeom prst="rect">
            <a:avLst/>
          </a:prstGeom>
          <a:noFill/>
          <a:ln w="28575">
            <a:solidFill>
              <a:srgbClr val="800000"/>
            </a:solidFill>
            <a:miter lim="800000"/>
            <a:headEnd/>
            <a:tailEnd/>
          </a:ln>
          <a:scene3d>
            <a:camera prst="legacyPerspectiveTop"/>
            <a:lightRig rig="legacyFlat3" dir="b"/>
          </a:scene3d>
          <a:sp3d extrusionH="121893000" prstMaterial="legacyMatte">
            <a:bevelT w="13500" h="13500" prst="angle"/>
            <a:bevelB w="13500" h="13500" prst="angle"/>
            <a:extrusionClr>
              <a:srgbClr val="800000"/>
            </a:extrusionClr>
          </a:sp3d>
        </p:spPr>
        <p:txBody>
          <a:bodyPr wrap="square">
            <a:spAutoFit/>
            <a:flatTx/>
          </a:bodyPr>
          <a:lstStyle/>
          <a:p>
            <a:pPr algn="ctr"/>
            <a:r>
              <a:rPr lang="el-GR" sz="3200" b="1" dirty="0">
                <a:solidFill>
                  <a:schemeClr val="bg1"/>
                </a:solidFill>
              </a:rPr>
              <a:t>Παιδαγωγική Γνώση του Περιεχομένου</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827087" y="497204"/>
            <a:ext cx="7772400" cy="504825"/>
          </a:xfrm>
          <a:ln w="28575">
            <a:solidFill>
              <a:srgbClr val="800000"/>
            </a:solidFill>
          </a:ln>
        </p:spPr>
        <p:txBody>
          <a:bodyPr>
            <a:normAutofit fontScale="90000"/>
          </a:bodyPr>
          <a:lstStyle/>
          <a:p>
            <a:pPr eaLnBrk="1" hangingPunct="1"/>
            <a:r>
              <a:rPr lang="el-GR" sz="2800" b="1" dirty="0">
                <a:latin typeface="Arial" charset="0"/>
              </a:rPr>
              <a:t>Τι είναι η Παιδαγωγική Γνώση Περιεχομένου?</a:t>
            </a:r>
          </a:p>
        </p:txBody>
      </p:sp>
      <p:sp>
        <p:nvSpPr>
          <p:cNvPr id="45060" name="Rectangle 4"/>
          <p:cNvSpPr>
            <a:spLocks noGrp="1" noChangeArrowheads="1"/>
          </p:cNvSpPr>
          <p:nvPr>
            <p:ph type="body" idx="1"/>
          </p:nvPr>
        </p:nvSpPr>
        <p:spPr>
          <a:xfrm>
            <a:off x="446415" y="1539398"/>
            <a:ext cx="3816350" cy="1223962"/>
          </a:xfrm>
          <a:gradFill rotWithShape="1">
            <a:gsLst>
              <a:gs pos="0">
                <a:srgbClr val="800000"/>
              </a:gs>
              <a:gs pos="100000">
                <a:srgbClr val="3B0000"/>
              </a:gs>
            </a:gsLst>
            <a:lin ang="5400000" scaled="1"/>
          </a:gradFill>
          <a:ln w="28575">
            <a:solidFill>
              <a:schemeClr val="tx1"/>
            </a:solidFill>
          </a:ln>
        </p:spPr>
        <p:txBody>
          <a:bodyPr/>
          <a:lstStyle/>
          <a:p>
            <a:pPr algn="ctr" eaLnBrk="1" hangingPunct="1">
              <a:lnSpc>
                <a:spcPct val="90000"/>
              </a:lnSpc>
              <a:buFontTx/>
              <a:buNone/>
            </a:pPr>
            <a:r>
              <a:rPr lang="en-GB" sz="2800" dirty="0">
                <a:solidFill>
                  <a:schemeClr val="bg1"/>
                </a:solidFill>
                <a:latin typeface="Arial" charset="0"/>
                <a:cs typeface="Times New Roman" pitchFamily="18" charset="0"/>
              </a:rPr>
              <a:t>Knowledge of Subject Matter</a:t>
            </a:r>
          </a:p>
          <a:p>
            <a:pPr algn="ctr" eaLnBrk="1" hangingPunct="1">
              <a:lnSpc>
                <a:spcPct val="90000"/>
              </a:lnSpc>
              <a:buFontTx/>
              <a:buNone/>
            </a:pPr>
            <a:r>
              <a:rPr lang="en-GB" sz="2000" dirty="0">
                <a:solidFill>
                  <a:schemeClr val="bg1"/>
                </a:solidFill>
                <a:latin typeface="Arial" charset="0"/>
                <a:cs typeface="Times New Roman" pitchFamily="18" charset="0"/>
              </a:rPr>
              <a:t>Content knowledge</a:t>
            </a:r>
          </a:p>
        </p:txBody>
      </p:sp>
      <p:sp>
        <p:nvSpPr>
          <p:cNvPr id="45063" name="Rectangle 7"/>
          <p:cNvSpPr>
            <a:spLocks noChangeArrowheads="1"/>
          </p:cNvSpPr>
          <p:nvPr/>
        </p:nvSpPr>
        <p:spPr bwMode="auto">
          <a:xfrm>
            <a:off x="4902836" y="1561147"/>
            <a:ext cx="3816350" cy="1223962"/>
          </a:xfrm>
          <a:prstGeom prst="rect">
            <a:avLst/>
          </a:prstGeom>
          <a:gradFill rotWithShape="1">
            <a:gsLst>
              <a:gs pos="0">
                <a:srgbClr val="800000"/>
              </a:gs>
              <a:gs pos="100000">
                <a:srgbClr val="3B0000"/>
              </a:gs>
            </a:gsLst>
            <a:lin ang="5400000" scaled="1"/>
          </a:gradFill>
          <a:ln w="28575">
            <a:solidFill>
              <a:schemeClr val="tx1"/>
            </a:solidFill>
            <a:miter lim="800000"/>
            <a:headEnd/>
            <a:tailEnd/>
          </a:ln>
        </p:spPr>
        <p:txBody>
          <a:bodyPr/>
          <a:lstStyle/>
          <a:p>
            <a:pPr marL="342900" indent="-342900" algn="ctr">
              <a:lnSpc>
                <a:spcPct val="90000"/>
              </a:lnSpc>
              <a:spcBef>
                <a:spcPct val="20000"/>
              </a:spcBef>
            </a:pPr>
            <a:r>
              <a:rPr lang="en-GB" sz="2800" dirty="0">
                <a:solidFill>
                  <a:schemeClr val="bg1"/>
                </a:solidFill>
                <a:latin typeface="Arial" charset="0"/>
                <a:cs typeface="Times New Roman" pitchFamily="18" charset="0"/>
              </a:rPr>
              <a:t>General Pedagogical Knowledge</a:t>
            </a:r>
          </a:p>
          <a:p>
            <a:pPr marL="342900" indent="-342900" algn="ctr">
              <a:lnSpc>
                <a:spcPct val="90000"/>
              </a:lnSpc>
              <a:spcBef>
                <a:spcPct val="20000"/>
              </a:spcBef>
            </a:pPr>
            <a:r>
              <a:rPr lang="en-GB" sz="2000" dirty="0">
                <a:solidFill>
                  <a:schemeClr val="bg1"/>
                </a:solidFill>
                <a:latin typeface="Arial" charset="0"/>
                <a:cs typeface="Times New Roman" pitchFamily="18" charset="0"/>
              </a:rPr>
              <a:t>How to teach</a:t>
            </a:r>
          </a:p>
        </p:txBody>
      </p:sp>
      <p:sp>
        <p:nvSpPr>
          <p:cNvPr id="45064" name="Rectangle 8"/>
          <p:cNvSpPr>
            <a:spLocks noChangeArrowheads="1"/>
          </p:cNvSpPr>
          <p:nvPr/>
        </p:nvSpPr>
        <p:spPr bwMode="auto">
          <a:xfrm>
            <a:off x="1581150" y="3115468"/>
            <a:ext cx="6264275" cy="1223963"/>
          </a:xfrm>
          <a:prstGeom prst="rect">
            <a:avLst/>
          </a:prstGeom>
          <a:gradFill rotWithShape="1">
            <a:gsLst>
              <a:gs pos="0">
                <a:srgbClr val="800000"/>
              </a:gs>
              <a:gs pos="100000">
                <a:srgbClr val="3B0000"/>
              </a:gs>
            </a:gsLst>
            <a:lin ang="5400000" scaled="1"/>
          </a:gradFill>
          <a:ln w="28575">
            <a:solidFill>
              <a:schemeClr val="tx1"/>
            </a:solidFill>
            <a:miter lim="800000"/>
            <a:headEnd/>
            <a:tailEnd/>
          </a:ln>
        </p:spPr>
        <p:txBody>
          <a:bodyPr/>
          <a:lstStyle/>
          <a:p>
            <a:pPr marL="342900" indent="-342900" algn="ctr">
              <a:lnSpc>
                <a:spcPct val="90000"/>
              </a:lnSpc>
              <a:spcBef>
                <a:spcPct val="20000"/>
              </a:spcBef>
            </a:pPr>
            <a:r>
              <a:rPr lang="en-GB" sz="3600" b="1">
                <a:solidFill>
                  <a:schemeClr val="bg1"/>
                </a:solidFill>
                <a:latin typeface="Arial" charset="0"/>
                <a:cs typeface="Times New Roman" pitchFamily="18" charset="0"/>
              </a:rPr>
              <a:t>Pedagogical Content Knowledge</a:t>
            </a:r>
          </a:p>
        </p:txBody>
      </p:sp>
      <p:sp>
        <p:nvSpPr>
          <p:cNvPr id="45065" name="Text Box 9"/>
          <p:cNvSpPr txBox="1">
            <a:spLocks noChangeArrowheads="1"/>
          </p:cNvSpPr>
          <p:nvPr/>
        </p:nvSpPr>
        <p:spPr bwMode="auto">
          <a:xfrm>
            <a:off x="567532" y="5381625"/>
            <a:ext cx="8151812" cy="841375"/>
          </a:xfrm>
          <a:prstGeom prst="rect">
            <a:avLst/>
          </a:prstGeom>
          <a:gradFill rotWithShape="1">
            <a:gsLst>
              <a:gs pos="0">
                <a:srgbClr val="800000"/>
              </a:gs>
              <a:gs pos="100000">
                <a:srgbClr val="3B0000"/>
              </a:gs>
            </a:gsLst>
            <a:lin ang="5400000" scaled="1"/>
          </a:gradFill>
          <a:ln w="19050">
            <a:solidFill>
              <a:schemeClr val="tx1"/>
            </a:solidFill>
            <a:miter lim="800000"/>
            <a:headEnd/>
            <a:tailEnd/>
          </a:ln>
        </p:spPr>
        <p:txBody>
          <a:bodyPr wrap="none">
            <a:spAutoFit/>
          </a:bodyPr>
          <a:lstStyle/>
          <a:p>
            <a:pPr algn="ctr"/>
            <a:r>
              <a:rPr lang="en-US" dirty="0">
                <a:solidFill>
                  <a:srgbClr val="DDDDDD"/>
                </a:solidFill>
                <a:latin typeface="Arial" charset="0"/>
              </a:rPr>
              <a:t>Content knowledge transformed by the teacher into a form </a:t>
            </a:r>
          </a:p>
          <a:p>
            <a:pPr algn="ctr"/>
            <a:r>
              <a:rPr lang="en-US" dirty="0">
                <a:solidFill>
                  <a:srgbClr val="DDDDDD"/>
                </a:solidFill>
                <a:latin typeface="Arial" charset="0"/>
              </a:rPr>
              <a:t>that makes it understandable to students</a:t>
            </a:r>
            <a:endParaRPr lang="el-GR" dirty="0">
              <a:solidFill>
                <a:srgbClr val="DDDDDD"/>
              </a:solidFill>
              <a:latin typeface="Arial" charset="0"/>
            </a:endParaRPr>
          </a:p>
        </p:txBody>
      </p:sp>
      <p:sp>
        <p:nvSpPr>
          <p:cNvPr id="45066" name="AutoShape 10"/>
          <p:cNvSpPr>
            <a:spLocks noChangeArrowheads="1"/>
          </p:cNvSpPr>
          <p:nvPr/>
        </p:nvSpPr>
        <p:spPr bwMode="auto">
          <a:xfrm rot="5400000">
            <a:off x="4464051" y="4689078"/>
            <a:ext cx="503237" cy="287337"/>
          </a:xfrm>
          <a:prstGeom prst="chevron">
            <a:avLst>
              <a:gd name="adj" fmla="val 43785"/>
            </a:avLst>
          </a:prstGeom>
          <a:gradFill rotWithShape="1">
            <a:gsLst>
              <a:gs pos="0">
                <a:schemeClr val="tx1"/>
              </a:gs>
              <a:gs pos="50000">
                <a:srgbClr val="FFFFFF"/>
              </a:gs>
              <a:gs pos="100000">
                <a:schemeClr val="tx1"/>
              </a:gs>
            </a:gsLst>
            <a:lin ang="18900000" scaled="1"/>
          </a:gradFill>
          <a:ln w="28575">
            <a:solidFill>
              <a:schemeClr val="tx1"/>
            </a:solidFill>
            <a:miter lim="800000"/>
            <a:headEnd/>
            <a:tailEnd/>
          </a:ln>
          <a:effectLst/>
        </p:spPr>
        <p:txBody>
          <a:bodyPr wrap="none" anchor="ctr"/>
          <a:lstStyle/>
          <a:p>
            <a:pP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0">
                                            <p:bg/>
                                          </p:spTgt>
                                        </p:tgtEl>
                                        <p:attrNameLst>
                                          <p:attrName>style.visibility</p:attrName>
                                        </p:attrNameLst>
                                      </p:cBhvr>
                                      <p:to>
                                        <p:strVal val="visible"/>
                                      </p:to>
                                    </p:set>
                                    <p:animEffect transition="in" filter="blinds(horizontal)">
                                      <p:cBhvr>
                                        <p:cTn id="7" dur="500"/>
                                        <p:tgtEl>
                                          <p:spTgt spid="45060">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blinds(horizontal)">
                                      <p:cBhvr>
                                        <p:cTn id="12" dur="500"/>
                                        <p:tgtEl>
                                          <p:spTgt spid="450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blinds(horizontal)">
                                      <p:cBhvr>
                                        <p:cTn id="17" dur="500"/>
                                        <p:tgtEl>
                                          <p:spTgt spid="450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3"/>
                                        </p:tgtEl>
                                        <p:attrNameLst>
                                          <p:attrName>style.visibility</p:attrName>
                                        </p:attrNameLst>
                                      </p:cBhvr>
                                      <p:to>
                                        <p:strVal val="visible"/>
                                      </p:to>
                                    </p:set>
                                    <p:animEffect transition="in" filter="blinds(horizontal)">
                                      <p:cBhvr>
                                        <p:cTn id="22" dur="500"/>
                                        <p:tgtEl>
                                          <p:spTgt spid="450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4"/>
                                        </p:tgtEl>
                                        <p:attrNameLst>
                                          <p:attrName>style.visibility</p:attrName>
                                        </p:attrNameLst>
                                      </p:cBhvr>
                                      <p:to>
                                        <p:strVal val="visible"/>
                                      </p:to>
                                    </p:set>
                                    <p:animEffect transition="in" filter="blinds(horizontal)">
                                      <p:cBhvr>
                                        <p:cTn id="27" dur="500"/>
                                        <p:tgtEl>
                                          <p:spTgt spid="450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6"/>
                                        </p:tgtEl>
                                        <p:attrNameLst>
                                          <p:attrName>style.visibility</p:attrName>
                                        </p:attrNameLst>
                                      </p:cBhvr>
                                      <p:to>
                                        <p:strVal val="visible"/>
                                      </p:to>
                                    </p:set>
                                    <p:animEffect transition="in" filter="blinds(horizontal)">
                                      <p:cBhvr>
                                        <p:cTn id="32" dur="500"/>
                                        <p:tgtEl>
                                          <p:spTgt spid="450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65"/>
                                        </p:tgtEl>
                                        <p:attrNameLst>
                                          <p:attrName>style.visibility</p:attrName>
                                        </p:attrNameLst>
                                      </p:cBhvr>
                                      <p:to>
                                        <p:strVal val="visible"/>
                                      </p:to>
                                    </p:set>
                                    <p:animEffect transition="in" filter="blinds(horizontal)">
                                      <p:cBhvr>
                                        <p:cTn id="37"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nimBg="1"/>
      <p:bldP spid="45063" grpId="0" animBg="1"/>
      <p:bldP spid="45064" grpId="0" animBg="1"/>
      <p:bldP spid="45065" grpId="0" animBg="1"/>
      <p:bldP spid="4506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91E50-8C0D-4265-9346-A27EC6E9302A}"/>
              </a:ext>
            </a:extLst>
          </p:cNvPr>
          <p:cNvSpPr>
            <a:spLocks noGrp="1"/>
          </p:cNvSpPr>
          <p:nvPr>
            <p:ph type="title"/>
          </p:nvPr>
        </p:nvSpPr>
        <p:spPr/>
        <p:txBody>
          <a:bodyPr>
            <a:normAutofit/>
          </a:bodyPr>
          <a:lstStyle/>
          <a:p>
            <a:r>
              <a:rPr lang="el-GR" sz="3200" b="1" dirty="0"/>
              <a:t>Μοντέλο ΠΓΠ</a:t>
            </a:r>
            <a:br>
              <a:rPr lang="el-GR" sz="3200" b="1" dirty="0"/>
            </a:br>
            <a:r>
              <a:rPr lang="el-GR" sz="3200" b="1" dirty="0"/>
              <a:t>Συστατικά &amp; Αλληλεπιδράσεις</a:t>
            </a:r>
            <a:endParaRPr lang="en-US" sz="3200" b="1" dirty="0"/>
          </a:p>
        </p:txBody>
      </p:sp>
      <p:pic>
        <p:nvPicPr>
          <p:cNvPr id="1031" name="Εικόνα 10" descr="C:\Users\Mary\Documents\ΔΙΔΑΚΤΟΡΙΚΟ\ΣΥΓΓΡΑΦΗ ΚΕΦΑΛΑΙΩΝ_NEW EDITION\ΔΙΟΡΘΩΣΕΙΣ ΔΙΔΑΚΤΟΡΙΚΟΥ\εικόνες μοντέλων\otto.png">
            <a:extLst>
              <a:ext uri="{FF2B5EF4-FFF2-40B4-BE49-F238E27FC236}">
                <a16:creationId xmlns:a16="http://schemas.microsoft.com/office/drawing/2014/main" id="{886CD458-1F1F-493F-ADF5-4675A2D9E0BF}"/>
              </a:ext>
            </a:extLst>
          </p:cNvPr>
          <p:cNvPicPr>
            <a:picLocks noChangeAspect="1" noChangeArrowheads="1"/>
          </p:cNvPicPr>
          <p:nvPr/>
        </p:nvPicPr>
        <p:blipFill>
          <a:blip r:embed="rId2">
            <a:lum bright="20000"/>
            <a:grayscl/>
            <a:extLst>
              <a:ext uri="{28A0092B-C50C-407E-A947-70E740481C1C}">
                <a14:useLocalDpi xmlns:a14="http://schemas.microsoft.com/office/drawing/2010/main" val="0"/>
              </a:ext>
            </a:extLst>
          </a:blip>
          <a:srcRect/>
          <a:stretch>
            <a:fillRect/>
          </a:stretch>
        </p:blipFill>
        <p:spPr bwMode="auto">
          <a:xfrm>
            <a:off x="2051720" y="1772816"/>
            <a:ext cx="5400600" cy="4116654"/>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7" name="Ορθογώνιο 6">
            <a:extLst>
              <a:ext uri="{FF2B5EF4-FFF2-40B4-BE49-F238E27FC236}">
                <a16:creationId xmlns:a16="http://schemas.microsoft.com/office/drawing/2014/main" id="{FC492BA1-4C84-46A4-817B-6859F46A901B}"/>
              </a:ext>
            </a:extLst>
          </p:cNvPr>
          <p:cNvSpPr/>
          <p:nvPr/>
        </p:nvSpPr>
        <p:spPr>
          <a:xfrm>
            <a:off x="6591459" y="6191203"/>
            <a:ext cx="2056782" cy="358816"/>
          </a:xfrm>
          <a:prstGeom prst="rect">
            <a:avLst/>
          </a:prstGeom>
        </p:spPr>
        <p:txBody>
          <a:bodyPr wrap="none">
            <a:spAutoFit/>
          </a:bodyPr>
          <a:lstStyle/>
          <a:p>
            <a:pPr algn="ctr">
              <a:lnSpc>
                <a:spcPct val="115000"/>
              </a:lnSpc>
              <a:spcBef>
                <a:spcPts val="1000"/>
              </a:spcBef>
            </a:pPr>
            <a:r>
              <a:rPr lang="el-GR" sz="1600" dirty="0">
                <a:latin typeface="Calibri" panose="020F0502020204030204" pitchFamily="34" charset="0"/>
                <a:cs typeface="Times New Roman" panose="02020603050405020304" pitchFamily="18" charset="0"/>
              </a:rPr>
              <a:t>(</a:t>
            </a:r>
            <a:r>
              <a:rPr lang="x-none" sz="1600" dirty="0">
                <a:latin typeface="Calibri" panose="020F0502020204030204" pitchFamily="34" charset="0"/>
                <a:cs typeface="Times New Roman" panose="02020603050405020304" pitchFamily="18" charset="0"/>
              </a:rPr>
              <a:t>Otto</a:t>
            </a:r>
            <a:r>
              <a:rPr lang="el-GR" sz="1600" dirty="0">
                <a:latin typeface="Calibri" panose="020F0502020204030204" pitchFamily="34" charset="0"/>
                <a:cs typeface="Times New Roman" panose="02020603050405020304" pitchFamily="18" charset="0"/>
              </a:rPr>
              <a:t> &amp; </a:t>
            </a:r>
            <a:r>
              <a:rPr lang="x-none" sz="1600" dirty="0">
                <a:latin typeface="Calibri" panose="020F0502020204030204" pitchFamily="34" charset="0"/>
                <a:cs typeface="Times New Roman" panose="02020603050405020304" pitchFamily="18" charset="0"/>
              </a:rPr>
              <a:t>Everett</a:t>
            </a:r>
            <a:r>
              <a:rPr lang="el-GR" sz="1600" dirty="0">
                <a:latin typeface="Calibri" panose="020F0502020204030204" pitchFamily="34" charset="0"/>
                <a:cs typeface="Times New Roman" panose="02020603050405020304" pitchFamily="18" charset="0"/>
              </a:rPr>
              <a:t>, 2013)</a:t>
            </a:r>
            <a:endParaRPr lang="en-US"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92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476672"/>
            <a:ext cx="7416824" cy="778098"/>
          </a:xfrm>
        </p:spPr>
        <p:style>
          <a:lnRef idx="1">
            <a:schemeClr val="accent4"/>
          </a:lnRef>
          <a:fillRef idx="3">
            <a:schemeClr val="accent4"/>
          </a:fillRef>
          <a:effectRef idx="2">
            <a:schemeClr val="accent4"/>
          </a:effectRef>
          <a:fontRef idx="minor">
            <a:schemeClr val="lt1"/>
          </a:fontRef>
        </p:style>
        <p:txBody>
          <a:bodyPr>
            <a:normAutofit/>
          </a:bodyPr>
          <a:lstStyle/>
          <a:p>
            <a:r>
              <a:rPr lang="en-US" sz="2800" b="1" dirty="0"/>
              <a:t>Teaching –</a:t>
            </a:r>
            <a:r>
              <a:rPr lang="el-GR" sz="2800" b="1" dirty="0"/>
              <a:t> </a:t>
            </a:r>
            <a:r>
              <a:rPr lang="en-US" sz="2800" b="1" dirty="0"/>
              <a:t>Learning Sequences</a:t>
            </a:r>
            <a:endParaRPr lang="el-GR" sz="2800" b="1" dirty="0"/>
          </a:p>
        </p:txBody>
      </p:sp>
      <p:graphicFrame>
        <p:nvGraphicFramePr>
          <p:cNvPr id="12" name="11 - Διάγραμμα"/>
          <p:cNvGraphicFramePr/>
          <p:nvPr/>
        </p:nvGraphicFramePr>
        <p:xfrm>
          <a:off x="683568" y="1772816"/>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476672"/>
            <a:ext cx="7416824" cy="778098"/>
          </a:xfrm>
        </p:spPr>
        <p:style>
          <a:lnRef idx="1">
            <a:schemeClr val="accent4"/>
          </a:lnRef>
          <a:fillRef idx="3">
            <a:schemeClr val="accent4"/>
          </a:fillRef>
          <a:effectRef idx="2">
            <a:schemeClr val="accent4"/>
          </a:effectRef>
          <a:fontRef idx="minor">
            <a:schemeClr val="lt1"/>
          </a:fontRef>
        </p:style>
        <p:txBody>
          <a:bodyPr>
            <a:normAutofit/>
          </a:bodyPr>
          <a:lstStyle/>
          <a:p>
            <a:r>
              <a:rPr lang="en-US" sz="2800" b="1" dirty="0"/>
              <a:t>Teaching –</a:t>
            </a:r>
            <a:r>
              <a:rPr lang="el-GR" sz="2800" b="1" dirty="0"/>
              <a:t> </a:t>
            </a:r>
            <a:r>
              <a:rPr lang="en-US" sz="2800" b="1" dirty="0"/>
              <a:t>Learning Sequences</a:t>
            </a:r>
            <a:endParaRPr lang="el-GR" sz="2800" b="1" dirty="0"/>
          </a:p>
        </p:txBody>
      </p:sp>
      <p:graphicFrame>
        <p:nvGraphicFramePr>
          <p:cNvPr id="12" name="11 - Διάγραμμα"/>
          <p:cNvGraphicFramePr/>
          <p:nvPr/>
        </p:nvGraphicFramePr>
        <p:xfrm>
          <a:off x="683568" y="1772816"/>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 Ομάδα"/>
          <p:cNvGrpSpPr/>
          <p:nvPr/>
        </p:nvGrpSpPr>
        <p:grpSpPr>
          <a:xfrm>
            <a:off x="5868144" y="2060848"/>
            <a:ext cx="296416" cy="864096"/>
            <a:chOff x="5868144" y="2060848"/>
            <a:chExt cx="296416" cy="864096"/>
          </a:xfrm>
        </p:grpSpPr>
        <p:cxnSp>
          <p:nvCxnSpPr>
            <p:cNvPr id="5" name="4 - Ευθύγραμμο βέλος σύνδεσης"/>
            <p:cNvCxnSpPr/>
            <p:nvPr/>
          </p:nvCxnSpPr>
          <p:spPr>
            <a:xfrm>
              <a:off x="5868144" y="2060848"/>
              <a:ext cx="0" cy="86409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5 - Ευθύγραμμο βέλος σύνδεσης"/>
            <p:cNvCxnSpPr/>
            <p:nvPr/>
          </p:nvCxnSpPr>
          <p:spPr>
            <a:xfrm flipH="1" flipV="1">
              <a:off x="6156176" y="2060848"/>
              <a:ext cx="8384" cy="8004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17F5F5-1614-1149-B578-C24F52580E92}"/>
              </a:ext>
            </a:extLst>
          </p:cNvPr>
          <p:cNvSpPr>
            <a:spLocks noGrp="1"/>
          </p:cNvSpPr>
          <p:nvPr>
            <p:ph type="title"/>
          </p:nvPr>
        </p:nvSpPr>
        <p:spPr>
          <a:xfrm>
            <a:off x="692671" y="322637"/>
            <a:ext cx="7886700" cy="435605"/>
          </a:xfrm>
          <a:solidFill>
            <a:srgbClr val="990033"/>
          </a:solidFill>
        </p:spPr>
        <p:style>
          <a:lnRef idx="0">
            <a:schemeClr val="accent2"/>
          </a:lnRef>
          <a:fillRef idx="3">
            <a:schemeClr val="accent2"/>
          </a:fillRef>
          <a:effectRef idx="3">
            <a:schemeClr val="accent2"/>
          </a:effectRef>
          <a:fontRef idx="minor">
            <a:schemeClr val="lt1"/>
          </a:fontRef>
        </p:style>
        <p:txBody>
          <a:bodyPr>
            <a:noAutofit/>
          </a:bodyPr>
          <a:lstStyle/>
          <a:p>
            <a:r>
              <a:rPr lang="el-GR" sz="3600" b="1" dirty="0"/>
              <a:t>Μοντέλο Διδακτικής Αναδόμησης</a:t>
            </a:r>
            <a:endParaRPr lang="el-GR" sz="3600" b="1" dirty="0">
              <a:latin typeface="+mn-lt"/>
            </a:endParaRPr>
          </a:p>
        </p:txBody>
      </p:sp>
      <p:pic>
        <p:nvPicPr>
          <p:cNvPr id="5" name="Θέση περιεχομένου 4">
            <a:extLst>
              <a:ext uri="{FF2B5EF4-FFF2-40B4-BE49-F238E27FC236}">
                <a16:creationId xmlns:a16="http://schemas.microsoft.com/office/drawing/2014/main" id="{352AE9E3-CEB2-5644-9593-8E3514B11385}"/>
              </a:ext>
            </a:extLst>
          </p:cNvPr>
          <p:cNvPicPr>
            <a:picLocks noGrp="1" noChangeAspect="1"/>
          </p:cNvPicPr>
          <p:nvPr>
            <p:ph idx="1"/>
          </p:nvPr>
        </p:nvPicPr>
        <p:blipFill rotWithShape="1">
          <a:blip r:embed="rId3"/>
          <a:srcRect b="11481"/>
          <a:stretch/>
        </p:blipFill>
        <p:spPr>
          <a:xfrm>
            <a:off x="508351" y="1385626"/>
            <a:ext cx="8255340" cy="4086747"/>
          </a:xfrm>
        </p:spPr>
      </p:pic>
      <p:sp>
        <p:nvSpPr>
          <p:cNvPr id="6" name="Στρογγυλεμένο ορθογώνιο 5">
            <a:extLst>
              <a:ext uri="{FF2B5EF4-FFF2-40B4-BE49-F238E27FC236}">
                <a16:creationId xmlns:a16="http://schemas.microsoft.com/office/drawing/2014/main" id="{EC29F7A3-C0C5-0049-9613-B0C7D36A2BA5}"/>
              </a:ext>
            </a:extLst>
          </p:cNvPr>
          <p:cNvSpPr/>
          <p:nvPr/>
        </p:nvSpPr>
        <p:spPr>
          <a:xfrm>
            <a:off x="444330" y="4279843"/>
            <a:ext cx="3572097" cy="1407497"/>
          </a:xfrm>
          <a:prstGeom prst="roundRect">
            <a:avLst/>
          </a:prstGeom>
          <a:solidFill>
            <a:srgbClr val="E5E6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500" b="1" dirty="0">
                <a:solidFill>
                  <a:schemeClr val="tx2"/>
                </a:solidFill>
                <a:ea typeface="Times New Roman" panose="02020603050405020304" pitchFamily="18" charset="0"/>
              </a:rPr>
              <a:t>(1)</a:t>
            </a:r>
          </a:p>
          <a:p>
            <a:pPr lvl="0" algn="ctr"/>
            <a:r>
              <a:rPr lang="el-GR" sz="1500" b="1" dirty="0">
                <a:solidFill>
                  <a:schemeClr val="tx2"/>
                </a:solidFill>
                <a:ea typeface="Times New Roman" panose="02020603050405020304" pitchFamily="18" charset="0"/>
              </a:rPr>
              <a:t>Διασ</a:t>
            </a:r>
            <a:r>
              <a:rPr lang="en-US" sz="1500" b="1" dirty="0">
                <a:solidFill>
                  <a:schemeClr val="tx2"/>
                </a:solidFill>
                <a:ea typeface="Times New Roman" panose="02020603050405020304" pitchFamily="18" charset="0"/>
              </a:rPr>
              <a:t>ά</a:t>
            </a:r>
            <a:r>
              <a:rPr lang="el-GR" sz="1500" b="1" dirty="0">
                <a:solidFill>
                  <a:schemeClr val="tx2"/>
                </a:solidFill>
                <a:ea typeface="Times New Roman" panose="02020603050405020304" pitchFamily="18" charset="0"/>
              </a:rPr>
              <a:t>φηση και ανάλυση του επιστημονικού περιεχομένου</a:t>
            </a:r>
          </a:p>
          <a:p>
            <a:pPr lvl="0" algn="ctr"/>
            <a:r>
              <a:rPr lang="el-GR" sz="1500" dirty="0">
                <a:solidFill>
                  <a:schemeClr val="tx2"/>
                </a:solidFill>
                <a:ea typeface="Times New Roman" panose="02020603050405020304" pitchFamily="18" charset="0"/>
              </a:rPr>
              <a:t>Διασάφηση του περιεχομένου </a:t>
            </a:r>
          </a:p>
          <a:p>
            <a:pPr lvl="0" algn="ctr"/>
            <a:r>
              <a:rPr lang="el-GR" sz="1500" dirty="0">
                <a:solidFill>
                  <a:schemeClr val="tx2"/>
                </a:solidFill>
                <a:ea typeface="Times New Roman" panose="02020603050405020304" pitchFamily="18" charset="0"/>
              </a:rPr>
              <a:t>&amp; </a:t>
            </a:r>
          </a:p>
          <a:p>
            <a:pPr lvl="0" algn="ctr"/>
            <a:r>
              <a:rPr lang="el-GR" sz="1500" dirty="0">
                <a:solidFill>
                  <a:schemeClr val="tx2"/>
                </a:solidFill>
                <a:ea typeface="Times New Roman" panose="02020603050405020304" pitchFamily="18" charset="0"/>
              </a:rPr>
              <a:t>Ανάλυση της εκπαιδευτικής αξίας</a:t>
            </a:r>
          </a:p>
        </p:txBody>
      </p:sp>
      <p:sp>
        <p:nvSpPr>
          <p:cNvPr id="7" name="Στρογγυλεμένο ορθογώνιο 6">
            <a:extLst>
              <a:ext uri="{FF2B5EF4-FFF2-40B4-BE49-F238E27FC236}">
                <a16:creationId xmlns:a16="http://schemas.microsoft.com/office/drawing/2014/main" id="{D91DAE52-1B8C-EF47-969E-C3FAA9C70D82}"/>
              </a:ext>
            </a:extLst>
          </p:cNvPr>
          <p:cNvSpPr/>
          <p:nvPr/>
        </p:nvSpPr>
        <p:spPr>
          <a:xfrm>
            <a:off x="5337537" y="4279843"/>
            <a:ext cx="3362134" cy="1407498"/>
          </a:xfrm>
          <a:prstGeom prst="roundRect">
            <a:avLst/>
          </a:prstGeom>
          <a:solidFill>
            <a:srgbClr val="E5E6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500" b="1" dirty="0">
                <a:solidFill>
                  <a:schemeClr val="tx2"/>
                </a:solidFill>
                <a:ea typeface="Times New Roman" panose="02020603050405020304" pitchFamily="18" charset="0"/>
              </a:rPr>
              <a:t>(2)</a:t>
            </a:r>
          </a:p>
          <a:p>
            <a:pPr lvl="0" algn="ctr"/>
            <a:r>
              <a:rPr lang="el-GR" sz="1500" b="1" dirty="0">
                <a:solidFill>
                  <a:schemeClr val="tx2"/>
                </a:solidFill>
                <a:ea typeface="Times New Roman" panose="02020603050405020304" pitchFamily="18" charset="0"/>
              </a:rPr>
              <a:t>Έρευνα για τη διδασκαλία &amp; μάθηση</a:t>
            </a:r>
          </a:p>
          <a:p>
            <a:pPr lvl="0" algn="ctr"/>
            <a:r>
              <a:rPr lang="el-GR" sz="1500" dirty="0">
                <a:solidFill>
                  <a:schemeClr val="tx2"/>
                </a:solidFill>
                <a:ea typeface="Times New Roman" panose="02020603050405020304" pitchFamily="18" charset="0"/>
              </a:rPr>
              <a:t>Αντιλήψεις των μαθητών</a:t>
            </a:r>
          </a:p>
          <a:p>
            <a:pPr lvl="0" algn="ctr"/>
            <a:r>
              <a:rPr lang="el-GR" sz="1500" dirty="0">
                <a:solidFill>
                  <a:schemeClr val="tx2"/>
                </a:solidFill>
                <a:ea typeface="Times New Roman" panose="02020603050405020304" pitchFamily="18" charset="0"/>
              </a:rPr>
              <a:t>Διαδικασίες διδασκαλίας και μάθησης</a:t>
            </a:r>
          </a:p>
          <a:p>
            <a:pPr lvl="0" algn="ctr"/>
            <a:r>
              <a:rPr lang="el-GR" sz="1500" dirty="0">
                <a:solidFill>
                  <a:schemeClr val="tx2"/>
                </a:solidFill>
                <a:ea typeface="Times New Roman" panose="02020603050405020304" pitchFamily="18" charset="0"/>
              </a:rPr>
              <a:t>Απόψεις και αντιλήψεις εκπαιδευτικώ</a:t>
            </a:r>
            <a:r>
              <a:rPr lang="el-GR" sz="1500" dirty="0">
                <a:solidFill>
                  <a:schemeClr val="tx1"/>
                </a:solidFill>
                <a:ea typeface="Times New Roman" panose="02020603050405020304" pitchFamily="18" charset="0"/>
              </a:rPr>
              <a:t>ν</a:t>
            </a:r>
          </a:p>
        </p:txBody>
      </p:sp>
      <p:sp>
        <p:nvSpPr>
          <p:cNvPr id="8" name="Στρογγυλεμένο ορθογώνιο 7">
            <a:extLst>
              <a:ext uri="{FF2B5EF4-FFF2-40B4-BE49-F238E27FC236}">
                <a16:creationId xmlns:a16="http://schemas.microsoft.com/office/drawing/2014/main" id="{BC635265-AA3F-A943-99B9-D52D32925C40}"/>
              </a:ext>
            </a:extLst>
          </p:cNvPr>
          <p:cNvSpPr/>
          <p:nvPr/>
        </p:nvSpPr>
        <p:spPr>
          <a:xfrm>
            <a:off x="2743862" y="1444816"/>
            <a:ext cx="3784319" cy="1203797"/>
          </a:xfrm>
          <a:prstGeom prst="roundRect">
            <a:avLst/>
          </a:prstGeom>
          <a:solidFill>
            <a:srgbClr val="E5E6E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500" b="1" dirty="0">
                <a:solidFill>
                  <a:schemeClr val="tx2"/>
                </a:solidFill>
                <a:ea typeface="Times New Roman" panose="02020603050405020304" pitchFamily="18" charset="0"/>
              </a:rPr>
              <a:t>(3)</a:t>
            </a:r>
          </a:p>
          <a:p>
            <a:pPr lvl="0" algn="ctr"/>
            <a:r>
              <a:rPr lang="el-GR" sz="1500" b="1" dirty="0">
                <a:solidFill>
                  <a:schemeClr val="tx2"/>
                </a:solidFill>
                <a:ea typeface="Times New Roman" panose="02020603050405020304" pitchFamily="18" charset="0"/>
              </a:rPr>
              <a:t>Σχεδιασμός και αξιολόγηση περιβαλλόντων διδασκαλίας και μάθησης</a:t>
            </a:r>
          </a:p>
          <a:p>
            <a:pPr lvl="0" algn="ctr"/>
            <a:r>
              <a:rPr lang="el-GR" sz="1500" dirty="0">
                <a:solidFill>
                  <a:schemeClr val="tx2"/>
                </a:solidFill>
                <a:ea typeface="Times New Roman" panose="02020603050405020304" pitchFamily="18" charset="0"/>
              </a:rPr>
              <a:t>Λαμβάνονται υπόψη θέματα πραγματικών περιβαλλόντων διδασκαλίας και μάθησης </a:t>
            </a:r>
          </a:p>
        </p:txBody>
      </p:sp>
      <p:sp>
        <p:nvSpPr>
          <p:cNvPr id="10" name="TextBox 9">
            <a:extLst>
              <a:ext uri="{FF2B5EF4-FFF2-40B4-BE49-F238E27FC236}">
                <a16:creationId xmlns:a16="http://schemas.microsoft.com/office/drawing/2014/main" id="{A2296112-9C8B-6941-AD8B-4341A296D87B}"/>
              </a:ext>
            </a:extLst>
          </p:cNvPr>
          <p:cNvSpPr txBox="1"/>
          <p:nvPr/>
        </p:nvSpPr>
        <p:spPr>
          <a:xfrm>
            <a:off x="5140348" y="6099757"/>
            <a:ext cx="3756512" cy="300082"/>
          </a:xfrm>
          <a:prstGeom prst="rect">
            <a:avLst/>
          </a:prstGeom>
          <a:noFill/>
        </p:spPr>
        <p:txBody>
          <a:bodyPr wrap="square">
            <a:spAutoFit/>
          </a:bodyPr>
          <a:lstStyle/>
          <a:p>
            <a:pPr algn="ctr"/>
            <a:r>
              <a:rPr lang="en" sz="1350" dirty="0">
                <a:solidFill>
                  <a:srgbClr val="374558"/>
                </a:solidFill>
              </a:rPr>
              <a:t>(</a:t>
            </a:r>
            <a:r>
              <a:rPr lang="en" sz="1350" dirty="0" err="1">
                <a:solidFill>
                  <a:srgbClr val="374558"/>
                </a:solidFill>
              </a:rPr>
              <a:t>Duit</a:t>
            </a:r>
            <a:r>
              <a:rPr lang="en" sz="1350" dirty="0">
                <a:solidFill>
                  <a:srgbClr val="374558"/>
                </a:solidFill>
              </a:rPr>
              <a:t>  200</a:t>
            </a:r>
            <a:r>
              <a:rPr lang="el-GR" sz="1350" dirty="0">
                <a:solidFill>
                  <a:srgbClr val="374558"/>
                </a:solidFill>
              </a:rPr>
              <a:t>7, </a:t>
            </a:r>
            <a:r>
              <a:rPr lang="en" sz="1350" dirty="0">
                <a:solidFill>
                  <a:srgbClr val="374558"/>
                </a:solidFill>
              </a:rPr>
              <a:t> </a:t>
            </a:r>
            <a:r>
              <a:rPr lang="en" sz="1350" dirty="0" err="1">
                <a:solidFill>
                  <a:srgbClr val="374558"/>
                </a:solidFill>
              </a:rPr>
              <a:t>Duit</a:t>
            </a:r>
            <a:r>
              <a:rPr lang="en" sz="1350" dirty="0">
                <a:solidFill>
                  <a:srgbClr val="374558"/>
                </a:solidFill>
              </a:rPr>
              <a:t> </a:t>
            </a:r>
            <a:r>
              <a:rPr lang="el-GR" sz="1350" dirty="0">
                <a:solidFill>
                  <a:srgbClr val="374558"/>
                </a:solidFill>
              </a:rPr>
              <a:t>κ.ά.  2012</a:t>
            </a:r>
            <a:r>
              <a:rPr lang="en-US" sz="1350" dirty="0">
                <a:solidFill>
                  <a:srgbClr val="374558"/>
                </a:solidFill>
              </a:rPr>
              <a:t>, </a:t>
            </a:r>
            <a:r>
              <a:rPr lang="en-US" sz="1350" dirty="0" err="1">
                <a:solidFill>
                  <a:srgbClr val="374558"/>
                </a:solidFill>
              </a:rPr>
              <a:t>Stavrou</a:t>
            </a:r>
            <a:r>
              <a:rPr lang="en-US" sz="1350" dirty="0">
                <a:solidFill>
                  <a:srgbClr val="374558"/>
                </a:solidFill>
              </a:rPr>
              <a:t> &amp; </a:t>
            </a:r>
            <a:r>
              <a:rPr lang="en-US" sz="1350" dirty="0" err="1">
                <a:solidFill>
                  <a:srgbClr val="374558"/>
                </a:solidFill>
              </a:rPr>
              <a:t>Duit</a:t>
            </a:r>
            <a:r>
              <a:rPr lang="en-US" sz="1350" dirty="0">
                <a:solidFill>
                  <a:srgbClr val="374558"/>
                </a:solidFill>
              </a:rPr>
              <a:t> 2014</a:t>
            </a:r>
            <a:r>
              <a:rPr lang="el-GR" sz="1350" dirty="0">
                <a:solidFill>
                  <a:srgbClr val="374558"/>
                </a:solidFill>
              </a:rPr>
              <a:t>)</a:t>
            </a:r>
          </a:p>
        </p:txBody>
      </p:sp>
      <p:sp>
        <p:nvSpPr>
          <p:cNvPr id="3" name="Θέση αριθμού διαφάνειας 2">
            <a:extLst>
              <a:ext uri="{FF2B5EF4-FFF2-40B4-BE49-F238E27FC236}">
                <a16:creationId xmlns:a16="http://schemas.microsoft.com/office/drawing/2014/main" id="{098BCBBA-45AD-A84E-B726-8D9EF0D17495}"/>
              </a:ext>
            </a:extLst>
          </p:cNvPr>
          <p:cNvSpPr>
            <a:spLocks noGrp="1"/>
          </p:cNvSpPr>
          <p:nvPr>
            <p:ph type="sldNum" sz="quarter" idx="12"/>
          </p:nvPr>
        </p:nvSpPr>
        <p:spPr/>
        <p:txBody>
          <a:bodyPr/>
          <a:lstStyle/>
          <a:p>
            <a:fld id="{59EE8365-17C1-974E-B18D-1D226F2D1A43}" type="slidenum">
              <a:rPr lang="el-GR" smtClean="0"/>
              <a:pPr/>
              <a:t>9</a:t>
            </a:fld>
            <a:endParaRPr lang="el-GR"/>
          </a:p>
        </p:txBody>
      </p:sp>
    </p:spTree>
    <p:extLst>
      <p:ext uri="{BB962C8B-B14F-4D97-AF65-F5344CB8AC3E}">
        <p14:creationId xmlns:p14="http://schemas.microsoft.com/office/powerpoint/2010/main" val="8090270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TotalTime>
  <Words>3815</Words>
  <Application>Microsoft Office PowerPoint</Application>
  <PresentationFormat>Προβολή στην οθόνη (4:3)</PresentationFormat>
  <Paragraphs>650</Paragraphs>
  <Slides>64</Slides>
  <Notes>14</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64</vt:i4>
      </vt:variant>
    </vt:vector>
  </HeadingPairs>
  <TitlesOfParts>
    <vt:vector size="74" baseType="lpstr">
      <vt:lpstr>Arial</vt:lpstr>
      <vt:lpstr>Calibri</vt:lpstr>
      <vt:lpstr>Century</vt:lpstr>
      <vt:lpstr>Century Gothic</vt:lpstr>
      <vt:lpstr>Comic Sans MS</vt:lpstr>
      <vt:lpstr>Times New Roman</vt:lpstr>
      <vt:lpstr>Wingdings</vt:lpstr>
      <vt:lpstr>Θέμα του Office</vt:lpstr>
      <vt:lpstr>Εικόνα Bitmap</vt:lpstr>
      <vt:lpstr>Έγγραφο</vt:lpstr>
      <vt:lpstr>SCIENCE EDUCATION</vt:lpstr>
      <vt:lpstr>Παρουσίαση του PowerPoint</vt:lpstr>
      <vt:lpstr>Παρουσίαση του PowerPoint</vt:lpstr>
      <vt:lpstr>Παρουσίαση του PowerPoint</vt:lpstr>
      <vt:lpstr>Grand theories – Εκπαιδευτικό Περιβάλλον</vt:lpstr>
      <vt:lpstr>TLS</vt:lpstr>
      <vt:lpstr>Teaching – Learning Sequences</vt:lpstr>
      <vt:lpstr>Teaching – Learning Sequences</vt:lpstr>
      <vt:lpstr>Μοντέλο Διδακτικής Αναδόμησης</vt:lpstr>
      <vt:lpstr>Σχεδιασμός &amp; Ανάπτυξη ΔΜA</vt:lpstr>
      <vt:lpstr>Παρουσίαση του PowerPoint</vt:lpstr>
      <vt:lpstr>Σχεδιασμός &amp; Ανάπτυξη ΔΜA</vt:lpstr>
      <vt:lpstr>Διδακτικός Μετασχηματισμός του Περιεχομένου</vt:lpstr>
      <vt:lpstr>Παραδείγματα από το ΜΠΤΧ?</vt:lpstr>
      <vt:lpstr>Η περίπτωση του περιεχομένου της Νανοεπιστήμης - Νανοτεχνολογίας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Συγκριτική Ανάλυση: Έννοιες του Περιεχομένου της Ν-ΕΤ (Ι)</vt:lpstr>
      <vt:lpstr>Συγκριτική Ανάλυση: Έννοιες του Περιεχομένου της Ν-ΕΤ (ΙΙ)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Teaching – Learning Sequences</vt:lpstr>
      <vt:lpstr>Παρουσίαση του PowerPoint</vt:lpstr>
      <vt:lpstr>Η περίπτωση του περιεχομένου της Ενέργειας – Μοντέλων Ωριαίας Διδασκαλίας</vt:lpstr>
      <vt:lpstr>Παρουσίαση του PowerPoint</vt:lpstr>
      <vt:lpstr>ΣΧΕΔΙΑΣΜΟΣ ΚΑΙ ΑΝΑΠΤΥΞΗ</vt:lpstr>
      <vt:lpstr>ΣΧΕΔΙΑΣΜΟΣ ΚΑΙ ΑΝΑΠΤΥΞΗ: ΠΧ ΕΝΕΡΓΕΙΑΣ</vt:lpstr>
      <vt:lpstr>ΣΧΕΔΙΑΣΜΟΣ ΚΑΙ ΑΝΑΠΤΥΞΗ: ΠΧ ΕΝΕΡΓΕΙΑΣ</vt:lpstr>
      <vt:lpstr>ΣΧΕΔΙΑΣΜΟΣ ΚΑΙ ΑΝΑΠΤΥΞΗ: ΠΧ ΕΝΕΡΓΕΙΑΣ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ΣΧΕΔΙΑΣΜΟΣ ΚΑΙ ΑΝΑΠΤΥΞΗ</vt:lpstr>
      <vt:lpstr>ΣΧΕΔΙΑΣΤΙΚΕΣ ΑΡΧΕΣ ΓΙΑ ΤΟ ΠΧ ΤΗΣ ΕΝΕΡΓΕΙΑΣ</vt:lpstr>
      <vt:lpstr>ΣΧΕΔΙΑΣΜΟΣ ΚΑΙ ΑΝΑΠΤΥΞΗ</vt:lpstr>
      <vt:lpstr>ΣΧΕΔΙΑΣΤΙΚΕΣ ΑΡΧΕΣ ΓΙΑ ΤΗ ΔΙΔΑΣΚΑΛΙΑ ΤΟΥ ΕΠΟΙΚΟΔΟΜΗΤΙΚΟΥ ΜΟΝΤΕΛΟΥ</vt:lpstr>
      <vt:lpstr>Παρουσίαση του PowerPoint</vt:lpstr>
      <vt:lpstr>Παρουσίαση του PowerPoint</vt:lpstr>
      <vt:lpstr>Παρουσίαση του PowerPoint</vt:lpstr>
      <vt:lpstr>Παρουσίαση του PowerPoint</vt:lpstr>
      <vt:lpstr>Τι είναι η Παιδαγωγική Γνώση Περιεχομένου?</vt:lpstr>
      <vt:lpstr>Μοντέλο ΠΓΠ Συστατικά &amp; Αλληλεπιδράσεις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dc:title>
  <dc:creator>Asus</dc:creator>
  <cp:lastModifiedBy>ANNA SPYRTOU</cp:lastModifiedBy>
  <cp:revision>393</cp:revision>
  <dcterms:created xsi:type="dcterms:W3CDTF">2012-03-11T07:55:09Z</dcterms:created>
  <dcterms:modified xsi:type="dcterms:W3CDTF">2022-05-14T16:51:01Z</dcterms:modified>
</cp:coreProperties>
</file>