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2" r:id="rId7"/>
    <p:sldId id="263" r:id="rId8"/>
    <p:sldId id="266" r:id="rId9"/>
    <p:sldId id="264" r:id="rId10"/>
    <p:sldId id="265" r:id="rId11"/>
    <p:sldId id="267"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10" d="100"/>
          <a:sy n="110" d="100"/>
        </p:scale>
        <p:origin x="696" y="15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F5EBF1C9-D0E5-4FEA-95E0-E882B9406FD5}" type="datetimeFigureOut">
              <a:rPr lang="el-GR" smtClean="0"/>
              <a:pPr/>
              <a:t>21/3/2017</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BAC3470-69C9-463A-8F7A-4C4AB864C2B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5EBF1C9-D0E5-4FEA-95E0-E882B9406FD5}" type="datetimeFigureOut">
              <a:rPr lang="el-GR" smtClean="0"/>
              <a:pPr/>
              <a:t>21/3/2017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AC3470-69C9-463A-8F7A-4C4AB864C2B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5EBF1C9-D0E5-4FEA-95E0-E882B9406FD5}" type="datetimeFigureOut">
              <a:rPr lang="el-GR" smtClean="0"/>
              <a:pPr/>
              <a:t>21/3/2017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AC3470-69C9-463A-8F7A-4C4AB864C2B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5EBF1C9-D0E5-4FEA-95E0-E882B9406FD5}" type="datetimeFigureOut">
              <a:rPr lang="el-GR" smtClean="0"/>
              <a:pPr/>
              <a:t>21/3/2017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AC3470-69C9-463A-8F7A-4C4AB864C2B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5EBF1C9-D0E5-4FEA-95E0-E882B9406FD5}" type="datetimeFigureOut">
              <a:rPr lang="el-GR" smtClean="0"/>
              <a:pPr/>
              <a:t>21/3/2017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BAC3470-69C9-463A-8F7A-4C4AB864C2B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5EBF1C9-D0E5-4FEA-95E0-E882B9406FD5}" type="datetimeFigureOut">
              <a:rPr lang="el-GR" smtClean="0"/>
              <a:pPr/>
              <a:t>21/3/2017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BAC3470-69C9-463A-8F7A-4C4AB864C2B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F5EBF1C9-D0E5-4FEA-95E0-E882B9406FD5}" type="datetimeFigureOut">
              <a:rPr lang="el-GR" smtClean="0"/>
              <a:pPr/>
              <a:t>21/3/2017</a:t>
            </a:fld>
            <a:endParaRPr lang="el-GR"/>
          </a:p>
        </p:txBody>
      </p:sp>
      <p:sp>
        <p:nvSpPr>
          <p:cNvPr id="27" name="26 - Θέση αριθμού διαφάνειας"/>
          <p:cNvSpPr>
            <a:spLocks noGrp="1"/>
          </p:cNvSpPr>
          <p:nvPr>
            <p:ph type="sldNum" sz="quarter" idx="11"/>
          </p:nvPr>
        </p:nvSpPr>
        <p:spPr/>
        <p:txBody>
          <a:bodyPr rtlCol="0"/>
          <a:lstStyle/>
          <a:p>
            <a:fld id="{BBAC3470-69C9-463A-8F7A-4C4AB864C2B4}"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F5EBF1C9-D0E5-4FEA-95E0-E882B9406FD5}" type="datetimeFigureOut">
              <a:rPr lang="el-GR" smtClean="0"/>
              <a:pPr/>
              <a:t>21/3/2017</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BBAC3470-69C9-463A-8F7A-4C4AB864C2B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5EBF1C9-D0E5-4FEA-95E0-E882B9406FD5}" type="datetimeFigureOut">
              <a:rPr lang="el-GR" smtClean="0"/>
              <a:pPr/>
              <a:t>21/3/2017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BAC3470-69C9-463A-8F7A-4C4AB864C2B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5EBF1C9-D0E5-4FEA-95E0-E882B9406FD5}" type="datetimeFigureOut">
              <a:rPr lang="el-GR" smtClean="0"/>
              <a:pPr/>
              <a:t>21/3/2017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BAC3470-69C9-463A-8F7A-4C4AB864C2B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5EBF1C9-D0E5-4FEA-95E0-E882B9406FD5}" type="datetimeFigureOut">
              <a:rPr lang="el-GR" smtClean="0"/>
              <a:pPr/>
              <a:t>21/3/2017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BAC3470-69C9-463A-8F7A-4C4AB864C2B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5EBF1C9-D0E5-4FEA-95E0-E882B9406FD5}" type="datetimeFigureOut">
              <a:rPr lang="el-GR" smtClean="0"/>
              <a:pPr/>
              <a:t>21/3/2017</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BAC3470-69C9-463A-8F7A-4C4AB864C2B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2030" y="1571612"/>
            <a:ext cx="8229600" cy="1500198"/>
          </a:xfrm>
        </p:spPr>
        <p:txBody>
          <a:bodyPr>
            <a:normAutofit fontScale="90000"/>
          </a:bodyPr>
          <a:lstStyle/>
          <a:p>
            <a:pPr algn="ctr"/>
            <a:r>
              <a:rPr lang="el-GR" sz="4000" b="1" u="sng" dirty="0" smtClean="0">
                <a:latin typeface="+mn-lt"/>
              </a:rPr>
              <a:t>Πανεπιστήμιο</a:t>
            </a:r>
            <a:r>
              <a:rPr lang="el-GR" sz="4000" b="1" u="sng" dirty="0" smtClean="0"/>
              <a:t> Δυτικής </a:t>
            </a:r>
            <a:r>
              <a:rPr lang="el-GR" sz="4000" b="1" u="sng" dirty="0" smtClean="0">
                <a:latin typeface="+mn-lt"/>
              </a:rPr>
              <a:t>Μακεδονίας-Τμήμα Δημοτικής Εκπαίδευσης</a:t>
            </a:r>
            <a:endParaRPr lang="el-GR" sz="4000" b="1" u="sng" dirty="0">
              <a:latin typeface="+mn-lt"/>
            </a:endParaRPr>
          </a:p>
        </p:txBody>
      </p:sp>
      <p:sp>
        <p:nvSpPr>
          <p:cNvPr id="3" name="2 - Υπότιτλος"/>
          <p:cNvSpPr>
            <a:spLocks noGrp="1"/>
          </p:cNvSpPr>
          <p:nvPr>
            <p:ph type="subTitle" idx="1"/>
          </p:nvPr>
        </p:nvSpPr>
        <p:spPr>
          <a:xfrm>
            <a:off x="142844" y="3929066"/>
            <a:ext cx="6400800" cy="2740508"/>
          </a:xfrm>
        </p:spPr>
        <p:txBody>
          <a:bodyPr>
            <a:normAutofit fontScale="85000" lnSpcReduction="10000"/>
          </a:bodyPr>
          <a:lstStyle/>
          <a:p>
            <a:r>
              <a:rPr lang="el-GR" b="1" dirty="0" smtClean="0"/>
              <a:t>Εργασία στο μάθημα</a:t>
            </a:r>
            <a:r>
              <a:rPr lang="en-US" b="1" dirty="0" smtClean="0"/>
              <a:t>:</a:t>
            </a:r>
            <a:r>
              <a:rPr lang="el-GR" b="1" dirty="0" smtClean="0"/>
              <a:t> Νεοελληνική Ποίηση-Παιδική Ποίηση</a:t>
            </a:r>
          </a:p>
          <a:p>
            <a:r>
              <a:rPr lang="el-GR" b="1" dirty="0" smtClean="0"/>
              <a:t>Ονοματεπώνυμο μελών ομάδας και ΑΕΜ</a:t>
            </a:r>
            <a:r>
              <a:rPr lang="en-US" b="1" dirty="0" smtClean="0"/>
              <a:t>: </a:t>
            </a:r>
            <a:r>
              <a:rPr lang="el-GR" b="1" dirty="0" err="1" smtClean="0"/>
              <a:t>Ζήκος</a:t>
            </a:r>
            <a:r>
              <a:rPr lang="el-GR" b="1" dirty="0" smtClean="0"/>
              <a:t> Κωνσταντίνος</a:t>
            </a:r>
            <a:r>
              <a:rPr lang="en-US" b="1" dirty="0" smtClean="0"/>
              <a:t>(3777), </a:t>
            </a:r>
            <a:r>
              <a:rPr lang="el-GR" b="1" dirty="0" smtClean="0"/>
              <a:t>Αναστασόπουλος Πέτρος (3921), </a:t>
            </a:r>
            <a:r>
              <a:rPr lang="el-GR" b="1" dirty="0" err="1" smtClean="0"/>
              <a:t>Μπαμπάλης</a:t>
            </a:r>
            <a:r>
              <a:rPr lang="el-GR" b="1" dirty="0" smtClean="0"/>
              <a:t> Νίκος(3829)</a:t>
            </a:r>
            <a:endParaRPr lang="en-US" b="1" dirty="0" smtClean="0"/>
          </a:p>
          <a:p>
            <a:r>
              <a:rPr lang="el-GR" b="1" dirty="0" smtClean="0"/>
              <a:t>Εξάμηνο</a:t>
            </a:r>
            <a:r>
              <a:rPr lang="en-US" b="1" dirty="0" smtClean="0"/>
              <a:t>: E’</a:t>
            </a:r>
            <a:endParaRPr lang="el-GR" b="1" dirty="0" smtClean="0"/>
          </a:p>
          <a:p>
            <a:r>
              <a:rPr lang="el-GR" b="1" dirty="0" smtClean="0"/>
              <a:t>Διδάσκων</a:t>
            </a:r>
            <a:r>
              <a:rPr lang="en-US" b="1" dirty="0" smtClean="0"/>
              <a:t>:  </a:t>
            </a:r>
            <a:r>
              <a:rPr lang="el-GR" b="1" dirty="0" smtClean="0"/>
              <a:t>κύριος </a:t>
            </a:r>
            <a:r>
              <a:rPr lang="en-US" b="1" dirty="0" smtClean="0"/>
              <a:t>A. </a:t>
            </a:r>
            <a:r>
              <a:rPr lang="el-GR" b="1" dirty="0" err="1" smtClean="0"/>
              <a:t>Ακριτόπουλος</a:t>
            </a:r>
            <a:endParaRPr lang="el-GR" b="1" dirty="0" smtClean="0"/>
          </a:p>
          <a:p>
            <a:r>
              <a:rPr lang="el-GR" b="1" dirty="0" smtClean="0"/>
              <a:t>Τίτλος εργασίας </a:t>
            </a:r>
            <a:r>
              <a:rPr lang="en-US" b="1" dirty="0" smtClean="0"/>
              <a:t>: </a:t>
            </a:r>
            <a:r>
              <a:rPr lang="el-GR" b="1" dirty="0" err="1" smtClean="0"/>
              <a:t>Βιζηυνός</a:t>
            </a:r>
            <a:r>
              <a:rPr lang="el-GR" b="1" dirty="0" smtClean="0"/>
              <a:t>-Παιδική και </a:t>
            </a:r>
            <a:r>
              <a:rPr lang="el-GR" b="1" dirty="0" smtClean="0">
                <a:solidFill>
                  <a:srgbClr val="FF0000"/>
                </a:solidFill>
              </a:rPr>
              <a:t>Ενήλικη Ποίηση</a:t>
            </a:r>
          </a:p>
          <a:p>
            <a:endParaRPr lang="el-GR" sz="3600" b="1" dirty="0"/>
          </a:p>
        </p:txBody>
      </p:sp>
      <p:pic>
        <p:nvPicPr>
          <p:cNvPr id="4" name="3 - Εικόνα" descr="πανεπ..jpg"/>
          <p:cNvPicPr>
            <a:picLocks noChangeAspect="1"/>
          </p:cNvPicPr>
          <p:nvPr/>
        </p:nvPicPr>
        <p:blipFill>
          <a:blip r:embed="rId2"/>
          <a:stretch>
            <a:fillRect/>
          </a:stretch>
        </p:blipFill>
        <p:spPr>
          <a:xfrm>
            <a:off x="3571868" y="214290"/>
            <a:ext cx="1857388" cy="11940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fontScale="85000" lnSpcReduction="10000"/>
          </a:bodyPr>
          <a:lstStyle/>
          <a:p>
            <a:r>
              <a:rPr lang="el-GR" dirty="0" smtClean="0">
                <a:latin typeface="+mj-lt"/>
              </a:rPr>
              <a:t>Τι συνθέτει ένα ποιητικό έργο, σε τελευταία ανάλυση; </a:t>
            </a:r>
          </a:p>
          <a:p>
            <a:r>
              <a:rPr lang="el-GR" dirty="0" smtClean="0">
                <a:latin typeface="+mj-lt"/>
              </a:rPr>
              <a:t>Μια ποιητική στάση και μια ποιητική πρακτική. Μπορεί να μην έχουν συμπαγή χαρακτήρα, μπορεί να εξελίσσονται, μπορεί να μην οργανωθούν ποτέ. Αλλά σχηματίζουν αυτό που λέμε φωνή του ποιητή ή τύπο ευαισθησίας. Ο Βιζυηνός θα παραμείνει μια γιγάντια ποιητική φυσιογνωμία. Τα «ληξιαρχικά» προβλήματα που συνάντησε, δεν τον βαρύνουν. Είναι προβλήματα που προκύπτουν από την ανεπάρκεια της ελληνικής κριτικής να ακολουθήσει την αρχαιότερη ποιητική παράδοση του δυτικού κόσμου.</a:t>
            </a:r>
            <a:endParaRPr lang="el-GR" dirty="0">
              <a:latin typeface="+mj-lt"/>
            </a:endParaRPr>
          </a:p>
        </p:txBody>
      </p:sp>
      <p:pic>
        <p:nvPicPr>
          <p:cNvPr id="5" name="4 - Θέση περιεχομένου" descr="dromokaiteio.jpg"/>
          <p:cNvPicPr>
            <a:picLocks noGrp="1" noChangeAspect="1"/>
          </p:cNvPicPr>
          <p:nvPr>
            <p:ph sz="half" idx="2"/>
          </p:nvPr>
        </p:nvPicPr>
        <p:blipFill>
          <a:blip r:embed="rId2"/>
          <a:stretch>
            <a:fillRect/>
          </a:stretch>
        </p:blipFill>
        <p:spPr>
          <a:xfrm>
            <a:off x="4500562" y="2285992"/>
            <a:ext cx="4186238" cy="421484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solidFill>
                  <a:schemeClr val="accent4"/>
                </a:solidFill>
              </a:rPr>
              <a:t>Ενήλικη ποίηση Βιζυηνού (Κύριο μέρος α’)</a:t>
            </a:r>
            <a:endParaRPr lang="el-GR" dirty="0">
              <a:solidFill>
                <a:schemeClr val="accent4"/>
              </a:solidFill>
            </a:endParaRPr>
          </a:p>
        </p:txBody>
      </p:sp>
      <p:sp>
        <p:nvSpPr>
          <p:cNvPr id="3" name="2 - Θέση περιεχομένου"/>
          <p:cNvSpPr>
            <a:spLocks noGrp="1"/>
          </p:cNvSpPr>
          <p:nvPr>
            <p:ph sz="half" idx="1"/>
          </p:nvPr>
        </p:nvSpPr>
        <p:spPr>
          <a:xfrm>
            <a:off x="571472" y="2285992"/>
            <a:ext cx="4038600" cy="4357717"/>
          </a:xfrm>
        </p:spPr>
        <p:txBody>
          <a:bodyPr>
            <a:normAutofit fontScale="70000" lnSpcReduction="20000"/>
          </a:bodyPr>
          <a:lstStyle/>
          <a:p>
            <a:r>
              <a:rPr lang="el-GR" dirty="0" smtClean="0">
                <a:latin typeface="+mj-lt"/>
              </a:rPr>
              <a:t>Το πρώτο και ένα από τα κυριότερα ποιήματα του Βιζυηνού για ενηλίκους δεν πρέπει, παρά να αποτελεί το ποίημα με τίτλο «Ο φιλομαθής πτωχός» που γράφτηκε της 30 Αυγούστου του 1872 από τη συλλογή ποιημάτων του με τίτλο Ποιητικά πρωτόλεια.</a:t>
            </a:r>
          </a:p>
          <a:p>
            <a:r>
              <a:rPr lang="el-GR" dirty="0" smtClean="0">
                <a:latin typeface="+mj-lt"/>
              </a:rPr>
              <a:t>Το ποίημα εκτός από τον πλούσιο αριθμό εικόνων που διαθέτει αναδεικνύει από νωρίς το φάσμα της ποιητικής ιδιοφυίας του Βιζυηνού. Επίσης μέσα από τους στίχους καταλαβαίνουμε, ότι προσωπογραφεί την ζωή του μετά το θάνατο του πατέρα του το 1854, όπου και ορφάνεψε. Η μητέρα του Δέσποινα έχει ν' αντιμετωπίσει όλα τα βάρη της οικογενείας. Το μεγαλύτερο παιδί της είναι μόνο εννέα ετών και ο ποιητής έξι. Σαν να μην έφταναν όλα αυτά, είναι έγκυος στο τελευταίο παιδί του </a:t>
            </a:r>
            <a:r>
              <a:rPr lang="el-GR" dirty="0" err="1" smtClean="0">
                <a:latin typeface="+mj-lt"/>
              </a:rPr>
              <a:t>Μιχαήλου</a:t>
            </a:r>
            <a:r>
              <a:rPr lang="el-GR" dirty="0" smtClean="0">
                <a:latin typeface="+mj-lt"/>
              </a:rPr>
              <a:t>. Σε λίγο, γεννά το στερνοπαίδι και του δίνει το όνομα του νεκρού συζύγου. </a:t>
            </a:r>
            <a:endParaRPr lang="el-GR" dirty="0">
              <a:latin typeface="+mj-lt"/>
            </a:endParaRPr>
          </a:p>
        </p:txBody>
      </p:sp>
      <p:pic>
        <p:nvPicPr>
          <p:cNvPr id="5" name="4 - Θέση περιεχομένου" descr="φιλομαθής πτωχός.jpg"/>
          <p:cNvPicPr>
            <a:picLocks noGrp="1" noChangeAspect="1"/>
          </p:cNvPicPr>
          <p:nvPr>
            <p:ph sz="half" idx="2"/>
          </p:nvPr>
        </p:nvPicPr>
        <p:blipFill>
          <a:blip r:embed="rId2"/>
          <a:stretch>
            <a:fillRect/>
          </a:stretch>
        </p:blipFill>
        <p:spPr>
          <a:xfrm>
            <a:off x="4929190" y="2285992"/>
            <a:ext cx="3643338" cy="421484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fontScale="70000" lnSpcReduction="20000"/>
          </a:bodyPr>
          <a:lstStyle/>
          <a:p>
            <a:r>
              <a:rPr lang="el-GR" sz="2600" dirty="0" smtClean="0">
                <a:latin typeface="+mj-lt"/>
              </a:rPr>
              <a:t>Ο Γεώργιος είχε την αμέριστη αγάπη της μητέρας του και δεν φαίνεται να τραυματίστηκε ψυχικά, πέραν της φυσιολογικής θλίψης για την απουσία του πατέρα και της αίσθησης της διαφορετικότητας, την οποία δημιουργούσε ο χαρακτηρισμός «ορφανό» από τους γείτονες.</a:t>
            </a:r>
            <a:endParaRPr lang="en-US" sz="2600" dirty="0" smtClean="0">
              <a:latin typeface="+mj-lt"/>
            </a:endParaRPr>
          </a:p>
          <a:p>
            <a:r>
              <a:rPr lang="el-GR" sz="2600" dirty="0" smtClean="0">
                <a:latin typeface="+mj-lt"/>
              </a:rPr>
              <a:t>Πάντως στο βάθος του χαρακτήρα του υπέφωσκε πάντα κάποια υπερηφάνεια για όλα όσα κατόρθωσε ων ορφανός. Αυτή η ‘υπερηφάνεια’ ίσως να ήταν η κινητήριος δύναμη που </a:t>
            </a:r>
            <a:r>
              <a:rPr lang="el-GR" sz="2600" dirty="0" err="1" smtClean="0">
                <a:latin typeface="+mj-lt"/>
              </a:rPr>
              <a:t>ανέδείξε</a:t>
            </a:r>
            <a:r>
              <a:rPr lang="el-GR" sz="2600" dirty="0" smtClean="0">
                <a:latin typeface="+mj-lt"/>
              </a:rPr>
              <a:t> το ποιητικό και συγγραφικό του ταλέντο. </a:t>
            </a:r>
          </a:p>
          <a:p>
            <a:endParaRPr lang="el-GR" dirty="0"/>
          </a:p>
        </p:txBody>
      </p:sp>
      <p:sp>
        <p:nvSpPr>
          <p:cNvPr id="4" name="3 - Θέση περιεχομένου"/>
          <p:cNvSpPr>
            <a:spLocks noGrp="1"/>
          </p:cNvSpPr>
          <p:nvPr>
            <p:ph sz="half" idx="2"/>
          </p:nvPr>
        </p:nvSpPr>
        <p:spPr/>
        <p:txBody>
          <a:bodyPr>
            <a:normAutofit fontScale="70000" lnSpcReduction="20000"/>
          </a:bodyPr>
          <a:lstStyle/>
          <a:p>
            <a:r>
              <a:rPr lang="el-GR" dirty="0" smtClean="0">
                <a:latin typeface="+mj-lt"/>
              </a:rPr>
              <a:t>Ένα μικρό, αλλά αξιοσημείωτο μέρος του ποιήματος παρακάτω</a:t>
            </a:r>
            <a:r>
              <a:rPr lang="en-US" dirty="0" smtClean="0">
                <a:latin typeface="+mj-lt"/>
              </a:rPr>
              <a:t>:</a:t>
            </a:r>
          </a:p>
          <a:p>
            <a:endParaRPr lang="en-US" dirty="0" smtClean="0">
              <a:latin typeface="+mj-lt"/>
            </a:endParaRPr>
          </a:p>
          <a:p>
            <a:pPr algn="ctr"/>
            <a:r>
              <a:rPr lang="el-GR" dirty="0" err="1" smtClean="0">
                <a:latin typeface="+mj-lt"/>
              </a:rPr>
              <a:t>Καὶ</a:t>
            </a:r>
            <a:r>
              <a:rPr lang="el-GR" dirty="0" smtClean="0">
                <a:latin typeface="+mj-lt"/>
              </a:rPr>
              <a:t> </a:t>
            </a:r>
            <a:r>
              <a:rPr lang="el-GR" dirty="0" err="1" smtClean="0">
                <a:latin typeface="+mj-lt"/>
              </a:rPr>
              <a:t>νά</a:t>
            </a:r>
            <a:r>
              <a:rPr lang="el-GR" dirty="0" smtClean="0">
                <a:latin typeface="+mj-lt"/>
              </a:rPr>
              <a:t>. </a:t>
            </a:r>
            <a:r>
              <a:rPr lang="el-GR" dirty="0" err="1" smtClean="0">
                <a:latin typeface="+mj-lt"/>
              </a:rPr>
              <a:t>Ὠρφάνεψα</a:t>
            </a:r>
            <a:r>
              <a:rPr lang="el-GR" dirty="0" smtClean="0">
                <a:latin typeface="+mj-lt"/>
              </a:rPr>
              <a:t> μικρό,</a:t>
            </a:r>
            <a:br>
              <a:rPr lang="el-GR" dirty="0" smtClean="0">
                <a:latin typeface="+mj-lt"/>
              </a:rPr>
            </a:br>
            <a:r>
              <a:rPr lang="el-GR" dirty="0" err="1" smtClean="0">
                <a:latin typeface="+mj-lt"/>
              </a:rPr>
              <a:t>καὶ</a:t>
            </a:r>
            <a:r>
              <a:rPr lang="el-GR" dirty="0" smtClean="0">
                <a:latin typeface="+mj-lt"/>
              </a:rPr>
              <a:t> </a:t>
            </a:r>
            <a:r>
              <a:rPr lang="el-GR" dirty="0" err="1" smtClean="0">
                <a:latin typeface="+mj-lt"/>
              </a:rPr>
              <a:t>τῆς</a:t>
            </a:r>
            <a:r>
              <a:rPr lang="el-GR" dirty="0" smtClean="0">
                <a:latin typeface="+mj-lt"/>
              </a:rPr>
              <a:t> </a:t>
            </a:r>
            <a:r>
              <a:rPr lang="el-GR" dirty="0" err="1" smtClean="0">
                <a:latin typeface="+mj-lt"/>
              </a:rPr>
              <a:t>ξενούρας</a:t>
            </a:r>
            <a:r>
              <a:rPr lang="el-GR" dirty="0" smtClean="0">
                <a:latin typeface="+mj-lt"/>
              </a:rPr>
              <a:t> </a:t>
            </a:r>
            <a:r>
              <a:rPr lang="el-GR" dirty="0" err="1" smtClean="0">
                <a:latin typeface="+mj-lt"/>
              </a:rPr>
              <a:t>τὸ</a:t>
            </a:r>
            <a:r>
              <a:rPr lang="el-GR" dirty="0" smtClean="0">
                <a:latin typeface="+mj-lt"/>
              </a:rPr>
              <a:t> </a:t>
            </a:r>
            <a:r>
              <a:rPr lang="el-GR" dirty="0" err="1" smtClean="0">
                <a:latin typeface="+mj-lt"/>
              </a:rPr>
              <a:t>πικρὸ</a:t>
            </a:r>
            <a:r>
              <a:rPr lang="el-GR" dirty="0" smtClean="0">
                <a:latin typeface="+mj-lt"/>
              </a:rPr>
              <a:t/>
            </a:r>
            <a:br>
              <a:rPr lang="el-GR" dirty="0" smtClean="0">
                <a:latin typeface="+mj-lt"/>
              </a:rPr>
            </a:br>
            <a:r>
              <a:rPr lang="el-GR" dirty="0" err="1" smtClean="0">
                <a:latin typeface="+mj-lt"/>
              </a:rPr>
              <a:t>μὲ</a:t>
            </a:r>
            <a:r>
              <a:rPr lang="el-GR" dirty="0" smtClean="0">
                <a:latin typeface="+mj-lt"/>
              </a:rPr>
              <a:t> </a:t>
            </a:r>
            <a:r>
              <a:rPr lang="el-GR" dirty="0" err="1" smtClean="0">
                <a:latin typeface="+mj-lt"/>
              </a:rPr>
              <a:t>τράνεψεν</a:t>
            </a:r>
            <a:r>
              <a:rPr lang="el-GR" dirty="0" smtClean="0">
                <a:latin typeface="+mj-lt"/>
              </a:rPr>
              <a:t> </a:t>
            </a:r>
            <a:r>
              <a:rPr lang="el-GR" dirty="0" err="1" smtClean="0">
                <a:latin typeface="+mj-lt"/>
              </a:rPr>
              <a:t>ἀγιέρι</a:t>
            </a:r>
            <a:r>
              <a:rPr lang="el-GR" dirty="0" smtClean="0">
                <a:latin typeface="+mj-lt"/>
              </a:rPr>
              <a:t/>
            </a:r>
            <a:br>
              <a:rPr lang="el-GR" dirty="0" smtClean="0">
                <a:latin typeface="+mj-lt"/>
              </a:rPr>
            </a:br>
            <a:r>
              <a:rPr lang="el-GR" dirty="0" err="1" smtClean="0">
                <a:latin typeface="+mj-lt"/>
              </a:rPr>
              <a:t>καὶ</a:t>
            </a:r>
            <a:r>
              <a:rPr lang="el-GR" dirty="0" smtClean="0">
                <a:latin typeface="+mj-lt"/>
              </a:rPr>
              <a:t> </a:t>
            </a:r>
            <a:r>
              <a:rPr lang="el-GR" dirty="0" err="1" smtClean="0">
                <a:latin typeface="+mj-lt"/>
              </a:rPr>
              <a:t>τοῦ</a:t>
            </a:r>
            <a:r>
              <a:rPr lang="el-GR" dirty="0" smtClean="0">
                <a:latin typeface="+mj-lt"/>
              </a:rPr>
              <a:t> </a:t>
            </a:r>
            <a:r>
              <a:rPr lang="el-GR" dirty="0" err="1" smtClean="0">
                <a:latin typeface="+mj-lt"/>
              </a:rPr>
              <a:t>Θεοῦ</a:t>
            </a:r>
            <a:r>
              <a:rPr lang="el-GR" dirty="0" smtClean="0">
                <a:latin typeface="+mj-lt"/>
              </a:rPr>
              <a:t> </a:t>
            </a:r>
            <a:r>
              <a:rPr lang="el-GR" dirty="0" err="1" smtClean="0">
                <a:latin typeface="+mj-lt"/>
              </a:rPr>
              <a:t>τὸ</a:t>
            </a:r>
            <a:r>
              <a:rPr lang="el-GR" dirty="0" smtClean="0">
                <a:latin typeface="+mj-lt"/>
              </a:rPr>
              <a:t> χέρι.</a:t>
            </a:r>
          </a:p>
          <a:p>
            <a:pPr algn="ctr"/>
            <a:r>
              <a:rPr lang="el-GR" dirty="0" err="1" smtClean="0">
                <a:latin typeface="+mj-lt"/>
              </a:rPr>
              <a:t>Ἀγάπησαν</a:t>
            </a:r>
            <a:r>
              <a:rPr lang="el-GR" dirty="0" smtClean="0">
                <a:latin typeface="+mj-lt"/>
              </a:rPr>
              <a:t> </a:t>
            </a:r>
            <a:r>
              <a:rPr lang="el-GR" dirty="0" err="1" smtClean="0">
                <a:latin typeface="+mj-lt"/>
              </a:rPr>
              <a:t>ἄλλοι</a:t>
            </a:r>
            <a:r>
              <a:rPr lang="el-GR" dirty="0" smtClean="0">
                <a:latin typeface="+mj-lt"/>
              </a:rPr>
              <a:t> φλουριά,</a:t>
            </a:r>
            <a:br>
              <a:rPr lang="el-GR" dirty="0" smtClean="0">
                <a:latin typeface="+mj-lt"/>
              </a:rPr>
            </a:br>
            <a:r>
              <a:rPr lang="el-GR" dirty="0" err="1" smtClean="0">
                <a:latin typeface="+mj-lt"/>
              </a:rPr>
              <a:t>ἄλλοι</a:t>
            </a:r>
            <a:r>
              <a:rPr lang="el-GR" dirty="0" smtClean="0">
                <a:latin typeface="+mj-lt"/>
              </a:rPr>
              <a:t> </a:t>
            </a:r>
            <a:r>
              <a:rPr lang="el-GR" dirty="0" err="1" smtClean="0">
                <a:latin typeface="+mj-lt"/>
              </a:rPr>
              <a:t>νὰ</a:t>
            </a:r>
            <a:r>
              <a:rPr lang="el-GR" dirty="0" smtClean="0">
                <a:latin typeface="+mj-lt"/>
              </a:rPr>
              <a:t> τρέχουν </a:t>
            </a:r>
            <a:r>
              <a:rPr lang="el-GR" dirty="0" err="1" smtClean="0">
                <a:latin typeface="+mj-lt"/>
              </a:rPr>
              <a:t>μὲ</a:t>
            </a:r>
            <a:r>
              <a:rPr lang="el-GR" dirty="0" smtClean="0">
                <a:latin typeface="+mj-lt"/>
              </a:rPr>
              <a:t> </a:t>
            </a:r>
            <a:r>
              <a:rPr lang="el-GR" dirty="0" err="1" smtClean="0">
                <a:latin typeface="+mj-lt"/>
              </a:rPr>
              <a:t>βεριὰ</a:t>
            </a:r>
            <a:r>
              <a:rPr lang="el-GR" dirty="0" smtClean="0">
                <a:latin typeface="+mj-lt"/>
              </a:rPr>
              <a:t/>
            </a:r>
            <a:br>
              <a:rPr lang="el-GR" dirty="0" smtClean="0">
                <a:latin typeface="+mj-lt"/>
              </a:rPr>
            </a:br>
            <a:r>
              <a:rPr lang="el-GR" dirty="0" err="1" smtClean="0">
                <a:latin typeface="+mj-lt"/>
              </a:rPr>
              <a:t>καὶ</a:t>
            </a:r>
            <a:r>
              <a:rPr lang="el-GR" dirty="0" smtClean="0">
                <a:latin typeface="+mj-lt"/>
              </a:rPr>
              <a:t> μ' </a:t>
            </a:r>
            <a:r>
              <a:rPr lang="el-GR" dirty="0" err="1" smtClean="0">
                <a:latin typeface="+mj-lt"/>
              </a:rPr>
              <a:t>ἀψηλὰ</a:t>
            </a:r>
            <a:r>
              <a:rPr lang="el-GR" dirty="0" smtClean="0">
                <a:latin typeface="+mj-lt"/>
              </a:rPr>
              <a:t> καπέλα</a:t>
            </a:r>
            <a:br>
              <a:rPr lang="el-GR" dirty="0" smtClean="0">
                <a:latin typeface="+mj-lt"/>
              </a:rPr>
            </a:br>
            <a:r>
              <a:rPr lang="el-GR" dirty="0" err="1" smtClean="0">
                <a:latin typeface="+mj-lt"/>
              </a:rPr>
              <a:t>χωρὶς</a:t>
            </a:r>
            <a:r>
              <a:rPr lang="el-GR" dirty="0" smtClean="0">
                <a:latin typeface="+mj-lt"/>
              </a:rPr>
              <a:t> δουλειά. Τί </a:t>
            </a:r>
            <a:r>
              <a:rPr lang="el-GR" dirty="0" err="1" smtClean="0">
                <a:latin typeface="+mj-lt"/>
              </a:rPr>
              <a:t>τρέλλα</a:t>
            </a:r>
            <a:r>
              <a:rPr lang="el-GR" dirty="0" smtClean="0">
                <a:latin typeface="+mj-lt"/>
              </a:rPr>
              <a:t>!</a:t>
            </a:r>
          </a:p>
          <a:p>
            <a:pPr algn="ctr"/>
            <a:r>
              <a:rPr lang="el-GR" dirty="0" err="1" smtClean="0">
                <a:latin typeface="+mj-lt"/>
              </a:rPr>
              <a:t>Τῆς</a:t>
            </a:r>
            <a:r>
              <a:rPr lang="el-GR" dirty="0" smtClean="0">
                <a:latin typeface="+mj-lt"/>
              </a:rPr>
              <a:t> </a:t>
            </a:r>
            <a:r>
              <a:rPr lang="el-GR" dirty="0" err="1" smtClean="0">
                <a:latin typeface="+mj-lt"/>
              </a:rPr>
              <a:t>Ἀφροδίτης</a:t>
            </a:r>
            <a:r>
              <a:rPr lang="el-GR" dirty="0" smtClean="0">
                <a:latin typeface="+mj-lt"/>
              </a:rPr>
              <a:t> </a:t>
            </a:r>
            <a:r>
              <a:rPr lang="el-GR" dirty="0" err="1" smtClean="0">
                <a:latin typeface="+mj-lt"/>
              </a:rPr>
              <a:t>τὸ</a:t>
            </a:r>
            <a:r>
              <a:rPr lang="el-GR" dirty="0" smtClean="0">
                <a:latin typeface="+mj-lt"/>
              </a:rPr>
              <a:t> </a:t>
            </a:r>
            <a:r>
              <a:rPr lang="el-GR" dirty="0" err="1" smtClean="0">
                <a:latin typeface="+mj-lt"/>
              </a:rPr>
              <a:t>παιδὶ</a:t>
            </a:r>
            <a:r>
              <a:rPr lang="el-GR" dirty="0" smtClean="0">
                <a:latin typeface="+mj-lt"/>
              </a:rPr>
              <a:t/>
            </a:r>
            <a:br>
              <a:rPr lang="el-GR" dirty="0" smtClean="0">
                <a:latin typeface="+mj-lt"/>
              </a:rPr>
            </a:br>
            <a:r>
              <a:rPr lang="el-GR" dirty="0" err="1" smtClean="0">
                <a:latin typeface="+mj-lt"/>
              </a:rPr>
              <a:t>οἱ</a:t>
            </a:r>
            <a:r>
              <a:rPr lang="el-GR" dirty="0" smtClean="0">
                <a:latin typeface="+mj-lt"/>
              </a:rPr>
              <a:t> </a:t>
            </a:r>
            <a:r>
              <a:rPr lang="el-GR" dirty="0" err="1" smtClean="0">
                <a:latin typeface="+mj-lt"/>
              </a:rPr>
              <a:t>ἄλλοι</a:t>
            </a:r>
            <a:r>
              <a:rPr lang="el-GR" dirty="0" smtClean="0">
                <a:latin typeface="+mj-lt"/>
              </a:rPr>
              <a:t>, κι' </a:t>
            </a:r>
            <a:r>
              <a:rPr lang="el-GR" dirty="0" err="1" smtClean="0">
                <a:latin typeface="+mj-lt"/>
              </a:rPr>
              <a:t>ἄλλοι</a:t>
            </a:r>
            <a:r>
              <a:rPr lang="el-GR" dirty="0" smtClean="0">
                <a:latin typeface="+mj-lt"/>
              </a:rPr>
              <a:t> </a:t>
            </a:r>
            <a:r>
              <a:rPr lang="el-GR" dirty="0" err="1" smtClean="0">
                <a:latin typeface="+mj-lt"/>
              </a:rPr>
              <a:t>ὀπαδοὶ</a:t>
            </a:r>
            <a:r>
              <a:rPr lang="el-GR" dirty="0" smtClean="0">
                <a:latin typeface="+mj-lt"/>
              </a:rPr>
              <a:t/>
            </a:r>
            <a:br>
              <a:rPr lang="el-GR" dirty="0" smtClean="0">
                <a:latin typeface="+mj-lt"/>
              </a:rPr>
            </a:br>
            <a:r>
              <a:rPr lang="el-GR" dirty="0" err="1" smtClean="0">
                <a:latin typeface="+mj-lt"/>
              </a:rPr>
              <a:t>τοῦ</a:t>
            </a:r>
            <a:r>
              <a:rPr lang="el-GR" dirty="0" smtClean="0">
                <a:latin typeface="+mj-lt"/>
              </a:rPr>
              <a:t> Βάκχου </a:t>
            </a:r>
            <a:r>
              <a:rPr lang="el-GR" dirty="0" err="1" smtClean="0">
                <a:latin typeface="+mj-lt"/>
              </a:rPr>
              <a:t>νὰ</a:t>
            </a:r>
            <a:r>
              <a:rPr lang="el-GR" dirty="0" smtClean="0">
                <a:latin typeface="+mj-lt"/>
              </a:rPr>
              <a:t> 'πεθάνουν</a:t>
            </a:r>
            <a:br>
              <a:rPr lang="el-GR" dirty="0" smtClean="0">
                <a:latin typeface="+mj-lt"/>
              </a:rPr>
            </a:br>
            <a:r>
              <a:rPr lang="el-GR" dirty="0" smtClean="0">
                <a:latin typeface="+mj-lt"/>
              </a:rPr>
              <a:t>κι' </a:t>
            </a:r>
            <a:r>
              <a:rPr lang="el-GR" dirty="0" err="1" smtClean="0">
                <a:latin typeface="+mj-lt"/>
              </a:rPr>
              <a:t>ἄλλοι</a:t>
            </a:r>
            <a:r>
              <a:rPr lang="el-GR" dirty="0" smtClean="0">
                <a:latin typeface="+mj-lt"/>
              </a:rPr>
              <a:t> </a:t>
            </a:r>
            <a:r>
              <a:rPr lang="el-GR" dirty="0" err="1" smtClean="0">
                <a:latin typeface="+mj-lt"/>
              </a:rPr>
              <a:t>ἄλλα</a:t>
            </a:r>
            <a:r>
              <a:rPr lang="el-GR" dirty="0" smtClean="0">
                <a:latin typeface="+mj-lt"/>
              </a:rPr>
              <a:t> </a:t>
            </a:r>
            <a:r>
              <a:rPr lang="el-GR" dirty="0" err="1" smtClean="0">
                <a:latin typeface="+mj-lt"/>
              </a:rPr>
              <a:t>νὰ</a:t>
            </a:r>
            <a:r>
              <a:rPr lang="el-GR" dirty="0" smtClean="0">
                <a:latin typeface="+mj-lt"/>
              </a:rPr>
              <a:t> κάνουν.</a:t>
            </a:r>
          </a:p>
          <a:p>
            <a:pPr algn="ctr"/>
            <a:r>
              <a:rPr lang="el-GR" dirty="0" err="1" smtClean="0">
                <a:latin typeface="+mj-lt"/>
              </a:rPr>
              <a:t>Ἀγάπησε</a:t>
            </a:r>
            <a:r>
              <a:rPr lang="el-GR" dirty="0" smtClean="0">
                <a:latin typeface="+mj-lt"/>
              </a:rPr>
              <a:t> </a:t>
            </a:r>
            <a:r>
              <a:rPr lang="el-GR" dirty="0" err="1" smtClean="0">
                <a:latin typeface="+mj-lt"/>
              </a:rPr>
              <a:t>καὶ</a:t>
            </a:r>
            <a:r>
              <a:rPr lang="el-GR" dirty="0" smtClean="0">
                <a:latin typeface="+mj-lt"/>
              </a:rPr>
              <a:t> τ' </a:t>
            </a:r>
            <a:r>
              <a:rPr lang="el-GR" dirty="0" err="1" smtClean="0">
                <a:latin typeface="+mj-lt"/>
              </a:rPr>
              <a:t>ὀρφανό</a:t>
            </a:r>
            <a:r>
              <a:rPr lang="el-GR" dirty="0" smtClean="0">
                <a:latin typeface="+mj-lt"/>
              </a:rPr>
              <a:t>,</a:t>
            </a:r>
            <a:br>
              <a:rPr lang="el-GR" dirty="0" smtClean="0">
                <a:latin typeface="+mj-lt"/>
              </a:rPr>
            </a:br>
            <a:r>
              <a:rPr lang="el-GR" dirty="0" smtClean="0">
                <a:latin typeface="+mj-lt"/>
              </a:rPr>
              <a:t>Θεέ μου, τί </a:t>
            </a:r>
            <a:r>
              <a:rPr lang="el-GR" dirty="0" err="1" smtClean="0">
                <a:latin typeface="+mj-lt"/>
              </a:rPr>
              <a:t>πολὺ</a:t>
            </a:r>
            <a:r>
              <a:rPr lang="el-GR" dirty="0" smtClean="0">
                <a:latin typeface="+mj-lt"/>
              </a:rPr>
              <a:t> </a:t>
            </a:r>
            <a:r>
              <a:rPr lang="el-GR" dirty="0" err="1" smtClean="0">
                <a:latin typeface="+mj-lt"/>
              </a:rPr>
              <a:t>πονῶ</a:t>
            </a:r>
            <a:r>
              <a:rPr lang="el-GR" dirty="0" smtClean="0">
                <a:latin typeface="+mj-lt"/>
              </a:rPr>
              <a:t>!</a:t>
            </a:r>
            <a:br>
              <a:rPr lang="el-GR" dirty="0" smtClean="0">
                <a:latin typeface="+mj-lt"/>
              </a:rPr>
            </a:br>
            <a:r>
              <a:rPr lang="el-GR" dirty="0" err="1" smtClean="0">
                <a:latin typeface="+mj-lt"/>
              </a:rPr>
              <a:t>τὰ</a:t>
            </a:r>
            <a:r>
              <a:rPr lang="el-GR" dirty="0" smtClean="0">
                <a:latin typeface="+mj-lt"/>
              </a:rPr>
              <a:t> γράμματα </a:t>
            </a:r>
            <a:r>
              <a:rPr lang="el-GR" dirty="0" err="1" smtClean="0">
                <a:latin typeface="+mj-lt"/>
              </a:rPr>
              <a:t>νὰ</a:t>
            </a:r>
            <a:r>
              <a:rPr lang="el-GR" dirty="0" smtClean="0">
                <a:latin typeface="+mj-lt"/>
              </a:rPr>
              <a:t> </a:t>
            </a:r>
            <a:r>
              <a:rPr lang="el-GR" dirty="0" err="1" smtClean="0">
                <a:latin typeface="+mj-lt"/>
              </a:rPr>
              <a:t>μάθῃ</a:t>
            </a:r>
            <a:r>
              <a:rPr lang="el-GR" dirty="0" smtClean="0">
                <a:latin typeface="+mj-lt"/>
              </a:rPr>
              <a:t>,</a:t>
            </a:r>
            <a:br>
              <a:rPr lang="el-GR" dirty="0" smtClean="0">
                <a:latin typeface="+mj-lt"/>
              </a:rPr>
            </a:br>
            <a:r>
              <a:rPr lang="el-GR" dirty="0" smtClean="0">
                <a:latin typeface="+mj-lt"/>
              </a:rPr>
              <a:t>χίλια </a:t>
            </a:r>
            <a:r>
              <a:rPr lang="el-GR" dirty="0" err="1" smtClean="0">
                <a:latin typeface="+mj-lt"/>
              </a:rPr>
              <a:t>κακὰ</a:t>
            </a:r>
            <a:r>
              <a:rPr lang="el-GR" dirty="0" smtClean="0">
                <a:latin typeface="+mj-lt"/>
              </a:rPr>
              <a:t> κι' </a:t>
            </a:r>
            <a:r>
              <a:rPr lang="el-GR" dirty="0" err="1" smtClean="0">
                <a:latin typeface="+mj-lt"/>
              </a:rPr>
              <a:t>ἂν</a:t>
            </a:r>
            <a:r>
              <a:rPr lang="el-GR" dirty="0" smtClean="0">
                <a:latin typeface="+mj-lt"/>
              </a:rPr>
              <a:t> </a:t>
            </a:r>
            <a:r>
              <a:rPr lang="el-GR" dirty="0" err="1" smtClean="0">
                <a:latin typeface="+mj-lt"/>
              </a:rPr>
              <a:t>πάθῃ</a:t>
            </a:r>
            <a:r>
              <a:rPr lang="el-GR" dirty="0" smtClean="0">
                <a:latin typeface="+mj-lt"/>
              </a:rPr>
              <a:t>.</a:t>
            </a:r>
          </a:p>
          <a:p>
            <a:pPr algn="ctr"/>
            <a:r>
              <a:rPr lang="el-GR" dirty="0" smtClean="0">
                <a:latin typeface="+mj-lt"/>
              </a:rPr>
              <a:t>Μ' </a:t>
            </a:r>
            <a:r>
              <a:rPr lang="el-GR" dirty="0" err="1" smtClean="0">
                <a:latin typeface="+mj-lt"/>
              </a:rPr>
              <a:t>ἄπληστο</a:t>
            </a:r>
            <a:r>
              <a:rPr lang="el-GR" dirty="0" smtClean="0">
                <a:latin typeface="+mj-lt"/>
              </a:rPr>
              <a:t> στόμα </a:t>
            </a:r>
            <a:r>
              <a:rPr lang="el-GR" dirty="0" err="1" smtClean="0">
                <a:latin typeface="+mj-lt"/>
              </a:rPr>
              <a:t>ἀρχηνᾷ</a:t>
            </a:r>
            <a:r>
              <a:rPr lang="el-GR" dirty="0" smtClean="0">
                <a:latin typeface="+mj-lt"/>
              </a:rPr>
              <a:t/>
            </a:r>
            <a:br>
              <a:rPr lang="el-GR" dirty="0" smtClean="0">
                <a:latin typeface="+mj-lt"/>
              </a:rPr>
            </a:br>
            <a:r>
              <a:rPr lang="el-GR" dirty="0" err="1" smtClean="0">
                <a:latin typeface="+mj-lt"/>
              </a:rPr>
              <a:t>τὰ</a:t>
            </a:r>
            <a:r>
              <a:rPr lang="el-GR" dirty="0" smtClean="0">
                <a:latin typeface="+mj-lt"/>
              </a:rPr>
              <a:t> νάματα </a:t>
            </a:r>
            <a:r>
              <a:rPr lang="el-GR" dirty="0" err="1" smtClean="0">
                <a:latin typeface="+mj-lt"/>
              </a:rPr>
              <a:t>τὰ</a:t>
            </a:r>
            <a:r>
              <a:rPr lang="el-GR" dirty="0" smtClean="0">
                <a:latin typeface="+mj-lt"/>
              </a:rPr>
              <a:t> </a:t>
            </a:r>
            <a:r>
              <a:rPr lang="el-GR" dirty="0" err="1" smtClean="0">
                <a:latin typeface="+mj-lt"/>
              </a:rPr>
              <a:t>φωτεινὰ</a:t>
            </a:r>
            <a:r>
              <a:rPr lang="el-GR" dirty="0" smtClean="0">
                <a:latin typeface="+mj-lt"/>
              </a:rPr>
              <a:t/>
            </a:r>
            <a:br>
              <a:rPr lang="el-GR" dirty="0" smtClean="0">
                <a:latin typeface="+mj-lt"/>
              </a:rPr>
            </a:br>
            <a:r>
              <a:rPr lang="el-GR" dirty="0" err="1" smtClean="0">
                <a:latin typeface="+mj-lt"/>
              </a:rPr>
              <a:t>τοῦ</a:t>
            </a:r>
            <a:r>
              <a:rPr lang="el-GR" dirty="0" smtClean="0">
                <a:latin typeface="+mj-lt"/>
              </a:rPr>
              <a:t> </a:t>
            </a:r>
            <a:r>
              <a:rPr lang="el-GR" dirty="0" err="1" smtClean="0">
                <a:latin typeface="+mj-lt"/>
              </a:rPr>
              <a:t>Παρνασσοῦ</a:t>
            </a:r>
            <a:r>
              <a:rPr lang="el-GR" dirty="0" smtClean="0">
                <a:latin typeface="+mj-lt"/>
              </a:rPr>
              <a:t> </a:t>
            </a:r>
            <a:r>
              <a:rPr lang="el-GR" dirty="0" err="1" smtClean="0">
                <a:latin typeface="+mj-lt"/>
              </a:rPr>
              <a:t>νὰ</a:t>
            </a:r>
            <a:r>
              <a:rPr lang="el-GR" dirty="0" smtClean="0">
                <a:latin typeface="+mj-lt"/>
              </a:rPr>
              <a:t> </a:t>
            </a:r>
            <a:r>
              <a:rPr lang="el-GR" dirty="0" err="1" smtClean="0">
                <a:latin typeface="+mj-lt"/>
              </a:rPr>
              <a:t>πίνῃ</a:t>
            </a:r>
            <a:r>
              <a:rPr lang="el-GR" dirty="0" smtClean="0">
                <a:latin typeface="+mj-lt"/>
              </a:rPr>
              <a:t/>
            </a:r>
            <a:br>
              <a:rPr lang="el-GR" dirty="0" smtClean="0">
                <a:latin typeface="+mj-lt"/>
              </a:rPr>
            </a:br>
            <a:r>
              <a:rPr lang="el-GR" dirty="0" err="1" smtClean="0">
                <a:latin typeface="+mj-lt"/>
              </a:rPr>
              <a:t>μὲ</a:t>
            </a:r>
            <a:r>
              <a:rPr lang="el-GR" dirty="0" smtClean="0">
                <a:latin typeface="+mj-lt"/>
              </a:rPr>
              <a:t> τόση </a:t>
            </a:r>
            <a:r>
              <a:rPr lang="el-GR" dirty="0" err="1" smtClean="0">
                <a:latin typeface="+mj-lt"/>
              </a:rPr>
              <a:t>εὐφροσύνη</a:t>
            </a:r>
            <a:r>
              <a:rPr lang="el-GR" dirty="0" smtClean="0">
                <a:latin typeface="+mj-lt"/>
              </a:rPr>
              <a:t>!…</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fontScale="85000" lnSpcReduction="20000"/>
          </a:bodyPr>
          <a:lstStyle/>
          <a:p>
            <a:r>
              <a:rPr lang="el-GR" dirty="0" smtClean="0">
                <a:latin typeface="+mj-lt"/>
              </a:rPr>
              <a:t>Όπως προαναφερθήκαμε το 1873 εκδίδει με τη βοήθεια του Τανταλίδη, την ποιητική συλλογή Ποιητικά Πρωτόλεια, και την αφιερώνει στον Χασιώτη. Πρόκειται για ένα βιβλίο στο οποίο κυριαρχούν τα ποιήματα που είναι γραμμένα στην απλή καθαρεύουσα.</a:t>
            </a:r>
          </a:p>
          <a:p>
            <a:pPr>
              <a:buNone/>
            </a:pPr>
            <a:r>
              <a:rPr lang="el-GR" dirty="0" smtClean="0">
                <a:latin typeface="+mj-lt"/>
              </a:rPr>
              <a:t> </a:t>
            </a:r>
          </a:p>
          <a:p>
            <a:r>
              <a:rPr lang="el-GR" dirty="0" smtClean="0">
                <a:latin typeface="+mj-lt"/>
              </a:rPr>
              <a:t>Ωστόσο, ένα τουλάχιστον ποίημα δείχνεται εξαιρετικός χειριστής των εκφραστικών δυνατοτήτων της μητρικής του γλώσσας. Το ποίημα αυτό λέγεται «Επί Του Τάφου Του Πατρός Μου» και το οποίο είχε γραφτεί της 14 Ιανουαρίου του  1873.</a:t>
            </a:r>
          </a:p>
          <a:p>
            <a:pPr>
              <a:buNone/>
            </a:pPr>
            <a:r>
              <a:rPr lang="el-GR" dirty="0" smtClean="0"/>
              <a:t/>
            </a:r>
            <a:br>
              <a:rPr lang="el-GR" dirty="0" smtClean="0"/>
            </a:br>
            <a:endParaRPr lang="el-GR" dirty="0"/>
          </a:p>
        </p:txBody>
      </p:sp>
      <p:pic>
        <p:nvPicPr>
          <p:cNvPr id="5" name="4 - Θέση περιεχομένου" descr="πατερας.jpg"/>
          <p:cNvPicPr>
            <a:picLocks noGrp="1" noChangeAspect="1"/>
          </p:cNvPicPr>
          <p:nvPr>
            <p:ph sz="half" idx="2"/>
          </p:nvPr>
        </p:nvPicPr>
        <p:blipFill>
          <a:blip r:embed="rId2"/>
          <a:stretch>
            <a:fillRect/>
          </a:stretch>
        </p:blipFill>
        <p:spPr>
          <a:xfrm>
            <a:off x="4714877" y="2249488"/>
            <a:ext cx="3693378" cy="425134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fontScale="70000" lnSpcReduction="20000"/>
          </a:bodyPr>
          <a:lstStyle/>
          <a:p>
            <a:r>
              <a:rPr lang="el-GR" dirty="0" smtClean="0">
                <a:latin typeface="+mj-lt"/>
              </a:rPr>
              <a:t>Εντύπωση προκαλεί η φυσική αίσθηση της γλώσσας και η διαύγεια των εικόνων του ποιήματος. Τα συναισθήματα είναι άκρως επεξεργασμένα, αντιστοιχούν σε καθημερινούς ανθρώπους και ακολουθούν την προσεκτικά κτισμένη δομή με ήσυχες κινήσεις.</a:t>
            </a:r>
          </a:p>
          <a:p>
            <a:r>
              <a:rPr lang="el-GR" dirty="0" smtClean="0">
                <a:latin typeface="+mj-lt"/>
              </a:rPr>
              <a:t> Όλα τα χαρακτηριστικά της ποιητικής τέχνης και της προσωπικής ανθρωπολογίας του ποιητή βρίσκονται επαρκώς εκπεφρασμένα στο εν λόγω ποίημα. Πρώτα πρώτα η δραματικότητα, η οποία έγινε πολλές φορές αφορμή να επισημανθεί η στενή σχέση του ποιητή με τον θεατρικό λόγο. Η δραματικότητα, υπό την έννοια των έντονων συναισθηματικών αλλαγών στην εσωτερική πλοκή του ποιήματος χαρακτηρίζει ύφος του ποιητή. Αυτό οφείλεται κατά κύριο λόγο στη ρυθμική και γλωσσική αγωγή που προσφέρει η τριβή με το λαϊκό τραγούδι, δηλαδή η ενσωμάτωση του αναφυόμενου υποκειμένου στο κατεξοχήν υπαρκτικό δρώμενο δηλαδή.</a:t>
            </a:r>
            <a:endParaRPr lang="el-GR" dirty="0">
              <a:latin typeface="+mj-lt"/>
            </a:endParaRPr>
          </a:p>
        </p:txBody>
      </p:sp>
      <p:pic>
        <p:nvPicPr>
          <p:cNvPr id="5" name="4 - Θέση περιεχομένου" descr="πατέρας.jpg"/>
          <p:cNvPicPr>
            <a:picLocks noGrp="1" noChangeAspect="1"/>
          </p:cNvPicPr>
          <p:nvPr>
            <p:ph sz="half" idx="2"/>
          </p:nvPr>
        </p:nvPicPr>
        <p:blipFill>
          <a:blip r:embed="rId2"/>
          <a:stretch>
            <a:fillRect/>
          </a:stretch>
        </p:blipFill>
        <p:spPr>
          <a:xfrm>
            <a:off x="4572000" y="2249488"/>
            <a:ext cx="4000528" cy="403703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fontScale="92500" lnSpcReduction="10000"/>
          </a:bodyPr>
          <a:lstStyle/>
          <a:p>
            <a:r>
              <a:rPr lang="el-GR" dirty="0" err="1" smtClean="0">
                <a:latin typeface="+mj-lt"/>
              </a:rPr>
              <a:t>Ἐνα</a:t>
            </a:r>
            <a:r>
              <a:rPr lang="el-GR" dirty="0" smtClean="0">
                <a:latin typeface="+mj-lt"/>
              </a:rPr>
              <a:t> δεύτερο χαρακτηριστικό του ποιήματος είναι η προσεκτική επιλογή επιθέτων στη βάση του ήδη υπάρχοντος συναισθηματικού φορτίου των. Δεν πρόκειται μόνο για επανάληψη τυποποιημένων από τον καθημερινό λόγο αντιστοιχιών, αλλά για διερεύνηση των εσωτερικών νοηματικών σχέσεων που συνιστούν τον τρόπο με τον οποίο υφαίνεται το συναισθητικό και γλωσσικό υπόστρωμα του παραδοσιακού υπαρκτικού ορίζοντα</a:t>
            </a:r>
            <a:r>
              <a:rPr lang="el-GR" dirty="0" smtClean="0"/>
              <a:t>.</a:t>
            </a:r>
            <a:endParaRPr lang="el-GR" dirty="0"/>
          </a:p>
        </p:txBody>
      </p:sp>
      <p:sp>
        <p:nvSpPr>
          <p:cNvPr id="4" name="3 - Θέση περιεχομένου"/>
          <p:cNvSpPr>
            <a:spLocks noGrp="1"/>
          </p:cNvSpPr>
          <p:nvPr>
            <p:ph sz="half" idx="2"/>
          </p:nvPr>
        </p:nvSpPr>
        <p:spPr/>
        <p:txBody>
          <a:bodyPr>
            <a:normAutofit fontScale="92500" lnSpcReduction="10000"/>
          </a:bodyPr>
          <a:lstStyle/>
          <a:p>
            <a:r>
              <a:rPr lang="el-GR" dirty="0" smtClean="0">
                <a:latin typeface="+mj-lt"/>
              </a:rPr>
              <a:t>Τέλος, η αίσθηση της εγκατάλειψης σ' έναν σκληρό κόσμο άλλο ένα χαρακτηριστικό που μοιράζεται ο Βιζυηνός μέσω της ποίησης και διαχέεται στους τόσο σπαρακτικούς αυτούς στίχους, υπερβαίνοντας την τυπικά ρομαντική επιθυμία της ολοκλήρωσης μέσω του θανάτου. Το ποιητικό υποκείμενο εδώ παρουσιάζει μια γοητευτική τάση να εγκαταλείψει την ατομικότητά του, για χάρη μιας θυσίας. Δεν επιθυμεί να ταφεί με τον νεκρό πατέρα για να ζεσταθεί, αλλά για να τον ζεστάνει.</a:t>
            </a:r>
            <a:endParaRPr lang="el-GR"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a:xfrm>
            <a:off x="428596" y="2214554"/>
            <a:ext cx="4038600" cy="4525963"/>
          </a:xfrm>
        </p:spPr>
        <p:txBody>
          <a:bodyPr>
            <a:normAutofit fontScale="25000" lnSpcReduction="20000"/>
          </a:bodyPr>
          <a:lstStyle/>
          <a:p>
            <a:r>
              <a:rPr lang="el-GR" sz="5600" dirty="0" smtClean="0"/>
              <a:t>Αξίζει να παρατηρήσουμε κάποια τμήματα από αυτό το εντυπωσιακό ποίημα</a:t>
            </a:r>
            <a:r>
              <a:rPr lang="en-US" sz="5600" dirty="0" smtClean="0"/>
              <a:t>:</a:t>
            </a:r>
            <a:endParaRPr lang="en-US" sz="4800" dirty="0" smtClean="0"/>
          </a:p>
          <a:p>
            <a:endParaRPr lang="en-US" dirty="0" smtClean="0"/>
          </a:p>
          <a:p>
            <a:pPr>
              <a:buNone/>
            </a:pPr>
            <a:r>
              <a:rPr lang="en-US" dirty="0" smtClean="0"/>
              <a:t> </a:t>
            </a:r>
            <a:r>
              <a:rPr lang="el-GR" dirty="0" smtClean="0"/>
              <a:t>              </a:t>
            </a:r>
            <a:r>
              <a:rPr lang="el-GR" sz="4400" dirty="0" smtClean="0"/>
              <a:t>  </a:t>
            </a:r>
            <a:r>
              <a:rPr lang="el-GR" sz="4800" dirty="0" err="1" smtClean="0"/>
              <a:t>Πές</a:t>
            </a:r>
            <a:r>
              <a:rPr lang="el-GR" sz="4800" dirty="0" smtClean="0"/>
              <a:t> μου, πατέρα, </a:t>
            </a:r>
            <a:r>
              <a:rPr lang="el-GR" sz="4800" dirty="0" err="1" smtClean="0"/>
              <a:t>τὸ</a:t>
            </a:r>
            <a:r>
              <a:rPr lang="el-GR" sz="4800" dirty="0" smtClean="0"/>
              <a:t> </a:t>
            </a:r>
            <a:r>
              <a:rPr lang="el-GR" sz="4800" dirty="0" err="1" smtClean="0"/>
              <a:t>χωριὸ</a:t>
            </a:r>
            <a:r>
              <a:rPr lang="el-GR" sz="4800" dirty="0" smtClean="0"/>
              <a:t/>
            </a:r>
            <a:br>
              <a:rPr lang="el-GR" sz="4800" dirty="0" smtClean="0"/>
            </a:br>
            <a:r>
              <a:rPr lang="el-GR" sz="4800" dirty="0" err="1" smtClean="0"/>
              <a:t>ποῦ</a:t>
            </a:r>
            <a:r>
              <a:rPr lang="el-GR" sz="4800" dirty="0" smtClean="0"/>
              <a:t> </a:t>
            </a:r>
            <a:r>
              <a:rPr lang="el-GR" sz="4800" dirty="0" err="1" smtClean="0"/>
              <a:t>πᾶν</a:t>
            </a:r>
            <a:r>
              <a:rPr lang="el-GR" sz="4800" dirty="0" smtClean="0"/>
              <a:t> </a:t>
            </a:r>
            <a:r>
              <a:rPr lang="el-GR" sz="4800" dirty="0" err="1" smtClean="0"/>
              <a:t>οἱ</a:t>
            </a:r>
            <a:r>
              <a:rPr lang="el-GR" sz="4800" dirty="0" smtClean="0"/>
              <a:t> πεθαμένοι</a:t>
            </a:r>
            <a:br>
              <a:rPr lang="el-GR" sz="4800" dirty="0" smtClean="0"/>
            </a:br>
            <a:r>
              <a:rPr lang="el-GR" sz="4800" dirty="0" smtClean="0"/>
              <a:t>'</a:t>
            </a:r>
            <a:r>
              <a:rPr lang="el-GR" sz="4800" dirty="0" err="1" smtClean="0"/>
              <a:t>μπορῶ</a:t>
            </a:r>
            <a:r>
              <a:rPr lang="el-GR" sz="4800" dirty="0" smtClean="0"/>
              <a:t> </a:t>
            </a:r>
            <a:r>
              <a:rPr lang="el-GR" sz="4800" dirty="0" err="1" smtClean="0"/>
              <a:t>νὰ</a:t>
            </a:r>
            <a:r>
              <a:rPr lang="el-GR" sz="4800" dirty="0" smtClean="0"/>
              <a:t> 'πάγω </a:t>
            </a:r>
            <a:r>
              <a:rPr lang="el-GR" sz="4800" dirty="0" err="1" smtClean="0"/>
              <a:t>νὰ</a:t>
            </a:r>
            <a:r>
              <a:rPr lang="el-GR" sz="4800" dirty="0" smtClean="0"/>
              <a:t> </a:t>
            </a:r>
            <a:r>
              <a:rPr lang="el-GR" sz="4800" dirty="0" err="1" smtClean="0"/>
              <a:t>τὸ</a:t>
            </a:r>
            <a:r>
              <a:rPr lang="el-GR" sz="4800" dirty="0" smtClean="0"/>
              <a:t> </a:t>
            </a:r>
            <a:r>
              <a:rPr lang="el-GR" sz="4800" dirty="0" err="1" smtClean="0"/>
              <a:t>διῶ</a:t>
            </a:r>
            <a:r>
              <a:rPr lang="el-GR" sz="4800" dirty="0" smtClean="0"/>
              <a:t>;</a:t>
            </a:r>
            <a:br>
              <a:rPr lang="el-GR" sz="4800" dirty="0" smtClean="0"/>
            </a:br>
            <a:r>
              <a:rPr lang="el-GR" sz="4800" dirty="0" err="1" smtClean="0"/>
              <a:t>Δυό</a:t>
            </a:r>
            <a:r>
              <a:rPr lang="el-GR" sz="4800" dirty="0" smtClean="0"/>
              <a:t> λουλουδάκια μόνο, </a:t>
            </a:r>
            <a:r>
              <a:rPr lang="el-GR" sz="4800" dirty="0" err="1" smtClean="0"/>
              <a:t>δυό</a:t>
            </a:r>
            <a:r>
              <a:rPr lang="el-GR" sz="4800" dirty="0" smtClean="0"/>
              <a:t>, </a:t>
            </a:r>
            <a:r>
              <a:rPr lang="el-GR" sz="4800" dirty="0" err="1" smtClean="0"/>
              <a:t>νὰ</a:t>
            </a:r>
            <a:r>
              <a:rPr lang="el-GR" sz="4800" dirty="0" smtClean="0"/>
              <a:t> πάρω </a:t>
            </a:r>
            <a:r>
              <a:rPr lang="el-GR" sz="4800" dirty="0" err="1" smtClean="0"/>
              <a:t>στὴν</a:t>
            </a:r>
            <a:r>
              <a:rPr lang="el-GR" sz="4800" dirty="0" smtClean="0"/>
              <a:t> </a:t>
            </a:r>
            <a:r>
              <a:rPr lang="el-GR" sz="4800" dirty="0" err="1" smtClean="0"/>
              <a:t>καϋμένη</a:t>
            </a:r>
            <a:r>
              <a:rPr lang="el-GR" sz="4800" dirty="0" smtClean="0"/>
              <a:t>!</a:t>
            </a:r>
            <a:br>
              <a:rPr lang="el-GR" sz="4800" dirty="0" smtClean="0"/>
            </a:br>
            <a:r>
              <a:rPr lang="el-GR" sz="4800" dirty="0" smtClean="0"/>
              <a:t/>
            </a:r>
            <a:br>
              <a:rPr lang="el-GR" sz="4800" dirty="0" smtClean="0"/>
            </a:br>
            <a:r>
              <a:rPr lang="el-GR" sz="4800" dirty="0" err="1" smtClean="0"/>
              <a:t>Μὲ</a:t>
            </a:r>
            <a:r>
              <a:rPr lang="el-GR" sz="4800" dirty="0" smtClean="0"/>
              <a:t> </a:t>
            </a:r>
            <a:r>
              <a:rPr lang="el-GR" sz="4800" dirty="0" err="1" smtClean="0"/>
              <a:t>εἶπαν</a:t>
            </a:r>
            <a:r>
              <a:rPr lang="el-GR" sz="4800" dirty="0" smtClean="0"/>
              <a:t> – </a:t>
            </a:r>
            <a:r>
              <a:rPr lang="el-GR" sz="4800" dirty="0" err="1" smtClean="0"/>
              <a:t>εἶναι</a:t>
            </a:r>
            <a:r>
              <a:rPr lang="el-GR" sz="4800" dirty="0" smtClean="0"/>
              <a:t> </a:t>
            </a:r>
            <a:r>
              <a:rPr lang="el-GR" sz="4800" dirty="0" err="1" smtClean="0"/>
              <a:t>ζοφερὴ</a:t>
            </a:r>
            <a:r>
              <a:rPr lang="el-GR" sz="4800" dirty="0" smtClean="0"/>
              <a:t/>
            </a:r>
            <a:br>
              <a:rPr lang="el-GR" sz="4800" dirty="0" smtClean="0"/>
            </a:br>
            <a:r>
              <a:rPr lang="el-GR" sz="4800" dirty="0" smtClean="0"/>
              <a:t>ἡ νύχτα </a:t>
            </a:r>
            <a:r>
              <a:rPr lang="el-GR" sz="4800" dirty="0" err="1" smtClean="0"/>
              <a:t>πὤχουν</a:t>
            </a:r>
            <a:r>
              <a:rPr lang="el-GR" sz="4800" dirty="0" smtClean="0"/>
              <a:t> σκέπη -</a:t>
            </a:r>
            <a:br>
              <a:rPr lang="el-GR" sz="4800" dirty="0" smtClean="0"/>
            </a:br>
            <a:r>
              <a:rPr lang="el-GR" sz="4800" dirty="0" err="1" smtClean="0"/>
              <a:t>μά</a:t>
            </a:r>
            <a:r>
              <a:rPr lang="el-GR" sz="4800" dirty="0" smtClean="0"/>
              <a:t> '</a:t>
            </a:r>
            <a:r>
              <a:rPr lang="el-GR" sz="4800" dirty="0" err="1" smtClean="0"/>
              <a:t>γὼ</a:t>
            </a:r>
            <a:r>
              <a:rPr lang="el-GR" sz="4800" dirty="0" smtClean="0"/>
              <a:t> </a:t>
            </a:r>
            <a:r>
              <a:rPr lang="el-GR" sz="4800" dirty="0" err="1" smtClean="0"/>
              <a:t>τῆς</a:t>
            </a:r>
            <a:r>
              <a:rPr lang="el-GR" sz="4800" dirty="0" smtClean="0"/>
              <a:t> </a:t>
            </a:r>
            <a:r>
              <a:rPr lang="el-GR" sz="4800" dirty="0" err="1" smtClean="0"/>
              <a:t>ἔβαλα</a:t>
            </a:r>
            <a:r>
              <a:rPr lang="el-GR" sz="4800" dirty="0" smtClean="0"/>
              <a:t> </a:t>
            </a:r>
            <a:r>
              <a:rPr lang="el-GR" sz="4800" dirty="0" err="1" smtClean="0"/>
              <a:t>κερὶ</a:t>
            </a:r>
            <a:r>
              <a:rPr lang="el-GR" sz="4800" dirty="0" smtClean="0"/>
              <a:t/>
            </a:r>
            <a:br>
              <a:rPr lang="el-GR" sz="4800" dirty="0" smtClean="0"/>
            </a:br>
            <a:r>
              <a:rPr lang="el-GR" sz="4800" dirty="0" err="1" smtClean="0"/>
              <a:t>στὴ</a:t>
            </a:r>
            <a:r>
              <a:rPr lang="el-GR" sz="4800" dirty="0" smtClean="0"/>
              <a:t> </a:t>
            </a:r>
            <a:r>
              <a:rPr lang="el-GR" sz="4800" dirty="0" err="1" smtClean="0"/>
              <a:t>δεξιὰ</a:t>
            </a:r>
            <a:r>
              <a:rPr lang="el-GR" sz="4800" dirty="0" smtClean="0"/>
              <a:t> </a:t>
            </a:r>
            <a:r>
              <a:rPr lang="el-GR" sz="4800" dirty="0" err="1" smtClean="0"/>
              <a:t>τὴν</a:t>
            </a:r>
            <a:r>
              <a:rPr lang="el-GR" sz="4800" dirty="0" smtClean="0"/>
              <a:t> κρυερή. Τ' </a:t>
            </a:r>
            <a:r>
              <a:rPr lang="el-GR" sz="4800" dirty="0" err="1" smtClean="0"/>
              <a:t>ἀνάφτει</a:t>
            </a:r>
            <a:r>
              <a:rPr lang="el-GR" sz="4800" dirty="0" smtClean="0"/>
              <a:t> </a:t>
            </a:r>
            <a:r>
              <a:rPr lang="el-GR" sz="4800" dirty="0" err="1" smtClean="0"/>
              <a:t>καὶ</a:t>
            </a:r>
            <a:r>
              <a:rPr lang="el-GR" sz="4800" dirty="0" smtClean="0"/>
              <a:t> </a:t>
            </a:r>
            <a:r>
              <a:rPr lang="el-GR" sz="4800" dirty="0" err="1" smtClean="0"/>
              <a:t>μὲ</a:t>
            </a:r>
            <a:r>
              <a:rPr lang="el-GR" sz="4800" dirty="0" smtClean="0"/>
              <a:t> βλέπει.</a:t>
            </a:r>
            <a:br>
              <a:rPr lang="el-GR" sz="4800" dirty="0" smtClean="0"/>
            </a:br>
            <a:r>
              <a:rPr lang="el-GR" sz="4800" dirty="0" smtClean="0"/>
              <a:t/>
            </a:r>
            <a:br>
              <a:rPr lang="el-GR" sz="4800" dirty="0" smtClean="0"/>
            </a:br>
            <a:r>
              <a:rPr lang="el-GR" sz="4800" dirty="0" err="1" smtClean="0"/>
              <a:t>Θυμᾶσαι</a:t>
            </a:r>
            <a:r>
              <a:rPr lang="el-GR" sz="4800" dirty="0" smtClean="0"/>
              <a:t>; Μ' </a:t>
            </a:r>
            <a:r>
              <a:rPr lang="el-GR" sz="4800" dirty="0" err="1" smtClean="0"/>
              <a:t>ἔκλεψες</a:t>
            </a:r>
            <a:r>
              <a:rPr lang="el-GR" sz="4800" dirty="0" smtClean="0"/>
              <a:t> </a:t>
            </a:r>
            <a:r>
              <a:rPr lang="el-GR" sz="4800" dirty="0" err="1" smtClean="0"/>
              <a:t>φιλὶ</a:t>
            </a:r>
            <a:r>
              <a:rPr lang="el-GR" sz="4800" dirty="0" smtClean="0"/>
              <a:t/>
            </a:r>
            <a:br>
              <a:rPr lang="el-GR" sz="4800" dirty="0" smtClean="0"/>
            </a:br>
            <a:r>
              <a:rPr lang="el-GR" sz="4800" dirty="0" err="1" smtClean="0"/>
              <a:t>μιὰ</a:t>
            </a:r>
            <a:r>
              <a:rPr lang="el-GR" sz="4800" dirty="0" smtClean="0"/>
              <a:t> 'μέρα παιχνιδιάρη,</a:t>
            </a:r>
            <a:br>
              <a:rPr lang="el-GR" sz="4800" dirty="0" smtClean="0"/>
            </a:br>
            <a:r>
              <a:rPr lang="el-GR" sz="4800" dirty="0" err="1" smtClean="0"/>
              <a:t>καὶ</a:t>
            </a:r>
            <a:r>
              <a:rPr lang="el-GR" sz="4800" dirty="0" smtClean="0"/>
              <a:t> μ' </a:t>
            </a:r>
            <a:r>
              <a:rPr lang="el-GR" sz="4800" dirty="0" err="1" smtClean="0"/>
              <a:t>εἶπες</a:t>
            </a:r>
            <a:r>
              <a:rPr lang="el-GR" sz="4800" dirty="0" smtClean="0"/>
              <a:t> – </a:t>
            </a:r>
            <a:r>
              <a:rPr lang="el-GR" sz="4800" dirty="0" err="1" smtClean="0"/>
              <a:t>Ἄφτερο</a:t>
            </a:r>
            <a:r>
              <a:rPr lang="el-GR" sz="4800" dirty="0" smtClean="0"/>
              <a:t> </a:t>
            </a:r>
            <a:r>
              <a:rPr lang="el-GR" sz="4800" dirty="0" err="1" smtClean="0"/>
              <a:t>πουλὶ</a:t>
            </a:r>
            <a:r>
              <a:rPr lang="el-GR" sz="4800" dirty="0" smtClean="0"/>
              <a:t>,</a:t>
            </a:r>
            <a:br>
              <a:rPr lang="el-GR" sz="4800" dirty="0" smtClean="0"/>
            </a:br>
            <a:r>
              <a:rPr lang="el-GR" sz="4800" dirty="0" smtClean="0"/>
              <a:t>χρειάζεσαι </a:t>
            </a:r>
            <a:r>
              <a:rPr lang="el-GR" sz="4800" dirty="0" err="1" smtClean="0"/>
              <a:t>καιρὸ</a:t>
            </a:r>
            <a:r>
              <a:rPr lang="el-GR" sz="4800" dirty="0" smtClean="0"/>
              <a:t> </a:t>
            </a:r>
            <a:r>
              <a:rPr lang="el-GR" sz="4800" dirty="0" err="1" smtClean="0"/>
              <a:t>πολὺ</a:t>
            </a:r>
            <a:r>
              <a:rPr lang="el-GR" sz="4800" dirty="0" smtClean="0"/>
              <a:t> </a:t>
            </a:r>
            <a:r>
              <a:rPr lang="el-GR" sz="4800" dirty="0" err="1" smtClean="0"/>
              <a:t>νὰ</a:t>
            </a:r>
            <a:r>
              <a:rPr lang="el-GR" sz="4800" dirty="0" smtClean="0"/>
              <a:t> </a:t>
            </a:r>
            <a:r>
              <a:rPr lang="el-GR" sz="4800" dirty="0" err="1" smtClean="0"/>
              <a:t>γένῃς</a:t>
            </a:r>
            <a:r>
              <a:rPr lang="el-GR" sz="4800" dirty="0" smtClean="0"/>
              <a:t> </a:t>
            </a:r>
            <a:r>
              <a:rPr lang="el-GR" sz="4800" dirty="0" err="1" smtClean="0"/>
              <a:t>παλλικάρι</a:t>
            </a:r>
            <a:r>
              <a:rPr lang="el-GR" sz="4800" dirty="0" smtClean="0"/>
              <a:t>. -</a:t>
            </a:r>
            <a:br>
              <a:rPr lang="el-GR" sz="4800" dirty="0" smtClean="0"/>
            </a:br>
            <a:r>
              <a:rPr lang="el-GR" sz="4800" dirty="0" smtClean="0"/>
              <a:t/>
            </a:r>
            <a:br>
              <a:rPr lang="el-GR" sz="4800" dirty="0" smtClean="0"/>
            </a:br>
            <a:r>
              <a:rPr lang="el-GR" sz="4800" dirty="0" err="1" smtClean="0"/>
              <a:t>Ἦρθ</a:t>
            </a:r>
            <a:r>
              <a:rPr lang="el-GR" sz="4800" dirty="0" smtClean="0"/>
              <a:t>' ὁ καιρός. </a:t>
            </a:r>
            <a:r>
              <a:rPr lang="el-GR" sz="4800" dirty="0" err="1" smtClean="0"/>
              <a:t>Νἆμαι</a:t>
            </a:r>
            <a:r>
              <a:rPr lang="el-GR" sz="4800" dirty="0" smtClean="0"/>
              <a:t> τρανό!</a:t>
            </a:r>
            <a:br>
              <a:rPr lang="el-GR" sz="4800" dirty="0" smtClean="0"/>
            </a:br>
            <a:r>
              <a:rPr lang="el-GR" sz="4800" dirty="0" err="1" smtClean="0"/>
              <a:t>Διέ</a:t>
            </a:r>
            <a:r>
              <a:rPr lang="el-GR" sz="4800" dirty="0" smtClean="0"/>
              <a:t> με, </a:t>
            </a:r>
            <a:r>
              <a:rPr lang="el-GR" sz="4800" dirty="0" err="1" smtClean="0"/>
              <a:t>καλὲ</a:t>
            </a:r>
            <a:r>
              <a:rPr lang="el-GR" sz="4800" dirty="0" smtClean="0"/>
              <a:t> πατέρα,</a:t>
            </a:r>
            <a:br>
              <a:rPr lang="el-GR" sz="4800" dirty="0" smtClean="0"/>
            </a:br>
            <a:r>
              <a:rPr lang="el-GR" sz="4800" dirty="0" err="1" smtClean="0"/>
              <a:t>σοῦ</a:t>
            </a:r>
            <a:r>
              <a:rPr lang="el-GR" sz="4800" dirty="0" smtClean="0"/>
              <a:t> 'τράνεψα· </a:t>
            </a:r>
            <a:r>
              <a:rPr lang="el-GR" sz="4800" dirty="0" err="1" smtClean="0"/>
              <a:t>μὰ</a:t>
            </a:r>
            <a:r>
              <a:rPr lang="el-GR" sz="4800" dirty="0" smtClean="0"/>
              <a:t>... </a:t>
            </a:r>
            <a:r>
              <a:rPr lang="el-GR" sz="4800" dirty="0" err="1" smtClean="0"/>
              <a:t>ὀρφανό</a:t>
            </a:r>
            <a:r>
              <a:rPr lang="el-GR" sz="4800" dirty="0" smtClean="0"/>
              <a:t>!!</a:t>
            </a:r>
            <a:br>
              <a:rPr lang="el-GR" sz="4800" dirty="0" smtClean="0"/>
            </a:br>
            <a:r>
              <a:rPr lang="el-GR" sz="4800" dirty="0" err="1" smtClean="0"/>
              <a:t>Στὸ</a:t>
            </a:r>
            <a:r>
              <a:rPr lang="el-GR" sz="4800" dirty="0" smtClean="0"/>
              <a:t> δρόμο, '</a:t>
            </a:r>
            <a:r>
              <a:rPr lang="el-GR" sz="4800" dirty="0" err="1" smtClean="0"/>
              <a:t>ποῦ</a:t>
            </a:r>
            <a:r>
              <a:rPr lang="el-GR" sz="4800" dirty="0" smtClean="0"/>
              <a:t> </a:t>
            </a:r>
            <a:r>
              <a:rPr lang="el-GR" sz="4800" dirty="0" err="1" smtClean="0"/>
              <a:t>συχνὰ</a:t>
            </a:r>
            <a:r>
              <a:rPr lang="el-GR" sz="4800" dirty="0" smtClean="0"/>
              <a:t> </a:t>
            </a:r>
            <a:r>
              <a:rPr lang="el-GR" sz="4800" dirty="0" err="1" smtClean="0"/>
              <a:t>περνῶ</a:t>
            </a:r>
            <a:r>
              <a:rPr lang="el-GR" sz="4800" dirty="0" smtClean="0"/>
              <a:t>, </a:t>
            </a:r>
            <a:r>
              <a:rPr lang="el-GR" sz="4800" dirty="0" err="1" smtClean="0"/>
              <a:t>μὲ</a:t>
            </a:r>
            <a:r>
              <a:rPr lang="el-GR" sz="4800" dirty="0" smtClean="0"/>
              <a:t> </a:t>
            </a:r>
            <a:r>
              <a:rPr lang="el-GR" sz="4800" dirty="0" err="1" smtClean="0"/>
              <a:t>εἴπανε</a:t>
            </a:r>
            <a:r>
              <a:rPr lang="el-GR" sz="4800" dirty="0" smtClean="0"/>
              <a:t> </a:t>
            </a:r>
            <a:r>
              <a:rPr lang="el-GR" sz="4800" dirty="0" err="1" smtClean="0"/>
              <a:t>μιὰ</a:t>
            </a:r>
            <a:r>
              <a:rPr lang="el-GR" sz="4800" dirty="0" smtClean="0"/>
              <a:t> 'μέρα.</a:t>
            </a:r>
            <a:br>
              <a:rPr lang="el-GR" sz="4800" dirty="0" smtClean="0"/>
            </a:br>
            <a:r>
              <a:rPr lang="el-GR" sz="4800" dirty="0" smtClean="0"/>
              <a:t/>
            </a:r>
            <a:br>
              <a:rPr lang="el-GR" sz="4800" dirty="0" smtClean="0"/>
            </a:br>
            <a:r>
              <a:rPr lang="el-GR" sz="4800" dirty="0" smtClean="0"/>
              <a:t>- </a:t>
            </a:r>
            <a:r>
              <a:rPr lang="el-GR" sz="4800" dirty="0" err="1" smtClean="0"/>
              <a:t>Περνᾷ</a:t>
            </a:r>
            <a:r>
              <a:rPr lang="el-GR" sz="4800" dirty="0" smtClean="0"/>
              <a:t> </a:t>
            </a:r>
            <a:r>
              <a:rPr lang="el-GR" sz="4800" dirty="0" err="1" smtClean="0"/>
              <a:t>τὸ</a:t>
            </a:r>
            <a:r>
              <a:rPr lang="el-GR" sz="4800" dirty="0" smtClean="0"/>
              <a:t> δόλιο τ' </a:t>
            </a:r>
            <a:r>
              <a:rPr lang="el-GR" sz="4800" dirty="0" err="1" smtClean="0"/>
              <a:t>ὀρφανό</a:t>
            </a:r>
            <a:r>
              <a:rPr lang="el-GR" sz="4800" dirty="0" smtClean="0"/>
              <a:t>!</a:t>
            </a:r>
            <a:br>
              <a:rPr lang="el-GR" sz="4800" dirty="0" smtClean="0"/>
            </a:br>
            <a:r>
              <a:rPr lang="el-GR" sz="4800" dirty="0" smtClean="0"/>
              <a:t>- </a:t>
            </a:r>
            <a:r>
              <a:rPr lang="el-GR" sz="4800" dirty="0" err="1" smtClean="0"/>
              <a:t>Δὲ</a:t>
            </a:r>
            <a:r>
              <a:rPr lang="el-GR" sz="4800" dirty="0" smtClean="0"/>
              <a:t> γνώρισε πατέρα!</a:t>
            </a:r>
            <a:br>
              <a:rPr lang="el-GR" sz="4800" dirty="0" smtClean="0"/>
            </a:br>
            <a:r>
              <a:rPr lang="el-GR" sz="4800" dirty="0" smtClean="0"/>
              <a:t>- </a:t>
            </a:r>
            <a:r>
              <a:rPr lang="el-GR" sz="4800" dirty="0" err="1" smtClean="0"/>
              <a:t>Τὸν</a:t>
            </a:r>
            <a:r>
              <a:rPr lang="el-GR" sz="4800" dirty="0" smtClean="0"/>
              <a:t> </a:t>
            </a:r>
            <a:r>
              <a:rPr lang="el-GR" sz="4800" dirty="0" err="1" smtClean="0"/>
              <a:t>ἔχασε</a:t>
            </a:r>
            <a:r>
              <a:rPr lang="el-GR" sz="4800" dirty="0" smtClean="0"/>
              <a:t> </a:t>
            </a:r>
            <a:r>
              <a:rPr lang="el-GR" sz="4800" dirty="0" err="1" smtClean="0"/>
              <a:t>τριῶ</a:t>
            </a:r>
            <a:r>
              <a:rPr lang="el-GR" sz="4800" dirty="0" smtClean="0"/>
              <a:t> </a:t>
            </a:r>
            <a:r>
              <a:rPr lang="el-GR" sz="4800" dirty="0" err="1" smtClean="0"/>
              <a:t>χρονῶ</a:t>
            </a:r>
            <a:r>
              <a:rPr lang="el-GR" sz="4800" dirty="0" smtClean="0"/>
              <a:t>!</a:t>
            </a:r>
            <a:br>
              <a:rPr lang="el-GR" sz="4800" dirty="0" smtClean="0"/>
            </a:br>
            <a:r>
              <a:rPr lang="el-GR" sz="4800" dirty="0" smtClean="0"/>
              <a:t>- Μοιάζει </a:t>
            </a:r>
            <a:r>
              <a:rPr lang="el-GR" sz="4800" dirty="0" err="1" smtClean="0"/>
              <a:t>σὰν</a:t>
            </a:r>
            <a:r>
              <a:rPr lang="el-GR" sz="4800" dirty="0" smtClean="0"/>
              <a:t> </a:t>
            </a:r>
            <a:r>
              <a:rPr lang="el-GR" sz="4800" dirty="0" err="1" smtClean="0"/>
              <a:t>ἔρημο</a:t>
            </a:r>
            <a:r>
              <a:rPr lang="el-GR" sz="4800" dirty="0" smtClean="0"/>
              <a:t> πτηνό! - </a:t>
            </a:r>
            <a:r>
              <a:rPr lang="el-GR" sz="4800" dirty="0" err="1" smtClean="0"/>
              <a:t>Ἂς</a:t>
            </a:r>
            <a:r>
              <a:rPr lang="el-GR" sz="4800" dirty="0" smtClean="0"/>
              <a:t> </a:t>
            </a:r>
            <a:r>
              <a:rPr lang="el-GR" sz="4800" dirty="0" err="1" smtClean="0"/>
              <a:t>τὸ</a:t>
            </a:r>
            <a:r>
              <a:rPr lang="el-GR" sz="4800" dirty="0" smtClean="0"/>
              <a:t> </a:t>
            </a:r>
            <a:r>
              <a:rPr lang="el-GR" sz="4800" dirty="0" err="1" smtClean="0"/>
              <a:t>χαρῇ</a:t>
            </a:r>
            <a:r>
              <a:rPr lang="el-GR" sz="4800" dirty="0" smtClean="0"/>
              <a:t> ἡ μητέρα!</a:t>
            </a:r>
            <a:r>
              <a:rPr lang="el-GR" sz="4400" dirty="0" smtClean="0"/>
              <a:t/>
            </a:r>
            <a:br>
              <a:rPr lang="el-GR" sz="4400" dirty="0" smtClean="0"/>
            </a:br>
            <a:r>
              <a:rPr lang="el-GR" sz="4400" dirty="0" smtClean="0"/>
              <a:t/>
            </a:r>
            <a:br>
              <a:rPr lang="el-GR" sz="4400" dirty="0" smtClean="0"/>
            </a:br>
            <a:r>
              <a:rPr lang="el-GR" sz="4400" dirty="0" smtClean="0"/>
              <a:t>                          </a:t>
            </a:r>
            <a:endParaRPr lang="el-GR" dirty="0"/>
          </a:p>
        </p:txBody>
      </p:sp>
      <p:sp>
        <p:nvSpPr>
          <p:cNvPr id="4" name="3 - Θέση περιεχομένου"/>
          <p:cNvSpPr>
            <a:spLocks noGrp="1"/>
          </p:cNvSpPr>
          <p:nvPr>
            <p:ph sz="half" idx="2"/>
          </p:nvPr>
        </p:nvSpPr>
        <p:spPr/>
        <p:txBody>
          <a:bodyPr>
            <a:normAutofit fontScale="25000" lnSpcReduction="20000"/>
          </a:bodyPr>
          <a:lstStyle/>
          <a:p>
            <a:pPr>
              <a:buNone/>
            </a:pPr>
            <a:r>
              <a:rPr lang="el-GR" dirty="0" smtClean="0"/>
              <a:t> </a:t>
            </a:r>
            <a:endParaRPr lang="el-GR" sz="2500" dirty="0" smtClean="0"/>
          </a:p>
          <a:p>
            <a:r>
              <a:rPr lang="el-GR" sz="4800" dirty="0" err="1" smtClean="0"/>
              <a:t>Πές</a:t>
            </a:r>
            <a:r>
              <a:rPr lang="el-GR" sz="4800" dirty="0" smtClean="0"/>
              <a:t> μου, πατέρα, </a:t>
            </a:r>
            <a:r>
              <a:rPr lang="el-GR" sz="4800" dirty="0" err="1" smtClean="0"/>
              <a:t>τὴν</a:t>
            </a:r>
            <a:r>
              <a:rPr lang="el-GR" sz="4800" dirty="0" smtClean="0"/>
              <a:t> </a:t>
            </a:r>
            <a:r>
              <a:rPr lang="el-GR" sz="4800" dirty="0" err="1" smtClean="0"/>
              <a:t>αὐγή</a:t>
            </a:r>
            <a:r>
              <a:rPr lang="el-GR" sz="4800" dirty="0" smtClean="0"/>
              <a:t>,</a:t>
            </a:r>
            <a:br>
              <a:rPr lang="el-GR" sz="4800" dirty="0" smtClean="0"/>
            </a:br>
            <a:r>
              <a:rPr lang="el-GR" sz="4800" dirty="0" smtClean="0"/>
              <a:t>'</a:t>
            </a:r>
            <a:r>
              <a:rPr lang="el-GR" sz="4800" dirty="0" err="1" smtClean="0"/>
              <a:t>ποῦ</a:t>
            </a:r>
            <a:r>
              <a:rPr lang="el-GR" sz="4800" dirty="0" smtClean="0"/>
              <a:t> καίει </a:t>
            </a:r>
            <a:r>
              <a:rPr lang="el-GR" sz="4800" dirty="0" err="1" smtClean="0"/>
              <a:t>τὸ</a:t>
            </a:r>
            <a:r>
              <a:rPr lang="el-GR" sz="4800" dirty="0" smtClean="0"/>
              <a:t> λιβάνι</a:t>
            </a:r>
            <a:br>
              <a:rPr lang="el-GR" sz="4800" dirty="0" smtClean="0"/>
            </a:br>
            <a:r>
              <a:rPr lang="el-GR" sz="4800" dirty="0" smtClean="0"/>
              <a:t>ἡ μάνα </a:t>
            </a:r>
            <a:r>
              <a:rPr lang="el-GR" sz="4800" dirty="0" err="1" smtClean="0"/>
              <a:t>καὶ</a:t>
            </a:r>
            <a:r>
              <a:rPr lang="el-GR" sz="4800" dirty="0" smtClean="0"/>
              <a:t> </a:t>
            </a:r>
            <a:r>
              <a:rPr lang="el-GR" sz="4800" dirty="0" err="1" smtClean="0"/>
              <a:t>μυρολογεῖ</a:t>
            </a:r>
            <a:r>
              <a:rPr lang="el-GR" sz="4800" dirty="0" smtClean="0"/>
              <a:t>,</a:t>
            </a:r>
            <a:br>
              <a:rPr lang="el-GR" sz="4800" dirty="0" smtClean="0"/>
            </a:br>
            <a:r>
              <a:rPr lang="el-GR" sz="4800" dirty="0" smtClean="0"/>
              <a:t>ἡ </a:t>
            </a:r>
            <a:r>
              <a:rPr lang="el-GR" sz="4800" dirty="0" err="1" smtClean="0"/>
              <a:t>μυρωδιὰ</a:t>
            </a:r>
            <a:r>
              <a:rPr lang="el-GR" sz="4800" dirty="0" smtClean="0"/>
              <a:t> </a:t>
            </a:r>
            <a:r>
              <a:rPr lang="el-GR" sz="4800" dirty="0" err="1" smtClean="0"/>
              <a:t>περνᾷ</a:t>
            </a:r>
            <a:r>
              <a:rPr lang="el-GR" sz="4800" dirty="0" smtClean="0"/>
              <a:t> </a:t>
            </a:r>
            <a:r>
              <a:rPr lang="el-GR" sz="4800" dirty="0" err="1" smtClean="0"/>
              <a:t>τὴ</a:t>
            </a:r>
            <a:r>
              <a:rPr lang="el-GR" sz="4800" dirty="0" smtClean="0"/>
              <a:t> </a:t>
            </a:r>
            <a:r>
              <a:rPr lang="el-GR" sz="4800" dirty="0" err="1" smtClean="0"/>
              <a:t>γῆ</a:t>
            </a:r>
            <a:r>
              <a:rPr lang="el-GR" sz="4800" dirty="0" smtClean="0"/>
              <a:t>; '</a:t>
            </a:r>
            <a:r>
              <a:rPr lang="el-GR" sz="4800" dirty="0" err="1" smtClean="0"/>
              <a:t>Μπορεῖ</a:t>
            </a:r>
            <a:r>
              <a:rPr lang="el-GR" sz="4800" dirty="0" smtClean="0"/>
              <a:t> </a:t>
            </a:r>
            <a:r>
              <a:rPr lang="el-GR" sz="4800" dirty="0" err="1" smtClean="0"/>
              <a:t>νὰ</a:t>
            </a:r>
            <a:r>
              <a:rPr lang="el-GR" sz="4800" dirty="0" smtClean="0"/>
              <a:t> </a:t>
            </a:r>
            <a:r>
              <a:rPr lang="el-GR" sz="4800" dirty="0" err="1" smtClean="0"/>
              <a:t>σὲ</a:t>
            </a:r>
            <a:r>
              <a:rPr lang="el-GR" sz="4800" dirty="0" smtClean="0"/>
              <a:t> </a:t>
            </a:r>
            <a:r>
              <a:rPr lang="el-GR" sz="4800" dirty="0" err="1" smtClean="0"/>
              <a:t>ζεστάνῃ</a:t>
            </a:r>
            <a:r>
              <a:rPr lang="el-GR" sz="4800" dirty="0" smtClean="0"/>
              <a:t>;</a:t>
            </a:r>
            <a:br>
              <a:rPr lang="el-GR" sz="4800" dirty="0" smtClean="0"/>
            </a:br>
            <a:r>
              <a:rPr lang="el-GR" sz="4800" dirty="0" smtClean="0"/>
              <a:t/>
            </a:r>
            <a:br>
              <a:rPr lang="el-GR" sz="4800" dirty="0" smtClean="0"/>
            </a:br>
            <a:r>
              <a:rPr lang="el-GR" sz="4800" dirty="0" err="1" smtClean="0"/>
              <a:t>Τὸ</a:t>
            </a:r>
            <a:r>
              <a:rPr lang="el-GR" sz="4800" dirty="0" smtClean="0"/>
              <a:t> βράδυ </a:t>
            </a:r>
            <a:r>
              <a:rPr lang="el-GR" sz="4800" dirty="0" err="1" smtClean="0"/>
              <a:t>πὤρχομαι</a:t>
            </a:r>
            <a:r>
              <a:rPr lang="el-GR" sz="4800" dirty="0" smtClean="0"/>
              <a:t> </a:t>
            </a:r>
            <a:r>
              <a:rPr lang="el-GR" sz="4800" dirty="0" err="1" smtClean="0"/>
              <a:t>γοργὸ</a:t>
            </a:r>
            <a:r>
              <a:rPr lang="el-GR" sz="4800" dirty="0" smtClean="0"/>
              <a:t/>
            </a:r>
            <a:br>
              <a:rPr lang="el-GR" sz="4800" dirty="0" smtClean="0"/>
            </a:br>
            <a:r>
              <a:rPr lang="el-GR" sz="4800" dirty="0" smtClean="0"/>
              <a:t>κι' </a:t>
            </a:r>
            <a:r>
              <a:rPr lang="el-GR" sz="4800" dirty="0" err="1" smtClean="0"/>
              <a:t>ἀνάφτω</a:t>
            </a:r>
            <a:r>
              <a:rPr lang="el-GR" sz="4800" dirty="0" smtClean="0"/>
              <a:t> </a:t>
            </a:r>
            <a:r>
              <a:rPr lang="el-GR" sz="4800" dirty="0" err="1" smtClean="0"/>
              <a:t>τὸ</a:t>
            </a:r>
            <a:r>
              <a:rPr lang="el-GR" sz="4800" dirty="0" smtClean="0"/>
              <a:t> </a:t>
            </a:r>
            <a:r>
              <a:rPr lang="el-GR" sz="4800" dirty="0" err="1" smtClean="0"/>
              <a:t>κανδύλι</a:t>
            </a:r>
            <a:r>
              <a:rPr lang="el-GR" sz="4800" dirty="0" smtClean="0"/>
              <a:t/>
            </a:r>
            <a:br>
              <a:rPr lang="el-GR" sz="4800" dirty="0" smtClean="0"/>
            </a:br>
            <a:r>
              <a:rPr lang="el-GR" sz="4800" dirty="0" err="1" smtClean="0"/>
              <a:t>τὸ</a:t>
            </a:r>
            <a:r>
              <a:rPr lang="el-GR" sz="4800" dirty="0" smtClean="0"/>
              <a:t> ξέρεις </a:t>
            </a:r>
            <a:r>
              <a:rPr lang="el-GR" sz="4800" dirty="0" err="1" smtClean="0"/>
              <a:t>ποῦ</a:t>
            </a:r>
            <a:r>
              <a:rPr lang="el-GR" sz="4800" dirty="0" smtClean="0"/>
              <a:t> τ' </a:t>
            </a:r>
            <a:r>
              <a:rPr lang="el-GR" sz="4800" dirty="0" err="1" smtClean="0"/>
              <a:t>ἀνάφτω</a:t>
            </a:r>
            <a:r>
              <a:rPr lang="el-GR" sz="4800" dirty="0" smtClean="0"/>
              <a:t> '</a:t>
            </a:r>
            <a:r>
              <a:rPr lang="el-GR" sz="4800" dirty="0" err="1" smtClean="0"/>
              <a:t>γώ</a:t>
            </a:r>
            <a:r>
              <a:rPr lang="el-GR" sz="4800" dirty="0" smtClean="0"/>
              <a:t>;</a:t>
            </a:r>
            <a:br>
              <a:rPr lang="el-GR" sz="4800" dirty="0" smtClean="0"/>
            </a:br>
            <a:r>
              <a:rPr lang="el-GR" sz="4800" dirty="0" smtClean="0"/>
              <a:t>Ξύπνα, πατέρα! </a:t>
            </a:r>
            <a:r>
              <a:rPr lang="el-GR" sz="4800" dirty="0" err="1" smtClean="0"/>
              <a:t>θὰ</a:t>
            </a:r>
            <a:r>
              <a:rPr lang="el-GR" sz="4800" dirty="0" smtClean="0"/>
              <a:t> </a:t>
            </a:r>
            <a:r>
              <a:rPr lang="el-GR" sz="4800" dirty="0" err="1" smtClean="0"/>
              <a:t>καγῶ</a:t>
            </a:r>
            <a:r>
              <a:rPr lang="el-GR" sz="4800" dirty="0" smtClean="0"/>
              <a:t>, </a:t>
            </a:r>
            <a:r>
              <a:rPr lang="el-GR" sz="4800" dirty="0" err="1" smtClean="0"/>
              <a:t>σὰ</a:t>
            </a:r>
            <a:r>
              <a:rPr lang="el-GR" sz="4800" dirty="0" smtClean="0"/>
              <a:t> </a:t>
            </a:r>
            <a:r>
              <a:rPr lang="el-GR" sz="4800" dirty="0" err="1" smtClean="0"/>
              <a:t>λυχναριοῦ</a:t>
            </a:r>
            <a:r>
              <a:rPr lang="el-GR" sz="4800" dirty="0" smtClean="0"/>
              <a:t> </a:t>
            </a:r>
            <a:r>
              <a:rPr lang="el-GR" sz="4800" dirty="0" err="1" smtClean="0"/>
              <a:t>φυτῆλι</a:t>
            </a:r>
            <a:r>
              <a:rPr lang="el-GR" sz="4800" dirty="0" smtClean="0"/>
              <a:t>!</a:t>
            </a:r>
            <a:br>
              <a:rPr lang="el-GR" sz="4800" dirty="0" smtClean="0"/>
            </a:br>
            <a:r>
              <a:rPr lang="el-GR" sz="4800" dirty="0" smtClean="0"/>
              <a:t/>
            </a:r>
            <a:br>
              <a:rPr lang="el-GR" sz="4800" dirty="0" smtClean="0"/>
            </a:br>
            <a:r>
              <a:rPr lang="el-GR" sz="4800" dirty="0" err="1" smtClean="0"/>
              <a:t>Μὲ</a:t>
            </a:r>
            <a:r>
              <a:rPr lang="el-GR" sz="4800" dirty="0" smtClean="0"/>
              <a:t> 'φώναζες </a:t>
            </a:r>
            <a:r>
              <a:rPr lang="el-GR" sz="4800" dirty="0" err="1" smtClean="0"/>
              <a:t>νὰ</a:t>
            </a:r>
            <a:r>
              <a:rPr lang="el-GR" sz="4800" dirty="0" smtClean="0"/>
              <a:t> </a:t>
            </a:r>
            <a:r>
              <a:rPr lang="el-GR" sz="4800" dirty="0" err="1" smtClean="0"/>
              <a:t>κοιμηθῶ</a:t>
            </a:r>
            <a:r>
              <a:rPr lang="el-GR" sz="4800" dirty="0" smtClean="0"/>
              <a:t/>
            </a:r>
            <a:br>
              <a:rPr lang="el-GR" sz="4800" dirty="0" smtClean="0"/>
            </a:br>
            <a:r>
              <a:rPr lang="el-GR" sz="4800" dirty="0" err="1" smtClean="0"/>
              <a:t>στὸ</a:t>
            </a:r>
            <a:r>
              <a:rPr lang="el-GR" sz="4800" dirty="0" smtClean="0"/>
              <a:t> </a:t>
            </a:r>
            <a:r>
              <a:rPr lang="el-GR" sz="4800" dirty="0" err="1" smtClean="0"/>
              <a:t>σπλαχνικὸ</a:t>
            </a:r>
            <a:r>
              <a:rPr lang="el-GR" sz="4800" dirty="0" smtClean="0"/>
              <a:t> πλευρό σου.</a:t>
            </a:r>
            <a:br>
              <a:rPr lang="el-GR" sz="4800" dirty="0" smtClean="0"/>
            </a:br>
            <a:r>
              <a:rPr lang="el-GR" sz="4800" dirty="0" smtClean="0"/>
              <a:t>- </a:t>
            </a:r>
            <a:r>
              <a:rPr lang="el-GR" sz="4800" dirty="0" err="1" smtClean="0"/>
              <a:t>Ἔλα</a:t>
            </a:r>
            <a:r>
              <a:rPr lang="el-GR" sz="4800" dirty="0" smtClean="0"/>
              <a:t>, μικρό, </a:t>
            </a:r>
            <a:r>
              <a:rPr lang="el-GR" sz="4800" dirty="0" err="1" smtClean="0"/>
              <a:t>νὰ</a:t>
            </a:r>
            <a:r>
              <a:rPr lang="el-GR" sz="4800" dirty="0" smtClean="0"/>
              <a:t> </a:t>
            </a:r>
            <a:r>
              <a:rPr lang="el-GR" sz="4800" dirty="0" err="1" smtClean="0"/>
              <a:t>ζεσταθῶ</a:t>
            </a:r>
            <a:r>
              <a:rPr lang="el-GR" sz="4800" dirty="0" smtClean="0"/>
              <a:t>. -</a:t>
            </a:r>
            <a:br>
              <a:rPr lang="el-GR" sz="4800" dirty="0" smtClean="0"/>
            </a:br>
            <a:r>
              <a:rPr lang="el-GR" sz="4800" dirty="0" smtClean="0"/>
              <a:t>Κι' </a:t>
            </a:r>
            <a:r>
              <a:rPr lang="el-GR" sz="4800" dirty="0" err="1" smtClean="0"/>
              <a:t>ἐγὼ</a:t>
            </a:r>
            <a:r>
              <a:rPr lang="el-GR" sz="4800" dirty="0" smtClean="0"/>
              <a:t> </a:t>
            </a:r>
            <a:r>
              <a:rPr lang="el-GR" sz="4800" dirty="0" err="1" smtClean="0"/>
              <a:t>πετοῦσα</a:t>
            </a:r>
            <a:r>
              <a:rPr lang="el-GR" sz="4800" dirty="0" smtClean="0"/>
              <a:t> </a:t>
            </a:r>
            <a:r>
              <a:rPr lang="el-GR" sz="4800" dirty="0" err="1" smtClean="0"/>
              <a:t>νὰ</a:t>
            </a:r>
            <a:r>
              <a:rPr lang="el-GR" sz="4800" dirty="0" smtClean="0"/>
              <a:t> </a:t>
            </a:r>
            <a:r>
              <a:rPr lang="el-GR" sz="4800" dirty="0" err="1" smtClean="0"/>
              <a:t>χωθῶ</a:t>
            </a:r>
            <a:r>
              <a:rPr lang="el-GR" sz="4800" dirty="0" smtClean="0"/>
              <a:t> </a:t>
            </a:r>
            <a:r>
              <a:rPr lang="el-GR" sz="4800" dirty="0" err="1" smtClean="0"/>
              <a:t>στὸν</a:t>
            </a:r>
            <a:r>
              <a:rPr lang="el-GR" sz="4800" dirty="0" smtClean="0"/>
              <a:t> κόρφο </a:t>
            </a:r>
            <a:r>
              <a:rPr lang="el-GR" sz="4800" dirty="0" err="1" smtClean="0"/>
              <a:t>τὸ</a:t>
            </a:r>
            <a:r>
              <a:rPr lang="el-GR" sz="4800" dirty="0" smtClean="0"/>
              <a:t> γλυκό σου.</a:t>
            </a:r>
            <a:br>
              <a:rPr lang="el-GR" sz="4800" dirty="0" smtClean="0"/>
            </a:br>
            <a:r>
              <a:rPr lang="el-GR" sz="4800" dirty="0" smtClean="0"/>
              <a:t/>
            </a:r>
            <a:br>
              <a:rPr lang="el-GR" sz="4800" dirty="0" smtClean="0"/>
            </a:br>
            <a:r>
              <a:rPr lang="el-GR" sz="4800" dirty="0" smtClean="0"/>
              <a:t>Τώρα, πατέρα, </a:t>
            </a:r>
            <a:r>
              <a:rPr lang="el-GR" sz="4800" dirty="0" err="1" smtClean="0"/>
              <a:t>στὴν</a:t>
            </a:r>
            <a:r>
              <a:rPr lang="el-GR" sz="4800" dirty="0" smtClean="0"/>
              <a:t> </a:t>
            </a:r>
            <a:r>
              <a:rPr lang="el-GR" sz="4800" dirty="0" err="1" smtClean="0"/>
              <a:t>πικρὴ</a:t>
            </a:r>
            <a:r>
              <a:rPr lang="el-GR" sz="4800" dirty="0" smtClean="0"/>
              <a:t/>
            </a:r>
            <a:br>
              <a:rPr lang="el-GR" sz="4800" dirty="0" smtClean="0"/>
            </a:br>
            <a:r>
              <a:rPr lang="el-GR" sz="4800" dirty="0" err="1" smtClean="0"/>
              <a:t>τὴ</a:t>
            </a:r>
            <a:r>
              <a:rPr lang="el-GR" sz="4800" dirty="0" smtClean="0"/>
              <a:t> </a:t>
            </a:r>
            <a:r>
              <a:rPr lang="el-GR" sz="4800" dirty="0" err="1" smtClean="0"/>
              <a:t>γῆ</a:t>
            </a:r>
            <a:r>
              <a:rPr lang="el-GR" sz="4800" dirty="0" smtClean="0"/>
              <a:t> </a:t>
            </a:r>
            <a:r>
              <a:rPr lang="el-GR" sz="4800" dirty="0" err="1" smtClean="0"/>
              <a:t>τὴ</a:t>
            </a:r>
            <a:r>
              <a:rPr lang="el-GR" sz="4800" dirty="0" smtClean="0"/>
              <a:t> χιονισμένη,</a:t>
            </a:r>
            <a:br>
              <a:rPr lang="el-GR" sz="4800" dirty="0" smtClean="0"/>
            </a:br>
            <a:r>
              <a:rPr lang="el-GR" sz="4800" dirty="0" err="1" smtClean="0"/>
              <a:t>στὴν</a:t>
            </a:r>
            <a:r>
              <a:rPr lang="el-GR" sz="4800" dirty="0" smtClean="0"/>
              <a:t> κρύα κλίνη </a:t>
            </a:r>
            <a:r>
              <a:rPr lang="el-GR" sz="4800" dirty="0" err="1" smtClean="0"/>
              <a:t>τὴ</a:t>
            </a:r>
            <a:r>
              <a:rPr lang="el-GR" sz="4800" dirty="0" smtClean="0"/>
              <a:t> μικρή,</a:t>
            </a:r>
            <a:br>
              <a:rPr lang="el-GR" sz="4800" dirty="0" smtClean="0"/>
            </a:br>
            <a:r>
              <a:rPr lang="el-GR" sz="4800" dirty="0" smtClean="0"/>
              <a:t>σ' </a:t>
            </a:r>
            <a:r>
              <a:rPr lang="el-GR" sz="4800" dirty="0" err="1" smtClean="0"/>
              <a:t>αὐτὴ</a:t>
            </a:r>
            <a:r>
              <a:rPr lang="el-GR" sz="4800" dirty="0" smtClean="0"/>
              <a:t> </a:t>
            </a:r>
            <a:r>
              <a:rPr lang="el-GR" sz="4800" dirty="0" err="1" smtClean="0"/>
              <a:t>τὴ</a:t>
            </a:r>
            <a:r>
              <a:rPr lang="el-GR" sz="4800" dirty="0" smtClean="0"/>
              <a:t> νύχτα </a:t>
            </a:r>
            <a:r>
              <a:rPr lang="el-GR" sz="4800" dirty="0" err="1" smtClean="0"/>
              <a:t>τὴ</a:t>
            </a:r>
            <a:r>
              <a:rPr lang="el-GR" sz="4800" dirty="0" smtClean="0"/>
              <a:t> </a:t>
            </a:r>
            <a:r>
              <a:rPr lang="el-GR" sz="4800" dirty="0" err="1" smtClean="0"/>
              <a:t>μακρή</a:t>
            </a:r>
            <a:r>
              <a:rPr lang="el-GR" sz="4800" dirty="0" smtClean="0"/>
              <a:t>, </a:t>
            </a:r>
            <a:r>
              <a:rPr lang="el-GR" sz="4800" dirty="0" err="1" smtClean="0"/>
              <a:t>πές</a:t>
            </a:r>
            <a:r>
              <a:rPr lang="el-GR" sz="4800" dirty="0" smtClean="0"/>
              <a:t> μου ποιός </a:t>
            </a:r>
            <a:r>
              <a:rPr lang="el-GR" sz="4800" dirty="0" err="1" smtClean="0"/>
              <a:t>σὲ</a:t>
            </a:r>
            <a:r>
              <a:rPr lang="el-GR" sz="4800" dirty="0" smtClean="0"/>
              <a:t> ζεσταίνει;... </a:t>
            </a:r>
            <a:endParaRPr lang="en-US" sz="4800" dirty="0" smtClean="0"/>
          </a:p>
          <a:p>
            <a:endParaRPr lang="en-US" sz="2500" dirty="0" smtClean="0"/>
          </a:p>
          <a:p>
            <a:r>
              <a:rPr lang="el-GR" sz="4800" dirty="0" smtClean="0"/>
              <a:t>Αρκεί να παρατηρήσουμε πώς χειρίζεται τη λέξη </a:t>
            </a:r>
            <a:r>
              <a:rPr lang="el-GR" sz="4800" dirty="0" err="1" smtClean="0"/>
              <a:t>μυρολογεί</a:t>
            </a:r>
            <a:r>
              <a:rPr lang="el-GR" sz="4800" dirty="0" smtClean="0"/>
              <a:t> στη</a:t>
            </a:r>
            <a:r>
              <a:rPr lang="en-US" sz="4800" dirty="0" smtClean="0"/>
              <a:t> </a:t>
            </a:r>
            <a:r>
              <a:rPr lang="el-GR" sz="4800" dirty="0" smtClean="0"/>
              <a:t>παραπάνω στροφή:</a:t>
            </a:r>
            <a:endParaRPr lang="el-GR" sz="4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half" idx="1"/>
          </p:nvPr>
        </p:nvSpPr>
        <p:spPr/>
        <p:txBody>
          <a:bodyPr>
            <a:normAutofit lnSpcReduction="10000"/>
          </a:bodyPr>
          <a:lstStyle/>
          <a:p>
            <a:r>
              <a:rPr lang="el-GR" dirty="0" smtClean="0">
                <a:latin typeface="+mj-lt"/>
              </a:rPr>
              <a:t>Επιπροσθέτως ένα ακόμη σπουδαίο ποίημα του Βιζυηνού είναι «Ο Νέος </a:t>
            </a:r>
            <a:r>
              <a:rPr lang="el-GR" dirty="0" err="1" smtClean="0">
                <a:latin typeface="+mj-lt"/>
              </a:rPr>
              <a:t>Τραβαδούρος</a:t>
            </a:r>
            <a:r>
              <a:rPr lang="el-GR" dirty="0" smtClean="0">
                <a:latin typeface="+mj-lt"/>
              </a:rPr>
              <a:t> εν Αθήναις» από τη συλλογή του «</a:t>
            </a:r>
            <a:r>
              <a:rPr lang="el-GR" dirty="0" err="1" smtClean="0">
                <a:latin typeface="+mj-lt"/>
              </a:rPr>
              <a:t>Άραις</a:t>
            </a:r>
            <a:r>
              <a:rPr lang="el-GR" dirty="0" smtClean="0">
                <a:latin typeface="+mj-lt"/>
              </a:rPr>
              <a:t>, </a:t>
            </a:r>
            <a:r>
              <a:rPr lang="el-GR" dirty="0" err="1" smtClean="0">
                <a:latin typeface="+mj-lt"/>
              </a:rPr>
              <a:t>Μάραις</a:t>
            </a:r>
            <a:r>
              <a:rPr lang="el-GR" dirty="0" smtClean="0">
                <a:latin typeface="+mj-lt"/>
              </a:rPr>
              <a:t>, </a:t>
            </a:r>
            <a:r>
              <a:rPr lang="el-GR" dirty="0" err="1" smtClean="0">
                <a:latin typeface="+mj-lt"/>
              </a:rPr>
              <a:t>Κουκουνάραις</a:t>
            </a:r>
            <a:r>
              <a:rPr lang="el-GR" dirty="0" smtClean="0">
                <a:latin typeface="+mj-lt"/>
              </a:rPr>
              <a:t> ή </a:t>
            </a:r>
            <a:r>
              <a:rPr lang="el-GR" dirty="0" err="1" smtClean="0">
                <a:latin typeface="+mj-lt"/>
              </a:rPr>
              <a:t>Βοσπορίδες</a:t>
            </a:r>
            <a:r>
              <a:rPr lang="el-GR" dirty="0" smtClean="0">
                <a:latin typeface="+mj-lt"/>
              </a:rPr>
              <a:t> </a:t>
            </a:r>
            <a:r>
              <a:rPr lang="el-GR" dirty="0" err="1" smtClean="0">
                <a:latin typeface="+mj-lt"/>
              </a:rPr>
              <a:t>Αύραι</a:t>
            </a:r>
            <a:r>
              <a:rPr lang="el-GR" dirty="0" smtClean="0">
                <a:latin typeface="+mj-lt"/>
              </a:rPr>
              <a:t>», την οποία ο Βιζυηνός κατέθεσε στον  </a:t>
            </a:r>
            <a:r>
              <a:rPr lang="el-GR" dirty="0" err="1" smtClean="0">
                <a:latin typeface="+mj-lt"/>
              </a:rPr>
              <a:t>Βουτσιναίο</a:t>
            </a:r>
            <a:r>
              <a:rPr lang="el-GR" dirty="0" smtClean="0">
                <a:latin typeface="+mj-lt"/>
              </a:rPr>
              <a:t> ποιητικό διαγωνισμό του 1876.</a:t>
            </a:r>
          </a:p>
          <a:p>
            <a:r>
              <a:rPr lang="el-GR" dirty="0" smtClean="0">
                <a:latin typeface="+mj-lt"/>
              </a:rPr>
              <a:t>Το ποίημα αποδεικνύει πως η γλωσσική απλότητα και ο </a:t>
            </a:r>
            <a:r>
              <a:rPr lang="el-GR" dirty="0" err="1" smtClean="0">
                <a:latin typeface="+mj-lt"/>
              </a:rPr>
              <a:t>εικονοπλαστικός</a:t>
            </a:r>
            <a:r>
              <a:rPr lang="el-GR" dirty="0" smtClean="0">
                <a:latin typeface="+mj-lt"/>
              </a:rPr>
              <a:t> νατουραλισμός αποτελούν στοιχείο του προσωπικού του ύφους.</a:t>
            </a:r>
            <a:endParaRPr lang="el-GR" dirty="0">
              <a:latin typeface="+mj-lt"/>
            </a:endParaRPr>
          </a:p>
        </p:txBody>
      </p:sp>
      <p:pic>
        <p:nvPicPr>
          <p:cNvPr id="5" name="4 - Θέση περιεχομένου" descr="τροβαδουρος.jpg"/>
          <p:cNvPicPr>
            <a:picLocks noGrp="1" noChangeAspect="1"/>
          </p:cNvPicPr>
          <p:nvPr>
            <p:ph sz="half" idx="2"/>
          </p:nvPr>
        </p:nvPicPr>
        <p:blipFill>
          <a:blip r:embed="rId2"/>
          <a:stretch>
            <a:fillRect/>
          </a:stretch>
        </p:blipFill>
        <p:spPr>
          <a:xfrm>
            <a:off x="4572000" y="2285992"/>
            <a:ext cx="4110038" cy="428628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half" idx="1"/>
          </p:nvPr>
        </p:nvSpPr>
        <p:spPr/>
        <p:txBody>
          <a:bodyPr>
            <a:normAutofit fontScale="25000" lnSpcReduction="20000"/>
          </a:bodyPr>
          <a:lstStyle/>
          <a:p>
            <a:endParaRPr lang="el-GR" sz="1400" dirty="0" smtClean="0">
              <a:latin typeface="+mj-lt"/>
            </a:endParaRPr>
          </a:p>
          <a:p>
            <a:endParaRPr lang="el-GR" sz="1400" dirty="0" smtClean="0">
              <a:latin typeface="+mj-lt"/>
            </a:endParaRPr>
          </a:p>
          <a:p>
            <a:endParaRPr lang="el-GR" sz="3400" dirty="0" smtClean="0">
              <a:latin typeface="+mj-lt"/>
            </a:endParaRPr>
          </a:p>
          <a:p>
            <a:r>
              <a:rPr lang="el-GR" sz="5600" dirty="0" smtClean="0">
                <a:latin typeface="+mj-lt"/>
              </a:rPr>
              <a:t>Το «σκωπτικό» αυτό ποίημα  ακολουθεί ένα ιδιαίτερο γλωσσικό μοντέλο, συνηθισμένο στην ποίηση των τροβαδούρων της Προβηγκίας, όπου ο σχολιασμός ή αλλιώς ο «κωμικός εμπαιγμός» είναι μια ευκαιρία για πνευματώδη ποίηση και όχι ποίηση σαν ένα μέσο για  σάτιρα. Δεν πρόκειται για την επτανησιακή, ιταλικής προέλευσης σάτιρα, που χώνει βαθιά τα νύχια της στο ήδη καταδικασμένο θύμα, πολλές φορές όντας και κοροϊδευτική. Πρόκειται για μια ειρωνεία που σπάζει κόκαλα, αντιμετωπίζοντας με συμπάθεια τον </a:t>
            </a:r>
            <a:r>
              <a:rPr lang="el-GR" sz="5600" dirty="0" err="1" smtClean="0">
                <a:latin typeface="+mj-lt"/>
              </a:rPr>
              <a:t>σατιριζόμενο</a:t>
            </a:r>
            <a:r>
              <a:rPr lang="el-GR" sz="5600" dirty="0" smtClean="0">
                <a:latin typeface="+mj-lt"/>
              </a:rPr>
              <a:t> - ο οποίος συνήθως είναι ο ίδιος ο ποιητής, δημιουργώντας ένα πλαίσιο ειρωνείας εντελώς άγνωστο στη Νέα ελληνική λογοτεχνία, όχι όμως και στην ελληνική γλώσσα.</a:t>
            </a:r>
            <a:endParaRPr lang="el-GR" sz="5600" dirty="0">
              <a:latin typeface="+mj-lt"/>
            </a:endParaRPr>
          </a:p>
        </p:txBody>
      </p:sp>
      <p:sp>
        <p:nvSpPr>
          <p:cNvPr id="4" name="3 - Θέση περιεχομένου"/>
          <p:cNvSpPr>
            <a:spLocks noGrp="1"/>
          </p:cNvSpPr>
          <p:nvPr>
            <p:ph sz="half" idx="2"/>
          </p:nvPr>
        </p:nvSpPr>
        <p:spPr>
          <a:xfrm>
            <a:off x="4643438" y="2214554"/>
            <a:ext cx="4038600" cy="4454525"/>
          </a:xfrm>
        </p:spPr>
        <p:txBody>
          <a:bodyPr>
            <a:normAutofit fontScale="25000" lnSpcReduction="20000"/>
          </a:bodyPr>
          <a:lstStyle/>
          <a:p>
            <a:endParaRPr lang="el-GR" sz="900" dirty="0" smtClean="0"/>
          </a:p>
          <a:p>
            <a:endParaRPr lang="el-GR" sz="900" dirty="0" smtClean="0"/>
          </a:p>
          <a:p>
            <a:endParaRPr lang="el-GR" sz="900" dirty="0" smtClean="0"/>
          </a:p>
          <a:p>
            <a:pPr>
              <a:buNone/>
            </a:pPr>
            <a:r>
              <a:rPr lang="el-GR" sz="4400" dirty="0" smtClean="0"/>
              <a:t>Ένα απόσπασμα από το </a:t>
            </a:r>
            <a:r>
              <a:rPr lang="el-GR" sz="4400" dirty="0" err="1" smtClean="0"/>
              <a:t>ποιήμα</a:t>
            </a:r>
            <a:r>
              <a:rPr lang="en-US" sz="2800" dirty="0" smtClean="0"/>
              <a:t>:</a:t>
            </a:r>
            <a:endParaRPr lang="el-GR" sz="2800" dirty="0" smtClean="0"/>
          </a:p>
          <a:p>
            <a:endParaRPr lang="el-GR" sz="2800" dirty="0" smtClean="0"/>
          </a:p>
          <a:p>
            <a:pPr>
              <a:buNone/>
            </a:pPr>
            <a:r>
              <a:rPr lang="el-GR" sz="2800" dirty="0" smtClean="0"/>
              <a:t>                                                 </a:t>
            </a:r>
            <a:r>
              <a:rPr lang="en-US" sz="2800" dirty="0" smtClean="0"/>
              <a:t>                     </a:t>
            </a:r>
            <a:r>
              <a:rPr lang="el-GR" sz="4400" dirty="0" smtClean="0"/>
              <a:t>Μα του Παρνασσού τας κίσσα</a:t>
            </a:r>
            <a:br>
              <a:rPr lang="el-GR" sz="4400" dirty="0" smtClean="0"/>
            </a:br>
            <a:r>
              <a:rPr lang="el-GR" sz="4400" dirty="0" smtClean="0"/>
              <a:t>                                            και το δέρμα του </a:t>
            </a:r>
            <a:r>
              <a:rPr lang="el-GR" sz="4400" dirty="0" err="1" smtClean="0"/>
              <a:t>Μαρσύου</a:t>
            </a:r>
            <a:r>
              <a:rPr lang="el-GR" sz="4400" dirty="0" smtClean="0"/>
              <a:t>,</a:t>
            </a:r>
            <a:br>
              <a:rPr lang="el-GR" sz="4400" dirty="0" smtClean="0"/>
            </a:br>
            <a:r>
              <a:rPr lang="el-GR" sz="4400" dirty="0" smtClean="0"/>
              <a:t>                                            κ' εγώ </a:t>
            </a:r>
            <a:r>
              <a:rPr lang="el-GR" sz="4400" dirty="0" err="1" smtClean="0"/>
              <a:t>πρέπω</a:t>
            </a:r>
            <a:r>
              <a:rPr lang="el-GR" sz="4400" dirty="0" smtClean="0"/>
              <a:t> μεταξύ σας,</a:t>
            </a:r>
            <a:br>
              <a:rPr lang="el-GR" sz="4400" dirty="0" smtClean="0"/>
            </a:br>
            <a:r>
              <a:rPr lang="el-GR" sz="4400" dirty="0" smtClean="0"/>
              <a:t>                                            </a:t>
            </a:r>
            <a:r>
              <a:rPr lang="el-GR" sz="4400" dirty="0" err="1" smtClean="0"/>
              <a:t>ποιηταί</a:t>
            </a:r>
            <a:r>
              <a:rPr lang="el-GR" sz="4400" dirty="0" smtClean="0"/>
              <a:t> από γραφείου!</a:t>
            </a:r>
            <a:br>
              <a:rPr lang="el-GR" sz="4400" dirty="0" smtClean="0"/>
            </a:br>
            <a:r>
              <a:rPr lang="el-GR" sz="4400" dirty="0" smtClean="0"/>
              <a:t>                                            </a:t>
            </a:r>
            <a:r>
              <a:rPr lang="el-GR" sz="4400" dirty="0" err="1" smtClean="0"/>
              <a:t>Δόξαν</a:t>
            </a:r>
            <a:r>
              <a:rPr lang="el-GR" sz="4400" dirty="0" smtClean="0"/>
              <a:t> επαιτών και κλέος,</a:t>
            </a:r>
            <a:br>
              <a:rPr lang="el-GR" sz="4400" dirty="0" smtClean="0"/>
            </a:br>
            <a:r>
              <a:rPr lang="el-GR" sz="4400" dirty="0" smtClean="0"/>
              <a:t>                                            σύρω εκ τετριμμένης πήρας,</a:t>
            </a:r>
            <a:br>
              <a:rPr lang="el-GR" sz="4400" dirty="0" smtClean="0"/>
            </a:br>
            <a:r>
              <a:rPr lang="el-GR" sz="4400" dirty="0" smtClean="0"/>
              <a:t>                                            τροβαδούρος κ' εγώ νέος,</a:t>
            </a:r>
            <a:br>
              <a:rPr lang="el-GR" sz="4400" dirty="0" smtClean="0"/>
            </a:br>
            <a:r>
              <a:rPr lang="el-GR" sz="4400" dirty="0" smtClean="0"/>
              <a:t>                                            </a:t>
            </a:r>
            <a:r>
              <a:rPr lang="el-GR" sz="4400" dirty="0" err="1" smtClean="0"/>
              <a:t>λείψανον</a:t>
            </a:r>
            <a:r>
              <a:rPr lang="el-GR" sz="4400" dirty="0" smtClean="0"/>
              <a:t> </a:t>
            </a:r>
            <a:r>
              <a:rPr lang="el-GR" sz="4400" dirty="0" err="1" smtClean="0"/>
              <a:t>θραυσθείσης</a:t>
            </a:r>
            <a:r>
              <a:rPr lang="el-GR" sz="4400" dirty="0" smtClean="0"/>
              <a:t> λύρας</a:t>
            </a:r>
            <a:br>
              <a:rPr lang="el-GR" sz="4400" dirty="0" smtClean="0"/>
            </a:br>
            <a:r>
              <a:rPr lang="el-GR" sz="4400" dirty="0" smtClean="0"/>
              <a:t>                                            και σας ψάλλω καθαρά:</a:t>
            </a:r>
            <a:br>
              <a:rPr lang="el-GR" sz="4400" dirty="0" smtClean="0"/>
            </a:br>
            <a:r>
              <a:rPr lang="el-GR" sz="4400" dirty="0" smtClean="0"/>
              <a:t>                                            τραλαλά, </a:t>
            </a:r>
            <a:r>
              <a:rPr lang="el-GR" sz="4400" dirty="0" err="1" smtClean="0"/>
              <a:t>τραλαλαρά</a:t>
            </a:r>
            <a:r>
              <a:rPr lang="el-GR" sz="4400" dirty="0" smtClean="0"/>
              <a:t>,</a:t>
            </a:r>
            <a:br>
              <a:rPr lang="el-GR" sz="4400" dirty="0" smtClean="0"/>
            </a:br>
            <a:r>
              <a:rPr lang="el-GR" sz="4400" dirty="0" smtClean="0"/>
              <a:t>                                                    «</a:t>
            </a:r>
            <a:r>
              <a:rPr lang="el-GR" sz="4400" dirty="0" err="1" smtClean="0"/>
              <a:t>άραις</a:t>
            </a:r>
            <a:r>
              <a:rPr lang="el-GR" sz="4400" dirty="0" smtClean="0"/>
              <a:t> </a:t>
            </a:r>
            <a:r>
              <a:rPr lang="el-GR" sz="4400" dirty="0" err="1" smtClean="0"/>
              <a:t>μάραις</a:t>
            </a:r>
            <a:r>
              <a:rPr lang="el-GR" sz="4400" dirty="0" smtClean="0"/>
              <a:t/>
            </a:r>
            <a:br>
              <a:rPr lang="el-GR" sz="4400" dirty="0" smtClean="0"/>
            </a:br>
            <a:r>
              <a:rPr lang="el-GR" sz="4400" dirty="0" smtClean="0"/>
              <a:t>                                                    </a:t>
            </a:r>
            <a:r>
              <a:rPr lang="el-GR" sz="4400" dirty="0" err="1" smtClean="0"/>
              <a:t>κουκουνάραις</a:t>
            </a:r>
            <a:r>
              <a:rPr lang="el-GR" sz="4400" dirty="0" smtClean="0"/>
              <a:t>».</a:t>
            </a:r>
          </a:p>
          <a:p>
            <a:r>
              <a:rPr lang="el-GR" sz="4400" dirty="0" smtClean="0"/>
              <a:t/>
            </a:r>
            <a:br>
              <a:rPr lang="el-GR" sz="4400" dirty="0" smtClean="0"/>
            </a:br>
            <a:r>
              <a:rPr lang="el-GR" sz="4400" dirty="0" smtClean="0"/>
              <a:t>                                            Κ' εγώ μέλπων, καταισχύνω</a:t>
            </a:r>
            <a:br>
              <a:rPr lang="el-GR" sz="4400" dirty="0" smtClean="0"/>
            </a:br>
            <a:r>
              <a:rPr lang="el-GR" sz="4400" dirty="0" smtClean="0"/>
              <a:t>                                            τας </a:t>
            </a:r>
            <a:r>
              <a:rPr lang="el-GR" sz="4400" dirty="0" err="1" smtClean="0"/>
              <a:t>Αρκαδικάς</a:t>
            </a:r>
            <a:r>
              <a:rPr lang="el-GR" sz="4400" dirty="0" smtClean="0"/>
              <a:t> Σειρήνας</a:t>
            </a:r>
            <a:br>
              <a:rPr lang="el-GR" sz="4400" dirty="0" smtClean="0"/>
            </a:br>
            <a:r>
              <a:rPr lang="el-GR" sz="4400" dirty="0" smtClean="0"/>
              <a:t>                                            και </a:t>
            </a:r>
            <a:r>
              <a:rPr lang="el-GR" sz="4400" dirty="0" err="1" smtClean="0"/>
              <a:t>γενναίον</a:t>
            </a:r>
            <a:r>
              <a:rPr lang="el-GR" sz="4400" dirty="0" smtClean="0"/>
              <a:t> </a:t>
            </a:r>
            <a:r>
              <a:rPr lang="el-GR" sz="4400" dirty="0" err="1" smtClean="0"/>
              <a:t>ζύθον</a:t>
            </a:r>
            <a:r>
              <a:rPr lang="el-GR" sz="4400" dirty="0" smtClean="0"/>
              <a:t> πίνω</a:t>
            </a:r>
            <a:br>
              <a:rPr lang="el-GR" sz="4400" dirty="0" smtClean="0"/>
            </a:br>
            <a:r>
              <a:rPr lang="el-GR" sz="4400" dirty="0" smtClean="0"/>
              <a:t>                                            εις τας </a:t>
            </a:r>
            <a:r>
              <a:rPr lang="el-GR" sz="4400" dirty="0" err="1" smtClean="0"/>
              <a:t>κλασικάς</a:t>
            </a:r>
            <a:r>
              <a:rPr lang="el-GR" sz="4400" dirty="0" smtClean="0"/>
              <a:t> Αθήνας</a:t>
            </a:r>
            <a:br>
              <a:rPr lang="el-GR" sz="4400" dirty="0" smtClean="0"/>
            </a:br>
            <a:r>
              <a:rPr lang="el-GR" sz="4400" dirty="0" smtClean="0"/>
              <a:t>                                            και σοβώ δια του πλήθους</a:t>
            </a:r>
            <a:br>
              <a:rPr lang="el-GR" sz="4400" dirty="0" smtClean="0"/>
            </a:br>
            <a:r>
              <a:rPr lang="el-GR" sz="4400" dirty="0" smtClean="0"/>
              <a:t>                                            </a:t>
            </a:r>
            <a:r>
              <a:rPr lang="el-GR" sz="4400" dirty="0" err="1" smtClean="0"/>
              <a:t>υψηλαύχην</a:t>
            </a:r>
            <a:r>
              <a:rPr lang="el-GR" sz="4400" dirty="0" smtClean="0"/>
              <a:t> </a:t>
            </a:r>
            <a:r>
              <a:rPr lang="el-GR" sz="4400" dirty="0" err="1" smtClean="0"/>
              <a:t>μουσοπώλος</a:t>
            </a:r>
            <a:r>
              <a:rPr lang="el-GR" sz="4400" dirty="0" smtClean="0"/>
              <a:t>, </a:t>
            </a:r>
            <a:br>
              <a:rPr lang="el-GR" sz="4400" dirty="0" smtClean="0"/>
            </a:br>
            <a:r>
              <a:rPr lang="el-GR" sz="4400" dirty="0" smtClean="0"/>
              <a:t>                                            υπό θέρμης κακοήθους</a:t>
            </a:r>
            <a:br>
              <a:rPr lang="el-GR" sz="4400" dirty="0" smtClean="0"/>
            </a:br>
            <a:r>
              <a:rPr lang="el-GR" sz="4400" dirty="0" smtClean="0"/>
              <a:t>                                            </a:t>
            </a:r>
            <a:r>
              <a:rPr lang="el-GR" sz="4400" dirty="0" err="1" smtClean="0"/>
              <a:t>παρακρούων</a:t>
            </a:r>
            <a:r>
              <a:rPr lang="el-GR" sz="4400" dirty="0" smtClean="0"/>
              <a:t> ασυστόλως,</a:t>
            </a:r>
            <a:br>
              <a:rPr lang="el-GR" sz="4400" dirty="0" smtClean="0"/>
            </a:br>
            <a:r>
              <a:rPr lang="el-GR" sz="4400" dirty="0" smtClean="0"/>
              <a:t>                                            δεξιά κι' αριστερά:</a:t>
            </a:r>
            <a:br>
              <a:rPr lang="el-GR" sz="4400" dirty="0" smtClean="0"/>
            </a:br>
            <a:r>
              <a:rPr lang="el-GR" sz="4400" dirty="0" smtClean="0"/>
              <a:t>                                            τραλαλά, </a:t>
            </a:r>
            <a:r>
              <a:rPr lang="el-GR" sz="4400" dirty="0" err="1" smtClean="0"/>
              <a:t>τραλαλαρά</a:t>
            </a:r>
            <a:r>
              <a:rPr lang="el-GR" sz="4400" dirty="0" smtClean="0"/>
              <a:t>,</a:t>
            </a:r>
            <a:br>
              <a:rPr lang="el-GR" sz="4400" dirty="0" smtClean="0"/>
            </a:br>
            <a:r>
              <a:rPr lang="el-GR" sz="4400" dirty="0" smtClean="0"/>
              <a:t>                                                     «</a:t>
            </a:r>
            <a:r>
              <a:rPr lang="el-GR" sz="4400" dirty="0" err="1" smtClean="0"/>
              <a:t>άραις</a:t>
            </a:r>
            <a:r>
              <a:rPr lang="el-GR" sz="4400" dirty="0" smtClean="0"/>
              <a:t> </a:t>
            </a:r>
            <a:r>
              <a:rPr lang="el-GR" sz="4400" dirty="0" err="1" smtClean="0"/>
              <a:t>μάραις</a:t>
            </a:r>
            <a:r>
              <a:rPr lang="el-GR" sz="4400" dirty="0" smtClean="0"/>
              <a:t/>
            </a:r>
            <a:br>
              <a:rPr lang="el-GR" sz="4400" dirty="0" smtClean="0"/>
            </a:br>
            <a:r>
              <a:rPr lang="el-GR" sz="4400" dirty="0" smtClean="0"/>
              <a:t>                                                    </a:t>
            </a:r>
            <a:r>
              <a:rPr lang="el-GR" sz="4400" dirty="0" err="1" smtClean="0"/>
              <a:t>κουκουνάραις</a:t>
            </a:r>
            <a:r>
              <a:rPr lang="el-GR" sz="4400" dirty="0" smtClean="0"/>
              <a:t>».</a:t>
            </a:r>
          </a:p>
          <a:p>
            <a:endParaRPr lang="el-GR" sz="4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accent4"/>
                </a:solidFill>
              </a:rPr>
              <a:t>Παιδική Ποίηση Βιζυηνού (Κύριο Μέρος β’)</a:t>
            </a:r>
            <a:endParaRPr lang="el-GR" b="1" dirty="0">
              <a:solidFill>
                <a:schemeClr val="accent4"/>
              </a:solidFill>
            </a:endParaRPr>
          </a:p>
        </p:txBody>
      </p:sp>
      <p:sp>
        <p:nvSpPr>
          <p:cNvPr id="3" name="2 - Θέση περιεχομένου"/>
          <p:cNvSpPr>
            <a:spLocks noGrp="1"/>
          </p:cNvSpPr>
          <p:nvPr>
            <p:ph sz="half" idx="1"/>
          </p:nvPr>
        </p:nvSpPr>
        <p:spPr/>
        <p:txBody>
          <a:bodyPr>
            <a:normAutofit fontScale="70000" lnSpcReduction="20000"/>
          </a:bodyPr>
          <a:lstStyle/>
          <a:p>
            <a:pPr>
              <a:buNone/>
            </a:pPr>
            <a:r>
              <a:rPr lang="el-GR" sz="2300" dirty="0" smtClean="0"/>
              <a:t>    </a:t>
            </a:r>
            <a:r>
              <a:rPr lang="el-GR" sz="2300" dirty="0" smtClean="0">
                <a:latin typeface="+mj-lt"/>
              </a:rPr>
              <a:t>Τα παιδικά ποιήματα του Γ. Βιζυηνού είναι από τις πλέον ενδιαφέρουσες ποιητικές στιγμές του Γ. Βιζυηνού. Το μεγαλύτερο μέρος των ποιημάτων αυτών έχουν μια θεματολογία σαφώς προσανατολισμένη στις κλίσεις, στα ενδιαφέροντα,  στις ευαισθησίες και στις απαιτήσεις των παιδιών. Άλλωστε ο ποιητής είναι στην εποχή του μια σπάνια περίπτωση έλληνα διανοούμενου με ολοκληρωμένη παιδαγωγική, ψυχολογική, φιλοσοφική και φιλολογική κατάρτιση. Η συνείδηση της Ποίησής του συμπίπτει με τη συνείδηση ης επιστήμης του.</a:t>
            </a:r>
          </a:p>
          <a:p>
            <a:r>
              <a:rPr lang="el-GR" dirty="0" smtClean="0"/>
              <a:t/>
            </a:r>
            <a:br>
              <a:rPr lang="el-GR" dirty="0" smtClean="0"/>
            </a:br>
            <a:r>
              <a:rPr lang="el-GR" dirty="0" smtClean="0">
                <a:latin typeface="+mj-lt"/>
              </a:rPr>
              <a:t>Ένα από τα πιο χαρακτηριστικά παιδικά ποιήματα του Βιζυηνού είναι βεβαίως το ποίημα με τίτλο «Το Σκυλί»</a:t>
            </a:r>
            <a:endParaRPr lang="el-GR" dirty="0">
              <a:latin typeface="+mj-lt"/>
            </a:endParaRPr>
          </a:p>
        </p:txBody>
      </p:sp>
      <p:sp>
        <p:nvSpPr>
          <p:cNvPr id="4" name="3 - Θέση περιεχομένου"/>
          <p:cNvSpPr>
            <a:spLocks noGrp="1"/>
          </p:cNvSpPr>
          <p:nvPr>
            <p:ph sz="half" idx="2"/>
          </p:nvPr>
        </p:nvSpPr>
        <p:spPr/>
        <p:txBody>
          <a:bodyPr>
            <a:normAutofit fontScale="70000" lnSpcReduction="20000"/>
          </a:bodyPr>
          <a:lstStyle/>
          <a:p>
            <a:pPr>
              <a:buNone/>
            </a:pPr>
            <a:r>
              <a:rPr lang="el-GR" dirty="0" smtClean="0"/>
              <a:t>     </a:t>
            </a:r>
          </a:p>
          <a:p>
            <a:pPr>
              <a:buNone/>
            </a:pPr>
            <a:endParaRPr lang="el-GR" dirty="0" smtClean="0"/>
          </a:p>
          <a:p>
            <a:pPr>
              <a:buNone/>
            </a:pPr>
            <a:endParaRPr lang="el-GR" dirty="0" smtClean="0">
              <a:latin typeface="+mj-lt"/>
            </a:endParaRPr>
          </a:p>
          <a:p>
            <a:pPr>
              <a:buNone/>
            </a:pPr>
            <a:r>
              <a:rPr lang="el-GR" dirty="0" smtClean="0">
                <a:latin typeface="+mj-lt"/>
              </a:rPr>
              <a:t>- Το ποίημα, όπως αναφέρει και ο τίτλος, περιγράφει τη ζωή ενός σκυλιού που έχει το ρόλο ενός φύλακα προστατεύοντας τη περιουσία και τα ίδια του τα αφεντικά από τους εκάστοτε κακούς που θα μπορούσε να είναι ληστές, κλέφτες, φονιάδες κ.τ.λ.</a:t>
            </a:r>
          </a:p>
          <a:p>
            <a:pPr>
              <a:buNone/>
            </a:pPr>
            <a:endParaRPr lang="el-GR" dirty="0" smtClean="0">
              <a:latin typeface="+mj-lt"/>
            </a:endParaRPr>
          </a:p>
          <a:p>
            <a:pPr>
              <a:buNone/>
            </a:pPr>
            <a:endParaRPr lang="el-GR" dirty="0" smtClean="0">
              <a:latin typeface="+mj-lt"/>
            </a:endParaRPr>
          </a:p>
          <a:p>
            <a:pPr algn="ctr">
              <a:buNone/>
            </a:pPr>
            <a:r>
              <a:rPr lang="el-GR" dirty="0" smtClean="0">
                <a:latin typeface="+mj-lt"/>
              </a:rPr>
              <a:t>------------------------------------</a:t>
            </a:r>
          </a:p>
          <a:p>
            <a:pPr>
              <a:buNone/>
            </a:pPr>
            <a:endParaRPr lang="el-GR" dirty="0" smtClean="0">
              <a:latin typeface="+mj-lt"/>
            </a:endParaRPr>
          </a:p>
          <a:p>
            <a:pPr>
              <a:buNone/>
            </a:pPr>
            <a:r>
              <a:rPr lang="el-GR" dirty="0" smtClean="0">
                <a:latin typeface="+mj-lt"/>
              </a:rPr>
              <a:t>Για την ιστορία, «Το Σκυλί» βέβαια εκτός από παιδικό ποίημα, έχει και μια ιδιαίτερη ερμηνεία από τον λεγόμενο αναρχικό χώρο, ο οποίος χρησιμοποιεί αυτό το ποίημα όταν θέλει να περιγράψει, ή και να αναφερθεί στους φύλακες των αφεντικών, του κράτους, της εξουσίας και των κεφαλαιοκρατών, δηλαδή τους αστυνομικούς. </a:t>
            </a:r>
            <a:r>
              <a:rPr lang="el-GR" dirty="0" smtClean="0"/>
              <a:t/>
            </a:r>
            <a:br>
              <a:rPr lang="el-GR" dirty="0" smtClean="0"/>
            </a:br>
            <a:endParaRPr lang="el-GR" dirty="0" smtClean="0"/>
          </a:p>
          <a:p>
            <a:pPr>
              <a:buNone/>
            </a:pPr>
            <a:endParaRPr lang="el-GR" dirty="0" smtClean="0"/>
          </a:p>
          <a:p>
            <a:pPr>
              <a:buNone/>
            </a:pPr>
            <a:endParaRPr lang="el-GR"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ΦΛΩΡΙΝΑ</a:t>
            </a:r>
            <a:br>
              <a:rPr lang="el-GR" dirty="0" smtClean="0"/>
            </a:br>
            <a:r>
              <a:rPr lang="el-GR" dirty="0" smtClean="0"/>
              <a:t>20/12/2016</a:t>
            </a:r>
            <a:br>
              <a:rPr lang="el-GR" dirty="0" smtClean="0"/>
            </a:b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sz="2900" dirty="0" smtClean="0"/>
              <a:t/>
            </a:r>
            <a:br>
              <a:rPr lang="el-GR" sz="2900" dirty="0" smtClean="0"/>
            </a:br>
            <a:r>
              <a:rPr lang="el-GR" sz="2900" u="sng" dirty="0" smtClean="0"/>
              <a:t>ΠΛΑΙΣΙΟ  ΕΡΓΑΣΙΑΣ</a:t>
            </a:r>
            <a:r>
              <a:rPr lang="en-US" sz="2900" u="sng" dirty="0" smtClean="0"/>
              <a:t>:</a:t>
            </a:r>
            <a:endParaRPr lang="el-GR" sz="2900" dirty="0" smtClean="0"/>
          </a:p>
          <a:p>
            <a:endParaRPr lang="en-US" sz="2900" u="sng" dirty="0" smtClean="0"/>
          </a:p>
          <a:p>
            <a:r>
              <a:rPr lang="en-US" sz="2900" u="sng" dirty="0" smtClean="0"/>
              <a:t>1) </a:t>
            </a:r>
            <a:r>
              <a:rPr lang="el-GR" sz="2900" u="sng" dirty="0" smtClean="0"/>
              <a:t>Πρόλογος</a:t>
            </a:r>
          </a:p>
          <a:p>
            <a:endParaRPr lang="el-GR" sz="2900" u="sng" dirty="0" smtClean="0"/>
          </a:p>
          <a:p>
            <a:r>
              <a:rPr lang="el-GR" sz="2900" u="sng" dirty="0" smtClean="0"/>
              <a:t>2)  Εισαγωγή (Βιογραφικά στοιχεία της ζωής του Βιζυηνού)</a:t>
            </a:r>
            <a:endParaRPr lang="el-GR" sz="2900" dirty="0" smtClean="0"/>
          </a:p>
          <a:p>
            <a:endParaRPr lang="el-GR" sz="2900" u="sng" dirty="0" smtClean="0"/>
          </a:p>
          <a:p>
            <a:r>
              <a:rPr lang="el-GR" sz="2900" u="sng" dirty="0" smtClean="0"/>
              <a:t>3) Κύριο Μέρος α’ μέρος (κάποια από τα βασικά έργα του </a:t>
            </a:r>
            <a:r>
              <a:rPr lang="el-GR" sz="2900" u="sng" dirty="0" err="1" smtClean="0"/>
              <a:t>Βυζυηνού</a:t>
            </a:r>
            <a:r>
              <a:rPr lang="el-GR" sz="2900" u="sng" dirty="0" smtClean="0"/>
              <a:t>)</a:t>
            </a:r>
          </a:p>
          <a:p>
            <a:endParaRPr lang="el-GR" sz="2900" u="sng" dirty="0" smtClean="0"/>
          </a:p>
          <a:p>
            <a:r>
              <a:rPr lang="el-GR" sz="2900" u="sng" dirty="0" smtClean="0"/>
              <a:t>4) Κύριο Μέρος β’ μέρος</a:t>
            </a:r>
          </a:p>
          <a:p>
            <a:endParaRPr lang="el-GR" sz="2900" u="sng" dirty="0" smtClean="0"/>
          </a:p>
          <a:p>
            <a:r>
              <a:rPr lang="el-GR" sz="2900" u="sng" dirty="0" smtClean="0"/>
              <a:t>5)  Συμπέρασμα</a:t>
            </a:r>
          </a:p>
          <a:p>
            <a:endParaRPr lang="el-GR" sz="2900" u="sng" dirty="0" smtClean="0"/>
          </a:p>
          <a:p>
            <a:r>
              <a:rPr lang="el-GR" sz="2900" u="sng" dirty="0" smtClean="0"/>
              <a:t>6) Βιβλιογραφία </a:t>
            </a:r>
            <a:endParaRPr lang="el-GR" sz="2900" dirty="0" smtClean="0"/>
          </a:p>
          <a:p>
            <a:pPr>
              <a:buNone/>
            </a:pPr>
            <a:endParaRPr lang="el-GR"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smtClean="0"/>
              <a:t>Τὸ</a:t>
            </a:r>
            <a:r>
              <a:rPr lang="el-GR" b="1" dirty="0" smtClean="0"/>
              <a:t> σκυλί</a:t>
            </a:r>
            <a:br>
              <a:rPr lang="el-GR" b="1" dirty="0" smtClean="0"/>
            </a:br>
            <a:endParaRPr lang="el-GR" dirty="0"/>
          </a:p>
        </p:txBody>
      </p:sp>
      <p:sp>
        <p:nvSpPr>
          <p:cNvPr id="3" name="2 - Θέση περιεχομένου"/>
          <p:cNvSpPr>
            <a:spLocks noGrp="1"/>
          </p:cNvSpPr>
          <p:nvPr>
            <p:ph sz="half" idx="1"/>
          </p:nvPr>
        </p:nvSpPr>
        <p:spPr/>
        <p:txBody>
          <a:bodyPr>
            <a:normAutofit fontScale="77500" lnSpcReduction="20000"/>
          </a:bodyPr>
          <a:lstStyle/>
          <a:p>
            <a:pPr>
              <a:buNone/>
            </a:pPr>
            <a:endParaRPr lang="el-GR" b="1" dirty="0" smtClean="0">
              <a:latin typeface="+mj-lt"/>
            </a:endParaRPr>
          </a:p>
          <a:p>
            <a:r>
              <a:rPr lang="el-GR" dirty="0" smtClean="0">
                <a:latin typeface="+mj-lt"/>
              </a:rPr>
              <a:t>Κάθε νύχτα </a:t>
            </a:r>
            <a:r>
              <a:rPr lang="el-GR" dirty="0" err="1" smtClean="0">
                <a:latin typeface="+mj-lt"/>
              </a:rPr>
              <a:t>στὴν</a:t>
            </a:r>
            <a:r>
              <a:rPr lang="el-GR" dirty="0" smtClean="0">
                <a:latin typeface="+mj-lt"/>
              </a:rPr>
              <a:t> </a:t>
            </a:r>
            <a:r>
              <a:rPr lang="el-GR" dirty="0" err="1" smtClean="0">
                <a:latin typeface="+mj-lt"/>
              </a:rPr>
              <a:t>αὐλὴ</a:t>
            </a:r>
            <a:r>
              <a:rPr lang="el-GR" dirty="0" smtClean="0">
                <a:latin typeface="+mj-lt"/>
              </a:rPr>
              <a:t> </a:t>
            </a:r>
            <a:br>
              <a:rPr lang="el-GR" dirty="0" smtClean="0">
                <a:latin typeface="+mj-lt"/>
              </a:rPr>
            </a:br>
            <a:r>
              <a:rPr lang="el-GR" dirty="0" err="1" smtClean="0">
                <a:latin typeface="+mj-lt"/>
              </a:rPr>
              <a:t>γάβου</a:t>
            </a:r>
            <a:r>
              <a:rPr lang="el-GR" dirty="0" smtClean="0">
                <a:latin typeface="+mj-lt"/>
              </a:rPr>
              <a:t>-</a:t>
            </a:r>
            <a:r>
              <a:rPr lang="el-GR" dirty="0" err="1" smtClean="0">
                <a:latin typeface="+mj-lt"/>
              </a:rPr>
              <a:t>γάβου</a:t>
            </a:r>
            <a:r>
              <a:rPr lang="el-GR" dirty="0" smtClean="0">
                <a:latin typeface="+mj-lt"/>
              </a:rPr>
              <a:t> </a:t>
            </a:r>
            <a:r>
              <a:rPr lang="el-GR" dirty="0" err="1" smtClean="0">
                <a:latin typeface="+mj-lt"/>
              </a:rPr>
              <a:t>τὸ</a:t>
            </a:r>
            <a:r>
              <a:rPr lang="el-GR" dirty="0" smtClean="0">
                <a:latin typeface="+mj-lt"/>
              </a:rPr>
              <a:t> σκυλί, </a:t>
            </a:r>
            <a:br>
              <a:rPr lang="el-GR" dirty="0" smtClean="0">
                <a:latin typeface="+mj-lt"/>
              </a:rPr>
            </a:br>
            <a:r>
              <a:rPr lang="el-GR" dirty="0" err="1" smtClean="0">
                <a:latin typeface="+mj-lt"/>
              </a:rPr>
              <a:t>δῶσ᾿</a:t>
            </a:r>
            <a:r>
              <a:rPr lang="el-GR" dirty="0" smtClean="0">
                <a:latin typeface="+mj-lt"/>
              </a:rPr>
              <a:t> του </a:t>
            </a:r>
            <a:r>
              <a:rPr lang="el-GR" dirty="0" err="1" smtClean="0">
                <a:latin typeface="+mj-lt"/>
              </a:rPr>
              <a:t>καὶ</a:t>
            </a:r>
            <a:r>
              <a:rPr lang="el-GR" dirty="0" smtClean="0">
                <a:latin typeface="+mj-lt"/>
              </a:rPr>
              <a:t> γαβγίζει. </a:t>
            </a:r>
            <a:br>
              <a:rPr lang="el-GR" dirty="0" smtClean="0">
                <a:latin typeface="+mj-lt"/>
              </a:rPr>
            </a:br>
            <a:r>
              <a:rPr lang="el-GR" dirty="0" err="1" smtClean="0">
                <a:latin typeface="+mj-lt"/>
              </a:rPr>
              <a:t>Τοῦ</a:t>
            </a:r>
            <a:r>
              <a:rPr lang="el-GR" dirty="0" smtClean="0">
                <a:latin typeface="+mj-lt"/>
              </a:rPr>
              <a:t> </a:t>
            </a:r>
            <a:r>
              <a:rPr lang="el-GR" dirty="0" err="1" smtClean="0">
                <a:latin typeface="+mj-lt"/>
              </a:rPr>
              <a:t>σπιτιοῦ</a:t>
            </a:r>
            <a:r>
              <a:rPr lang="el-GR" dirty="0" smtClean="0">
                <a:latin typeface="+mj-lt"/>
              </a:rPr>
              <a:t> </a:t>
            </a:r>
            <a:r>
              <a:rPr lang="el-GR" dirty="0" err="1" smtClean="0">
                <a:latin typeface="+mj-lt"/>
              </a:rPr>
              <a:t>ἐδῶ</a:t>
            </a:r>
            <a:r>
              <a:rPr lang="el-GR" dirty="0" smtClean="0">
                <a:latin typeface="+mj-lt"/>
              </a:rPr>
              <a:t> </a:t>
            </a:r>
            <a:r>
              <a:rPr lang="el-GR" dirty="0" err="1" smtClean="0">
                <a:latin typeface="+mj-lt"/>
              </a:rPr>
              <a:t>αὐτὸς</a:t>
            </a:r>
            <a:r>
              <a:rPr lang="el-GR" dirty="0" smtClean="0">
                <a:latin typeface="+mj-lt"/>
              </a:rPr>
              <a:t> </a:t>
            </a:r>
            <a:br>
              <a:rPr lang="el-GR" dirty="0" smtClean="0">
                <a:latin typeface="+mj-lt"/>
              </a:rPr>
            </a:br>
            <a:r>
              <a:rPr lang="el-GR" dirty="0" err="1" smtClean="0">
                <a:latin typeface="+mj-lt"/>
              </a:rPr>
              <a:t>εἶναι</a:t>
            </a:r>
            <a:r>
              <a:rPr lang="el-GR" dirty="0" smtClean="0">
                <a:latin typeface="+mj-lt"/>
              </a:rPr>
              <a:t> φύλακας πιστός, </a:t>
            </a:r>
            <a:br>
              <a:rPr lang="el-GR" dirty="0" smtClean="0">
                <a:latin typeface="+mj-lt"/>
              </a:rPr>
            </a:br>
            <a:r>
              <a:rPr lang="el-GR" dirty="0" err="1" smtClean="0">
                <a:latin typeface="+mj-lt"/>
              </a:rPr>
              <a:t>ποιὸς</a:t>
            </a:r>
            <a:r>
              <a:rPr lang="el-GR" dirty="0" smtClean="0">
                <a:latin typeface="+mj-lt"/>
              </a:rPr>
              <a:t> </a:t>
            </a:r>
            <a:r>
              <a:rPr lang="el-GR" dirty="0" err="1" smtClean="0">
                <a:latin typeface="+mj-lt"/>
              </a:rPr>
              <a:t>δὲν</a:t>
            </a:r>
            <a:r>
              <a:rPr lang="el-GR" dirty="0" smtClean="0">
                <a:latin typeface="+mj-lt"/>
              </a:rPr>
              <a:t> </a:t>
            </a:r>
            <a:r>
              <a:rPr lang="el-GR" dirty="0" err="1" smtClean="0">
                <a:latin typeface="+mj-lt"/>
              </a:rPr>
              <a:t>τὸν</a:t>
            </a:r>
            <a:r>
              <a:rPr lang="el-GR" dirty="0" smtClean="0">
                <a:latin typeface="+mj-lt"/>
              </a:rPr>
              <a:t> γνωρίζει;</a:t>
            </a:r>
          </a:p>
          <a:p>
            <a:endParaRPr lang="el-GR" dirty="0" smtClean="0">
              <a:latin typeface="+mj-lt"/>
            </a:endParaRPr>
          </a:p>
          <a:p>
            <a:r>
              <a:rPr lang="el-GR" dirty="0" err="1" smtClean="0">
                <a:latin typeface="+mj-lt"/>
              </a:rPr>
              <a:t>Ἀψηλὰ</a:t>
            </a:r>
            <a:r>
              <a:rPr lang="el-GR" dirty="0" smtClean="0">
                <a:latin typeface="+mj-lt"/>
              </a:rPr>
              <a:t> </a:t>
            </a:r>
            <a:r>
              <a:rPr lang="el-GR" dirty="0" err="1" smtClean="0">
                <a:latin typeface="+mj-lt"/>
              </a:rPr>
              <a:t>τ᾿</a:t>
            </a:r>
            <a:r>
              <a:rPr lang="el-GR" dirty="0" smtClean="0">
                <a:latin typeface="+mj-lt"/>
              </a:rPr>
              <a:t> </a:t>
            </a:r>
            <a:r>
              <a:rPr lang="el-GR" dirty="0" err="1" smtClean="0">
                <a:latin typeface="+mj-lt"/>
              </a:rPr>
              <a:t>ἀφεντικὰ</a:t>
            </a:r>
            <a:r>
              <a:rPr lang="el-GR" dirty="0" smtClean="0">
                <a:latin typeface="+mj-lt"/>
              </a:rPr>
              <a:t> </a:t>
            </a:r>
            <a:br>
              <a:rPr lang="el-GR" dirty="0" smtClean="0">
                <a:latin typeface="+mj-lt"/>
              </a:rPr>
            </a:br>
            <a:r>
              <a:rPr lang="el-GR" dirty="0" smtClean="0">
                <a:latin typeface="+mj-lt"/>
              </a:rPr>
              <a:t>κοιμηθήκανε γλυκά, </a:t>
            </a:r>
            <a:br>
              <a:rPr lang="el-GR" dirty="0" smtClean="0">
                <a:latin typeface="+mj-lt"/>
              </a:rPr>
            </a:br>
            <a:r>
              <a:rPr lang="el-GR" dirty="0" smtClean="0">
                <a:latin typeface="+mj-lt"/>
              </a:rPr>
              <a:t>πέρασε ἡ </a:t>
            </a:r>
            <a:r>
              <a:rPr lang="el-GR" dirty="0" err="1" smtClean="0">
                <a:latin typeface="+mj-lt"/>
              </a:rPr>
              <a:t>ὥρα</a:t>
            </a:r>
            <a:r>
              <a:rPr lang="el-GR" dirty="0" smtClean="0">
                <a:latin typeface="+mj-lt"/>
              </a:rPr>
              <a:t>. </a:t>
            </a:r>
            <a:br>
              <a:rPr lang="el-GR" dirty="0" smtClean="0">
                <a:latin typeface="+mj-lt"/>
              </a:rPr>
            </a:br>
            <a:r>
              <a:rPr lang="el-GR" dirty="0" err="1" smtClean="0">
                <a:latin typeface="+mj-lt"/>
              </a:rPr>
              <a:t>Τὸ</a:t>
            </a:r>
            <a:r>
              <a:rPr lang="el-GR" dirty="0" smtClean="0">
                <a:latin typeface="+mj-lt"/>
              </a:rPr>
              <a:t> γνωρίζει </a:t>
            </a:r>
            <a:r>
              <a:rPr lang="el-GR" dirty="0" err="1" smtClean="0">
                <a:latin typeface="+mj-lt"/>
              </a:rPr>
              <a:t>τὸ</a:t>
            </a:r>
            <a:r>
              <a:rPr lang="el-GR" dirty="0" smtClean="0">
                <a:latin typeface="+mj-lt"/>
              </a:rPr>
              <a:t> </a:t>
            </a:r>
            <a:r>
              <a:rPr lang="el-GR" dirty="0" err="1" smtClean="0">
                <a:latin typeface="+mj-lt"/>
              </a:rPr>
              <a:t>σκυλὶ</a:t>
            </a:r>
            <a:r>
              <a:rPr lang="el-GR" dirty="0" smtClean="0">
                <a:latin typeface="+mj-lt"/>
              </a:rPr>
              <a:t> </a:t>
            </a:r>
            <a:br>
              <a:rPr lang="el-GR" dirty="0" smtClean="0">
                <a:latin typeface="+mj-lt"/>
              </a:rPr>
            </a:br>
            <a:r>
              <a:rPr lang="el-GR" dirty="0" err="1" smtClean="0">
                <a:latin typeface="+mj-lt"/>
              </a:rPr>
              <a:t>καὶ</a:t>
            </a:r>
            <a:r>
              <a:rPr lang="el-GR" dirty="0" smtClean="0">
                <a:latin typeface="+mj-lt"/>
              </a:rPr>
              <a:t> φωνάζει </a:t>
            </a:r>
            <a:r>
              <a:rPr lang="el-GR" dirty="0" err="1" smtClean="0">
                <a:latin typeface="+mj-lt"/>
              </a:rPr>
              <a:t>ἀπ᾿</a:t>
            </a:r>
            <a:r>
              <a:rPr lang="el-GR" dirty="0" smtClean="0">
                <a:latin typeface="+mj-lt"/>
              </a:rPr>
              <a:t> </a:t>
            </a:r>
            <a:r>
              <a:rPr lang="el-GR" dirty="0" err="1" smtClean="0">
                <a:latin typeface="+mj-lt"/>
              </a:rPr>
              <a:t>τὴν</a:t>
            </a:r>
            <a:r>
              <a:rPr lang="el-GR" dirty="0" smtClean="0">
                <a:latin typeface="+mj-lt"/>
              </a:rPr>
              <a:t> </a:t>
            </a:r>
            <a:r>
              <a:rPr lang="el-GR" dirty="0" err="1" smtClean="0">
                <a:latin typeface="+mj-lt"/>
              </a:rPr>
              <a:t>αὐλὴ</a:t>
            </a:r>
            <a:r>
              <a:rPr lang="el-GR" dirty="0" smtClean="0">
                <a:latin typeface="+mj-lt"/>
              </a:rPr>
              <a:t> </a:t>
            </a:r>
            <a:br>
              <a:rPr lang="el-GR" dirty="0" smtClean="0">
                <a:latin typeface="+mj-lt"/>
              </a:rPr>
            </a:br>
            <a:r>
              <a:rPr lang="el-GR" dirty="0" err="1" smtClean="0">
                <a:latin typeface="+mj-lt"/>
              </a:rPr>
              <a:t>γάβου</a:t>
            </a:r>
            <a:r>
              <a:rPr lang="el-GR" dirty="0" smtClean="0">
                <a:latin typeface="+mj-lt"/>
              </a:rPr>
              <a:t>, </a:t>
            </a:r>
            <a:r>
              <a:rPr lang="el-GR" dirty="0" err="1" smtClean="0">
                <a:latin typeface="+mj-lt"/>
              </a:rPr>
              <a:t>γάβου</a:t>
            </a:r>
            <a:r>
              <a:rPr lang="el-GR" dirty="0" smtClean="0">
                <a:latin typeface="+mj-lt"/>
              </a:rPr>
              <a:t> τώρα.</a:t>
            </a:r>
          </a:p>
          <a:p>
            <a:endParaRPr lang="el-GR" dirty="0" smtClean="0">
              <a:latin typeface="+mj-lt"/>
            </a:endParaRPr>
          </a:p>
          <a:p>
            <a:r>
              <a:rPr lang="el-GR" dirty="0" err="1" smtClean="0">
                <a:latin typeface="+mj-lt"/>
              </a:rPr>
              <a:t>Γιὰ</a:t>
            </a:r>
            <a:r>
              <a:rPr lang="el-GR" dirty="0" smtClean="0">
                <a:latin typeface="+mj-lt"/>
              </a:rPr>
              <a:t> </a:t>
            </a:r>
            <a:r>
              <a:rPr lang="el-GR" dirty="0" err="1" smtClean="0">
                <a:latin typeface="+mj-lt"/>
              </a:rPr>
              <a:t>νὰ</a:t>
            </a:r>
            <a:r>
              <a:rPr lang="el-GR" dirty="0" smtClean="0">
                <a:latin typeface="+mj-lt"/>
              </a:rPr>
              <a:t> ξέρουν </a:t>
            </a:r>
            <a:r>
              <a:rPr lang="el-GR" dirty="0" err="1" smtClean="0">
                <a:latin typeface="+mj-lt"/>
              </a:rPr>
              <a:t>οἱ</a:t>
            </a:r>
            <a:r>
              <a:rPr lang="el-GR" dirty="0" smtClean="0">
                <a:latin typeface="+mj-lt"/>
              </a:rPr>
              <a:t> κακοί, </a:t>
            </a:r>
            <a:br>
              <a:rPr lang="el-GR" dirty="0" smtClean="0">
                <a:latin typeface="+mj-lt"/>
              </a:rPr>
            </a:br>
            <a:r>
              <a:rPr lang="el-GR" dirty="0" err="1" smtClean="0">
                <a:latin typeface="+mj-lt"/>
              </a:rPr>
              <a:t>ποὺ</a:t>
            </a:r>
            <a:r>
              <a:rPr lang="el-GR" dirty="0" smtClean="0">
                <a:latin typeface="+mj-lt"/>
              </a:rPr>
              <a:t> </a:t>
            </a:r>
            <a:r>
              <a:rPr lang="el-GR" dirty="0" err="1" smtClean="0">
                <a:latin typeface="+mj-lt"/>
              </a:rPr>
              <a:t>γυρνοῦν</a:t>
            </a:r>
            <a:r>
              <a:rPr lang="el-GR" dirty="0" smtClean="0">
                <a:latin typeface="+mj-lt"/>
              </a:rPr>
              <a:t> </a:t>
            </a:r>
            <a:r>
              <a:rPr lang="el-GR" dirty="0" err="1" smtClean="0">
                <a:latin typeface="+mj-lt"/>
              </a:rPr>
              <a:t>ἐδῶ</a:t>
            </a:r>
            <a:r>
              <a:rPr lang="el-GR" dirty="0" smtClean="0">
                <a:latin typeface="+mj-lt"/>
              </a:rPr>
              <a:t> κι </a:t>
            </a:r>
            <a:r>
              <a:rPr lang="el-GR" dirty="0" err="1" smtClean="0">
                <a:latin typeface="+mj-lt"/>
              </a:rPr>
              <a:t>ἐκεῖ</a:t>
            </a:r>
            <a:r>
              <a:rPr lang="el-GR" dirty="0" smtClean="0">
                <a:latin typeface="+mj-lt"/>
              </a:rPr>
              <a:t> </a:t>
            </a:r>
            <a:br>
              <a:rPr lang="el-GR" dirty="0" smtClean="0">
                <a:latin typeface="+mj-lt"/>
              </a:rPr>
            </a:br>
            <a:r>
              <a:rPr lang="el-GR" dirty="0" smtClean="0">
                <a:latin typeface="+mj-lt"/>
              </a:rPr>
              <a:t>κάτι </a:t>
            </a:r>
            <a:r>
              <a:rPr lang="el-GR" dirty="0" err="1" smtClean="0">
                <a:latin typeface="+mj-lt"/>
              </a:rPr>
              <a:t>νὰ</a:t>
            </a:r>
            <a:r>
              <a:rPr lang="el-GR" dirty="0" smtClean="0">
                <a:latin typeface="+mj-lt"/>
              </a:rPr>
              <a:t> σουφρώσουν, </a:t>
            </a:r>
            <a:br>
              <a:rPr lang="el-GR" dirty="0" smtClean="0">
                <a:latin typeface="+mj-lt"/>
              </a:rPr>
            </a:br>
            <a:r>
              <a:rPr lang="el-GR" dirty="0" err="1" smtClean="0">
                <a:latin typeface="+mj-lt"/>
              </a:rPr>
              <a:t>πὼς</a:t>
            </a:r>
            <a:r>
              <a:rPr lang="el-GR" dirty="0" smtClean="0">
                <a:latin typeface="+mj-lt"/>
              </a:rPr>
              <a:t> </a:t>
            </a:r>
            <a:r>
              <a:rPr lang="el-GR" dirty="0" err="1" smtClean="0">
                <a:latin typeface="+mj-lt"/>
              </a:rPr>
              <a:t>σὰν</a:t>
            </a:r>
            <a:r>
              <a:rPr lang="el-GR" dirty="0" smtClean="0">
                <a:latin typeface="+mj-lt"/>
              </a:rPr>
              <a:t> </a:t>
            </a:r>
            <a:r>
              <a:rPr lang="el-GR" dirty="0" err="1" smtClean="0">
                <a:latin typeface="+mj-lt"/>
              </a:rPr>
              <a:t>ἔμπουν</a:t>
            </a:r>
            <a:r>
              <a:rPr lang="el-GR" dirty="0" smtClean="0">
                <a:latin typeface="+mj-lt"/>
              </a:rPr>
              <a:t> </a:t>
            </a:r>
            <a:r>
              <a:rPr lang="el-GR" dirty="0" err="1" smtClean="0">
                <a:latin typeface="+mj-lt"/>
              </a:rPr>
              <a:t>στὴν</a:t>
            </a:r>
            <a:r>
              <a:rPr lang="el-GR" dirty="0" smtClean="0">
                <a:latin typeface="+mj-lt"/>
              </a:rPr>
              <a:t> </a:t>
            </a:r>
            <a:r>
              <a:rPr lang="el-GR" dirty="0" err="1" smtClean="0">
                <a:latin typeface="+mj-lt"/>
              </a:rPr>
              <a:t>αὐλή</a:t>
            </a:r>
            <a:r>
              <a:rPr lang="el-GR" dirty="0" smtClean="0">
                <a:latin typeface="+mj-lt"/>
              </a:rPr>
              <a:t>, </a:t>
            </a:r>
            <a:br>
              <a:rPr lang="el-GR" dirty="0" smtClean="0">
                <a:latin typeface="+mj-lt"/>
              </a:rPr>
            </a:br>
            <a:r>
              <a:rPr lang="el-GR" dirty="0" err="1" smtClean="0">
                <a:latin typeface="+mj-lt"/>
              </a:rPr>
              <a:t>θὰ</a:t>
            </a:r>
            <a:r>
              <a:rPr lang="el-GR" dirty="0" smtClean="0">
                <a:latin typeface="+mj-lt"/>
              </a:rPr>
              <a:t> </a:t>
            </a:r>
            <a:r>
              <a:rPr lang="el-GR" dirty="0" err="1" smtClean="0">
                <a:latin typeface="+mj-lt"/>
              </a:rPr>
              <a:t>τοὺς</a:t>
            </a:r>
            <a:r>
              <a:rPr lang="el-GR" dirty="0" smtClean="0">
                <a:latin typeface="+mj-lt"/>
              </a:rPr>
              <a:t> πιάσει </a:t>
            </a:r>
            <a:r>
              <a:rPr lang="el-GR" dirty="0" err="1" smtClean="0">
                <a:latin typeface="+mj-lt"/>
              </a:rPr>
              <a:t>τὸ</a:t>
            </a:r>
            <a:r>
              <a:rPr lang="el-GR" dirty="0" smtClean="0">
                <a:latin typeface="+mj-lt"/>
              </a:rPr>
              <a:t> </a:t>
            </a:r>
            <a:r>
              <a:rPr lang="el-GR" dirty="0" err="1" smtClean="0">
                <a:latin typeface="+mj-lt"/>
              </a:rPr>
              <a:t>σκυλὶ</a:t>
            </a:r>
            <a:r>
              <a:rPr lang="el-GR" dirty="0" smtClean="0">
                <a:latin typeface="+mj-lt"/>
              </a:rPr>
              <a:t> </a:t>
            </a:r>
            <a:br>
              <a:rPr lang="el-GR" dirty="0" smtClean="0">
                <a:latin typeface="+mj-lt"/>
              </a:rPr>
            </a:br>
            <a:r>
              <a:rPr lang="el-GR" dirty="0" err="1" smtClean="0">
                <a:latin typeface="+mj-lt"/>
              </a:rPr>
              <a:t>καὶ</a:t>
            </a:r>
            <a:r>
              <a:rPr lang="el-GR" dirty="0" smtClean="0">
                <a:latin typeface="+mj-lt"/>
              </a:rPr>
              <a:t> </a:t>
            </a:r>
            <a:r>
              <a:rPr lang="el-GR" dirty="0" err="1" smtClean="0">
                <a:latin typeface="+mj-lt"/>
              </a:rPr>
              <a:t>δὲ</a:t>
            </a:r>
            <a:r>
              <a:rPr lang="el-GR" dirty="0" smtClean="0">
                <a:latin typeface="+mj-lt"/>
              </a:rPr>
              <a:t> </a:t>
            </a:r>
            <a:r>
              <a:rPr lang="el-GR" dirty="0" err="1" smtClean="0">
                <a:latin typeface="+mj-lt"/>
              </a:rPr>
              <a:t>θὰ</a:t>
            </a:r>
            <a:r>
              <a:rPr lang="el-GR" dirty="0" smtClean="0">
                <a:latin typeface="+mj-lt"/>
              </a:rPr>
              <a:t> </a:t>
            </a:r>
            <a:r>
              <a:rPr lang="el-GR" dirty="0" err="1" smtClean="0">
                <a:latin typeface="+mj-lt"/>
              </a:rPr>
              <a:t>τὴ</a:t>
            </a:r>
            <a:r>
              <a:rPr lang="el-GR" dirty="0" smtClean="0">
                <a:latin typeface="+mj-lt"/>
              </a:rPr>
              <a:t> γλυτώσουν.</a:t>
            </a:r>
          </a:p>
          <a:p>
            <a:endParaRPr lang="el-GR" dirty="0"/>
          </a:p>
        </p:txBody>
      </p:sp>
      <p:pic>
        <p:nvPicPr>
          <p:cNvPr id="5" name="4 - Θέση περιεχομένου" descr="TO SKYLI.jpg"/>
          <p:cNvPicPr>
            <a:picLocks noGrp="1" noChangeAspect="1"/>
          </p:cNvPicPr>
          <p:nvPr>
            <p:ph sz="half" idx="2"/>
          </p:nvPr>
        </p:nvPicPr>
        <p:blipFill>
          <a:blip r:embed="rId2"/>
          <a:stretch>
            <a:fillRect/>
          </a:stretch>
        </p:blipFill>
        <p:spPr>
          <a:xfrm>
            <a:off x="3786182" y="1928802"/>
            <a:ext cx="4900618" cy="464347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r>
              <a:rPr lang="el-GR" dirty="0" smtClean="0">
                <a:latin typeface="+mj-lt"/>
              </a:rPr>
              <a:t>Αφθονούν τα ποιήματα με πρωταγωνιστές και  ήρωες, διάφορα ζώα</a:t>
            </a:r>
            <a:r>
              <a:rPr lang="el-GR" i="1" dirty="0" smtClean="0">
                <a:latin typeface="+mj-lt"/>
              </a:rPr>
              <a:t>. Το γατάκι, το σκυλί, η αγελάδα, ο </a:t>
            </a:r>
            <a:r>
              <a:rPr lang="el-GR" i="1" dirty="0" err="1" smtClean="0">
                <a:latin typeface="+mj-lt"/>
              </a:rPr>
              <a:t>κορυδαλός</a:t>
            </a:r>
            <a:r>
              <a:rPr lang="el-GR" i="1" dirty="0" smtClean="0">
                <a:latin typeface="+mj-lt"/>
              </a:rPr>
              <a:t>, το καναρίνι, ο παπαγάλος, το χελιδόνι, το λαγουδάκι, ο πετεινός, η </a:t>
            </a:r>
            <a:r>
              <a:rPr lang="el-GR" i="1" dirty="0" err="1" smtClean="0">
                <a:latin typeface="+mj-lt"/>
              </a:rPr>
              <a:t>κλώσσα</a:t>
            </a:r>
            <a:r>
              <a:rPr lang="el-GR" i="1" dirty="0" smtClean="0">
                <a:latin typeface="+mj-lt"/>
              </a:rPr>
              <a:t>, το ψαράκι, η </a:t>
            </a:r>
            <a:r>
              <a:rPr lang="el-GR" i="1" dirty="0" err="1" smtClean="0">
                <a:latin typeface="+mj-lt"/>
              </a:rPr>
              <a:t>χελώνη</a:t>
            </a:r>
            <a:r>
              <a:rPr lang="el-GR" i="1" dirty="0" smtClean="0">
                <a:latin typeface="+mj-lt"/>
              </a:rPr>
              <a:t> και ο ίππος και η Σμαρίδα</a:t>
            </a:r>
            <a:r>
              <a:rPr lang="el-GR" dirty="0" smtClean="0">
                <a:latin typeface="+mj-lt"/>
              </a:rPr>
              <a:t> είναι από τα πλέον χαρακτηριστικά.</a:t>
            </a:r>
          </a:p>
          <a:p>
            <a:r>
              <a:rPr lang="el-GR" dirty="0" smtClean="0">
                <a:latin typeface="+mj-lt"/>
              </a:rPr>
              <a:t> Η επιλογή ρου Βιζυηνού δεν είναι τυχαία,  γιατί η αγάπη των παιδιών στα ζώα είναι πασιφανής εμπειρικά. Τα παιδιά και ιδιαίτερα τα νήπια εκλαμβάνουν τα ζώα ως κάτι το ενδιάμεσο μεταξύ αυτού και του κόσμου των μεγάλων. Επειδή δεν μιλούν, τα αισθάνονται πλησιέστερα από ότι τους ενήλικες.</a:t>
            </a:r>
          </a:p>
          <a:p>
            <a:r>
              <a:rPr lang="el-GR" dirty="0" smtClean="0">
                <a:latin typeface="+mj-lt"/>
              </a:rPr>
              <a:t>Άλλωστε όπως βλέπουμε και στο προαναφερθέν ποίημα οι προσωπογραφίες και οι εικόνες και οι </a:t>
            </a:r>
            <a:r>
              <a:rPr lang="el-GR" dirty="0" err="1" smtClean="0">
                <a:latin typeface="+mj-lt"/>
              </a:rPr>
              <a:t>πρωσοποποιήσεις</a:t>
            </a:r>
            <a:r>
              <a:rPr lang="el-GR" dirty="0" smtClean="0">
                <a:latin typeface="+mj-lt"/>
              </a:rPr>
              <a:t> είναι άφθονες και αυτό είναι απολύτως κατανοητό, διότι απευθύνεται κατά κόρον για παιδιά.</a:t>
            </a:r>
            <a:endParaRPr lang="el-GR"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fontScale="55000" lnSpcReduction="20000"/>
          </a:bodyPr>
          <a:lstStyle/>
          <a:p>
            <a:r>
              <a:rPr lang="el-GR" sz="2300" b="1" dirty="0" smtClean="0">
                <a:latin typeface="+mj-lt"/>
              </a:rPr>
              <a:t>Αξίζει να σημειωθεί επίσης το ποίημα του </a:t>
            </a:r>
            <a:r>
              <a:rPr lang="el-GR" sz="2300" b="1" dirty="0" err="1" smtClean="0">
                <a:latin typeface="+mj-lt"/>
              </a:rPr>
              <a:t>Βιζηυνού</a:t>
            </a:r>
            <a:r>
              <a:rPr lang="el-GR" sz="2300" b="1" dirty="0" smtClean="0">
                <a:latin typeface="+mj-lt"/>
              </a:rPr>
              <a:t> με τίτλο «Καλή νύχτα» ως ένα δραματικό μεν, αλλά μετουσιωμένο στο ύφος του ανταποκρινόμενου κοινού ή αναγνώστη ποίημα, χωρίς να ξεφεύγει από το ρεαλισμό της πραγματικότητας.</a:t>
            </a:r>
          </a:p>
          <a:p>
            <a:endParaRPr lang="el-GR" dirty="0" smtClean="0">
              <a:latin typeface="+mj-lt"/>
            </a:endParaRPr>
          </a:p>
          <a:p>
            <a:r>
              <a:rPr lang="el-GR" sz="2900" dirty="0" smtClean="0">
                <a:latin typeface="+mj-lt"/>
              </a:rPr>
              <a:t>Η αναπαράσταση που δίνεται κατά τη δύση του ηλίου όπου απλώνεται το σκοτάδι και οσονούπω τα πάντα σιγούν είναι παραστατική και ζωντανή. Το ύφος και η γλώσσα δεν ξεφεύγουν από τη συνηθισμένη τεχνοτροπία της παιδικής ποίησης </a:t>
            </a:r>
            <a:r>
              <a:rPr lang="el-GR" sz="2900" dirty="0" err="1" smtClean="0">
                <a:latin typeface="+mj-lt"/>
              </a:rPr>
              <a:t>Βιζηυνού</a:t>
            </a:r>
            <a:r>
              <a:rPr lang="el-GR" sz="2900" dirty="0" smtClean="0">
                <a:latin typeface="+mj-lt"/>
              </a:rPr>
              <a:t>. Χρησιμοποιώντας απλές λέξεις και κατανοητές μεταφορές καταφέρνει να συναρμολογήσει πλούσιες νοηματικές φράσεις που μπορούν να απευθυνθούν και σε μεγαλύτερο κοινό χωρίς να περάσουν ως μονόπλευρες, «ξύλινες» ή βαρετές</a:t>
            </a:r>
            <a:r>
              <a:rPr lang="el-GR" sz="2600" dirty="0" smtClean="0">
                <a:latin typeface="+mj-lt"/>
              </a:rPr>
              <a:t>.</a:t>
            </a:r>
            <a:endParaRPr lang="el-GR" sz="2600" dirty="0">
              <a:latin typeface="+mj-lt"/>
            </a:endParaRPr>
          </a:p>
        </p:txBody>
      </p:sp>
      <p:sp>
        <p:nvSpPr>
          <p:cNvPr id="4" name="3 - Θέση περιεχομένου"/>
          <p:cNvSpPr>
            <a:spLocks noGrp="1"/>
          </p:cNvSpPr>
          <p:nvPr>
            <p:ph sz="half" idx="2"/>
          </p:nvPr>
        </p:nvSpPr>
        <p:spPr/>
        <p:txBody>
          <a:bodyPr>
            <a:normAutofit fontScale="55000" lnSpcReduction="20000"/>
          </a:bodyPr>
          <a:lstStyle/>
          <a:p>
            <a:r>
              <a:rPr lang="el-GR" sz="2900" dirty="0" smtClean="0">
                <a:latin typeface="+mj-lt"/>
              </a:rPr>
              <a:t>Πίσω </a:t>
            </a:r>
            <a:r>
              <a:rPr lang="el-GR" sz="2900" dirty="0" err="1" smtClean="0">
                <a:latin typeface="+mj-lt"/>
              </a:rPr>
              <a:t>ἀπ᾿</a:t>
            </a:r>
            <a:r>
              <a:rPr lang="el-GR" sz="2900" dirty="0" smtClean="0">
                <a:latin typeface="+mj-lt"/>
              </a:rPr>
              <a:t> </a:t>
            </a:r>
            <a:r>
              <a:rPr lang="el-GR" sz="2900" dirty="0" err="1" smtClean="0">
                <a:latin typeface="+mj-lt"/>
              </a:rPr>
              <a:t>ἄσπρα</a:t>
            </a:r>
            <a:r>
              <a:rPr lang="el-GR" sz="2900" dirty="0" smtClean="0">
                <a:latin typeface="+mj-lt"/>
              </a:rPr>
              <a:t> βουνά,</a:t>
            </a:r>
            <a:br>
              <a:rPr lang="el-GR" sz="2900" dirty="0" smtClean="0">
                <a:latin typeface="+mj-lt"/>
              </a:rPr>
            </a:br>
            <a:r>
              <a:rPr lang="el-GR" sz="2900" dirty="0" smtClean="0">
                <a:latin typeface="+mj-lt"/>
              </a:rPr>
              <a:t>σκεπασμένα </a:t>
            </a:r>
            <a:r>
              <a:rPr lang="el-GR" sz="2900" dirty="0" err="1" smtClean="0">
                <a:latin typeface="+mj-lt"/>
              </a:rPr>
              <a:t>μὲ</a:t>
            </a:r>
            <a:r>
              <a:rPr lang="el-GR" sz="2900" dirty="0" smtClean="0">
                <a:latin typeface="+mj-lt"/>
              </a:rPr>
              <a:t> χιόνι,</a:t>
            </a:r>
            <a:br>
              <a:rPr lang="el-GR" sz="2900" dirty="0" smtClean="0">
                <a:latin typeface="+mj-lt"/>
              </a:rPr>
            </a:br>
            <a:r>
              <a:rPr lang="el-GR" sz="2900" dirty="0" smtClean="0">
                <a:latin typeface="+mj-lt"/>
              </a:rPr>
              <a:t>δύει </a:t>
            </a:r>
            <a:r>
              <a:rPr lang="el-GR" sz="2900" dirty="0" smtClean="0">
                <a:latin typeface="+mj-lt"/>
              </a:rPr>
              <a:t>ὁ </a:t>
            </a:r>
            <a:r>
              <a:rPr lang="el-GR" sz="2900" dirty="0" err="1" smtClean="0">
                <a:latin typeface="+mj-lt"/>
              </a:rPr>
              <a:t>ἥλιος</a:t>
            </a:r>
            <a:r>
              <a:rPr lang="el-GR" sz="2900" dirty="0" smtClean="0">
                <a:latin typeface="+mj-lt"/>
              </a:rPr>
              <a:t> </a:t>
            </a:r>
            <a:r>
              <a:rPr lang="el-GR" sz="2900" dirty="0" err="1" smtClean="0">
                <a:latin typeface="+mj-lt"/>
              </a:rPr>
              <a:t>ξανὰ</a:t>
            </a:r>
            <a:r>
              <a:rPr lang="el-GR" sz="2900" dirty="0" smtClean="0">
                <a:latin typeface="+mj-lt"/>
              </a:rPr>
              <a:t/>
            </a:r>
            <a:br>
              <a:rPr lang="el-GR" sz="2900" dirty="0" smtClean="0">
                <a:latin typeface="+mj-lt"/>
              </a:rPr>
            </a:br>
            <a:r>
              <a:rPr lang="el-GR" sz="2900" dirty="0" smtClean="0">
                <a:latin typeface="+mj-lt"/>
              </a:rPr>
              <a:t>κι </a:t>
            </a:r>
            <a:r>
              <a:rPr lang="el-GR" sz="2900" dirty="0" err="1" smtClean="0">
                <a:latin typeface="+mj-lt"/>
              </a:rPr>
              <a:t>ἀρχινᾷ</a:t>
            </a:r>
            <a:r>
              <a:rPr lang="el-GR" sz="2900" dirty="0" smtClean="0">
                <a:latin typeface="+mj-lt"/>
              </a:rPr>
              <a:t> καὶ νυχτώνει.</a:t>
            </a:r>
          </a:p>
          <a:p>
            <a:r>
              <a:rPr lang="el-GR" sz="2900" dirty="0" err="1" smtClean="0">
                <a:latin typeface="+mj-lt"/>
              </a:rPr>
              <a:t>Στὴν</a:t>
            </a:r>
            <a:r>
              <a:rPr lang="el-GR" sz="2900" dirty="0" smtClean="0">
                <a:latin typeface="+mj-lt"/>
              </a:rPr>
              <a:t> ζεστή τους </a:t>
            </a:r>
            <a:r>
              <a:rPr lang="el-GR" sz="2900" dirty="0" err="1" smtClean="0">
                <a:latin typeface="+mj-lt"/>
              </a:rPr>
              <a:t>φωλιὰ</a:t>
            </a:r>
            <a:r>
              <a:rPr lang="el-GR" sz="2900" dirty="0" smtClean="0">
                <a:latin typeface="+mj-lt"/>
              </a:rPr>
              <a:t/>
            </a:r>
            <a:br>
              <a:rPr lang="el-GR" sz="2900" dirty="0" smtClean="0">
                <a:latin typeface="+mj-lt"/>
              </a:rPr>
            </a:br>
            <a:r>
              <a:rPr lang="el-GR" sz="2900" dirty="0" err="1" smtClean="0">
                <a:latin typeface="+mj-lt"/>
              </a:rPr>
              <a:t>ἕνα</a:t>
            </a:r>
            <a:r>
              <a:rPr lang="el-GR" sz="2900" dirty="0" smtClean="0">
                <a:latin typeface="+mj-lt"/>
              </a:rPr>
              <a:t> </a:t>
            </a:r>
            <a:r>
              <a:rPr lang="el-GR" sz="2900" dirty="0" err="1" smtClean="0">
                <a:latin typeface="+mj-lt"/>
              </a:rPr>
              <a:t>ἕνα</a:t>
            </a:r>
            <a:r>
              <a:rPr lang="el-GR" sz="2900" dirty="0" smtClean="0">
                <a:latin typeface="+mj-lt"/>
              </a:rPr>
              <a:t> κουρνιάζουν</a:t>
            </a:r>
            <a:br>
              <a:rPr lang="el-GR" sz="2900" dirty="0" smtClean="0">
                <a:latin typeface="+mj-lt"/>
              </a:rPr>
            </a:br>
            <a:r>
              <a:rPr lang="el-GR" sz="2900" dirty="0" err="1" smtClean="0">
                <a:latin typeface="+mj-lt"/>
              </a:rPr>
              <a:t>καὶ</a:t>
            </a:r>
            <a:r>
              <a:rPr lang="el-GR" sz="2900" dirty="0" smtClean="0">
                <a:latin typeface="+mj-lt"/>
              </a:rPr>
              <a:t> </a:t>
            </a:r>
            <a:r>
              <a:rPr lang="el-GR" sz="2900" dirty="0" err="1" smtClean="0">
                <a:latin typeface="+mj-lt"/>
              </a:rPr>
              <a:t>σιγοῦν</a:t>
            </a:r>
            <a:r>
              <a:rPr lang="el-GR" sz="2900" dirty="0" smtClean="0">
                <a:latin typeface="+mj-lt"/>
              </a:rPr>
              <a:t> </a:t>
            </a:r>
            <a:r>
              <a:rPr lang="el-GR" sz="2900" dirty="0" err="1" smtClean="0">
                <a:latin typeface="+mj-lt"/>
              </a:rPr>
              <a:t>τὰ</a:t>
            </a:r>
            <a:r>
              <a:rPr lang="el-GR" sz="2900" dirty="0" smtClean="0">
                <a:latin typeface="+mj-lt"/>
              </a:rPr>
              <a:t> </a:t>
            </a:r>
            <a:r>
              <a:rPr lang="el-GR" sz="2900" dirty="0" err="1" smtClean="0">
                <a:latin typeface="+mj-lt"/>
              </a:rPr>
              <a:t>πουλιὰ</a:t>
            </a:r>
            <a:r>
              <a:rPr lang="el-GR" sz="2900" dirty="0" smtClean="0">
                <a:latin typeface="+mj-lt"/>
              </a:rPr>
              <a:t/>
            </a:r>
            <a:br>
              <a:rPr lang="el-GR" sz="2900" dirty="0" smtClean="0">
                <a:latin typeface="+mj-lt"/>
              </a:rPr>
            </a:br>
            <a:r>
              <a:rPr lang="el-GR" sz="2900" dirty="0" smtClean="0">
                <a:latin typeface="+mj-lt"/>
              </a:rPr>
              <a:t>γιατί, βλέπεις, νυστάζουν.</a:t>
            </a:r>
          </a:p>
          <a:p>
            <a:r>
              <a:rPr lang="el-GR" sz="2900" dirty="0" err="1" smtClean="0">
                <a:latin typeface="+mj-lt"/>
              </a:rPr>
              <a:t>Τὸ</a:t>
            </a:r>
            <a:r>
              <a:rPr lang="el-GR" sz="2900" dirty="0" smtClean="0">
                <a:latin typeface="+mj-lt"/>
              </a:rPr>
              <a:t> φεγγάρι </a:t>
            </a:r>
            <a:r>
              <a:rPr lang="el-GR" sz="2900" dirty="0" err="1" smtClean="0">
                <a:latin typeface="+mj-lt"/>
              </a:rPr>
              <a:t>χλωμὸ</a:t>
            </a:r>
            <a:r>
              <a:rPr lang="el-GR" sz="2900" dirty="0" smtClean="0">
                <a:latin typeface="+mj-lt"/>
              </a:rPr>
              <a:t/>
            </a:r>
            <a:br>
              <a:rPr lang="el-GR" sz="2900" dirty="0" smtClean="0">
                <a:latin typeface="+mj-lt"/>
              </a:rPr>
            </a:br>
            <a:r>
              <a:rPr lang="el-GR" sz="2900" dirty="0" err="1" smtClean="0">
                <a:latin typeface="+mj-lt"/>
              </a:rPr>
              <a:t>προχωρεῖ</a:t>
            </a:r>
            <a:r>
              <a:rPr lang="el-GR" sz="2900" dirty="0" smtClean="0">
                <a:latin typeface="+mj-lt"/>
              </a:rPr>
              <a:t> </a:t>
            </a:r>
            <a:r>
              <a:rPr lang="el-GR" sz="2900" dirty="0" err="1" smtClean="0">
                <a:latin typeface="+mj-lt"/>
              </a:rPr>
              <a:t>στὸν</a:t>
            </a:r>
            <a:r>
              <a:rPr lang="el-GR" sz="2900" dirty="0" smtClean="0">
                <a:latin typeface="+mj-lt"/>
              </a:rPr>
              <a:t> </a:t>
            </a:r>
            <a:r>
              <a:rPr lang="el-GR" sz="2900" dirty="0" err="1" smtClean="0">
                <a:latin typeface="+mj-lt"/>
              </a:rPr>
              <a:t>αἰθέρα</a:t>
            </a:r>
            <a:r>
              <a:rPr lang="el-GR" sz="2900" dirty="0" smtClean="0">
                <a:latin typeface="+mj-lt"/>
              </a:rPr>
              <a:t>.</a:t>
            </a:r>
            <a:br>
              <a:rPr lang="el-GR" sz="2900" dirty="0" smtClean="0">
                <a:latin typeface="+mj-lt"/>
              </a:rPr>
            </a:br>
            <a:r>
              <a:rPr lang="el-GR" sz="2900" dirty="0" err="1" smtClean="0">
                <a:latin typeface="+mj-lt"/>
              </a:rPr>
              <a:t>Καλὴ</a:t>
            </a:r>
            <a:r>
              <a:rPr lang="el-GR" sz="2900" dirty="0" smtClean="0">
                <a:latin typeface="+mj-lt"/>
              </a:rPr>
              <a:t> νύκτα, μαμά,</a:t>
            </a:r>
            <a:br>
              <a:rPr lang="el-GR" sz="2900" dirty="0" smtClean="0">
                <a:latin typeface="+mj-lt"/>
              </a:rPr>
            </a:br>
            <a:r>
              <a:rPr lang="el-GR" sz="2900" dirty="0" err="1" smtClean="0">
                <a:latin typeface="+mj-lt"/>
              </a:rPr>
              <a:t>καλὴ</a:t>
            </a:r>
            <a:r>
              <a:rPr lang="el-GR" sz="2900" dirty="0" smtClean="0">
                <a:latin typeface="+mj-lt"/>
              </a:rPr>
              <a:t> νύκτα, πατέρα!</a:t>
            </a:r>
          </a:p>
          <a:p>
            <a:r>
              <a:rPr lang="el-GR" sz="2900" dirty="0" err="1" smtClean="0">
                <a:latin typeface="+mj-lt"/>
              </a:rPr>
              <a:t>Καὶ</a:t>
            </a:r>
            <a:r>
              <a:rPr lang="el-GR" sz="2900" dirty="0" smtClean="0">
                <a:latin typeface="+mj-lt"/>
              </a:rPr>
              <a:t> ἡ πούλια </a:t>
            </a:r>
            <a:r>
              <a:rPr lang="el-GR" sz="2900" dirty="0" err="1" smtClean="0">
                <a:latin typeface="+mj-lt"/>
              </a:rPr>
              <a:t>κρυφὴ</a:t>
            </a:r>
            <a:r>
              <a:rPr lang="el-GR" sz="2900" dirty="0" smtClean="0">
                <a:latin typeface="+mj-lt"/>
              </a:rPr>
              <a:t/>
            </a:r>
            <a:br>
              <a:rPr lang="el-GR" sz="2900" dirty="0" smtClean="0">
                <a:latin typeface="+mj-lt"/>
              </a:rPr>
            </a:br>
            <a:r>
              <a:rPr lang="el-GR" sz="2900" dirty="0" err="1" smtClean="0">
                <a:latin typeface="+mj-lt"/>
              </a:rPr>
              <a:t>προσπαθεῖ</a:t>
            </a:r>
            <a:r>
              <a:rPr lang="el-GR" sz="2900" dirty="0" smtClean="0">
                <a:latin typeface="+mj-lt"/>
              </a:rPr>
              <a:t> </a:t>
            </a:r>
            <a:r>
              <a:rPr lang="el-GR" sz="2900" dirty="0" err="1" smtClean="0">
                <a:latin typeface="+mj-lt"/>
              </a:rPr>
              <a:t>ν᾿</a:t>
            </a:r>
            <a:r>
              <a:rPr lang="el-GR" sz="2900" dirty="0" smtClean="0">
                <a:latin typeface="+mj-lt"/>
              </a:rPr>
              <a:t> </a:t>
            </a:r>
            <a:r>
              <a:rPr lang="el-GR" sz="2900" dirty="0" err="1" smtClean="0">
                <a:latin typeface="+mj-lt"/>
              </a:rPr>
              <a:t>ἀνατείλει</a:t>
            </a:r>
            <a:r>
              <a:rPr lang="el-GR" sz="2900" dirty="0" smtClean="0">
                <a:latin typeface="+mj-lt"/>
              </a:rPr>
              <a:t>.</a:t>
            </a:r>
            <a:br>
              <a:rPr lang="el-GR" sz="2900" dirty="0" smtClean="0">
                <a:latin typeface="+mj-lt"/>
              </a:rPr>
            </a:br>
            <a:r>
              <a:rPr lang="el-GR" sz="2900" dirty="0" err="1" smtClean="0">
                <a:latin typeface="+mj-lt"/>
              </a:rPr>
              <a:t>Καλὴ</a:t>
            </a:r>
            <a:r>
              <a:rPr lang="el-GR" sz="2900" dirty="0" smtClean="0">
                <a:latin typeface="+mj-lt"/>
              </a:rPr>
              <a:t> νύχτα, </a:t>
            </a:r>
            <a:r>
              <a:rPr lang="el-GR" sz="2900" dirty="0" err="1" smtClean="0">
                <a:latin typeface="+mj-lt"/>
              </a:rPr>
              <a:t>ἀδελφοί</a:t>
            </a:r>
            <a:r>
              <a:rPr lang="el-GR" sz="2900" dirty="0" smtClean="0">
                <a:latin typeface="+mj-lt"/>
              </a:rPr>
              <a:t>,</a:t>
            </a:r>
            <a:br>
              <a:rPr lang="el-GR" sz="2900" dirty="0" smtClean="0">
                <a:latin typeface="+mj-lt"/>
              </a:rPr>
            </a:br>
            <a:r>
              <a:rPr lang="el-GR" sz="2900" dirty="0" err="1" smtClean="0">
                <a:latin typeface="+mj-lt"/>
              </a:rPr>
              <a:t>ἀδελφές</a:t>
            </a:r>
            <a:r>
              <a:rPr lang="el-GR" sz="2900" dirty="0" smtClean="0">
                <a:latin typeface="+mj-lt"/>
              </a:rPr>
              <a:t> μου </a:t>
            </a:r>
            <a:r>
              <a:rPr lang="el-GR" sz="2900" dirty="0" err="1" smtClean="0">
                <a:latin typeface="+mj-lt"/>
              </a:rPr>
              <a:t>καὶ</a:t>
            </a:r>
            <a:r>
              <a:rPr lang="el-GR" sz="2900" dirty="0" smtClean="0">
                <a:latin typeface="+mj-lt"/>
              </a:rPr>
              <a:t> φίλοι!</a:t>
            </a:r>
          </a:p>
          <a:p>
            <a:r>
              <a:rPr lang="el-GR" sz="2900" dirty="0" err="1" smtClean="0">
                <a:latin typeface="+mj-lt"/>
              </a:rPr>
              <a:t>Καλὴ</a:t>
            </a:r>
            <a:r>
              <a:rPr lang="el-GR" sz="2900" dirty="0" smtClean="0">
                <a:latin typeface="+mj-lt"/>
              </a:rPr>
              <a:t> νύχτα </a:t>
            </a:r>
            <a:r>
              <a:rPr lang="el-GR" sz="2900" dirty="0" err="1" smtClean="0">
                <a:latin typeface="+mj-lt"/>
              </a:rPr>
              <a:t>καὶ</a:t>
            </a:r>
            <a:r>
              <a:rPr lang="el-GR" sz="2900" dirty="0" smtClean="0">
                <a:latin typeface="+mj-lt"/>
              </a:rPr>
              <a:t> </a:t>
            </a:r>
            <a:r>
              <a:rPr lang="el-GR" sz="2900" dirty="0" err="1" smtClean="0">
                <a:latin typeface="+mj-lt"/>
              </a:rPr>
              <a:t>σύ</a:t>
            </a:r>
            <a:r>
              <a:rPr lang="el-GR" sz="2900" dirty="0" smtClean="0">
                <a:latin typeface="+mj-lt"/>
              </a:rPr>
              <a:t>,</a:t>
            </a:r>
            <a:br>
              <a:rPr lang="el-GR" sz="2900" dirty="0" smtClean="0">
                <a:latin typeface="+mj-lt"/>
              </a:rPr>
            </a:br>
            <a:r>
              <a:rPr lang="el-GR" sz="2900" dirty="0" smtClean="0">
                <a:latin typeface="+mj-lt"/>
              </a:rPr>
              <a:t>παραμάνα </a:t>
            </a:r>
            <a:r>
              <a:rPr lang="el-GR" sz="2900" dirty="0" err="1" smtClean="0">
                <a:latin typeface="+mj-lt"/>
              </a:rPr>
              <a:t>Ταρσίτσα</a:t>
            </a:r>
            <a:r>
              <a:rPr lang="el-GR" sz="2900" dirty="0" smtClean="0">
                <a:latin typeface="+mj-lt"/>
              </a:rPr>
              <a:t>,</a:t>
            </a:r>
            <a:br>
              <a:rPr lang="el-GR" sz="2900" dirty="0" smtClean="0">
                <a:latin typeface="+mj-lt"/>
              </a:rPr>
            </a:br>
            <a:r>
              <a:rPr lang="el-GR" sz="2900" dirty="0" err="1" smtClean="0">
                <a:latin typeface="+mj-lt"/>
              </a:rPr>
              <a:t>καὶ</a:t>
            </a:r>
            <a:r>
              <a:rPr lang="el-GR" sz="2900" dirty="0" smtClean="0">
                <a:latin typeface="+mj-lt"/>
              </a:rPr>
              <a:t> μουρμούρα </a:t>
            </a:r>
            <a:r>
              <a:rPr lang="el-GR" sz="2900" dirty="0" err="1" smtClean="0">
                <a:latin typeface="+mj-lt"/>
              </a:rPr>
              <a:t>Πισσὴ</a:t>
            </a:r>
            <a:r>
              <a:rPr lang="el-GR" sz="2900" dirty="0" smtClean="0">
                <a:latin typeface="+mj-lt"/>
              </a:rPr>
              <a:t/>
            </a:r>
            <a:br>
              <a:rPr lang="el-GR" sz="2900" dirty="0" smtClean="0">
                <a:latin typeface="+mj-lt"/>
              </a:rPr>
            </a:br>
            <a:r>
              <a:rPr lang="el-GR" sz="2900" dirty="0" err="1" smtClean="0">
                <a:latin typeface="+mj-lt"/>
              </a:rPr>
              <a:t>καὶ</a:t>
            </a:r>
            <a:r>
              <a:rPr lang="el-GR" sz="2900" dirty="0" smtClean="0">
                <a:latin typeface="+mj-lt"/>
              </a:rPr>
              <a:t> βουβή μου κουκλίτσα</a:t>
            </a:r>
            <a:r>
              <a:rPr lang="el-GR" dirty="0" smtClean="0"/>
              <a:t>.</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chemeClr val="tx1"/>
                </a:solidFill>
              </a:rPr>
              <a:t>«Καλή νύχτα»</a:t>
            </a:r>
            <a:endParaRPr lang="el-GR" dirty="0">
              <a:solidFill>
                <a:schemeClr val="tx1"/>
              </a:solidFill>
            </a:endParaRPr>
          </a:p>
        </p:txBody>
      </p:sp>
      <p:sp>
        <p:nvSpPr>
          <p:cNvPr id="3" name="2 - Θέση περιεχομένου"/>
          <p:cNvSpPr>
            <a:spLocks noGrp="1"/>
          </p:cNvSpPr>
          <p:nvPr>
            <p:ph sz="half" idx="1"/>
          </p:nvPr>
        </p:nvSpPr>
        <p:spPr/>
        <p:txBody>
          <a:bodyPr/>
          <a:lstStyle/>
          <a:p>
            <a:endParaRPr lang="el-GR"/>
          </a:p>
        </p:txBody>
      </p:sp>
      <p:pic>
        <p:nvPicPr>
          <p:cNvPr id="5" name="4 - Θέση περιεχομένου" descr="νυχτα.jpg"/>
          <p:cNvPicPr>
            <a:picLocks noGrp="1" noChangeAspect="1"/>
          </p:cNvPicPr>
          <p:nvPr>
            <p:ph sz="half" idx="2"/>
          </p:nvPr>
        </p:nvPicPr>
        <p:blipFill>
          <a:blip r:embed="rId2"/>
          <a:stretch>
            <a:fillRect/>
          </a:stretch>
        </p:blipFill>
        <p:spPr>
          <a:xfrm>
            <a:off x="285720" y="2285992"/>
            <a:ext cx="8429684" cy="435771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fontScale="62500" lnSpcReduction="20000"/>
          </a:bodyPr>
          <a:lstStyle/>
          <a:p>
            <a:pPr>
              <a:buNone/>
            </a:pPr>
            <a:r>
              <a:rPr lang="el-GR" dirty="0" smtClean="0">
                <a:latin typeface="+mj-lt"/>
              </a:rPr>
              <a:t>Όπως είπαμε στα τέλη του 19</a:t>
            </a:r>
            <a:r>
              <a:rPr lang="el-GR" baseline="30000" dirty="0" smtClean="0">
                <a:latin typeface="+mj-lt"/>
              </a:rPr>
              <a:t>ου</a:t>
            </a:r>
            <a:r>
              <a:rPr lang="el-GR" dirty="0" smtClean="0">
                <a:latin typeface="+mj-lt"/>
              </a:rPr>
              <a:t>  αιώνα, όταν ακόμα τα όρια Παιδικής Λογοτεχνίας και Λογοτεχνίας είναι δυσδιάκριτα  και  η  έννοια  της  παιδικής  Λογοτεχνίας  σχεδόν ακόμη  άγνωστη  στο  πλατύ  κοινό,  ο ποιητής προσδιορίζει έμμεσα τους στόχους και τους  όρους   της καταλληλότητας και χρησιμότητας της παιδικής  Ποίησης. </a:t>
            </a:r>
          </a:p>
          <a:p>
            <a:pPr>
              <a:buNone/>
            </a:pPr>
            <a:r>
              <a:rPr lang="el-GR" dirty="0" smtClean="0">
                <a:latin typeface="+mj-lt"/>
              </a:rPr>
              <a:t>Πέραν τούτου άλλο ένα ευφάνταστο για την εποχή ποίημα  του Βιζυηνού είναι με τίτλο «Η προσευχή των Παιδιών».</a:t>
            </a:r>
          </a:p>
          <a:p>
            <a:pPr>
              <a:buNone/>
            </a:pPr>
            <a:r>
              <a:rPr lang="el-GR" dirty="0" smtClean="0">
                <a:latin typeface="+mj-lt"/>
              </a:rPr>
              <a:t>Ο </a:t>
            </a:r>
            <a:r>
              <a:rPr lang="el-GR" dirty="0" err="1" smtClean="0">
                <a:latin typeface="+mj-lt"/>
              </a:rPr>
              <a:t>Βυζηινός</a:t>
            </a:r>
            <a:r>
              <a:rPr lang="el-GR" dirty="0" smtClean="0">
                <a:latin typeface="+mj-lt"/>
              </a:rPr>
              <a:t> καταφέρνει για ακόμη μια φορά να παρουσιάσει με εύγλωττο τρόπο τη κατάσταση που επικρατούσε στη ζωή του και στη κοινωνία γενικότερα. Έτσι αναπτύσσει και βελτιώνει ένα τρόπο γραφής και έκφρασης ειδικά προσανατολισμένο σε παιδιά, πράγμα που όπως ήδη είπαμε, τον καθιστά έναν από τους πρωτοπόρους της παιδικής Λογοτεχνίας</a:t>
            </a:r>
            <a:r>
              <a:rPr lang="el-GR" dirty="0" smtClean="0"/>
              <a:t>.</a:t>
            </a:r>
            <a:endParaRPr lang="el-GR" dirty="0"/>
          </a:p>
        </p:txBody>
      </p:sp>
      <p:sp>
        <p:nvSpPr>
          <p:cNvPr id="4" name="3 - Θέση περιεχομένου"/>
          <p:cNvSpPr>
            <a:spLocks noGrp="1"/>
          </p:cNvSpPr>
          <p:nvPr>
            <p:ph sz="half" idx="2"/>
          </p:nvPr>
        </p:nvSpPr>
        <p:spPr/>
        <p:txBody>
          <a:bodyPr>
            <a:normAutofit fontScale="62500" lnSpcReduction="20000"/>
          </a:bodyPr>
          <a:lstStyle/>
          <a:p>
            <a:r>
              <a:rPr lang="el-GR" b="1" dirty="0" smtClean="0">
                <a:latin typeface="+mj-lt"/>
              </a:rPr>
              <a:t>Ἡ </a:t>
            </a:r>
            <a:r>
              <a:rPr lang="el-GR" b="1" dirty="0" err="1" smtClean="0">
                <a:latin typeface="+mj-lt"/>
              </a:rPr>
              <a:t>προσευχὴ</a:t>
            </a:r>
            <a:r>
              <a:rPr lang="el-GR" b="1" dirty="0" smtClean="0">
                <a:latin typeface="+mj-lt"/>
              </a:rPr>
              <a:t> </a:t>
            </a:r>
            <a:r>
              <a:rPr lang="el-GR" b="1" dirty="0" err="1" smtClean="0">
                <a:latin typeface="+mj-lt"/>
              </a:rPr>
              <a:t>τῶν</a:t>
            </a:r>
            <a:r>
              <a:rPr lang="el-GR" b="1" dirty="0" smtClean="0">
                <a:latin typeface="+mj-lt"/>
              </a:rPr>
              <a:t> </a:t>
            </a:r>
            <a:r>
              <a:rPr lang="el-GR" b="1" dirty="0" err="1" smtClean="0">
                <a:latin typeface="+mj-lt"/>
              </a:rPr>
              <a:t>παιδιῶν</a:t>
            </a:r>
            <a:endParaRPr lang="el-GR" b="1" dirty="0" smtClean="0">
              <a:latin typeface="+mj-lt"/>
            </a:endParaRPr>
          </a:p>
          <a:p>
            <a:r>
              <a:rPr lang="el-GR" dirty="0" err="1" smtClean="0">
                <a:latin typeface="+mj-lt"/>
              </a:rPr>
              <a:t>Θεὸς</a:t>
            </a:r>
            <a:r>
              <a:rPr lang="el-GR" dirty="0" smtClean="0">
                <a:latin typeface="+mj-lt"/>
              </a:rPr>
              <a:t> </a:t>
            </a:r>
            <a:r>
              <a:rPr lang="el-GR" dirty="0" err="1" smtClean="0">
                <a:latin typeface="+mj-lt"/>
              </a:rPr>
              <a:t>τὸν</a:t>
            </a:r>
            <a:r>
              <a:rPr lang="el-GR" dirty="0" smtClean="0">
                <a:latin typeface="+mj-lt"/>
              </a:rPr>
              <a:t> </a:t>
            </a:r>
            <a:r>
              <a:rPr lang="el-GR" dirty="0" err="1" smtClean="0">
                <a:latin typeface="+mj-lt"/>
              </a:rPr>
              <a:t>ἥλιο</a:t>
            </a:r>
            <a:r>
              <a:rPr lang="el-GR" dirty="0" smtClean="0">
                <a:latin typeface="+mj-lt"/>
              </a:rPr>
              <a:t> </a:t>
            </a:r>
            <a:r>
              <a:rPr lang="el-GR" dirty="0" err="1" smtClean="0">
                <a:latin typeface="+mj-lt"/>
              </a:rPr>
              <a:t>ὁδηγεῖ</a:t>
            </a:r>
            <a:r>
              <a:rPr lang="el-GR" dirty="0" smtClean="0">
                <a:latin typeface="+mj-lt"/>
              </a:rPr>
              <a:t> </a:t>
            </a:r>
            <a:br>
              <a:rPr lang="el-GR" dirty="0" smtClean="0">
                <a:latin typeface="+mj-lt"/>
              </a:rPr>
            </a:br>
            <a:r>
              <a:rPr lang="el-GR" dirty="0" err="1" smtClean="0">
                <a:latin typeface="+mj-lt"/>
              </a:rPr>
              <a:t>ποὺ</a:t>
            </a:r>
            <a:r>
              <a:rPr lang="el-GR" dirty="0" smtClean="0">
                <a:latin typeface="+mj-lt"/>
              </a:rPr>
              <a:t> πρέπει </a:t>
            </a:r>
            <a:r>
              <a:rPr lang="el-GR" dirty="0" err="1" smtClean="0">
                <a:latin typeface="+mj-lt"/>
              </a:rPr>
              <a:t>ν᾿</a:t>
            </a:r>
            <a:r>
              <a:rPr lang="el-GR" dirty="0" smtClean="0">
                <a:latin typeface="+mj-lt"/>
              </a:rPr>
              <a:t> </a:t>
            </a:r>
            <a:r>
              <a:rPr lang="el-GR" dirty="0" err="1" smtClean="0">
                <a:latin typeface="+mj-lt"/>
              </a:rPr>
              <a:t>ἀνατείλει</a:t>
            </a:r>
            <a:r>
              <a:rPr lang="el-GR" dirty="0" smtClean="0">
                <a:latin typeface="+mj-lt"/>
              </a:rPr>
              <a:t>, </a:t>
            </a:r>
            <a:br>
              <a:rPr lang="el-GR" dirty="0" smtClean="0">
                <a:latin typeface="+mj-lt"/>
              </a:rPr>
            </a:br>
            <a:r>
              <a:rPr lang="el-GR" dirty="0" err="1" smtClean="0">
                <a:latin typeface="+mj-lt"/>
              </a:rPr>
              <a:t>πῶς</a:t>
            </a:r>
            <a:r>
              <a:rPr lang="el-GR" dirty="0" smtClean="0">
                <a:latin typeface="+mj-lt"/>
              </a:rPr>
              <a:t> </a:t>
            </a:r>
            <a:r>
              <a:rPr lang="el-GR" dirty="0" err="1" smtClean="0">
                <a:latin typeface="+mj-lt"/>
              </a:rPr>
              <a:t>νὰ</a:t>
            </a:r>
            <a:r>
              <a:rPr lang="el-GR" dirty="0" smtClean="0">
                <a:latin typeface="+mj-lt"/>
              </a:rPr>
              <a:t> περάσει </a:t>
            </a:r>
            <a:r>
              <a:rPr lang="el-GR" dirty="0" err="1" smtClean="0">
                <a:latin typeface="+mj-lt"/>
              </a:rPr>
              <a:t>ἀπὸ</a:t>
            </a:r>
            <a:r>
              <a:rPr lang="el-GR" dirty="0" smtClean="0">
                <a:latin typeface="+mj-lt"/>
              </a:rPr>
              <a:t> </a:t>
            </a:r>
            <a:r>
              <a:rPr lang="el-GR" dirty="0" err="1" smtClean="0">
                <a:latin typeface="+mj-lt"/>
              </a:rPr>
              <a:t>τὴ</a:t>
            </a:r>
            <a:r>
              <a:rPr lang="el-GR" dirty="0" smtClean="0">
                <a:latin typeface="+mj-lt"/>
              </a:rPr>
              <a:t> </a:t>
            </a:r>
            <a:r>
              <a:rPr lang="el-GR" dirty="0" err="1" smtClean="0">
                <a:latin typeface="+mj-lt"/>
              </a:rPr>
              <a:t>γῆ</a:t>
            </a:r>
            <a:r>
              <a:rPr lang="el-GR" dirty="0" smtClean="0">
                <a:latin typeface="+mj-lt"/>
              </a:rPr>
              <a:t> </a:t>
            </a:r>
            <a:br>
              <a:rPr lang="el-GR" dirty="0" smtClean="0">
                <a:latin typeface="+mj-lt"/>
              </a:rPr>
            </a:br>
            <a:r>
              <a:rPr lang="el-GR" dirty="0" err="1" smtClean="0">
                <a:latin typeface="+mj-lt"/>
              </a:rPr>
              <a:t>τὸ</a:t>
            </a:r>
            <a:r>
              <a:rPr lang="el-GR" dirty="0" smtClean="0">
                <a:latin typeface="+mj-lt"/>
              </a:rPr>
              <a:t> </a:t>
            </a:r>
            <a:r>
              <a:rPr lang="el-GR" dirty="0" err="1" smtClean="0">
                <a:latin typeface="+mj-lt"/>
              </a:rPr>
              <a:t>φῶς</a:t>
            </a:r>
            <a:r>
              <a:rPr lang="el-GR" dirty="0" smtClean="0">
                <a:latin typeface="+mj-lt"/>
              </a:rPr>
              <a:t> του </a:t>
            </a:r>
            <a:r>
              <a:rPr lang="el-GR" dirty="0" err="1" smtClean="0">
                <a:latin typeface="+mj-lt"/>
              </a:rPr>
              <a:t>νὰ</a:t>
            </a:r>
            <a:r>
              <a:rPr lang="el-GR" dirty="0" smtClean="0">
                <a:latin typeface="+mj-lt"/>
              </a:rPr>
              <a:t> </a:t>
            </a:r>
            <a:r>
              <a:rPr lang="el-GR" dirty="0" err="1" smtClean="0">
                <a:latin typeface="+mj-lt"/>
              </a:rPr>
              <a:t>μᾶς</a:t>
            </a:r>
            <a:r>
              <a:rPr lang="el-GR" dirty="0" smtClean="0">
                <a:latin typeface="+mj-lt"/>
              </a:rPr>
              <a:t> στείλει.</a:t>
            </a:r>
          </a:p>
          <a:p>
            <a:r>
              <a:rPr lang="el-GR" dirty="0" err="1" smtClean="0">
                <a:latin typeface="+mj-lt"/>
              </a:rPr>
              <a:t>Θεὸς</a:t>
            </a:r>
            <a:r>
              <a:rPr lang="el-GR" dirty="0" smtClean="0">
                <a:latin typeface="+mj-lt"/>
              </a:rPr>
              <a:t> </a:t>
            </a:r>
            <a:r>
              <a:rPr lang="el-GR" dirty="0" err="1" smtClean="0">
                <a:latin typeface="+mj-lt"/>
              </a:rPr>
              <a:t>ὁρίζει</a:t>
            </a:r>
            <a:r>
              <a:rPr lang="el-GR" dirty="0" smtClean="0">
                <a:latin typeface="+mj-lt"/>
              </a:rPr>
              <a:t> </a:t>
            </a:r>
            <a:r>
              <a:rPr lang="el-GR" dirty="0" err="1" smtClean="0">
                <a:latin typeface="+mj-lt"/>
              </a:rPr>
              <a:t>τὰ</a:t>
            </a:r>
            <a:r>
              <a:rPr lang="el-GR" dirty="0" smtClean="0">
                <a:latin typeface="+mj-lt"/>
              </a:rPr>
              <a:t> </a:t>
            </a:r>
            <a:r>
              <a:rPr lang="el-GR" dirty="0" err="1" smtClean="0">
                <a:latin typeface="+mj-lt"/>
              </a:rPr>
              <a:t>ψηλὰ</a:t>
            </a:r>
            <a:r>
              <a:rPr lang="el-GR" dirty="0" smtClean="0">
                <a:latin typeface="+mj-lt"/>
              </a:rPr>
              <a:t> </a:t>
            </a:r>
            <a:br>
              <a:rPr lang="el-GR" dirty="0" smtClean="0">
                <a:latin typeface="+mj-lt"/>
              </a:rPr>
            </a:br>
            <a:r>
              <a:rPr lang="el-GR" dirty="0" smtClean="0">
                <a:latin typeface="+mj-lt"/>
              </a:rPr>
              <a:t>ὁ </a:t>
            </a:r>
            <a:r>
              <a:rPr lang="el-GR" dirty="0" err="1" smtClean="0">
                <a:latin typeface="+mj-lt"/>
              </a:rPr>
              <a:t>ἥλιος</a:t>
            </a:r>
            <a:r>
              <a:rPr lang="el-GR" dirty="0" smtClean="0">
                <a:latin typeface="+mj-lt"/>
              </a:rPr>
              <a:t> </a:t>
            </a:r>
            <a:r>
              <a:rPr lang="el-GR" dirty="0" err="1" smtClean="0">
                <a:latin typeface="+mj-lt"/>
              </a:rPr>
              <a:t>ὅταν</a:t>
            </a:r>
            <a:r>
              <a:rPr lang="el-GR" dirty="0" smtClean="0">
                <a:latin typeface="+mj-lt"/>
              </a:rPr>
              <a:t> σβήνει, </a:t>
            </a:r>
            <a:br>
              <a:rPr lang="el-GR" dirty="0" smtClean="0">
                <a:latin typeface="+mj-lt"/>
              </a:rPr>
            </a:br>
            <a:r>
              <a:rPr lang="el-GR" dirty="0" err="1" smtClean="0">
                <a:latin typeface="+mj-lt"/>
              </a:rPr>
              <a:t>νὰ</a:t>
            </a:r>
            <a:r>
              <a:rPr lang="el-GR" dirty="0" smtClean="0">
                <a:latin typeface="+mj-lt"/>
              </a:rPr>
              <a:t> φέγγουν </a:t>
            </a:r>
            <a:r>
              <a:rPr lang="el-GR" dirty="0" err="1" smtClean="0">
                <a:latin typeface="+mj-lt"/>
              </a:rPr>
              <a:t>τ᾿</a:t>
            </a:r>
            <a:r>
              <a:rPr lang="el-GR" dirty="0" smtClean="0">
                <a:latin typeface="+mj-lt"/>
              </a:rPr>
              <a:t> </a:t>
            </a:r>
            <a:r>
              <a:rPr lang="el-GR" dirty="0" err="1" smtClean="0">
                <a:latin typeface="+mj-lt"/>
              </a:rPr>
              <a:t>ἄστρα</a:t>
            </a:r>
            <a:r>
              <a:rPr lang="el-GR" dirty="0" smtClean="0">
                <a:latin typeface="+mj-lt"/>
              </a:rPr>
              <a:t> </a:t>
            </a:r>
            <a:r>
              <a:rPr lang="el-GR" dirty="0" err="1" smtClean="0">
                <a:latin typeface="+mj-lt"/>
              </a:rPr>
              <a:t>τὰ</a:t>
            </a:r>
            <a:r>
              <a:rPr lang="el-GR" dirty="0" smtClean="0">
                <a:latin typeface="+mj-lt"/>
              </a:rPr>
              <a:t> </a:t>
            </a:r>
            <a:r>
              <a:rPr lang="el-GR" dirty="0" err="1" smtClean="0">
                <a:latin typeface="+mj-lt"/>
              </a:rPr>
              <a:t>πολλὰ</a:t>
            </a:r>
            <a:r>
              <a:rPr lang="el-GR" dirty="0" smtClean="0">
                <a:latin typeface="+mj-lt"/>
              </a:rPr>
              <a:t> </a:t>
            </a:r>
            <a:br>
              <a:rPr lang="el-GR" dirty="0" smtClean="0">
                <a:latin typeface="+mj-lt"/>
              </a:rPr>
            </a:br>
            <a:r>
              <a:rPr lang="el-GR" dirty="0" smtClean="0">
                <a:latin typeface="+mj-lt"/>
              </a:rPr>
              <a:t>κι ἡ κάτασπρη σελήνη.</a:t>
            </a:r>
          </a:p>
          <a:p>
            <a:r>
              <a:rPr lang="el-GR" dirty="0" err="1" smtClean="0">
                <a:latin typeface="+mj-lt"/>
              </a:rPr>
              <a:t>Καὶ</a:t>
            </a:r>
            <a:r>
              <a:rPr lang="el-GR" dirty="0" smtClean="0">
                <a:latin typeface="+mj-lt"/>
              </a:rPr>
              <a:t> </a:t>
            </a:r>
            <a:r>
              <a:rPr lang="el-GR" dirty="0" err="1" smtClean="0">
                <a:latin typeface="+mj-lt"/>
              </a:rPr>
              <a:t>τὰ</a:t>
            </a:r>
            <a:r>
              <a:rPr lang="el-GR" dirty="0" smtClean="0">
                <a:latin typeface="+mj-lt"/>
              </a:rPr>
              <a:t> λουλούδια, </a:t>
            </a:r>
            <a:r>
              <a:rPr lang="el-GR" dirty="0" err="1" smtClean="0">
                <a:latin typeface="+mj-lt"/>
              </a:rPr>
              <a:t>ποὺ</a:t>
            </a:r>
            <a:r>
              <a:rPr lang="el-GR" dirty="0" smtClean="0">
                <a:latin typeface="+mj-lt"/>
              </a:rPr>
              <a:t> </a:t>
            </a:r>
            <a:r>
              <a:rPr lang="el-GR" dirty="0" err="1" smtClean="0">
                <a:latin typeface="+mj-lt"/>
              </a:rPr>
              <a:t>χυτὰ</a:t>
            </a:r>
            <a:r>
              <a:rPr lang="el-GR" dirty="0" smtClean="0">
                <a:latin typeface="+mj-lt"/>
              </a:rPr>
              <a:t> </a:t>
            </a:r>
            <a:br>
              <a:rPr lang="el-GR" dirty="0" smtClean="0">
                <a:latin typeface="+mj-lt"/>
              </a:rPr>
            </a:br>
            <a:r>
              <a:rPr lang="el-GR" dirty="0" err="1" smtClean="0">
                <a:latin typeface="+mj-lt"/>
              </a:rPr>
              <a:t>στὴ</a:t>
            </a:r>
            <a:r>
              <a:rPr lang="el-GR" dirty="0" smtClean="0">
                <a:latin typeface="+mj-lt"/>
              </a:rPr>
              <a:t> </a:t>
            </a:r>
            <a:r>
              <a:rPr lang="el-GR" dirty="0" err="1" smtClean="0">
                <a:latin typeface="+mj-lt"/>
              </a:rPr>
              <a:t>γῆ</a:t>
            </a:r>
            <a:r>
              <a:rPr lang="el-GR" dirty="0" smtClean="0">
                <a:latin typeface="+mj-lt"/>
              </a:rPr>
              <a:t> </a:t>
            </a:r>
            <a:r>
              <a:rPr lang="el-GR" dirty="0" err="1" smtClean="0">
                <a:latin typeface="+mj-lt"/>
              </a:rPr>
              <a:t>μοσκοβολοῦνε</a:t>
            </a:r>
            <a:r>
              <a:rPr lang="el-GR" dirty="0" smtClean="0">
                <a:latin typeface="+mj-lt"/>
              </a:rPr>
              <a:t>, </a:t>
            </a:r>
            <a:br>
              <a:rPr lang="el-GR" dirty="0" smtClean="0">
                <a:latin typeface="+mj-lt"/>
              </a:rPr>
            </a:br>
            <a:r>
              <a:rPr lang="el-GR" dirty="0" err="1" smtClean="0">
                <a:latin typeface="+mj-lt"/>
              </a:rPr>
              <a:t>Θεὸς</a:t>
            </a:r>
            <a:r>
              <a:rPr lang="el-GR" dirty="0" smtClean="0">
                <a:latin typeface="+mj-lt"/>
              </a:rPr>
              <a:t> </a:t>
            </a:r>
            <a:r>
              <a:rPr lang="el-GR" dirty="0" err="1" smtClean="0">
                <a:latin typeface="+mj-lt"/>
              </a:rPr>
              <a:t>τὰ</a:t>
            </a:r>
            <a:r>
              <a:rPr lang="el-GR" dirty="0" smtClean="0">
                <a:latin typeface="+mj-lt"/>
              </a:rPr>
              <a:t> </a:t>
            </a:r>
            <a:r>
              <a:rPr lang="el-GR" dirty="0" err="1" smtClean="0">
                <a:latin typeface="+mj-lt"/>
              </a:rPr>
              <a:t>ἔμαθε</a:t>
            </a:r>
            <a:r>
              <a:rPr lang="el-GR" dirty="0" smtClean="0">
                <a:latin typeface="+mj-lt"/>
              </a:rPr>
              <a:t> κι </a:t>
            </a:r>
            <a:r>
              <a:rPr lang="el-GR" dirty="0" err="1" smtClean="0">
                <a:latin typeface="+mj-lt"/>
              </a:rPr>
              <a:t>αὐτὰ</a:t>
            </a:r>
            <a:r>
              <a:rPr lang="el-GR" dirty="0" smtClean="0">
                <a:latin typeface="+mj-lt"/>
              </a:rPr>
              <a:t> </a:t>
            </a:r>
            <a:br>
              <a:rPr lang="el-GR" dirty="0" smtClean="0">
                <a:latin typeface="+mj-lt"/>
              </a:rPr>
            </a:br>
            <a:r>
              <a:rPr lang="el-GR" dirty="0" smtClean="0">
                <a:latin typeface="+mj-lt"/>
              </a:rPr>
              <a:t>πότε </a:t>
            </a:r>
            <a:r>
              <a:rPr lang="el-GR" dirty="0" err="1" smtClean="0">
                <a:latin typeface="+mj-lt"/>
              </a:rPr>
              <a:t>καὶ</a:t>
            </a:r>
            <a:r>
              <a:rPr lang="el-GR" dirty="0" smtClean="0">
                <a:latin typeface="+mj-lt"/>
              </a:rPr>
              <a:t> </a:t>
            </a:r>
            <a:r>
              <a:rPr lang="el-GR" dirty="0" err="1" smtClean="0">
                <a:latin typeface="+mj-lt"/>
              </a:rPr>
              <a:t>ποῦ</a:t>
            </a:r>
            <a:r>
              <a:rPr lang="el-GR" dirty="0" smtClean="0">
                <a:latin typeface="+mj-lt"/>
              </a:rPr>
              <a:t> </a:t>
            </a:r>
            <a:r>
              <a:rPr lang="el-GR" dirty="0" err="1" smtClean="0">
                <a:latin typeface="+mj-lt"/>
              </a:rPr>
              <a:t>ν᾿</a:t>
            </a:r>
            <a:r>
              <a:rPr lang="el-GR" dirty="0" smtClean="0">
                <a:latin typeface="+mj-lt"/>
              </a:rPr>
              <a:t> </a:t>
            </a:r>
            <a:r>
              <a:rPr lang="el-GR" dirty="0" err="1" smtClean="0">
                <a:latin typeface="+mj-lt"/>
              </a:rPr>
              <a:t>ἀνθοῦνε</a:t>
            </a:r>
            <a:r>
              <a:rPr lang="el-GR" dirty="0" smtClean="0">
                <a:latin typeface="+mj-lt"/>
              </a:rPr>
              <a:t>.</a:t>
            </a:r>
          </a:p>
          <a:p>
            <a:r>
              <a:rPr lang="el-GR" dirty="0" err="1" smtClean="0">
                <a:latin typeface="+mj-lt"/>
              </a:rPr>
              <a:t>Καὶ</a:t>
            </a:r>
            <a:r>
              <a:rPr lang="el-GR" dirty="0" smtClean="0">
                <a:latin typeface="+mj-lt"/>
              </a:rPr>
              <a:t> </a:t>
            </a:r>
            <a:r>
              <a:rPr lang="el-GR" dirty="0" err="1" smtClean="0">
                <a:latin typeface="+mj-lt"/>
              </a:rPr>
              <a:t>τὸ</a:t>
            </a:r>
            <a:r>
              <a:rPr lang="el-GR" dirty="0" smtClean="0">
                <a:latin typeface="+mj-lt"/>
              </a:rPr>
              <a:t> </a:t>
            </a:r>
            <a:r>
              <a:rPr lang="el-GR" dirty="0" err="1" smtClean="0">
                <a:latin typeface="+mj-lt"/>
              </a:rPr>
              <a:t>μικρὸ</a:t>
            </a:r>
            <a:r>
              <a:rPr lang="el-GR" dirty="0" smtClean="0">
                <a:latin typeface="+mj-lt"/>
              </a:rPr>
              <a:t>-</a:t>
            </a:r>
            <a:r>
              <a:rPr lang="el-GR" dirty="0" err="1" smtClean="0">
                <a:latin typeface="+mj-lt"/>
              </a:rPr>
              <a:t>μικρὸ</a:t>
            </a:r>
            <a:r>
              <a:rPr lang="el-GR" dirty="0" smtClean="0">
                <a:latin typeface="+mj-lt"/>
              </a:rPr>
              <a:t> πουλί, </a:t>
            </a:r>
            <a:br>
              <a:rPr lang="el-GR" dirty="0" smtClean="0">
                <a:latin typeface="+mj-lt"/>
              </a:rPr>
            </a:br>
            <a:r>
              <a:rPr lang="el-GR" dirty="0" err="1" smtClean="0">
                <a:latin typeface="+mj-lt"/>
              </a:rPr>
              <a:t>ποὺ</a:t>
            </a:r>
            <a:r>
              <a:rPr lang="el-GR" dirty="0" smtClean="0">
                <a:latin typeface="+mj-lt"/>
              </a:rPr>
              <a:t> ψάλλει </a:t>
            </a:r>
            <a:r>
              <a:rPr lang="el-GR" dirty="0" err="1" smtClean="0">
                <a:latin typeface="+mj-lt"/>
              </a:rPr>
              <a:t>στὸ</a:t>
            </a:r>
            <a:r>
              <a:rPr lang="el-GR" dirty="0" smtClean="0">
                <a:latin typeface="+mj-lt"/>
              </a:rPr>
              <a:t> κλωνάρι, </a:t>
            </a:r>
            <a:br>
              <a:rPr lang="el-GR" dirty="0" smtClean="0">
                <a:latin typeface="+mj-lt"/>
              </a:rPr>
            </a:br>
            <a:r>
              <a:rPr lang="el-GR" dirty="0" err="1" smtClean="0">
                <a:latin typeface="+mj-lt"/>
              </a:rPr>
              <a:t>Θεὸς</a:t>
            </a:r>
            <a:r>
              <a:rPr lang="el-GR" dirty="0" smtClean="0">
                <a:latin typeface="+mj-lt"/>
              </a:rPr>
              <a:t> </a:t>
            </a:r>
            <a:r>
              <a:rPr lang="el-GR" dirty="0" err="1" smtClean="0">
                <a:latin typeface="+mj-lt"/>
              </a:rPr>
              <a:t>τοῦ</a:t>
            </a:r>
            <a:r>
              <a:rPr lang="el-GR" dirty="0" smtClean="0">
                <a:latin typeface="+mj-lt"/>
              </a:rPr>
              <a:t> </a:t>
            </a:r>
            <a:r>
              <a:rPr lang="el-GR" dirty="0" err="1" smtClean="0">
                <a:latin typeface="+mj-lt"/>
              </a:rPr>
              <a:t>εἶπε</a:t>
            </a:r>
            <a:r>
              <a:rPr lang="el-GR" dirty="0" smtClean="0">
                <a:latin typeface="+mj-lt"/>
              </a:rPr>
              <a:t> </a:t>
            </a:r>
            <a:r>
              <a:rPr lang="el-GR" dirty="0" err="1" smtClean="0">
                <a:latin typeface="+mj-lt"/>
              </a:rPr>
              <a:t>νὰ</a:t>
            </a:r>
            <a:r>
              <a:rPr lang="el-GR" dirty="0" smtClean="0">
                <a:latin typeface="+mj-lt"/>
              </a:rPr>
              <a:t> </a:t>
            </a:r>
            <a:r>
              <a:rPr lang="el-GR" dirty="0" err="1" smtClean="0">
                <a:latin typeface="+mj-lt"/>
              </a:rPr>
              <a:t>λαλεῖ</a:t>
            </a:r>
            <a:r>
              <a:rPr lang="el-GR" dirty="0" smtClean="0">
                <a:latin typeface="+mj-lt"/>
              </a:rPr>
              <a:t> </a:t>
            </a:r>
            <a:br>
              <a:rPr lang="el-GR" dirty="0" smtClean="0">
                <a:latin typeface="+mj-lt"/>
              </a:rPr>
            </a:br>
            <a:r>
              <a:rPr lang="el-GR" dirty="0" err="1" smtClean="0">
                <a:latin typeface="+mj-lt"/>
              </a:rPr>
              <a:t>νὰ</a:t>
            </a:r>
            <a:r>
              <a:rPr lang="el-GR" dirty="0" smtClean="0">
                <a:latin typeface="+mj-lt"/>
              </a:rPr>
              <a:t> </a:t>
            </a:r>
            <a:r>
              <a:rPr lang="el-GR" dirty="0" err="1" smtClean="0">
                <a:latin typeface="+mj-lt"/>
              </a:rPr>
              <a:t>κελαηδεῖ</a:t>
            </a:r>
            <a:r>
              <a:rPr lang="el-GR" dirty="0" smtClean="0">
                <a:latin typeface="+mj-lt"/>
              </a:rPr>
              <a:t> </a:t>
            </a:r>
            <a:r>
              <a:rPr lang="el-GR" dirty="0" err="1" smtClean="0">
                <a:latin typeface="+mj-lt"/>
              </a:rPr>
              <a:t>μὲ</a:t>
            </a:r>
            <a:r>
              <a:rPr lang="el-GR" dirty="0" smtClean="0">
                <a:latin typeface="+mj-lt"/>
              </a:rPr>
              <a:t> χάρη.</a:t>
            </a:r>
          </a:p>
          <a:p>
            <a:r>
              <a:rPr lang="el-GR" dirty="0" err="1" smtClean="0">
                <a:latin typeface="+mj-lt"/>
              </a:rPr>
              <a:t>Θεὸς</a:t>
            </a:r>
            <a:r>
              <a:rPr lang="el-GR" dirty="0" smtClean="0">
                <a:latin typeface="+mj-lt"/>
              </a:rPr>
              <a:t> χαρίζει </a:t>
            </a:r>
            <a:r>
              <a:rPr lang="el-GR" dirty="0" err="1" smtClean="0">
                <a:latin typeface="+mj-lt"/>
              </a:rPr>
              <a:t>στὰ</a:t>
            </a:r>
            <a:r>
              <a:rPr lang="el-GR" dirty="0" smtClean="0">
                <a:latin typeface="+mj-lt"/>
              </a:rPr>
              <a:t> </a:t>
            </a:r>
            <a:r>
              <a:rPr lang="el-GR" dirty="0" err="1" smtClean="0">
                <a:latin typeface="+mj-lt"/>
              </a:rPr>
              <a:t>παιδιὰ</a:t>
            </a:r>
            <a:r>
              <a:rPr lang="el-GR" dirty="0" smtClean="0">
                <a:latin typeface="+mj-lt"/>
              </a:rPr>
              <a:t> </a:t>
            </a:r>
            <a:br>
              <a:rPr lang="el-GR" dirty="0" smtClean="0">
                <a:latin typeface="+mj-lt"/>
              </a:rPr>
            </a:br>
            <a:r>
              <a:rPr lang="el-GR" dirty="0" err="1" smtClean="0">
                <a:latin typeface="+mj-lt"/>
              </a:rPr>
              <a:t>τὸ</a:t>
            </a:r>
            <a:r>
              <a:rPr lang="el-GR" dirty="0" smtClean="0">
                <a:latin typeface="+mj-lt"/>
              </a:rPr>
              <a:t> </a:t>
            </a:r>
            <a:r>
              <a:rPr lang="el-GR" dirty="0" err="1" smtClean="0">
                <a:latin typeface="+mj-lt"/>
              </a:rPr>
              <a:t>νοῦ</a:t>
            </a:r>
            <a:r>
              <a:rPr lang="el-GR" dirty="0" smtClean="0">
                <a:latin typeface="+mj-lt"/>
              </a:rPr>
              <a:t> τους </a:t>
            </a:r>
            <a:r>
              <a:rPr lang="el-GR" dirty="0" err="1" smtClean="0">
                <a:latin typeface="+mj-lt"/>
              </a:rPr>
              <a:t>καὶ</a:t>
            </a:r>
            <a:r>
              <a:rPr lang="el-GR" dirty="0" smtClean="0">
                <a:latin typeface="+mj-lt"/>
              </a:rPr>
              <a:t> </a:t>
            </a:r>
            <a:r>
              <a:rPr lang="el-GR" dirty="0" err="1" smtClean="0">
                <a:latin typeface="+mj-lt"/>
              </a:rPr>
              <a:t>τὴ</a:t>
            </a:r>
            <a:r>
              <a:rPr lang="el-GR" dirty="0" smtClean="0">
                <a:latin typeface="+mj-lt"/>
              </a:rPr>
              <a:t> γλώσσα, </a:t>
            </a:r>
            <a:br>
              <a:rPr lang="el-GR" dirty="0" smtClean="0">
                <a:latin typeface="+mj-lt"/>
              </a:rPr>
            </a:br>
            <a:r>
              <a:rPr lang="el-GR" dirty="0" err="1" smtClean="0">
                <a:latin typeface="+mj-lt"/>
              </a:rPr>
              <a:t>νὰ</a:t>
            </a:r>
            <a:r>
              <a:rPr lang="el-GR" dirty="0" smtClean="0">
                <a:latin typeface="+mj-lt"/>
              </a:rPr>
              <a:t> </a:t>
            </a:r>
            <a:r>
              <a:rPr lang="el-GR" dirty="0" err="1" smtClean="0">
                <a:latin typeface="+mj-lt"/>
              </a:rPr>
              <a:t>λὲν</a:t>
            </a:r>
            <a:r>
              <a:rPr lang="el-GR" dirty="0" smtClean="0">
                <a:latin typeface="+mj-lt"/>
              </a:rPr>
              <a:t> </a:t>
            </a:r>
            <a:r>
              <a:rPr lang="el-GR" dirty="0" err="1" smtClean="0">
                <a:latin typeface="+mj-lt"/>
              </a:rPr>
              <a:t>ὅ,τι</a:t>
            </a:r>
            <a:r>
              <a:rPr lang="el-GR" dirty="0" smtClean="0">
                <a:latin typeface="+mj-lt"/>
              </a:rPr>
              <a:t> </a:t>
            </a:r>
            <a:r>
              <a:rPr lang="el-GR" dirty="0" err="1" smtClean="0">
                <a:latin typeface="+mj-lt"/>
              </a:rPr>
              <a:t>ἔχουν</a:t>
            </a:r>
            <a:r>
              <a:rPr lang="el-GR" dirty="0" smtClean="0">
                <a:latin typeface="+mj-lt"/>
              </a:rPr>
              <a:t> </a:t>
            </a:r>
            <a:r>
              <a:rPr lang="el-GR" dirty="0" err="1" smtClean="0">
                <a:latin typeface="+mj-lt"/>
              </a:rPr>
              <a:t>στὴν</a:t>
            </a:r>
            <a:r>
              <a:rPr lang="el-GR" dirty="0" smtClean="0">
                <a:latin typeface="+mj-lt"/>
              </a:rPr>
              <a:t> </a:t>
            </a:r>
            <a:r>
              <a:rPr lang="el-GR" dirty="0" err="1" smtClean="0">
                <a:latin typeface="+mj-lt"/>
              </a:rPr>
              <a:t>καρδιὰ</a:t>
            </a:r>
            <a:r>
              <a:rPr lang="el-GR" dirty="0" smtClean="0">
                <a:latin typeface="+mj-lt"/>
              </a:rPr>
              <a:t> </a:t>
            </a:r>
            <a:br>
              <a:rPr lang="el-GR" dirty="0" smtClean="0">
                <a:latin typeface="+mj-lt"/>
              </a:rPr>
            </a:br>
            <a:r>
              <a:rPr lang="el-GR" dirty="0" err="1" smtClean="0">
                <a:latin typeface="+mj-lt"/>
              </a:rPr>
              <a:t>καὶ</a:t>
            </a:r>
            <a:r>
              <a:rPr lang="el-GR" dirty="0" smtClean="0">
                <a:latin typeface="+mj-lt"/>
              </a:rPr>
              <a:t> </a:t>
            </a:r>
            <a:r>
              <a:rPr lang="el-GR" dirty="0" err="1" smtClean="0">
                <a:latin typeface="+mj-lt"/>
              </a:rPr>
              <a:t>νὰ</a:t>
            </a:r>
            <a:r>
              <a:rPr lang="el-GR" dirty="0" smtClean="0">
                <a:latin typeface="+mj-lt"/>
              </a:rPr>
              <a:t> μαθαίνουν τόσα.</a:t>
            </a:r>
          </a:p>
          <a:p>
            <a:r>
              <a:rPr lang="el-GR" dirty="0" err="1" smtClean="0">
                <a:latin typeface="+mj-lt"/>
              </a:rPr>
              <a:t>Γι᾿</a:t>
            </a:r>
            <a:r>
              <a:rPr lang="el-GR" dirty="0" smtClean="0">
                <a:latin typeface="+mj-lt"/>
              </a:rPr>
              <a:t> </a:t>
            </a:r>
            <a:r>
              <a:rPr lang="el-GR" dirty="0" err="1" smtClean="0">
                <a:latin typeface="+mj-lt"/>
              </a:rPr>
              <a:t>αὐτὸ</a:t>
            </a:r>
            <a:r>
              <a:rPr lang="el-GR" dirty="0" smtClean="0">
                <a:latin typeface="+mj-lt"/>
              </a:rPr>
              <a:t> </a:t>
            </a:r>
            <a:r>
              <a:rPr lang="el-GR" dirty="0" err="1" smtClean="0">
                <a:latin typeface="+mj-lt"/>
              </a:rPr>
              <a:t>καὶ</a:t>
            </a:r>
            <a:r>
              <a:rPr lang="el-GR" dirty="0" smtClean="0">
                <a:latin typeface="+mj-lt"/>
              </a:rPr>
              <a:t> </a:t>
            </a:r>
            <a:r>
              <a:rPr lang="el-GR" dirty="0" err="1" smtClean="0">
                <a:latin typeface="+mj-lt"/>
              </a:rPr>
              <a:t>τὰ</a:t>
            </a:r>
            <a:r>
              <a:rPr lang="el-GR" dirty="0" smtClean="0">
                <a:latin typeface="+mj-lt"/>
              </a:rPr>
              <a:t> </a:t>
            </a:r>
            <a:r>
              <a:rPr lang="el-GR" dirty="0" err="1" smtClean="0">
                <a:latin typeface="+mj-lt"/>
              </a:rPr>
              <a:t>καλὰ</a:t>
            </a:r>
            <a:r>
              <a:rPr lang="el-GR" dirty="0" smtClean="0">
                <a:latin typeface="+mj-lt"/>
              </a:rPr>
              <a:t> </a:t>
            </a:r>
            <a:r>
              <a:rPr lang="el-GR" dirty="0" err="1" smtClean="0">
                <a:latin typeface="+mj-lt"/>
              </a:rPr>
              <a:t>παιδιὰ</a:t>
            </a:r>
            <a:r>
              <a:rPr lang="el-GR" dirty="0" smtClean="0">
                <a:latin typeface="+mj-lt"/>
              </a:rPr>
              <a:t> </a:t>
            </a:r>
            <a:br>
              <a:rPr lang="el-GR" dirty="0" smtClean="0">
                <a:latin typeface="+mj-lt"/>
              </a:rPr>
            </a:br>
            <a:r>
              <a:rPr lang="el-GR" dirty="0" smtClean="0">
                <a:latin typeface="+mj-lt"/>
              </a:rPr>
              <a:t>βράδυ, πρωί, </a:t>
            </a:r>
            <a:r>
              <a:rPr lang="el-GR" dirty="0" err="1" smtClean="0">
                <a:latin typeface="+mj-lt"/>
              </a:rPr>
              <a:t>χρωστοῦνε</a:t>
            </a:r>
            <a:r>
              <a:rPr lang="el-GR" dirty="0" smtClean="0">
                <a:latin typeface="+mj-lt"/>
              </a:rPr>
              <a:t> </a:t>
            </a:r>
            <a:br>
              <a:rPr lang="el-GR" dirty="0" smtClean="0">
                <a:latin typeface="+mj-lt"/>
              </a:rPr>
            </a:br>
            <a:r>
              <a:rPr lang="el-GR" dirty="0" err="1" smtClean="0">
                <a:latin typeface="+mj-lt"/>
              </a:rPr>
              <a:t>στὴν</a:t>
            </a:r>
            <a:r>
              <a:rPr lang="el-GR" dirty="0" smtClean="0">
                <a:latin typeface="+mj-lt"/>
              </a:rPr>
              <a:t> προσευχή τους </a:t>
            </a:r>
            <a:r>
              <a:rPr lang="el-GR" dirty="0" err="1" smtClean="0">
                <a:latin typeface="+mj-lt"/>
              </a:rPr>
              <a:t>μὲ</a:t>
            </a:r>
            <a:r>
              <a:rPr lang="el-GR" dirty="0" smtClean="0">
                <a:latin typeface="+mj-lt"/>
              </a:rPr>
              <a:t> </a:t>
            </a:r>
            <a:r>
              <a:rPr lang="el-GR" dirty="0" err="1" smtClean="0">
                <a:latin typeface="+mj-lt"/>
              </a:rPr>
              <a:t>καρδιὰ</a:t>
            </a:r>
            <a:r>
              <a:rPr lang="el-GR" dirty="0" smtClean="0">
                <a:latin typeface="+mj-lt"/>
              </a:rPr>
              <a:t> </a:t>
            </a:r>
            <a:br>
              <a:rPr lang="el-GR" dirty="0" smtClean="0">
                <a:latin typeface="+mj-lt"/>
              </a:rPr>
            </a:br>
            <a:r>
              <a:rPr lang="el-GR" dirty="0" err="1" smtClean="0">
                <a:latin typeface="+mj-lt"/>
              </a:rPr>
              <a:t>νὰ</a:t>
            </a:r>
            <a:r>
              <a:rPr lang="el-GR" dirty="0" smtClean="0">
                <a:latin typeface="+mj-lt"/>
              </a:rPr>
              <a:t> </a:t>
            </a:r>
            <a:r>
              <a:rPr lang="el-GR" dirty="0" err="1" smtClean="0">
                <a:latin typeface="+mj-lt"/>
              </a:rPr>
              <a:t>τὸν</a:t>
            </a:r>
            <a:r>
              <a:rPr lang="el-GR" dirty="0" smtClean="0">
                <a:latin typeface="+mj-lt"/>
              </a:rPr>
              <a:t> </a:t>
            </a:r>
            <a:r>
              <a:rPr lang="el-GR" dirty="0" err="1" smtClean="0">
                <a:latin typeface="+mj-lt"/>
              </a:rPr>
              <a:t>εὐχαριστοῦνε</a:t>
            </a:r>
            <a:r>
              <a:rPr lang="el-GR" dirty="0" smtClean="0">
                <a:latin typeface="+mj-lt"/>
              </a:rPr>
              <a:t>.</a:t>
            </a:r>
          </a:p>
          <a:p>
            <a:endParaRPr lang="el-GR"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chemeClr val="tx1"/>
                </a:solidFill>
              </a:rPr>
              <a:t>«Η Προσευχή των παιδιών»</a:t>
            </a:r>
            <a:endParaRPr lang="el-GR" dirty="0">
              <a:solidFill>
                <a:schemeClr val="tx1"/>
              </a:solidFill>
            </a:endParaRPr>
          </a:p>
        </p:txBody>
      </p:sp>
      <p:sp>
        <p:nvSpPr>
          <p:cNvPr id="3" name="2 - Θέση περιεχομένου"/>
          <p:cNvSpPr>
            <a:spLocks noGrp="1"/>
          </p:cNvSpPr>
          <p:nvPr>
            <p:ph idx="1"/>
          </p:nvPr>
        </p:nvSpPr>
        <p:spPr/>
        <p:txBody>
          <a:bodyPr>
            <a:normAutofit fontScale="70000" lnSpcReduction="20000"/>
          </a:bodyPr>
          <a:lstStyle/>
          <a:p>
            <a:r>
              <a:rPr lang="el-GR" dirty="0" smtClean="0"/>
              <a:t>Από τις παραδόσεις του λαού, ο </a:t>
            </a:r>
            <a:r>
              <a:rPr lang="el-GR" dirty="0" err="1" smtClean="0"/>
              <a:t>Βυζηινός</a:t>
            </a:r>
            <a:r>
              <a:rPr lang="el-GR" dirty="0" smtClean="0"/>
              <a:t> παίρνει πολύτιμο υλικό και το μεταπλάθει στο άνωθεν ποίημα. Είναι αξιοσημείωτη η μυθοπλαστική του ικανότητα του. Πραγματοποιείται με άνεση μυθοποίηση των φυσικών φαινομένων, εμπλουτίζοντας με το δικό του τρόπο τις περιπέτειες των ηρώων του ποιήματός του, εκμεταλλευόμενος τη γλώσσα που χρησιμοποιεί. Η γλώσσα του ποιήματος είναι η γνήσια η δημοτική της εποχής του, εμπλουτισμένη από εκφράσεις της προφορικής </a:t>
            </a:r>
            <a:r>
              <a:rPr lang="el-GR" dirty="0" err="1" smtClean="0"/>
              <a:t>ντοπολαλιάς</a:t>
            </a:r>
            <a:r>
              <a:rPr lang="el-GR" dirty="0" smtClean="0"/>
              <a:t> της Θράκης. Έτσι συχνά-πυκνά στα ποιήματα του συναντώνται  τοπικοί  ιδιωματισμοί.. </a:t>
            </a:r>
          </a:p>
          <a:p>
            <a:r>
              <a:rPr lang="el-GR" dirty="0" smtClean="0"/>
              <a:t>Διαμορφώνει κατάλληλα το ποιητικό τοπίο και εμφανίζει σε πρώτο πλάνο τους ήρωες του ποιήματος και δείχνει μια ποίηση παιδοκεντρική και βαθιά ανθρώπινη και παιδαγωγική.</a:t>
            </a:r>
          </a:p>
          <a:p>
            <a:r>
              <a:rPr lang="el-GR" dirty="0" smtClean="0"/>
              <a:t> Ο στίχος είναι  απογυμνωμένος από τεχνικά στολίδια. Κυριαρχεί ο ίαμβος και η συχνή εναλλαγή  του με τροχαίο.</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chemeClr val="tx1"/>
                </a:solidFill>
              </a:rPr>
              <a:t>«Η Προσευχή των Παιδιών»</a:t>
            </a:r>
            <a:endParaRPr lang="el-GR" dirty="0">
              <a:solidFill>
                <a:schemeClr val="tx1"/>
              </a:solidFill>
            </a:endParaRPr>
          </a:p>
        </p:txBody>
      </p:sp>
      <p:pic>
        <p:nvPicPr>
          <p:cNvPr id="4" name="3 - Θέση περιεχομένου" descr="προσευχη.png"/>
          <p:cNvPicPr>
            <a:picLocks noGrp="1" noChangeAspect="1"/>
          </p:cNvPicPr>
          <p:nvPr>
            <p:ph idx="1"/>
          </p:nvPr>
        </p:nvPicPr>
        <p:blipFill>
          <a:blip r:embed="rId2"/>
          <a:stretch>
            <a:fillRect/>
          </a:stretch>
        </p:blipFill>
        <p:spPr>
          <a:xfrm>
            <a:off x="285720" y="2214554"/>
            <a:ext cx="8572560" cy="439578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chemeClr val="accent4"/>
                </a:solidFill>
              </a:rPr>
              <a:t>ΣΥΜΠΕΡΑΣΜΑ</a:t>
            </a:r>
            <a:r>
              <a:rPr lang="en-US" b="1" dirty="0" smtClean="0">
                <a:solidFill>
                  <a:schemeClr val="accent4"/>
                </a:solidFill>
              </a:rPr>
              <a:t>/</a:t>
            </a:r>
            <a:r>
              <a:rPr lang="el-GR" b="1" dirty="0" smtClean="0">
                <a:solidFill>
                  <a:schemeClr val="accent4"/>
                </a:solidFill>
              </a:rPr>
              <a:t>ΕΠΙΛΟΓΟΣ</a:t>
            </a:r>
            <a:endParaRPr lang="el-GR" b="1" dirty="0">
              <a:solidFill>
                <a:schemeClr val="accent4"/>
              </a:solidFill>
            </a:endParaRPr>
          </a:p>
        </p:txBody>
      </p:sp>
      <p:sp>
        <p:nvSpPr>
          <p:cNvPr id="3" name="2 - Θέση περιεχομένου"/>
          <p:cNvSpPr>
            <a:spLocks noGrp="1"/>
          </p:cNvSpPr>
          <p:nvPr>
            <p:ph idx="1"/>
          </p:nvPr>
        </p:nvSpPr>
        <p:spPr/>
        <p:txBody>
          <a:bodyPr>
            <a:normAutofit fontScale="70000" lnSpcReduction="20000"/>
          </a:bodyPr>
          <a:lstStyle/>
          <a:p>
            <a:r>
              <a:rPr lang="el-GR" dirty="0" smtClean="0"/>
              <a:t>Την αξία του έργου ενός ποιητή όπως ο Βιζυηνός, δεν μπορούμε να την εκτιμήσουμε εξ ολοκλήρου στο πλαίσιο μιας κριτικής τακτικής, η οποία αντιμετωπίζει το ποιητικό έργο ως συμπαγές αισθητικό αντικείμενο. Είναι αναγκαίο να αντιληφθούμε το ποιητικό έργο ως δυναμικό πεδίο, στο εσωτερικό του οποίου αλληλεπιδρούν δυνάμεις που έρχονται από δικούς τους δρόμους και διαγράφουν δικές τους πορείες. Τι συνθέτει ένα ποιητικό έργο, σε τελευταία ανάλυση; Μια ποιητική στάση και μια ποιητική πρακτική. Μπορεί να μην έχουν συμπαγή χαρακτήρα, μπορεί να εξελίσσονται, μπορεί να μην οργανωθούν ποτέ. Αλλά σχηματίζουν αυτό που λέμε φωνή του ποιητή ή τύπο ευαισθησίας. </a:t>
            </a:r>
          </a:p>
          <a:p>
            <a:r>
              <a:rPr lang="el-GR" dirty="0" smtClean="0"/>
              <a:t>Από αυτήν την άποψη -και από πολλές άλλες, ο Βιζυηνός αποτελεί σπουδαία πολιτιστική και εθνική κληρονομιά για την πατρίδα, συνυπολογίζοντας την αναλλοίωτη αντοχή των ποιημάτων του ακόμα και στις μέρες μας. Θα παραμείνει για πάντα μια γιγάντια ποιητική φυσιογνωμία.    </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ΠΡΟΛΟΓΟΣ</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sz="2900" dirty="0" smtClean="0">
                <a:latin typeface="+mj-lt"/>
              </a:rPr>
              <a:t>Η </a:t>
            </a:r>
            <a:r>
              <a:rPr lang="el-GR" sz="2900" b="1" dirty="0" smtClean="0">
                <a:latin typeface="+mj-lt"/>
              </a:rPr>
              <a:t>ποίηση</a:t>
            </a:r>
            <a:r>
              <a:rPr lang="el-GR" sz="2900" dirty="0" smtClean="0">
                <a:latin typeface="+mj-lt"/>
              </a:rPr>
              <a:t>, μία από τις δύο βασικές κατηγορίες του λόγου, του έμμετρου λόγου, έναντι του πεζού λόγου και του διαλόγου και </a:t>
            </a:r>
            <a:r>
              <a:rPr lang="el-GR" sz="2900" dirty="0" err="1" smtClean="0">
                <a:latin typeface="+mj-lt"/>
              </a:rPr>
              <a:t>κατ΄επέκταση</a:t>
            </a:r>
            <a:r>
              <a:rPr lang="el-GR" sz="2900" dirty="0" smtClean="0">
                <a:latin typeface="+mj-lt"/>
              </a:rPr>
              <a:t> </a:t>
            </a:r>
            <a:r>
              <a:rPr lang="el-GR" sz="2900" dirty="0" smtClean="0">
                <a:latin typeface="+mj-lt"/>
              </a:rPr>
              <a:t>της Λογοτεχνίας.</a:t>
            </a:r>
          </a:p>
          <a:p>
            <a:r>
              <a:rPr lang="el-GR" sz="2900" dirty="0" smtClean="0">
                <a:latin typeface="+mj-lt"/>
              </a:rPr>
              <a:t>Άξιο αναφοράς είναι επίσης ότι η ποίηση  αποτελεί την ασφαλέστερη οδό της ψυχικής αποκάλυψης και του βίου ανθρώπων, αλλά και τόπων που έζησαν αυτοί. Η ποίηση διαφέρει σε πολλά σημεία από την πεζογραφία. Οι διαφορές είναι και εξωτερικές και εσωτερικές. Πρώτα-πρώτα τα ποιήματα είναι γραμμένα σε στίχους, σε σειρές λέξεων, που έχουν ρυθμό και μέτρο, δηλαδή οι συλλαβές τους κυλούν με έναν ορισμένο τρόπο, ώστε να παρουσιάζουν στο αυτί ευχάριστο αποτέλεσμα. Αντίθετα στο πεζογράφημα τα νοήματα είναι διατυπωμένα σε προτάσεις, που η μια ακολουθεί την άλλη με βάση μόνο τους κανόνες της γραμματικής. Οι εσωτερικές διαφορές είναι και αυτές μεγάλες. Ο ποιητής χρησιμοποιεί τη φαντασία για να δημιουργήσει συγκίνηση στον αναγνώστη ή ακροατή. Απευθύνεται στο συναίσθημα και όχι τη νόηση, όπως ο πεζογράφος. </a:t>
            </a:r>
          </a:p>
          <a:p>
            <a:r>
              <a:rPr lang="el-GR" sz="2900" dirty="0" smtClean="0">
                <a:latin typeface="+mj-lt"/>
              </a:rPr>
              <a:t>Η ποίηση με λίγα λόγια αποτελεί το αρχαιότερο λογοτεχνικό είδος και μία από τις βασικότερες τέχνες της πολιτιστικής ανέλιξης του ανθρώπου. Πριν την ανακάλυψη της γραφής, ο άνθρωπος ήταν αδύνατο να αναπτύξει την τέχνη του πεζού λόγου και να απομνημονεύσει ένα πεζογράφημα. Ποιήματα όμως (όπως </a:t>
            </a:r>
            <a:r>
              <a:rPr lang="el-GR" sz="2900" dirty="0" err="1" smtClean="0">
                <a:latin typeface="+mj-lt"/>
              </a:rPr>
              <a:t>επιφωνηματικές</a:t>
            </a:r>
            <a:r>
              <a:rPr lang="el-GR" sz="2900" dirty="0" smtClean="0">
                <a:latin typeface="+mj-lt"/>
              </a:rPr>
              <a:t> επικλήσεις και ύμνους στους θεούς, θρήνους και ξεσπάσματα χαράς) έπλασε πολύ νωρίς ο πρωτόγονος άνθρωπος, συνδυασμένα με μουσική και χορό</a:t>
            </a:r>
            <a:r>
              <a:rPr lang="el-GR" dirty="0" smtClean="0"/>
              <a:t>.</a:t>
            </a:r>
            <a:endParaRPr lang="el-GR"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5" name="4 - Θέση περιεχομένου"/>
          <p:cNvSpPr>
            <a:spLocks noGrp="1"/>
          </p:cNvSpPr>
          <p:nvPr>
            <p:ph idx="1"/>
          </p:nvPr>
        </p:nvSpPr>
        <p:spPr/>
        <p:txBody>
          <a:bodyPr>
            <a:normAutofit fontScale="85000" lnSpcReduction="20000"/>
          </a:bodyPr>
          <a:lstStyle/>
          <a:p>
            <a:r>
              <a:rPr lang="el-GR" dirty="0" smtClean="0">
                <a:latin typeface="+mj-lt"/>
              </a:rPr>
              <a:t>Η πορεία του μαθήματος της διδασκαλίας της λογοτεχνίας στην Εκπαίδευση έχει  πίσω  της μια  μακρότατη  και  ποικιλόμορφη παράδοση συμβάσεων,  ειδικών και γενικών διδακτικών μεθοδολογιών, αλλά και συστηματικών αποκλίσεων και παλινδρομήσεων . Όλες οι οργανωμένες και συστηματικές προσπάθειες για τη διδασκαλία της λογοτεχνίας στην Εκπαίδευση βρίσκονται αντιμέτωπες με την εξής βασική προβληματική: ένα λογοτεχνικό κείμενο έχει μια αυθύπαρκτη αξία (πολιτιστική, καλλιτεχνική, αισθητική, κοινωνική και ιδεολογική), η οποία υπερβαίνει αξιολογικά το σύνολο των πληροφοριών που διαθέτει και το σύνολο των μορφικών επιλογών που το χαρακτηρίζουν.</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55000" lnSpcReduction="20000"/>
          </a:bodyPr>
          <a:lstStyle/>
          <a:p>
            <a:r>
              <a:rPr lang="el-GR" sz="3200" dirty="0" smtClean="0">
                <a:latin typeface="+mj-lt"/>
              </a:rPr>
              <a:t>Αναγνωρίζεται κατά πρώτον ότι για το παιδί, ότι η χρησιμότητα του λαϊκού παραμυθιού, του παιδικού ποιήματος και του δημοτικού τραγουδιού, που αποτελούν το βασικό κορμό της παιδικής λογοτεχνίας, έχει καταχωρηθεί στο λαϊκό υποσυνείδητο ως αυτονόητη και αναγκαία, πολύ πριν η οργανωμένη βιομηχανική κοινωνία το πιστοποιήσει και το νομοθετήσει. Η μορφωτική, ψυχαγωγική και αισθητική αξία των παραπάνω ειδών παιδικής λογοτεχνίας θεωρείται εκ των πραγμάτων δεδομένη. </a:t>
            </a:r>
          </a:p>
          <a:p>
            <a:r>
              <a:rPr lang="el-GR" sz="3200" dirty="0" smtClean="0">
                <a:latin typeface="+mj-lt"/>
              </a:rPr>
              <a:t>Επομένως η εισαγωγή της παιδικής λογοτεχνίας στο Αναλυτικό Πρόγραμμα του Δημοτικού και γενικότερα της πρωτοβάθμιας εκπαίδευσης θεωρήθηκε σχεδόν αυτονόητη και επιτεύχθηκε ομόφωνα. Παρόλα αυτά όμως η επιρροή της λογικής που ισχύει στις άλλες βαθμίδες της Εκπαίδευσης, όσον αφορά τη διδασκαλία της λογοτεχνίας, αποτυπώνεται και διαφαίνεται κυρίως στη Πρωτοβάθμια Εκπαίδευση και μετέπειτα στη Δευτεροβάθμια Εκπαίδευση. Όπως έλεγε και ο παγκοσμίου φήμης έλληνας ποιητής Γ. Σεφέρης «Ποίηση είναι το χρυσό δίχτυ όπου τα πράγματα σπαρταρούν σαν ψάρια».</a:t>
            </a:r>
          </a:p>
          <a:p>
            <a:endParaRPr lang="el-GR"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400" b="1" dirty="0" smtClean="0">
                <a:solidFill>
                  <a:schemeClr val="accent4"/>
                </a:solidFill>
              </a:rPr>
              <a:t>ΕΙΣΑΓΩΓΗ</a:t>
            </a:r>
            <a:endParaRPr lang="el-GR" sz="4400" b="1" dirty="0">
              <a:solidFill>
                <a:schemeClr val="accent4"/>
              </a:solidFill>
            </a:endParaRPr>
          </a:p>
        </p:txBody>
      </p:sp>
      <p:sp>
        <p:nvSpPr>
          <p:cNvPr id="3" name="2 - Θέση περιεχομένου"/>
          <p:cNvSpPr>
            <a:spLocks noGrp="1"/>
          </p:cNvSpPr>
          <p:nvPr>
            <p:ph sz="half" idx="1"/>
          </p:nvPr>
        </p:nvSpPr>
        <p:spPr/>
        <p:txBody>
          <a:bodyPr>
            <a:normAutofit/>
          </a:bodyPr>
          <a:lstStyle/>
          <a:p>
            <a:r>
              <a:rPr lang="el-GR" sz="1600" dirty="0" smtClean="0">
                <a:latin typeface="+mj-lt"/>
              </a:rPr>
              <a:t>Ο Γιώργος Βιζυηνός αποτελεί ένα σπουδαίο κεφάλαιο της ελληνικής λογοτεχνίας και ποίησης με μεγάλες παρακαταθήκες στα έργα του, όπως «Το αμάρτημα της μητρός μου», «Ποίος </a:t>
            </a:r>
            <a:r>
              <a:rPr lang="el-GR" sz="1600" dirty="0" err="1" smtClean="0">
                <a:latin typeface="+mj-lt"/>
              </a:rPr>
              <a:t>ήτον</a:t>
            </a:r>
            <a:r>
              <a:rPr lang="el-GR" sz="1600" dirty="0" smtClean="0">
                <a:latin typeface="+mj-lt"/>
              </a:rPr>
              <a:t> ο </a:t>
            </a:r>
            <a:r>
              <a:rPr lang="el-GR" sz="1600" dirty="0" err="1" smtClean="0">
                <a:latin typeface="+mj-lt"/>
              </a:rPr>
              <a:t>φονεύς</a:t>
            </a:r>
            <a:r>
              <a:rPr lang="el-GR" sz="1600" dirty="0" smtClean="0">
                <a:latin typeface="+mj-lt"/>
              </a:rPr>
              <a:t> του αδελφού μου», «Το μόνον της ζωής του </a:t>
            </a:r>
            <a:r>
              <a:rPr lang="el-GR" sz="1600" dirty="0" err="1" smtClean="0">
                <a:latin typeface="+mj-lt"/>
              </a:rPr>
              <a:t>ταξείδιον</a:t>
            </a:r>
            <a:r>
              <a:rPr lang="el-GR" sz="1600" dirty="0" smtClean="0">
                <a:latin typeface="+mj-lt"/>
              </a:rPr>
              <a:t>», «</a:t>
            </a:r>
            <a:r>
              <a:rPr lang="el-GR" sz="1600" dirty="0" err="1" smtClean="0">
                <a:latin typeface="+mj-lt"/>
              </a:rPr>
              <a:t>Μοσκώβ</a:t>
            </a:r>
            <a:r>
              <a:rPr lang="el-GR" sz="1600" dirty="0" smtClean="0">
                <a:latin typeface="+mj-lt"/>
              </a:rPr>
              <a:t> </a:t>
            </a:r>
            <a:r>
              <a:rPr lang="el-GR" sz="1600" dirty="0" err="1" smtClean="0">
                <a:latin typeface="+mj-lt"/>
              </a:rPr>
              <a:t>Σελήμ</a:t>
            </a:r>
            <a:r>
              <a:rPr lang="el-GR" sz="1600" dirty="0" smtClean="0">
                <a:latin typeface="+mj-lt"/>
              </a:rPr>
              <a:t>» και ο «Τρομάρας».</a:t>
            </a:r>
          </a:p>
          <a:p>
            <a:r>
              <a:rPr lang="el-GR" sz="1600" dirty="0" smtClean="0">
                <a:latin typeface="+mj-lt"/>
              </a:rPr>
              <a:t>Βέβαια εκτός από τα λογοτεχνικά έργα, ο ίδιος έγραψε και σπουδαία ποιητικά έργα, όπως το «</a:t>
            </a:r>
            <a:r>
              <a:rPr lang="el-GR" sz="1600" i="1" dirty="0" smtClean="0">
                <a:latin typeface="+mj-lt"/>
              </a:rPr>
              <a:t>Θεέ μου, μην είσαι...», το «</a:t>
            </a:r>
            <a:r>
              <a:rPr lang="el-GR" sz="1600" dirty="0" err="1" smtClean="0">
                <a:latin typeface="+mj-lt"/>
              </a:rPr>
              <a:t>Επι</a:t>
            </a:r>
            <a:r>
              <a:rPr lang="el-GR" sz="1600" dirty="0" smtClean="0">
                <a:latin typeface="+mj-lt"/>
              </a:rPr>
              <a:t> Του Τάφου Του Πατρός Μου», «Ὁ </a:t>
            </a:r>
            <a:r>
              <a:rPr lang="el-GR" sz="1600" dirty="0" err="1" smtClean="0">
                <a:latin typeface="+mj-lt"/>
              </a:rPr>
              <a:t>φιλομαθὴς</a:t>
            </a:r>
            <a:r>
              <a:rPr lang="el-GR" sz="1600" dirty="0" smtClean="0">
                <a:latin typeface="+mj-lt"/>
              </a:rPr>
              <a:t> πτωχός» και άλλα.</a:t>
            </a:r>
          </a:p>
          <a:p>
            <a:endParaRPr lang="el-GR" sz="1600" dirty="0" smtClean="0"/>
          </a:p>
          <a:p>
            <a:endParaRPr lang="el-GR" sz="1600" dirty="0" smtClean="0"/>
          </a:p>
        </p:txBody>
      </p:sp>
      <p:pic>
        <p:nvPicPr>
          <p:cNvPr id="5" name="4 - Θέση περιεχομένου" descr="vizyinos.jpg"/>
          <p:cNvPicPr>
            <a:picLocks noGrp="1" noChangeAspect="1"/>
          </p:cNvPicPr>
          <p:nvPr>
            <p:ph sz="half" idx="2"/>
          </p:nvPr>
        </p:nvPicPr>
        <p:blipFill>
          <a:blip r:embed="rId2"/>
          <a:stretch>
            <a:fillRect/>
          </a:stretch>
        </p:blipFill>
        <p:spPr>
          <a:xfrm>
            <a:off x="4572000" y="2214554"/>
            <a:ext cx="4286280" cy="450059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fontScale="47500" lnSpcReduction="20000"/>
          </a:bodyPr>
          <a:lstStyle/>
          <a:p>
            <a:endParaRPr lang="el-GR" sz="2900" dirty="0" smtClean="0">
              <a:latin typeface="+mj-lt"/>
            </a:endParaRPr>
          </a:p>
          <a:p>
            <a:endParaRPr lang="el-GR" sz="2900" dirty="0" smtClean="0">
              <a:latin typeface="+mj-lt"/>
            </a:endParaRPr>
          </a:p>
          <a:p>
            <a:r>
              <a:rPr lang="el-GR" sz="2900" dirty="0" smtClean="0">
                <a:latin typeface="+mj-lt"/>
              </a:rPr>
              <a:t>Ο Γεώργιος Βιζυηνός γεννήθηκε στις 8 Μαρτίου του 1849 στη Βιζύη ή </a:t>
            </a:r>
            <a:r>
              <a:rPr lang="el-GR" sz="2900" dirty="0" err="1" smtClean="0">
                <a:latin typeface="+mj-lt"/>
              </a:rPr>
              <a:t>Βιζώ</a:t>
            </a:r>
            <a:r>
              <a:rPr lang="el-GR" sz="2900" dirty="0" smtClean="0">
                <a:latin typeface="+mj-lt"/>
              </a:rPr>
              <a:t> ἢ Βίζα της ανατολικής Θράκης, πόλη με βαθιές ιστορικές ρίζες -αφού υπήρξε πρωτεύουσα του αρχαίου βασιλείου των πολεμοχαρών </a:t>
            </a:r>
            <a:r>
              <a:rPr lang="el-GR" sz="2900" dirty="0" err="1" smtClean="0">
                <a:latin typeface="+mj-lt"/>
              </a:rPr>
              <a:t>Άστων</a:t>
            </a:r>
            <a:r>
              <a:rPr lang="el-GR" sz="2900" dirty="0" smtClean="0">
                <a:latin typeface="+mj-lt"/>
              </a:rPr>
              <a:t> ἢ </a:t>
            </a:r>
            <a:r>
              <a:rPr lang="el-GR" sz="2900" dirty="0" err="1" smtClean="0">
                <a:latin typeface="+mj-lt"/>
              </a:rPr>
              <a:t>Ἀστών</a:t>
            </a:r>
            <a:r>
              <a:rPr lang="el-GR" sz="2900" dirty="0" smtClean="0">
                <a:latin typeface="+mj-lt"/>
              </a:rPr>
              <a:t>- εξαιρετικά όμορφη, πλάι στις δυτικές πηγές του Εργίνου ποταμού, και πολύ κεντρική, ανάμεσα στην Αδριανούπολη και στην Κωνσταντινούπολη.</a:t>
            </a:r>
          </a:p>
          <a:p>
            <a:endParaRPr lang="el-GR" sz="2900" dirty="0" smtClean="0">
              <a:latin typeface="+mj-lt"/>
            </a:endParaRPr>
          </a:p>
          <a:p>
            <a:endParaRPr lang="el-GR" sz="2900" dirty="0" smtClean="0">
              <a:latin typeface="+mj-lt"/>
            </a:endParaRPr>
          </a:p>
          <a:p>
            <a:r>
              <a:rPr lang="el-GR" sz="2900" dirty="0" smtClean="0">
                <a:latin typeface="+mj-lt"/>
              </a:rPr>
              <a:t> Η μητέρα του, Δέσποινα, ήταν μία αγαθή και ευσεβής γυναίκα, ψυχικώς καλλιεργημένη στο πλαίσιο της εξαιρετικά πλούσιας από αισθητική και ηθική άποψη θρακικής παράδοσης. Ορφάνεψε μικρή, αλλά ευτύχησε να μεγαλώσει σε οικογένεια οικονομικά τακτοποιημένων ανθρώπων. Ὁ πατέρας του, </a:t>
            </a:r>
            <a:r>
              <a:rPr lang="el-GR" sz="2900" dirty="0" err="1" smtClean="0">
                <a:latin typeface="+mj-lt"/>
              </a:rPr>
              <a:t>Μιχαήλος</a:t>
            </a:r>
            <a:r>
              <a:rPr lang="el-GR" sz="2900" dirty="0" smtClean="0">
                <a:latin typeface="+mj-lt"/>
              </a:rPr>
              <a:t>, ήταν περιφερόμενος έμπορος και για λίγο διάστημα παντοπώλης</a:t>
            </a:r>
            <a:r>
              <a:rPr lang="el-GR" dirty="0" smtClean="0"/>
              <a:t>.</a:t>
            </a:r>
          </a:p>
          <a:p>
            <a:pPr>
              <a:buNone/>
            </a:pPr>
            <a:r>
              <a:rPr lang="el-GR" dirty="0" smtClean="0"/>
              <a:t> </a:t>
            </a:r>
            <a:endParaRPr lang="el-GR" dirty="0" smtClean="0">
              <a:latin typeface="+mj-lt"/>
            </a:endParaRPr>
          </a:p>
          <a:p>
            <a:endParaRPr lang="el-GR" dirty="0"/>
          </a:p>
        </p:txBody>
      </p:sp>
      <p:pic>
        <p:nvPicPr>
          <p:cNvPr id="5" name="4 - Θέση περιεχομένου" descr="βιζ..!.png"/>
          <p:cNvPicPr>
            <a:picLocks noGrp="1" noChangeAspect="1"/>
          </p:cNvPicPr>
          <p:nvPr>
            <p:ph sz="half" idx="2"/>
          </p:nvPr>
        </p:nvPicPr>
        <p:blipFill>
          <a:blip r:embed="rId2"/>
          <a:stretch>
            <a:fillRect/>
          </a:stretch>
        </p:blipFill>
        <p:spPr>
          <a:xfrm>
            <a:off x="4643438" y="2285992"/>
            <a:ext cx="3919539" cy="435771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lstStyle/>
          <a:p>
            <a:r>
              <a:rPr lang="el-GR" dirty="0" smtClean="0"/>
              <a:t>Η οικογένεια είχε ήδη ένα μεγαλύτερο παιδί, γεννημένο στα 1846, τον </a:t>
            </a:r>
            <a:r>
              <a:rPr lang="el-GR" dirty="0" err="1" smtClean="0"/>
              <a:t>Χρηστάκη</a:t>
            </a:r>
            <a:r>
              <a:rPr lang="el-GR" dirty="0" smtClean="0"/>
              <a:t>. </a:t>
            </a:r>
            <a:r>
              <a:rPr lang="el-GR" dirty="0" err="1" smtClean="0"/>
              <a:t>Ενα</a:t>
            </a:r>
            <a:r>
              <a:rPr lang="el-GR" dirty="0" smtClean="0"/>
              <a:t> κορίτσι με το όνομα Αννιώ, γεννημένο τρία χρόνια περίπου πριν από τον ποιητή, είχε τραγικό τέλος. Το πλάκωσε στον ύπνο της η Δέσποινα και το έσκασε. Αργότερα, η οικογένεια απέκτησε κι άλλο κορίτσι που του έδωσαν το ίδιο όνομα με το αδικοχαμένο. Αλλά κι αυτό πέθανε σε μικρή ηλικία.</a:t>
            </a:r>
            <a:endParaRPr lang="el-GR" dirty="0"/>
          </a:p>
        </p:txBody>
      </p:sp>
      <p:pic>
        <p:nvPicPr>
          <p:cNvPr id="5" name="4 - Θέση περιεχομένου" descr="vizynos-amartima-mitros.jpg"/>
          <p:cNvPicPr>
            <a:picLocks noGrp="1" noChangeAspect="1"/>
          </p:cNvPicPr>
          <p:nvPr>
            <p:ph sz="half" idx="2"/>
          </p:nvPr>
        </p:nvPicPr>
        <p:blipFill>
          <a:blip r:embed="rId2"/>
          <a:stretch>
            <a:fillRect/>
          </a:stretch>
        </p:blipFill>
        <p:spPr>
          <a:xfrm>
            <a:off x="4357686" y="2285992"/>
            <a:ext cx="4357718" cy="428628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fontScale="77500" lnSpcReduction="20000"/>
          </a:bodyPr>
          <a:lstStyle/>
          <a:p>
            <a:r>
              <a:rPr lang="el-GR" dirty="0" smtClean="0">
                <a:latin typeface="+mj-lt"/>
              </a:rPr>
              <a:t>Ο Γεώργιος πέρασε, λοιπόν, τα πρώτα παιδικά χρόνια του ευχάριστα, εκπαιδευόμενος στο τραγούδι και τη ζωντανή, κοινωνικά λειτουργική αίσθηση του έρωτα, εφόδια αν όχι απαραίτητα τουλάχιστον πολύτιμα για κάθε πραγματικό ποιητή. Μα και από υλική άποψη δεν πρέπει να στερήθηκε τίποτε.</a:t>
            </a:r>
          </a:p>
          <a:p>
            <a:r>
              <a:rPr lang="el-GR" dirty="0" smtClean="0">
                <a:latin typeface="+mj-lt"/>
              </a:rPr>
              <a:t>Την αξία του έργου ενός ποιητή όπως ο Βιζυηνός, δεν μπορούμε να την εκτιμήσουμε εξ ολοκλήρου στο πλαίσιο μιας κριτικής τακτικής, η οποία αντιμετωπίζει το ποιητικό έργο ως συμπαγές αισθητικό αντικείμενο. Είναι αναγκαίο να αντιληφθούμε το ποιητικό έργο ως δυναμικό πεδίο, στο εσωτερικό του οποίου αλληλεπιδρούν δυνάμεις που έρχονται από δικούς τους δρόμους και διαγράφουν δικές τους πορείες</a:t>
            </a:r>
            <a:r>
              <a:rPr lang="el-GR" dirty="0" smtClean="0"/>
              <a:t>.</a:t>
            </a:r>
            <a:endParaRPr lang="el-GR" dirty="0" smtClean="0">
              <a:latin typeface="+mj-lt"/>
            </a:endParaRPr>
          </a:p>
          <a:p>
            <a:endParaRPr lang="el-GR" dirty="0">
              <a:latin typeface="+mj-lt"/>
            </a:endParaRPr>
          </a:p>
        </p:txBody>
      </p:sp>
      <p:pic>
        <p:nvPicPr>
          <p:cNvPr id="5" name="4 - Θέση περιεχομένου" descr="βιζυηνος.jpg"/>
          <p:cNvPicPr>
            <a:picLocks noGrp="1" noChangeAspect="1"/>
          </p:cNvPicPr>
          <p:nvPr>
            <p:ph sz="half" idx="2"/>
          </p:nvPr>
        </p:nvPicPr>
        <p:blipFill>
          <a:blip r:embed="rId2"/>
          <a:stretch>
            <a:fillRect/>
          </a:stretch>
        </p:blipFill>
        <p:spPr>
          <a:xfrm>
            <a:off x="4572000" y="2285992"/>
            <a:ext cx="4000528" cy="428625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2298</TotalTime>
  <Words>2327</Words>
  <Application>Microsoft Office PowerPoint</Application>
  <PresentationFormat>Προβολή στην οθόνη (4:3)</PresentationFormat>
  <Paragraphs>131</Paragraphs>
  <Slides>27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Αστικό</vt:lpstr>
      <vt:lpstr>Πανεπιστήμιο Δυτικής Μακεδονίας-Τμήμα Δημοτικής Εκπαίδευσης</vt:lpstr>
      <vt:lpstr>ΦΛΩΡΙΝΑ 20/12/2016 </vt:lpstr>
      <vt:lpstr>ΠΡΟΛΟΓΟΣ</vt:lpstr>
      <vt:lpstr>Διαφάνεια 4</vt:lpstr>
      <vt:lpstr>Διαφάνεια 5</vt:lpstr>
      <vt:lpstr>ΕΙΣΑΓΩΓΗ</vt:lpstr>
      <vt:lpstr>Διαφάνεια 7</vt:lpstr>
      <vt:lpstr>Διαφάνεια 8</vt:lpstr>
      <vt:lpstr>Διαφάνεια 9</vt:lpstr>
      <vt:lpstr>Διαφάνεια 10</vt:lpstr>
      <vt:lpstr>Ενήλικη ποίηση Βιζυηνού (Κύριο μέρος α’)</vt:lpstr>
      <vt:lpstr>Διαφάνεια 12</vt:lpstr>
      <vt:lpstr>Διαφάνεια 13</vt:lpstr>
      <vt:lpstr>Διαφάνεια 14</vt:lpstr>
      <vt:lpstr>Διαφάνεια 15</vt:lpstr>
      <vt:lpstr>Διαφάνεια 16</vt:lpstr>
      <vt:lpstr>Διαφάνεια 17</vt:lpstr>
      <vt:lpstr>Διαφάνεια 18</vt:lpstr>
      <vt:lpstr>Παιδική Ποίηση Βιζυηνού (Κύριο Μέρος β’)</vt:lpstr>
      <vt:lpstr>Τὸ σκυλί </vt:lpstr>
      <vt:lpstr>Διαφάνεια 21</vt:lpstr>
      <vt:lpstr>Διαφάνεια 22</vt:lpstr>
      <vt:lpstr>«Καλή νύχτα»</vt:lpstr>
      <vt:lpstr>Διαφάνεια 24</vt:lpstr>
      <vt:lpstr>«Η Προσευχή των παιδιών»</vt:lpstr>
      <vt:lpstr>«Η Προσευχή των Παιδιών»</vt:lpstr>
      <vt:lpstr>ΣΥΜΠΕΡΑΣΜΑ/ΕΠΙΛΟΓΟΣ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Δυτικής Μακεδονίας-Τμήμα Δημοτικής Εκπαίδευσης</dc:title>
  <dc:creator>Zikos</dc:creator>
  <cp:lastModifiedBy>alex</cp:lastModifiedBy>
  <cp:revision>9</cp:revision>
  <dcterms:created xsi:type="dcterms:W3CDTF">2016-12-21T23:30:57Z</dcterms:created>
  <dcterms:modified xsi:type="dcterms:W3CDTF">2017-03-21T12:45:09Z</dcterms:modified>
</cp:coreProperties>
</file>