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sldIdLst>
    <p:sldId id="256" r:id="rId2"/>
    <p:sldId id="320" r:id="rId3"/>
    <p:sldId id="323" r:id="rId4"/>
    <p:sldId id="270" r:id="rId5"/>
    <p:sldId id="269" r:id="rId6"/>
    <p:sldId id="272" r:id="rId7"/>
    <p:sldId id="271" r:id="rId8"/>
    <p:sldId id="273" r:id="rId9"/>
    <p:sldId id="275" r:id="rId10"/>
    <p:sldId id="276" r:id="rId11"/>
    <p:sldId id="277" r:id="rId12"/>
    <p:sldId id="301" r:id="rId13"/>
    <p:sldId id="278" r:id="rId14"/>
    <p:sldId id="279" r:id="rId15"/>
    <p:sldId id="280" r:id="rId16"/>
    <p:sldId id="324" r:id="rId17"/>
    <p:sldId id="325" r:id="rId18"/>
    <p:sldId id="326" r:id="rId19"/>
    <p:sldId id="283" r:id="rId20"/>
    <p:sldId id="284" r:id="rId21"/>
    <p:sldId id="285" r:id="rId22"/>
    <p:sldId id="286" r:id="rId23"/>
    <p:sldId id="287" r:id="rId24"/>
    <p:sldId id="288" r:id="rId25"/>
    <p:sldId id="289" r:id="rId26"/>
    <p:sldId id="290" r:id="rId27"/>
    <p:sldId id="282" r:id="rId28"/>
    <p:sldId id="302" r:id="rId29"/>
    <p:sldId id="291" r:id="rId30"/>
    <p:sldId id="303" r:id="rId31"/>
    <p:sldId id="306" r:id="rId32"/>
    <p:sldId id="307" r:id="rId33"/>
    <p:sldId id="304" r:id="rId34"/>
    <p:sldId id="308" r:id="rId35"/>
    <p:sldId id="305" r:id="rId36"/>
    <p:sldId id="309" r:id="rId37"/>
    <p:sldId id="311" r:id="rId38"/>
    <p:sldId id="313" r:id="rId39"/>
    <p:sldId id="314" r:id="rId40"/>
    <p:sldId id="315" r:id="rId41"/>
    <p:sldId id="312" r:id="rId42"/>
    <p:sldId id="310" r:id="rId43"/>
    <p:sldId id="293" r:id="rId44"/>
    <p:sldId id="322" r:id="rId45"/>
    <p:sldId id="281" r:id="rId46"/>
    <p:sldId id="292" r:id="rId47"/>
    <p:sldId id="274" r:id="rId4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1605BB-284E-433A-A4F2-3D38D32D710E}" type="datetimeFigureOut">
              <a:rPr lang="el-GR" smtClean="0"/>
              <a:pPr/>
              <a:t>6/12/2022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FE24F5-54A4-452E-A902-D697F7083288}" type="slidenum">
              <a:rPr lang="el-GR" smtClean="0"/>
              <a:pPr/>
              <a:t>‹#›</a:t>
            </a:fld>
            <a:endParaRPr lang="el-GR"/>
          </a:p>
        </p:txBody>
      </p:sp>
    </p:spTree>
    <p:extLst>
      <p:ext uri="{BB962C8B-B14F-4D97-AF65-F5344CB8AC3E}">
        <p14:creationId xmlns="" xmlns:p14="http://schemas.microsoft.com/office/powerpoint/2010/main" val="3273534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Παραδείγματα διατριβή</a:t>
            </a:r>
            <a:r>
              <a:rPr lang="el-GR" baseline="0" dirty="0"/>
              <a:t> και </a:t>
            </a:r>
            <a:r>
              <a:rPr lang="el-GR" baseline="0"/>
              <a:t>μακεδνων</a:t>
            </a:r>
            <a:endParaRPr lang="el-GR" dirty="0"/>
          </a:p>
        </p:txBody>
      </p:sp>
      <p:sp>
        <p:nvSpPr>
          <p:cNvPr id="4" name="Θέση αριθμού διαφάνειας 3"/>
          <p:cNvSpPr>
            <a:spLocks noGrp="1"/>
          </p:cNvSpPr>
          <p:nvPr>
            <p:ph type="sldNum" sz="quarter" idx="10"/>
          </p:nvPr>
        </p:nvSpPr>
        <p:spPr/>
        <p:txBody>
          <a:bodyPr/>
          <a:lstStyle/>
          <a:p>
            <a:fld id="{D2FE24F5-54A4-452E-A902-D697F7083288}" type="slidenum">
              <a:rPr lang="el-GR" smtClean="0"/>
              <a:pPr/>
              <a:t>11</a:t>
            </a:fld>
            <a:endParaRPr lang="el-GR"/>
          </a:p>
        </p:txBody>
      </p:sp>
    </p:spTree>
    <p:extLst>
      <p:ext uri="{BB962C8B-B14F-4D97-AF65-F5344CB8AC3E}">
        <p14:creationId xmlns="" xmlns:p14="http://schemas.microsoft.com/office/powerpoint/2010/main" val="1370885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Τίτλος 7"/>
          <p:cNvSpPr>
            <a:spLocks noGrp="1"/>
          </p:cNvSpPr>
          <p:nvPr>
            <p:ph type="ctrTitle"/>
          </p:nvPr>
        </p:nvSpPr>
        <p:spPr>
          <a:xfrm>
            <a:off x="2286000" y="3124200"/>
            <a:ext cx="6172200" cy="1894362"/>
          </a:xfrm>
        </p:spPr>
        <p:txBody>
          <a:bodyPr/>
          <a:lstStyle>
            <a:lvl1pPr>
              <a:defRPr b="1"/>
            </a:lvl1pPr>
          </a:lstStyle>
          <a:p>
            <a:r>
              <a:rPr kumimoji="0" lang="el-GR"/>
              <a:t>Στυλ κύριου τίτλου</a:t>
            </a:r>
            <a:endParaRPr kumimoji="0" lang="en-US"/>
          </a:p>
        </p:txBody>
      </p:sp>
      <p:sp>
        <p:nvSpPr>
          <p:cNvPr id="9" name="Υπότιτλος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28" name="Θέση ημερομηνίας 27"/>
          <p:cNvSpPr>
            <a:spLocks noGrp="1"/>
          </p:cNvSpPr>
          <p:nvPr>
            <p:ph type="dt" sz="half" idx="10"/>
          </p:nvPr>
        </p:nvSpPr>
        <p:spPr bwMode="auto">
          <a:xfrm rot="5400000">
            <a:off x="7764621" y="1174097"/>
            <a:ext cx="2286000" cy="381000"/>
          </a:xfrm>
        </p:spPr>
        <p:txBody>
          <a:bodyPr/>
          <a:lstStyle/>
          <a:p>
            <a:fld id="{8AB2B734-6953-472B-B41B-1B3A8FE57533}" type="datetimeFigureOut">
              <a:rPr lang="el-GR" smtClean="0"/>
              <a:pPr/>
              <a:t>6/12/2022</a:t>
            </a:fld>
            <a:endParaRPr lang="el-GR"/>
          </a:p>
        </p:txBody>
      </p:sp>
      <p:sp>
        <p:nvSpPr>
          <p:cNvPr id="17" name="Θέση υποσέλιδου 16"/>
          <p:cNvSpPr>
            <a:spLocks noGrp="1"/>
          </p:cNvSpPr>
          <p:nvPr>
            <p:ph type="ftr" sz="quarter" idx="11"/>
          </p:nvPr>
        </p:nvSpPr>
        <p:spPr bwMode="auto">
          <a:xfrm rot="5400000">
            <a:off x="7077269" y="4181669"/>
            <a:ext cx="3657600" cy="384048"/>
          </a:xfrm>
        </p:spPr>
        <p:txBody>
          <a:bodyPr/>
          <a:lstStyle/>
          <a:p>
            <a:endParaRPr lang="el-GR"/>
          </a:p>
        </p:txBody>
      </p:sp>
      <p:sp>
        <p:nvSpPr>
          <p:cNvPr id="10" name="Ορθογώνιο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Ορθογώνιο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Ορθογώνιο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Ορθογώνιο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Ευθεία γραμμή σύνδεσης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Ευθεία γραμμή σύνδεσης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Ευθεία γραμμή σύνδεσης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Ευθεία γραμμή σύνδεσης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Ευθεία γραμμή σύνδεσης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Ευθεία γραμμή σύνδεσης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Ορθογώνιο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Έλλειψη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Έλλειψη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Έλλειψη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Έλλειψη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Έλλειψη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Θέση αριθμού διαφάνειας 28"/>
          <p:cNvSpPr>
            <a:spLocks noGrp="1"/>
          </p:cNvSpPr>
          <p:nvPr>
            <p:ph type="sldNum" sz="quarter" idx="12"/>
          </p:nvPr>
        </p:nvSpPr>
        <p:spPr bwMode="auto">
          <a:xfrm>
            <a:off x="1325544" y="4928702"/>
            <a:ext cx="609600" cy="517524"/>
          </a:xfrm>
        </p:spPr>
        <p:txBody>
          <a:bodyPr/>
          <a:lstStyle/>
          <a:p>
            <a:fld id="{48B997EE-D9B3-4C83-B042-D2B890CD6547}"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8AB2B734-6953-472B-B41B-1B3A8FE57533}" type="datetimeFigureOut">
              <a:rPr lang="el-GR" smtClean="0"/>
              <a:pPr/>
              <a:t>6/12/2022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8B997EE-D9B3-4C83-B042-D2B890CD654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9"/>
            <a:ext cx="1676400" cy="5851525"/>
          </a:xfrm>
        </p:spPr>
        <p:txBody>
          <a:bodyPr vert="eaVert"/>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8AB2B734-6953-472B-B41B-1B3A8FE57533}" type="datetimeFigureOut">
              <a:rPr lang="el-GR" smtClean="0"/>
              <a:pPr/>
              <a:t>6/12/2022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8B997EE-D9B3-4C83-B042-D2B890CD654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8" name="Θέση περιεχομένου 7"/>
          <p:cNvSpPr>
            <a:spLocks noGrp="1"/>
          </p:cNvSpPr>
          <p:nvPr>
            <p:ph sz="quarter" idx="1"/>
          </p:nvPr>
        </p:nvSpPr>
        <p:spPr>
          <a:xfrm>
            <a:off x="457200" y="1600200"/>
            <a:ext cx="7467600" cy="4873752"/>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Θέση ημερομηνίας 6"/>
          <p:cNvSpPr>
            <a:spLocks noGrp="1"/>
          </p:cNvSpPr>
          <p:nvPr>
            <p:ph type="dt" sz="half" idx="14"/>
          </p:nvPr>
        </p:nvSpPr>
        <p:spPr/>
        <p:txBody>
          <a:bodyPr rtlCol="0"/>
          <a:lstStyle/>
          <a:p>
            <a:fld id="{8AB2B734-6953-472B-B41B-1B3A8FE57533}" type="datetimeFigureOut">
              <a:rPr lang="el-GR" smtClean="0"/>
              <a:pPr/>
              <a:t>6/12/2022</a:t>
            </a:fld>
            <a:endParaRPr lang="el-GR"/>
          </a:p>
        </p:txBody>
      </p:sp>
      <p:sp>
        <p:nvSpPr>
          <p:cNvPr id="9" name="Θέση αριθμού διαφάνειας 8"/>
          <p:cNvSpPr>
            <a:spLocks noGrp="1"/>
          </p:cNvSpPr>
          <p:nvPr>
            <p:ph type="sldNum" sz="quarter" idx="15"/>
          </p:nvPr>
        </p:nvSpPr>
        <p:spPr/>
        <p:txBody>
          <a:bodyPr rtlCol="0"/>
          <a:lstStyle/>
          <a:p>
            <a:fld id="{48B997EE-D9B3-4C83-B042-D2B890CD6547}" type="slidenum">
              <a:rPr lang="el-GR" smtClean="0"/>
              <a:pPr/>
              <a:t>‹#›</a:t>
            </a:fld>
            <a:endParaRPr lang="el-GR"/>
          </a:p>
        </p:txBody>
      </p:sp>
      <p:sp>
        <p:nvSpPr>
          <p:cNvPr id="10" name="Θέση υποσέλιδου 9"/>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286000" y="2895600"/>
            <a:ext cx="6172200" cy="2053590"/>
          </a:xfrm>
        </p:spPr>
        <p:txBody>
          <a:bodyPr/>
          <a:lstStyle>
            <a:lvl1pPr algn="l">
              <a:buNone/>
              <a:defRPr sz="3000" b="1" cap="small" baseline="0"/>
            </a:lvl1pPr>
          </a:lstStyle>
          <a:p>
            <a:r>
              <a:rPr kumimoji="0" lang="el-GR"/>
              <a:t>Στυλ κύριου τίτλου</a:t>
            </a:r>
            <a:endParaRPr kumimoji="0" lang="en-US"/>
          </a:p>
        </p:txBody>
      </p:sp>
      <p:sp>
        <p:nvSpPr>
          <p:cNvPr id="3" name="Θέση κειμένου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Θέση ημερομηνίας 3"/>
          <p:cNvSpPr>
            <a:spLocks noGrp="1"/>
          </p:cNvSpPr>
          <p:nvPr>
            <p:ph type="dt" sz="half" idx="10"/>
          </p:nvPr>
        </p:nvSpPr>
        <p:spPr bwMode="auto">
          <a:xfrm rot="5400000">
            <a:off x="7763256" y="1170432"/>
            <a:ext cx="2286000" cy="381000"/>
          </a:xfrm>
        </p:spPr>
        <p:txBody>
          <a:bodyPr/>
          <a:lstStyle/>
          <a:p>
            <a:fld id="{8AB2B734-6953-472B-B41B-1B3A8FE57533}" type="datetimeFigureOut">
              <a:rPr lang="el-GR" smtClean="0"/>
              <a:pPr/>
              <a:t>6/12/2022</a:t>
            </a:fld>
            <a:endParaRPr lang="el-GR"/>
          </a:p>
        </p:txBody>
      </p:sp>
      <p:sp>
        <p:nvSpPr>
          <p:cNvPr id="5" name="Θέση υποσέλιδου 4"/>
          <p:cNvSpPr>
            <a:spLocks noGrp="1"/>
          </p:cNvSpPr>
          <p:nvPr>
            <p:ph type="ftr" sz="quarter" idx="11"/>
          </p:nvPr>
        </p:nvSpPr>
        <p:spPr bwMode="auto">
          <a:xfrm rot="5400000">
            <a:off x="7077456" y="4178808"/>
            <a:ext cx="3657600" cy="384048"/>
          </a:xfrm>
        </p:spPr>
        <p:txBody>
          <a:bodyPr/>
          <a:lstStyle/>
          <a:p>
            <a:endParaRPr lang="el-GR"/>
          </a:p>
        </p:txBody>
      </p:sp>
      <p:sp>
        <p:nvSpPr>
          <p:cNvPr id="9" name="Ορθογώνιο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Ορθογώνιο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Ορθογώνιο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Ευθεία γραμμή σύνδεσης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Ευθεία γραμμή σύνδεσης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Ευθεία γραμμή σύνδεσης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Ευθεία γραμμή σύνδεσης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Ευθεία γραμμή σύνδεσης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Ορθογώνιο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Έλλειψη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Έλλειψη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Έλλειψη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Έλλειψη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Έλλειψη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Ευθεία γραμμή σύνδεσης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Θέση αριθμού διαφάνειας 5"/>
          <p:cNvSpPr>
            <a:spLocks noGrp="1"/>
          </p:cNvSpPr>
          <p:nvPr>
            <p:ph type="sldNum" sz="quarter" idx="12"/>
          </p:nvPr>
        </p:nvSpPr>
        <p:spPr bwMode="auto">
          <a:xfrm>
            <a:off x="1340616" y="4928702"/>
            <a:ext cx="609600" cy="517524"/>
          </a:xfrm>
        </p:spPr>
        <p:txBody>
          <a:bodyPr/>
          <a:lstStyle/>
          <a:p>
            <a:fld id="{48B997EE-D9B3-4C83-B042-D2B890CD6547}"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5" name="Θέση ημερομηνίας 4"/>
          <p:cNvSpPr>
            <a:spLocks noGrp="1"/>
          </p:cNvSpPr>
          <p:nvPr>
            <p:ph type="dt" sz="half" idx="10"/>
          </p:nvPr>
        </p:nvSpPr>
        <p:spPr/>
        <p:txBody>
          <a:bodyPr/>
          <a:lstStyle/>
          <a:p>
            <a:fld id="{8AB2B734-6953-472B-B41B-1B3A8FE57533}" type="datetimeFigureOut">
              <a:rPr lang="el-GR" smtClean="0"/>
              <a:pPr/>
              <a:t>6/12/2022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8B997EE-D9B3-4C83-B042-D2B890CD6547}" type="slidenum">
              <a:rPr lang="el-GR" smtClean="0"/>
              <a:pPr/>
              <a:t>‹#›</a:t>
            </a:fld>
            <a:endParaRPr lang="el-GR"/>
          </a:p>
        </p:txBody>
      </p:sp>
      <p:sp>
        <p:nvSpPr>
          <p:cNvPr id="9" name="Θέση περιεχομένου 8"/>
          <p:cNvSpPr>
            <a:spLocks noGrp="1"/>
          </p:cNvSpPr>
          <p:nvPr>
            <p:ph sz="quarter" idx="1"/>
          </p:nvPr>
        </p:nvSpPr>
        <p:spPr>
          <a:xfrm>
            <a:off x="457200" y="1600200"/>
            <a:ext cx="3657600" cy="4572000"/>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1" name="Θέση περιεχομένου 10"/>
          <p:cNvSpPr>
            <a:spLocks noGrp="1"/>
          </p:cNvSpPr>
          <p:nvPr>
            <p:ph sz="quarter" idx="2"/>
          </p:nvPr>
        </p:nvSpPr>
        <p:spPr>
          <a:xfrm>
            <a:off x="4270248" y="1600200"/>
            <a:ext cx="3657600" cy="4572000"/>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7543800" cy="1143000"/>
          </a:xfrm>
        </p:spPr>
        <p:txBody>
          <a:bodyPr anchor="b"/>
          <a:lstStyle>
            <a:lvl1pPr>
              <a:defRPr/>
            </a:lvl1pPr>
          </a:lstStyle>
          <a:p>
            <a:r>
              <a:rPr kumimoji="0" lang="el-GR"/>
              <a:t>Στυλ κύριου τίτλου</a:t>
            </a:r>
            <a:endParaRPr kumimoji="0" lang="en-US"/>
          </a:p>
        </p:txBody>
      </p:sp>
      <p:sp>
        <p:nvSpPr>
          <p:cNvPr id="7" name="Θέση ημερομηνίας 6"/>
          <p:cNvSpPr>
            <a:spLocks noGrp="1"/>
          </p:cNvSpPr>
          <p:nvPr>
            <p:ph type="dt" sz="half" idx="10"/>
          </p:nvPr>
        </p:nvSpPr>
        <p:spPr/>
        <p:txBody>
          <a:bodyPr/>
          <a:lstStyle/>
          <a:p>
            <a:fld id="{8AB2B734-6953-472B-B41B-1B3A8FE57533}" type="datetimeFigureOut">
              <a:rPr lang="el-GR" smtClean="0"/>
              <a:pPr/>
              <a:t>6/12/2022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8B997EE-D9B3-4C83-B042-D2B890CD6547}" type="slidenum">
              <a:rPr lang="el-GR" smtClean="0"/>
              <a:pPr/>
              <a:t>‹#›</a:t>
            </a:fld>
            <a:endParaRPr lang="el-GR"/>
          </a:p>
        </p:txBody>
      </p:sp>
      <p:sp>
        <p:nvSpPr>
          <p:cNvPr id="11" name="Θέση περιεχομένου 10"/>
          <p:cNvSpPr>
            <a:spLocks noGrp="1"/>
          </p:cNvSpPr>
          <p:nvPr>
            <p:ph sz="quarter" idx="2"/>
          </p:nvPr>
        </p:nvSpPr>
        <p:spPr>
          <a:xfrm>
            <a:off x="457200" y="2362200"/>
            <a:ext cx="3657600" cy="3886200"/>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Θέση περιεχομένου 12"/>
          <p:cNvSpPr>
            <a:spLocks noGrp="1"/>
          </p:cNvSpPr>
          <p:nvPr>
            <p:ph sz="quarter" idx="4"/>
          </p:nvPr>
        </p:nvSpPr>
        <p:spPr>
          <a:xfrm>
            <a:off x="4371975" y="2362200"/>
            <a:ext cx="3657600" cy="3886200"/>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Θέση κειμένου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a:t>Στυλ υποδείγματος κειμένου</a:t>
            </a:r>
          </a:p>
        </p:txBody>
      </p:sp>
      <p:sp>
        <p:nvSpPr>
          <p:cNvPr id="14" name="Θέση κειμένου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a:t>Στυλ υποδείγματος κειμένου</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6" name="Θέση ημερομηνίας 5"/>
          <p:cNvSpPr>
            <a:spLocks noGrp="1"/>
          </p:cNvSpPr>
          <p:nvPr>
            <p:ph type="dt" sz="half" idx="10"/>
          </p:nvPr>
        </p:nvSpPr>
        <p:spPr/>
        <p:txBody>
          <a:bodyPr rtlCol="0"/>
          <a:lstStyle/>
          <a:p>
            <a:fld id="{8AB2B734-6953-472B-B41B-1B3A8FE57533}" type="datetimeFigureOut">
              <a:rPr lang="el-GR" smtClean="0"/>
              <a:pPr/>
              <a:t>6/12/2022</a:t>
            </a:fld>
            <a:endParaRPr lang="el-GR"/>
          </a:p>
        </p:txBody>
      </p:sp>
      <p:sp>
        <p:nvSpPr>
          <p:cNvPr id="7" name="Θέση αριθμού διαφάνειας 6"/>
          <p:cNvSpPr>
            <a:spLocks noGrp="1"/>
          </p:cNvSpPr>
          <p:nvPr>
            <p:ph type="sldNum" sz="quarter" idx="11"/>
          </p:nvPr>
        </p:nvSpPr>
        <p:spPr/>
        <p:txBody>
          <a:bodyPr rtlCol="0"/>
          <a:lstStyle/>
          <a:p>
            <a:fld id="{48B997EE-D9B3-4C83-B042-D2B890CD6547}" type="slidenum">
              <a:rPr lang="el-GR" smtClean="0"/>
              <a:pPr/>
              <a:t>‹#›</a:t>
            </a:fld>
            <a:endParaRPr lang="el-GR"/>
          </a:p>
        </p:txBody>
      </p:sp>
      <p:sp>
        <p:nvSpPr>
          <p:cNvPr id="8" name="Θέση υποσέλιδου 7"/>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AB2B734-6953-472B-B41B-1B3A8FE57533}" type="datetimeFigureOut">
              <a:rPr lang="el-GR" smtClean="0"/>
              <a:pPr/>
              <a:t>6/12/2022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8B997EE-D9B3-4C83-B042-D2B890CD654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Ευθεία γραμμή σύνδεσης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Τίτλος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a:t>Στυλ κύριου τίτλου</a:t>
            </a:r>
            <a:endParaRPr kumimoji="0" lang="en-US"/>
          </a:p>
        </p:txBody>
      </p:sp>
      <p:sp>
        <p:nvSpPr>
          <p:cNvPr id="3" name="Θέση κειμένου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a:t>Στυλ υποδείγματος κειμένου</a:t>
            </a:r>
          </a:p>
        </p:txBody>
      </p:sp>
      <p:sp>
        <p:nvSpPr>
          <p:cNvPr id="8" name="Ευθεία γραμμή σύνδεσης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Ευθεία γραμμή σύνδεσης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Ευθεία γραμμή σύνδεσης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Ορθογώνιο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Ευθεία γραμμή σύνδεσης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Έλλειψη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Θέση περιεχομένου 17"/>
          <p:cNvSpPr>
            <a:spLocks noGrp="1"/>
          </p:cNvSpPr>
          <p:nvPr>
            <p:ph sz="quarter" idx="1"/>
          </p:nvPr>
        </p:nvSpPr>
        <p:spPr>
          <a:xfrm>
            <a:off x="304800" y="274320"/>
            <a:ext cx="5638800" cy="6327648"/>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1" name="Θέση ημερομηνίας 20"/>
          <p:cNvSpPr>
            <a:spLocks noGrp="1"/>
          </p:cNvSpPr>
          <p:nvPr>
            <p:ph type="dt" sz="half" idx="14"/>
          </p:nvPr>
        </p:nvSpPr>
        <p:spPr/>
        <p:txBody>
          <a:bodyPr rtlCol="0"/>
          <a:lstStyle/>
          <a:p>
            <a:fld id="{8AB2B734-6953-472B-B41B-1B3A8FE57533}" type="datetimeFigureOut">
              <a:rPr lang="el-GR" smtClean="0"/>
              <a:pPr/>
              <a:t>6/12/2022</a:t>
            </a:fld>
            <a:endParaRPr lang="el-GR"/>
          </a:p>
        </p:txBody>
      </p:sp>
      <p:sp>
        <p:nvSpPr>
          <p:cNvPr id="22" name="Θέση αριθμού διαφάνειας 21"/>
          <p:cNvSpPr>
            <a:spLocks noGrp="1"/>
          </p:cNvSpPr>
          <p:nvPr>
            <p:ph type="sldNum" sz="quarter" idx="15"/>
          </p:nvPr>
        </p:nvSpPr>
        <p:spPr/>
        <p:txBody>
          <a:bodyPr rtlCol="0"/>
          <a:lstStyle/>
          <a:p>
            <a:fld id="{48B997EE-D9B3-4C83-B042-D2B890CD6547}" type="slidenum">
              <a:rPr lang="el-GR" smtClean="0"/>
              <a:pPr/>
              <a:t>‹#›</a:t>
            </a:fld>
            <a:endParaRPr lang="el-GR"/>
          </a:p>
        </p:txBody>
      </p:sp>
      <p:sp>
        <p:nvSpPr>
          <p:cNvPr id="23" name="Θέση υποσέλιδου 22"/>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Ευθεία γραμμή σύνδεσης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Έλλειψη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Τίτλος 1"/>
          <p:cNvSpPr>
            <a:spLocks noGrp="1"/>
          </p:cNvSpPr>
          <p:nvPr>
            <p:ph type="title"/>
          </p:nvPr>
        </p:nvSpPr>
        <p:spPr>
          <a:xfrm rot="5400000">
            <a:off x="3350133" y="3200400"/>
            <a:ext cx="6309360" cy="457200"/>
          </a:xfrm>
        </p:spPr>
        <p:txBody>
          <a:bodyPr anchor="b"/>
          <a:lstStyle>
            <a:lvl1pPr algn="l">
              <a:buNone/>
              <a:defRPr sz="2000" b="1"/>
            </a:lvl1pPr>
          </a:lstStyle>
          <a:p>
            <a:r>
              <a:rPr kumimoji="0" lang="el-GR"/>
              <a:t>Στυλ κύριου τίτλου</a:t>
            </a:r>
            <a:endParaRPr kumimoji="0" lang="en-US"/>
          </a:p>
        </p:txBody>
      </p:sp>
      <p:sp>
        <p:nvSpPr>
          <p:cNvPr id="3" name="Θέση εικόνας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a:t>Κάντε κλικ στο εικονίδιο για να προσθέσετε μια εικόνα</a:t>
            </a:r>
            <a:endParaRPr kumimoji="0" lang="en-US" dirty="0"/>
          </a:p>
        </p:txBody>
      </p:sp>
      <p:sp>
        <p:nvSpPr>
          <p:cNvPr id="4" name="Θέση κειμένου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10" name="Ευθεία γραμμή σύνδεσης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Ορθογώνιο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Ευθεία γραμμή σύνδεσης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Ευθεία γραμμή σύνδεσης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Ευθεία γραμμή σύνδεσης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Θέση ημερομηνίας 16"/>
          <p:cNvSpPr>
            <a:spLocks noGrp="1"/>
          </p:cNvSpPr>
          <p:nvPr>
            <p:ph type="dt" sz="half" idx="10"/>
          </p:nvPr>
        </p:nvSpPr>
        <p:spPr/>
        <p:txBody>
          <a:bodyPr rtlCol="0"/>
          <a:lstStyle/>
          <a:p>
            <a:fld id="{8AB2B734-6953-472B-B41B-1B3A8FE57533}" type="datetimeFigureOut">
              <a:rPr lang="el-GR" smtClean="0"/>
              <a:pPr/>
              <a:t>6/12/2022</a:t>
            </a:fld>
            <a:endParaRPr lang="el-GR"/>
          </a:p>
        </p:txBody>
      </p:sp>
      <p:sp>
        <p:nvSpPr>
          <p:cNvPr id="18" name="Θέση αριθμού διαφάνειας 17"/>
          <p:cNvSpPr>
            <a:spLocks noGrp="1"/>
          </p:cNvSpPr>
          <p:nvPr>
            <p:ph type="sldNum" sz="quarter" idx="11"/>
          </p:nvPr>
        </p:nvSpPr>
        <p:spPr/>
        <p:txBody>
          <a:bodyPr rtlCol="0"/>
          <a:lstStyle/>
          <a:p>
            <a:fld id="{48B997EE-D9B3-4C83-B042-D2B890CD6547}" type="slidenum">
              <a:rPr lang="el-GR" smtClean="0"/>
              <a:pPr/>
              <a:t>‹#›</a:t>
            </a:fld>
            <a:endParaRPr lang="el-GR"/>
          </a:p>
        </p:txBody>
      </p:sp>
      <p:sp>
        <p:nvSpPr>
          <p:cNvPr id="21" name="Θέση υποσέλιδου 20"/>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Ευθεία γραμμή σύνδεσης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Θέση τίτλου 21"/>
          <p:cNvSpPr>
            <a:spLocks noGrp="1"/>
          </p:cNvSpPr>
          <p:nvPr>
            <p:ph type="title"/>
          </p:nvPr>
        </p:nvSpPr>
        <p:spPr>
          <a:xfrm>
            <a:off x="457200" y="274638"/>
            <a:ext cx="7467600" cy="1143000"/>
          </a:xfrm>
          <a:prstGeom prst="rect">
            <a:avLst/>
          </a:prstGeom>
        </p:spPr>
        <p:txBody>
          <a:bodyPr vert="horz" anchor="b">
            <a:normAutofit/>
          </a:bodyPr>
          <a:lstStyle/>
          <a:p>
            <a:r>
              <a:rPr kumimoji="0" lang="el-GR"/>
              <a:t>Στυλ κύριου τίτλου</a:t>
            </a:r>
            <a:endParaRPr kumimoji="0" lang="en-US"/>
          </a:p>
        </p:txBody>
      </p:sp>
      <p:sp>
        <p:nvSpPr>
          <p:cNvPr id="13" name="Θέση κειμένου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Θέση ημερομηνίας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AB2B734-6953-472B-B41B-1B3A8FE57533}" type="datetimeFigureOut">
              <a:rPr lang="el-GR" smtClean="0"/>
              <a:pPr/>
              <a:t>6/12/2022</a:t>
            </a:fld>
            <a:endParaRPr lang="el-GR"/>
          </a:p>
        </p:txBody>
      </p:sp>
      <p:sp>
        <p:nvSpPr>
          <p:cNvPr id="3" name="Θέση υποσέλιδου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Ευθεία γραμμή σύνδεσης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Ευθεία γραμμή σύνδεσης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Ορθογώνιο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Ευθεία γραμμή σύνδεσης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Έλλειψη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Θέση αριθμού διαφάνειας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8B997EE-D9B3-4C83-B042-D2B890CD654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2286000" y="2780928"/>
            <a:ext cx="6534472" cy="3593994"/>
          </a:xfrm>
        </p:spPr>
        <p:txBody>
          <a:bodyPr/>
          <a:lstStyle/>
          <a:p>
            <a:r>
              <a:rPr lang="el-GR" dirty="0"/>
              <a:t>Μεθοδολογία Ποιοτικής Έρευνας: Εκπαιδευτική Εθνογραφία, Μελέτη Περίπτωσης </a:t>
            </a:r>
          </a:p>
          <a:p>
            <a:endParaRPr lang="el-GR" dirty="0"/>
          </a:p>
          <a:p>
            <a:r>
              <a:rPr lang="el-GR" dirty="0"/>
              <a:t>Κριτική Ανάλυση Λόγου</a:t>
            </a:r>
          </a:p>
          <a:p>
            <a:endParaRPr lang="el-GR" dirty="0"/>
          </a:p>
          <a:p>
            <a:r>
              <a:rPr lang="el-GR" dirty="0"/>
              <a:t>Ευμορφία </a:t>
            </a:r>
            <a:r>
              <a:rPr lang="el-GR" dirty="0" err="1"/>
              <a:t>Κηπουροπούλου</a:t>
            </a:r>
            <a:r>
              <a:rPr lang="el-GR" dirty="0"/>
              <a:t>, Δρ. </a:t>
            </a:r>
            <a:r>
              <a:rPr lang="el-GR" dirty="0" smtClean="0"/>
              <a:t>Παιδαγωγικής και Διαπολιτισμικής Εκπαίδευσης, </a:t>
            </a:r>
            <a:r>
              <a:rPr lang="el-GR" dirty="0" err="1"/>
              <a:t>Μεταδιδάκτωρ</a:t>
            </a:r>
            <a:r>
              <a:rPr lang="el-GR" dirty="0"/>
              <a:t> Παιδαγωγικής, Ειδική Επιστήμων ΠΤΔΕ, Παν/</a:t>
            </a:r>
            <a:r>
              <a:rPr lang="el-GR" dirty="0" err="1"/>
              <a:t>μιο</a:t>
            </a:r>
            <a:r>
              <a:rPr lang="el-GR" dirty="0"/>
              <a:t> </a:t>
            </a:r>
            <a:r>
              <a:rPr lang="el-GR" dirty="0" err="1"/>
              <a:t>Δυτ</a:t>
            </a:r>
            <a:r>
              <a:rPr lang="el-GR" dirty="0"/>
              <a:t>. Μακεδονίας</a:t>
            </a:r>
          </a:p>
          <a:p>
            <a:endParaRPr lang="el-GR" dirty="0"/>
          </a:p>
        </p:txBody>
      </p:sp>
      <p:sp>
        <p:nvSpPr>
          <p:cNvPr id="4" name="Ορθογώνιο 3">
            <a:extLst>
              <a:ext uri="{FF2B5EF4-FFF2-40B4-BE49-F238E27FC236}">
                <a16:creationId xmlns:a16="http://schemas.microsoft.com/office/drawing/2014/main" xmlns="" id="{9E23B652-F65A-4A31-9F24-26311EAD0233}"/>
              </a:ext>
            </a:extLst>
          </p:cNvPr>
          <p:cNvSpPr/>
          <p:nvPr/>
        </p:nvSpPr>
        <p:spPr>
          <a:xfrm>
            <a:off x="2051720" y="1339027"/>
            <a:ext cx="6003255" cy="646331"/>
          </a:xfrm>
          <a:prstGeom prst="rect">
            <a:avLst/>
          </a:prstGeom>
        </p:spPr>
        <p:txBody>
          <a:bodyPr wrap="square">
            <a:spAutoFit/>
          </a:bodyPr>
          <a:lstStyle/>
          <a:p>
            <a:pPr algn="ctr"/>
            <a:r>
              <a:rPr lang="el-GR" b="1" dirty="0"/>
              <a:t/>
            </a:r>
            <a:br>
              <a:rPr lang="el-GR" b="1" dirty="0"/>
            </a:br>
            <a:endParaRPr lang="el-GR" b="1" dirty="0"/>
          </a:p>
        </p:txBody>
      </p:sp>
      <p:pic>
        <p:nvPicPr>
          <p:cNvPr id="1026" name="Picture 2" descr="edumal_Logo-960x198"/>
          <p:cNvPicPr>
            <a:picLocks noChangeAspect="1" noChangeArrowheads="1"/>
          </p:cNvPicPr>
          <p:nvPr/>
        </p:nvPicPr>
        <p:blipFill>
          <a:blip r:embed="rId2"/>
          <a:srcRect/>
          <a:stretch>
            <a:fillRect/>
          </a:stretch>
        </p:blipFill>
        <p:spPr bwMode="auto">
          <a:xfrm>
            <a:off x="1857356" y="142852"/>
            <a:ext cx="7000924" cy="1158875"/>
          </a:xfrm>
          <a:prstGeom prst="rect">
            <a:avLst/>
          </a:prstGeom>
          <a:noFill/>
          <a:ln w="9525">
            <a:noFill/>
            <a:miter lim="800000"/>
            <a:headEnd/>
            <a:tailEnd/>
          </a:ln>
        </p:spPr>
      </p:pic>
    </p:spTree>
    <p:extLst>
      <p:ext uri="{BB962C8B-B14F-4D97-AF65-F5344CB8AC3E}">
        <p14:creationId xmlns="" xmlns:p14="http://schemas.microsoft.com/office/powerpoint/2010/main" val="11640083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332656"/>
            <a:ext cx="7467600" cy="1143000"/>
          </a:xfrm>
        </p:spPr>
        <p:txBody>
          <a:bodyPr/>
          <a:lstStyle/>
          <a:p>
            <a:r>
              <a:rPr lang="el-GR" b="1" dirty="0"/>
              <a:t>εκπαιδευτική εθνογραφία </a:t>
            </a:r>
          </a:p>
        </p:txBody>
      </p:sp>
      <p:sp>
        <p:nvSpPr>
          <p:cNvPr id="3" name="Θέση περιεχομένου 2"/>
          <p:cNvSpPr>
            <a:spLocks noGrp="1"/>
          </p:cNvSpPr>
          <p:nvPr>
            <p:ph sz="quarter" idx="1"/>
          </p:nvPr>
        </p:nvSpPr>
        <p:spPr/>
        <p:txBody>
          <a:bodyPr/>
          <a:lstStyle/>
          <a:p>
            <a:pPr algn="ctr"/>
            <a:r>
              <a:rPr lang="el-GR" dirty="0"/>
              <a:t>Οι εθνογραφικές προσεγγίσεις  με την αξιοποίηση </a:t>
            </a:r>
            <a:r>
              <a:rPr lang="el-GR"/>
              <a:t>ποιοτικών </a:t>
            </a:r>
            <a:r>
              <a:rPr lang="el-GR" smtClean="0"/>
              <a:t>μεθόδων </a:t>
            </a:r>
            <a:r>
              <a:rPr lang="el-GR" dirty="0"/>
              <a:t>στοχεύουν στην αποκάλυψη του περιορισμού που βιώνουν τα μέλη των αδύναμων κοινωνικών ομάδων από τις πολιτισμικές νόρμες δίνοντας παράλληλα «φωνή» στις περιθωριοποιημένες ομάδες (</a:t>
            </a:r>
            <a:r>
              <a:rPr lang="el-GR" dirty="0" err="1"/>
              <a:t>Lecompte</a:t>
            </a:r>
            <a:r>
              <a:rPr lang="el-GR" dirty="0"/>
              <a:t> 2002: 292). </a:t>
            </a:r>
          </a:p>
        </p:txBody>
      </p:sp>
    </p:spTree>
    <p:extLst>
      <p:ext uri="{BB962C8B-B14F-4D97-AF65-F5344CB8AC3E}">
        <p14:creationId xmlns="" xmlns:p14="http://schemas.microsoft.com/office/powerpoint/2010/main" val="566039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a:t>Μελετη</a:t>
            </a:r>
            <a:r>
              <a:rPr lang="el-GR" b="1" dirty="0"/>
              <a:t> </a:t>
            </a:r>
            <a:r>
              <a:rPr lang="el-GR" b="1" dirty="0" err="1"/>
              <a:t>περιπτωσησ</a:t>
            </a:r>
            <a:endParaRPr lang="el-GR" b="1" dirty="0"/>
          </a:p>
        </p:txBody>
      </p:sp>
      <p:sp>
        <p:nvSpPr>
          <p:cNvPr id="3" name="Θέση περιεχομένου 2"/>
          <p:cNvSpPr>
            <a:spLocks noGrp="1"/>
          </p:cNvSpPr>
          <p:nvPr>
            <p:ph sz="quarter" idx="1"/>
          </p:nvPr>
        </p:nvSpPr>
        <p:spPr/>
        <p:txBody>
          <a:bodyPr>
            <a:normAutofit/>
          </a:bodyPr>
          <a:lstStyle/>
          <a:p>
            <a:r>
              <a:rPr lang="el-GR" dirty="0"/>
              <a:t>Η μελέτη περίπτωσης πραγματοποιείται σε συγκεκριμένο χρονικό πλαίσιο παρατήρησης της εξέλιξης των φαινομένων. Στη μελέτη περίπτωσης εξετάζονται σύγχρονα και επίκαιρα θέματα</a:t>
            </a:r>
          </a:p>
          <a:p>
            <a:r>
              <a:rPr lang="el-GR" dirty="0"/>
              <a:t>το ενδιαφέρον εστιάζει σε ορισμένες περιπτώσεις ομάδων ή ατόμων σε ένα πλαίσιο το οποίο ο ερευνητής ελέγχει λίγο ή καθόλου, </a:t>
            </a:r>
          </a:p>
          <a:p>
            <a:r>
              <a:rPr lang="el-GR" dirty="0"/>
              <a:t>χρησιμοποιούνται ερωτήσεις του τύπου «πώς» και «γιατί» και </a:t>
            </a:r>
          </a:p>
        </p:txBody>
      </p:sp>
    </p:spTree>
    <p:extLst>
      <p:ext uri="{BB962C8B-B14F-4D97-AF65-F5344CB8AC3E}">
        <p14:creationId xmlns="" xmlns:p14="http://schemas.microsoft.com/office/powerpoint/2010/main" val="3109528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316D28CD-B4A0-46AC-A052-B9B01D12CBA1}"/>
              </a:ext>
            </a:extLst>
          </p:cNvPr>
          <p:cNvSpPr>
            <a:spLocks noGrp="1"/>
          </p:cNvSpPr>
          <p:nvPr>
            <p:ph sz="quarter" idx="1"/>
          </p:nvPr>
        </p:nvSpPr>
        <p:spPr>
          <a:xfrm>
            <a:off x="457200" y="476672"/>
            <a:ext cx="7467600" cy="5997280"/>
          </a:xfrm>
        </p:spPr>
        <p:txBody>
          <a:bodyPr/>
          <a:lstStyle/>
          <a:p>
            <a:pPr algn="ctr"/>
            <a:endParaRPr lang="en-US" sz="2800" dirty="0"/>
          </a:p>
          <a:p>
            <a:pPr algn="ctr"/>
            <a:r>
              <a:rPr lang="el-GR" sz="2800" dirty="0"/>
              <a:t>δεν επιχειρείται η γενίκευση των αποτελεσμάτων στον πληθυσμό (</a:t>
            </a:r>
            <a:r>
              <a:rPr lang="el-GR" sz="2800" dirty="0" err="1"/>
              <a:t>Yin</a:t>
            </a:r>
            <a:r>
              <a:rPr lang="el-GR" sz="2800" dirty="0"/>
              <a:t> 1989: 7-8). Η μελέτη περίπτωσης βοηθά και </a:t>
            </a:r>
            <a:endParaRPr lang="en-US" sz="2800" dirty="0"/>
          </a:p>
          <a:p>
            <a:pPr algn="ctr"/>
            <a:r>
              <a:rPr lang="el-GR" sz="2800" dirty="0"/>
              <a:t>στην κατανόηση διαδικασιών ή συμπεριφορών που δεν έχουν γίνει κατανοητές επαρκώς μέσω προηγούμενων ερευνών και </a:t>
            </a:r>
            <a:endParaRPr lang="en-US" sz="2800" dirty="0"/>
          </a:p>
          <a:p>
            <a:endParaRPr lang="el-GR" dirty="0"/>
          </a:p>
        </p:txBody>
      </p:sp>
    </p:spTree>
    <p:extLst>
      <p:ext uri="{BB962C8B-B14F-4D97-AF65-F5344CB8AC3E}">
        <p14:creationId xmlns="" xmlns:p14="http://schemas.microsoft.com/office/powerpoint/2010/main" val="287107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457200" y="764704"/>
            <a:ext cx="7467600" cy="5709248"/>
          </a:xfrm>
        </p:spPr>
        <p:txBody>
          <a:bodyPr>
            <a:normAutofit/>
          </a:bodyPr>
          <a:lstStyle/>
          <a:p>
            <a:pPr marL="0" indent="0" algn="ctr">
              <a:buNone/>
            </a:pPr>
            <a:endParaRPr lang="en-US" sz="2800" dirty="0"/>
          </a:p>
          <a:p>
            <a:pPr algn="ctr"/>
            <a:r>
              <a:rPr lang="el-GR" sz="2800" dirty="0"/>
              <a:t>γι’ αυτό λειτουργεί ενδυναμωτικά σε προηγούμενες έρευνες. Αντανακλά περιπτώσεις της πραγματικής ζωής και μπορεί να συμπεριλάβει τη χρήση ποικίλων ερευνητικών εργαλείων στη διαδικασία συγκέντρωσης των δεδομένων στο πεδίο (</a:t>
            </a:r>
            <a:r>
              <a:rPr lang="el-GR" sz="2800" dirty="0" err="1"/>
              <a:t>Dooley</a:t>
            </a:r>
            <a:r>
              <a:rPr lang="el-GR" sz="2800" dirty="0"/>
              <a:t> 2002: 337-338). </a:t>
            </a:r>
          </a:p>
        </p:txBody>
      </p:sp>
    </p:spTree>
    <p:extLst>
      <p:ext uri="{BB962C8B-B14F-4D97-AF65-F5344CB8AC3E}">
        <p14:creationId xmlns="" xmlns:p14="http://schemas.microsoft.com/office/powerpoint/2010/main" val="12212710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107504" y="332656"/>
            <a:ext cx="7467600" cy="5040560"/>
          </a:xfrm>
        </p:spPr>
        <p:txBody>
          <a:bodyPr>
            <a:normAutofit lnSpcReduction="10000"/>
          </a:bodyPr>
          <a:lstStyle/>
          <a:p>
            <a:pPr marL="0" indent="0">
              <a:buNone/>
            </a:pPr>
            <a:r>
              <a:rPr lang="el-GR" sz="2800" b="1" dirty="0"/>
              <a:t>Η μελέτη περίπτωσης </a:t>
            </a:r>
          </a:p>
          <a:p>
            <a:pPr marL="0" indent="0">
              <a:buNone/>
            </a:pPr>
            <a:endParaRPr lang="el-GR" sz="2800" dirty="0"/>
          </a:p>
          <a:p>
            <a:r>
              <a:rPr lang="el-GR" sz="2800" dirty="0"/>
              <a:t>δε στοχεύει στη γενίκευση των αποτελεσμάτων και </a:t>
            </a:r>
          </a:p>
          <a:p>
            <a:pPr marL="0" indent="0">
              <a:buNone/>
            </a:pPr>
            <a:endParaRPr lang="el-GR" sz="2800" dirty="0"/>
          </a:p>
          <a:p>
            <a:r>
              <a:rPr lang="el-GR" sz="2800" dirty="0"/>
              <a:t>δεν αποτελεί δειγματοληπτική έρευνα (</a:t>
            </a:r>
            <a:r>
              <a:rPr lang="el-GR" sz="2800" dirty="0" err="1"/>
              <a:t>sampling</a:t>
            </a:r>
            <a:r>
              <a:rPr lang="el-GR" sz="2800" dirty="0"/>
              <a:t> </a:t>
            </a:r>
            <a:r>
              <a:rPr lang="el-GR" sz="2800" dirty="0" err="1"/>
              <a:t>research</a:t>
            </a:r>
            <a:endParaRPr lang="el-GR" sz="2800" dirty="0"/>
          </a:p>
          <a:p>
            <a:pPr marL="0" indent="0">
              <a:buNone/>
            </a:pPr>
            <a:endParaRPr lang="el-GR" sz="2800" dirty="0"/>
          </a:p>
          <a:p>
            <a:r>
              <a:rPr lang="el-GR" sz="2800" dirty="0"/>
              <a:t>πρωταρχικός στόχος είναι         η προσήλωση στην ομάδα μελέτης δίνοντας έμφαση στη μοναδικότητά της. </a:t>
            </a:r>
          </a:p>
        </p:txBody>
      </p:sp>
      <p:sp>
        <p:nvSpPr>
          <p:cNvPr id="4" name="Βέλος: Δεξιό 3">
            <a:extLst>
              <a:ext uri="{FF2B5EF4-FFF2-40B4-BE49-F238E27FC236}">
                <a16:creationId xmlns:a16="http://schemas.microsoft.com/office/drawing/2014/main" xmlns="" id="{BD8AA2E0-900E-4230-8845-B3B458FDEA47}"/>
              </a:ext>
            </a:extLst>
          </p:cNvPr>
          <p:cNvSpPr/>
          <p:nvPr/>
        </p:nvSpPr>
        <p:spPr>
          <a:xfrm>
            <a:off x="4860032" y="3140968"/>
            <a:ext cx="51467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 xmlns:p14="http://schemas.microsoft.com/office/powerpoint/2010/main" val="179446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457200" y="620688"/>
            <a:ext cx="7467600" cy="5853264"/>
          </a:xfrm>
        </p:spPr>
        <p:txBody>
          <a:bodyPr/>
          <a:lstStyle/>
          <a:p>
            <a:pPr algn="ctr"/>
            <a:r>
              <a:rPr lang="el-GR" dirty="0"/>
              <a:t>Η ερμηνεία των δεδομένων –ιδιαίτερα στη διάρκεια της παρατήρησης– αποτελεί αναπόσπαστο κομμάτι της έρευνας. Στη διαδικασία όμως της ερμηνείας ο ερευνητής προσπαθεί να εντοπίσει και να παρουσιάσει τις </a:t>
            </a:r>
            <a:r>
              <a:rPr lang="el-GR" dirty="0">
                <a:solidFill>
                  <a:srgbClr val="FF0000"/>
                </a:solidFill>
              </a:rPr>
              <a:t>πολλαπλές πραγματικότητες </a:t>
            </a:r>
            <a:r>
              <a:rPr lang="el-GR" dirty="0"/>
              <a:t>και τις διαφορετικές ή αντικρουόμενες αντιλήψεις των υποκειμένων της έρευνας (</a:t>
            </a:r>
            <a:r>
              <a:rPr lang="el-GR" dirty="0" err="1"/>
              <a:t>Stake</a:t>
            </a:r>
            <a:r>
              <a:rPr lang="el-GR" dirty="0"/>
              <a:t> 1995: 4-12). </a:t>
            </a:r>
          </a:p>
          <a:p>
            <a:pPr algn="ctr"/>
            <a:endParaRPr lang="el-GR" dirty="0"/>
          </a:p>
        </p:txBody>
      </p:sp>
    </p:spTree>
    <p:extLst>
      <p:ext uri="{BB962C8B-B14F-4D97-AF65-F5344CB8AC3E}">
        <p14:creationId xmlns="" xmlns:p14="http://schemas.microsoft.com/office/powerpoint/2010/main" val="2699415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r>
              <a:rPr lang="el-GR" dirty="0"/>
              <a:t>Κατά τη διενέργεια της έρευνας ιδιαίτερη σημασία έχει η εγκυρότητα και η </a:t>
            </a:r>
            <a:r>
              <a:rPr lang="el-GR" dirty="0" smtClean="0"/>
              <a:t>αξιοπιστία των ευρημάτων </a:t>
            </a:r>
            <a:r>
              <a:rPr lang="el-GR" dirty="0"/>
              <a:t>της. Στην εθνογραφική η αξιοπιστία αυτή ελέγχεται με τη μέθοδο </a:t>
            </a:r>
            <a:r>
              <a:rPr lang="el-GR" dirty="0" smtClean="0"/>
              <a:t>του </a:t>
            </a:r>
            <a:r>
              <a:rPr lang="el-GR" dirty="0" smtClean="0">
                <a:solidFill>
                  <a:srgbClr val="FF0000"/>
                </a:solidFill>
              </a:rPr>
              <a:t>τριγωνισμού </a:t>
            </a:r>
            <a:r>
              <a:rPr lang="el-GR" dirty="0">
                <a:solidFill>
                  <a:srgbClr val="FF0000"/>
                </a:solidFill>
              </a:rPr>
              <a:t>και της αναλυτικής επαγωγής</a:t>
            </a:r>
          </a:p>
        </p:txBody>
      </p:sp>
    </p:spTree>
    <p:extLst>
      <p:ext uri="{BB962C8B-B14F-4D97-AF65-F5344CB8AC3E}">
        <p14:creationId xmlns="" xmlns:p14="http://schemas.microsoft.com/office/powerpoint/2010/main" val="311059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lnSpcReduction="10000"/>
          </a:bodyPr>
          <a:lstStyle/>
          <a:p>
            <a:r>
              <a:rPr lang="el-GR" dirty="0"/>
              <a:t>«…ο τριγωνισμός είναι ο έλεγχος </a:t>
            </a:r>
            <a:r>
              <a:rPr lang="el-GR" dirty="0" smtClean="0"/>
              <a:t>των ερευνητικών </a:t>
            </a:r>
            <a:r>
              <a:rPr lang="el-GR" dirty="0"/>
              <a:t>δεδομένων, δηλαδή η εξέταση του ίδιου φαινομένου με τη χρήση δεδομένων </a:t>
            </a:r>
            <a:r>
              <a:rPr lang="el-GR" dirty="0" smtClean="0"/>
              <a:t>που προέρχονται </a:t>
            </a:r>
            <a:r>
              <a:rPr lang="el-GR" dirty="0"/>
              <a:t>από πολλές πηγές της έρευνας στο πεδίο μελέτης. Πολλές πηγές στην περίπτωση </a:t>
            </a:r>
            <a:r>
              <a:rPr lang="el-GR" dirty="0" smtClean="0"/>
              <a:t>αυτή </a:t>
            </a:r>
            <a:r>
              <a:rPr lang="el-GR" dirty="0"/>
              <a:t>θεωρούνται τα εθνογραφικά δεδομένα που συλλέγονται για ένα φαινόμενο σε </a:t>
            </a:r>
            <a:r>
              <a:rPr lang="el-GR" dirty="0" smtClean="0"/>
              <a:t>διάφορες χρονικές </a:t>
            </a:r>
            <a:r>
              <a:rPr lang="el-GR" dirty="0"/>
              <a:t>φάσεις του από διαφορετικά δρώντα πρόσωπα […] αναλυτική επαγωγή είναι </a:t>
            </a:r>
            <a:r>
              <a:rPr lang="el-GR" dirty="0" smtClean="0"/>
              <a:t>η διαμόρφωση </a:t>
            </a:r>
            <a:r>
              <a:rPr lang="el-GR" dirty="0"/>
              <a:t>θεωρίας με βάση τις θεματικές κατηγορίες των ποιοτικών δεδομένων, </a:t>
            </a:r>
            <a:r>
              <a:rPr lang="el-GR" dirty="0" smtClean="0"/>
              <a:t>που </a:t>
            </a:r>
            <a:r>
              <a:rPr lang="el-GR" dirty="0" err="1" smtClean="0"/>
              <a:t>συλλέγησαν</a:t>
            </a:r>
            <a:r>
              <a:rPr lang="el-GR" dirty="0" smtClean="0"/>
              <a:t> </a:t>
            </a:r>
            <a:r>
              <a:rPr lang="el-GR" dirty="0"/>
              <a:t>από την ίδια την κοινωνική σκηνή στο πλήρες κοινωνικό της πλαίσιο» (</a:t>
            </a:r>
            <a:r>
              <a:rPr lang="el-GR" dirty="0" err="1" smtClean="0"/>
              <a:t>Πηγιάκη</a:t>
            </a:r>
            <a:r>
              <a:rPr lang="el-GR" dirty="0" smtClean="0"/>
              <a:t> 2004</a:t>
            </a:r>
            <a:r>
              <a:rPr lang="el-GR" dirty="0"/>
              <a:t>, σελ.130-132).</a:t>
            </a:r>
          </a:p>
        </p:txBody>
      </p:sp>
    </p:spTree>
    <p:extLst>
      <p:ext uri="{BB962C8B-B14F-4D97-AF65-F5344CB8AC3E}">
        <p14:creationId xmlns="" xmlns:p14="http://schemas.microsoft.com/office/powerpoint/2010/main" val="15259852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ΠΧ </a:t>
            </a:r>
            <a:r>
              <a:rPr lang="el-GR" dirty="0" err="1" smtClean="0"/>
              <a:t>Ερευνασ</a:t>
            </a:r>
            <a:endParaRPr lang="el-GR" dirty="0"/>
          </a:p>
        </p:txBody>
      </p:sp>
      <p:sp>
        <p:nvSpPr>
          <p:cNvPr id="3" name="Θέση περιεχομένου 2"/>
          <p:cNvSpPr>
            <a:spLocks noGrp="1"/>
          </p:cNvSpPr>
          <p:nvPr>
            <p:ph sz="quarter" idx="1"/>
          </p:nvPr>
        </p:nvSpPr>
        <p:spPr/>
        <p:txBody>
          <a:bodyPr>
            <a:normAutofit fontScale="92500"/>
          </a:bodyPr>
          <a:lstStyle/>
          <a:p>
            <a:r>
              <a:rPr lang="el-GR" dirty="0" smtClean="0"/>
              <a:t>Διαπολιτισμικό </a:t>
            </a:r>
            <a:r>
              <a:rPr lang="el-GR" dirty="0"/>
              <a:t>Γυμνάσιο </a:t>
            </a:r>
            <a:r>
              <a:rPr lang="el-GR" dirty="0" err="1"/>
              <a:t>Ευόσμου</a:t>
            </a:r>
            <a:r>
              <a:rPr lang="el-GR" dirty="0"/>
              <a:t> Θεσσαλονίκης. </a:t>
            </a:r>
          </a:p>
          <a:p>
            <a:r>
              <a:rPr lang="el-GR" b="1" dirty="0"/>
              <a:t>Εθνογραφική μελέτη περίπτωσης</a:t>
            </a:r>
            <a:r>
              <a:rPr lang="el-GR" dirty="0"/>
              <a:t>: μελέτη περίπτωση με χρήση τεχνικών εθνογραφικής </a:t>
            </a:r>
            <a:r>
              <a:rPr lang="el-GR" dirty="0" smtClean="0"/>
              <a:t>μεθόδου:</a:t>
            </a:r>
            <a:endParaRPr lang="el-GR" dirty="0"/>
          </a:p>
          <a:p>
            <a:endParaRPr lang="el-GR" dirty="0"/>
          </a:p>
          <a:p>
            <a:r>
              <a:rPr lang="el-GR" dirty="0"/>
              <a:t>επισκέψεις στο σχολείο</a:t>
            </a:r>
          </a:p>
          <a:p>
            <a:r>
              <a:rPr lang="el-GR" dirty="0"/>
              <a:t>παρατηρήσεις των μαθημάτων στις Τάξεις Υποδοχής και στα Φροντιστηριακά Τμήματα και </a:t>
            </a:r>
          </a:p>
          <a:p>
            <a:r>
              <a:rPr lang="el-GR" dirty="0"/>
              <a:t>επαφή με τους εκπαιδευτικούς και με τους μαθητές. </a:t>
            </a:r>
          </a:p>
          <a:p>
            <a:r>
              <a:rPr lang="el-GR" dirty="0"/>
              <a:t>31 συνεντεύξεις που βασίστηκαν σε </a:t>
            </a:r>
            <a:r>
              <a:rPr lang="el-GR" dirty="0" err="1"/>
              <a:t>ημιδομημένα</a:t>
            </a:r>
            <a:r>
              <a:rPr lang="el-GR" dirty="0"/>
              <a:t> πρωτόκολλα ερωτήσεων, 16 μαθητών και 15 μαθητριών, οι οποίες αποτελούν και το υλικό της έρευνας. </a:t>
            </a:r>
          </a:p>
          <a:p>
            <a:endParaRPr lang="el-GR" dirty="0"/>
          </a:p>
        </p:txBody>
      </p:sp>
    </p:spTree>
    <p:extLst>
      <p:ext uri="{BB962C8B-B14F-4D97-AF65-F5344CB8AC3E}">
        <p14:creationId xmlns="" xmlns:p14="http://schemas.microsoft.com/office/powerpoint/2010/main" val="322413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Παρατηρηση</a:t>
            </a:r>
            <a:r>
              <a:rPr lang="el-GR" dirty="0"/>
              <a:t> </a:t>
            </a:r>
            <a:r>
              <a:rPr lang="el-GR" dirty="0" err="1"/>
              <a:t>πεδιου</a:t>
            </a:r>
            <a:r>
              <a:rPr lang="el-GR" dirty="0"/>
              <a:t>, πχ.</a:t>
            </a:r>
          </a:p>
        </p:txBody>
      </p:sp>
      <p:sp>
        <p:nvSpPr>
          <p:cNvPr id="3" name="Θέση περιεχομένου 2"/>
          <p:cNvSpPr>
            <a:spLocks noGrp="1"/>
          </p:cNvSpPr>
          <p:nvPr>
            <p:ph sz="quarter" idx="1"/>
          </p:nvPr>
        </p:nvSpPr>
        <p:spPr/>
        <p:txBody>
          <a:bodyPr>
            <a:normAutofit fontScale="92500" lnSpcReduction="20000"/>
          </a:bodyPr>
          <a:lstStyle/>
          <a:p>
            <a:pPr marL="0" indent="0">
              <a:buNone/>
            </a:pPr>
            <a:r>
              <a:rPr lang="el-GR" dirty="0"/>
              <a:t>Παρατηρήθηκε (στο πλαίσιο συγκεκριμένης έρευνας πεδίου)</a:t>
            </a:r>
          </a:p>
          <a:p>
            <a:pPr marL="0" indent="0">
              <a:buNone/>
            </a:pPr>
            <a:r>
              <a:rPr lang="el-GR" dirty="0"/>
              <a:t> </a:t>
            </a:r>
          </a:p>
          <a:p>
            <a:r>
              <a:rPr lang="el-GR" dirty="0"/>
              <a:t>η στάση και τη συμπεριφορά των μαθητών αλλά και</a:t>
            </a:r>
          </a:p>
          <a:p>
            <a:r>
              <a:rPr lang="el-GR" dirty="0"/>
              <a:t> τη λεκτική τους επικοινωνία που με ενδιέφεραν. </a:t>
            </a:r>
          </a:p>
          <a:p>
            <a:pPr marL="0" indent="0">
              <a:buNone/>
            </a:pPr>
            <a:r>
              <a:rPr lang="el-GR" dirty="0"/>
              <a:t>Στα διαλείμματα και ενίοτε στην ώρα της γυμναστικής στο προαύλιο επέλεγα </a:t>
            </a:r>
            <a:r>
              <a:rPr lang="el-GR" b="1" dirty="0"/>
              <a:t>τη συμμετοχική } </a:t>
            </a:r>
          </a:p>
          <a:p>
            <a:r>
              <a:rPr lang="el-GR" dirty="0"/>
              <a:t>να διακρίνω μια συνεχιζόμενη συμπεριφορά ενόσω αυτή λαμβάνει χώρα και  </a:t>
            </a:r>
          </a:p>
          <a:p>
            <a:pPr marL="0" indent="0">
              <a:buNone/>
            </a:pPr>
            <a:r>
              <a:rPr lang="el-GR" dirty="0"/>
              <a:t>να κρατήσω σημειώσεις αναφορικά με τους άξονες της παρατήρησης (</a:t>
            </a:r>
            <a:r>
              <a:rPr lang="el-GR" dirty="0" err="1"/>
              <a:t>Cohen</a:t>
            </a:r>
            <a:r>
              <a:rPr lang="el-GR" dirty="0"/>
              <a:t> &amp; </a:t>
            </a:r>
            <a:r>
              <a:rPr lang="el-GR" dirty="0" err="1"/>
              <a:t>Manion</a:t>
            </a:r>
            <a:r>
              <a:rPr lang="el-GR" dirty="0"/>
              <a:t> 1997: 157-158) και </a:t>
            </a:r>
          </a:p>
          <a:p>
            <a:pPr marL="0" indent="0">
              <a:buNone/>
            </a:pPr>
            <a:r>
              <a:rPr lang="el-GR" dirty="0"/>
              <a:t>αφ’ ετέρου να διαπιστώσω αν οι μαθητές παρήγαν διαφορετικούς ή αντικρουόμενους ή συναφείς λόγους εκτός σχολικής τάξης, εντός σχολικής τάξης και κατά τη διάρκεια των συνεντεύξεων. </a:t>
            </a:r>
          </a:p>
          <a:p>
            <a:endParaRPr lang="el-GR" dirty="0"/>
          </a:p>
        </p:txBody>
      </p:sp>
    </p:spTree>
    <p:extLst>
      <p:ext uri="{BB962C8B-B14F-4D97-AF65-F5344CB8AC3E}">
        <p14:creationId xmlns="" xmlns:p14="http://schemas.microsoft.com/office/powerpoint/2010/main" val="1589148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r>
              <a:rPr lang="el-GR" dirty="0"/>
              <a:t>Το πεδίο μελέτης </a:t>
            </a:r>
            <a:r>
              <a:rPr lang="el-GR" dirty="0" smtClean="0"/>
              <a:t>της </a:t>
            </a:r>
            <a:r>
              <a:rPr lang="el-GR" dirty="0" smtClean="0">
                <a:solidFill>
                  <a:srgbClr val="FF0000"/>
                </a:solidFill>
              </a:rPr>
              <a:t>εθνογραφίας</a:t>
            </a:r>
            <a:r>
              <a:rPr lang="el-GR" dirty="0" smtClean="0"/>
              <a:t> είναι </a:t>
            </a:r>
            <a:r>
              <a:rPr lang="el-GR" dirty="0"/>
              <a:t>μικρές κοινωνικές ή πολιτισμικές μονάδες. Στόχος της </a:t>
            </a:r>
            <a:r>
              <a:rPr lang="el-GR" dirty="0" smtClean="0"/>
              <a:t>είναι</a:t>
            </a:r>
          </a:p>
          <a:p>
            <a:r>
              <a:rPr lang="el-GR" dirty="0" smtClean="0"/>
              <a:t> </a:t>
            </a:r>
            <a:r>
              <a:rPr lang="el-GR" dirty="0"/>
              <a:t>η </a:t>
            </a:r>
            <a:r>
              <a:rPr lang="el-GR" dirty="0" smtClean="0"/>
              <a:t>συστηματική ερμηνευτική </a:t>
            </a:r>
            <a:r>
              <a:rPr lang="el-GR" dirty="0"/>
              <a:t>προσέγγιση αυτών των ομάδων που οδηγεί στην </a:t>
            </a:r>
            <a:endParaRPr lang="el-GR" dirty="0" smtClean="0"/>
          </a:p>
          <a:p>
            <a:r>
              <a:rPr lang="el-GR" dirty="0" smtClean="0"/>
              <a:t>αναλυτική </a:t>
            </a:r>
            <a:r>
              <a:rPr lang="el-GR" dirty="0"/>
              <a:t>περιγραφή </a:t>
            </a:r>
            <a:r>
              <a:rPr lang="el-GR" dirty="0" smtClean="0"/>
              <a:t>της κοινωνικής </a:t>
            </a:r>
            <a:r>
              <a:rPr lang="el-GR" dirty="0"/>
              <a:t>ζωής και του κόσμου τους. Η</a:t>
            </a:r>
            <a:r>
              <a:rPr lang="el-GR" dirty="0" smtClean="0"/>
              <a:t> </a:t>
            </a:r>
            <a:r>
              <a:rPr lang="el-GR" dirty="0"/>
              <a:t>κύρια διαφοροποίησή της από </a:t>
            </a:r>
            <a:r>
              <a:rPr lang="el-GR" dirty="0" smtClean="0"/>
              <a:t>άλλες μεθόδους </a:t>
            </a:r>
            <a:r>
              <a:rPr lang="el-GR" dirty="0"/>
              <a:t>έγκειται στο γεγονός ότι </a:t>
            </a:r>
            <a:endParaRPr lang="el-GR" dirty="0" smtClean="0"/>
          </a:p>
          <a:p>
            <a:r>
              <a:rPr lang="el-GR" dirty="0" smtClean="0"/>
              <a:t>επικεντρώνεται </a:t>
            </a:r>
            <a:r>
              <a:rPr lang="el-GR" dirty="0"/>
              <a:t>στο υποκειμενικό στοιχείο των </a:t>
            </a:r>
            <a:r>
              <a:rPr lang="el-GR" dirty="0" smtClean="0"/>
              <a:t>ατόμων της </a:t>
            </a:r>
            <a:r>
              <a:rPr lang="el-GR" dirty="0"/>
              <a:t>ομάδας που μελετά. </a:t>
            </a:r>
          </a:p>
        </p:txBody>
      </p:sp>
    </p:spTree>
    <p:extLst>
      <p:ext uri="{BB962C8B-B14F-4D97-AF65-F5344CB8AC3E}">
        <p14:creationId xmlns="" xmlns:p14="http://schemas.microsoft.com/office/powerpoint/2010/main" val="1686633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Σημειώσεις </a:t>
            </a:r>
            <a:r>
              <a:rPr lang="el-GR" dirty="0" err="1"/>
              <a:t>πεδιου</a:t>
            </a:r>
            <a:r>
              <a:rPr lang="el-GR" dirty="0"/>
              <a:t> (</a:t>
            </a:r>
            <a:r>
              <a:rPr lang="en-US" dirty="0"/>
              <a:t>Field notes)</a:t>
            </a:r>
            <a:r>
              <a:rPr lang="el-GR" dirty="0"/>
              <a:t> π.χ</a:t>
            </a:r>
            <a:r>
              <a:rPr lang="el-GR" dirty="0" smtClean="0"/>
              <a:t>. </a:t>
            </a:r>
            <a:r>
              <a:rPr lang="el-GR" dirty="0" err="1" smtClean="0"/>
              <a:t>ερευνασ</a:t>
            </a:r>
            <a:endParaRPr lang="el-GR" dirty="0"/>
          </a:p>
        </p:txBody>
      </p:sp>
      <p:sp>
        <p:nvSpPr>
          <p:cNvPr id="3" name="Θέση περιεχομένου 2"/>
          <p:cNvSpPr>
            <a:spLocks noGrp="1"/>
          </p:cNvSpPr>
          <p:nvPr>
            <p:ph sz="quarter" idx="1"/>
          </p:nvPr>
        </p:nvSpPr>
        <p:spPr/>
        <p:txBody>
          <a:bodyPr>
            <a:normAutofit lnSpcReduction="10000"/>
          </a:bodyPr>
          <a:lstStyle/>
          <a:p>
            <a:pPr marL="0" indent="0">
              <a:buNone/>
            </a:pPr>
            <a:r>
              <a:rPr lang="el-GR" dirty="0"/>
              <a:t>Οι σημειώσεις </a:t>
            </a:r>
          </a:p>
          <a:p>
            <a:r>
              <a:rPr lang="el-GR" dirty="0"/>
              <a:t>να εστιάζω κάθε φορά και πιο αποτελεσματικά στο αντικείμενο και τους σκοπούς της έρευνας και </a:t>
            </a:r>
          </a:p>
          <a:p>
            <a:r>
              <a:rPr lang="el-GR" dirty="0"/>
              <a:t>να αποφεύγω την παρατήρηση διαφόρων και συχνά μη σχετιζόμενων με την έρευνα παραμέτρων του πεδίου. </a:t>
            </a:r>
          </a:p>
          <a:p>
            <a:r>
              <a:rPr lang="el-GR" dirty="0"/>
              <a:t>συμπληρωματικές του τι λένε τα παιδιά μέσω της διερεύνησης των πρακτικών τους στην τάξη και στο διάλειμμα. </a:t>
            </a:r>
          </a:p>
          <a:p>
            <a:r>
              <a:rPr lang="el-GR" dirty="0"/>
              <a:t>διαμόρφωσε κλίμα εμπιστοσύνης μεταξύ της ερευνήτριας και των μαθητών. Έτσι, αποφεύχθηκε η νευρικότητα ή η αμηχανία στη διάρκεια των συνεντεύξεων (</a:t>
            </a:r>
            <a:r>
              <a:rPr lang="el-GR" dirty="0" err="1"/>
              <a:t>Rubin</a:t>
            </a:r>
            <a:r>
              <a:rPr lang="el-GR" dirty="0"/>
              <a:t> 2005: 80, 87). </a:t>
            </a:r>
          </a:p>
        </p:txBody>
      </p:sp>
    </p:spTree>
    <p:extLst>
      <p:ext uri="{BB962C8B-B14F-4D97-AF65-F5344CB8AC3E}">
        <p14:creationId xmlns="" xmlns:p14="http://schemas.microsoft.com/office/powerpoint/2010/main" val="1024004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Ατομική συνέντευξη πχ</a:t>
            </a:r>
          </a:p>
        </p:txBody>
      </p:sp>
      <p:sp>
        <p:nvSpPr>
          <p:cNvPr id="3" name="Θέση περιεχομένου 2"/>
          <p:cNvSpPr>
            <a:spLocks noGrp="1"/>
          </p:cNvSpPr>
          <p:nvPr>
            <p:ph sz="quarter" idx="1"/>
          </p:nvPr>
        </p:nvSpPr>
        <p:spPr/>
        <p:txBody>
          <a:bodyPr>
            <a:normAutofit/>
          </a:bodyPr>
          <a:lstStyle/>
          <a:p>
            <a:r>
              <a:rPr lang="el-GR" dirty="0"/>
              <a:t>Αποτελεσματική μέθοδος άντλησης δεδομένων ιδιαίτερα σύνθετων θεμάτων, θεμάτων που απαιτούν τη δυνατότητα παρακίνησης του υποκειμένου να εκφράσει τις αντιλήψεις του και να αποσαφηνίσει τις θέσεις του με σκοπό την κατανόηση των αναπαραστάσεών του για τον κόσμο και την εμπειρία του. </a:t>
            </a:r>
          </a:p>
        </p:txBody>
      </p:sp>
    </p:spTree>
    <p:extLst>
      <p:ext uri="{BB962C8B-B14F-4D97-AF65-F5344CB8AC3E}">
        <p14:creationId xmlns="" xmlns:p14="http://schemas.microsoft.com/office/powerpoint/2010/main" val="10037081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a:bodyPr>
          <a:lstStyle/>
          <a:p>
            <a:pPr algn="ctr"/>
            <a:r>
              <a:rPr lang="el-GR" sz="2800" dirty="0"/>
              <a:t>Οι συνεντεύξεις ήταν </a:t>
            </a:r>
            <a:r>
              <a:rPr lang="el-GR" sz="2800" dirty="0" err="1"/>
              <a:t>ημιδομημένες</a:t>
            </a:r>
            <a:r>
              <a:rPr lang="el-GR" sz="2800" dirty="0"/>
              <a:t> :ένα πρωτόκολλο ερωτήσεων } εστίαση στην άντληση πληροφοριών σχετικών με τις βασικές υποθέσεις της έρευνας και να μην πλατειάσω σε περιττές ενδεχομένως πληροφορίες που δεν ενδιέφεραν την έρευνα. </a:t>
            </a:r>
          </a:p>
        </p:txBody>
      </p:sp>
    </p:spTree>
    <p:extLst>
      <p:ext uri="{BB962C8B-B14F-4D97-AF65-F5344CB8AC3E}">
        <p14:creationId xmlns="" xmlns:p14="http://schemas.microsoft.com/office/powerpoint/2010/main" val="28322571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pPr algn="ctr"/>
            <a:r>
              <a:rPr lang="el-GR" sz="2800" dirty="0"/>
              <a:t>Σε ένα σχολικό πλαίσιο, όμως, υπάρχουν αρκετοί περιορισμοί με κυρίαρχη αυτή του χρόνου. Παρόλα αυτά, αν οι μαθητές επέλεγαν να επεκταθούν σε κάποιο ζήτημα δεν τους διέκοπτα ιδιαίτερα όταν καταλάβαινα πως η αφήγησή τους θα βοηθούσε στην ανάπτυξη οικειότητας και εμπιστοσύνης μεταξύ μας. </a:t>
            </a:r>
          </a:p>
          <a:p>
            <a:endParaRPr lang="el-GR" dirty="0"/>
          </a:p>
        </p:txBody>
      </p:sp>
    </p:spTree>
    <p:extLst>
      <p:ext uri="{BB962C8B-B14F-4D97-AF65-F5344CB8AC3E}">
        <p14:creationId xmlns="" xmlns:p14="http://schemas.microsoft.com/office/powerpoint/2010/main" val="16867953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778098"/>
          </a:xfrm>
        </p:spPr>
        <p:txBody>
          <a:bodyPr>
            <a:normAutofit fontScale="90000"/>
          </a:bodyPr>
          <a:lstStyle/>
          <a:p>
            <a:r>
              <a:rPr lang="el-GR" b="1" dirty="0" err="1"/>
              <a:t>Κριτικη</a:t>
            </a:r>
            <a:r>
              <a:rPr lang="el-GR" b="1" dirty="0"/>
              <a:t> </a:t>
            </a:r>
            <a:r>
              <a:rPr lang="el-GR" b="1" dirty="0" err="1"/>
              <a:t>αναλυση</a:t>
            </a:r>
            <a:r>
              <a:rPr lang="el-GR" b="1" dirty="0"/>
              <a:t> </a:t>
            </a:r>
            <a:r>
              <a:rPr lang="el-GR" b="1" dirty="0" err="1"/>
              <a:t>λογου</a:t>
            </a:r>
            <a:r>
              <a:rPr lang="el-GR" b="1" dirty="0"/>
              <a:t> (</a:t>
            </a:r>
            <a:r>
              <a:rPr lang="en-US" b="1" dirty="0"/>
              <a:t>N. Fairclough, G. Kress, r. Hodge)</a:t>
            </a:r>
            <a:endParaRPr lang="el-GR" b="1" dirty="0"/>
          </a:p>
        </p:txBody>
      </p:sp>
      <p:sp>
        <p:nvSpPr>
          <p:cNvPr id="3" name="Θέση περιεχομένου 2"/>
          <p:cNvSpPr>
            <a:spLocks noGrp="1"/>
          </p:cNvSpPr>
          <p:nvPr>
            <p:ph sz="quarter" idx="1"/>
          </p:nvPr>
        </p:nvSpPr>
        <p:spPr>
          <a:xfrm>
            <a:off x="457200" y="1196752"/>
            <a:ext cx="7467600" cy="5277200"/>
          </a:xfrm>
        </p:spPr>
        <p:txBody>
          <a:bodyPr/>
          <a:lstStyle/>
          <a:p>
            <a:pPr marL="0" indent="0">
              <a:buNone/>
            </a:pPr>
            <a:r>
              <a:rPr lang="el-GR" dirty="0"/>
              <a:t>Η Κριτική Ανάλυση Λόγου </a:t>
            </a:r>
            <a:r>
              <a:rPr lang="el-GR" dirty="0" smtClean="0"/>
              <a:t>χρησιμοποιείται </a:t>
            </a:r>
            <a:r>
              <a:rPr lang="el-GR" dirty="0"/>
              <a:t>στην προσέγγιση του </a:t>
            </a:r>
            <a:r>
              <a:rPr lang="el-GR" dirty="0" err="1"/>
              <a:t>αποδομισμού</a:t>
            </a:r>
            <a:r>
              <a:rPr lang="el-GR" dirty="0"/>
              <a:t> (</a:t>
            </a:r>
            <a:r>
              <a:rPr lang="el-GR" dirty="0" err="1"/>
              <a:t>deconstructionism</a:t>
            </a:r>
            <a:r>
              <a:rPr lang="el-GR" dirty="0"/>
              <a:t>) και του κοινωνικού </a:t>
            </a:r>
            <a:r>
              <a:rPr lang="el-GR" dirty="0" err="1"/>
              <a:t>κονστρουξιονισμού</a:t>
            </a:r>
            <a:r>
              <a:rPr lang="el-GR" dirty="0"/>
              <a:t> (</a:t>
            </a:r>
            <a:r>
              <a:rPr lang="el-GR" dirty="0" err="1"/>
              <a:t>social</a:t>
            </a:r>
            <a:r>
              <a:rPr lang="el-GR" dirty="0"/>
              <a:t> </a:t>
            </a:r>
            <a:r>
              <a:rPr lang="el-GR" dirty="0" err="1"/>
              <a:t>constructionism</a:t>
            </a:r>
            <a:r>
              <a:rPr lang="el-GR" dirty="0"/>
              <a:t>):</a:t>
            </a:r>
          </a:p>
          <a:p>
            <a:r>
              <a:rPr lang="el-GR" dirty="0"/>
              <a:t> πρεσβεύουν </a:t>
            </a:r>
            <a:r>
              <a:rPr lang="el-GR" dirty="0">
                <a:solidFill>
                  <a:srgbClr val="FF0000"/>
                </a:solidFill>
              </a:rPr>
              <a:t>την κοινωνική κατασκευή τόσο του λόγου όσο και των ταυτοτήτων </a:t>
            </a:r>
          </a:p>
          <a:p>
            <a:r>
              <a:rPr lang="el-GR" dirty="0">
                <a:solidFill>
                  <a:srgbClr val="FF0000"/>
                </a:solidFill>
              </a:rPr>
              <a:t>Ο λόγος ως κοινωνική πρακτική </a:t>
            </a:r>
            <a:r>
              <a:rPr lang="el-GR" dirty="0"/>
              <a:t>που διαμορφώνει τις κοινωνικές σχέσεις και τους κοινωνικούς θεσμούς αλλά και διαμορφώνεται από αυτούς.</a:t>
            </a:r>
          </a:p>
          <a:p>
            <a:endParaRPr lang="el-GR" dirty="0"/>
          </a:p>
        </p:txBody>
      </p:sp>
    </p:spTree>
    <p:extLst>
      <p:ext uri="{BB962C8B-B14F-4D97-AF65-F5344CB8AC3E}">
        <p14:creationId xmlns="" xmlns:p14="http://schemas.microsoft.com/office/powerpoint/2010/main" val="290317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457200" y="764704"/>
            <a:ext cx="7467600" cy="5709248"/>
          </a:xfrm>
        </p:spPr>
        <p:txBody>
          <a:bodyPr/>
          <a:lstStyle/>
          <a:p>
            <a:pPr algn="ctr"/>
            <a:r>
              <a:rPr lang="el-GR" sz="2800" dirty="0"/>
              <a:t>Διαλεκτική σχέση ανάμεσα στον λόγο και την κοινωνική δομή: ο λόγος διαμορφώνεται αλλά και περιορίζεται από κοινωνικούς παράγοντες, όπως είναι η κοινωνική τάξη, τα ταξινομικά συστήματα, οι θεσμοί, οι νόρμες και οι κοινωνικές συμβάσεις» (</a:t>
            </a:r>
            <a:r>
              <a:rPr lang="el-GR" sz="2800" dirty="0" err="1"/>
              <a:t>Fairclough</a:t>
            </a:r>
            <a:r>
              <a:rPr lang="el-GR" sz="2800" dirty="0"/>
              <a:t> 1992: 62-65). </a:t>
            </a:r>
          </a:p>
          <a:p>
            <a:endParaRPr lang="el-GR" dirty="0"/>
          </a:p>
        </p:txBody>
      </p:sp>
      <p:pic>
        <p:nvPicPr>
          <p:cNvPr id="4" name="Εικόνα 3">
            <a:extLst>
              <a:ext uri="{FF2B5EF4-FFF2-40B4-BE49-F238E27FC236}">
                <a16:creationId xmlns:a16="http://schemas.microsoft.com/office/drawing/2014/main" xmlns="" id="{DBF47CAD-7AEF-4A76-9939-F6F3459F0DF4}"/>
              </a:ext>
            </a:extLst>
          </p:cNvPr>
          <p:cNvPicPr>
            <a:picLocks noChangeAspect="1"/>
          </p:cNvPicPr>
          <p:nvPr/>
        </p:nvPicPr>
        <p:blipFill>
          <a:blip r:embed="rId2"/>
          <a:stretch>
            <a:fillRect/>
          </a:stretch>
        </p:blipFill>
        <p:spPr>
          <a:xfrm>
            <a:off x="3779912" y="4072427"/>
            <a:ext cx="944962" cy="475529"/>
          </a:xfrm>
          <a:prstGeom prst="rect">
            <a:avLst/>
          </a:prstGeom>
        </p:spPr>
      </p:pic>
    </p:spTree>
    <p:extLst>
      <p:ext uri="{BB962C8B-B14F-4D97-AF65-F5344CB8AC3E}">
        <p14:creationId xmlns="" xmlns:p14="http://schemas.microsoft.com/office/powerpoint/2010/main" val="38681244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a:xfrm>
            <a:off x="395536" y="1556792"/>
            <a:ext cx="7467600" cy="4873752"/>
          </a:xfrm>
        </p:spPr>
        <p:txBody>
          <a:bodyPr/>
          <a:lstStyle/>
          <a:p>
            <a:pPr marL="0" indent="0">
              <a:buNone/>
            </a:pPr>
            <a:r>
              <a:rPr lang="el-GR" dirty="0"/>
              <a:t>Βασικοί όροι της Ανάλυσης Λόγου:</a:t>
            </a:r>
          </a:p>
          <a:p>
            <a:pPr marL="0" indent="0">
              <a:buNone/>
            </a:pPr>
            <a:r>
              <a:rPr lang="el-GR" b="1" dirty="0"/>
              <a:t>Λόγος</a:t>
            </a:r>
            <a:r>
              <a:rPr lang="el-GR" dirty="0">
                <a:solidFill>
                  <a:srgbClr val="FF0000"/>
                </a:solidFill>
              </a:rPr>
              <a:t> </a:t>
            </a:r>
            <a:r>
              <a:rPr lang="el-GR" dirty="0"/>
              <a:t>(</a:t>
            </a:r>
            <a:r>
              <a:rPr lang="el-GR" dirty="0" err="1"/>
              <a:t>discourse</a:t>
            </a:r>
            <a:r>
              <a:rPr lang="el-GR" dirty="0"/>
              <a:t>)</a:t>
            </a:r>
          </a:p>
          <a:p>
            <a:r>
              <a:rPr lang="el-GR" dirty="0"/>
              <a:t>Χρησιμοποιώντας τον λόγο με την έννοια του </a:t>
            </a:r>
            <a:r>
              <a:rPr lang="el-GR" dirty="0" err="1"/>
              <a:t>discourse</a:t>
            </a:r>
            <a:r>
              <a:rPr lang="el-GR" dirty="0"/>
              <a:t> θεωρούμε τη γλωσσική χρήση ως μια μορφή κοινωνικής πρακτικής περισσότερο παρά ως μια ατομική δραστηριότητα ή ως μια αντανάκλαση των κοινωνικών μεταβλητών. Η γλώσσα αποτελεί μέρος της κοινωνίας και δε βρίσκεται έξω από αυτήν. Είναι μια κοινωνικά καθορισμένη διαδικασία. </a:t>
            </a:r>
          </a:p>
          <a:p>
            <a:endParaRPr lang="el-GR" dirty="0"/>
          </a:p>
        </p:txBody>
      </p:sp>
    </p:spTree>
    <p:extLst>
      <p:ext uri="{BB962C8B-B14F-4D97-AF65-F5344CB8AC3E}">
        <p14:creationId xmlns="" xmlns:p14="http://schemas.microsoft.com/office/powerpoint/2010/main" val="3544674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Κριτικη</a:t>
            </a:r>
            <a:r>
              <a:rPr lang="el-GR" dirty="0" smtClean="0"/>
              <a:t> </a:t>
            </a:r>
            <a:r>
              <a:rPr lang="el-GR" dirty="0" err="1" smtClean="0"/>
              <a:t>Αναλυση</a:t>
            </a:r>
            <a:r>
              <a:rPr lang="el-GR" dirty="0" smtClean="0"/>
              <a:t> </a:t>
            </a:r>
            <a:r>
              <a:rPr lang="el-GR" dirty="0" err="1"/>
              <a:t>λογου</a:t>
            </a:r>
            <a:endParaRPr lang="el-GR" dirty="0"/>
          </a:p>
        </p:txBody>
      </p:sp>
      <p:sp>
        <p:nvSpPr>
          <p:cNvPr id="3" name="Θέση περιεχομένου 2"/>
          <p:cNvSpPr>
            <a:spLocks noGrp="1"/>
          </p:cNvSpPr>
          <p:nvPr>
            <p:ph sz="quarter" idx="1"/>
          </p:nvPr>
        </p:nvSpPr>
        <p:spPr>
          <a:xfrm>
            <a:off x="457200" y="1600200"/>
            <a:ext cx="7467600" cy="4873752"/>
          </a:xfrm>
        </p:spPr>
        <p:txBody>
          <a:bodyPr/>
          <a:lstStyle/>
          <a:p>
            <a:pPr marL="0" indent="0">
              <a:buNone/>
            </a:pPr>
            <a:r>
              <a:rPr lang="el-GR" dirty="0"/>
              <a:t>Ο λόγος</a:t>
            </a:r>
            <a:r>
              <a:rPr lang="en-US" dirty="0"/>
              <a:t> (discourse)</a:t>
            </a:r>
            <a:endParaRPr lang="el-GR" dirty="0"/>
          </a:p>
          <a:p>
            <a:r>
              <a:rPr lang="el-GR" dirty="0"/>
              <a:t> κατασκευάζει κοινωνικές ταυτότητες και θέσεις υποκειμένου αλλά και κατασκευάζεται από τους ανθρώπους που στο πλαίσιο της συνομιλίας κινητοποιούν αποθέματα λόγου. Η ταυτότητα κατασκευάζεται μέσω της παραγωγής ποικίλων λόγων.</a:t>
            </a:r>
          </a:p>
          <a:p>
            <a:endParaRPr lang="el-GR" dirty="0"/>
          </a:p>
        </p:txBody>
      </p:sp>
    </p:spTree>
    <p:extLst>
      <p:ext uri="{BB962C8B-B14F-4D97-AF65-F5344CB8AC3E}">
        <p14:creationId xmlns="" xmlns:p14="http://schemas.microsoft.com/office/powerpoint/2010/main" val="32803302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59C69861-7B99-4159-8FD3-44C8DAB06225}"/>
              </a:ext>
            </a:extLst>
          </p:cNvPr>
          <p:cNvSpPr>
            <a:spLocks noGrp="1"/>
          </p:cNvSpPr>
          <p:nvPr>
            <p:ph sz="quarter" idx="1"/>
          </p:nvPr>
        </p:nvSpPr>
        <p:spPr>
          <a:xfrm>
            <a:off x="457200" y="1052736"/>
            <a:ext cx="7467600" cy="5421216"/>
          </a:xfrm>
        </p:spPr>
        <p:txBody>
          <a:bodyPr/>
          <a:lstStyle/>
          <a:p>
            <a:pPr algn="ctr"/>
            <a:r>
              <a:rPr lang="el-GR" dirty="0"/>
              <a:t>Ο</a:t>
            </a:r>
            <a:r>
              <a:rPr lang="el-GR" dirty="0">
                <a:solidFill>
                  <a:srgbClr val="FF0000"/>
                </a:solidFill>
              </a:rPr>
              <a:t> λόγος </a:t>
            </a:r>
            <a:r>
              <a:rPr lang="el-GR" dirty="0"/>
              <a:t>καθορίζει αυτό που είναι να ειπωθεί ενώ το </a:t>
            </a:r>
            <a:r>
              <a:rPr lang="el-GR" dirty="0">
                <a:solidFill>
                  <a:srgbClr val="FF0000"/>
                </a:solidFill>
              </a:rPr>
              <a:t>είδος</a:t>
            </a:r>
            <a:r>
              <a:rPr lang="el-GR" dirty="0"/>
              <a:t> καθορίζει τον τρόπο με τον οποίο θα ειπωθεί σε μια καθορισμένη κοινωνική περίσταση. Η επιλογή της ανάλογης χρήσης του είδους</a:t>
            </a:r>
            <a:endParaRPr lang="en-US" dirty="0"/>
          </a:p>
          <a:p>
            <a:pPr algn="ctr"/>
            <a:endParaRPr lang="en-US" dirty="0"/>
          </a:p>
          <a:p>
            <a:pPr algn="ctr"/>
            <a:endParaRPr lang="en-US" dirty="0"/>
          </a:p>
          <a:p>
            <a:pPr algn="ctr"/>
            <a:endParaRPr lang="en-US" dirty="0"/>
          </a:p>
          <a:p>
            <a:pPr algn="ctr"/>
            <a:r>
              <a:rPr lang="el-GR" dirty="0"/>
              <a:t>  επιτυχία ή την αποτυχία της επικοινωνίας. </a:t>
            </a:r>
          </a:p>
          <a:p>
            <a:pPr algn="ctr"/>
            <a:endParaRPr lang="el-GR" dirty="0"/>
          </a:p>
        </p:txBody>
      </p:sp>
      <p:sp>
        <p:nvSpPr>
          <p:cNvPr id="4" name="Βέλος: Κάτω 3">
            <a:extLst>
              <a:ext uri="{FF2B5EF4-FFF2-40B4-BE49-F238E27FC236}">
                <a16:creationId xmlns:a16="http://schemas.microsoft.com/office/drawing/2014/main" xmlns="" id="{09E50B13-1A69-4CE1-A14B-1BCD2CE3DF80}"/>
              </a:ext>
            </a:extLst>
          </p:cNvPr>
          <p:cNvSpPr/>
          <p:nvPr/>
        </p:nvSpPr>
        <p:spPr>
          <a:xfrm>
            <a:off x="4088160" y="293979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 xmlns:p14="http://schemas.microsoft.com/office/powerpoint/2010/main" val="908615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457200" y="260648"/>
            <a:ext cx="7467600" cy="6213304"/>
          </a:xfrm>
        </p:spPr>
        <p:txBody>
          <a:bodyPr/>
          <a:lstStyle/>
          <a:p>
            <a:pPr marL="0" indent="0">
              <a:buNone/>
            </a:pPr>
            <a:r>
              <a:rPr lang="el-GR" b="1" dirty="0"/>
              <a:t>Είδος (</a:t>
            </a:r>
            <a:r>
              <a:rPr lang="el-GR" b="1" dirty="0" err="1"/>
              <a:t>genre</a:t>
            </a:r>
            <a:r>
              <a:rPr lang="el-GR" b="1" dirty="0"/>
              <a:t>) </a:t>
            </a:r>
          </a:p>
          <a:p>
            <a:r>
              <a:rPr lang="el-GR" dirty="0"/>
              <a:t>Σύμφωνα με τον </a:t>
            </a:r>
            <a:r>
              <a:rPr lang="el-GR" dirty="0" err="1"/>
              <a:t>Gunther</a:t>
            </a:r>
            <a:r>
              <a:rPr lang="el-GR" dirty="0"/>
              <a:t> </a:t>
            </a:r>
            <a:r>
              <a:rPr lang="el-GR" dirty="0" err="1"/>
              <a:t>Kress</a:t>
            </a:r>
            <a:r>
              <a:rPr lang="el-GR" dirty="0"/>
              <a:t>, τα </a:t>
            </a:r>
            <a:r>
              <a:rPr lang="el-GR" dirty="0" err="1"/>
              <a:t>κειμενικά</a:t>
            </a:r>
            <a:r>
              <a:rPr lang="el-GR" dirty="0"/>
              <a:t> είδη αποτελούν:</a:t>
            </a:r>
          </a:p>
          <a:p>
            <a:pPr algn="ctr"/>
            <a:r>
              <a:rPr lang="el-GR" dirty="0"/>
              <a:t>«συστηματικά οργανωμένα σύνολα δηλώσεων που εκφράζουν τις σημασίες και τις αξίες ενός θεσμού. Προσδιορίζουν, περιορίζουν και περιγράφουν τι είναι δυνατόν να ειπωθεί και τι δεν είναι στο πλαίσιο ενός θεσμού. Παρέχουν περιγραφές, κανόνες, παραχωρήσεις και απαγορεύσεις των κοινωνικών και ατομικών πράξεων</a:t>
            </a:r>
            <a:r>
              <a:rPr lang="el-GR" dirty="0" smtClean="0"/>
              <a:t>». Πχ. Επιστολή, πολιτικός λόγος κτλ</a:t>
            </a:r>
            <a:endParaRPr lang="el-GR" dirty="0"/>
          </a:p>
          <a:p>
            <a:endParaRPr lang="el-GR" dirty="0"/>
          </a:p>
        </p:txBody>
      </p:sp>
    </p:spTree>
    <p:extLst>
      <p:ext uri="{BB962C8B-B14F-4D97-AF65-F5344CB8AC3E}">
        <p14:creationId xmlns="" xmlns:p14="http://schemas.microsoft.com/office/powerpoint/2010/main" val="2405783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a:bodyPr>
          <a:lstStyle/>
          <a:p>
            <a:r>
              <a:rPr lang="el-GR" dirty="0"/>
              <a:t>Η εθνογραφική μέθοδος δε μπορεί να εφαρμοστεί χωρίς τη </a:t>
            </a:r>
            <a:r>
              <a:rPr lang="el-GR" dirty="0" smtClean="0"/>
              <a:t>φυσική παρουσία της ερευνήτριας στο </a:t>
            </a:r>
            <a:r>
              <a:rPr lang="el-GR" dirty="0"/>
              <a:t>πεδίο. Πρέπει </a:t>
            </a:r>
            <a:r>
              <a:rPr lang="el-GR" dirty="0" smtClean="0"/>
              <a:t>η ίδια </a:t>
            </a:r>
            <a:r>
              <a:rPr lang="el-GR" dirty="0"/>
              <a:t>να βιώσει το χώρο μελέτης </a:t>
            </a:r>
            <a:r>
              <a:rPr lang="el-GR" dirty="0" smtClean="0"/>
              <a:t>της. </a:t>
            </a:r>
            <a:r>
              <a:rPr lang="el-GR" dirty="0" smtClean="0">
                <a:solidFill>
                  <a:srgbClr val="FF0000"/>
                </a:solidFill>
              </a:rPr>
              <a:t>Η ερευνητική της </a:t>
            </a:r>
            <a:r>
              <a:rPr lang="el-GR" dirty="0">
                <a:solidFill>
                  <a:srgbClr val="FF0000"/>
                </a:solidFill>
              </a:rPr>
              <a:t>ικανότητα είναι απαραίτητη</a:t>
            </a:r>
            <a:r>
              <a:rPr lang="el-GR" dirty="0"/>
              <a:t>. </a:t>
            </a:r>
            <a:endParaRPr lang="el-GR" dirty="0" smtClean="0"/>
          </a:p>
          <a:p>
            <a:r>
              <a:rPr lang="el-GR" dirty="0" smtClean="0"/>
              <a:t>Οι </a:t>
            </a:r>
            <a:r>
              <a:rPr lang="el-GR" dirty="0"/>
              <a:t>πρώτες παρατηρήσεις </a:t>
            </a:r>
            <a:r>
              <a:rPr lang="el-GR" dirty="0" smtClean="0"/>
              <a:t> ανατροφοδοτούν τα ερωτήματα , </a:t>
            </a:r>
            <a:r>
              <a:rPr lang="el-GR" dirty="0"/>
              <a:t>που δεν είναι δεδομένα εκ των προτέρων, όπως σε άλλες μορφές έρευνας</a:t>
            </a:r>
            <a:r>
              <a:rPr lang="el-GR" dirty="0" smtClean="0"/>
              <a:t>. </a:t>
            </a:r>
          </a:p>
          <a:p>
            <a:r>
              <a:rPr lang="el-GR" dirty="0" smtClean="0"/>
              <a:t>Αναγκάζεται </a:t>
            </a:r>
            <a:r>
              <a:rPr lang="el-GR" dirty="0"/>
              <a:t>έτσι να ακολουθήσει μια διαλεκτική κυκλική διαδικασία (</a:t>
            </a:r>
            <a:r>
              <a:rPr lang="el-GR" dirty="0" err="1"/>
              <a:t>Πηγιάκη</a:t>
            </a:r>
            <a:r>
              <a:rPr lang="el-GR" dirty="0"/>
              <a:t>, 2004</a:t>
            </a:r>
            <a:r>
              <a:rPr lang="el-GR" dirty="0" smtClean="0"/>
              <a:t>, σελ.58-59</a:t>
            </a:r>
            <a:r>
              <a:rPr lang="el-GR" dirty="0"/>
              <a:t>) στη συγκέντρωση και επεξεργασία των δεδομένων </a:t>
            </a:r>
            <a:r>
              <a:rPr lang="el-GR" dirty="0" smtClean="0"/>
              <a:t>.</a:t>
            </a:r>
            <a:endParaRPr lang="el-GR" dirty="0"/>
          </a:p>
          <a:p>
            <a:pPr marL="0" indent="0">
              <a:buNone/>
            </a:pPr>
            <a:endParaRPr lang="el-GR" dirty="0"/>
          </a:p>
        </p:txBody>
      </p:sp>
    </p:spTree>
    <p:extLst>
      <p:ext uri="{BB962C8B-B14F-4D97-AF65-F5344CB8AC3E}">
        <p14:creationId xmlns="" xmlns:p14="http://schemas.microsoft.com/office/powerpoint/2010/main" val="1631683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D7589FB8-65DE-40B0-A789-96D88E7BA4E4}"/>
              </a:ext>
            </a:extLst>
          </p:cNvPr>
          <p:cNvSpPr>
            <a:spLocks noGrp="1"/>
          </p:cNvSpPr>
          <p:nvPr>
            <p:ph sz="quarter" idx="1"/>
          </p:nvPr>
        </p:nvSpPr>
        <p:spPr>
          <a:xfrm>
            <a:off x="457200" y="836712"/>
            <a:ext cx="7467600" cy="5637240"/>
          </a:xfrm>
        </p:spPr>
        <p:txBody>
          <a:bodyPr/>
          <a:lstStyle/>
          <a:p>
            <a:pPr marL="0" indent="0">
              <a:buNone/>
            </a:pPr>
            <a:r>
              <a:rPr lang="el-GR" b="1" dirty="0"/>
              <a:t>Θέση υποκειμένου: </a:t>
            </a:r>
          </a:p>
          <a:p>
            <a:pPr algn="ctr"/>
            <a:r>
              <a:rPr lang="el-GR" dirty="0"/>
              <a:t>Στόχος κάθε κειμένου είναι να τοποθετήσει το υποκείμενο στη θέση που έχει κατασκευαστεί για αυτό μέσω του λόγου και να αποδεχθεί το μήνυμα του κειμένου. </a:t>
            </a:r>
            <a:endParaRPr lang="en-US" dirty="0"/>
          </a:p>
          <a:p>
            <a:pPr algn="ctr"/>
            <a:r>
              <a:rPr lang="el-GR" dirty="0"/>
              <a:t>υπάρχουν οι ιδανικοί αναγνώστες </a:t>
            </a:r>
            <a:r>
              <a:rPr lang="en-US" dirty="0"/>
              <a:t>}</a:t>
            </a:r>
            <a:r>
              <a:rPr lang="el-GR" dirty="0"/>
              <a:t>αναγνώστες οι οποίοι διαβάζουν το κείμενο αλλά </a:t>
            </a:r>
            <a:endParaRPr lang="en-US" dirty="0"/>
          </a:p>
          <a:p>
            <a:pPr algn="ctr"/>
            <a:r>
              <a:rPr lang="el-GR" dirty="0"/>
              <a:t>Ανθιστάμενοι </a:t>
            </a:r>
            <a:r>
              <a:rPr lang="el-GR" dirty="0" err="1"/>
              <a:t>αναγνωστες</a:t>
            </a:r>
            <a:r>
              <a:rPr lang="el-GR" dirty="0"/>
              <a:t>} εμπλέκονται και σε μια πράξη ανακατασκευής του. </a:t>
            </a:r>
          </a:p>
          <a:p>
            <a:endParaRPr lang="el-GR" dirty="0"/>
          </a:p>
        </p:txBody>
      </p:sp>
    </p:spTree>
    <p:extLst>
      <p:ext uri="{BB962C8B-B14F-4D97-AF65-F5344CB8AC3E}">
        <p14:creationId xmlns="" xmlns:p14="http://schemas.microsoft.com/office/powerpoint/2010/main" val="2648984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18B1438E-F865-4C2E-9722-2F158117F076}"/>
              </a:ext>
            </a:extLst>
          </p:cNvPr>
          <p:cNvSpPr>
            <a:spLocks noGrp="1"/>
          </p:cNvSpPr>
          <p:nvPr>
            <p:ph sz="quarter" idx="1"/>
          </p:nvPr>
        </p:nvSpPr>
        <p:spPr>
          <a:xfrm>
            <a:off x="457200" y="980728"/>
            <a:ext cx="7467600" cy="5493224"/>
          </a:xfrm>
        </p:spPr>
        <p:txBody>
          <a:bodyPr/>
          <a:lstStyle/>
          <a:p>
            <a:pPr algn="ctr"/>
            <a:r>
              <a:rPr lang="el-GR" sz="2800" dirty="0"/>
              <a:t>Κάθε ανάγνωση του κειμένου περιλαμβάνει κάποιου είδους ανακατασκευής του, παρόλο που κάθε συγγραφέας κατασκευάζει το κείμενό του έτσι ώστε  ο αναγνώστης του να αποδεχτεί τις αναγνωστικές θέσεις που υποβάλλονται. </a:t>
            </a:r>
          </a:p>
          <a:p>
            <a:endParaRPr lang="el-GR" dirty="0"/>
          </a:p>
        </p:txBody>
      </p:sp>
    </p:spTree>
    <p:extLst>
      <p:ext uri="{BB962C8B-B14F-4D97-AF65-F5344CB8AC3E}">
        <p14:creationId xmlns="" xmlns:p14="http://schemas.microsoft.com/office/powerpoint/2010/main" val="31772880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CDBC3FC6-CDC8-4119-95D0-1D09D1C35E04}"/>
              </a:ext>
            </a:extLst>
          </p:cNvPr>
          <p:cNvSpPr>
            <a:spLocks noGrp="1"/>
          </p:cNvSpPr>
          <p:nvPr>
            <p:ph sz="quarter" idx="1"/>
          </p:nvPr>
        </p:nvSpPr>
        <p:spPr/>
        <p:txBody>
          <a:bodyPr/>
          <a:lstStyle/>
          <a:p>
            <a:r>
              <a:rPr lang="el-GR" sz="2800" b="1" dirty="0"/>
              <a:t>Συγκείμενο(</a:t>
            </a:r>
            <a:r>
              <a:rPr lang="el-GR" sz="2800" b="1" dirty="0" err="1"/>
              <a:t>context</a:t>
            </a:r>
            <a:r>
              <a:rPr lang="el-GR" sz="2800" b="1" dirty="0"/>
              <a:t>) </a:t>
            </a:r>
            <a:r>
              <a:rPr lang="el-GR" sz="2800" dirty="0"/>
              <a:t>ή συγκείμενο της περίστασης: αποτελεί το κοινωνικό πλαίσιο στο οποίο παράγεται ο λόγος τον οποίο προσδιορίζει.</a:t>
            </a:r>
          </a:p>
          <a:p>
            <a:endParaRPr lang="el-GR" dirty="0"/>
          </a:p>
        </p:txBody>
      </p:sp>
    </p:spTree>
    <p:extLst>
      <p:ext uri="{BB962C8B-B14F-4D97-AF65-F5344CB8AC3E}">
        <p14:creationId xmlns="" xmlns:p14="http://schemas.microsoft.com/office/powerpoint/2010/main" val="20426910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D913A4FD-D8DB-4A34-B299-7F59E8189019}"/>
              </a:ext>
            </a:extLst>
          </p:cNvPr>
          <p:cNvSpPr>
            <a:spLocks noGrp="1"/>
          </p:cNvSpPr>
          <p:nvPr>
            <p:ph sz="quarter" idx="1"/>
          </p:nvPr>
        </p:nvSpPr>
        <p:spPr>
          <a:xfrm>
            <a:off x="457200" y="548680"/>
            <a:ext cx="7467600" cy="5925272"/>
          </a:xfrm>
        </p:spPr>
        <p:txBody>
          <a:bodyPr/>
          <a:lstStyle/>
          <a:p>
            <a:r>
              <a:rPr lang="el-GR" b="1" dirty="0" err="1"/>
              <a:t>τροπικότητα</a:t>
            </a:r>
            <a:r>
              <a:rPr lang="el-GR" dirty="0"/>
              <a:t>: στην </a:t>
            </a:r>
            <a:r>
              <a:rPr lang="el-GR" dirty="0" err="1"/>
              <a:t>τροπικότητα</a:t>
            </a:r>
            <a:r>
              <a:rPr lang="el-GR" dirty="0"/>
              <a:t> εντάσσονται οι χρόνοι του ρήματος, οι φωνές των ρημάτων, η ενεργητική και παθητική σύνταξη, ο δισταγμός στον προφορικό λόγο, τα βοηθητικά </a:t>
            </a:r>
            <a:r>
              <a:rPr lang="el-GR" dirty="0" smtClean="0"/>
              <a:t>ρήματα η </a:t>
            </a:r>
            <a:r>
              <a:rPr lang="el-GR" dirty="0" err="1"/>
              <a:t>επιτόνιση</a:t>
            </a:r>
            <a:r>
              <a:rPr lang="el-GR" dirty="0"/>
              <a:t>, η άρνηση, η υπεκφυγή, οι φωνές, οι παύσεις στον λόγο, οι εκφράσεις που συμπληρώνουν κενά στο λόγο</a:t>
            </a:r>
          </a:p>
          <a:p>
            <a:pPr marL="0" indent="0">
              <a:buNone/>
            </a:pPr>
            <a:endParaRPr lang="el-GR" dirty="0"/>
          </a:p>
          <a:p>
            <a:r>
              <a:rPr lang="el-GR" dirty="0"/>
              <a:t> Η </a:t>
            </a:r>
            <a:r>
              <a:rPr lang="el-GR" dirty="0" err="1"/>
              <a:t>τροπικότητα</a:t>
            </a:r>
            <a:r>
              <a:rPr lang="el-GR" dirty="0"/>
              <a:t> καθορίζει την ισχύ και την αξιοπιστία μιας φράσης και εκφράζει την ουσία του περιεχομένου της, </a:t>
            </a:r>
          </a:p>
          <a:p>
            <a:endParaRPr lang="el-GR" dirty="0"/>
          </a:p>
        </p:txBody>
      </p:sp>
    </p:spTree>
    <p:extLst>
      <p:ext uri="{BB962C8B-B14F-4D97-AF65-F5344CB8AC3E}">
        <p14:creationId xmlns="" xmlns:p14="http://schemas.microsoft.com/office/powerpoint/2010/main" val="253068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A284DE7-88AE-4E34-9F55-4F4CC6025A8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B12F413F-81A3-44D9-A191-4D5C298C3848}"/>
              </a:ext>
            </a:extLst>
          </p:cNvPr>
          <p:cNvSpPr>
            <a:spLocks noGrp="1"/>
          </p:cNvSpPr>
          <p:nvPr>
            <p:ph sz="quarter" idx="1"/>
          </p:nvPr>
        </p:nvSpPr>
        <p:spPr/>
        <p:txBody>
          <a:bodyPr/>
          <a:lstStyle/>
          <a:p>
            <a:r>
              <a:rPr lang="el-GR" dirty="0"/>
              <a:t>Ένας ομιλητής χρησιμοποιεί την </a:t>
            </a:r>
            <a:r>
              <a:rPr lang="el-GR" dirty="0" err="1"/>
              <a:t>τροπικότητα</a:t>
            </a:r>
            <a:r>
              <a:rPr lang="el-GR" dirty="0"/>
              <a:t> για να αποφύγει την κριτική ενώ αυτός ο οποίος ελέγχει τις μορφές της </a:t>
            </a:r>
            <a:r>
              <a:rPr lang="el-GR" dirty="0" err="1"/>
              <a:t>τροπικότητας</a:t>
            </a:r>
            <a:r>
              <a:rPr lang="el-GR" dirty="0"/>
              <a:t> και έχει την ικανότητα να τις μετατρέπει σε ρηματικό λόγο πρέπει να ανήκει σε διανοητικά υψηλή τάξη και να γνωρίζει πολύ καλά την κοινωνική του θέση. Η </a:t>
            </a:r>
            <a:r>
              <a:rPr lang="el-GR" dirty="0" err="1"/>
              <a:t>τροπικότητα</a:t>
            </a:r>
            <a:r>
              <a:rPr lang="el-GR" dirty="0"/>
              <a:t> σχετίζεται με τον βαθμό με τον οποίο ο ομιλητής είναι σίγουρος ή όχι για τη φράση που εκφέρει</a:t>
            </a:r>
          </a:p>
        </p:txBody>
      </p:sp>
    </p:spTree>
    <p:extLst>
      <p:ext uri="{BB962C8B-B14F-4D97-AF65-F5344CB8AC3E}">
        <p14:creationId xmlns="" xmlns:p14="http://schemas.microsoft.com/office/powerpoint/2010/main" val="35333896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A6679974-35A2-4D00-8734-DC8CDB811C73}"/>
              </a:ext>
            </a:extLst>
          </p:cNvPr>
          <p:cNvSpPr>
            <a:spLocks noGrp="1"/>
          </p:cNvSpPr>
          <p:nvPr>
            <p:ph sz="quarter" idx="1"/>
          </p:nvPr>
        </p:nvSpPr>
        <p:spPr>
          <a:xfrm>
            <a:off x="457200" y="908720"/>
            <a:ext cx="7467600" cy="5565232"/>
          </a:xfrm>
        </p:spPr>
        <p:txBody>
          <a:bodyPr>
            <a:normAutofit/>
          </a:bodyPr>
          <a:lstStyle/>
          <a:p>
            <a:r>
              <a:rPr lang="el-GR" dirty="0"/>
              <a:t> </a:t>
            </a:r>
            <a:r>
              <a:rPr lang="el-GR" b="1" dirty="0" err="1"/>
              <a:t>ονοματικοποίηση</a:t>
            </a:r>
            <a:endParaRPr lang="el-GR" b="1" dirty="0"/>
          </a:p>
          <a:p>
            <a:endParaRPr lang="el-GR" b="1" dirty="0"/>
          </a:p>
          <a:p>
            <a:pPr marL="0" indent="0">
              <a:buNone/>
            </a:pPr>
            <a:r>
              <a:rPr lang="el-GR" b="1" dirty="0"/>
              <a:t>         </a:t>
            </a:r>
            <a:r>
              <a:rPr lang="el-GR" dirty="0"/>
              <a:t>παραλείπεται το υποκείμενο της δράσης. Η ουσιαστικοποίηση, την οποία οι </a:t>
            </a:r>
            <a:r>
              <a:rPr lang="el-GR" dirty="0" err="1"/>
              <a:t>Hodge</a:t>
            </a:r>
            <a:r>
              <a:rPr lang="el-GR" dirty="0"/>
              <a:t> &amp; </a:t>
            </a:r>
            <a:r>
              <a:rPr lang="el-GR" dirty="0" err="1"/>
              <a:t>Kress</a:t>
            </a:r>
            <a:r>
              <a:rPr lang="el-GR" dirty="0"/>
              <a:t> την τοποθετούν στις διαδικασίες των μετασχηματισμών στη γλώσσα, συντελεί στη μείωση της πολυπλοκότητας ενός επιχειρήματος, αφού τα νοήματα παρουσιάζονται συντομότερα και με μεγαλύτερη πύκνωση (</a:t>
            </a:r>
            <a:r>
              <a:rPr lang="el-GR" dirty="0" err="1"/>
              <a:t>Fairclough</a:t>
            </a:r>
            <a:r>
              <a:rPr lang="el-GR" dirty="0"/>
              <a:t> </a:t>
            </a:r>
            <a:r>
              <a:rPr lang="el-GR" dirty="0" err="1"/>
              <a:t>όπ.π</a:t>
            </a:r>
            <a:r>
              <a:rPr lang="el-GR" dirty="0"/>
              <a:t>.: 182-183, </a:t>
            </a:r>
            <a:r>
              <a:rPr lang="el-GR" dirty="0" err="1"/>
              <a:t>Hodge</a:t>
            </a:r>
            <a:r>
              <a:rPr lang="el-GR" dirty="0"/>
              <a:t> &amp; </a:t>
            </a:r>
            <a:r>
              <a:rPr lang="el-GR" dirty="0" err="1"/>
              <a:t>Kress</a:t>
            </a:r>
            <a:r>
              <a:rPr lang="el-GR" dirty="0"/>
              <a:t> 1993.: 21-23). </a:t>
            </a:r>
          </a:p>
          <a:p>
            <a:endParaRPr lang="el-GR" b="1" dirty="0"/>
          </a:p>
          <a:p>
            <a:endParaRPr lang="el-GR" b="1" dirty="0"/>
          </a:p>
          <a:p>
            <a:endParaRPr lang="el-GR" b="1" dirty="0"/>
          </a:p>
          <a:p>
            <a:endParaRPr lang="el-GR" dirty="0"/>
          </a:p>
        </p:txBody>
      </p:sp>
      <p:sp>
        <p:nvSpPr>
          <p:cNvPr id="4" name="Βέλος: Δεξιό 3">
            <a:extLst>
              <a:ext uri="{FF2B5EF4-FFF2-40B4-BE49-F238E27FC236}">
                <a16:creationId xmlns:a16="http://schemas.microsoft.com/office/drawing/2014/main" xmlns="" id="{EDE4CF0C-54A3-452F-AE65-C15F81EAB723}"/>
              </a:ext>
            </a:extLst>
          </p:cNvPr>
          <p:cNvSpPr/>
          <p:nvPr/>
        </p:nvSpPr>
        <p:spPr>
          <a:xfrm>
            <a:off x="522405" y="1700808"/>
            <a:ext cx="71565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 xmlns:p14="http://schemas.microsoft.com/office/powerpoint/2010/main" val="3652447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78303C69-564B-46FC-B900-0D6F879CFDDB}"/>
              </a:ext>
            </a:extLst>
          </p:cNvPr>
          <p:cNvSpPr>
            <a:spLocks noGrp="1"/>
          </p:cNvSpPr>
          <p:nvPr>
            <p:ph sz="quarter" idx="1"/>
          </p:nvPr>
        </p:nvSpPr>
        <p:spPr/>
        <p:txBody>
          <a:bodyPr/>
          <a:lstStyle/>
          <a:p>
            <a:pPr algn="just"/>
            <a:r>
              <a:rPr lang="el-GR" b="1" dirty="0"/>
              <a:t> άρνηση:  </a:t>
            </a:r>
            <a:r>
              <a:rPr lang="el-GR" sz="2800" dirty="0"/>
              <a:t>απορρίπτεται ένας θετικός όρος αλλά ταυτοχρόνως σηματοδοτείται η πιθανότητα κάποιου άλλου και με την επιλογή επιβεβαιώνουμε έναν όρο την ίδια στιγμή που αρνούμαστε έναν άλλο. </a:t>
            </a:r>
          </a:p>
          <a:p>
            <a:endParaRPr lang="el-GR" dirty="0"/>
          </a:p>
        </p:txBody>
      </p:sp>
    </p:spTree>
    <p:extLst>
      <p:ext uri="{BB962C8B-B14F-4D97-AF65-F5344CB8AC3E}">
        <p14:creationId xmlns="" xmlns:p14="http://schemas.microsoft.com/office/powerpoint/2010/main" val="5856196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7A7E34F0-8E35-4B65-96EB-0462059C61E9}"/>
              </a:ext>
            </a:extLst>
          </p:cNvPr>
          <p:cNvSpPr>
            <a:spLocks noGrp="1"/>
          </p:cNvSpPr>
          <p:nvPr>
            <p:ph sz="quarter" idx="1"/>
          </p:nvPr>
        </p:nvSpPr>
        <p:spPr>
          <a:xfrm>
            <a:off x="457200" y="476672"/>
            <a:ext cx="7467600" cy="5997280"/>
          </a:xfrm>
        </p:spPr>
        <p:txBody>
          <a:bodyPr/>
          <a:lstStyle/>
          <a:p>
            <a:r>
              <a:rPr lang="el-GR" b="1" dirty="0"/>
              <a:t>Διακειμενικότητα</a:t>
            </a:r>
          </a:p>
          <a:p>
            <a:pPr algn="ctr"/>
            <a:r>
              <a:rPr lang="el-GR" dirty="0"/>
              <a:t>Τα κείμενα φτιάχνονται με στοιχεία άλλων κειμένων για να δημιουργηθούν καινούργια μέσα από τον μετασχηματισμό προηγούμενων κειμένων. Η διαδικασία αυτή ονομάζεται διακειμενικότητα (</a:t>
            </a:r>
            <a:r>
              <a:rPr lang="el-GR" dirty="0" err="1"/>
              <a:t>όπ.π</a:t>
            </a:r>
            <a:r>
              <a:rPr lang="el-GR" dirty="0"/>
              <a:t>.: 102-103). Τα κείμενα μετασχηματίζονται προκειμένου να χρησιμοποιηθούν σε διαφορετικά είδη λόγου και πρακτικές ανάλογα με τον σκοπό της παραγωγής του κειμένου. </a:t>
            </a:r>
            <a:endParaRPr lang="el-GR" dirty="0" smtClean="0"/>
          </a:p>
          <a:p>
            <a:pPr algn="ctr"/>
            <a:r>
              <a:rPr lang="el-GR" dirty="0" smtClean="0"/>
              <a:t>Πχ η φράση «όλοι αναζητούμε την Ιθάκη μας»</a:t>
            </a:r>
            <a:endParaRPr lang="el-GR" dirty="0"/>
          </a:p>
        </p:txBody>
      </p:sp>
    </p:spTree>
    <p:extLst>
      <p:ext uri="{BB962C8B-B14F-4D97-AF65-F5344CB8AC3E}">
        <p14:creationId xmlns="" xmlns:p14="http://schemas.microsoft.com/office/powerpoint/2010/main" val="34287657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338D0EA8-B23A-4E46-AD91-535EE8555F2A}"/>
              </a:ext>
            </a:extLst>
          </p:cNvPr>
          <p:cNvSpPr>
            <a:spLocks noGrp="1"/>
          </p:cNvSpPr>
          <p:nvPr>
            <p:ph sz="quarter" idx="1"/>
          </p:nvPr>
        </p:nvSpPr>
        <p:spPr>
          <a:xfrm>
            <a:off x="457200" y="620688"/>
            <a:ext cx="7467600" cy="5853264"/>
          </a:xfrm>
        </p:spPr>
        <p:txBody>
          <a:bodyPr/>
          <a:lstStyle/>
          <a:p>
            <a:pPr marL="0" indent="0">
              <a:buNone/>
            </a:pPr>
            <a:r>
              <a:rPr lang="el-GR" b="1" dirty="0"/>
              <a:t>Μορφές </a:t>
            </a:r>
            <a:r>
              <a:rPr lang="el-GR" b="1" dirty="0" smtClean="0"/>
              <a:t>διακειμενικότητας</a:t>
            </a:r>
            <a:endParaRPr lang="el-GR" b="1" dirty="0"/>
          </a:p>
          <a:p>
            <a:endParaRPr lang="el-GR" dirty="0"/>
          </a:p>
          <a:p>
            <a:r>
              <a:rPr lang="el-GR" dirty="0"/>
              <a:t>Η γλωσσική αναπαράσταση (</a:t>
            </a:r>
            <a:r>
              <a:rPr lang="el-GR" dirty="0" err="1"/>
              <a:t>discourse</a:t>
            </a:r>
            <a:r>
              <a:rPr lang="el-GR" dirty="0"/>
              <a:t> </a:t>
            </a:r>
            <a:r>
              <a:rPr lang="el-GR" dirty="0" err="1"/>
              <a:t>representation</a:t>
            </a:r>
            <a:r>
              <a:rPr lang="el-GR" dirty="0"/>
              <a:t>) : μέρη ενός κειμένου ενσωματώνονται στο κείμενο με τη μορφή ξένου σχολίου, είτε με τη χρήση εισαγωγικών είτε με τη χρήση πλαγίου λόγου. </a:t>
            </a:r>
          </a:p>
        </p:txBody>
      </p:sp>
    </p:spTree>
    <p:extLst>
      <p:ext uri="{BB962C8B-B14F-4D97-AF65-F5344CB8AC3E}">
        <p14:creationId xmlns="" xmlns:p14="http://schemas.microsoft.com/office/powerpoint/2010/main" val="15906308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270E65C2-1D39-4C00-8F94-30DE014A2D81}"/>
              </a:ext>
            </a:extLst>
          </p:cNvPr>
          <p:cNvSpPr>
            <a:spLocks noGrp="1"/>
          </p:cNvSpPr>
          <p:nvPr>
            <p:ph sz="quarter" idx="1"/>
          </p:nvPr>
        </p:nvSpPr>
        <p:spPr>
          <a:xfrm>
            <a:off x="457200" y="476672"/>
            <a:ext cx="7467600" cy="5997280"/>
          </a:xfrm>
        </p:spPr>
        <p:txBody>
          <a:bodyPr/>
          <a:lstStyle/>
          <a:p>
            <a:pPr marL="0" indent="0">
              <a:buNone/>
            </a:pPr>
            <a:r>
              <a:rPr lang="el-GR" b="1" dirty="0"/>
              <a:t>Μορφές διακειμενικότητας</a:t>
            </a:r>
          </a:p>
          <a:p>
            <a:r>
              <a:rPr lang="el-GR" dirty="0"/>
              <a:t>η διαδοχική διακειμενικότητα (</a:t>
            </a:r>
            <a:r>
              <a:rPr lang="el-GR" dirty="0" err="1"/>
              <a:t>sequential</a:t>
            </a:r>
            <a:r>
              <a:rPr lang="el-GR" dirty="0"/>
              <a:t> </a:t>
            </a:r>
            <a:r>
              <a:rPr lang="el-GR" dirty="0" err="1"/>
              <a:t>intertextuality</a:t>
            </a:r>
            <a:r>
              <a:rPr lang="el-GR" dirty="0"/>
              <a:t>) (όταν σε ένα κείμενο μπορεί να εναλλάσσονται διαφορετικοί λόγοι), </a:t>
            </a:r>
          </a:p>
          <a:p>
            <a:r>
              <a:rPr lang="el-GR" dirty="0"/>
              <a:t>η εγκιβωτισμένη διακειμενικότητα (</a:t>
            </a:r>
            <a:r>
              <a:rPr lang="el-GR" dirty="0" err="1"/>
              <a:t>embedded</a:t>
            </a:r>
            <a:r>
              <a:rPr lang="el-GR" dirty="0"/>
              <a:t> </a:t>
            </a:r>
            <a:r>
              <a:rPr lang="el-GR" dirty="0" err="1"/>
              <a:t>intertextuality</a:t>
            </a:r>
            <a:r>
              <a:rPr lang="el-GR" dirty="0"/>
              <a:t>) (όταν είναι εύκολη η διάκριση των διαφορετικών λόγων σε ένα κείμενο) και </a:t>
            </a:r>
          </a:p>
          <a:p>
            <a:r>
              <a:rPr lang="el-GR" dirty="0"/>
              <a:t>η μεικτή διακειμενικότητα (</a:t>
            </a:r>
            <a:r>
              <a:rPr lang="el-GR" dirty="0" err="1"/>
              <a:t>mixed</a:t>
            </a:r>
            <a:r>
              <a:rPr lang="el-GR" dirty="0"/>
              <a:t> </a:t>
            </a:r>
            <a:r>
              <a:rPr lang="el-GR" dirty="0" err="1"/>
              <a:t>intertextuality</a:t>
            </a:r>
            <a:r>
              <a:rPr lang="el-GR" dirty="0"/>
              <a:t>) (όταν εμπλέκονται διαφορετικοί λόγοι σε ένα κείμενο με αποτέλεσμα τη μεγαλύτερη δυσκολία στη διάκρισή τους)</a:t>
            </a:r>
          </a:p>
        </p:txBody>
      </p:sp>
    </p:spTree>
    <p:extLst>
      <p:ext uri="{BB962C8B-B14F-4D97-AF65-F5344CB8AC3E}">
        <p14:creationId xmlns="" xmlns:p14="http://schemas.microsoft.com/office/powerpoint/2010/main" val="4040616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a:t>Εθνογραφικεσ</a:t>
            </a:r>
            <a:r>
              <a:rPr lang="el-GR" b="1" dirty="0"/>
              <a:t> </a:t>
            </a:r>
            <a:r>
              <a:rPr lang="el-GR" b="1" dirty="0" err="1" smtClean="0"/>
              <a:t>προσεγγγισεισ</a:t>
            </a:r>
            <a:r>
              <a:rPr lang="el-GR" b="1" dirty="0" smtClean="0"/>
              <a:t/>
            </a:r>
            <a:br>
              <a:rPr lang="el-GR" b="1" dirty="0" smtClean="0"/>
            </a:br>
            <a:endParaRPr lang="el-GR" b="1" dirty="0"/>
          </a:p>
        </p:txBody>
      </p:sp>
      <p:sp>
        <p:nvSpPr>
          <p:cNvPr id="3" name="Θέση περιεχομένου 2"/>
          <p:cNvSpPr>
            <a:spLocks noGrp="1"/>
          </p:cNvSpPr>
          <p:nvPr>
            <p:ph sz="quarter" idx="1"/>
          </p:nvPr>
        </p:nvSpPr>
        <p:spPr/>
        <p:txBody>
          <a:bodyPr>
            <a:normAutofit/>
          </a:bodyPr>
          <a:lstStyle/>
          <a:p>
            <a:pPr marL="0" indent="0">
              <a:buNone/>
            </a:pPr>
            <a:r>
              <a:rPr lang="el-GR" dirty="0"/>
              <a:t>Στοχεύουν</a:t>
            </a:r>
          </a:p>
          <a:p>
            <a:r>
              <a:rPr lang="el-GR" dirty="0"/>
              <a:t> στη διερεύνηση των κοινωνικών διαδικασιών, </a:t>
            </a:r>
            <a:endParaRPr lang="el-GR" dirty="0" smtClean="0"/>
          </a:p>
          <a:p>
            <a:endParaRPr lang="el-GR" dirty="0"/>
          </a:p>
          <a:p>
            <a:pPr marL="0" indent="0">
              <a:buNone/>
            </a:pPr>
            <a:endParaRPr lang="el-GR" dirty="0"/>
          </a:p>
          <a:p>
            <a:r>
              <a:rPr lang="el-GR" dirty="0"/>
              <a:t>στη μελέτη κοινωνικών και κυρίως μειονοτικών ομάδων.</a:t>
            </a:r>
          </a:p>
          <a:p>
            <a:pPr marL="0" indent="0">
              <a:buNone/>
            </a:pPr>
            <a:r>
              <a:rPr lang="el-GR" dirty="0"/>
              <a:t> </a:t>
            </a:r>
          </a:p>
        </p:txBody>
      </p:sp>
    </p:spTree>
    <p:extLst>
      <p:ext uri="{BB962C8B-B14F-4D97-AF65-F5344CB8AC3E}">
        <p14:creationId xmlns="" xmlns:p14="http://schemas.microsoft.com/office/powerpoint/2010/main" val="2343182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C89CD3DF-30A8-4382-B244-B4DCCF1D8934}"/>
              </a:ext>
            </a:extLst>
          </p:cNvPr>
          <p:cNvSpPr>
            <a:spLocks noGrp="1"/>
          </p:cNvSpPr>
          <p:nvPr>
            <p:ph sz="quarter" idx="1"/>
          </p:nvPr>
        </p:nvSpPr>
        <p:spPr>
          <a:xfrm>
            <a:off x="467544" y="620688"/>
            <a:ext cx="7467600" cy="5925272"/>
          </a:xfrm>
        </p:spPr>
        <p:txBody>
          <a:bodyPr/>
          <a:lstStyle/>
          <a:p>
            <a:r>
              <a:rPr lang="el-GR" b="1" dirty="0"/>
              <a:t>Συνοχή</a:t>
            </a:r>
          </a:p>
          <a:p>
            <a:pPr marL="0" indent="0">
              <a:buNone/>
            </a:pPr>
            <a:r>
              <a:rPr lang="el-GR" dirty="0"/>
              <a:t>τέσσερις τύποι που διακρίνει ο </a:t>
            </a:r>
            <a:r>
              <a:rPr lang="el-GR" dirty="0" err="1"/>
              <a:t>Halliday</a:t>
            </a:r>
            <a:r>
              <a:rPr lang="el-GR" dirty="0"/>
              <a:t>: </a:t>
            </a:r>
          </a:p>
          <a:p>
            <a:pPr marL="0" indent="0">
              <a:buNone/>
            </a:pPr>
            <a:endParaRPr lang="el-GR" dirty="0"/>
          </a:p>
          <a:p>
            <a:r>
              <a:rPr lang="el-GR" dirty="0"/>
              <a:t>η </a:t>
            </a:r>
            <a:r>
              <a:rPr lang="el-GR" b="1" dirty="0"/>
              <a:t>αναφορά</a:t>
            </a:r>
            <a:r>
              <a:rPr lang="el-GR" dirty="0"/>
              <a:t> (</a:t>
            </a:r>
            <a:r>
              <a:rPr lang="el-GR" dirty="0" err="1"/>
              <a:t>reference</a:t>
            </a:r>
            <a:r>
              <a:rPr lang="el-GR" dirty="0"/>
              <a:t>), καταφεύγουμε σε πληροφορίες που τις αντλούμε είτε από ένα προηγούμενο κομμάτι του κειμένου, είτε από ένα επόμενο είτε από την περίσταση ή το ευρύτερο πολιτιστικό συγκείμενο του κειμένου. </a:t>
            </a:r>
          </a:p>
        </p:txBody>
      </p:sp>
    </p:spTree>
    <p:extLst>
      <p:ext uri="{BB962C8B-B14F-4D97-AF65-F5344CB8AC3E}">
        <p14:creationId xmlns="" xmlns:p14="http://schemas.microsoft.com/office/powerpoint/2010/main" val="727928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CB4E50A7-5547-4638-9730-73D71CBF15B6}"/>
              </a:ext>
            </a:extLst>
          </p:cNvPr>
          <p:cNvSpPr>
            <a:spLocks noGrp="1"/>
          </p:cNvSpPr>
          <p:nvPr>
            <p:ph sz="quarter" idx="1"/>
          </p:nvPr>
        </p:nvSpPr>
        <p:spPr>
          <a:xfrm>
            <a:off x="457200" y="476672"/>
            <a:ext cx="7467600" cy="5997280"/>
          </a:xfrm>
        </p:spPr>
        <p:txBody>
          <a:bodyPr/>
          <a:lstStyle/>
          <a:p>
            <a:r>
              <a:rPr lang="el-GR" dirty="0"/>
              <a:t>η </a:t>
            </a:r>
            <a:r>
              <a:rPr lang="el-GR" b="1" dirty="0"/>
              <a:t>έλλειψη</a:t>
            </a:r>
            <a:r>
              <a:rPr lang="el-GR" dirty="0"/>
              <a:t> (</a:t>
            </a:r>
            <a:r>
              <a:rPr lang="el-GR" dirty="0" err="1"/>
              <a:t>ellipsis</a:t>
            </a:r>
            <a:r>
              <a:rPr lang="el-GR" dirty="0"/>
              <a:t>), ένας όρος, ένα ρήμα, μια απλή πρόταση ένα ουσιαστικό παραλείπεται, επειδή καλύπτεται από ένα άλλο κομμάτι του κειμένου ή αντικαθίσταται από μια άλλη λέξη</a:t>
            </a:r>
          </a:p>
          <a:p>
            <a:pPr marL="0" indent="0">
              <a:buNone/>
            </a:pPr>
            <a:endParaRPr lang="el-GR" dirty="0"/>
          </a:p>
          <a:p>
            <a:r>
              <a:rPr lang="el-GR" dirty="0"/>
              <a:t>η </a:t>
            </a:r>
            <a:r>
              <a:rPr lang="el-GR" b="1" dirty="0"/>
              <a:t>σύνδεση</a:t>
            </a:r>
            <a:r>
              <a:rPr lang="el-GR" dirty="0"/>
              <a:t> (</a:t>
            </a:r>
            <a:r>
              <a:rPr lang="el-GR" dirty="0" err="1"/>
              <a:t>conjuction</a:t>
            </a:r>
            <a:r>
              <a:rPr lang="el-GR" dirty="0"/>
              <a:t>) διαρθρωτικές λέξεις και εκφράσεις και </a:t>
            </a:r>
          </a:p>
          <a:p>
            <a:pPr marL="0" indent="0">
              <a:buNone/>
            </a:pPr>
            <a:endParaRPr lang="el-GR" dirty="0"/>
          </a:p>
          <a:p>
            <a:r>
              <a:rPr lang="el-GR" dirty="0"/>
              <a:t>η </a:t>
            </a:r>
            <a:r>
              <a:rPr lang="el-GR" b="1" dirty="0"/>
              <a:t>λεξιλογική συνοχή </a:t>
            </a:r>
            <a:r>
              <a:rPr lang="el-GR" dirty="0"/>
              <a:t>(</a:t>
            </a:r>
            <a:r>
              <a:rPr lang="el-GR" dirty="0" err="1"/>
              <a:t>lexical</a:t>
            </a:r>
            <a:r>
              <a:rPr lang="el-GR" dirty="0"/>
              <a:t> </a:t>
            </a:r>
            <a:r>
              <a:rPr lang="el-GR" dirty="0" err="1"/>
              <a:t>cohesion</a:t>
            </a:r>
            <a:r>
              <a:rPr lang="el-GR" dirty="0"/>
              <a:t>) με τη χρήση επιρρημάτων και εμπρόθετων φράσεων, ή με τη χρήση συνώνυμων </a:t>
            </a:r>
            <a:r>
              <a:rPr lang="el-GR" dirty="0" smtClean="0"/>
              <a:t>λέξεων </a:t>
            </a:r>
            <a:r>
              <a:rPr lang="el-GR" dirty="0"/>
              <a:t>και την επανάληψη λέξεων</a:t>
            </a:r>
          </a:p>
          <a:p>
            <a:endParaRPr lang="el-GR" dirty="0"/>
          </a:p>
        </p:txBody>
      </p:sp>
    </p:spTree>
    <p:extLst>
      <p:ext uri="{BB962C8B-B14F-4D97-AF65-F5344CB8AC3E}">
        <p14:creationId xmlns="" xmlns:p14="http://schemas.microsoft.com/office/powerpoint/2010/main" val="5173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378946D1-1348-498D-A924-24E2D9546A59}"/>
              </a:ext>
            </a:extLst>
          </p:cNvPr>
          <p:cNvSpPr>
            <a:spLocks noGrp="1"/>
          </p:cNvSpPr>
          <p:nvPr>
            <p:ph sz="quarter" idx="1"/>
          </p:nvPr>
        </p:nvSpPr>
        <p:spPr>
          <a:xfrm>
            <a:off x="457200" y="548680"/>
            <a:ext cx="7467600" cy="5925272"/>
          </a:xfrm>
        </p:spPr>
        <p:txBody>
          <a:bodyPr>
            <a:normAutofit/>
          </a:bodyPr>
          <a:lstStyle/>
          <a:p>
            <a:pPr algn="just"/>
            <a:r>
              <a:rPr lang="el-GR" sz="2800" dirty="0"/>
              <a:t>Οι παραγωγοί των κειμένων πάντοτε επιλέγουν, ανάμεσα σε πολλές επιλογές, ποιες λέξεις θα χρησιμοποιήσουν για να προσδώσουν τη σημασία που επιθυμούν και οι ερμηνευτές των κειμένων πάντα πρέπει να αποφασίζουν σχετικά με το πώς θα ερμηνεύσουν τις επιλογές των παραγωγών του κειμένου. </a:t>
            </a:r>
          </a:p>
        </p:txBody>
      </p:sp>
    </p:spTree>
    <p:extLst>
      <p:ext uri="{BB962C8B-B14F-4D97-AF65-F5344CB8AC3E}">
        <p14:creationId xmlns="" xmlns:p14="http://schemas.microsoft.com/office/powerpoint/2010/main" val="5628171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457200" y="620688"/>
            <a:ext cx="7467600" cy="5853264"/>
          </a:xfrm>
        </p:spPr>
        <p:txBody>
          <a:bodyPr>
            <a:normAutofit/>
          </a:bodyPr>
          <a:lstStyle/>
          <a:p>
            <a:pPr algn="just"/>
            <a:r>
              <a:rPr lang="el-GR" sz="2800" dirty="0"/>
              <a:t>Οι σημασίες των λέξεων και η </a:t>
            </a:r>
            <a:r>
              <a:rPr lang="el-GR" sz="2800" dirty="0" err="1"/>
              <a:t>λεξικοποίηση</a:t>
            </a:r>
            <a:r>
              <a:rPr lang="el-GR" sz="2800" dirty="0"/>
              <a:t> των σημασιών αποτελούν πλευρές των κοινωνικών και πολιτιστικών διαδικασιών. Αυτή η θέση έρχεται σε αντίθεση με τη λειτουργία των καθιερωμένων λεξικών που είναι κανονιστική, τα οποία τείνουν να παρουσιάζουν τις κυρίαρχες σημασίες των λέξεων ως μοναδικές. </a:t>
            </a:r>
          </a:p>
        </p:txBody>
      </p:sp>
    </p:spTree>
    <p:extLst>
      <p:ext uri="{BB962C8B-B14F-4D97-AF65-F5344CB8AC3E}">
        <p14:creationId xmlns="" xmlns:p14="http://schemas.microsoft.com/office/powerpoint/2010/main" val="1974351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ΔΙΑΓΡΑΜΜΑ ΚΑΙ Εφαρμογή </a:t>
            </a:r>
            <a:endParaRPr lang="el-GR" sz="3200" dirty="0"/>
          </a:p>
        </p:txBody>
      </p:sp>
      <p:sp>
        <p:nvSpPr>
          <p:cNvPr id="3" name="Θέση περιεχομένου 2"/>
          <p:cNvSpPr>
            <a:spLocks noGrp="1"/>
          </p:cNvSpPr>
          <p:nvPr>
            <p:ph sz="quarter" idx="1"/>
          </p:nvPr>
        </p:nvSpPr>
        <p:spPr/>
        <p:txBody>
          <a:bodyPr/>
          <a:lstStyle/>
          <a:p>
            <a:endParaRPr lang="el-GR" dirty="0"/>
          </a:p>
        </p:txBody>
      </p:sp>
    </p:spTree>
    <p:extLst>
      <p:ext uri="{BB962C8B-B14F-4D97-AF65-F5344CB8AC3E}">
        <p14:creationId xmlns="" xmlns:p14="http://schemas.microsoft.com/office/powerpoint/2010/main" val="16271217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562074"/>
          </a:xfrm>
        </p:spPr>
        <p:txBody>
          <a:bodyPr/>
          <a:lstStyle/>
          <a:p>
            <a:r>
              <a:rPr lang="el-GR" b="1" dirty="0" err="1"/>
              <a:t>Βιβλιογραφια</a:t>
            </a:r>
            <a:endParaRPr lang="el-GR" b="1" dirty="0"/>
          </a:p>
        </p:txBody>
      </p:sp>
      <p:sp>
        <p:nvSpPr>
          <p:cNvPr id="3" name="Θέση περιεχομένου 2"/>
          <p:cNvSpPr>
            <a:spLocks noGrp="1"/>
          </p:cNvSpPr>
          <p:nvPr>
            <p:ph sz="quarter" idx="1"/>
          </p:nvPr>
        </p:nvSpPr>
        <p:spPr>
          <a:xfrm>
            <a:off x="465598" y="1124744"/>
            <a:ext cx="7467600" cy="5377808"/>
          </a:xfrm>
        </p:spPr>
        <p:txBody>
          <a:bodyPr>
            <a:normAutofit fontScale="92500" lnSpcReduction="10000"/>
          </a:bodyPr>
          <a:lstStyle/>
          <a:p>
            <a:r>
              <a:rPr lang="en-US" dirty="0"/>
              <a:t>Brown Andrew, &amp; Paul Dowling (1998). Doing Research/Reading Research, A Mode of </a:t>
            </a:r>
            <a:r>
              <a:rPr lang="en-US" dirty="0" err="1"/>
              <a:t>Iterrogation</a:t>
            </a:r>
            <a:r>
              <a:rPr lang="en-US" dirty="0"/>
              <a:t> for Education. London: Routledge &amp; Farmer.</a:t>
            </a:r>
            <a:endParaRPr lang="el-GR" dirty="0"/>
          </a:p>
          <a:p>
            <a:r>
              <a:rPr lang="en-US" dirty="0"/>
              <a:t>Silverman, David (1993). Interpreting Qualitative Data. London: Sage. Stake E. Robert (1995). The Art of Case Study Research. London: Sage</a:t>
            </a:r>
            <a:endParaRPr lang="el-GR" dirty="0"/>
          </a:p>
          <a:p>
            <a:r>
              <a:rPr lang="en-US" dirty="0"/>
              <a:t>Yin, K. Robert (19942). Case Study Research, Design and Methods. London: Sage.</a:t>
            </a:r>
          </a:p>
          <a:p>
            <a:r>
              <a:rPr lang="en-US" dirty="0"/>
              <a:t>Jordan, </a:t>
            </a:r>
            <a:r>
              <a:rPr lang="en-US" dirty="0" err="1"/>
              <a:t>Steve,Yeomans</a:t>
            </a:r>
            <a:r>
              <a:rPr lang="en-US" dirty="0"/>
              <a:t>, David, </a:t>
            </a:r>
            <a:r>
              <a:rPr lang="en-US" i="1" dirty="0"/>
              <a:t>Critical Ethnography: Problems in Contemporary Theory and Practice.</a:t>
            </a:r>
            <a:r>
              <a:rPr lang="en-US" dirty="0"/>
              <a:t> British Journal of Sociology of Education, v16 n3 p389-408 Sep 1995</a:t>
            </a:r>
            <a:endParaRPr lang="el-GR" dirty="0"/>
          </a:p>
          <a:p>
            <a:r>
              <a:rPr lang="en-US" dirty="0"/>
              <a:t>Dooley, M. Larry (2002). “Case Study Research and Theory Building”, </a:t>
            </a:r>
            <a:r>
              <a:rPr lang="en-US" dirty="0" err="1"/>
              <a:t>στο</a:t>
            </a:r>
            <a:r>
              <a:rPr lang="en-US" dirty="0"/>
              <a:t> Advances in Developing Human Resources, 4, 335-354.  Fairclough</a:t>
            </a:r>
            <a:endParaRPr lang="el-GR" dirty="0"/>
          </a:p>
        </p:txBody>
      </p:sp>
    </p:spTree>
    <p:extLst>
      <p:ext uri="{BB962C8B-B14F-4D97-AF65-F5344CB8AC3E}">
        <p14:creationId xmlns="" xmlns:p14="http://schemas.microsoft.com/office/powerpoint/2010/main" val="80903853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850106"/>
          </a:xfrm>
        </p:spPr>
        <p:txBody>
          <a:bodyPr/>
          <a:lstStyle/>
          <a:p>
            <a:r>
              <a:rPr lang="el-GR" b="1" dirty="0" err="1"/>
              <a:t>βιβλιογραφια</a:t>
            </a:r>
            <a:endParaRPr lang="el-GR" b="1" dirty="0"/>
          </a:p>
        </p:txBody>
      </p:sp>
      <p:sp>
        <p:nvSpPr>
          <p:cNvPr id="3" name="Θέση περιεχομένου 2"/>
          <p:cNvSpPr>
            <a:spLocks noGrp="1"/>
          </p:cNvSpPr>
          <p:nvPr>
            <p:ph sz="quarter" idx="1"/>
          </p:nvPr>
        </p:nvSpPr>
        <p:spPr>
          <a:xfrm>
            <a:off x="457200" y="1196752"/>
            <a:ext cx="7467600" cy="5277200"/>
          </a:xfrm>
        </p:spPr>
        <p:txBody>
          <a:bodyPr>
            <a:normAutofit fontScale="85000" lnSpcReduction="10000"/>
          </a:bodyPr>
          <a:lstStyle/>
          <a:p>
            <a:r>
              <a:rPr lang="el-GR" dirty="0" err="1"/>
              <a:t>Cohen</a:t>
            </a:r>
            <a:r>
              <a:rPr lang="el-GR" dirty="0"/>
              <a:t> </a:t>
            </a:r>
            <a:r>
              <a:rPr lang="el-GR" dirty="0" err="1"/>
              <a:t>Louis</a:t>
            </a:r>
            <a:r>
              <a:rPr lang="el-GR" dirty="0"/>
              <a:t> &amp; </a:t>
            </a:r>
            <a:r>
              <a:rPr lang="el-GR" dirty="0" err="1"/>
              <a:t>Manion</a:t>
            </a:r>
            <a:r>
              <a:rPr lang="el-GR" dirty="0"/>
              <a:t> </a:t>
            </a:r>
            <a:r>
              <a:rPr lang="el-GR" dirty="0" err="1"/>
              <a:t>Lawrence</a:t>
            </a:r>
            <a:r>
              <a:rPr lang="el-GR" dirty="0"/>
              <a:t> (1997). Μεθοδολογία Εκπαιδευτικής Έρευνας/μετ. Χρυσούλα Μητσοπούλου &amp; Μάνια </a:t>
            </a:r>
            <a:r>
              <a:rPr lang="el-GR" dirty="0" err="1"/>
              <a:t>Φιλοπούλου</a:t>
            </a:r>
            <a:r>
              <a:rPr lang="el-GR" dirty="0"/>
              <a:t>, Αθήνα: Έκφραση. </a:t>
            </a:r>
          </a:p>
          <a:p>
            <a:r>
              <a:rPr lang="en-US" dirty="0"/>
              <a:t>Rubin, J. Herbert &amp; Rubin S. Irene (2005). Qualitative Interviewing: the Art of Hearing Data. London: Sage. </a:t>
            </a:r>
            <a:endParaRPr lang="el-GR" dirty="0"/>
          </a:p>
          <a:p>
            <a:r>
              <a:rPr lang="en-US" dirty="0"/>
              <a:t>Fairclough, Norman (1989). Language and Power. London: Longman </a:t>
            </a:r>
            <a:endParaRPr lang="el-GR" dirty="0"/>
          </a:p>
          <a:p>
            <a:r>
              <a:rPr lang="en-US" dirty="0"/>
              <a:t>Fairclough, Norman (1992). Discourse and Social Change. Cambridge: Polity Press.</a:t>
            </a:r>
          </a:p>
          <a:p>
            <a:r>
              <a:rPr lang="el-GR" dirty="0" err="1" smtClean="0"/>
              <a:t>Κηπουροπούλου</a:t>
            </a:r>
            <a:r>
              <a:rPr lang="el-GR" dirty="0"/>
              <a:t> Ευμορφία (2018). Καλλιτέχνης Εκπαιδευτικός Εικαστικών ή και τα δύο; Η διαπραγμάτευση της καλλιτεχνικής και επαγγελματικής ταυτότητας στο πλαίσιο της Εκπαίδευσης Εκπαιδευτικών-Μια Μελέτη Περίπτωσης. Αθήνα: </a:t>
            </a:r>
            <a:r>
              <a:rPr lang="el-GR" dirty="0" err="1"/>
              <a:t>Οσελότος</a:t>
            </a:r>
            <a:r>
              <a:rPr lang="el-GR" dirty="0"/>
              <a:t>. ISBN: </a:t>
            </a:r>
            <a:r>
              <a:rPr lang="el-GR" dirty="0" smtClean="0"/>
              <a:t>978-960-564-635-6</a:t>
            </a:r>
          </a:p>
          <a:p>
            <a:r>
              <a:rPr lang="el-GR" dirty="0" err="1" smtClean="0"/>
              <a:t>Κηπουροπούλου</a:t>
            </a:r>
            <a:r>
              <a:rPr lang="el-GR" dirty="0"/>
              <a:t> Ευμορφία (</a:t>
            </a:r>
            <a:r>
              <a:rPr lang="el-GR" dirty="0" smtClean="0"/>
              <a:t>2020).Εκπαίδευση και </a:t>
            </a:r>
            <a:r>
              <a:rPr lang="el-GR" dirty="0" err="1" smtClean="0"/>
              <a:t>πολυπολιτισμικότητα</a:t>
            </a:r>
            <a:r>
              <a:rPr lang="el-GR" dirty="0" smtClean="0"/>
              <a:t>. Μαθητές μιλούν για την εθνική ταυτότητα και ετερότητα. </a:t>
            </a:r>
            <a:r>
              <a:rPr lang="el-GR" dirty="0" err="1" smtClean="0"/>
              <a:t>Θεσ</a:t>
            </a:r>
            <a:r>
              <a:rPr lang="el-GR" dirty="0" smtClean="0"/>
              <a:t>/νίκη: Επίκεντρο</a:t>
            </a:r>
          </a:p>
          <a:p>
            <a:endParaRPr lang="en-US" dirty="0"/>
          </a:p>
        </p:txBody>
      </p:sp>
    </p:spTree>
    <p:extLst>
      <p:ext uri="{BB962C8B-B14F-4D97-AF65-F5344CB8AC3E}">
        <p14:creationId xmlns="" xmlns:p14="http://schemas.microsoft.com/office/powerpoint/2010/main" val="41666533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7467600" cy="792088"/>
          </a:xfrm>
        </p:spPr>
        <p:txBody>
          <a:bodyPr/>
          <a:lstStyle/>
          <a:p>
            <a:r>
              <a:rPr lang="el-GR" dirty="0" err="1"/>
              <a:t>βιβλιογραφια</a:t>
            </a:r>
            <a:endParaRPr lang="el-GR" dirty="0"/>
          </a:p>
        </p:txBody>
      </p:sp>
      <p:sp>
        <p:nvSpPr>
          <p:cNvPr id="3" name="Θέση περιεχομένου 2"/>
          <p:cNvSpPr>
            <a:spLocks noGrp="1"/>
          </p:cNvSpPr>
          <p:nvPr>
            <p:ph sz="quarter" idx="1"/>
          </p:nvPr>
        </p:nvSpPr>
        <p:spPr>
          <a:xfrm>
            <a:off x="457200" y="980728"/>
            <a:ext cx="7467600" cy="5493224"/>
          </a:xfrm>
        </p:spPr>
        <p:txBody>
          <a:bodyPr>
            <a:normAutofit/>
          </a:bodyPr>
          <a:lstStyle/>
          <a:p>
            <a:r>
              <a:rPr lang="el-GR" dirty="0" err="1"/>
              <a:t>Πηγιάκη</a:t>
            </a:r>
            <a:r>
              <a:rPr lang="el-GR" dirty="0"/>
              <a:t>, Π. (2004). Εθνογραφία: Η μελέτη της ανθρώπινης διάστασης </a:t>
            </a:r>
            <a:r>
              <a:rPr lang="el-GR" dirty="0" smtClean="0"/>
              <a:t>στην Κοινωνική </a:t>
            </a:r>
            <a:r>
              <a:rPr lang="el-GR" dirty="0"/>
              <a:t>και Παιδαγωγική έρευνα. Αθήνα: Εκδόσεις Γρηγόρη</a:t>
            </a:r>
          </a:p>
        </p:txBody>
      </p:sp>
    </p:spTree>
    <p:extLst>
      <p:ext uri="{BB962C8B-B14F-4D97-AF65-F5344CB8AC3E}">
        <p14:creationId xmlns="" xmlns:p14="http://schemas.microsoft.com/office/powerpoint/2010/main" val="3795998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457200" y="620688"/>
            <a:ext cx="7467600" cy="5853264"/>
          </a:xfrm>
        </p:spPr>
        <p:txBody>
          <a:bodyPr/>
          <a:lstStyle/>
          <a:p>
            <a:endParaRPr lang="el-GR" dirty="0"/>
          </a:p>
          <a:p>
            <a:endParaRPr lang="el-GR" dirty="0"/>
          </a:p>
          <a:p>
            <a:pPr algn="ctr"/>
            <a:r>
              <a:rPr lang="el-GR" dirty="0"/>
              <a:t>Οι ερευνητές αντιμετωπίζουν ως προβληματικό αυτό που θεωρείται «κοινός νους» και «κοινή λογική» στην ερμηνεία των φαινομένων και στον καθορισμό των ερευνητικών προβλημάτων (</a:t>
            </a:r>
            <a:r>
              <a:rPr lang="en-US" dirty="0"/>
              <a:t>Silverman 1993: 29)</a:t>
            </a:r>
            <a:r>
              <a:rPr lang="el-GR" dirty="0"/>
              <a:t> </a:t>
            </a:r>
          </a:p>
          <a:p>
            <a:endParaRPr lang="el-GR" dirty="0"/>
          </a:p>
        </p:txBody>
      </p:sp>
    </p:spTree>
    <p:extLst>
      <p:ext uri="{BB962C8B-B14F-4D97-AF65-F5344CB8AC3E}">
        <p14:creationId xmlns="" xmlns:p14="http://schemas.microsoft.com/office/powerpoint/2010/main" val="2996216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a:t>Εθνογραφικεσ</a:t>
            </a:r>
            <a:r>
              <a:rPr lang="el-GR" b="1" dirty="0"/>
              <a:t> </a:t>
            </a:r>
            <a:r>
              <a:rPr lang="el-GR" b="1" dirty="0" err="1"/>
              <a:t>προσεγγγισεισ</a:t>
            </a:r>
            <a:endParaRPr lang="el-GR" b="1" dirty="0"/>
          </a:p>
        </p:txBody>
      </p:sp>
      <p:sp>
        <p:nvSpPr>
          <p:cNvPr id="3" name="Θέση περιεχομένου 2"/>
          <p:cNvSpPr>
            <a:spLocks noGrp="1"/>
          </p:cNvSpPr>
          <p:nvPr>
            <p:ph sz="quarter" idx="1"/>
          </p:nvPr>
        </p:nvSpPr>
        <p:spPr/>
        <p:txBody>
          <a:bodyPr/>
          <a:lstStyle/>
          <a:p>
            <a:pPr marL="0" indent="0">
              <a:buNone/>
            </a:pPr>
            <a:r>
              <a:rPr lang="el-GR" dirty="0"/>
              <a:t>Στη σύγχρονη εποχή της παγκοσμιοποίησης η εθνογραφία </a:t>
            </a:r>
          </a:p>
          <a:p>
            <a:r>
              <a:rPr lang="el-GR" dirty="0"/>
              <a:t>κινείται και στους χώρους της κουλτούρας της διασποράς (</a:t>
            </a:r>
            <a:r>
              <a:rPr lang="el-GR" dirty="0" err="1"/>
              <a:t>diasporic</a:t>
            </a:r>
            <a:r>
              <a:rPr lang="el-GR" dirty="0"/>
              <a:t> </a:t>
            </a:r>
            <a:r>
              <a:rPr lang="el-GR" dirty="0" err="1"/>
              <a:t>culture</a:t>
            </a:r>
            <a:r>
              <a:rPr lang="el-GR" dirty="0"/>
              <a:t>), σε κουλτούρες που πλέον είναι διασκορπισμένες σε διαφορετικούς τόπους. Οι εθνογράφοι διερευνούν πια </a:t>
            </a:r>
          </a:p>
          <a:p>
            <a:r>
              <a:rPr lang="el-GR" dirty="0"/>
              <a:t>όχι τις αντιλήψεις των ατόμων σε ένα στατικό παρόν αλλά </a:t>
            </a:r>
          </a:p>
          <a:p>
            <a:r>
              <a:rPr lang="el-GR" dirty="0"/>
              <a:t>τις αναπαραστάσεις που κατασκευάζουν τις σχετικές με τις ταυτότητες, τις προσδοκίες και το μέλλον. </a:t>
            </a:r>
          </a:p>
          <a:p>
            <a:endParaRPr lang="el-GR" dirty="0"/>
          </a:p>
        </p:txBody>
      </p:sp>
    </p:spTree>
    <p:extLst>
      <p:ext uri="{BB962C8B-B14F-4D97-AF65-F5344CB8AC3E}">
        <p14:creationId xmlns="" xmlns:p14="http://schemas.microsoft.com/office/powerpoint/2010/main" val="308150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a:t>Εθνογραφικεσ</a:t>
            </a:r>
            <a:r>
              <a:rPr lang="el-GR" b="1" dirty="0"/>
              <a:t> </a:t>
            </a:r>
            <a:r>
              <a:rPr lang="el-GR" b="1" dirty="0" err="1"/>
              <a:t>προσεγγγισεισ</a:t>
            </a:r>
            <a:endParaRPr lang="el-GR" b="1" dirty="0"/>
          </a:p>
        </p:txBody>
      </p:sp>
      <p:sp>
        <p:nvSpPr>
          <p:cNvPr id="3" name="Θέση περιεχομένου 2"/>
          <p:cNvSpPr>
            <a:spLocks noGrp="1"/>
          </p:cNvSpPr>
          <p:nvPr>
            <p:ph sz="quarter" idx="1"/>
          </p:nvPr>
        </p:nvSpPr>
        <p:spPr/>
        <p:txBody>
          <a:bodyPr/>
          <a:lstStyle/>
          <a:p>
            <a:pPr algn="ctr"/>
            <a:r>
              <a:rPr lang="el-GR" dirty="0"/>
              <a:t> Άλλωστε με αυτό τον τρόπο σκιαγραφείται η ισχύς των εξουσιαστικών μηχανισμών και οι πρακτικές αντίστασης των υποκειμένων σ’ αυτές που αποτελεί βασικό στόχο κάθε κριτικής εθνογραφικής προσέγγισης (</a:t>
            </a:r>
            <a:r>
              <a:rPr lang="el-GR" dirty="0" err="1"/>
              <a:t>Jordan</a:t>
            </a:r>
            <a:r>
              <a:rPr lang="el-GR" dirty="0"/>
              <a:t> &amp; </a:t>
            </a:r>
            <a:r>
              <a:rPr lang="el-GR" dirty="0" err="1"/>
              <a:t>Yeomans</a:t>
            </a:r>
            <a:r>
              <a:rPr lang="el-GR" dirty="0"/>
              <a:t>, 1995: 391-393· </a:t>
            </a:r>
            <a:r>
              <a:rPr lang="el-GR" dirty="0" err="1"/>
              <a:t>Willis</a:t>
            </a:r>
            <a:r>
              <a:rPr lang="el-GR" dirty="0"/>
              <a:t> &amp; </a:t>
            </a:r>
            <a:r>
              <a:rPr lang="el-GR" dirty="0" err="1"/>
              <a:t>Trondman</a:t>
            </a:r>
            <a:r>
              <a:rPr lang="el-GR" dirty="0"/>
              <a:t>, 2002: 398).</a:t>
            </a:r>
          </a:p>
        </p:txBody>
      </p:sp>
    </p:spTree>
    <p:extLst>
      <p:ext uri="{BB962C8B-B14F-4D97-AF65-F5344CB8AC3E}">
        <p14:creationId xmlns="" xmlns:p14="http://schemas.microsoft.com/office/powerpoint/2010/main" val="3633288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εκπαιδευτική εθνογραφία </a:t>
            </a:r>
          </a:p>
        </p:txBody>
      </p:sp>
      <p:sp>
        <p:nvSpPr>
          <p:cNvPr id="3" name="Θέση περιεχομένου 2"/>
          <p:cNvSpPr>
            <a:spLocks noGrp="1"/>
          </p:cNvSpPr>
          <p:nvPr>
            <p:ph sz="quarter" idx="1"/>
          </p:nvPr>
        </p:nvSpPr>
        <p:spPr/>
        <p:txBody>
          <a:bodyPr>
            <a:normAutofit/>
          </a:bodyPr>
          <a:lstStyle/>
          <a:p>
            <a:pPr marL="0" indent="0">
              <a:buNone/>
            </a:pPr>
            <a:r>
              <a:rPr lang="el-GR" dirty="0"/>
              <a:t>Στην παιδαγωγική έρευνα </a:t>
            </a:r>
          </a:p>
          <a:p>
            <a:r>
              <a:rPr lang="el-GR" dirty="0"/>
              <a:t>μελετώνται οι διαδικασίες διδασκαλίας και μάθησης, </a:t>
            </a:r>
          </a:p>
          <a:p>
            <a:r>
              <a:rPr lang="el-GR" dirty="0"/>
              <a:t>οι σχέσεις εξουσίας, </a:t>
            </a:r>
          </a:p>
          <a:p>
            <a:r>
              <a:rPr lang="el-GR" dirty="0"/>
              <a:t>η σχέση μεταξύ του πολιτιστικού κεφαλαίου που φέρουν οι μαθητές και της σχολικής κουλτούρας και μελετώνται στον χώρο όπου παράγονται. Γι’ αυτό και οι υποθέσεις και τα ερωτήματα της έρευνας παραμένουν ανοιχτά σε μεταβολές ή τροποποιήσεις. </a:t>
            </a:r>
          </a:p>
        </p:txBody>
      </p:sp>
    </p:spTree>
    <p:extLst>
      <p:ext uri="{BB962C8B-B14F-4D97-AF65-F5344CB8AC3E}">
        <p14:creationId xmlns="" xmlns:p14="http://schemas.microsoft.com/office/powerpoint/2010/main" val="3499409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εκπαιδευτική εθνογραφία </a:t>
            </a:r>
          </a:p>
        </p:txBody>
      </p:sp>
      <p:sp>
        <p:nvSpPr>
          <p:cNvPr id="3" name="Θέση περιεχομένου 2"/>
          <p:cNvSpPr>
            <a:spLocks noGrp="1"/>
          </p:cNvSpPr>
          <p:nvPr>
            <p:ph sz="quarter" idx="1"/>
          </p:nvPr>
        </p:nvSpPr>
        <p:spPr/>
        <p:txBody>
          <a:bodyPr/>
          <a:lstStyle/>
          <a:p>
            <a:pPr marL="0" indent="0">
              <a:buNone/>
            </a:pPr>
            <a:r>
              <a:rPr lang="el-GR" dirty="0"/>
              <a:t>Η εκπαιδευτική εθνογραφία επιλέγεται </a:t>
            </a:r>
          </a:p>
          <a:p>
            <a:r>
              <a:rPr lang="el-GR" dirty="0"/>
              <a:t>για να εξυπηρετήσει τη «διερεύνηση και την αποκάλυψη παρά τη διατύπωση συγκεκριμένων υποθέσεων» και χαρακτηρίζεται</a:t>
            </a:r>
          </a:p>
          <a:p>
            <a:r>
              <a:rPr lang="el-GR" dirty="0"/>
              <a:t> από τον κεντρικό ρόλο της ερευνήτριας και τη χρήση ερευνητικών εργαλείων, όπως είναι η παρατήρηση και η συνέντευξη (</a:t>
            </a:r>
            <a:r>
              <a:rPr lang="el-GR" dirty="0" err="1"/>
              <a:t>Brown</a:t>
            </a:r>
            <a:r>
              <a:rPr lang="el-GR" dirty="0"/>
              <a:t> &amp; </a:t>
            </a:r>
            <a:r>
              <a:rPr lang="el-GR" dirty="0" err="1"/>
              <a:t>Dowling</a:t>
            </a:r>
            <a:r>
              <a:rPr lang="el-GR" dirty="0"/>
              <a:t> </a:t>
            </a:r>
            <a:r>
              <a:rPr lang="el-GR" dirty="0" err="1"/>
              <a:t>όπ.π</a:t>
            </a:r>
            <a:r>
              <a:rPr lang="el-GR" dirty="0"/>
              <a:t>.: 43, 66). </a:t>
            </a:r>
          </a:p>
          <a:p>
            <a:endParaRPr lang="el-GR" dirty="0"/>
          </a:p>
        </p:txBody>
      </p:sp>
    </p:spTree>
    <p:extLst>
      <p:ext uri="{BB962C8B-B14F-4D97-AF65-F5344CB8AC3E}">
        <p14:creationId xmlns="" xmlns:p14="http://schemas.microsoft.com/office/powerpoint/2010/main" val="2254020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2138</TotalTime>
  <Words>2504</Words>
  <Application>Microsoft Office PowerPoint</Application>
  <PresentationFormat>Προβολή στην οθόνη (4:3)</PresentationFormat>
  <Paragraphs>161</Paragraphs>
  <Slides>47</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47</vt:i4>
      </vt:variant>
    </vt:vector>
  </HeadingPairs>
  <TitlesOfParts>
    <vt:vector size="48" baseType="lpstr">
      <vt:lpstr>Προεξοχή</vt:lpstr>
      <vt:lpstr>Διαφάνεια 1</vt:lpstr>
      <vt:lpstr>Διαφάνεια 2</vt:lpstr>
      <vt:lpstr>Διαφάνεια 3</vt:lpstr>
      <vt:lpstr>Εθνογραφικεσ προσεγγγισεισ </vt:lpstr>
      <vt:lpstr>Διαφάνεια 5</vt:lpstr>
      <vt:lpstr>Εθνογραφικεσ προσεγγγισεισ</vt:lpstr>
      <vt:lpstr>Εθνογραφικεσ προσεγγγισεισ</vt:lpstr>
      <vt:lpstr>εκπαιδευτική εθνογραφία </vt:lpstr>
      <vt:lpstr>εκπαιδευτική εθνογραφία </vt:lpstr>
      <vt:lpstr>εκπαιδευτική εθνογραφία </vt:lpstr>
      <vt:lpstr>Μελετη περιπτωσησ</vt:lpstr>
      <vt:lpstr>Διαφάνεια 12</vt:lpstr>
      <vt:lpstr>Διαφάνεια 13</vt:lpstr>
      <vt:lpstr>Διαφάνεια 14</vt:lpstr>
      <vt:lpstr>Διαφάνεια 15</vt:lpstr>
      <vt:lpstr>Διαφάνεια 16</vt:lpstr>
      <vt:lpstr>Διαφάνεια 17</vt:lpstr>
      <vt:lpstr>ΠΧ Ερευνασ</vt:lpstr>
      <vt:lpstr>Παρατηρηση πεδιου, πχ.</vt:lpstr>
      <vt:lpstr>Σημειώσεις πεδιου (Field notes) π.χ. ερευνασ</vt:lpstr>
      <vt:lpstr>Ατομική συνέντευξη πχ</vt:lpstr>
      <vt:lpstr>Διαφάνεια 22</vt:lpstr>
      <vt:lpstr>Διαφάνεια 23</vt:lpstr>
      <vt:lpstr>Κριτικη αναλυση λογου (N. Fairclough, G. Kress, r. Hodge)</vt:lpstr>
      <vt:lpstr>Διαφάνεια 25</vt:lpstr>
      <vt:lpstr>Διαφάνεια 26</vt:lpstr>
      <vt:lpstr>Κριτικη Αναλυση λογου</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ΔΙΑΓΡΑΜΜΑ ΚΑΙ Εφαρμογή </vt:lpstr>
      <vt:lpstr>Βιβλιογραφια</vt:lpstr>
      <vt:lpstr>βιβλιογραφια</vt:lpstr>
      <vt:lpstr>βιβλιογραφια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55</cp:revision>
  <dcterms:created xsi:type="dcterms:W3CDTF">2018-10-24T09:33:30Z</dcterms:created>
  <dcterms:modified xsi:type="dcterms:W3CDTF">2022-12-06T08:36:05Z</dcterms:modified>
</cp:coreProperties>
</file>