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303" r:id="rId4"/>
    <p:sldId id="298" r:id="rId5"/>
    <p:sldId id="299" r:id="rId6"/>
    <p:sldId id="300" r:id="rId7"/>
    <p:sldId id="331" r:id="rId8"/>
    <p:sldId id="259" r:id="rId9"/>
    <p:sldId id="261" r:id="rId10"/>
    <p:sldId id="262" r:id="rId11"/>
    <p:sldId id="264" r:id="rId12"/>
    <p:sldId id="267" r:id="rId13"/>
    <p:sldId id="270" r:id="rId14"/>
    <p:sldId id="271" r:id="rId15"/>
    <p:sldId id="272" r:id="rId16"/>
    <p:sldId id="263" r:id="rId17"/>
    <p:sldId id="274" r:id="rId18"/>
    <p:sldId id="273" r:id="rId19"/>
    <p:sldId id="275" r:id="rId20"/>
    <p:sldId id="279" r:id="rId21"/>
    <p:sldId id="329" r:id="rId22"/>
    <p:sldId id="330" r:id="rId23"/>
    <p:sldId id="322" r:id="rId24"/>
    <p:sldId id="326" r:id="rId25"/>
    <p:sldId id="301" r:id="rId26"/>
    <p:sldId id="324" r:id="rId27"/>
    <p:sldId id="323" r:id="rId28"/>
    <p:sldId id="302" r:id="rId29"/>
    <p:sldId id="325" r:id="rId30"/>
    <p:sldId id="321" r:id="rId31"/>
    <p:sldId id="284" r:id="rId32"/>
    <p:sldId id="285" r:id="rId33"/>
    <p:sldId id="327" r:id="rId34"/>
    <p:sldId id="286" r:id="rId35"/>
    <p:sldId id="287" r:id="rId36"/>
    <p:sldId id="288" r:id="rId37"/>
    <p:sldId id="290" r:id="rId38"/>
    <p:sldId id="291" r:id="rId39"/>
    <p:sldId id="294" r:id="rId40"/>
    <p:sldId id="295" r:id="rId41"/>
    <p:sldId id="296" r:id="rId42"/>
    <p:sldId id="297" r:id="rId43"/>
    <p:sldId id="332" r:id="rId44"/>
    <p:sldId id="304" r:id="rId45"/>
    <p:sldId id="305" r:id="rId46"/>
    <p:sldId id="307" r:id="rId47"/>
    <p:sldId id="308" r:id="rId48"/>
    <p:sldId id="333" r:id="rId49"/>
    <p:sldId id="334"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5" autoAdjust="0"/>
  </p:normalViewPr>
  <p:slideViewPr>
    <p:cSldViewPr>
      <p:cViewPr varScale="1">
        <p:scale>
          <a:sx n="81" d="100"/>
          <a:sy n="81" d="100"/>
        </p:scale>
        <p:origin x="1498" y="72"/>
      </p:cViewPr>
      <p:guideLst>
        <p:guide orient="horz" pos="2160"/>
        <p:guide pos="2880"/>
      </p:guideLst>
    </p:cSldViewPr>
  </p:slideViewPr>
  <p:outlineViewPr>
    <p:cViewPr>
      <p:scale>
        <a:sx n="33" d="100"/>
        <a:sy n="33" d="100"/>
      </p:scale>
      <p:origin x="0" y="-6547"/>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D9901-52EB-4884-A502-665AC287D3D0}"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l-GR"/>
        </a:p>
      </dgm:t>
    </dgm:pt>
    <dgm:pt modelId="{D1D5FC00-6546-4CE2-B177-453D41AF94D6}">
      <dgm:prSet phldrT="[Κείμενο]" custT="1"/>
      <dgm:spPr/>
      <dgm:t>
        <a:bodyPr/>
        <a:lstStyle/>
        <a:p>
          <a:r>
            <a:rPr lang="el-GR" sz="2400" b="1" dirty="0">
              <a:latin typeface="Arial" pitchFamily="34" charset="0"/>
              <a:cs typeface="Arial" pitchFamily="34" charset="0"/>
            </a:rPr>
            <a:t>Επιστήμη</a:t>
          </a:r>
        </a:p>
      </dgm:t>
    </dgm:pt>
    <dgm:pt modelId="{FDA698E1-231F-4D5C-AE32-C6D6122DCD73}" type="parTrans" cxnId="{88A6CFB9-B13A-4AA3-8143-AA2C7BDC019C}">
      <dgm:prSet/>
      <dgm:spPr/>
      <dgm:t>
        <a:bodyPr/>
        <a:lstStyle/>
        <a:p>
          <a:endParaRPr lang="el-GR" sz="2400" b="1">
            <a:latin typeface="Arial" pitchFamily="34" charset="0"/>
            <a:cs typeface="Arial" pitchFamily="34" charset="0"/>
          </a:endParaRPr>
        </a:p>
      </dgm:t>
    </dgm:pt>
    <dgm:pt modelId="{F45BCEA5-972E-41AF-B857-8718A949E353}" type="sibTrans" cxnId="{88A6CFB9-B13A-4AA3-8143-AA2C7BDC019C}">
      <dgm:prSet/>
      <dgm:spPr/>
      <dgm:t>
        <a:bodyPr/>
        <a:lstStyle/>
        <a:p>
          <a:endParaRPr lang="el-GR" sz="2400" b="1">
            <a:latin typeface="Arial" pitchFamily="34" charset="0"/>
            <a:cs typeface="Arial" pitchFamily="34" charset="0"/>
          </a:endParaRPr>
        </a:p>
      </dgm:t>
    </dgm:pt>
    <dgm:pt modelId="{C0EBED95-186D-467E-B1E1-5691522D0B2E}">
      <dgm:prSet phldrT="[Κείμενο]" custT="1"/>
      <dgm:spPr/>
      <dgm:t>
        <a:bodyPr/>
        <a:lstStyle/>
        <a:p>
          <a:pPr algn="just"/>
          <a:r>
            <a:rPr lang="el-GR" sz="1600" b="0" dirty="0">
              <a:latin typeface="Arial" pitchFamily="34" charset="0"/>
              <a:cs typeface="Arial" pitchFamily="34" charset="0"/>
            </a:rPr>
            <a:t>Αντιπροσωπεύει ό,τι υπάρχει στον κόσμο.</a:t>
          </a:r>
        </a:p>
      </dgm:t>
    </dgm:pt>
    <dgm:pt modelId="{CC674742-3A82-4CD9-AA4C-CF13ABD406E4}" type="parTrans" cxnId="{69DF9BD4-5FBA-4565-A6D6-33E3C5099D67}">
      <dgm:prSet/>
      <dgm:spPr/>
      <dgm:t>
        <a:bodyPr/>
        <a:lstStyle/>
        <a:p>
          <a:endParaRPr lang="el-GR" sz="2400" b="1">
            <a:latin typeface="Arial" pitchFamily="34" charset="0"/>
            <a:cs typeface="Arial" pitchFamily="34" charset="0"/>
          </a:endParaRPr>
        </a:p>
      </dgm:t>
    </dgm:pt>
    <dgm:pt modelId="{59FC74B6-684D-498A-83FA-E340E803D020}" type="sibTrans" cxnId="{69DF9BD4-5FBA-4565-A6D6-33E3C5099D67}">
      <dgm:prSet/>
      <dgm:spPr/>
      <dgm:t>
        <a:bodyPr/>
        <a:lstStyle/>
        <a:p>
          <a:endParaRPr lang="el-GR" sz="2400" b="1">
            <a:latin typeface="Arial" pitchFamily="34" charset="0"/>
            <a:cs typeface="Arial" pitchFamily="34" charset="0"/>
          </a:endParaRPr>
        </a:p>
      </dgm:t>
    </dgm:pt>
    <dgm:pt modelId="{91E8CE59-EB50-47F1-A5F5-F00F342F9EDA}">
      <dgm:prSet phldrT="[Κείμενο]" custT="1"/>
      <dgm:spPr/>
      <dgm:t>
        <a:bodyPr/>
        <a:lstStyle/>
        <a:p>
          <a:r>
            <a:rPr lang="el-GR" sz="2400" b="1">
              <a:latin typeface="Arial" pitchFamily="34" charset="0"/>
              <a:cs typeface="Arial" pitchFamily="34" charset="0"/>
            </a:rPr>
            <a:t>Τεχνολογία</a:t>
          </a:r>
        </a:p>
      </dgm:t>
    </dgm:pt>
    <dgm:pt modelId="{36D87AD5-372E-4B78-ADEF-3BDA78F1C194}" type="parTrans" cxnId="{AA840CBE-25AF-418D-B0FF-E6FE5A212A52}">
      <dgm:prSet/>
      <dgm:spPr/>
      <dgm:t>
        <a:bodyPr/>
        <a:lstStyle/>
        <a:p>
          <a:endParaRPr lang="el-GR" sz="2400" b="1">
            <a:latin typeface="Arial" pitchFamily="34" charset="0"/>
            <a:cs typeface="Arial" pitchFamily="34" charset="0"/>
          </a:endParaRPr>
        </a:p>
      </dgm:t>
    </dgm:pt>
    <dgm:pt modelId="{E4B1C887-93C4-4D28-B37D-2AAA1DED1251}" type="sibTrans" cxnId="{AA840CBE-25AF-418D-B0FF-E6FE5A212A52}">
      <dgm:prSet/>
      <dgm:spPr/>
      <dgm:t>
        <a:bodyPr/>
        <a:lstStyle/>
        <a:p>
          <a:endParaRPr lang="el-GR" sz="2400" b="1">
            <a:latin typeface="Arial" pitchFamily="34" charset="0"/>
            <a:cs typeface="Arial" pitchFamily="34" charset="0"/>
          </a:endParaRPr>
        </a:p>
      </dgm:t>
    </dgm:pt>
    <dgm:pt modelId="{AF3407DA-DA91-4D5D-8CE6-8D1A79E740BF}">
      <dgm:prSet phldrT="[Κείμενο]" custT="1"/>
      <dgm:spPr/>
      <dgm:t>
        <a:bodyPr/>
        <a:lstStyle/>
        <a:p>
          <a:pPr algn="just"/>
          <a:r>
            <a:rPr lang="el-GR" sz="1600" b="0">
              <a:latin typeface="Arial" pitchFamily="34" charset="0"/>
              <a:cs typeface="Arial" pitchFamily="34" charset="0"/>
            </a:rPr>
            <a:t>Ό,τι έχει κατασκευαστεί από τον άνθρωπο προκειμένου να καλύψει τις ανάγκες του, χρησιμοποιώντας και μετατρέποντας κατάλληλα φυσικά υλικά.</a:t>
          </a:r>
        </a:p>
      </dgm:t>
    </dgm:pt>
    <dgm:pt modelId="{A2F669B1-2EFD-404F-807C-5DA33D701214}" type="parTrans" cxnId="{2312D43F-603B-4A79-9332-36675B1E75CF}">
      <dgm:prSet/>
      <dgm:spPr/>
      <dgm:t>
        <a:bodyPr/>
        <a:lstStyle/>
        <a:p>
          <a:endParaRPr lang="el-GR" sz="2400" b="1">
            <a:latin typeface="Arial" pitchFamily="34" charset="0"/>
            <a:cs typeface="Arial" pitchFamily="34" charset="0"/>
          </a:endParaRPr>
        </a:p>
      </dgm:t>
    </dgm:pt>
    <dgm:pt modelId="{195E0F00-FD88-405E-B439-1310A6E5AAC2}" type="sibTrans" cxnId="{2312D43F-603B-4A79-9332-36675B1E75CF}">
      <dgm:prSet/>
      <dgm:spPr/>
      <dgm:t>
        <a:bodyPr/>
        <a:lstStyle/>
        <a:p>
          <a:endParaRPr lang="el-GR" sz="2400" b="1">
            <a:latin typeface="Arial" pitchFamily="34" charset="0"/>
            <a:cs typeface="Arial" pitchFamily="34" charset="0"/>
          </a:endParaRPr>
        </a:p>
      </dgm:t>
    </dgm:pt>
    <dgm:pt modelId="{50726A86-298A-40A5-8E7A-09E204AA944B}">
      <dgm:prSet phldrT="[Κείμενο]" custT="1"/>
      <dgm:spPr/>
      <dgm:t>
        <a:bodyPr/>
        <a:lstStyle/>
        <a:p>
          <a:r>
            <a:rPr lang="el-GR" sz="2400" b="1">
              <a:latin typeface="Arial" pitchFamily="34" charset="0"/>
              <a:cs typeface="Arial" pitchFamily="34" charset="0"/>
            </a:rPr>
            <a:t>Μηχανική</a:t>
          </a:r>
        </a:p>
      </dgm:t>
    </dgm:pt>
    <dgm:pt modelId="{C2ADB3B1-70F1-4DEC-A587-F7C893C31F6C}" type="parTrans" cxnId="{C0B88F8A-FACD-4539-9DEC-E48527217E1F}">
      <dgm:prSet/>
      <dgm:spPr/>
      <dgm:t>
        <a:bodyPr/>
        <a:lstStyle/>
        <a:p>
          <a:endParaRPr lang="el-GR" sz="2400" b="1">
            <a:latin typeface="Arial" pitchFamily="34" charset="0"/>
            <a:cs typeface="Arial" pitchFamily="34" charset="0"/>
          </a:endParaRPr>
        </a:p>
      </dgm:t>
    </dgm:pt>
    <dgm:pt modelId="{96F75539-780E-4E50-8EAA-6B43A79A228E}" type="sibTrans" cxnId="{C0B88F8A-FACD-4539-9DEC-E48527217E1F}">
      <dgm:prSet/>
      <dgm:spPr/>
      <dgm:t>
        <a:bodyPr/>
        <a:lstStyle/>
        <a:p>
          <a:endParaRPr lang="el-GR" sz="2400" b="1">
            <a:latin typeface="Arial" pitchFamily="34" charset="0"/>
            <a:cs typeface="Arial" pitchFamily="34" charset="0"/>
          </a:endParaRPr>
        </a:p>
      </dgm:t>
    </dgm:pt>
    <dgm:pt modelId="{4C5060C6-BEAB-4549-9DFB-92DB00C60337}">
      <dgm:prSet phldrT="[Κείμενο]" custT="1"/>
      <dgm:spPr/>
      <dgm:t>
        <a:bodyPr/>
        <a:lstStyle/>
        <a:p>
          <a:pPr algn="just"/>
          <a:r>
            <a:rPr lang="el-GR" sz="1600" b="0">
              <a:latin typeface="Arial" pitchFamily="34" charset="0"/>
              <a:cs typeface="Arial" pitchFamily="34" charset="0"/>
            </a:rPr>
            <a:t>Ό,τι κατασκευάζεται από τον άνθρωπο ως αποτέλεσμα μίας συστηματικής και μεθοδευμένης διαδικασίας.</a:t>
          </a:r>
        </a:p>
      </dgm:t>
    </dgm:pt>
    <dgm:pt modelId="{4DF9DA1A-8021-4AE0-9DDF-1402079AA5A6}" type="parTrans" cxnId="{B883E2AA-C3D0-41CE-B00D-360622805673}">
      <dgm:prSet/>
      <dgm:spPr/>
      <dgm:t>
        <a:bodyPr/>
        <a:lstStyle/>
        <a:p>
          <a:endParaRPr lang="el-GR" sz="2400" b="1">
            <a:latin typeface="Arial" pitchFamily="34" charset="0"/>
            <a:cs typeface="Arial" pitchFamily="34" charset="0"/>
          </a:endParaRPr>
        </a:p>
      </dgm:t>
    </dgm:pt>
    <dgm:pt modelId="{D1514F32-7A98-4E4A-B9EF-340D58BF36AC}" type="sibTrans" cxnId="{B883E2AA-C3D0-41CE-B00D-360622805673}">
      <dgm:prSet/>
      <dgm:spPr/>
      <dgm:t>
        <a:bodyPr/>
        <a:lstStyle/>
        <a:p>
          <a:endParaRPr lang="el-GR" sz="2400" b="1">
            <a:latin typeface="Arial" pitchFamily="34" charset="0"/>
            <a:cs typeface="Arial" pitchFamily="34" charset="0"/>
          </a:endParaRPr>
        </a:p>
      </dgm:t>
    </dgm:pt>
    <dgm:pt modelId="{3FA72D53-5A6B-4C6B-A9EA-705076F5BAB8}">
      <dgm:prSet custT="1"/>
      <dgm:spPr/>
      <dgm:t>
        <a:bodyPr/>
        <a:lstStyle/>
        <a:p>
          <a:r>
            <a:rPr lang="el-GR" sz="2400" b="1">
              <a:latin typeface="Arial" pitchFamily="34" charset="0"/>
              <a:cs typeface="Arial" pitchFamily="34" charset="0"/>
            </a:rPr>
            <a:t>Μαθηματικά</a:t>
          </a:r>
        </a:p>
      </dgm:t>
    </dgm:pt>
    <dgm:pt modelId="{D5E1CAF9-4CB3-45F9-B005-212E609BEFC8}" type="parTrans" cxnId="{249757B9-7608-41AA-A46D-DF2E16D020CB}">
      <dgm:prSet/>
      <dgm:spPr/>
      <dgm:t>
        <a:bodyPr/>
        <a:lstStyle/>
        <a:p>
          <a:endParaRPr lang="el-GR" sz="1400">
            <a:latin typeface="Arial" pitchFamily="34" charset="0"/>
            <a:cs typeface="Arial" pitchFamily="34" charset="0"/>
          </a:endParaRPr>
        </a:p>
      </dgm:t>
    </dgm:pt>
    <dgm:pt modelId="{BDDF01B9-7686-4F1C-8751-9C4E8A304921}" type="sibTrans" cxnId="{249757B9-7608-41AA-A46D-DF2E16D020CB}">
      <dgm:prSet/>
      <dgm:spPr/>
      <dgm:t>
        <a:bodyPr/>
        <a:lstStyle/>
        <a:p>
          <a:endParaRPr lang="el-GR" sz="1400">
            <a:latin typeface="Arial" pitchFamily="34" charset="0"/>
            <a:cs typeface="Arial" pitchFamily="34" charset="0"/>
          </a:endParaRPr>
        </a:p>
      </dgm:t>
    </dgm:pt>
    <dgm:pt modelId="{BBDFC075-5D4E-4CC9-B19C-73770BB3083D}">
      <dgm:prSet custT="1"/>
      <dgm:spPr/>
      <dgm:t>
        <a:bodyPr/>
        <a:lstStyle/>
        <a:p>
          <a:r>
            <a:rPr lang="el-GR" sz="2400" b="1">
              <a:latin typeface="Arial" pitchFamily="34" charset="0"/>
              <a:cs typeface="Arial" pitchFamily="34" charset="0"/>
            </a:rPr>
            <a:t>Τέχνη</a:t>
          </a:r>
        </a:p>
      </dgm:t>
    </dgm:pt>
    <dgm:pt modelId="{788D0A15-E69C-4B9D-BB6B-BB71E02F1059}" type="parTrans" cxnId="{26F42D7F-553C-4D4F-A678-8DB50C3E7C72}">
      <dgm:prSet/>
      <dgm:spPr/>
      <dgm:t>
        <a:bodyPr/>
        <a:lstStyle/>
        <a:p>
          <a:endParaRPr lang="el-GR" sz="1400"/>
        </a:p>
      </dgm:t>
    </dgm:pt>
    <dgm:pt modelId="{8C8CF581-2FD8-45BE-BFAC-BCE80C458C18}" type="sibTrans" cxnId="{26F42D7F-553C-4D4F-A678-8DB50C3E7C72}">
      <dgm:prSet/>
      <dgm:spPr/>
      <dgm:t>
        <a:bodyPr/>
        <a:lstStyle/>
        <a:p>
          <a:endParaRPr lang="el-GR" sz="1400"/>
        </a:p>
      </dgm:t>
    </dgm:pt>
    <dgm:pt modelId="{A575C23A-275E-4FE7-969F-D7C601E6814C}">
      <dgm:prSet custT="1"/>
      <dgm:spPr/>
      <dgm:t>
        <a:bodyPr/>
        <a:lstStyle/>
        <a:p>
          <a:pPr algn="just"/>
          <a:r>
            <a:rPr lang="el-GR" sz="1600">
              <a:latin typeface="Arial" pitchFamily="34" charset="0"/>
              <a:cs typeface="Arial" pitchFamily="34" charset="0"/>
            </a:rPr>
            <a:t>Η χρήση των αριθμών και των συμβόλων, προκειμένου να αναπαρασταθούν, να εξηγηθούν και να υποστηριχθούν οι παραπάνω διαδικασίες.</a:t>
          </a:r>
        </a:p>
      </dgm:t>
    </dgm:pt>
    <dgm:pt modelId="{6F170FE8-F059-4727-8FA4-F626841CFD78}" type="parTrans" cxnId="{1508A607-4E0A-4844-8DFE-9C191E8F4EDE}">
      <dgm:prSet/>
      <dgm:spPr/>
      <dgm:t>
        <a:bodyPr/>
        <a:lstStyle/>
        <a:p>
          <a:endParaRPr lang="el-GR" sz="1400"/>
        </a:p>
      </dgm:t>
    </dgm:pt>
    <dgm:pt modelId="{AFDA91C0-3FD6-41DA-8917-AC640A3E3940}" type="sibTrans" cxnId="{1508A607-4E0A-4844-8DFE-9C191E8F4EDE}">
      <dgm:prSet/>
      <dgm:spPr/>
      <dgm:t>
        <a:bodyPr/>
        <a:lstStyle/>
        <a:p>
          <a:endParaRPr lang="el-GR" sz="1400"/>
        </a:p>
      </dgm:t>
    </dgm:pt>
    <dgm:pt modelId="{5981B7D4-EA06-4511-96E4-428E6528CC64}">
      <dgm:prSet custT="1"/>
      <dgm:spPr/>
      <dgm:t>
        <a:bodyPr/>
        <a:lstStyle/>
        <a:p>
          <a:pPr algn="just"/>
          <a:r>
            <a:rPr lang="el-GR" sz="1600">
              <a:latin typeface="Arial" pitchFamily="34" charset="0"/>
              <a:cs typeface="Arial" pitchFamily="34" charset="0"/>
            </a:rPr>
            <a:t>Γλώσσα, Ιστορία, Πολιτική, Θεολογία, Κοινωνιολογία, Μουσική, Χορός, Εργονομία, Ψυχολογία, Καλές Τέχνες.</a:t>
          </a:r>
        </a:p>
      </dgm:t>
    </dgm:pt>
    <dgm:pt modelId="{BF2E06ED-3019-4EFB-8898-7EC7268D676B}" type="parTrans" cxnId="{6DFEF0F1-2D51-4F25-89E4-56D8A42340D9}">
      <dgm:prSet/>
      <dgm:spPr/>
      <dgm:t>
        <a:bodyPr/>
        <a:lstStyle/>
        <a:p>
          <a:endParaRPr lang="el-GR" sz="1400"/>
        </a:p>
      </dgm:t>
    </dgm:pt>
    <dgm:pt modelId="{0478FCAA-937F-4F2F-95C1-9ED4A8F4FE5C}" type="sibTrans" cxnId="{6DFEF0F1-2D51-4F25-89E4-56D8A42340D9}">
      <dgm:prSet/>
      <dgm:spPr/>
      <dgm:t>
        <a:bodyPr/>
        <a:lstStyle/>
        <a:p>
          <a:endParaRPr lang="el-GR" sz="1400"/>
        </a:p>
      </dgm:t>
    </dgm:pt>
    <dgm:pt modelId="{8F6D70DD-630C-475B-8E65-36F8E42267A9}" type="pres">
      <dgm:prSet presAssocID="{2A5D9901-52EB-4884-A502-665AC287D3D0}" presName="Name0" presStyleCnt="0">
        <dgm:presLayoutVars>
          <dgm:dir/>
          <dgm:animLvl val="lvl"/>
          <dgm:resizeHandles val="exact"/>
        </dgm:presLayoutVars>
      </dgm:prSet>
      <dgm:spPr/>
    </dgm:pt>
    <dgm:pt modelId="{65C5BF23-20C0-423C-9A23-CF4E8B0AFD7D}" type="pres">
      <dgm:prSet presAssocID="{D1D5FC00-6546-4CE2-B177-453D41AF94D6}" presName="linNode" presStyleCnt="0"/>
      <dgm:spPr/>
    </dgm:pt>
    <dgm:pt modelId="{F49A03F7-12DD-4248-9D6F-E648F649CF47}" type="pres">
      <dgm:prSet presAssocID="{D1D5FC00-6546-4CE2-B177-453D41AF94D6}" presName="parentText" presStyleLbl="node1" presStyleIdx="0" presStyleCnt="5">
        <dgm:presLayoutVars>
          <dgm:chMax val="1"/>
          <dgm:bulletEnabled val="1"/>
        </dgm:presLayoutVars>
      </dgm:prSet>
      <dgm:spPr/>
    </dgm:pt>
    <dgm:pt modelId="{658A44E5-EA41-4BD8-8A2C-D1E6E49713A3}" type="pres">
      <dgm:prSet presAssocID="{D1D5FC00-6546-4CE2-B177-453D41AF94D6}" presName="descendantText" presStyleLbl="alignAccFollowNode1" presStyleIdx="0" presStyleCnt="5">
        <dgm:presLayoutVars>
          <dgm:bulletEnabled val="1"/>
        </dgm:presLayoutVars>
      </dgm:prSet>
      <dgm:spPr/>
    </dgm:pt>
    <dgm:pt modelId="{3FF6FC74-6C7D-4143-92E2-154983CB8BDD}" type="pres">
      <dgm:prSet presAssocID="{F45BCEA5-972E-41AF-B857-8718A949E353}" presName="sp" presStyleCnt="0"/>
      <dgm:spPr/>
    </dgm:pt>
    <dgm:pt modelId="{3710AE09-D399-402D-8B35-E59F9C07FB0A}" type="pres">
      <dgm:prSet presAssocID="{91E8CE59-EB50-47F1-A5F5-F00F342F9EDA}" presName="linNode" presStyleCnt="0"/>
      <dgm:spPr/>
    </dgm:pt>
    <dgm:pt modelId="{A0DC5BE9-D745-4818-9B94-6F338CA21F96}" type="pres">
      <dgm:prSet presAssocID="{91E8CE59-EB50-47F1-A5F5-F00F342F9EDA}" presName="parentText" presStyleLbl="node1" presStyleIdx="1" presStyleCnt="5" custScaleY="116399">
        <dgm:presLayoutVars>
          <dgm:chMax val="1"/>
          <dgm:bulletEnabled val="1"/>
        </dgm:presLayoutVars>
      </dgm:prSet>
      <dgm:spPr/>
    </dgm:pt>
    <dgm:pt modelId="{542D90CF-7D92-4738-A76F-E582B0829CCD}" type="pres">
      <dgm:prSet presAssocID="{91E8CE59-EB50-47F1-A5F5-F00F342F9EDA}" presName="descendantText" presStyleLbl="alignAccFollowNode1" presStyleIdx="1" presStyleCnt="5" custScaleY="141262">
        <dgm:presLayoutVars>
          <dgm:bulletEnabled val="1"/>
        </dgm:presLayoutVars>
      </dgm:prSet>
      <dgm:spPr/>
    </dgm:pt>
    <dgm:pt modelId="{4C4CE986-9EDD-477F-9035-4874EA95538B}" type="pres">
      <dgm:prSet presAssocID="{E4B1C887-93C4-4D28-B37D-2AAA1DED1251}" presName="sp" presStyleCnt="0"/>
      <dgm:spPr/>
    </dgm:pt>
    <dgm:pt modelId="{EB4ADE7F-D577-4D99-BAE6-94A5DA77B3C8}" type="pres">
      <dgm:prSet presAssocID="{50726A86-298A-40A5-8E7A-09E204AA944B}" presName="linNode" presStyleCnt="0"/>
      <dgm:spPr/>
    </dgm:pt>
    <dgm:pt modelId="{9AB4F16B-108E-406C-91BA-0AE264E924AE}" type="pres">
      <dgm:prSet presAssocID="{50726A86-298A-40A5-8E7A-09E204AA944B}" presName="parentText" presStyleLbl="node1" presStyleIdx="2" presStyleCnt="5" custLinFactNeighborY="-1527">
        <dgm:presLayoutVars>
          <dgm:chMax val="1"/>
          <dgm:bulletEnabled val="1"/>
        </dgm:presLayoutVars>
      </dgm:prSet>
      <dgm:spPr/>
    </dgm:pt>
    <dgm:pt modelId="{4EF86B74-E8AF-4193-B69B-BDE181472F76}" type="pres">
      <dgm:prSet presAssocID="{50726A86-298A-40A5-8E7A-09E204AA944B}" presName="descendantText" presStyleLbl="alignAccFollowNode1" presStyleIdx="2" presStyleCnt="5">
        <dgm:presLayoutVars>
          <dgm:bulletEnabled val="1"/>
        </dgm:presLayoutVars>
      </dgm:prSet>
      <dgm:spPr/>
    </dgm:pt>
    <dgm:pt modelId="{B84138F9-6984-4509-8E1F-946B553E8C3B}" type="pres">
      <dgm:prSet presAssocID="{96F75539-780E-4E50-8EAA-6B43A79A228E}" presName="sp" presStyleCnt="0"/>
      <dgm:spPr/>
    </dgm:pt>
    <dgm:pt modelId="{80B78524-FE28-4EBA-B3FC-E412A6EAF344}" type="pres">
      <dgm:prSet presAssocID="{3FA72D53-5A6B-4C6B-A9EA-705076F5BAB8}" presName="linNode" presStyleCnt="0"/>
      <dgm:spPr/>
    </dgm:pt>
    <dgm:pt modelId="{0C0AEDA8-8A32-4FF6-B231-E413693CE516}" type="pres">
      <dgm:prSet presAssocID="{3FA72D53-5A6B-4C6B-A9EA-705076F5BAB8}" presName="parentText" presStyleLbl="node1" presStyleIdx="3" presStyleCnt="5" custScaleY="123080">
        <dgm:presLayoutVars>
          <dgm:chMax val="1"/>
          <dgm:bulletEnabled val="1"/>
        </dgm:presLayoutVars>
      </dgm:prSet>
      <dgm:spPr/>
    </dgm:pt>
    <dgm:pt modelId="{8BDDF586-D8BB-483C-A675-8632384BFBB1}" type="pres">
      <dgm:prSet presAssocID="{3FA72D53-5A6B-4C6B-A9EA-705076F5BAB8}" presName="descendantText" presStyleLbl="alignAccFollowNode1" presStyleIdx="3" presStyleCnt="5" custScaleY="150791">
        <dgm:presLayoutVars>
          <dgm:bulletEnabled val="1"/>
        </dgm:presLayoutVars>
      </dgm:prSet>
      <dgm:spPr/>
    </dgm:pt>
    <dgm:pt modelId="{4822456D-92E0-45FA-BE23-21975FF377AC}" type="pres">
      <dgm:prSet presAssocID="{BDDF01B9-7686-4F1C-8751-9C4E8A304921}" presName="sp" presStyleCnt="0"/>
      <dgm:spPr/>
    </dgm:pt>
    <dgm:pt modelId="{3F86ECCA-F4CE-4CE3-8CEF-BB905713691E}" type="pres">
      <dgm:prSet presAssocID="{BBDFC075-5D4E-4CC9-B19C-73770BB3083D}" presName="linNode" presStyleCnt="0"/>
      <dgm:spPr/>
    </dgm:pt>
    <dgm:pt modelId="{D603E8CC-3CCB-40A3-A00C-883B3DBA310B}" type="pres">
      <dgm:prSet presAssocID="{BBDFC075-5D4E-4CC9-B19C-73770BB3083D}" presName="parentText" presStyleLbl="node1" presStyleIdx="4" presStyleCnt="5">
        <dgm:presLayoutVars>
          <dgm:chMax val="1"/>
          <dgm:bulletEnabled val="1"/>
        </dgm:presLayoutVars>
      </dgm:prSet>
      <dgm:spPr/>
    </dgm:pt>
    <dgm:pt modelId="{8C0A7723-6897-47A5-8EFC-26AC5D06CDEE}" type="pres">
      <dgm:prSet presAssocID="{BBDFC075-5D4E-4CC9-B19C-73770BB3083D}" presName="descendantText" presStyleLbl="alignAccFollowNode1" presStyleIdx="4" presStyleCnt="5">
        <dgm:presLayoutVars>
          <dgm:bulletEnabled val="1"/>
        </dgm:presLayoutVars>
      </dgm:prSet>
      <dgm:spPr/>
    </dgm:pt>
  </dgm:ptLst>
  <dgm:cxnLst>
    <dgm:cxn modelId="{0E2AE700-8257-4229-B804-63E8507CE66A}" type="presOf" srcId="{5981B7D4-EA06-4511-96E4-428E6528CC64}" destId="{8C0A7723-6897-47A5-8EFC-26AC5D06CDEE}" srcOrd="0" destOrd="0" presId="urn:microsoft.com/office/officeart/2005/8/layout/vList5"/>
    <dgm:cxn modelId="{1508A607-4E0A-4844-8DFE-9C191E8F4EDE}" srcId="{3FA72D53-5A6B-4C6B-A9EA-705076F5BAB8}" destId="{A575C23A-275E-4FE7-969F-D7C601E6814C}" srcOrd="0" destOrd="0" parTransId="{6F170FE8-F059-4727-8FA4-F626841CFD78}" sibTransId="{AFDA91C0-3FD6-41DA-8917-AC640A3E3940}"/>
    <dgm:cxn modelId="{BB5AF107-0A64-4CCF-97E7-F1394813FB57}" type="presOf" srcId="{4C5060C6-BEAB-4549-9DFB-92DB00C60337}" destId="{4EF86B74-E8AF-4193-B69B-BDE181472F76}" srcOrd="0" destOrd="0" presId="urn:microsoft.com/office/officeart/2005/8/layout/vList5"/>
    <dgm:cxn modelId="{53B71E2E-76D5-4D64-A6C6-291B90CBDA86}" type="presOf" srcId="{50726A86-298A-40A5-8E7A-09E204AA944B}" destId="{9AB4F16B-108E-406C-91BA-0AE264E924AE}" srcOrd="0" destOrd="0" presId="urn:microsoft.com/office/officeart/2005/8/layout/vList5"/>
    <dgm:cxn modelId="{2312D43F-603B-4A79-9332-36675B1E75CF}" srcId="{91E8CE59-EB50-47F1-A5F5-F00F342F9EDA}" destId="{AF3407DA-DA91-4D5D-8CE6-8D1A79E740BF}" srcOrd="0" destOrd="0" parTransId="{A2F669B1-2EFD-404F-807C-5DA33D701214}" sibTransId="{195E0F00-FD88-405E-B439-1310A6E5AAC2}"/>
    <dgm:cxn modelId="{DFD94465-7C15-4A26-BB18-7539452EF594}" type="presOf" srcId="{C0EBED95-186D-467E-B1E1-5691522D0B2E}" destId="{658A44E5-EA41-4BD8-8A2C-D1E6E49713A3}" srcOrd="0" destOrd="0" presId="urn:microsoft.com/office/officeart/2005/8/layout/vList5"/>
    <dgm:cxn modelId="{BEFEA358-CFD3-466A-A4F5-D9D299016FD1}" type="presOf" srcId="{BBDFC075-5D4E-4CC9-B19C-73770BB3083D}" destId="{D603E8CC-3CCB-40A3-A00C-883B3DBA310B}" srcOrd="0" destOrd="0" presId="urn:microsoft.com/office/officeart/2005/8/layout/vList5"/>
    <dgm:cxn modelId="{12B6187E-F27E-49B8-B4E7-0A03B1400C5F}" type="presOf" srcId="{91E8CE59-EB50-47F1-A5F5-F00F342F9EDA}" destId="{A0DC5BE9-D745-4818-9B94-6F338CA21F96}" srcOrd="0" destOrd="0" presId="urn:microsoft.com/office/officeart/2005/8/layout/vList5"/>
    <dgm:cxn modelId="{26F42D7F-553C-4D4F-A678-8DB50C3E7C72}" srcId="{2A5D9901-52EB-4884-A502-665AC287D3D0}" destId="{BBDFC075-5D4E-4CC9-B19C-73770BB3083D}" srcOrd="4" destOrd="0" parTransId="{788D0A15-E69C-4B9D-BB6B-BB71E02F1059}" sibTransId="{8C8CF581-2FD8-45BE-BFAC-BCE80C458C18}"/>
    <dgm:cxn modelId="{C0B88F8A-FACD-4539-9DEC-E48527217E1F}" srcId="{2A5D9901-52EB-4884-A502-665AC287D3D0}" destId="{50726A86-298A-40A5-8E7A-09E204AA944B}" srcOrd="2" destOrd="0" parTransId="{C2ADB3B1-70F1-4DEC-A587-F7C893C31F6C}" sibTransId="{96F75539-780E-4E50-8EAA-6B43A79A228E}"/>
    <dgm:cxn modelId="{3D661CAA-E0EB-4EAF-BC7C-14D2C93930E7}" type="presOf" srcId="{A575C23A-275E-4FE7-969F-D7C601E6814C}" destId="{8BDDF586-D8BB-483C-A675-8632384BFBB1}" srcOrd="0" destOrd="0" presId="urn:microsoft.com/office/officeart/2005/8/layout/vList5"/>
    <dgm:cxn modelId="{B883E2AA-C3D0-41CE-B00D-360622805673}" srcId="{50726A86-298A-40A5-8E7A-09E204AA944B}" destId="{4C5060C6-BEAB-4549-9DFB-92DB00C60337}" srcOrd="0" destOrd="0" parTransId="{4DF9DA1A-8021-4AE0-9DDF-1402079AA5A6}" sibTransId="{D1514F32-7A98-4E4A-B9EF-340D58BF36AC}"/>
    <dgm:cxn modelId="{F93A93B3-866B-43E2-BD18-1C2D00F721FB}" type="presOf" srcId="{D1D5FC00-6546-4CE2-B177-453D41AF94D6}" destId="{F49A03F7-12DD-4248-9D6F-E648F649CF47}" srcOrd="0" destOrd="0" presId="urn:microsoft.com/office/officeart/2005/8/layout/vList5"/>
    <dgm:cxn modelId="{249757B9-7608-41AA-A46D-DF2E16D020CB}" srcId="{2A5D9901-52EB-4884-A502-665AC287D3D0}" destId="{3FA72D53-5A6B-4C6B-A9EA-705076F5BAB8}" srcOrd="3" destOrd="0" parTransId="{D5E1CAF9-4CB3-45F9-B005-212E609BEFC8}" sibTransId="{BDDF01B9-7686-4F1C-8751-9C4E8A304921}"/>
    <dgm:cxn modelId="{88A6CFB9-B13A-4AA3-8143-AA2C7BDC019C}" srcId="{2A5D9901-52EB-4884-A502-665AC287D3D0}" destId="{D1D5FC00-6546-4CE2-B177-453D41AF94D6}" srcOrd="0" destOrd="0" parTransId="{FDA698E1-231F-4D5C-AE32-C6D6122DCD73}" sibTransId="{F45BCEA5-972E-41AF-B857-8718A949E353}"/>
    <dgm:cxn modelId="{AA840CBE-25AF-418D-B0FF-E6FE5A212A52}" srcId="{2A5D9901-52EB-4884-A502-665AC287D3D0}" destId="{91E8CE59-EB50-47F1-A5F5-F00F342F9EDA}" srcOrd="1" destOrd="0" parTransId="{36D87AD5-372E-4B78-ADEF-3BDA78F1C194}" sibTransId="{E4B1C887-93C4-4D28-B37D-2AAA1DED1251}"/>
    <dgm:cxn modelId="{69DF9BD4-5FBA-4565-A6D6-33E3C5099D67}" srcId="{D1D5FC00-6546-4CE2-B177-453D41AF94D6}" destId="{C0EBED95-186D-467E-B1E1-5691522D0B2E}" srcOrd="0" destOrd="0" parTransId="{CC674742-3A82-4CD9-AA4C-CF13ABD406E4}" sibTransId="{59FC74B6-684D-498A-83FA-E340E803D020}"/>
    <dgm:cxn modelId="{C00605E6-5B5A-4BF0-A44B-C178DE6A5D65}" type="presOf" srcId="{AF3407DA-DA91-4D5D-8CE6-8D1A79E740BF}" destId="{542D90CF-7D92-4738-A76F-E582B0829CCD}" srcOrd="0" destOrd="0" presId="urn:microsoft.com/office/officeart/2005/8/layout/vList5"/>
    <dgm:cxn modelId="{6DFEF0F1-2D51-4F25-89E4-56D8A42340D9}" srcId="{BBDFC075-5D4E-4CC9-B19C-73770BB3083D}" destId="{5981B7D4-EA06-4511-96E4-428E6528CC64}" srcOrd="0" destOrd="0" parTransId="{BF2E06ED-3019-4EFB-8898-7EC7268D676B}" sibTransId="{0478FCAA-937F-4F2F-95C1-9ED4A8F4FE5C}"/>
    <dgm:cxn modelId="{B223CDF9-E979-4C41-915D-8BE781970BEC}" type="presOf" srcId="{3FA72D53-5A6B-4C6B-A9EA-705076F5BAB8}" destId="{0C0AEDA8-8A32-4FF6-B231-E413693CE516}" srcOrd="0" destOrd="0" presId="urn:microsoft.com/office/officeart/2005/8/layout/vList5"/>
    <dgm:cxn modelId="{E070C4FB-D87A-4F33-B47E-738F7DA49780}" type="presOf" srcId="{2A5D9901-52EB-4884-A502-665AC287D3D0}" destId="{8F6D70DD-630C-475B-8E65-36F8E42267A9}" srcOrd="0" destOrd="0" presId="urn:microsoft.com/office/officeart/2005/8/layout/vList5"/>
    <dgm:cxn modelId="{DB89C135-BE9A-4E19-86AC-E59523987DD4}" type="presParOf" srcId="{8F6D70DD-630C-475B-8E65-36F8E42267A9}" destId="{65C5BF23-20C0-423C-9A23-CF4E8B0AFD7D}" srcOrd="0" destOrd="0" presId="urn:microsoft.com/office/officeart/2005/8/layout/vList5"/>
    <dgm:cxn modelId="{2436470A-C8C5-42BA-A529-E33D8C327AD0}" type="presParOf" srcId="{65C5BF23-20C0-423C-9A23-CF4E8B0AFD7D}" destId="{F49A03F7-12DD-4248-9D6F-E648F649CF47}" srcOrd="0" destOrd="0" presId="urn:microsoft.com/office/officeart/2005/8/layout/vList5"/>
    <dgm:cxn modelId="{135BB367-2D27-4AD1-897F-1F269D46486A}" type="presParOf" srcId="{65C5BF23-20C0-423C-9A23-CF4E8B0AFD7D}" destId="{658A44E5-EA41-4BD8-8A2C-D1E6E49713A3}" srcOrd="1" destOrd="0" presId="urn:microsoft.com/office/officeart/2005/8/layout/vList5"/>
    <dgm:cxn modelId="{F2206BE3-D91A-4687-8FB4-5101C3076CAA}" type="presParOf" srcId="{8F6D70DD-630C-475B-8E65-36F8E42267A9}" destId="{3FF6FC74-6C7D-4143-92E2-154983CB8BDD}" srcOrd="1" destOrd="0" presId="urn:microsoft.com/office/officeart/2005/8/layout/vList5"/>
    <dgm:cxn modelId="{03B14C8C-FF9B-4276-807E-4DF4AC914580}" type="presParOf" srcId="{8F6D70DD-630C-475B-8E65-36F8E42267A9}" destId="{3710AE09-D399-402D-8B35-E59F9C07FB0A}" srcOrd="2" destOrd="0" presId="urn:microsoft.com/office/officeart/2005/8/layout/vList5"/>
    <dgm:cxn modelId="{33C834D3-1CD6-4A54-A7FF-9522495ED080}" type="presParOf" srcId="{3710AE09-D399-402D-8B35-E59F9C07FB0A}" destId="{A0DC5BE9-D745-4818-9B94-6F338CA21F96}" srcOrd="0" destOrd="0" presId="urn:microsoft.com/office/officeart/2005/8/layout/vList5"/>
    <dgm:cxn modelId="{125A95B8-8A65-4D02-962E-7D4E9DEE86F9}" type="presParOf" srcId="{3710AE09-D399-402D-8B35-E59F9C07FB0A}" destId="{542D90CF-7D92-4738-A76F-E582B0829CCD}" srcOrd="1" destOrd="0" presId="urn:microsoft.com/office/officeart/2005/8/layout/vList5"/>
    <dgm:cxn modelId="{C55BA524-8751-406B-90E0-FE4E616260AF}" type="presParOf" srcId="{8F6D70DD-630C-475B-8E65-36F8E42267A9}" destId="{4C4CE986-9EDD-477F-9035-4874EA95538B}" srcOrd="3" destOrd="0" presId="urn:microsoft.com/office/officeart/2005/8/layout/vList5"/>
    <dgm:cxn modelId="{A15830E9-939E-4D00-B476-88110E2DF30C}" type="presParOf" srcId="{8F6D70DD-630C-475B-8E65-36F8E42267A9}" destId="{EB4ADE7F-D577-4D99-BAE6-94A5DA77B3C8}" srcOrd="4" destOrd="0" presId="urn:microsoft.com/office/officeart/2005/8/layout/vList5"/>
    <dgm:cxn modelId="{F4E21820-9D08-480F-996F-BA08C76C3247}" type="presParOf" srcId="{EB4ADE7F-D577-4D99-BAE6-94A5DA77B3C8}" destId="{9AB4F16B-108E-406C-91BA-0AE264E924AE}" srcOrd="0" destOrd="0" presId="urn:microsoft.com/office/officeart/2005/8/layout/vList5"/>
    <dgm:cxn modelId="{29B91041-A3AE-4BB5-919F-C67022A08FA6}" type="presParOf" srcId="{EB4ADE7F-D577-4D99-BAE6-94A5DA77B3C8}" destId="{4EF86B74-E8AF-4193-B69B-BDE181472F76}" srcOrd="1" destOrd="0" presId="urn:microsoft.com/office/officeart/2005/8/layout/vList5"/>
    <dgm:cxn modelId="{42D054B3-8C37-4AE2-B9E0-B906452FAD5A}" type="presParOf" srcId="{8F6D70DD-630C-475B-8E65-36F8E42267A9}" destId="{B84138F9-6984-4509-8E1F-946B553E8C3B}" srcOrd="5" destOrd="0" presId="urn:microsoft.com/office/officeart/2005/8/layout/vList5"/>
    <dgm:cxn modelId="{E9335D03-50E6-44F8-A765-4BB015736DF8}" type="presParOf" srcId="{8F6D70DD-630C-475B-8E65-36F8E42267A9}" destId="{80B78524-FE28-4EBA-B3FC-E412A6EAF344}" srcOrd="6" destOrd="0" presId="urn:microsoft.com/office/officeart/2005/8/layout/vList5"/>
    <dgm:cxn modelId="{6A7E5B99-4755-4B3A-9364-EB18CC41A9FF}" type="presParOf" srcId="{80B78524-FE28-4EBA-B3FC-E412A6EAF344}" destId="{0C0AEDA8-8A32-4FF6-B231-E413693CE516}" srcOrd="0" destOrd="0" presId="urn:microsoft.com/office/officeart/2005/8/layout/vList5"/>
    <dgm:cxn modelId="{0F1B0EDD-0D53-45A4-9DEB-CE4A014CB822}" type="presParOf" srcId="{80B78524-FE28-4EBA-B3FC-E412A6EAF344}" destId="{8BDDF586-D8BB-483C-A675-8632384BFBB1}" srcOrd="1" destOrd="0" presId="urn:microsoft.com/office/officeart/2005/8/layout/vList5"/>
    <dgm:cxn modelId="{6BF6DEC7-1D86-4D0D-839B-3E4CE9DF6C57}" type="presParOf" srcId="{8F6D70DD-630C-475B-8E65-36F8E42267A9}" destId="{4822456D-92E0-45FA-BE23-21975FF377AC}" srcOrd="7" destOrd="0" presId="urn:microsoft.com/office/officeart/2005/8/layout/vList5"/>
    <dgm:cxn modelId="{0FB0E993-C800-440F-9849-E2A7FE3BAE54}" type="presParOf" srcId="{8F6D70DD-630C-475B-8E65-36F8E42267A9}" destId="{3F86ECCA-F4CE-4CE3-8CEF-BB905713691E}" srcOrd="8" destOrd="0" presId="urn:microsoft.com/office/officeart/2005/8/layout/vList5"/>
    <dgm:cxn modelId="{00B3CF46-99BA-4134-B635-E3B950D9801E}" type="presParOf" srcId="{3F86ECCA-F4CE-4CE3-8CEF-BB905713691E}" destId="{D603E8CC-3CCB-40A3-A00C-883B3DBA310B}" srcOrd="0" destOrd="0" presId="urn:microsoft.com/office/officeart/2005/8/layout/vList5"/>
    <dgm:cxn modelId="{DEA5C6D9-755A-47CB-B727-2408DD2AF112}" type="presParOf" srcId="{3F86ECCA-F4CE-4CE3-8CEF-BB905713691E}" destId="{8C0A7723-6897-47A5-8EFC-26AC5D06CDE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5D9901-52EB-4884-A502-665AC287D3D0}"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l-GR"/>
        </a:p>
      </dgm:t>
    </dgm:pt>
    <dgm:pt modelId="{D1D5FC00-6546-4CE2-B177-453D41AF94D6}">
      <dgm:prSet phldrT="[Κείμενο]" custT="1"/>
      <dgm:spPr/>
      <dgm:t>
        <a:bodyPr/>
        <a:lstStyle/>
        <a:p>
          <a:r>
            <a:rPr lang="el-GR" sz="2400" b="1" dirty="0">
              <a:latin typeface="Arial" pitchFamily="34" charset="0"/>
              <a:cs typeface="Arial" pitchFamily="34" charset="0"/>
            </a:rPr>
            <a:t>Επιστήμη</a:t>
          </a:r>
        </a:p>
      </dgm:t>
    </dgm:pt>
    <dgm:pt modelId="{FDA698E1-231F-4D5C-AE32-C6D6122DCD73}" type="parTrans" cxnId="{88A6CFB9-B13A-4AA3-8143-AA2C7BDC019C}">
      <dgm:prSet/>
      <dgm:spPr/>
      <dgm:t>
        <a:bodyPr/>
        <a:lstStyle/>
        <a:p>
          <a:endParaRPr lang="el-GR" sz="2400" b="1">
            <a:latin typeface="Arial" pitchFamily="34" charset="0"/>
            <a:cs typeface="Arial" pitchFamily="34" charset="0"/>
          </a:endParaRPr>
        </a:p>
      </dgm:t>
    </dgm:pt>
    <dgm:pt modelId="{F45BCEA5-972E-41AF-B857-8718A949E353}" type="sibTrans" cxnId="{88A6CFB9-B13A-4AA3-8143-AA2C7BDC019C}">
      <dgm:prSet/>
      <dgm:spPr/>
      <dgm:t>
        <a:bodyPr/>
        <a:lstStyle/>
        <a:p>
          <a:endParaRPr lang="el-GR" sz="2400" b="1">
            <a:latin typeface="Arial" pitchFamily="34" charset="0"/>
            <a:cs typeface="Arial" pitchFamily="34" charset="0"/>
          </a:endParaRPr>
        </a:p>
      </dgm:t>
    </dgm:pt>
    <dgm:pt modelId="{C0EBED95-186D-467E-B1E1-5691522D0B2E}">
      <dgm:prSet phldrT="[Κείμενο]" custT="1"/>
      <dgm:spPr/>
      <dgm:t>
        <a:bodyPr/>
        <a:lstStyle/>
        <a:p>
          <a:pPr algn="just"/>
          <a:r>
            <a:rPr lang="el-GR" sz="1600" b="0" dirty="0">
              <a:latin typeface="Arial" pitchFamily="34" charset="0"/>
              <a:cs typeface="Arial" pitchFamily="34" charset="0"/>
            </a:rPr>
            <a:t>Αντιπροσωπεύει ό,τι υπάρχει στον κόσμο.</a:t>
          </a:r>
        </a:p>
      </dgm:t>
    </dgm:pt>
    <dgm:pt modelId="{CC674742-3A82-4CD9-AA4C-CF13ABD406E4}" type="parTrans" cxnId="{69DF9BD4-5FBA-4565-A6D6-33E3C5099D67}">
      <dgm:prSet/>
      <dgm:spPr/>
      <dgm:t>
        <a:bodyPr/>
        <a:lstStyle/>
        <a:p>
          <a:endParaRPr lang="el-GR" sz="2400" b="1">
            <a:latin typeface="Arial" pitchFamily="34" charset="0"/>
            <a:cs typeface="Arial" pitchFamily="34" charset="0"/>
          </a:endParaRPr>
        </a:p>
      </dgm:t>
    </dgm:pt>
    <dgm:pt modelId="{59FC74B6-684D-498A-83FA-E340E803D020}" type="sibTrans" cxnId="{69DF9BD4-5FBA-4565-A6D6-33E3C5099D67}">
      <dgm:prSet/>
      <dgm:spPr/>
      <dgm:t>
        <a:bodyPr/>
        <a:lstStyle/>
        <a:p>
          <a:endParaRPr lang="el-GR" sz="2400" b="1">
            <a:latin typeface="Arial" pitchFamily="34" charset="0"/>
            <a:cs typeface="Arial" pitchFamily="34" charset="0"/>
          </a:endParaRPr>
        </a:p>
      </dgm:t>
    </dgm:pt>
    <dgm:pt modelId="{91E8CE59-EB50-47F1-A5F5-F00F342F9EDA}">
      <dgm:prSet phldrT="[Κείμενο]" custT="1"/>
      <dgm:spPr/>
      <dgm:t>
        <a:bodyPr/>
        <a:lstStyle/>
        <a:p>
          <a:r>
            <a:rPr lang="el-GR" sz="2400" b="1">
              <a:latin typeface="Arial" pitchFamily="34" charset="0"/>
              <a:cs typeface="Arial" pitchFamily="34" charset="0"/>
            </a:rPr>
            <a:t>Τεχνολογία</a:t>
          </a:r>
        </a:p>
      </dgm:t>
    </dgm:pt>
    <dgm:pt modelId="{36D87AD5-372E-4B78-ADEF-3BDA78F1C194}" type="parTrans" cxnId="{AA840CBE-25AF-418D-B0FF-E6FE5A212A52}">
      <dgm:prSet/>
      <dgm:spPr/>
      <dgm:t>
        <a:bodyPr/>
        <a:lstStyle/>
        <a:p>
          <a:endParaRPr lang="el-GR" sz="2400" b="1">
            <a:latin typeface="Arial" pitchFamily="34" charset="0"/>
            <a:cs typeface="Arial" pitchFamily="34" charset="0"/>
          </a:endParaRPr>
        </a:p>
      </dgm:t>
    </dgm:pt>
    <dgm:pt modelId="{E4B1C887-93C4-4D28-B37D-2AAA1DED1251}" type="sibTrans" cxnId="{AA840CBE-25AF-418D-B0FF-E6FE5A212A52}">
      <dgm:prSet/>
      <dgm:spPr/>
      <dgm:t>
        <a:bodyPr/>
        <a:lstStyle/>
        <a:p>
          <a:endParaRPr lang="el-GR" sz="2400" b="1">
            <a:latin typeface="Arial" pitchFamily="34" charset="0"/>
            <a:cs typeface="Arial" pitchFamily="34" charset="0"/>
          </a:endParaRPr>
        </a:p>
      </dgm:t>
    </dgm:pt>
    <dgm:pt modelId="{AF3407DA-DA91-4D5D-8CE6-8D1A79E740BF}">
      <dgm:prSet phldrT="[Κείμενο]" custT="1"/>
      <dgm:spPr/>
      <dgm:t>
        <a:bodyPr/>
        <a:lstStyle/>
        <a:p>
          <a:pPr algn="just"/>
          <a:r>
            <a:rPr lang="el-GR" sz="1600" b="0">
              <a:latin typeface="Arial" pitchFamily="34" charset="0"/>
              <a:cs typeface="Arial" pitchFamily="34" charset="0"/>
            </a:rPr>
            <a:t>Ό,τι έχει κατασκευαστεί από τον άνθρωπο προκειμένου να καλύψει τις ανάγκες του, χρησιμοποιώντας και μετατρέποντας κατάλληλα φυσικά υλικά.</a:t>
          </a:r>
        </a:p>
      </dgm:t>
    </dgm:pt>
    <dgm:pt modelId="{A2F669B1-2EFD-404F-807C-5DA33D701214}" type="parTrans" cxnId="{2312D43F-603B-4A79-9332-36675B1E75CF}">
      <dgm:prSet/>
      <dgm:spPr/>
      <dgm:t>
        <a:bodyPr/>
        <a:lstStyle/>
        <a:p>
          <a:endParaRPr lang="el-GR" sz="2400" b="1">
            <a:latin typeface="Arial" pitchFamily="34" charset="0"/>
            <a:cs typeface="Arial" pitchFamily="34" charset="0"/>
          </a:endParaRPr>
        </a:p>
      </dgm:t>
    </dgm:pt>
    <dgm:pt modelId="{195E0F00-FD88-405E-B439-1310A6E5AAC2}" type="sibTrans" cxnId="{2312D43F-603B-4A79-9332-36675B1E75CF}">
      <dgm:prSet/>
      <dgm:spPr/>
      <dgm:t>
        <a:bodyPr/>
        <a:lstStyle/>
        <a:p>
          <a:endParaRPr lang="el-GR" sz="2400" b="1">
            <a:latin typeface="Arial" pitchFamily="34" charset="0"/>
            <a:cs typeface="Arial" pitchFamily="34" charset="0"/>
          </a:endParaRPr>
        </a:p>
      </dgm:t>
    </dgm:pt>
    <dgm:pt modelId="{50726A86-298A-40A5-8E7A-09E204AA944B}">
      <dgm:prSet phldrT="[Κείμενο]" custT="1"/>
      <dgm:spPr/>
      <dgm:t>
        <a:bodyPr/>
        <a:lstStyle/>
        <a:p>
          <a:r>
            <a:rPr lang="el-GR" sz="2400" b="1">
              <a:latin typeface="Arial" pitchFamily="34" charset="0"/>
              <a:cs typeface="Arial" pitchFamily="34" charset="0"/>
            </a:rPr>
            <a:t>Μηχανική</a:t>
          </a:r>
        </a:p>
      </dgm:t>
    </dgm:pt>
    <dgm:pt modelId="{C2ADB3B1-70F1-4DEC-A587-F7C893C31F6C}" type="parTrans" cxnId="{C0B88F8A-FACD-4539-9DEC-E48527217E1F}">
      <dgm:prSet/>
      <dgm:spPr/>
      <dgm:t>
        <a:bodyPr/>
        <a:lstStyle/>
        <a:p>
          <a:endParaRPr lang="el-GR" sz="2400" b="1">
            <a:latin typeface="Arial" pitchFamily="34" charset="0"/>
            <a:cs typeface="Arial" pitchFamily="34" charset="0"/>
          </a:endParaRPr>
        </a:p>
      </dgm:t>
    </dgm:pt>
    <dgm:pt modelId="{96F75539-780E-4E50-8EAA-6B43A79A228E}" type="sibTrans" cxnId="{C0B88F8A-FACD-4539-9DEC-E48527217E1F}">
      <dgm:prSet/>
      <dgm:spPr/>
      <dgm:t>
        <a:bodyPr/>
        <a:lstStyle/>
        <a:p>
          <a:endParaRPr lang="el-GR" sz="2400" b="1">
            <a:latin typeface="Arial" pitchFamily="34" charset="0"/>
            <a:cs typeface="Arial" pitchFamily="34" charset="0"/>
          </a:endParaRPr>
        </a:p>
      </dgm:t>
    </dgm:pt>
    <dgm:pt modelId="{4C5060C6-BEAB-4549-9DFB-92DB00C60337}">
      <dgm:prSet phldrT="[Κείμενο]" custT="1"/>
      <dgm:spPr/>
      <dgm:t>
        <a:bodyPr/>
        <a:lstStyle/>
        <a:p>
          <a:pPr algn="just"/>
          <a:r>
            <a:rPr lang="el-GR" sz="1600" b="0">
              <a:latin typeface="Arial" pitchFamily="34" charset="0"/>
              <a:cs typeface="Arial" pitchFamily="34" charset="0"/>
            </a:rPr>
            <a:t>Ό,τι κατασκευάζεται από τον άνθρωπο ως αποτέλεσμα μίας συστηματικής και μεθοδευμένης διαδικασίας.</a:t>
          </a:r>
        </a:p>
      </dgm:t>
    </dgm:pt>
    <dgm:pt modelId="{4DF9DA1A-8021-4AE0-9DDF-1402079AA5A6}" type="parTrans" cxnId="{B883E2AA-C3D0-41CE-B00D-360622805673}">
      <dgm:prSet/>
      <dgm:spPr/>
      <dgm:t>
        <a:bodyPr/>
        <a:lstStyle/>
        <a:p>
          <a:endParaRPr lang="el-GR" sz="2400" b="1">
            <a:latin typeface="Arial" pitchFamily="34" charset="0"/>
            <a:cs typeface="Arial" pitchFamily="34" charset="0"/>
          </a:endParaRPr>
        </a:p>
      </dgm:t>
    </dgm:pt>
    <dgm:pt modelId="{D1514F32-7A98-4E4A-B9EF-340D58BF36AC}" type="sibTrans" cxnId="{B883E2AA-C3D0-41CE-B00D-360622805673}">
      <dgm:prSet/>
      <dgm:spPr/>
      <dgm:t>
        <a:bodyPr/>
        <a:lstStyle/>
        <a:p>
          <a:endParaRPr lang="el-GR" sz="2400" b="1">
            <a:latin typeface="Arial" pitchFamily="34" charset="0"/>
            <a:cs typeface="Arial" pitchFamily="34" charset="0"/>
          </a:endParaRPr>
        </a:p>
      </dgm:t>
    </dgm:pt>
    <dgm:pt modelId="{3FA72D53-5A6B-4C6B-A9EA-705076F5BAB8}">
      <dgm:prSet custT="1"/>
      <dgm:spPr/>
      <dgm:t>
        <a:bodyPr/>
        <a:lstStyle/>
        <a:p>
          <a:r>
            <a:rPr lang="el-GR" sz="2400" b="1">
              <a:latin typeface="Arial" pitchFamily="34" charset="0"/>
              <a:cs typeface="Arial" pitchFamily="34" charset="0"/>
            </a:rPr>
            <a:t>Μαθηματικά</a:t>
          </a:r>
        </a:p>
      </dgm:t>
    </dgm:pt>
    <dgm:pt modelId="{D5E1CAF9-4CB3-45F9-B005-212E609BEFC8}" type="parTrans" cxnId="{249757B9-7608-41AA-A46D-DF2E16D020CB}">
      <dgm:prSet/>
      <dgm:spPr/>
      <dgm:t>
        <a:bodyPr/>
        <a:lstStyle/>
        <a:p>
          <a:endParaRPr lang="el-GR" sz="1400">
            <a:latin typeface="Arial" pitchFamily="34" charset="0"/>
            <a:cs typeface="Arial" pitchFamily="34" charset="0"/>
          </a:endParaRPr>
        </a:p>
      </dgm:t>
    </dgm:pt>
    <dgm:pt modelId="{BDDF01B9-7686-4F1C-8751-9C4E8A304921}" type="sibTrans" cxnId="{249757B9-7608-41AA-A46D-DF2E16D020CB}">
      <dgm:prSet/>
      <dgm:spPr/>
      <dgm:t>
        <a:bodyPr/>
        <a:lstStyle/>
        <a:p>
          <a:endParaRPr lang="el-GR" sz="1400">
            <a:latin typeface="Arial" pitchFamily="34" charset="0"/>
            <a:cs typeface="Arial" pitchFamily="34" charset="0"/>
          </a:endParaRPr>
        </a:p>
      </dgm:t>
    </dgm:pt>
    <dgm:pt modelId="{BBDFC075-5D4E-4CC9-B19C-73770BB3083D}">
      <dgm:prSet custT="1"/>
      <dgm:spPr/>
      <dgm:t>
        <a:bodyPr/>
        <a:lstStyle/>
        <a:p>
          <a:r>
            <a:rPr lang="el-GR" sz="2400" b="1">
              <a:latin typeface="Arial" pitchFamily="34" charset="0"/>
              <a:cs typeface="Arial" pitchFamily="34" charset="0"/>
            </a:rPr>
            <a:t>Τέχνη</a:t>
          </a:r>
        </a:p>
      </dgm:t>
    </dgm:pt>
    <dgm:pt modelId="{788D0A15-E69C-4B9D-BB6B-BB71E02F1059}" type="parTrans" cxnId="{26F42D7F-553C-4D4F-A678-8DB50C3E7C72}">
      <dgm:prSet/>
      <dgm:spPr/>
      <dgm:t>
        <a:bodyPr/>
        <a:lstStyle/>
        <a:p>
          <a:endParaRPr lang="el-GR" sz="1400"/>
        </a:p>
      </dgm:t>
    </dgm:pt>
    <dgm:pt modelId="{8C8CF581-2FD8-45BE-BFAC-BCE80C458C18}" type="sibTrans" cxnId="{26F42D7F-553C-4D4F-A678-8DB50C3E7C72}">
      <dgm:prSet/>
      <dgm:spPr/>
      <dgm:t>
        <a:bodyPr/>
        <a:lstStyle/>
        <a:p>
          <a:endParaRPr lang="el-GR" sz="1400"/>
        </a:p>
      </dgm:t>
    </dgm:pt>
    <dgm:pt modelId="{A575C23A-275E-4FE7-969F-D7C601E6814C}">
      <dgm:prSet custT="1"/>
      <dgm:spPr/>
      <dgm:t>
        <a:bodyPr/>
        <a:lstStyle/>
        <a:p>
          <a:pPr algn="just"/>
          <a:r>
            <a:rPr lang="el-GR" sz="1600">
              <a:latin typeface="Arial" pitchFamily="34" charset="0"/>
              <a:cs typeface="Arial" pitchFamily="34" charset="0"/>
            </a:rPr>
            <a:t>Η χρήση των αριθμών και των συμβόλων, προκειμένου να αναπαρασταθούν, να εξηγηθούν και να υποστηριχθούν οι παραπάνω διαδικασίες.</a:t>
          </a:r>
        </a:p>
      </dgm:t>
    </dgm:pt>
    <dgm:pt modelId="{6F170FE8-F059-4727-8FA4-F626841CFD78}" type="parTrans" cxnId="{1508A607-4E0A-4844-8DFE-9C191E8F4EDE}">
      <dgm:prSet/>
      <dgm:spPr/>
      <dgm:t>
        <a:bodyPr/>
        <a:lstStyle/>
        <a:p>
          <a:endParaRPr lang="el-GR" sz="1400"/>
        </a:p>
      </dgm:t>
    </dgm:pt>
    <dgm:pt modelId="{AFDA91C0-3FD6-41DA-8917-AC640A3E3940}" type="sibTrans" cxnId="{1508A607-4E0A-4844-8DFE-9C191E8F4EDE}">
      <dgm:prSet/>
      <dgm:spPr/>
      <dgm:t>
        <a:bodyPr/>
        <a:lstStyle/>
        <a:p>
          <a:endParaRPr lang="el-GR" sz="1400"/>
        </a:p>
      </dgm:t>
    </dgm:pt>
    <dgm:pt modelId="{5981B7D4-EA06-4511-96E4-428E6528CC64}">
      <dgm:prSet custT="1"/>
      <dgm:spPr/>
      <dgm:t>
        <a:bodyPr/>
        <a:lstStyle/>
        <a:p>
          <a:pPr algn="just"/>
          <a:r>
            <a:rPr lang="el-GR" sz="1600">
              <a:latin typeface="Arial" pitchFamily="34" charset="0"/>
              <a:cs typeface="Arial" pitchFamily="34" charset="0"/>
            </a:rPr>
            <a:t>Γλώσσα, Ιστορία, Πολιτική, Θεολογία, Κοινωνιολογία, Μουσική, Χορός, Εργονομία, Ψυχολογία, Καλές Τέχνες.</a:t>
          </a:r>
        </a:p>
      </dgm:t>
    </dgm:pt>
    <dgm:pt modelId="{BF2E06ED-3019-4EFB-8898-7EC7268D676B}" type="parTrans" cxnId="{6DFEF0F1-2D51-4F25-89E4-56D8A42340D9}">
      <dgm:prSet/>
      <dgm:spPr/>
      <dgm:t>
        <a:bodyPr/>
        <a:lstStyle/>
        <a:p>
          <a:endParaRPr lang="el-GR" sz="1400"/>
        </a:p>
      </dgm:t>
    </dgm:pt>
    <dgm:pt modelId="{0478FCAA-937F-4F2F-95C1-9ED4A8F4FE5C}" type="sibTrans" cxnId="{6DFEF0F1-2D51-4F25-89E4-56D8A42340D9}">
      <dgm:prSet/>
      <dgm:spPr/>
      <dgm:t>
        <a:bodyPr/>
        <a:lstStyle/>
        <a:p>
          <a:endParaRPr lang="el-GR" sz="1400"/>
        </a:p>
      </dgm:t>
    </dgm:pt>
    <dgm:pt modelId="{8F6D70DD-630C-475B-8E65-36F8E42267A9}" type="pres">
      <dgm:prSet presAssocID="{2A5D9901-52EB-4884-A502-665AC287D3D0}" presName="Name0" presStyleCnt="0">
        <dgm:presLayoutVars>
          <dgm:dir/>
          <dgm:animLvl val="lvl"/>
          <dgm:resizeHandles val="exact"/>
        </dgm:presLayoutVars>
      </dgm:prSet>
      <dgm:spPr/>
    </dgm:pt>
    <dgm:pt modelId="{65C5BF23-20C0-423C-9A23-CF4E8B0AFD7D}" type="pres">
      <dgm:prSet presAssocID="{D1D5FC00-6546-4CE2-B177-453D41AF94D6}" presName="linNode" presStyleCnt="0"/>
      <dgm:spPr/>
    </dgm:pt>
    <dgm:pt modelId="{F49A03F7-12DD-4248-9D6F-E648F649CF47}" type="pres">
      <dgm:prSet presAssocID="{D1D5FC00-6546-4CE2-B177-453D41AF94D6}" presName="parentText" presStyleLbl="node1" presStyleIdx="0" presStyleCnt="5">
        <dgm:presLayoutVars>
          <dgm:chMax val="1"/>
          <dgm:bulletEnabled val="1"/>
        </dgm:presLayoutVars>
      </dgm:prSet>
      <dgm:spPr/>
    </dgm:pt>
    <dgm:pt modelId="{658A44E5-EA41-4BD8-8A2C-D1E6E49713A3}" type="pres">
      <dgm:prSet presAssocID="{D1D5FC00-6546-4CE2-B177-453D41AF94D6}" presName="descendantText" presStyleLbl="alignAccFollowNode1" presStyleIdx="0" presStyleCnt="5">
        <dgm:presLayoutVars>
          <dgm:bulletEnabled val="1"/>
        </dgm:presLayoutVars>
      </dgm:prSet>
      <dgm:spPr/>
    </dgm:pt>
    <dgm:pt modelId="{3FF6FC74-6C7D-4143-92E2-154983CB8BDD}" type="pres">
      <dgm:prSet presAssocID="{F45BCEA5-972E-41AF-B857-8718A949E353}" presName="sp" presStyleCnt="0"/>
      <dgm:spPr/>
    </dgm:pt>
    <dgm:pt modelId="{3710AE09-D399-402D-8B35-E59F9C07FB0A}" type="pres">
      <dgm:prSet presAssocID="{91E8CE59-EB50-47F1-A5F5-F00F342F9EDA}" presName="linNode" presStyleCnt="0"/>
      <dgm:spPr/>
    </dgm:pt>
    <dgm:pt modelId="{A0DC5BE9-D745-4818-9B94-6F338CA21F96}" type="pres">
      <dgm:prSet presAssocID="{91E8CE59-EB50-47F1-A5F5-F00F342F9EDA}" presName="parentText" presStyleLbl="node1" presStyleIdx="1" presStyleCnt="5" custScaleY="116399">
        <dgm:presLayoutVars>
          <dgm:chMax val="1"/>
          <dgm:bulletEnabled val="1"/>
        </dgm:presLayoutVars>
      </dgm:prSet>
      <dgm:spPr/>
    </dgm:pt>
    <dgm:pt modelId="{542D90CF-7D92-4738-A76F-E582B0829CCD}" type="pres">
      <dgm:prSet presAssocID="{91E8CE59-EB50-47F1-A5F5-F00F342F9EDA}" presName="descendantText" presStyleLbl="alignAccFollowNode1" presStyleIdx="1" presStyleCnt="5" custScaleY="141262">
        <dgm:presLayoutVars>
          <dgm:bulletEnabled val="1"/>
        </dgm:presLayoutVars>
      </dgm:prSet>
      <dgm:spPr/>
    </dgm:pt>
    <dgm:pt modelId="{4C4CE986-9EDD-477F-9035-4874EA95538B}" type="pres">
      <dgm:prSet presAssocID="{E4B1C887-93C4-4D28-B37D-2AAA1DED1251}" presName="sp" presStyleCnt="0"/>
      <dgm:spPr/>
    </dgm:pt>
    <dgm:pt modelId="{EB4ADE7F-D577-4D99-BAE6-94A5DA77B3C8}" type="pres">
      <dgm:prSet presAssocID="{50726A86-298A-40A5-8E7A-09E204AA944B}" presName="linNode" presStyleCnt="0"/>
      <dgm:spPr/>
    </dgm:pt>
    <dgm:pt modelId="{9AB4F16B-108E-406C-91BA-0AE264E924AE}" type="pres">
      <dgm:prSet presAssocID="{50726A86-298A-40A5-8E7A-09E204AA944B}" presName="parentText" presStyleLbl="node1" presStyleIdx="2" presStyleCnt="5" custLinFactNeighborY="-1527">
        <dgm:presLayoutVars>
          <dgm:chMax val="1"/>
          <dgm:bulletEnabled val="1"/>
        </dgm:presLayoutVars>
      </dgm:prSet>
      <dgm:spPr/>
    </dgm:pt>
    <dgm:pt modelId="{4EF86B74-E8AF-4193-B69B-BDE181472F76}" type="pres">
      <dgm:prSet presAssocID="{50726A86-298A-40A5-8E7A-09E204AA944B}" presName="descendantText" presStyleLbl="alignAccFollowNode1" presStyleIdx="2" presStyleCnt="5">
        <dgm:presLayoutVars>
          <dgm:bulletEnabled val="1"/>
        </dgm:presLayoutVars>
      </dgm:prSet>
      <dgm:spPr/>
    </dgm:pt>
    <dgm:pt modelId="{B84138F9-6984-4509-8E1F-946B553E8C3B}" type="pres">
      <dgm:prSet presAssocID="{96F75539-780E-4E50-8EAA-6B43A79A228E}" presName="sp" presStyleCnt="0"/>
      <dgm:spPr/>
    </dgm:pt>
    <dgm:pt modelId="{80B78524-FE28-4EBA-B3FC-E412A6EAF344}" type="pres">
      <dgm:prSet presAssocID="{3FA72D53-5A6B-4C6B-A9EA-705076F5BAB8}" presName="linNode" presStyleCnt="0"/>
      <dgm:spPr/>
    </dgm:pt>
    <dgm:pt modelId="{0C0AEDA8-8A32-4FF6-B231-E413693CE516}" type="pres">
      <dgm:prSet presAssocID="{3FA72D53-5A6B-4C6B-A9EA-705076F5BAB8}" presName="parentText" presStyleLbl="node1" presStyleIdx="3" presStyleCnt="5" custScaleY="123080">
        <dgm:presLayoutVars>
          <dgm:chMax val="1"/>
          <dgm:bulletEnabled val="1"/>
        </dgm:presLayoutVars>
      </dgm:prSet>
      <dgm:spPr/>
    </dgm:pt>
    <dgm:pt modelId="{8BDDF586-D8BB-483C-A675-8632384BFBB1}" type="pres">
      <dgm:prSet presAssocID="{3FA72D53-5A6B-4C6B-A9EA-705076F5BAB8}" presName="descendantText" presStyleLbl="alignAccFollowNode1" presStyleIdx="3" presStyleCnt="5" custScaleY="150791">
        <dgm:presLayoutVars>
          <dgm:bulletEnabled val="1"/>
        </dgm:presLayoutVars>
      </dgm:prSet>
      <dgm:spPr/>
    </dgm:pt>
    <dgm:pt modelId="{4822456D-92E0-45FA-BE23-21975FF377AC}" type="pres">
      <dgm:prSet presAssocID="{BDDF01B9-7686-4F1C-8751-9C4E8A304921}" presName="sp" presStyleCnt="0"/>
      <dgm:spPr/>
    </dgm:pt>
    <dgm:pt modelId="{3F86ECCA-F4CE-4CE3-8CEF-BB905713691E}" type="pres">
      <dgm:prSet presAssocID="{BBDFC075-5D4E-4CC9-B19C-73770BB3083D}" presName="linNode" presStyleCnt="0"/>
      <dgm:spPr/>
    </dgm:pt>
    <dgm:pt modelId="{D603E8CC-3CCB-40A3-A00C-883B3DBA310B}" type="pres">
      <dgm:prSet presAssocID="{BBDFC075-5D4E-4CC9-B19C-73770BB3083D}" presName="parentText" presStyleLbl="node1" presStyleIdx="4" presStyleCnt="5">
        <dgm:presLayoutVars>
          <dgm:chMax val="1"/>
          <dgm:bulletEnabled val="1"/>
        </dgm:presLayoutVars>
      </dgm:prSet>
      <dgm:spPr/>
    </dgm:pt>
    <dgm:pt modelId="{8C0A7723-6897-47A5-8EFC-26AC5D06CDEE}" type="pres">
      <dgm:prSet presAssocID="{BBDFC075-5D4E-4CC9-B19C-73770BB3083D}" presName="descendantText" presStyleLbl="alignAccFollowNode1" presStyleIdx="4" presStyleCnt="5">
        <dgm:presLayoutVars>
          <dgm:bulletEnabled val="1"/>
        </dgm:presLayoutVars>
      </dgm:prSet>
      <dgm:spPr/>
    </dgm:pt>
  </dgm:ptLst>
  <dgm:cxnLst>
    <dgm:cxn modelId="{0E2AE700-8257-4229-B804-63E8507CE66A}" type="presOf" srcId="{5981B7D4-EA06-4511-96E4-428E6528CC64}" destId="{8C0A7723-6897-47A5-8EFC-26AC5D06CDEE}" srcOrd="0" destOrd="0" presId="urn:microsoft.com/office/officeart/2005/8/layout/vList5"/>
    <dgm:cxn modelId="{1508A607-4E0A-4844-8DFE-9C191E8F4EDE}" srcId="{3FA72D53-5A6B-4C6B-A9EA-705076F5BAB8}" destId="{A575C23A-275E-4FE7-969F-D7C601E6814C}" srcOrd="0" destOrd="0" parTransId="{6F170FE8-F059-4727-8FA4-F626841CFD78}" sibTransId="{AFDA91C0-3FD6-41DA-8917-AC640A3E3940}"/>
    <dgm:cxn modelId="{BB5AF107-0A64-4CCF-97E7-F1394813FB57}" type="presOf" srcId="{4C5060C6-BEAB-4549-9DFB-92DB00C60337}" destId="{4EF86B74-E8AF-4193-B69B-BDE181472F76}" srcOrd="0" destOrd="0" presId="urn:microsoft.com/office/officeart/2005/8/layout/vList5"/>
    <dgm:cxn modelId="{53B71E2E-76D5-4D64-A6C6-291B90CBDA86}" type="presOf" srcId="{50726A86-298A-40A5-8E7A-09E204AA944B}" destId="{9AB4F16B-108E-406C-91BA-0AE264E924AE}" srcOrd="0" destOrd="0" presId="urn:microsoft.com/office/officeart/2005/8/layout/vList5"/>
    <dgm:cxn modelId="{2312D43F-603B-4A79-9332-36675B1E75CF}" srcId="{91E8CE59-EB50-47F1-A5F5-F00F342F9EDA}" destId="{AF3407DA-DA91-4D5D-8CE6-8D1A79E740BF}" srcOrd="0" destOrd="0" parTransId="{A2F669B1-2EFD-404F-807C-5DA33D701214}" sibTransId="{195E0F00-FD88-405E-B439-1310A6E5AAC2}"/>
    <dgm:cxn modelId="{DFD94465-7C15-4A26-BB18-7539452EF594}" type="presOf" srcId="{C0EBED95-186D-467E-B1E1-5691522D0B2E}" destId="{658A44E5-EA41-4BD8-8A2C-D1E6E49713A3}" srcOrd="0" destOrd="0" presId="urn:microsoft.com/office/officeart/2005/8/layout/vList5"/>
    <dgm:cxn modelId="{BEFEA358-CFD3-466A-A4F5-D9D299016FD1}" type="presOf" srcId="{BBDFC075-5D4E-4CC9-B19C-73770BB3083D}" destId="{D603E8CC-3CCB-40A3-A00C-883B3DBA310B}" srcOrd="0" destOrd="0" presId="urn:microsoft.com/office/officeart/2005/8/layout/vList5"/>
    <dgm:cxn modelId="{12B6187E-F27E-49B8-B4E7-0A03B1400C5F}" type="presOf" srcId="{91E8CE59-EB50-47F1-A5F5-F00F342F9EDA}" destId="{A0DC5BE9-D745-4818-9B94-6F338CA21F96}" srcOrd="0" destOrd="0" presId="urn:microsoft.com/office/officeart/2005/8/layout/vList5"/>
    <dgm:cxn modelId="{26F42D7F-553C-4D4F-A678-8DB50C3E7C72}" srcId="{2A5D9901-52EB-4884-A502-665AC287D3D0}" destId="{BBDFC075-5D4E-4CC9-B19C-73770BB3083D}" srcOrd="4" destOrd="0" parTransId="{788D0A15-E69C-4B9D-BB6B-BB71E02F1059}" sibTransId="{8C8CF581-2FD8-45BE-BFAC-BCE80C458C18}"/>
    <dgm:cxn modelId="{C0B88F8A-FACD-4539-9DEC-E48527217E1F}" srcId="{2A5D9901-52EB-4884-A502-665AC287D3D0}" destId="{50726A86-298A-40A5-8E7A-09E204AA944B}" srcOrd="2" destOrd="0" parTransId="{C2ADB3B1-70F1-4DEC-A587-F7C893C31F6C}" sibTransId="{96F75539-780E-4E50-8EAA-6B43A79A228E}"/>
    <dgm:cxn modelId="{3D661CAA-E0EB-4EAF-BC7C-14D2C93930E7}" type="presOf" srcId="{A575C23A-275E-4FE7-969F-D7C601E6814C}" destId="{8BDDF586-D8BB-483C-A675-8632384BFBB1}" srcOrd="0" destOrd="0" presId="urn:microsoft.com/office/officeart/2005/8/layout/vList5"/>
    <dgm:cxn modelId="{B883E2AA-C3D0-41CE-B00D-360622805673}" srcId="{50726A86-298A-40A5-8E7A-09E204AA944B}" destId="{4C5060C6-BEAB-4549-9DFB-92DB00C60337}" srcOrd="0" destOrd="0" parTransId="{4DF9DA1A-8021-4AE0-9DDF-1402079AA5A6}" sibTransId="{D1514F32-7A98-4E4A-B9EF-340D58BF36AC}"/>
    <dgm:cxn modelId="{F93A93B3-866B-43E2-BD18-1C2D00F721FB}" type="presOf" srcId="{D1D5FC00-6546-4CE2-B177-453D41AF94D6}" destId="{F49A03F7-12DD-4248-9D6F-E648F649CF47}" srcOrd="0" destOrd="0" presId="urn:microsoft.com/office/officeart/2005/8/layout/vList5"/>
    <dgm:cxn modelId="{249757B9-7608-41AA-A46D-DF2E16D020CB}" srcId="{2A5D9901-52EB-4884-A502-665AC287D3D0}" destId="{3FA72D53-5A6B-4C6B-A9EA-705076F5BAB8}" srcOrd="3" destOrd="0" parTransId="{D5E1CAF9-4CB3-45F9-B005-212E609BEFC8}" sibTransId="{BDDF01B9-7686-4F1C-8751-9C4E8A304921}"/>
    <dgm:cxn modelId="{88A6CFB9-B13A-4AA3-8143-AA2C7BDC019C}" srcId="{2A5D9901-52EB-4884-A502-665AC287D3D0}" destId="{D1D5FC00-6546-4CE2-B177-453D41AF94D6}" srcOrd="0" destOrd="0" parTransId="{FDA698E1-231F-4D5C-AE32-C6D6122DCD73}" sibTransId="{F45BCEA5-972E-41AF-B857-8718A949E353}"/>
    <dgm:cxn modelId="{AA840CBE-25AF-418D-B0FF-E6FE5A212A52}" srcId="{2A5D9901-52EB-4884-A502-665AC287D3D0}" destId="{91E8CE59-EB50-47F1-A5F5-F00F342F9EDA}" srcOrd="1" destOrd="0" parTransId="{36D87AD5-372E-4B78-ADEF-3BDA78F1C194}" sibTransId="{E4B1C887-93C4-4D28-B37D-2AAA1DED1251}"/>
    <dgm:cxn modelId="{69DF9BD4-5FBA-4565-A6D6-33E3C5099D67}" srcId="{D1D5FC00-6546-4CE2-B177-453D41AF94D6}" destId="{C0EBED95-186D-467E-B1E1-5691522D0B2E}" srcOrd="0" destOrd="0" parTransId="{CC674742-3A82-4CD9-AA4C-CF13ABD406E4}" sibTransId="{59FC74B6-684D-498A-83FA-E340E803D020}"/>
    <dgm:cxn modelId="{C00605E6-5B5A-4BF0-A44B-C178DE6A5D65}" type="presOf" srcId="{AF3407DA-DA91-4D5D-8CE6-8D1A79E740BF}" destId="{542D90CF-7D92-4738-A76F-E582B0829CCD}" srcOrd="0" destOrd="0" presId="urn:microsoft.com/office/officeart/2005/8/layout/vList5"/>
    <dgm:cxn modelId="{6DFEF0F1-2D51-4F25-89E4-56D8A42340D9}" srcId="{BBDFC075-5D4E-4CC9-B19C-73770BB3083D}" destId="{5981B7D4-EA06-4511-96E4-428E6528CC64}" srcOrd="0" destOrd="0" parTransId="{BF2E06ED-3019-4EFB-8898-7EC7268D676B}" sibTransId="{0478FCAA-937F-4F2F-95C1-9ED4A8F4FE5C}"/>
    <dgm:cxn modelId="{B223CDF9-E979-4C41-915D-8BE781970BEC}" type="presOf" srcId="{3FA72D53-5A6B-4C6B-A9EA-705076F5BAB8}" destId="{0C0AEDA8-8A32-4FF6-B231-E413693CE516}" srcOrd="0" destOrd="0" presId="urn:microsoft.com/office/officeart/2005/8/layout/vList5"/>
    <dgm:cxn modelId="{E070C4FB-D87A-4F33-B47E-738F7DA49780}" type="presOf" srcId="{2A5D9901-52EB-4884-A502-665AC287D3D0}" destId="{8F6D70DD-630C-475B-8E65-36F8E42267A9}" srcOrd="0" destOrd="0" presId="urn:microsoft.com/office/officeart/2005/8/layout/vList5"/>
    <dgm:cxn modelId="{DB89C135-BE9A-4E19-86AC-E59523987DD4}" type="presParOf" srcId="{8F6D70DD-630C-475B-8E65-36F8E42267A9}" destId="{65C5BF23-20C0-423C-9A23-CF4E8B0AFD7D}" srcOrd="0" destOrd="0" presId="urn:microsoft.com/office/officeart/2005/8/layout/vList5"/>
    <dgm:cxn modelId="{2436470A-C8C5-42BA-A529-E33D8C327AD0}" type="presParOf" srcId="{65C5BF23-20C0-423C-9A23-CF4E8B0AFD7D}" destId="{F49A03F7-12DD-4248-9D6F-E648F649CF47}" srcOrd="0" destOrd="0" presId="urn:microsoft.com/office/officeart/2005/8/layout/vList5"/>
    <dgm:cxn modelId="{135BB367-2D27-4AD1-897F-1F269D46486A}" type="presParOf" srcId="{65C5BF23-20C0-423C-9A23-CF4E8B0AFD7D}" destId="{658A44E5-EA41-4BD8-8A2C-D1E6E49713A3}" srcOrd="1" destOrd="0" presId="urn:microsoft.com/office/officeart/2005/8/layout/vList5"/>
    <dgm:cxn modelId="{F2206BE3-D91A-4687-8FB4-5101C3076CAA}" type="presParOf" srcId="{8F6D70DD-630C-475B-8E65-36F8E42267A9}" destId="{3FF6FC74-6C7D-4143-92E2-154983CB8BDD}" srcOrd="1" destOrd="0" presId="urn:microsoft.com/office/officeart/2005/8/layout/vList5"/>
    <dgm:cxn modelId="{03B14C8C-FF9B-4276-807E-4DF4AC914580}" type="presParOf" srcId="{8F6D70DD-630C-475B-8E65-36F8E42267A9}" destId="{3710AE09-D399-402D-8B35-E59F9C07FB0A}" srcOrd="2" destOrd="0" presId="urn:microsoft.com/office/officeart/2005/8/layout/vList5"/>
    <dgm:cxn modelId="{33C834D3-1CD6-4A54-A7FF-9522495ED080}" type="presParOf" srcId="{3710AE09-D399-402D-8B35-E59F9C07FB0A}" destId="{A0DC5BE9-D745-4818-9B94-6F338CA21F96}" srcOrd="0" destOrd="0" presId="urn:microsoft.com/office/officeart/2005/8/layout/vList5"/>
    <dgm:cxn modelId="{125A95B8-8A65-4D02-962E-7D4E9DEE86F9}" type="presParOf" srcId="{3710AE09-D399-402D-8B35-E59F9C07FB0A}" destId="{542D90CF-7D92-4738-A76F-E582B0829CCD}" srcOrd="1" destOrd="0" presId="urn:microsoft.com/office/officeart/2005/8/layout/vList5"/>
    <dgm:cxn modelId="{C55BA524-8751-406B-90E0-FE4E616260AF}" type="presParOf" srcId="{8F6D70DD-630C-475B-8E65-36F8E42267A9}" destId="{4C4CE986-9EDD-477F-9035-4874EA95538B}" srcOrd="3" destOrd="0" presId="urn:microsoft.com/office/officeart/2005/8/layout/vList5"/>
    <dgm:cxn modelId="{A15830E9-939E-4D00-B476-88110E2DF30C}" type="presParOf" srcId="{8F6D70DD-630C-475B-8E65-36F8E42267A9}" destId="{EB4ADE7F-D577-4D99-BAE6-94A5DA77B3C8}" srcOrd="4" destOrd="0" presId="urn:microsoft.com/office/officeart/2005/8/layout/vList5"/>
    <dgm:cxn modelId="{F4E21820-9D08-480F-996F-BA08C76C3247}" type="presParOf" srcId="{EB4ADE7F-D577-4D99-BAE6-94A5DA77B3C8}" destId="{9AB4F16B-108E-406C-91BA-0AE264E924AE}" srcOrd="0" destOrd="0" presId="urn:microsoft.com/office/officeart/2005/8/layout/vList5"/>
    <dgm:cxn modelId="{29B91041-A3AE-4BB5-919F-C67022A08FA6}" type="presParOf" srcId="{EB4ADE7F-D577-4D99-BAE6-94A5DA77B3C8}" destId="{4EF86B74-E8AF-4193-B69B-BDE181472F76}" srcOrd="1" destOrd="0" presId="urn:microsoft.com/office/officeart/2005/8/layout/vList5"/>
    <dgm:cxn modelId="{42D054B3-8C37-4AE2-B9E0-B906452FAD5A}" type="presParOf" srcId="{8F6D70DD-630C-475B-8E65-36F8E42267A9}" destId="{B84138F9-6984-4509-8E1F-946B553E8C3B}" srcOrd="5" destOrd="0" presId="urn:microsoft.com/office/officeart/2005/8/layout/vList5"/>
    <dgm:cxn modelId="{E9335D03-50E6-44F8-A765-4BB015736DF8}" type="presParOf" srcId="{8F6D70DD-630C-475B-8E65-36F8E42267A9}" destId="{80B78524-FE28-4EBA-B3FC-E412A6EAF344}" srcOrd="6" destOrd="0" presId="urn:microsoft.com/office/officeart/2005/8/layout/vList5"/>
    <dgm:cxn modelId="{6A7E5B99-4755-4B3A-9364-EB18CC41A9FF}" type="presParOf" srcId="{80B78524-FE28-4EBA-B3FC-E412A6EAF344}" destId="{0C0AEDA8-8A32-4FF6-B231-E413693CE516}" srcOrd="0" destOrd="0" presId="urn:microsoft.com/office/officeart/2005/8/layout/vList5"/>
    <dgm:cxn modelId="{0F1B0EDD-0D53-45A4-9DEB-CE4A014CB822}" type="presParOf" srcId="{80B78524-FE28-4EBA-B3FC-E412A6EAF344}" destId="{8BDDF586-D8BB-483C-A675-8632384BFBB1}" srcOrd="1" destOrd="0" presId="urn:microsoft.com/office/officeart/2005/8/layout/vList5"/>
    <dgm:cxn modelId="{6BF6DEC7-1D86-4D0D-839B-3E4CE9DF6C57}" type="presParOf" srcId="{8F6D70DD-630C-475B-8E65-36F8E42267A9}" destId="{4822456D-92E0-45FA-BE23-21975FF377AC}" srcOrd="7" destOrd="0" presId="urn:microsoft.com/office/officeart/2005/8/layout/vList5"/>
    <dgm:cxn modelId="{0FB0E993-C800-440F-9849-E2A7FE3BAE54}" type="presParOf" srcId="{8F6D70DD-630C-475B-8E65-36F8E42267A9}" destId="{3F86ECCA-F4CE-4CE3-8CEF-BB905713691E}" srcOrd="8" destOrd="0" presId="urn:microsoft.com/office/officeart/2005/8/layout/vList5"/>
    <dgm:cxn modelId="{00B3CF46-99BA-4134-B635-E3B950D9801E}" type="presParOf" srcId="{3F86ECCA-F4CE-4CE3-8CEF-BB905713691E}" destId="{D603E8CC-3CCB-40A3-A00C-883B3DBA310B}" srcOrd="0" destOrd="0" presId="urn:microsoft.com/office/officeart/2005/8/layout/vList5"/>
    <dgm:cxn modelId="{DEA5C6D9-755A-47CB-B727-2408DD2AF112}" type="presParOf" srcId="{3F86ECCA-F4CE-4CE3-8CEF-BB905713691E}" destId="{8C0A7723-6897-47A5-8EFC-26AC5D06CDE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660FE-0B8C-4F39-8506-3D2F8C47C75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l-GR"/>
        </a:p>
      </dgm:t>
    </dgm:pt>
    <dgm:pt modelId="{28218647-6945-42C0-8AE5-AFBC3DB43E88}">
      <dgm:prSet phldrT="[Κείμενο]" custT="1"/>
      <dgm:spPr>
        <a:solidFill>
          <a:schemeClr val="tx2">
            <a:lumMod val="50000"/>
          </a:schemeClr>
        </a:solidFill>
      </dgm:spPr>
      <dgm:t>
        <a:bodyPr/>
        <a:lstStyle/>
        <a:p>
          <a:r>
            <a:rPr lang="el-GR" sz="2800" b="0" dirty="0">
              <a:latin typeface="+mn-lt"/>
            </a:rPr>
            <a:t> Χωρισμός ομάδων - ανίχνευση ενδιαφερόντων &amp; προϋπάρχουσας γνώσης – εξερεύνηση χώρου &amp; υλικών: </a:t>
          </a:r>
        </a:p>
      </dgm:t>
    </dgm:pt>
    <dgm:pt modelId="{88C14C73-F038-4D32-A7D5-73F39DA154F3}" type="parTrans" cxnId="{DB274AD6-5A7C-40DB-AA51-547A9BA5189B}">
      <dgm:prSet/>
      <dgm:spPr/>
      <dgm:t>
        <a:bodyPr/>
        <a:lstStyle/>
        <a:p>
          <a:endParaRPr lang="el-GR">
            <a:latin typeface="+mn-lt"/>
          </a:endParaRPr>
        </a:p>
      </dgm:t>
    </dgm:pt>
    <dgm:pt modelId="{62AD6E22-2079-46B3-99B4-906A3E846506}" type="sibTrans" cxnId="{DB274AD6-5A7C-40DB-AA51-547A9BA5189B}">
      <dgm:prSet/>
      <dgm:spPr/>
      <dgm:t>
        <a:bodyPr/>
        <a:lstStyle/>
        <a:p>
          <a:endParaRPr lang="el-GR">
            <a:latin typeface="+mn-lt"/>
          </a:endParaRPr>
        </a:p>
      </dgm:t>
    </dgm:pt>
    <dgm:pt modelId="{4DBF0734-C28D-42C7-8310-07573EB03BFB}">
      <dgm:prSet phldrT="[Κείμενο]" custT="1"/>
      <dgm:spPr>
        <a:solidFill>
          <a:schemeClr val="accent1">
            <a:lumMod val="75000"/>
          </a:schemeClr>
        </a:solidFill>
      </dgm:spPr>
      <dgm:t>
        <a:bodyPr/>
        <a:lstStyle/>
        <a:p>
          <a:r>
            <a:rPr lang="el-GR" sz="3200" b="0" dirty="0">
              <a:latin typeface="+mn-lt"/>
            </a:rPr>
            <a:t>Προτάσεις-ιδέες, αναζήτηση και συλλογή πληροφοριών</a:t>
          </a:r>
        </a:p>
      </dgm:t>
    </dgm:pt>
    <dgm:pt modelId="{FDD45B87-9A37-44E6-B014-B02F49BCC42A}" type="parTrans" cxnId="{2FFA172F-75AD-46CA-B49A-FB0CF796C02F}">
      <dgm:prSet/>
      <dgm:spPr/>
      <dgm:t>
        <a:bodyPr/>
        <a:lstStyle/>
        <a:p>
          <a:endParaRPr lang="el-GR">
            <a:latin typeface="+mn-lt"/>
          </a:endParaRPr>
        </a:p>
      </dgm:t>
    </dgm:pt>
    <dgm:pt modelId="{68414C18-10AA-4DE3-85BD-5CA9D1231C94}" type="sibTrans" cxnId="{2FFA172F-75AD-46CA-B49A-FB0CF796C02F}">
      <dgm:prSet/>
      <dgm:spPr/>
      <dgm:t>
        <a:bodyPr/>
        <a:lstStyle/>
        <a:p>
          <a:endParaRPr lang="el-GR">
            <a:latin typeface="+mn-lt"/>
          </a:endParaRPr>
        </a:p>
      </dgm:t>
    </dgm:pt>
    <dgm:pt modelId="{E810B811-3361-4D4F-9E85-EC07455B6FF8}">
      <dgm:prSet phldrT="[Κείμενο]" custT="1"/>
      <dgm:spPr>
        <a:solidFill>
          <a:schemeClr val="tx2">
            <a:lumMod val="60000"/>
            <a:lumOff val="40000"/>
          </a:schemeClr>
        </a:solidFill>
      </dgm:spPr>
      <dgm:t>
        <a:bodyPr/>
        <a:lstStyle/>
        <a:p>
          <a:r>
            <a:rPr lang="el-GR" sz="3200" b="0" dirty="0">
              <a:latin typeface="+mn-lt"/>
            </a:rPr>
            <a:t>Υλοποίηση της ιδέας, «</a:t>
          </a:r>
          <a:r>
            <a:rPr lang="en-US" sz="3200" b="0" dirty="0">
              <a:latin typeface="+mn-lt"/>
            </a:rPr>
            <a:t>learning by doing</a:t>
          </a:r>
          <a:r>
            <a:rPr lang="el-GR" sz="3200" b="0" dirty="0">
              <a:latin typeface="+mn-lt"/>
            </a:rPr>
            <a:t>»</a:t>
          </a:r>
        </a:p>
      </dgm:t>
    </dgm:pt>
    <dgm:pt modelId="{EC7CA5F7-B603-4279-9159-AC531374F2A6}" type="parTrans" cxnId="{35092555-2289-416E-87AF-DDAE20FF4F73}">
      <dgm:prSet/>
      <dgm:spPr/>
      <dgm:t>
        <a:bodyPr/>
        <a:lstStyle/>
        <a:p>
          <a:endParaRPr lang="el-GR">
            <a:latin typeface="+mn-lt"/>
          </a:endParaRPr>
        </a:p>
      </dgm:t>
    </dgm:pt>
    <dgm:pt modelId="{17024C4C-547E-4EDF-861F-EEDCF8532E07}" type="sibTrans" cxnId="{35092555-2289-416E-87AF-DDAE20FF4F73}">
      <dgm:prSet/>
      <dgm:spPr/>
      <dgm:t>
        <a:bodyPr/>
        <a:lstStyle/>
        <a:p>
          <a:endParaRPr lang="el-GR">
            <a:latin typeface="+mn-lt"/>
          </a:endParaRPr>
        </a:p>
      </dgm:t>
    </dgm:pt>
    <dgm:pt modelId="{2D891BAC-283C-42D1-9230-7CEB7290F8FB}">
      <dgm:prSet custT="1"/>
      <dgm:spPr>
        <a:solidFill>
          <a:schemeClr val="accent1">
            <a:lumMod val="60000"/>
            <a:lumOff val="40000"/>
          </a:schemeClr>
        </a:solidFill>
      </dgm:spPr>
      <dgm:t>
        <a:bodyPr/>
        <a:lstStyle/>
        <a:p>
          <a:r>
            <a:rPr lang="el-GR" sz="3200" b="0" dirty="0">
              <a:solidFill>
                <a:schemeClr val="bg1"/>
              </a:solidFill>
              <a:latin typeface="+mn-lt"/>
            </a:rPr>
            <a:t>Προετοιμασία Φεστιβάλ</a:t>
          </a:r>
        </a:p>
      </dgm:t>
    </dgm:pt>
    <dgm:pt modelId="{CA5DF441-2603-4DC4-9E5A-1DBC54D0D6DA}" type="parTrans" cxnId="{4D8A2943-2477-4431-853C-26AF6B571056}">
      <dgm:prSet/>
      <dgm:spPr/>
      <dgm:t>
        <a:bodyPr/>
        <a:lstStyle/>
        <a:p>
          <a:endParaRPr lang="el-GR">
            <a:latin typeface="+mn-lt"/>
          </a:endParaRPr>
        </a:p>
      </dgm:t>
    </dgm:pt>
    <dgm:pt modelId="{6D93C2F1-6B2D-443B-824E-ACDB541287EF}" type="sibTrans" cxnId="{4D8A2943-2477-4431-853C-26AF6B571056}">
      <dgm:prSet/>
      <dgm:spPr/>
      <dgm:t>
        <a:bodyPr/>
        <a:lstStyle/>
        <a:p>
          <a:endParaRPr lang="el-GR">
            <a:latin typeface="+mn-lt"/>
          </a:endParaRPr>
        </a:p>
      </dgm:t>
    </dgm:pt>
    <dgm:pt modelId="{ADD3F131-DB22-4D3C-A424-91067E42F89E}">
      <dgm:prSet custT="1"/>
      <dgm:spPr>
        <a:solidFill>
          <a:schemeClr val="accent5">
            <a:lumMod val="50000"/>
          </a:schemeClr>
        </a:solidFill>
      </dgm:spPr>
      <dgm:t>
        <a:bodyPr/>
        <a:lstStyle/>
        <a:p>
          <a:r>
            <a:rPr lang="el-GR" sz="3200" b="0" dirty="0">
              <a:latin typeface="+mn-lt"/>
            </a:rPr>
            <a:t>Η ημέρα του Φεστιβάλ</a:t>
          </a:r>
        </a:p>
      </dgm:t>
    </dgm:pt>
    <dgm:pt modelId="{39EFE66C-8158-4E87-B1A2-5E69DB2D9341}" type="parTrans" cxnId="{5FB87862-08FF-41AE-8BC7-5EB20F8A1357}">
      <dgm:prSet/>
      <dgm:spPr/>
      <dgm:t>
        <a:bodyPr/>
        <a:lstStyle/>
        <a:p>
          <a:endParaRPr lang="el-GR">
            <a:latin typeface="+mn-lt"/>
          </a:endParaRPr>
        </a:p>
      </dgm:t>
    </dgm:pt>
    <dgm:pt modelId="{25E08C6D-075D-418A-BDD1-6491E4346AED}" type="sibTrans" cxnId="{5FB87862-08FF-41AE-8BC7-5EB20F8A1357}">
      <dgm:prSet/>
      <dgm:spPr/>
      <dgm:t>
        <a:bodyPr/>
        <a:lstStyle/>
        <a:p>
          <a:endParaRPr lang="el-GR">
            <a:latin typeface="+mn-lt"/>
          </a:endParaRPr>
        </a:p>
      </dgm:t>
    </dgm:pt>
    <dgm:pt modelId="{CF9BC68D-A38C-4DAC-B997-6A5F1176A7F5}" type="pres">
      <dgm:prSet presAssocID="{8EE660FE-0B8C-4F39-8506-3D2F8C47C753}" presName="Name0" presStyleCnt="0">
        <dgm:presLayoutVars>
          <dgm:chMax val="7"/>
          <dgm:chPref val="7"/>
          <dgm:dir/>
        </dgm:presLayoutVars>
      </dgm:prSet>
      <dgm:spPr/>
    </dgm:pt>
    <dgm:pt modelId="{08DAE56E-FFD6-4A1D-84A5-5C715DB03A46}" type="pres">
      <dgm:prSet presAssocID="{8EE660FE-0B8C-4F39-8506-3D2F8C47C753}" presName="Name1" presStyleCnt="0"/>
      <dgm:spPr/>
    </dgm:pt>
    <dgm:pt modelId="{5B8B9914-FE0A-4508-9D92-53C0B5ADD85A}" type="pres">
      <dgm:prSet presAssocID="{8EE660FE-0B8C-4F39-8506-3D2F8C47C753}" presName="cycle" presStyleCnt="0"/>
      <dgm:spPr/>
    </dgm:pt>
    <dgm:pt modelId="{E5BDBAB9-1488-46B1-99B5-D86806D67332}" type="pres">
      <dgm:prSet presAssocID="{8EE660FE-0B8C-4F39-8506-3D2F8C47C753}" presName="srcNode" presStyleLbl="node1" presStyleIdx="0" presStyleCnt="5"/>
      <dgm:spPr/>
    </dgm:pt>
    <dgm:pt modelId="{13A19F8D-265A-407D-96A8-CB1D935703DC}" type="pres">
      <dgm:prSet presAssocID="{8EE660FE-0B8C-4F39-8506-3D2F8C47C753}" presName="conn" presStyleLbl="parChTrans1D2" presStyleIdx="0" presStyleCnt="1"/>
      <dgm:spPr/>
    </dgm:pt>
    <dgm:pt modelId="{8D020B75-EC95-4D2C-A7DB-A6EF4E79586E}" type="pres">
      <dgm:prSet presAssocID="{8EE660FE-0B8C-4F39-8506-3D2F8C47C753}" presName="extraNode" presStyleLbl="node1" presStyleIdx="0" presStyleCnt="5"/>
      <dgm:spPr/>
    </dgm:pt>
    <dgm:pt modelId="{6A39C4B6-1198-48E3-9BF5-41882DA4CAF4}" type="pres">
      <dgm:prSet presAssocID="{8EE660FE-0B8C-4F39-8506-3D2F8C47C753}" presName="dstNode" presStyleLbl="node1" presStyleIdx="0" presStyleCnt="5"/>
      <dgm:spPr/>
    </dgm:pt>
    <dgm:pt modelId="{2B3A4507-E698-4241-9E18-CD005E71DEF9}" type="pres">
      <dgm:prSet presAssocID="{28218647-6945-42C0-8AE5-AFBC3DB43E88}" presName="text_1" presStyleLbl="node1" presStyleIdx="0" presStyleCnt="5" custScaleX="101585" custScaleY="153604" custLinFactNeighborX="3350" custLinFactNeighborY="-23452">
        <dgm:presLayoutVars>
          <dgm:bulletEnabled val="1"/>
        </dgm:presLayoutVars>
      </dgm:prSet>
      <dgm:spPr/>
    </dgm:pt>
    <dgm:pt modelId="{86721521-8E5F-4823-86AB-D7F3A6A03BE0}" type="pres">
      <dgm:prSet presAssocID="{28218647-6945-42C0-8AE5-AFBC3DB43E88}" presName="accent_1" presStyleCnt="0"/>
      <dgm:spPr/>
    </dgm:pt>
    <dgm:pt modelId="{DD83A71B-FE91-495B-B8E8-54B43020BCF6}" type="pres">
      <dgm:prSet presAssocID="{28218647-6945-42C0-8AE5-AFBC3DB43E88}" presName="accentRepeatNode" presStyleLbl="solidFgAcc1" presStyleIdx="0" presStyleCnt="5" custLinFactNeighborX="1748" custLinFactNeighborY="-13855"/>
      <dgm:spPr>
        <a:blipFill rotWithShape="0">
          <a:blip xmlns:r="http://schemas.openxmlformats.org/officeDocument/2006/relationships" r:embed="rId1"/>
          <a:stretch>
            <a:fillRect/>
          </a:stretch>
        </a:blipFill>
        <a:ln>
          <a:solidFill>
            <a:schemeClr val="accent1"/>
          </a:solidFill>
        </a:ln>
      </dgm:spPr>
    </dgm:pt>
    <dgm:pt modelId="{62948930-1B60-4FAB-B44A-A360C1284958}" type="pres">
      <dgm:prSet presAssocID="{4DBF0734-C28D-42C7-8310-07573EB03BFB}" presName="text_2" presStyleLbl="node1" presStyleIdx="1" presStyleCnt="5" custScaleX="102220" custScaleY="119395">
        <dgm:presLayoutVars>
          <dgm:bulletEnabled val="1"/>
        </dgm:presLayoutVars>
      </dgm:prSet>
      <dgm:spPr/>
    </dgm:pt>
    <dgm:pt modelId="{121E27F5-0ECF-4E90-9E7F-99006CF1B317}" type="pres">
      <dgm:prSet presAssocID="{4DBF0734-C28D-42C7-8310-07573EB03BFB}" presName="accent_2" presStyleCnt="0"/>
      <dgm:spPr/>
    </dgm:pt>
    <dgm:pt modelId="{3E5F549E-5603-4E57-B217-DF30D03F1024}" type="pres">
      <dgm:prSet presAssocID="{4DBF0734-C28D-42C7-8310-07573EB03BFB}" presName="accentRepeatNode" presStyleLbl="solidFgAcc1" presStyleIdx="1" presStyleCnt="5" custLinFactNeighborX="-18086" custLinFactNeighborY="-3963"/>
      <dgm:spPr>
        <a:blipFill rotWithShape="0">
          <a:blip xmlns:r="http://schemas.openxmlformats.org/officeDocument/2006/relationships" r:embed="rId2"/>
          <a:stretch>
            <a:fillRect/>
          </a:stretch>
        </a:blipFill>
        <a:ln>
          <a:solidFill>
            <a:schemeClr val="accent1"/>
          </a:solidFill>
        </a:ln>
      </dgm:spPr>
    </dgm:pt>
    <dgm:pt modelId="{0C1373F9-AFF4-44C1-B08A-7F78FE7B3C23}" type="pres">
      <dgm:prSet presAssocID="{E810B811-3361-4D4F-9E85-EC07455B6FF8}" presName="text_3" presStyleLbl="node1" presStyleIdx="2" presStyleCnt="5" custScaleX="106346" custScaleY="125029" custLinFactNeighborX="204" custLinFactNeighborY="-8644">
        <dgm:presLayoutVars>
          <dgm:bulletEnabled val="1"/>
        </dgm:presLayoutVars>
      </dgm:prSet>
      <dgm:spPr/>
    </dgm:pt>
    <dgm:pt modelId="{24F0086F-259E-4E5B-AE37-7F4669F67F81}" type="pres">
      <dgm:prSet presAssocID="{E810B811-3361-4D4F-9E85-EC07455B6FF8}" presName="accent_3" presStyleCnt="0"/>
      <dgm:spPr/>
    </dgm:pt>
    <dgm:pt modelId="{DFA14481-EB4A-4941-B1BE-C572116F6392}" type="pres">
      <dgm:prSet presAssocID="{E810B811-3361-4D4F-9E85-EC07455B6FF8}" presName="accentRepeatNode" presStyleLbl="solidFgAcc1" presStyleIdx="2" presStyleCnt="5" custLinFactNeighborX="-22019" custLinFactNeighborY="-9348"/>
      <dgm:spPr>
        <a:blipFill rotWithShape="0">
          <a:blip xmlns:r="http://schemas.openxmlformats.org/officeDocument/2006/relationships" r:embed="rId3"/>
          <a:stretch>
            <a:fillRect/>
          </a:stretch>
        </a:blipFill>
        <a:ln>
          <a:solidFill>
            <a:schemeClr val="accent1"/>
          </a:solidFill>
        </a:ln>
      </dgm:spPr>
    </dgm:pt>
    <dgm:pt modelId="{25C57C9D-CC4D-4E11-9089-E8936B02F82D}" type="pres">
      <dgm:prSet presAssocID="{2D891BAC-283C-42D1-9230-7CEB7290F8FB}" presName="text_4" presStyleLbl="node1" presStyleIdx="3" presStyleCnt="5" custScaleY="110056" custLinFactNeighborX="1596" custLinFactNeighborY="755">
        <dgm:presLayoutVars>
          <dgm:bulletEnabled val="1"/>
        </dgm:presLayoutVars>
      </dgm:prSet>
      <dgm:spPr/>
    </dgm:pt>
    <dgm:pt modelId="{4B53CAC3-3750-4FE2-B60D-B9A3E052AB16}" type="pres">
      <dgm:prSet presAssocID="{2D891BAC-283C-42D1-9230-7CEB7290F8FB}" presName="accent_4" presStyleCnt="0"/>
      <dgm:spPr/>
    </dgm:pt>
    <dgm:pt modelId="{B696FF3E-59CF-42C7-A46E-1C8A525BBA91}" type="pres">
      <dgm:prSet presAssocID="{2D891BAC-283C-42D1-9230-7CEB7290F8FB}" presName="accentRepeatNode" presStyleLbl="solidFgAcc1" presStyleIdx="3" presStyleCnt="5" custLinFactNeighborX="-2109" custLinFactNeighborY="544"/>
      <dgm:spPr>
        <a:blipFill rotWithShape="0">
          <a:blip xmlns:r="http://schemas.openxmlformats.org/officeDocument/2006/relationships" r:embed="rId4"/>
          <a:stretch>
            <a:fillRect/>
          </a:stretch>
        </a:blipFill>
        <a:ln>
          <a:solidFill>
            <a:schemeClr val="accent1"/>
          </a:solidFill>
        </a:ln>
      </dgm:spPr>
    </dgm:pt>
    <dgm:pt modelId="{8E83BF83-8C48-465B-BF8E-D0C6C0A3CA2A}" type="pres">
      <dgm:prSet presAssocID="{ADD3F131-DB22-4D3C-A424-91067E42F89E}" presName="text_5" presStyleLbl="node1" presStyleIdx="4" presStyleCnt="5" custScaleY="131049" custLinFactNeighborX="3716" custLinFactNeighborY="9534">
        <dgm:presLayoutVars>
          <dgm:bulletEnabled val="1"/>
        </dgm:presLayoutVars>
      </dgm:prSet>
      <dgm:spPr/>
    </dgm:pt>
    <dgm:pt modelId="{D4162436-C78D-42E5-B7D7-2D48649D10D5}" type="pres">
      <dgm:prSet presAssocID="{ADD3F131-DB22-4D3C-A424-91067E42F89E}" presName="accent_5" presStyleCnt="0"/>
      <dgm:spPr/>
    </dgm:pt>
    <dgm:pt modelId="{3986E286-DFAF-477B-A920-D4F4F95DF572}" type="pres">
      <dgm:prSet presAssocID="{ADD3F131-DB22-4D3C-A424-91067E42F89E}" presName="accentRepeatNode" presStyleLbl="solidFgAcc1" presStyleIdx="4" presStyleCnt="5" custLinFactNeighborX="1748" custLinFactNeighborY="-4102"/>
      <dgm:spPr>
        <a:blipFill rotWithShape="0">
          <a:blip xmlns:r="http://schemas.openxmlformats.org/officeDocument/2006/relationships" r:embed="rId5"/>
          <a:stretch>
            <a:fillRect/>
          </a:stretch>
        </a:blipFill>
        <a:ln>
          <a:solidFill>
            <a:schemeClr val="accent1"/>
          </a:solidFill>
        </a:ln>
      </dgm:spPr>
    </dgm:pt>
  </dgm:ptLst>
  <dgm:cxnLst>
    <dgm:cxn modelId="{EFBBA312-043C-41BD-A352-10CF52BAC765}" type="presOf" srcId="{62AD6E22-2079-46B3-99B4-906A3E846506}" destId="{13A19F8D-265A-407D-96A8-CB1D935703DC}" srcOrd="0" destOrd="0" presId="urn:microsoft.com/office/officeart/2008/layout/VerticalCurvedList"/>
    <dgm:cxn modelId="{FEB74229-8E45-4911-80B5-E1266DA9A4FB}" type="presOf" srcId="{28218647-6945-42C0-8AE5-AFBC3DB43E88}" destId="{2B3A4507-E698-4241-9E18-CD005E71DEF9}" srcOrd="0" destOrd="0" presId="urn:microsoft.com/office/officeart/2008/layout/VerticalCurvedList"/>
    <dgm:cxn modelId="{2FFA172F-75AD-46CA-B49A-FB0CF796C02F}" srcId="{8EE660FE-0B8C-4F39-8506-3D2F8C47C753}" destId="{4DBF0734-C28D-42C7-8310-07573EB03BFB}" srcOrd="1" destOrd="0" parTransId="{FDD45B87-9A37-44E6-B014-B02F49BCC42A}" sibTransId="{68414C18-10AA-4DE3-85BD-5CA9D1231C94}"/>
    <dgm:cxn modelId="{30946161-62BE-46A0-868D-F052D926E928}" type="presOf" srcId="{ADD3F131-DB22-4D3C-A424-91067E42F89E}" destId="{8E83BF83-8C48-465B-BF8E-D0C6C0A3CA2A}" srcOrd="0" destOrd="0" presId="urn:microsoft.com/office/officeart/2008/layout/VerticalCurvedList"/>
    <dgm:cxn modelId="{5FB87862-08FF-41AE-8BC7-5EB20F8A1357}" srcId="{8EE660FE-0B8C-4F39-8506-3D2F8C47C753}" destId="{ADD3F131-DB22-4D3C-A424-91067E42F89E}" srcOrd="4" destOrd="0" parTransId="{39EFE66C-8158-4E87-B1A2-5E69DB2D9341}" sibTransId="{25E08C6D-075D-418A-BDD1-6491E4346AED}"/>
    <dgm:cxn modelId="{4D8A2943-2477-4431-853C-26AF6B571056}" srcId="{8EE660FE-0B8C-4F39-8506-3D2F8C47C753}" destId="{2D891BAC-283C-42D1-9230-7CEB7290F8FB}" srcOrd="3" destOrd="0" parTransId="{CA5DF441-2603-4DC4-9E5A-1DBC54D0D6DA}" sibTransId="{6D93C2F1-6B2D-443B-824E-ACDB541287EF}"/>
    <dgm:cxn modelId="{A1213D52-78AB-408F-8E26-5E91358962B8}" type="presOf" srcId="{8EE660FE-0B8C-4F39-8506-3D2F8C47C753}" destId="{CF9BC68D-A38C-4DAC-B997-6A5F1176A7F5}" srcOrd="0" destOrd="0" presId="urn:microsoft.com/office/officeart/2008/layout/VerticalCurvedList"/>
    <dgm:cxn modelId="{35092555-2289-416E-87AF-DDAE20FF4F73}" srcId="{8EE660FE-0B8C-4F39-8506-3D2F8C47C753}" destId="{E810B811-3361-4D4F-9E85-EC07455B6FF8}" srcOrd="2" destOrd="0" parTransId="{EC7CA5F7-B603-4279-9159-AC531374F2A6}" sibTransId="{17024C4C-547E-4EDF-861F-EEDCF8532E07}"/>
    <dgm:cxn modelId="{BFE4D68E-1506-4DF0-B159-2C0DB56743AC}" type="presOf" srcId="{E810B811-3361-4D4F-9E85-EC07455B6FF8}" destId="{0C1373F9-AFF4-44C1-B08A-7F78FE7B3C23}" srcOrd="0" destOrd="0" presId="urn:microsoft.com/office/officeart/2008/layout/VerticalCurvedList"/>
    <dgm:cxn modelId="{D917F7A5-7F35-4DF9-90AB-B1B40EDF3C85}" type="presOf" srcId="{2D891BAC-283C-42D1-9230-7CEB7290F8FB}" destId="{25C57C9D-CC4D-4E11-9089-E8936B02F82D}" srcOrd="0" destOrd="0" presId="urn:microsoft.com/office/officeart/2008/layout/VerticalCurvedList"/>
    <dgm:cxn modelId="{DB274AD6-5A7C-40DB-AA51-547A9BA5189B}" srcId="{8EE660FE-0B8C-4F39-8506-3D2F8C47C753}" destId="{28218647-6945-42C0-8AE5-AFBC3DB43E88}" srcOrd="0" destOrd="0" parTransId="{88C14C73-F038-4D32-A7D5-73F39DA154F3}" sibTransId="{62AD6E22-2079-46B3-99B4-906A3E846506}"/>
    <dgm:cxn modelId="{D89DAAE4-E23A-406B-82E8-F91AB17BBE1F}" type="presOf" srcId="{4DBF0734-C28D-42C7-8310-07573EB03BFB}" destId="{62948930-1B60-4FAB-B44A-A360C1284958}" srcOrd="0" destOrd="0" presId="urn:microsoft.com/office/officeart/2008/layout/VerticalCurvedList"/>
    <dgm:cxn modelId="{056EFF8B-3210-4B8C-BD5A-33690E4410C4}" type="presParOf" srcId="{CF9BC68D-A38C-4DAC-B997-6A5F1176A7F5}" destId="{08DAE56E-FFD6-4A1D-84A5-5C715DB03A46}" srcOrd="0" destOrd="0" presId="urn:microsoft.com/office/officeart/2008/layout/VerticalCurvedList"/>
    <dgm:cxn modelId="{DA3AFED9-B066-44C6-A9AD-A1C19B091B48}" type="presParOf" srcId="{08DAE56E-FFD6-4A1D-84A5-5C715DB03A46}" destId="{5B8B9914-FE0A-4508-9D92-53C0B5ADD85A}" srcOrd="0" destOrd="0" presId="urn:microsoft.com/office/officeart/2008/layout/VerticalCurvedList"/>
    <dgm:cxn modelId="{A06C5C34-4FB6-46E6-BF30-84EDD64B0D4A}" type="presParOf" srcId="{5B8B9914-FE0A-4508-9D92-53C0B5ADD85A}" destId="{E5BDBAB9-1488-46B1-99B5-D86806D67332}" srcOrd="0" destOrd="0" presId="urn:microsoft.com/office/officeart/2008/layout/VerticalCurvedList"/>
    <dgm:cxn modelId="{1D2C1412-4BF9-4BEE-8BB4-83118D679A68}" type="presParOf" srcId="{5B8B9914-FE0A-4508-9D92-53C0B5ADD85A}" destId="{13A19F8D-265A-407D-96A8-CB1D935703DC}" srcOrd="1" destOrd="0" presId="urn:microsoft.com/office/officeart/2008/layout/VerticalCurvedList"/>
    <dgm:cxn modelId="{5CF380FB-B0C4-4CCE-B08F-61894C05F90B}" type="presParOf" srcId="{5B8B9914-FE0A-4508-9D92-53C0B5ADD85A}" destId="{8D020B75-EC95-4D2C-A7DB-A6EF4E79586E}" srcOrd="2" destOrd="0" presId="urn:microsoft.com/office/officeart/2008/layout/VerticalCurvedList"/>
    <dgm:cxn modelId="{5D692E72-C916-4752-AB5F-52AB99EF56A3}" type="presParOf" srcId="{5B8B9914-FE0A-4508-9D92-53C0B5ADD85A}" destId="{6A39C4B6-1198-48E3-9BF5-41882DA4CAF4}" srcOrd="3" destOrd="0" presId="urn:microsoft.com/office/officeart/2008/layout/VerticalCurvedList"/>
    <dgm:cxn modelId="{449BDC0D-2514-4248-9DEC-C0B56C2941CD}" type="presParOf" srcId="{08DAE56E-FFD6-4A1D-84A5-5C715DB03A46}" destId="{2B3A4507-E698-4241-9E18-CD005E71DEF9}" srcOrd="1" destOrd="0" presId="urn:microsoft.com/office/officeart/2008/layout/VerticalCurvedList"/>
    <dgm:cxn modelId="{4C9A417E-3FC8-4B61-A5DE-4C38A56FDC87}" type="presParOf" srcId="{08DAE56E-FFD6-4A1D-84A5-5C715DB03A46}" destId="{86721521-8E5F-4823-86AB-D7F3A6A03BE0}" srcOrd="2" destOrd="0" presId="urn:microsoft.com/office/officeart/2008/layout/VerticalCurvedList"/>
    <dgm:cxn modelId="{8AC3869C-C10A-4134-8669-E18E319F0D7A}" type="presParOf" srcId="{86721521-8E5F-4823-86AB-D7F3A6A03BE0}" destId="{DD83A71B-FE91-495B-B8E8-54B43020BCF6}" srcOrd="0" destOrd="0" presId="urn:microsoft.com/office/officeart/2008/layout/VerticalCurvedList"/>
    <dgm:cxn modelId="{DB2EEBF9-97A2-4C9B-AA22-8B8CB3D4D4F3}" type="presParOf" srcId="{08DAE56E-FFD6-4A1D-84A5-5C715DB03A46}" destId="{62948930-1B60-4FAB-B44A-A360C1284958}" srcOrd="3" destOrd="0" presId="urn:microsoft.com/office/officeart/2008/layout/VerticalCurvedList"/>
    <dgm:cxn modelId="{9379DD09-2670-42D8-A67E-0FAC3B73B126}" type="presParOf" srcId="{08DAE56E-FFD6-4A1D-84A5-5C715DB03A46}" destId="{121E27F5-0ECF-4E90-9E7F-99006CF1B317}" srcOrd="4" destOrd="0" presId="urn:microsoft.com/office/officeart/2008/layout/VerticalCurvedList"/>
    <dgm:cxn modelId="{77D5C8E3-B075-49E6-B323-3A13A37C2D79}" type="presParOf" srcId="{121E27F5-0ECF-4E90-9E7F-99006CF1B317}" destId="{3E5F549E-5603-4E57-B217-DF30D03F1024}" srcOrd="0" destOrd="0" presId="urn:microsoft.com/office/officeart/2008/layout/VerticalCurvedList"/>
    <dgm:cxn modelId="{FE1E718E-EB53-4D82-808D-D4C1BE580A26}" type="presParOf" srcId="{08DAE56E-FFD6-4A1D-84A5-5C715DB03A46}" destId="{0C1373F9-AFF4-44C1-B08A-7F78FE7B3C23}" srcOrd="5" destOrd="0" presId="urn:microsoft.com/office/officeart/2008/layout/VerticalCurvedList"/>
    <dgm:cxn modelId="{495EB03C-7F7D-4C4E-892D-F901E028AD7F}" type="presParOf" srcId="{08DAE56E-FFD6-4A1D-84A5-5C715DB03A46}" destId="{24F0086F-259E-4E5B-AE37-7F4669F67F81}" srcOrd="6" destOrd="0" presId="urn:microsoft.com/office/officeart/2008/layout/VerticalCurvedList"/>
    <dgm:cxn modelId="{5DEECF7A-9105-4B42-8776-B53FE97E2BF3}" type="presParOf" srcId="{24F0086F-259E-4E5B-AE37-7F4669F67F81}" destId="{DFA14481-EB4A-4941-B1BE-C572116F6392}" srcOrd="0" destOrd="0" presId="urn:microsoft.com/office/officeart/2008/layout/VerticalCurvedList"/>
    <dgm:cxn modelId="{2F405905-1F84-4B29-A8A4-9DB93E3CF4E8}" type="presParOf" srcId="{08DAE56E-FFD6-4A1D-84A5-5C715DB03A46}" destId="{25C57C9D-CC4D-4E11-9089-E8936B02F82D}" srcOrd="7" destOrd="0" presId="urn:microsoft.com/office/officeart/2008/layout/VerticalCurvedList"/>
    <dgm:cxn modelId="{A1A5BFF1-6044-4097-8CC7-551F689352F2}" type="presParOf" srcId="{08DAE56E-FFD6-4A1D-84A5-5C715DB03A46}" destId="{4B53CAC3-3750-4FE2-B60D-B9A3E052AB16}" srcOrd="8" destOrd="0" presId="urn:microsoft.com/office/officeart/2008/layout/VerticalCurvedList"/>
    <dgm:cxn modelId="{898CB43C-0FDC-4CE3-8EB7-2E35E83EDB71}" type="presParOf" srcId="{4B53CAC3-3750-4FE2-B60D-B9A3E052AB16}" destId="{B696FF3E-59CF-42C7-A46E-1C8A525BBA91}" srcOrd="0" destOrd="0" presId="urn:microsoft.com/office/officeart/2008/layout/VerticalCurvedList"/>
    <dgm:cxn modelId="{44EDAE54-5FB2-47EA-954D-9A3BA115C252}" type="presParOf" srcId="{08DAE56E-FFD6-4A1D-84A5-5C715DB03A46}" destId="{8E83BF83-8C48-465B-BF8E-D0C6C0A3CA2A}" srcOrd="9" destOrd="0" presId="urn:microsoft.com/office/officeart/2008/layout/VerticalCurvedList"/>
    <dgm:cxn modelId="{A82C8028-E877-4C95-8C0B-E60DF270C830}" type="presParOf" srcId="{08DAE56E-FFD6-4A1D-84A5-5C715DB03A46}" destId="{D4162436-C78D-42E5-B7D7-2D48649D10D5}" srcOrd="10" destOrd="0" presId="urn:microsoft.com/office/officeart/2008/layout/VerticalCurvedList"/>
    <dgm:cxn modelId="{5BEF3DD1-C494-4EB7-87AF-6EEADED7AA74}" type="presParOf" srcId="{D4162436-C78D-42E5-B7D7-2D48649D10D5}" destId="{3986E286-DFAF-477B-A920-D4F4F95DF57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3A32C7-D290-4002-AB23-B82D3534381E}" type="doc">
      <dgm:prSet loTypeId="urn:microsoft.com/office/officeart/2005/8/layout/hList6" loCatId="list" qsTypeId="urn:microsoft.com/office/officeart/2005/8/quickstyle/3d2" qsCatId="3D" csTypeId="urn:microsoft.com/office/officeart/2005/8/colors/colorful1" csCatId="colorful" phldr="1"/>
      <dgm:spPr/>
      <dgm:t>
        <a:bodyPr/>
        <a:lstStyle/>
        <a:p>
          <a:endParaRPr lang="el-GR"/>
        </a:p>
      </dgm:t>
    </dgm:pt>
    <dgm:pt modelId="{9B8F8294-F88E-4872-91C1-D5F34BDEBBB4}">
      <dgm:prSet phldrT="[Κείμενο]"/>
      <dgm:spPr/>
      <dgm:t>
        <a:bodyPr/>
        <a:lstStyle/>
        <a:p>
          <a:r>
            <a:rPr lang="el-GR" b="1" dirty="0"/>
            <a:t>Δεξιότητες</a:t>
          </a:r>
          <a:r>
            <a:rPr lang="en-US" b="1" dirty="0"/>
            <a:t>-skills</a:t>
          </a:r>
          <a:endParaRPr lang="el-GR" b="1" dirty="0"/>
        </a:p>
      </dgm:t>
    </dgm:pt>
    <dgm:pt modelId="{02ED8472-C23D-45AC-B61A-4C03C4E9DA77}" type="parTrans" cxnId="{B85D5FAB-AB98-491E-AA78-4E64CFFCC60A}">
      <dgm:prSet/>
      <dgm:spPr/>
      <dgm:t>
        <a:bodyPr/>
        <a:lstStyle/>
        <a:p>
          <a:endParaRPr lang="el-GR"/>
        </a:p>
      </dgm:t>
    </dgm:pt>
    <dgm:pt modelId="{C26F4E5D-25E9-4DFA-BAF1-9669ACDEBA4C}" type="sibTrans" cxnId="{B85D5FAB-AB98-491E-AA78-4E64CFFCC60A}">
      <dgm:prSet/>
      <dgm:spPr/>
      <dgm:t>
        <a:bodyPr/>
        <a:lstStyle/>
        <a:p>
          <a:endParaRPr lang="el-GR"/>
        </a:p>
      </dgm:t>
    </dgm:pt>
    <dgm:pt modelId="{3E0C8710-8998-4326-A3CF-74EA6C60DC2D}">
      <dgm:prSet phldrT="[Κείμενο]"/>
      <dgm:spPr/>
      <dgm:t>
        <a:bodyPr/>
        <a:lstStyle/>
        <a:p>
          <a:r>
            <a:rPr lang="el-GR" dirty="0"/>
            <a:t>Ερμηνεία</a:t>
          </a:r>
          <a:r>
            <a:rPr lang="en-US" dirty="0"/>
            <a:t> - </a:t>
          </a:r>
          <a:r>
            <a:rPr lang="en-US" dirty="0">
              <a:solidFill>
                <a:schemeClr val="tx1"/>
              </a:solidFill>
            </a:rPr>
            <a:t>interpretation</a:t>
          </a:r>
          <a:endParaRPr lang="el-GR" dirty="0">
            <a:solidFill>
              <a:schemeClr val="tx1"/>
            </a:solidFill>
          </a:endParaRPr>
        </a:p>
      </dgm:t>
    </dgm:pt>
    <dgm:pt modelId="{05B6EA67-4A04-44DD-9520-EA3536BBC1BE}" type="parTrans" cxnId="{4B897ADF-13CE-466C-B56A-F58D45D996AC}">
      <dgm:prSet/>
      <dgm:spPr/>
      <dgm:t>
        <a:bodyPr/>
        <a:lstStyle/>
        <a:p>
          <a:endParaRPr lang="el-GR"/>
        </a:p>
      </dgm:t>
    </dgm:pt>
    <dgm:pt modelId="{44577BF2-2571-406E-BD2F-886E623EADB2}" type="sibTrans" cxnId="{4B897ADF-13CE-466C-B56A-F58D45D996AC}">
      <dgm:prSet/>
      <dgm:spPr/>
      <dgm:t>
        <a:bodyPr/>
        <a:lstStyle/>
        <a:p>
          <a:endParaRPr lang="el-GR"/>
        </a:p>
      </dgm:t>
    </dgm:pt>
    <dgm:pt modelId="{8725C57B-A1A6-4124-95E5-034332259AF8}">
      <dgm:prSet phldrT="[Κείμενο]"/>
      <dgm:spPr/>
      <dgm:t>
        <a:bodyPr/>
        <a:lstStyle/>
        <a:p>
          <a:r>
            <a:rPr lang="el-GR" b="1" dirty="0">
              <a:solidFill>
                <a:schemeClr val="tx1"/>
              </a:solidFill>
            </a:rPr>
            <a:t>Διαθέσεις</a:t>
          </a:r>
          <a:r>
            <a:rPr lang="en-US" b="1" dirty="0">
              <a:solidFill>
                <a:schemeClr val="tx1"/>
              </a:solidFill>
            </a:rPr>
            <a:t>-</a:t>
          </a:r>
          <a:r>
            <a:rPr lang="en-US" dirty="0"/>
            <a:t>Dispositions</a:t>
          </a:r>
          <a:endParaRPr lang="el-GR" b="1" dirty="0">
            <a:solidFill>
              <a:schemeClr val="tx1"/>
            </a:solidFill>
          </a:endParaRPr>
        </a:p>
      </dgm:t>
    </dgm:pt>
    <dgm:pt modelId="{62FBCF46-6107-42E1-AFEA-4B1E8096E124}" type="parTrans" cxnId="{1AA68E36-82E1-4F92-90FB-FD8F388FC78A}">
      <dgm:prSet/>
      <dgm:spPr/>
      <dgm:t>
        <a:bodyPr/>
        <a:lstStyle/>
        <a:p>
          <a:endParaRPr lang="el-GR"/>
        </a:p>
      </dgm:t>
    </dgm:pt>
    <dgm:pt modelId="{EBC941BF-CDA0-485B-ABBA-5BF1F8741FDB}" type="sibTrans" cxnId="{1AA68E36-82E1-4F92-90FB-FD8F388FC78A}">
      <dgm:prSet/>
      <dgm:spPr/>
      <dgm:t>
        <a:bodyPr/>
        <a:lstStyle/>
        <a:p>
          <a:endParaRPr lang="el-GR"/>
        </a:p>
      </dgm:t>
    </dgm:pt>
    <dgm:pt modelId="{956BDB89-CA0E-439F-850A-93BDBA9D7C53}">
      <dgm:prSet phldrT="[Κείμενο]"/>
      <dgm:spPr/>
      <dgm:t>
        <a:bodyPr/>
        <a:lstStyle/>
        <a:p>
          <a:r>
            <a:rPr lang="el-GR" dirty="0">
              <a:solidFill>
                <a:schemeClr val="tx1"/>
              </a:solidFill>
            </a:rPr>
            <a:t>Αναζήτηση της </a:t>
          </a:r>
          <a:r>
            <a:rPr lang="el-GR">
              <a:solidFill>
                <a:schemeClr val="tx1"/>
              </a:solidFill>
            </a:rPr>
            <a:t>αλήθειας</a:t>
          </a:r>
          <a:r>
            <a:rPr lang="en-US">
              <a:solidFill>
                <a:schemeClr val="tx1"/>
              </a:solidFill>
            </a:rPr>
            <a:t>-</a:t>
          </a:r>
          <a:r>
            <a:rPr lang="en-US"/>
            <a:t>truth-seeking</a:t>
          </a:r>
          <a:endParaRPr lang="el-GR" dirty="0">
            <a:solidFill>
              <a:schemeClr val="tx1"/>
            </a:solidFill>
          </a:endParaRPr>
        </a:p>
      </dgm:t>
    </dgm:pt>
    <dgm:pt modelId="{E2778D57-DF17-48C9-ACCC-3C40AE8BB783}" type="parTrans" cxnId="{3E1D115B-771E-48EF-B513-A40607266E82}">
      <dgm:prSet/>
      <dgm:spPr/>
      <dgm:t>
        <a:bodyPr/>
        <a:lstStyle/>
        <a:p>
          <a:endParaRPr lang="el-GR"/>
        </a:p>
      </dgm:t>
    </dgm:pt>
    <dgm:pt modelId="{49828B97-D978-4BDD-8896-69D418633CA1}" type="sibTrans" cxnId="{3E1D115B-771E-48EF-B513-A40607266E82}">
      <dgm:prSet/>
      <dgm:spPr/>
      <dgm:t>
        <a:bodyPr/>
        <a:lstStyle/>
        <a:p>
          <a:endParaRPr lang="el-GR"/>
        </a:p>
      </dgm:t>
    </dgm:pt>
    <dgm:pt modelId="{7C4C1A32-D868-4694-928F-4547718D7EDA}">
      <dgm:prSet phldrT="[Κείμενο]"/>
      <dgm:spPr/>
      <dgm:t>
        <a:bodyPr/>
        <a:lstStyle/>
        <a:p>
          <a:r>
            <a:rPr lang="el-GR" dirty="0">
              <a:solidFill>
                <a:schemeClr val="tx1"/>
              </a:solidFill>
            </a:rPr>
            <a:t>Ανοιχτό μυαλό</a:t>
          </a:r>
          <a:r>
            <a:rPr lang="en-US" dirty="0">
              <a:solidFill>
                <a:schemeClr val="tx1"/>
              </a:solidFill>
            </a:rPr>
            <a:t>-</a:t>
          </a:r>
          <a:r>
            <a:rPr lang="el-GR" dirty="0">
              <a:solidFill>
                <a:schemeClr val="tx1"/>
              </a:solidFill>
            </a:rPr>
            <a:t> </a:t>
          </a:r>
          <a:r>
            <a:rPr lang="en-US" dirty="0"/>
            <a:t>open-mindedness</a:t>
          </a:r>
          <a:endParaRPr lang="el-GR" dirty="0">
            <a:solidFill>
              <a:schemeClr val="tx1"/>
            </a:solidFill>
          </a:endParaRPr>
        </a:p>
      </dgm:t>
    </dgm:pt>
    <dgm:pt modelId="{64BA21FE-0E83-4271-AA98-378E6FF36240}" type="parTrans" cxnId="{A0E0DAD9-AA36-45B0-902B-8F656615925B}">
      <dgm:prSet/>
      <dgm:spPr/>
      <dgm:t>
        <a:bodyPr/>
        <a:lstStyle/>
        <a:p>
          <a:endParaRPr lang="el-GR"/>
        </a:p>
      </dgm:t>
    </dgm:pt>
    <dgm:pt modelId="{2E064E85-564A-4BA2-8DB5-0980DD1807C5}" type="sibTrans" cxnId="{A0E0DAD9-AA36-45B0-902B-8F656615925B}">
      <dgm:prSet/>
      <dgm:spPr/>
      <dgm:t>
        <a:bodyPr/>
        <a:lstStyle/>
        <a:p>
          <a:endParaRPr lang="el-GR"/>
        </a:p>
      </dgm:t>
    </dgm:pt>
    <dgm:pt modelId="{DC3DF426-8C61-4AD4-AFE3-F296BB43776D}">
      <dgm:prSet phldrT="[Κείμενο]"/>
      <dgm:spPr/>
      <dgm:t>
        <a:bodyPr/>
        <a:lstStyle/>
        <a:p>
          <a:r>
            <a:rPr lang="el-GR" dirty="0"/>
            <a:t>Ανάλυση</a:t>
          </a:r>
          <a:r>
            <a:rPr lang="en-US" dirty="0">
              <a:solidFill>
                <a:schemeClr val="tx1"/>
              </a:solidFill>
            </a:rPr>
            <a:t>-analysis</a:t>
          </a:r>
          <a:endParaRPr lang="el-GR" dirty="0">
            <a:solidFill>
              <a:schemeClr val="tx1"/>
            </a:solidFill>
          </a:endParaRPr>
        </a:p>
      </dgm:t>
    </dgm:pt>
    <dgm:pt modelId="{02710787-9A46-406C-A6C4-5DEC4ABD1242}" type="parTrans" cxnId="{22ABDF4D-62DA-4012-8BF2-CF822584E3B1}">
      <dgm:prSet/>
      <dgm:spPr/>
      <dgm:t>
        <a:bodyPr/>
        <a:lstStyle/>
        <a:p>
          <a:endParaRPr lang="el-GR"/>
        </a:p>
      </dgm:t>
    </dgm:pt>
    <dgm:pt modelId="{1AAB8F0F-F9F7-4C28-B386-2125A1651E48}" type="sibTrans" cxnId="{22ABDF4D-62DA-4012-8BF2-CF822584E3B1}">
      <dgm:prSet/>
      <dgm:spPr/>
      <dgm:t>
        <a:bodyPr/>
        <a:lstStyle/>
        <a:p>
          <a:endParaRPr lang="el-GR"/>
        </a:p>
      </dgm:t>
    </dgm:pt>
    <dgm:pt modelId="{EBDF048A-8B0F-49EF-BFC1-CE5E08207F88}">
      <dgm:prSet phldrT="[Κείμενο]"/>
      <dgm:spPr/>
      <dgm:t>
        <a:bodyPr/>
        <a:lstStyle/>
        <a:p>
          <a:r>
            <a:rPr lang="el-GR" dirty="0"/>
            <a:t>Συμπερασμός</a:t>
          </a:r>
          <a:r>
            <a:rPr lang="en-US" dirty="0">
              <a:solidFill>
                <a:schemeClr val="tx1"/>
              </a:solidFill>
            </a:rPr>
            <a:t>-inference</a:t>
          </a:r>
          <a:endParaRPr lang="el-GR" dirty="0">
            <a:solidFill>
              <a:schemeClr val="tx1"/>
            </a:solidFill>
          </a:endParaRPr>
        </a:p>
      </dgm:t>
    </dgm:pt>
    <dgm:pt modelId="{1C54A8A9-A49B-4D21-93AD-646ACB81F959}" type="parTrans" cxnId="{B119F2D1-D2E7-404B-BD5C-FDBB384DB2E9}">
      <dgm:prSet/>
      <dgm:spPr/>
      <dgm:t>
        <a:bodyPr/>
        <a:lstStyle/>
        <a:p>
          <a:endParaRPr lang="el-GR"/>
        </a:p>
      </dgm:t>
    </dgm:pt>
    <dgm:pt modelId="{6F0F6E6A-297B-4C42-AAB3-B5252FEBE989}" type="sibTrans" cxnId="{B119F2D1-D2E7-404B-BD5C-FDBB384DB2E9}">
      <dgm:prSet/>
      <dgm:spPr/>
      <dgm:t>
        <a:bodyPr/>
        <a:lstStyle/>
        <a:p>
          <a:endParaRPr lang="el-GR"/>
        </a:p>
      </dgm:t>
    </dgm:pt>
    <dgm:pt modelId="{FBAF907B-44CD-4AF9-84AD-E6B8E25562DA}">
      <dgm:prSet phldrT="[Κείμενο]"/>
      <dgm:spPr/>
      <dgm:t>
        <a:bodyPr/>
        <a:lstStyle/>
        <a:p>
          <a:r>
            <a:rPr lang="el-GR" dirty="0"/>
            <a:t>Αξιολόγηση</a:t>
          </a:r>
          <a:r>
            <a:rPr lang="en-US" dirty="0">
              <a:solidFill>
                <a:schemeClr val="tx1"/>
              </a:solidFill>
            </a:rPr>
            <a:t>-evaluation</a:t>
          </a:r>
          <a:endParaRPr lang="el-GR" dirty="0">
            <a:solidFill>
              <a:schemeClr val="tx1"/>
            </a:solidFill>
          </a:endParaRPr>
        </a:p>
      </dgm:t>
    </dgm:pt>
    <dgm:pt modelId="{BBFFF162-F94D-47B8-BFC0-4B6A05EC384A}" type="parTrans" cxnId="{B52F9E7B-BA6C-4A4B-BFFF-5E18B4E9CEEA}">
      <dgm:prSet/>
      <dgm:spPr/>
      <dgm:t>
        <a:bodyPr/>
        <a:lstStyle/>
        <a:p>
          <a:endParaRPr lang="el-GR"/>
        </a:p>
      </dgm:t>
    </dgm:pt>
    <dgm:pt modelId="{3ECB9628-7768-4E33-B572-21A9B4C2DF1D}" type="sibTrans" cxnId="{B52F9E7B-BA6C-4A4B-BFFF-5E18B4E9CEEA}">
      <dgm:prSet/>
      <dgm:spPr/>
      <dgm:t>
        <a:bodyPr/>
        <a:lstStyle/>
        <a:p>
          <a:endParaRPr lang="el-GR"/>
        </a:p>
      </dgm:t>
    </dgm:pt>
    <dgm:pt modelId="{A2E918B1-4A70-4990-9F8D-CB55E6F7489D}">
      <dgm:prSet phldrT="[Κείμενο]"/>
      <dgm:spPr/>
      <dgm:t>
        <a:bodyPr/>
        <a:lstStyle/>
        <a:p>
          <a:r>
            <a:rPr lang="el-GR" dirty="0"/>
            <a:t>Εξήγηση</a:t>
          </a:r>
          <a:r>
            <a:rPr lang="en-US" dirty="0">
              <a:solidFill>
                <a:schemeClr val="tx1"/>
              </a:solidFill>
            </a:rPr>
            <a:t>-explanation</a:t>
          </a:r>
          <a:endParaRPr lang="el-GR" dirty="0">
            <a:solidFill>
              <a:schemeClr val="tx1"/>
            </a:solidFill>
          </a:endParaRPr>
        </a:p>
      </dgm:t>
    </dgm:pt>
    <dgm:pt modelId="{894AD52A-EFCA-4F97-BAEA-D6530116FE11}" type="parTrans" cxnId="{58902AC0-CE97-4EA3-872A-6BA7E75D84A2}">
      <dgm:prSet/>
      <dgm:spPr/>
      <dgm:t>
        <a:bodyPr/>
        <a:lstStyle/>
        <a:p>
          <a:endParaRPr lang="el-GR"/>
        </a:p>
      </dgm:t>
    </dgm:pt>
    <dgm:pt modelId="{FE7C0E99-5C7B-4A7A-984C-1C5A123D59AE}" type="sibTrans" cxnId="{58902AC0-CE97-4EA3-872A-6BA7E75D84A2}">
      <dgm:prSet/>
      <dgm:spPr/>
      <dgm:t>
        <a:bodyPr/>
        <a:lstStyle/>
        <a:p>
          <a:endParaRPr lang="el-GR"/>
        </a:p>
      </dgm:t>
    </dgm:pt>
    <dgm:pt modelId="{330F72A1-55F8-4BA1-B845-14C2EAF932D5}">
      <dgm:prSet phldrT="[Κείμενο]"/>
      <dgm:spPr/>
      <dgm:t>
        <a:bodyPr/>
        <a:lstStyle/>
        <a:p>
          <a:r>
            <a:rPr lang="el-GR" dirty="0" err="1"/>
            <a:t>Αυτο</a:t>
          </a:r>
          <a:r>
            <a:rPr lang="el-GR" dirty="0"/>
            <a:t>-ρύθμιση</a:t>
          </a:r>
          <a:r>
            <a:rPr lang="en-US" dirty="0">
              <a:solidFill>
                <a:schemeClr val="tx1"/>
              </a:solidFill>
            </a:rPr>
            <a:t>-self-regulation</a:t>
          </a:r>
          <a:endParaRPr lang="el-GR" dirty="0">
            <a:solidFill>
              <a:schemeClr val="tx1"/>
            </a:solidFill>
          </a:endParaRPr>
        </a:p>
      </dgm:t>
    </dgm:pt>
    <dgm:pt modelId="{846A0B85-0544-464F-BAE2-F20913E2EC51}" type="parTrans" cxnId="{4747B7C6-B0D2-4EEA-8FB7-9FF1B54CF972}">
      <dgm:prSet/>
      <dgm:spPr/>
      <dgm:t>
        <a:bodyPr/>
        <a:lstStyle/>
        <a:p>
          <a:endParaRPr lang="el-GR"/>
        </a:p>
      </dgm:t>
    </dgm:pt>
    <dgm:pt modelId="{3F81D737-7F77-40C8-8EBA-412D882AC5BD}" type="sibTrans" cxnId="{4747B7C6-B0D2-4EEA-8FB7-9FF1B54CF972}">
      <dgm:prSet/>
      <dgm:spPr/>
      <dgm:t>
        <a:bodyPr/>
        <a:lstStyle/>
        <a:p>
          <a:endParaRPr lang="el-GR"/>
        </a:p>
      </dgm:t>
    </dgm:pt>
    <dgm:pt modelId="{66DBBF06-BC3F-485E-8EEE-A66680E05254}">
      <dgm:prSet phldrT="[Κείμενο]"/>
      <dgm:spPr/>
      <dgm:t>
        <a:bodyPr/>
        <a:lstStyle/>
        <a:p>
          <a:r>
            <a:rPr lang="el-GR">
              <a:solidFill>
                <a:schemeClr val="tx1"/>
              </a:solidFill>
            </a:rPr>
            <a:t>Αναλυτικότητα</a:t>
          </a:r>
          <a:r>
            <a:rPr lang="en-US">
              <a:solidFill>
                <a:schemeClr val="tx1"/>
              </a:solidFill>
            </a:rPr>
            <a:t>-</a:t>
          </a:r>
          <a:r>
            <a:rPr lang="en-US"/>
            <a:t>analyticity</a:t>
          </a:r>
          <a:endParaRPr lang="el-GR" dirty="0">
            <a:solidFill>
              <a:schemeClr val="tx1"/>
            </a:solidFill>
          </a:endParaRPr>
        </a:p>
      </dgm:t>
    </dgm:pt>
    <dgm:pt modelId="{88B0E3FA-1590-45FD-8DA5-0A6CC263B161}" type="parTrans" cxnId="{33ECF176-7145-48CF-84A1-477A30A21635}">
      <dgm:prSet/>
      <dgm:spPr/>
      <dgm:t>
        <a:bodyPr/>
        <a:lstStyle/>
        <a:p>
          <a:endParaRPr lang="el-GR"/>
        </a:p>
      </dgm:t>
    </dgm:pt>
    <dgm:pt modelId="{3F2E33A3-863E-46A1-B341-5665204A30E3}" type="sibTrans" cxnId="{33ECF176-7145-48CF-84A1-477A30A21635}">
      <dgm:prSet/>
      <dgm:spPr/>
      <dgm:t>
        <a:bodyPr/>
        <a:lstStyle/>
        <a:p>
          <a:endParaRPr lang="el-GR"/>
        </a:p>
      </dgm:t>
    </dgm:pt>
    <dgm:pt modelId="{E7190650-F652-4FEC-BA01-39E675BCD04E}">
      <dgm:prSet phldrT="[Κείμενο]"/>
      <dgm:spPr/>
      <dgm:t>
        <a:bodyPr/>
        <a:lstStyle/>
        <a:p>
          <a:r>
            <a:rPr lang="el-GR" dirty="0">
              <a:solidFill>
                <a:schemeClr val="tx1"/>
              </a:solidFill>
            </a:rPr>
            <a:t>Συστηματικότητα</a:t>
          </a:r>
          <a:r>
            <a:rPr lang="en-US" dirty="0">
              <a:solidFill>
                <a:schemeClr val="tx1"/>
              </a:solidFill>
            </a:rPr>
            <a:t>-</a:t>
          </a:r>
          <a:r>
            <a:rPr lang="en-US" dirty="0"/>
            <a:t>systematicity</a:t>
          </a:r>
          <a:endParaRPr lang="el-GR" dirty="0">
            <a:solidFill>
              <a:schemeClr val="tx1"/>
            </a:solidFill>
          </a:endParaRPr>
        </a:p>
      </dgm:t>
    </dgm:pt>
    <dgm:pt modelId="{97DD300E-B450-49D6-B751-3D4697E95CAB}" type="parTrans" cxnId="{04A9085A-1D47-4A53-B39D-C6973A2ADF53}">
      <dgm:prSet/>
      <dgm:spPr/>
      <dgm:t>
        <a:bodyPr/>
        <a:lstStyle/>
        <a:p>
          <a:endParaRPr lang="el-GR"/>
        </a:p>
      </dgm:t>
    </dgm:pt>
    <dgm:pt modelId="{16486D19-C3E6-41CC-831A-7128D7AEF38C}" type="sibTrans" cxnId="{04A9085A-1D47-4A53-B39D-C6973A2ADF53}">
      <dgm:prSet/>
      <dgm:spPr/>
      <dgm:t>
        <a:bodyPr/>
        <a:lstStyle/>
        <a:p>
          <a:endParaRPr lang="el-GR"/>
        </a:p>
      </dgm:t>
    </dgm:pt>
    <dgm:pt modelId="{C3A4DAAF-EC93-4312-82A7-FD788A59337C}">
      <dgm:prSet phldrT="[Κείμενο]"/>
      <dgm:spPr/>
      <dgm:t>
        <a:bodyPr/>
        <a:lstStyle/>
        <a:p>
          <a:r>
            <a:rPr lang="el-GR" dirty="0">
              <a:solidFill>
                <a:schemeClr val="tx1"/>
              </a:solidFill>
            </a:rPr>
            <a:t>Αυτοπεποίθηση</a:t>
          </a:r>
          <a:r>
            <a:rPr lang="en-US" dirty="0">
              <a:solidFill>
                <a:schemeClr val="bg1"/>
              </a:solidFill>
            </a:rPr>
            <a:t>-self-confidence</a:t>
          </a:r>
          <a:endParaRPr lang="el-GR" dirty="0">
            <a:solidFill>
              <a:schemeClr val="bg1"/>
            </a:solidFill>
          </a:endParaRPr>
        </a:p>
      </dgm:t>
    </dgm:pt>
    <dgm:pt modelId="{E72E0AAA-0CBF-473F-BB7F-C872970E7DEF}" type="parTrans" cxnId="{91DFB0D4-CEE1-4369-AC6F-DFD3C35F1CAA}">
      <dgm:prSet/>
      <dgm:spPr/>
      <dgm:t>
        <a:bodyPr/>
        <a:lstStyle/>
        <a:p>
          <a:endParaRPr lang="el-GR"/>
        </a:p>
      </dgm:t>
    </dgm:pt>
    <dgm:pt modelId="{216DD17A-4C72-4867-B01B-569B4BD7C743}" type="sibTrans" cxnId="{91DFB0D4-CEE1-4369-AC6F-DFD3C35F1CAA}">
      <dgm:prSet/>
      <dgm:spPr/>
      <dgm:t>
        <a:bodyPr/>
        <a:lstStyle/>
        <a:p>
          <a:endParaRPr lang="el-GR"/>
        </a:p>
      </dgm:t>
    </dgm:pt>
    <dgm:pt modelId="{C33156B6-BBD3-4D4E-8353-2B92B7C7C9BB}">
      <dgm:prSet phldrT="[Κείμενο]"/>
      <dgm:spPr/>
      <dgm:t>
        <a:bodyPr/>
        <a:lstStyle/>
        <a:p>
          <a:r>
            <a:rPr lang="el-GR" dirty="0">
              <a:solidFill>
                <a:schemeClr val="tx1"/>
              </a:solidFill>
            </a:rPr>
            <a:t>Ερευνητικότητα</a:t>
          </a:r>
          <a:r>
            <a:rPr lang="en-US" dirty="0">
              <a:solidFill>
                <a:schemeClr val="bg1"/>
              </a:solidFill>
            </a:rPr>
            <a:t>-inquisitiveness</a:t>
          </a:r>
          <a:endParaRPr lang="el-GR" dirty="0">
            <a:solidFill>
              <a:schemeClr val="bg1"/>
            </a:solidFill>
          </a:endParaRPr>
        </a:p>
      </dgm:t>
    </dgm:pt>
    <dgm:pt modelId="{79B2C0C1-0F5C-48D7-83C5-CF77449FD152}" type="parTrans" cxnId="{4FBFA14C-ADCB-4D9C-9A6B-A879ABCE87C7}">
      <dgm:prSet/>
      <dgm:spPr/>
      <dgm:t>
        <a:bodyPr/>
        <a:lstStyle/>
        <a:p>
          <a:endParaRPr lang="el-GR"/>
        </a:p>
      </dgm:t>
    </dgm:pt>
    <dgm:pt modelId="{0DAF8178-6740-4DF0-820D-BB7A02874073}" type="sibTrans" cxnId="{4FBFA14C-ADCB-4D9C-9A6B-A879ABCE87C7}">
      <dgm:prSet/>
      <dgm:spPr/>
      <dgm:t>
        <a:bodyPr/>
        <a:lstStyle/>
        <a:p>
          <a:endParaRPr lang="el-GR"/>
        </a:p>
      </dgm:t>
    </dgm:pt>
    <dgm:pt modelId="{27DDE243-2630-4C44-8AF7-37361D878CE7}">
      <dgm:prSet phldrT="[Κείμενο]"/>
      <dgm:spPr/>
      <dgm:t>
        <a:bodyPr/>
        <a:lstStyle/>
        <a:p>
          <a:r>
            <a:rPr lang="el-GR" dirty="0">
              <a:solidFill>
                <a:schemeClr val="tx1"/>
              </a:solidFill>
            </a:rPr>
            <a:t>Γνωστική ωριμότητα</a:t>
          </a:r>
          <a:r>
            <a:rPr lang="en-US" dirty="0">
              <a:solidFill>
                <a:schemeClr val="bg1"/>
              </a:solidFill>
            </a:rPr>
            <a:t>-cognitive maturity</a:t>
          </a:r>
          <a:endParaRPr lang="el-GR" dirty="0">
            <a:solidFill>
              <a:schemeClr val="bg1"/>
            </a:solidFill>
          </a:endParaRPr>
        </a:p>
      </dgm:t>
    </dgm:pt>
    <dgm:pt modelId="{778A3D83-48B2-4C98-97EB-FCAC0CF740EE}" type="parTrans" cxnId="{B371BB1A-7E6D-4E78-8A61-463CA50B5AF0}">
      <dgm:prSet/>
      <dgm:spPr/>
      <dgm:t>
        <a:bodyPr/>
        <a:lstStyle/>
        <a:p>
          <a:endParaRPr lang="el-GR"/>
        </a:p>
      </dgm:t>
    </dgm:pt>
    <dgm:pt modelId="{09B4A464-A5EB-41FE-93A6-F5A3711E816A}" type="sibTrans" cxnId="{B371BB1A-7E6D-4E78-8A61-463CA50B5AF0}">
      <dgm:prSet/>
      <dgm:spPr/>
      <dgm:t>
        <a:bodyPr/>
        <a:lstStyle/>
        <a:p>
          <a:endParaRPr lang="el-GR"/>
        </a:p>
      </dgm:t>
    </dgm:pt>
    <dgm:pt modelId="{6A46A84F-FEB7-4965-A1D9-B5ED87B2215F}" type="pres">
      <dgm:prSet presAssocID="{523A32C7-D290-4002-AB23-B82D3534381E}" presName="Name0" presStyleCnt="0">
        <dgm:presLayoutVars>
          <dgm:dir/>
          <dgm:resizeHandles val="exact"/>
        </dgm:presLayoutVars>
      </dgm:prSet>
      <dgm:spPr/>
    </dgm:pt>
    <dgm:pt modelId="{2D991561-2871-4231-85DA-1BBCF168B0D2}" type="pres">
      <dgm:prSet presAssocID="{9B8F8294-F88E-4872-91C1-D5F34BDEBBB4}" presName="node" presStyleLbl="node1" presStyleIdx="0" presStyleCnt="2" custLinFactNeighborX="-22137" custLinFactNeighborY="632">
        <dgm:presLayoutVars>
          <dgm:bulletEnabled val="1"/>
        </dgm:presLayoutVars>
      </dgm:prSet>
      <dgm:spPr/>
    </dgm:pt>
    <dgm:pt modelId="{7A7B37DC-2A29-4D62-B897-BE1537920DB4}" type="pres">
      <dgm:prSet presAssocID="{C26F4E5D-25E9-4DFA-BAF1-9669ACDEBA4C}" presName="sibTrans" presStyleCnt="0"/>
      <dgm:spPr/>
    </dgm:pt>
    <dgm:pt modelId="{1832DEA3-9822-4ED6-B54C-8D6F739B2FC2}" type="pres">
      <dgm:prSet presAssocID="{8725C57B-A1A6-4124-95E5-034332259AF8}" presName="node" presStyleLbl="node1" presStyleIdx="1" presStyleCnt="2">
        <dgm:presLayoutVars>
          <dgm:bulletEnabled val="1"/>
        </dgm:presLayoutVars>
      </dgm:prSet>
      <dgm:spPr/>
    </dgm:pt>
  </dgm:ptLst>
  <dgm:cxnLst>
    <dgm:cxn modelId="{6442C40E-A460-4C90-9067-BB4BE6888EA8}" type="presOf" srcId="{A2E918B1-4A70-4990-9F8D-CB55E6F7489D}" destId="{2D991561-2871-4231-85DA-1BBCF168B0D2}" srcOrd="0" destOrd="5" presId="urn:microsoft.com/office/officeart/2005/8/layout/hList6"/>
    <dgm:cxn modelId="{553C7415-EA21-46DB-BEA5-13D8DF6E0DAF}" type="presOf" srcId="{3E0C8710-8998-4326-A3CF-74EA6C60DC2D}" destId="{2D991561-2871-4231-85DA-1BBCF168B0D2}" srcOrd="0" destOrd="1" presId="urn:microsoft.com/office/officeart/2005/8/layout/hList6"/>
    <dgm:cxn modelId="{B371BB1A-7E6D-4E78-8A61-463CA50B5AF0}" srcId="{8725C57B-A1A6-4124-95E5-034332259AF8}" destId="{27DDE243-2630-4C44-8AF7-37361D878CE7}" srcOrd="6" destOrd="0" parTransId="{778A3D83-48B2-4C98-97EB-FCAC0CF740EE}" sibTransId="{09B4A464-A5EB-41FE-93A6-F5A3711E816A}"/>
    <dgm:cxn modelId="{5D566E1C-31B4-4244-A25E-26CC312A44A2}" type="presOf" srcId="{DC3DF426-8C61-4AD4-AFE3-F296BB43776D}" destId="{2D991561-2871-4231-85DA-1BBCF168B0D2}" srcOrd="0" destOrd="2" presId="urn:microsoft.com/office/officeart/2005/8/layout/hList6"/>
    <dgm:cxn modelId="{2482A32A-08AA-4A87-AA2F-A78E8E0C3B88}" type="presOf" srcId="{9B8F8294-F88E-4872-91C1-D5F34BDEBBB4}" destId="{2D991561-2871-4231-85DA-1BBCF168B0D2}" srcOrd="0" destOrd="0" presId="urn:microsoft.com/office/officeart/2005/8/layout/hList6"/>
    <dgm:cxn modelId="{1AA68E36-82E1-4F92-90FB-FD8F388FC78A}" srcId="{523A32C7-D290-4002-AB23-B82D3534381E}" destId="{8725C57B-A1A6-4124-95E5-034332259AF8}" srcOrd="1" destOrd="0" parTransId="{62FBCF46-6107-42E1-AFEA-4B1E8096E124}" sibTransId="{EBC941BF-CDA0-485B-ABBA-5BF1F8741FDB}"/>
    <dgm:cxn modelId="{219AC537-3FB8-4F6C-AEEF-8382C7AE58A7}" type="presOf" srcId="{FBAF907B-44CD-4AF9-84AD-E6B8E25562DA}" destId="{2D991561-2871-4231-85DA-1BBCF168B0D2}" srcOrd="0" destOrd="4" presId="urn:microsoft.com/office/officeart/2005/8/layout/hList6"/>
    <dgm:cxn modelId="{3E1D115B-771E-48EF-B513-A40607266E82}" srcId="{8725C57B-A1A6-4124-95E5-034332259AF8}" destId="{956BDB89-CA0E-439F-850A-93BDBA9D7C53}" srcOrd="0" destOrd="0" parTransId="{E2778D57-DF17-48C9-ACCC-3C40AE8BB783}" sibTransId="{49828B97-D978-4BDD-8896-69D418633CA1}"/>
    <dgm:cxn modelId="{4FBFA14C-ADCB-4D9C-9A6B-A879ABCE87C7}" srcId="{8725C57B-A1A6-4124-95E5-034332259AF8}" destId="{C33156B6-BBD3-4D4E-8353-2B92B7C7C9BB}" srcOrd="5" destOrd="0" parTransId="{79B2C0C1-0F5C-48D7-83C5-CF77449FD152}" sibTransId="{0DAF8178-6740-4DF0-820D-BB7A02874073}"/>
    <dgm:cxn modelId="{22ABDF4D-62DA-4012-8BF2-CF822584E3B1}" srcId="{9B8F8294-F88E-4872-91C1-D5F34BDEBBB4}" destId="{DC3DF426-8C61-4AD4-AFE3-F296BB43776D}" srcOrd="1" destOrd="0" parTransId="{02710787-9A46-406C-A6C4-5DEC4ABD1242}" sibTransId="{1AAB8F0F-F9F7-4C28-B386-2125A1651E48}"/>
    <dgm:cxn modelId="{33ECF176-7145-48CF-84A1-477A30A21635}" srcId="{8725C57B-A1A6-4124-95E5-034332259AF8}" destId="{66DBBF06-BC3F-485E-8EEE-A66680E05254}" srcOrd="2" destOrd="0" parTransId="{88B0E3FA-1590-45FD-8DA5-0A6CC263B161}" sibTransId="{3F2E33A3-863E-46A1-B341-5665204A30E3}"/>
    <dgm:cxn modelId="{04A9085A-1D47-4A53-B39D-C6973A2ADF53}" srcId="{8725C57B-A1A6-4124-95E5-034332259AF8}" destId="{E7190650-F652-4FEC-BA01-39E675BCD04E}" srcOrd="3" destOrd="0" parTransId="{97DD300E-B450-49D6-B751-3D4697E95CAB}" sibTransId="{16486D19-C3E6-41CC-831A-7128D7AEF38C}"/>
    <dgm:cxn modelId="{B52F9E7B-BA6C-4A4B-BFFF-5E18B4E9CEEA}" srcId="{9B8F8294-F88E-4872-91C1-D5F34BDEBBB4}" destId="{FBAF907B-44CD-4AF9-84AD-E6B8E25562DA}" srcOrd="3" destOrd="0" parTransId="{BBFFF162-F94D-47B8-BFC0-4B6A05EC384A}" sibTransId="{3ECB9628-7768-4E33-B572-21A9B4C2DF1D}"/>
    <dgm:cxn modelId="{6C752E7C-88B2-4D1D-8238-72F39BA4A60A}" type="presOf" srcId="{EBDF048A-8B0F-49EF-BFC1-CE5E08207F88}" destId="{2D991561-2871-4231-85DA-1BBCF168B0D2}" srcOrd="0" destOrd="3" presId="urn:microsoft.com/office/officeart/2005/8/layout/hList6"/>
    <dgm:cxn modelId="{73A6798D-8881-42FB-AF8F-E4BCFB52A78C}" type="presOf" srcId="{C33156B6-BBD3-4D4E-8353-2B92B7C7C9BB}" destId="{1832DEA3-9822-4ED6-B54C-8D6F739B2FC2}" srcOrd="0" destOrd="6" presId="urn:microsoft.com/office/officeart/2005/8/layout/hList6"/>
    <dgm:cxn modelId="{BFB4AC96-1B62-4324-843A-FD77EFDE3A48}" type="presOf" srcId="{523A32C7-D290-4002-AB23-B82D3534381E}" destId="{6A46A84F-FEB7-4965-A1D9-B5ED87B2215F}" srcOrd="0" destOrd="0" presId="urn:microsoft.com/office/officeart/2005/8/layout/hList6"/>
    <dgm:cxn modelId="{18738A9C-F905-4292-8E37-DF5938541407}" type="presOf" srcId="{8725C57B-A1A6-4124-95E5-034332259AF8}" destId="{1832DEA3-9822-4ED6-B54C-8D6F739B2FC2}" srcOrd="0" destOrd="0" presId="urn:microsoft.com/office/officeart/2005/8/layout/hList6"/>
    <dgm:cxn modelId="{BEE30A9E-45EC-4ED0-AC5C-5140E1FDFC70}" type="presOf" srcId="{C3A4DAAF-EC93-4312-82A7-FD788A59337C}" destId="{1832DEA3-9822-4ED6-B54C-8D6F739B2FC2}" srcOrd="0" destOrd="5" presId="urn:microsoft.com/office/officeart/2005/8/layout/hList6"/>
    <dgm:cxn modelId="{BD52A2A6-3305-411D-8537-DB72E6BA5877}" type="presOf" srcId="{330F72A1-55F8-4BA1-B845-14C2EAF932D5}" destId="{2D991561-2871-4231-85DA-1BBCF168B0D2}" srcOrd="0" destOrd="6" presId="urn:microsoft.com/office/officeart/2005/8/layout/hList6"/>
    <dgm:cxn modelId="{B85D5FAB-AB98-491E-AA78-4E64CFFCC60A}" srcId="{523A32C7-D290-4002-AB23-B82D3534381E}" destId="{9B8F8294-F88E-4872-91C1-D5F34BDEBBB4}" srcOrd="0" destOrd="0" parTransId="{02ED8472-C23D-45AC-B61A-4C03C4E9DA77}" sibTransId="{C26F4E5D-25E9-4DFA-BAF1-9669ACDEBA4C}"/>
    <dgm:cxn modelId="{D8B3D6B0-B01B-42B2-A059-A3FDC49CAB2D}" type="presOf" srcId="{66DBBF06-BC3F-485E-8EEE-A66680E05254}" destId="{1832DEA3-9822-4ED6-B54C-8D6F739B2FC2}" srcOrd="0" destOrd="3" presId="urn:microsoft.com/office/officeart/2005/8/layout/hList6"/>
    <dgm:cxn modelId="{46972BBF-0241-47DE-9B6B-BCEBC7E7615E}" type="presOf" srcId="{27DDE243-2630-4C44-8AF7-37361D878CE7}" destId="{1832DEA3-9822-4ED6-B54C-8D6F739B2FC2}" srcOrd="0" destOrd="7" presId="urn:microsoft.com/office/officeart/2005/8/layout/hList6"/>
    <dgm:cxn modelId="{58902AC0-CE97-4EA3-872A-6BA7E75D84A2}" srcId="{9B8F8294-F88E-4872-91C1-D5F34BDEBBB4}" destId="{A2E918B1-4A70-4990-9F8D-CB55E6F7489D}" srcOrd="4" destOrd="0" parTransId="{894AD52A-EFCA-4F97-BAEA-D6530116FE11}" sibTransId="{FE7C0E99-5C7B-4A7A-984C-1C5A123D59AE}"/>
    <dgm:cxn modelId="{4747B7C6-B0D2-4EEA-8FB7-9FF1B54CF972}" srcId="{9B8F8294-F88E-4872-91C1-D5F34BDEBBB4}" destId="{330F72A1-55F8-4BA1-B845-14C2EAF932D5}" srcOrd="5" destOrd="0" parTransId="{846A0B85-0544-464F-BAE2-F20913E2EC51}" sibTransId="{3F81D737-7F77-40C8-8EBA-412D882AC5BD}"/>
    <dgm:cxn modelId="{B119F2D1-D2E7-404B-BD5C-FDBB384DB2E9}" srcId="{9B8F8294-F88E-4872-91C1-D5F34BDEBBB4}" destId="{EBDF048A-8B0F-49EF-BFC1-CE5E08207F88}" srcOrd="2" destOrd="0" parTransId="{1C54A8A9-A49B-4D21-93AD-646ACB81F959}" sibTransId="{6F0F6E6A-297B-4C42-AAB3-B5252FEBE989}"/>
    <dgm:cxn modelId="{91DFB0D4-CEE1-4369-AC6F-DFD3C35F1CAA}" srcId="{8725C57B-A1A6-4124-95E5-034332259AF8}" destId="{C3A4DAAF-EC93-4312-82A7-FD788A59337C}" srcOrd="4" destOrd="0" parTransId="{E72E0AAA-0CBF-473F-BB7F-C872970E7DEF}" sibTransId="{216DD17A-4C72-4867-B01B-569B4BD7C743}"/>
    <dgm:cxn modelId="{A0E0DAD9-AA36-45B0-902B-8F656615925B}" srcId="{8725C57B-A1A6-4124-95E5-034332259AF8}" destId="{7C4C1A32-D868-4694-928F-4547718D7EDA}" srcOrd="1" destOrd="0" parTransId="{64BA21FE-0E83-4271-AA98-378E6FF36240}" sibTransId="{2E064E85-564A-4BA2-8DB5-0980DD1807C5}"/>
    <dgm:cxn modelId="{CF5195DB-001A-43C4-AE1F-E825C1BBC5FD}" type="presOf" srcId="{956BDB89-CA0E-439F-850A-93BDBA9D7C53}" destId="{1832DEA3-9822-4ED6-B54C-8D6F739B2FC2}" srcOrd="0" destOrd="1" presId="urn:microsoft.com/office/officeart/2005/8/layout/hList6"/>
    <dgm:cxn modelId="{4B897ADF-13CE-466C-B56A-F58D45D996AC}" srcId="{9B8F8294-F88E-4872-91C1-D5F34BDEBBB4}" destId="{3E0C8710-8998-4326-A3CF-74EA6C60DC2D}" srcOrd="0" destOrd="0" parTransId="{05B6EA67-4A04-44DD-9520-EA3536BBC1BE}" sibTransId="{44577BF2-2571-406E-BD2F-886E623EADB2}"/>
    <dgm:cxn modelId="{689410E0-5884-4501-94B6-67BB91A6BAE1}" type="presOf" srcId="{7C4C1A32-D868-4694-928F-4547718D7EDA}" destId="{1832DEA3-9822-4ED6-B54C-8D6F739B2FC2}" srcOrd="0" destOrd="2" presId="urn:microsoft.com/office/officeart/2005/8/layout/hList6"/>
    <dgm:cxn modelId="{8E2450ED-D037-42EC-B53A-60DD2B9542A4}" type="presOf" srcId="{E7190650-F652-4FEC-BA01-39E675BCD04E}" destId="{1832DEA3-9822-4ED6-B54C-8D6F739B2FC2}" srcOrd="0" destOrd="4" presId="urn:microsoft.com/office/officeart/2005/8/layout/hList6"/>
    <dgm:cxn modelId="{2F9F1BB5-49F8-4601-8B12-FB6C65253B4D}" type="presParOf" srcId="{6A46A84F-FEB7-4965-A1D9-B5ED87B2215F}" destId="{2D991561-2871-4231-85DA-1BBCF168B0D2}" srcOrd="0" destOrd="0" presId="urn:microsoft.com/office/officeart/2005/8/layout/hList6"/>
    <dgm:cxn modelId="{6D612977-D18B-4739-B5DF-95A887112C44}" type="presParOf" srcId="{6A46A84F-FEB7-4965-A1D9-B5ED87B2215F}" destId="{7A7B37DC-2A29-4D62-B897-BE1537920DB4}" srcOrd="1" destOrd="0" presId="urn:microsoft.com/office/officeart/2005/8/layout/hList6"/>
    <dgm:cxn modelId="{71F6C9B7-0C20-4ED2-BAE2-3EED08BED791}" type="presParOf" srcId="{6A46A84F-FEB7-4965-A1D9-B5ED87B2215F}" destId="{1832DEA3-9822-4ED6-B54C-8D6F739B2FC2}"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A44E5-EA41-4BD8-8A2C-D1E6E49713A3}">
      <dsp:nvSpPr>
        <dsp:cNvPr id="0" name=""/>
        <dsp:cNvSpPr/>
      </dsp:nvSpPr>
      <dsp:spPr>
        <a:xfrm rot="5400000">
          <a:off x="4446526" y="-1835802"/>
          <a:ext cx="657768" cy="449450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dirty="0">
              <a:latin typeface="Arial" pitchFamily="34" charset="0"/>
              <a:cs typeface="Arial" pitchFamily="34" charset="0"/>
            </a:rPr>
            <a:t>Αντιπροσωπεύει ό,τι υπάρχει στον κόσμο.</a:t>
          </a:r>
        </a:p>
      </dsp:txBody>
      <dsp:txXfrm rot="-5400000">
        <a:off x="2528158" y="114676"/>
        <a:ext cx="4462394" cy="593548"/>
      </dsp:txXfrm>
    </dsp:sp>
    <dsp:sp modelId="{F49A03F7-12DD-4248-9D6F-E648F649CF47}">
      <dsp:nvSpPr>
        <dsp:cNvPr id="0" name=""/>
        <dsp:cNvSpPr/>
      </dsp:nvSpPr>
      <dsp:spPr>
        <a:xfrm>
          <a:off x="0" y="344"/>
          <a:ext cx="2528158" cy="82221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Arial" pitchFamily="34" charset="0"/>
              <a:cs typeface="Arial" pitchFamily="34" charset="0"/>
            </a:rPr>
            <a:t>Επιστήμη</a:t>
          </a:r>
        </a:p>
      </dsp:txBody>
      <dsp:txXfrm>
        <a:off x="40137" y="40481"/>
        <a:ext cx="2447884" cy="741936"/>
      </dsp:txXfrm>
    </dsp:sp>
    <dsp:sp modelId="{542D90CF-7D92-4738-A76F-E582B0829CCD}">
      <dsp:nvSpPr>
        <dsp:cNvPr id="0" name=""/>
        <dsp:cNvSpPr/>
      </dsp:nvSpPr>
      <dsp:spPr>
        <a:xfrm rot="5400000">
          <a:off x="4306159" y="-902869"/>
          <a:ext cx="929176" cy="4490115"/>
        </a:xfrm>
        <a:prstGeom prst="round2SameRect">
          <a:avLst/>
        </a:prstGeom>
        <a:solidFill>
          <a:schemeClr val="accent4">
            <a:tint val="40000"/>
            <a:alpha val="90000"/>
            <a:hueOff val="-986427"/>
            <a:satOff val="5539"/>
            <a:lumOff val="352"/>
            <a:alphaOff val="0"/>
          </a:schemeClr>
        </a:solidFill>
        <a:ln w="9525" cap="flat" cmpd="sng" algn="ctr">
          <a:solidFill>
            <a:schemeClr val="accent4">
              <a:tint val="40000"/>
              <a:alpha val="90000"/>
              <a:hueOff val="-986427"/>
              <a:satOff val="5539"/>
              <a:lumOff val="352"/>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a:latin typeface="Arial" pitchFamily="34" charset="0"/>
              <a:cs typeface="Arial" pitchFamily="34" charset="0"/>
            </a:rPr>
            <a:t>Ό,τι έχει κατασκευαστεί από τον άνθρωπο προκειμένου να καλύψει τις ανάγκες του, χρησιμοποιώντας και μετατρέποντας κατάλληλα φυσικά υλικά.</a:t>
          </a:r>
        </a:p>
      </dsp:txBody>
      <dsp:txXfrm rot="-5400000">
        <a:off x="2525690" y="922959"/>
        <a:ext cx="4444756" cy="838458"/>
      </dsp:txXfrm>
    </dsp:sp>
    <dsp:sp modelId="{A0DC5BE9-D745-4818-9B94-6F338CA21F96}">
      <dsp:nvSpPr>
        <dsp:cNvPr id="0" name=""/>
        <dsp:cNvSpPr/>
      </dsp:nvSpPr>
      <dsp:spPr>
        <a:xfrm>
          <a:off x="0" y="863665"/>
          <a:ext cx="2525689" cy="957044"/>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Τεχνολογία</a:t>
          </a:r>
        </a:p>
      </dsp:txBody>
      <dsp:txXfrm>
        <a:off x="46719" y="910384"/>
        <a:ext cx="2432251" cy="863606"/>
      </dsp:txXfrm>
    </dsp:sp>
    <dsp:sp modelId="{4EF86B74-E8AF-4193-B69B-BDE181472F76}">
      <dsp:nvSpPr>
        <dsp:cNvPr id="0" name=""/>
        <dsp:cNvSpPr/>
      </dsp:nvSpPr>
      <dsp:spPr>
        <a:xfrm rot="5400000">
          <a:off x="4446526" y="25673"/>
          <a:ext cx="657768" cy="4494504"/>
        </a:xfrm>
        <a:prstGeom prst="round2SameRect">
          <a:avLst/>
        </a:prstGeom>
        <a:solidFill>
          <a:schemeClr val="accent4">
            <a:tint val="40000"/>
            <a:alpha val="90000"/>
            <a:hueOff val="-1972855"/>
            <a:satOff val="11079"/>
            <a:lumOff val="704"/>
            <a:alphaOff val="0"/>
          </a:schemeClr>
        </a:solidFill>
        <a:ln w="9525" cap="flat" cmpd="sng" algn="ctr">
          <a:solidFill>
            <a:schemeClr val="accent4">
              <a:tint val="40000"/>
              <a:alpha val="90000"/>
              <a:hueOff val="-1972855"/>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a:latin typeface="Arial" pitchFamily="34" charset="0"/>
              <a:cs typeface="Arial" pitchFamily="34" charset="0"/>
            </a:rPr>
            <a:t>Ό,τι κατασκευάζεται από τον άνθρωπο ως αποτέλεσμα μίας συστηματικής και μεθοδευμένης διαδικασίας.</a:t>
          </a:r>
        </a:p>
      </dsp:txBody>
      <dsp:txXfrm rot="-5400000">
        <a:off x="2528158" y="1976151"/>
        <a:ext cx="4462394" cy="593548"/>
      </dsp:txXfrm>
    </dsp:sp>
    <dsp:sp modelId="{9AB4F16B-108E-406C-91BA-0AE264E924AE}">
      <dsp:nvSpPr>
        <dsp:cNvPr id="0" name=""/>
        <dsp:cNvSpPr/>
      </dsp:nvSpPr>
      <dsp:spPr>
        <a:xfrm>
          <a:off x="0" y="1849265"/>
          <a:ext cx="2528158" cy="82221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Μηχανική</a:t>
          </a:r>
        </a:p>
      </dsp:txBody>
      <dsp:txXfrm>
        <a:off x="40137" y="1889402"/>
        <a:ext cx="2447884" cy="741936"/>
      </dsp:txXfrm>
    </dsp:sp>
    <dsp:sp modelId="{8BDDF586-D8BB-483C-A675-8632384BFBB1}">
      <dsp:nvSpPr>
        <dsp:cNvPr id="0" name=""/>
        <dsp:cNvSpPr/>
      </dsp:nvSpPr>
      <dsp:spPr>
        <a:xfrm rot="5400000">
          <a:off x="4274819" y="986071"/>
          <a:ext cx="991855" cy="4490115"/>
        </a:xfrm>
        <a:prstGeom prst="round2SameRect">
          <a:avLst/>
        </a:prstGeom>
        <a:solidFill>
          <a:schemeClr val="accent4">
            <a:tint val="40000"/>
            <a:alpha val="90000"/>
            <a:hueOff val="-2959282"/>
            <a:satOff val="16618"/>
            <a:lumOff val="1056"/>
            <a:alphaOff val="0"/>
          </a:schemeClr>
        </a:solidFill>
        <a:ln w="9525" cap="flat" cmpd="sng" algn="ctr">
          <a:solidFill>
            <a:schemeClr val="accent4">
              <a:tint val="40000"/>
              <a:alpha val="90000"/>
              <a:hueOff val="-2959282"/>
              <a:satOff val="16618"/>
              <a:lumOff val="105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kern="1200">
              <a:latin typeface="Arial" pitchFamily="34" charset="0"/>
              <a:cs typeface="Arial" pitchFamily="34" charset="0"/>
            </a:rPr>
            <a:t>Η χρήση των αριθμών και των συμβόλων, προκειμένου να αναπαρασταθούν, να εξηγηθούν και να υποστηριχθούν οι παραπάνω διαδικασίες.</a:t>
          </a:r>
        </a:p>
      </dsp:txBody>
      <dsp:txXfrm rot="-5400000">
        <a:off x="2525689" y="2783619"/>
        <a:ext cx="4441697" cy="895019"/>
      </dsp:txXfrm>
    </dsp:sp>
    <dsp:sp modelId="{0C0AEDA8-8A32-4FF6-B231-E413693CE516}">
      <dsp:nvSpPr>
        <dsp:cNvPr id="0" name=""/>
        <dsp:cNvSpPr/>
      </dsp:nvSpPr>
      <dsp:spPr>
        <a:xfrm>
          <a:off x="0" y="2725141"/>
          <a:ext cx="2525689" cy="1011976"/>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Μαθηματικά</a:t>
          </a:r>
        </a:p>
      </dsp:txBody>
      <dsp:txXfrm>
        <a:off x="49401" y="2774542"/>
        <a:ext cx="2426887" cy="913174"/>
      </dsp:txXfrm>
    </dsp:sp>
    <dsp:sp modelId="{8C0A7723-6897-47A5-8EFC-26AC5D06CDEE}">
      <dsp:nvSpPr>
        <dsp:cNvPr id="0" name=""/>
        <dsp:cNvSpPr/>
      </dsp:nvSpPr>
      <dsp:spPr>
        <a:xfrm rot="5400000">
          <a:off x="4446526" y="1942081"/>
          <a:ext cx="657768" cy="4494504"/>
        </a:xfrm>
        <a:prstGeom prst="round2Same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kern="1200">
              <a:latin typeface="Arial" pitchFamily="34" charset="0"/>
              <a:cs typeface="Arial" pitchFamily="34" charset="0"/>
            </a:rPr>
            <a:t>Γλώσσα, Ιστορία, Πολιτική, Θεολογία, Κοινωνιολογία, Μουσική, Χορός, Εργονομία, Ψυχολογία, Καλές Τέχνες.</a:t>
          </a:r>
        </a:p>
      </dsp:txBody>
      <dsp:txXfrm rot="-5400000">
        <a:off x="2528158" y="3892559"/>
        <a:ext cx="4462394" cy="593548"/>
      </dsp:txXfrm>
    </dsp:sp>
    <dsp:sp modelId="{D603E8CC-3CCB-40A3-A00C-883B3DBA310B}">
      <dsp:nvSpPr>
        <dsp:cNvPr id="0" name=""/>
        <dsp:cNvSpPr/>
      </dsp:nvSpPr>
      <dsp:spPr>
        <a:xfrm>
          <a:off x="0" y="3778228"/>
          <a:ext cx="2528158" cy="82221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Τέχνη</a:t>
          </a:r>
        </a:p>
      </dsp:txBody>
      <dsp:txXfrm>
        <a:off x="40137" y="3818365"/>
        <a:ext cx="2447884" cy="741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A44E5-EA41-4BD8-8A2C-D1E6E49713A3}">
      <dsp:nvSpPr>
        <dsp:cNvPr id="0" name=""/>
        <dsp:cNvSpPr/>
      </dsp:nvSpPr>
      <dsp:spPr>
        <a:xfrm rot="5400000">
          <a:off x="4446526" y="-1835802"/>
          <a:ext cx="657768" cy="449450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dirty="0">
              <a:latin typeface="Arial" pitchFamily="34" charset="0"/>
              <a:cs typeface="Arial" pitchFamily="34" charset="0"/>
            </a:rPr>
            <a:t>Αντιπροσωπεύει ό,τι υπάρχει στον κόσμο.</a:t>
          </a:r>
        </a:p>
      </dsp:txBody>
      <dsp:txXfrm rot="-5400000">
        <a:off x="2528158" y="114676"/>
        <a:ext cx="4462394" cy="593548"/>
      </dsp:txXfrm>
    </dsp:sp>
    <dsp:sp modelId="{F49A03F7-12DD-4248-9D6F-E648F649CF47}">
      <dsp:nvSpPr>
        <dsp:cNvPr id="0" name=""/>
        <dsp:cNvSpPr/>
      </dsp:nvSpPr>
      <dsp:spPr>
        <a:xfrm>
          <a:off x="0" y="344"/>
          <a:ext cx="2528158" cy="82221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Arial" pitchFamily="34" charset="0"/>
              <a:cs typeface="Arial" pitchFamily="34" charset="0"/>
            </a:rPr>
            <a:t>Επιστήμη</a:t>
          </a:r>
        </a:p>
      </dsp:txBody>
      <dsp:txXfrm>
        <a:off x="40137" y="40481"/>
        <a:ext cx="2447884" cy="741936"/>
      </dsp:txXfrm>
    </dsp:sp>
    <dsp:sp modelId="{542D90CF-7D92-4738-A76F-E582B0829CCD}">
      <dsp:nvSpPr>
        <dsp:cNvPr id="0" name=""/>
        <dsp:cNvSpPr/>
      </dsp:nvSpPr>
      <dsp:spPr>
        <a:xfrm rot="5400000">
          <a:off x="4306159" y="-902869"/>
          <a:ext cx="929176" cy="4490115"/>
        </a:xfrm>
        <a:prstGeom prst="round2SameRect">
          <a:avLst/>
        </a:prstGeom>
        <a:solidFill>
          <a:schemeClr val="accent4">
            <a:tint val="40000"/>
            <a:alpha val="90000"/>
            <a:hueOff val="-986427"/>
            <a:satOff val="5539"/>
            <a:lumOff val="352"/>
            <a:alphaOff val="0"/>
          </a:schemeClr>
        </a:solidFill>
        <a:ln w="9525" cap="flat" cmpd="sng" algn="ctr">
          <a:solidFill>
            <a:schemeClr val="accent4">
              <a:tint val="40000"/>
              <a:alpha val="90000"/>
              <a:hueOff val="-986427"/>
              <a:satOff val="5539"/>
              <a:lumOff val="352"/>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a:latin typeface="Arial" pitchFamily="34" charset="0"/>
              <a:cs typeface="Arial" pitchFamily="34" charset="0"/>
            </a:rPr>
            <a:t>Ό,τι έχει κατασκευαστεί από τον άνθρωπο προκειμένου να καλύψει τις ανάγκες του, χρησιμοποιώντας και μετατρέποντας κατάλληλα φυσικά υλικά.</a:t>
          </a:r>
        </a:p>
      </dsp:txBody>
      <dsp:txXfrm rot="-5400000">
        <a:off x="2525690" y="922959"/>
        <a:ext cx="4444756" cy="838458"/>
      </dsp:txXfrm>
    </dsp:sp>
    <dsp:sp modelId="{A0DC5BE9-D745-4818-9B94-6F338CA21F96}">
      <dsp:nvSpPr>
        <dsp:cNvPr id="0" name=""/>
        <dsp:cNvSpPr/>
      </dsp:nvSpPr>
      <dsp:spPr>
        <a:xfrm>
          <a:off x="0" y="863665"/>
          <a:ext cx="2525689" cy="957044"/>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Τεχνολογία</a:t>
          </a:r>
        </a:p>
      </dsp:txBody>
      <dsp:txXfrm>
        <a:off x="46719" y="910384"/>
        <a:ext cx="2432251" cy="863606"/>
      </dsp:txXfrm>
    </dsp:sp>
    <dsp:sp modelId="{4EF86B74-E8AF-4193-B69B-BDE181472F76}">
      <dsp:nvSpPr>
        <dsp:cNvPr id="0" name=""/>
        <dsp:cNvSpPr/>
      </dsp:nvSpPr>
      <dsp:spPr>
        <a:xfrm rot="5400000">
          <a:off x="4446526" y="25673"/>
          <a:ext cx="657768" cy="4494504"/>
        </a:xfrm>
        <a:prstGeom prst="round2SameRect">
          <a:avLst/>
        </a:prstGeom>
        <a:solidFill>
          <a:schemeClr val="accent4">
            <a:tint val="40000"/>
            <a:alpha val="90000"/>
            <a:hueOff val="-1972855"/>
            <a:satOff val="11079"/>
            <a:lumOff val="704"/>
            <a:alphaOff val="0"/>
          </a:schemeClr>
        </a:solidFill>
        <a:ln w="9525" cap="flat" cmpd="sng" algn="ctr">
          <a:solidFill>
            <a:schemeClr val="accent4">
              <a:tint val="40000"/>
              <a:alpha val="90000"/>
              <a:hueOff val="-1972855"/>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b="0" kern="1200">
              <a:latin typeface="Arial" pitchFamily="34" charset="0"/>
              <a:cs typeface="Arial" pitchFamily="34" charset="0"/>
            </a:rPr>
            <a:t>Ό,τι κατασκευάζεται από τον άνθρωπο ως αποτέλεσμα μίας συστηματικής και μεθοδευμένης διαδικασίας.</a:t>
          </a:r>
        </a:p>
      </dsp:txBody>
      <dsp:txXfrm rot="-5400000">
        <a:off x="2528158" y="1976151"/>
        <a:ext cx="4462394" cy="593548"/>
      </dsp:txXfrm>
    </dsp:sp>
    <dsp:sp modelId="{9AB4F16B-108E-406C-91BA-0AE264E924AE}">
      <dsp:nvSpPr>
        <dsp:cNvPr id="0" name=""/>
        <dsp:cNvSpPr/>
      </dsp:nvSpPr>
      <dsp:spPr>
        <a:xfrm>
          <a:off x="0" y="1849265"/>
          <a:ext cx="2528158" cy="82221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Μηχανική</a:t>
          </a:r>
        </a:p>
      </dsp:txBody>
      <dsp:txXfrm>
        <a:off x="40137" y="1889402"/>
        <a:ext cx="2447884" cy="741936"/>
      </dsp:txXfrm>
    </dsp:sp>
    <dsp:sp modelId="{8BDDF586-D8BB-483C-A675-8632384BFBB1}">
      <dsp:nvSpPr>
        <dsp:cNvPr id="0" name=""/>
        <dsp:cNvSpPr/>
      </dsp:nvSpPr>
      <dsp:spPr>
        <a:xfrm rot="5400000">
          <a:off x="4274819" y="986071"/>
          <a:ext cx="991855" cy="4490115"/>
        </a:xfrm>
        <a:prstGeom prst="round2SameRect">
          <a:avLst/>
        </a:prstGeom>
        <a:solidFill>
          <a:schemeClr val="accent4">
            <a:tint val="40000"/>
            <a:alpha val="90000"/>
            <a:hueOff val="-2959282"/>
            <a:satOff val="16618"/>
            <a:lumOff val="1056"/>
            <a:alphaOff val="0"/>
          </a:schemeClr>
        </a:solidFill>
        <a:ln w="9525" cap="flat" cmpd="sng" algn="ctr">
          <a:solidFill>
            <a:schemeClr val="accent4">
              <a:tint val="40000"/>
              <a:alpha val="90000"/>
              <a:hueOff val="-2959282"/>
              <a:satOff val="16618"/>
              <a:lumOff val="105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kern="1200">
              <a:latin typeface="Arial" pitchFamily="34" charset="0"/>
              <a:cs typeface="Arial" pitchFamily="34" charset="0"/>
            </a:rPr>
            <a:t>Η χρήση των αριθμών και των συμβόλων, προκειμένου να αναπαρασταθούν, να εξηγηθούν και να υποστηριχθούν οι παραπάνω διαδικασίες.</a:t>
          </a:r>
        </a:p>
      </dsp:txBody>
      <dsp:txXfrm rot="-5400000">
        <a:off x="2525689" y="2783619"/>
        <a:ext cx="4441697" cy="895019"/>
      </dsp:txXfrm>
    </dsp:sp>
    <dsp:sp modelId="{0C0AEDA8-8A32-4FF6-B231-E413693CE516}">
      <dsp:nvSpPr>
        <dsp:cNvPr id="0" name=""/>
        <dsp:cNvSpPr/>
      </dsp:nvSpPr>
      <dsp:spPr>
        <a:xfrm>
          <a:off x="0" y="2725141"/>
          <a:ext cx="2525689" cy="1011976"/>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Μαθηματικά</a:t>
          </a:r>
        </a:p>
      </dsp:txBody>
      <dsp:txXfrm>
        <a:off x="49401" y="2774542"/>
        <a:ext cx="2426887" cy="913174"/>
      </dsp:txXfrm>
    </dsp:sp>
    <dsp:sp modelId="{8C0A7723-6897-47A5-8EFC-26AC5D06CDEE}">
      <dsp:nvSpPr>
        <dsp:cNvPr id="0" name=""/>
        <dsp:cNvSpPr/>
      </dsp:nvSpPr>
      <dsp:spPr>
        <a:xfrm rot="5400000">
          <a:off x="4446526" y="1942081"/>
          <a:ext cx="657768" cy="4494504"/>
        </a:xfrm>
        <a:prstGeom prst="round2Same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el-GR" sz="1600" kern="1200">
              <a:latin typeface="Arial" pitchFamily="34" charset="0"/>
              <a:cs typeface="Arial" pitchFamily="34" charset="0"/>
            </a:rPr>
            <a:t>Γλώσσα, Ιστορία, Πολιτική, Θεολογία, Κοινωνιολογία, Μουσική, Χορός, Εργονομία, Ψυχολογία, Καλές Τέχνες.</a:t>
          </a:r>
        </a:p>
      </dsp:txBody>
      <dsp:txXfrm rot="-5400000">
        <a:off x="2528158" y="3892559"/>
        <a:ext cx="4462394" cy="593548"/>
      </dsp:txXfrm>
    </dsp:sp>
    <dsp:sp modelId="{D603E8CC-3CCB-40A3-A00C-883B3DBA310B}">
      <dsp:nvSpPr>
        <dsp:cNvPr id="0" name=""/>
        <dsp:cNvSpPr/>
      </dsp:nvSpPr>
      <dsp:spPr>
        <a:xfrm>
          <a:off x="0" y="3778228"/>
          <a:ext cx="2528158" cy="82221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b="1" kern="1200">
              <a:latin typeface="Arial" pitchFamily="34" charset="0"/>
              <a:cs typeface="Arial" pitchFamily="34" charset="0"/>
            </a:rPr>
            <a:t>Τέχνη</a:t>
          </a:r>
        </a:p>
      </dsp:txBody>
      <dsp:txXfrm>
        <a:off x="40137" y="3818365"/>
        <a:ext cx="2447884" cy="7419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19F8D-265A-407D-96A8-CB1D935703DC}">
      <dsp:nvSpPr>
        <dsp:cNvPr id="0" name=""/>
        <dsp:cNvSpPr/>
      </dsp:nvSpPr>
      <dsp:spPr>
        <a:xfrm>
          <a:off x="-6940519" y="-1042798"/>
          <a:ext cx="8116981" cy="8116981"/>
        </a:xfrm>
        <a:prstGeom prst="blockArc">
          <a:avLst>
            <a:gd name="adj1" fmla="val 18900000"/>
            <a:gd name="adj2" fmla="val 2700000"/>
            <a:gd name="adj3" fmla="val 266"/>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3A4507-E698-4241-9E18-CD005E71DEF9}">
      <dsp:nvSpPr>
        <dsp:cNvPr id="0" name=""/>
        <dsp:cNvSpPr/>
      </dsp:nvSpPr>
      <dsp:spPr>
        <a:xfrm>
          <a:off x="521194" y="0"/>
          <a:ext cx="8421683" cy="1158426"/>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618" tIns="71120" rIns="71120" bIns="71120" numCol="1" spcCol="1270" anchor="ctr" anchorCtr="0">
          <a:noAutofit/>
        </a:bodyPr>
        <a:lstStyle/>
        <a:p>
          <a:pPr marL="0" lvl="0" indent="0" algn="l" defTabSz="1244600">
            <a:lnSpc>
              <a:spcPct val="90000"/>
            </a:lnSpc>
            <a:spcBef>
              <a:spcPct val="0"/>
            </a:spcBef>
            <a:spcAft>
              <a:spcPct val="35000"/>
            </a:spcAft>
            <a:buNone/>
          </a:pPr>
          <a:r>
            <a:rPr lang="el-GR" sz="2800" b="0" kern="1200" dirty="0">
              <a:latin typeface="+mn-lt"/>
            </a:rPr>
            <a:t> Χωρισμός ομάδων - ανίχνευση ενδιαφερόντων &amp; προϋπάρχουσας γνώσης – εξερεύνηση χώρου &amp; υλικών: </a:t>
          </a:r>
        </a:p>
      </dsp:txBody>
      <dsp:txXfrm>
        <a:off x="521194" y="0"/>
        <a:ext cx="8421683" cy="1158426"/>
      </dsp:txXfrm>
    </dsp:sp>
    <dsp:sp modelId="{DD83A71B-FE91-495B-B8E8-54B43020BCF6}">
      <dsp:nvSpPr>
        <dsp:cNvPr id="0" name=""/>
        <dsp:cNvSpPr/>
      </dsp:nvSpPr>
      <dsp:spPr>
        <a:xfrm>
          <a:off x="-8857" y="151958"/>
          <a:ext cx="942705" cy="942705"/>
        </a:xfrm>
        <a:prstGeom prst="ellipse">
          <a:avLst/>
        </a:prstGeom>
        <a:blipFill rotWithShape="0">
          <a:blip xmlns:r="http://schemas.openxmlformats.org/officeDocument/2006/relationships" r:embed="rId1"/>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2948930-1B60-4FAB-B44A-A360C1284958}">
      <dsp:nvSpPr>
        <dsp:cNvPr id="0" name=""/>
        <dsp:cNvSpPr/>
      </dsp:nvSpPr>
      <dsp:spPr>
        <a:xfrm>
          <a:off x="900404" y="1434590"/>
          <a:ext cx="7921917" cy="900434"/>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618" tIns="81280" rIns="81280" bIns="81280" numCol="1" spcCol="1270" anchor="ctr" anchorCtr="0">
          <a:noAutofit/>
        </a:bodyPr>
        <a:lstStyle/>
        <a:p>
          <a:pPr marL="0" lvl="0" indent="0" algn="l" defTabSz="1422400">
            <a:lnSpc>
              <a:spcPct val="90000"/>
            </a:lnSpc>
            <a:spcBef>
              <a:spcPct val="0"/>
            </a:spcBef>
            <a:spcAft>
              <a:spcPct val="35000"/>
            </a:spcAft>
            <a:buNone/>
          </a:pPr>
          <a:r>
            <a:rPr lang="el-GR" sz="3200" b="0" kern="1200" dirty="0">
              <a:latin typeface="+mn-lt"/>
            </a:rPr>
            <a:t>Προτάσεις-ιδέες, αναζήτηση και συλλογή πληροφοριών</a:t>
          </a:r>
        </a:p>
      </dsp:txBody>
      <dsp:txXfrm>
        <a:off x="900404" y="1434590"/>
        <a:ext cx="7921917" cy="900434"/>
      </dsp:txXfrm>
    </dsp:sp>
    <dsp:sp modelId="{3E5F549E-5603-4E57-B217-DF30D03F1024}">
      <dsp:nvSpPr>
        <dsp:cNvPr id="0" name=""/>
        <dsp:cNvSpPr/>
      </dsp:nvSpPr>
      <dsp:spPr>
        <a:xfrm>
          <a:off x="344577" y="1376095"/>
          <a:ext cx="942705" cy="942705"/>
        </a:xfrm>
        <a:prstGeom prst="ellipse">
          <a:avLst/>
        </a:prstGeom>
        <a:blipFill rotWithShape="0">
          <a:blip xmlns:r="http://schemas.openxmlformats.org/officeDocument/2006/relationships" r:embed="rId2"/>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C1373F9-AFF4-44C1-B08A-7F78FE7B3C23}">
      <dsp:nvSpPr>
        <dsp:cNvPr id="0" name=""/>
        <dsp:cNvSpPr/>
      </dsp:nvSpPr>
      <dsp:spPr>
        <a:xfrm>
          <a:off x="911650" y="2479040"/>
          <a:ext cx="8065288" cy="942924"/>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618" tIns="81280" rIns="81280" bIns="81280" numCol="1" spcCol="1270" anchor="ctr" anchorCtr="0">
          <a:noAutofit/>
        </a:bodyPr>
        <a:lstStyle/>
        <a:p>
          <a:pPr marL="0" lvl="0" indent="0" algn="l" defTabSz="1422400">
            <a:lnSpc>
              <a:spcPct val="90000"/>
            </a:lnSpc>
            <a:spcBef>
              <a:spcPct val="0"/>
            </a:spcBef>
            <a:spcAft>
              <a:spcPct val="35000"/>
            </a:spcAft>
            <a:buNone/>
          </a:pPr>
          <a:r>
            <a:rPr lang="el-GR" sz="3200" b="0" kern="1200" dirty="0">
              <a:latin typeface="+mn-lt"/>
            </a:rPr>
            <a:t>Υλοποίηση της ιδέας, «</a:t>
          </a:r>
          <a:r>
            <a:rPr lang="en-US" sz="3200" b="0" kern="1200" dirty="0">
              <a:latin typeface="+mn-lt"/>
            </a:rPr>
            <a:t>learning by doing</a:t>
          </a:r>
          <a:r>
            <a:rPr lang="el-GR" sz="3200" b="0" kern="1200" dirty="0">
              <a:latin typeface="+mn-lt"/>
            </a:rPr>
            <a:t>»</a:t>
          </a:r>
        </a:p>
      </dsp:txBody>
      <dsp:txXfrm>
        <a:off x="911650" y="2479040"/>
        <a:ext cx="8065288" cy="942924"/>
      </dsp:txXfrm>
    </dsp:sp>
    <dsp:sp modelId="{DFA14481-EB4A-4941-B1BE-C572116F6392}">
      <dsp:nvSpPr>
        <dsp:cNvPr id="0" name=""/>
        <dsp:cNvSpPr/>
      </dsp:nvSpPr>
      <dsp:spPr>
        <a:xfrm>
          <a:off x="473364" y="2456215"/>
          <a:ext cx="942705" cy="942705"/>
        </a:xfrm>
        <a:prstGeom prst="ellipse">
          <a:avLst/>
        </a:prstGeom>
        <a:blipFill rotWithShape="0">
          <a:blip xmlns:r="http://schemas.openxmlformats.org/officeDocument/2006/relationships" r:embed="rId3"/>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25C57C9D-CC4D-4E11-9089-E8936B02F82D}">
      <dsp:nvSpPr>
        <dsp:cNvPr id="0" name=""/>
        <dsp:cNvSpPr/>
      </dsp:nvSpPr>
      <dsp:spPr>
        <a:xfrm>
          <a:off x="1110116" y="3737269"/>
          <a:ext cx="7749870" cy="83000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618" tIns="81280" rIns="81280" bIns="81280" numCol="1" spcCol="1270" anchor="ctr" anchorCtr="0">
          <a:noAutofit/>
        </a:bodyPr>
        <a:lstStyle/>
        <a:p>
          <a:pPr marL="0" lvl="0" indent="0" algn="l" defTabSz="1422400">
            <a:lnSpc>
              <a:spcPct val="90000"/>
            </a:lnSpc>
            <a:spcBef>
              <a:spcPct val="0"/>
            </a:spcBef>
            <a:spcAft>
              <a:spcPct val="35000"/>
            </a:spcAft>
            <a:buNone/>
          </a:pPr>
          <a:r>
            <a:rPr lang="el-GR" sz="3200" b="0" kern="1200" dirty="0">
              <a:solidFill>
                <a:schemeClr val="bg1"/>
              </a:solidFill>
              <a:latin typeface="+mn-lt"/>
            </a:rPr>
            <a:t>Προετοιμασία Φεστιβάλ</a:t>
          </a:r>
        </a:p>
      </dsp:txBody>
      <dsp:txXfrm>
        <a:off x="1110116" y="3737269"/>
        <a:ext cx="7749870" cy="830003"/>
      </dsp:txXfrm>
    </dsp:sp>
    <dsp:sp modelId="{B696FF3E-59CF-42C7-A46E-1C8A525BBA91}">
      <dsp:nvSpPr>
        <dsp:cNvPr id="0" name=""/>
        <dsp:cNvSpPr/>
      </dsp:nvSpPr>
      <dsp:spPr>
        <a:xfrm>
          <a:off x="495193" y="3680352"/>
          <a:ext cx="942705" cy="942705"/>
        </a:xfrm>
        <a:prstGeom prst="ellipse">
          <a:avLst/>
        </a:prstGeom>
        <a:blipFill rotWithShape="0">
          <a:blip xmlns:r="http://schemas.openxmlformats.org/officeDocument/2006/relationships" r:embed="rId4"/>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8E83BF83-8C48-465B-BF8E-D0C6C0A3CA2A}">
      <dsp:nvSpPr>
        <dsp:cNvPr id="0" name=""/>
        <dsp:cNvSpPr/>
      </dsp:nvSpPr>
      <dsp:spPr>
        <a:xfrm>
          <a:off x="652595" y="4855201"/>
          <a:ext cx="8290282" cy="988324"/>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618" tIns="81280" rIns="81280" bIns="81280" numCol="1" spcCol="1270" anchor="ctr" anchorCtr="0">
          <a:noAutofit/>
        </a:bodyPr>
        <a:lstStyle/>
        <a:p>
          <a:pPr marL="0" lvl="0" indent="0" algn="l" defTabSz="1422400">
            <a:lnSpc>
              <a:spcPct val="90000"/>
            </a:lnSpc>
            <a:spcBef>
              <a:spcPct val="0"/>
            </a:spcBef>
            <a:spcAft>
              <a:spcPct val="35000"/>
            </a:spcAft>
            <a:buNone/>
          </a:pPr>
          <a:r>
            <a:rPr lang="el-GR" sz="3200" b="0" kern="1200" dirty="0">
              <a:latin typeface="+mn-lt"/>
            </a:rPr>
            <a:t>Η ημέρα του Φεστιβάλ</a:t>
          </a:r>
        </a:p>
      </dsp:txBody>
      <dsp:txXfrm>
        <a:off x="652595" y="4855201"/>
        <a:ext cx="8290282" cy="988324"/>
      </dsp:txXfrm>
    </dsp:sp>
    <dsp:sp modelId="{3986E286-DFAF-477B-A920-D4F4F95DF572}">
      <dsp:nvSpPr>
        <dsp:cNvPr id="0" name=""/>
        <dsp:cNvSpPr/>
      </dsp:nvSpPr>
      <dsp:spPr>
        <a:xfrm>
          <a:off x="-8857" y="4767439"/>
          <a:ext cx="942705" cy="942705"/>
        </a:xfrm>
        <a:prstGeom prst="ellipse">
          <a:avLst/>
        </a:prstGeom>
        <a:blipFill rotWithShape="0">
          <a:blip xmlns:r="http://schemas.openxmlformats.org/officeDocument/2006/relationships" r:embed="rId5"/>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91561-2871-4231-85DA-1BBCF168B0D2}">
      <dsp:nvSpPr>
        <dsp:cNvPr id="0" name=""/>
        <dsp:cNvSpPr/>
      </dsp:nvSpPr>
      <dsp:spPr>
        <a:xfrm rot="16200000">
          <a:off x="-1007280" y="1007280"/>
          <a:ext cx="5976664" cy="3962102"/>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5790" bIns="0" numCol="1" spcCol="1270" anchor="t" anchorCtr="0">
          <a:noAutofit/>
        </a:bodyPr>
        <a:lstStyle/>
        <a:p>
          <a:pPr marL="0" lvl="0" indent="0" algn="l" defTabSz="1155700">
            <a:lnSpc>
              <a:spcPct val="90000"/>
            </a:lnSpc>
            <a:spcBef>
              <a:spcPct val="0"/>
            </a:spcBef>
            <a:spcAft>
              <a:spcPct val="35000"/>
            </a:spcAft>
            <a:buNone/>
          </a:pPr>
          <a:r>
            <a:rPr lang="el-GR" sz="2600" b="1" kern="1200" dirty="0"/>
            <a:t>Δεξιότητες</a:t>
          </a:r>
          <a:r>
            <a:rPr lang="en-US" sz="2600" b="1" kern="1200" dirty="0"/>
            <a:t>-skills</a:t>
          </a:r>
          <a:endParaRPr lang="el-GR" sz="2600" b="1" kern="1200" dirty="0"/>
        </a:p>
        <a:p>
          <a:pPr marL="228600" lvl="1" indent="-228600" algn="l" defTabSz="889000">
            <a:lnSpc>
              <a:spcPct val="90000"/>
            </a:lnSpc>
            <a:spcBef>
              <a:spcPct val="0"/>
            </a:spcBef>
            <a:spcAft>
              <a:spcPct val="15000"/>
            </a:spcAft>
            <a:buChar char="•"/>
          </a:pPr>
          <a:r>
            <a:rPr lang="el-GR" sz="2000" kern="1200" dirty="0"/>
            <a:t>Ερμηνεία</a:t>
          </a:r>
          <a:r>
            <a:rPr lang="en-US" sz="2000" kern="1200" dirty="0"/>
            <a:t> - </a:t>
          </a:r>
          <a:r>
            <a:rPr lang="en-US" sz="2000" kern="1200" dirty="0">
              <a:solidFill>
                <a:schemeClr val="tx1"/>
              </a:solidFill>
            </a:rPr>
            <a:t>interpretation</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t>Ανάλυση</a:t>
          </a:r>
          <a:r>
            <a:rPr lang="en-US" sz="2000" kern="1200" dirty="0">
              <a:solidFill>
                <a:schemeClr val="tx1"/>
              </a:solidFill>
            </a:rPr>
            <a:t>-analysis</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t>Συμπερασμός</a:t>
          </a:r>
          <a:r>
            <a:rPr lang="en-US" sz="2000" kern="1200" dirty="0">
              <a:solidFill>
                <a:schemeClr val="tx1"/>
              </a:solidFill>
            </a:rPr>
            <a:t>-inference</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t>Αξιολόγηση</a:t>
          </a:r>
          <a:r>
            <a:rPr lang="en-US" sz="2000" kern="1200" dirty="0">
              <a:solidFill>
                <a:schemeClr val="tx1"/>
              </a:solidFill>
            </a:rPr>
            <a:t>-evaluation</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t>Εξήγηση</a:t>
          </a:r>
          <a:r>
            <a:rPr lang="en-US" sz="2000" kern="1200" dirty="0">
              <a:solidFill>
                <a:schemeClr val="tx1"/>
              </a:solidFill>
            </a:rPr>
            <a:t>-explanation</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err="1"/>
            <a:t>Αυτο</a:t>
          </a:r>
          <a:r>
            <a:rPr lang="el-GR" sz="2000" kern="1200" dirty="0"/>
            <a:t>-ρύθμιση</a:t>
          </a:r>
          <a:r>
            <a:rPr lang="en-US" sz="2000" kern="1200" dirty="0">
              <a:solidFill>
                <a:schemeClr val="tx1"/>
              </a:solidFill>
            </a:rPr>
            <a:t>-self-regulation</a:t>
          </a:r>
          <a:endParaRPr lang="el-GR" sz="2000" kern="1200" dirty="0">
            <a:solidFill>
              <a:schemeClr val="tx1"/>
            </a:solidFill>
          </a:endParaRPr>
        </a:p>
      </dsp:txBody>
      <dsp:txXfrm rot="5400000">
        <a:off x="1" y="1195332"/>
        <a:ext cx="3962102" cy="3585998"/>
      </dsp:txXfrm>
    </dsp:sp>
    <dsp:sp modelId="{1832DEA3-9822-4ED6-B54C-8D6F739B2FC2}">
      <dsp:nvSpPr>
        <dsp:cNvPr id="0" name=""/>
        <dsp:cNvSpPr/>
      </dsp:nvSpPr>
      <dsp:spPr>
        <a:xfrm rot="16200000">
          <a:off x="3256098" y="1007280"/>
          <a:ext cx="5976664" cy="3962102"/>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5790" bIns="0" numCol="1" spcCol="1270" anchor="t" anchorCtr="0">
          <a:noAutofit/>
        </a:bodyPr>
        <a:lstStyle/>
        <a:p>
          <a:pPr marL="0" lvl="0" indent="0" algn="l" defTabSz="1155700">
            <a:lnSpc>
              <a:spcPct val="90000"/>
            </a:lnSpc>
            <a:spcBef>
              <a:spcPct val="0"/>
            </a:spcBef>
            <a:spcAft>
              <a:spcPct val="35000"/>
            </a:spcAft>
            <a:buNone/>
          </a:pPr>
          <a:r>
            <a:rPr lang="el-GR" sz="2600" b="1" kern="1200" dirty="0">
              <a:solidFill>
                <a:schemeClr val="tx1"/>
              </a:solidFill>
            </a:rPr>
            <a:t>Διαθέσεις</a:t>
          </a:r>
          <a:r>
            <a:rPr lang="en-US" sz="2600" b="1" kern="1200" dirty="0">
              <a:solidFill>
                <a:schemeClr val="tx1"/>
              </a:solidFill>
            </a:rPr>
            <a:t>-</a:t>
          </a:r>
          <a:r>
            <a:rPr lang="en-US" sz="2600" kern="1200" dirty="0"/>
            <a:t>Dispositions</a:t>
          </a:r>
          <a:endParaRPr lang="el-GR" sz="2600" b="1"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Αναζήτηση της </a:t>
          </a:r>
          <a:r>
            <a:rPr lang="el-GR" sz="2000" kern="1200">
              <a:solidFill>
                <a:schemeClr val="tx1"/>
              </a:solidFill>
            </a:rPr>
            <a:t>αλήθειας</a:t>
          </a:r>
          <a:r>
            <a:rPr lang="en-US" sz="2000" kern="1200">
              <a:solidFill>
                <a:schemeClr val="tx1"/>
              </a:solidFill>
            </a:rPr>
            <a:t>-</a:t>
          </a:r>
          <a:r>
            <a:rPr lang="en-US" sz="2000" kern="1200"/>
            <a:t>truth-seeking</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Ανοιχτό μυαλό</a:t>
          </a:r>
          <a:r>
            <a:rPr lang="en-US" sz="2000" kern="1200" dirty="0">
              <a:solidFill>
                <a:schemeClr val="tx1"/>
              </a:solidFill>
            </a:rPr>
            <a:t>-</a:t>
          </a:r>
          <a:r>
            <a:rPr lang="el-GR" sz="2000" kern="1200" dirty="0">
              <a:solidFill>
                <a:schemeClr val="tx1"/>
              </a:solidFill>
            </a:rPr>
            <a:t> </a:t>
          </a:r>
          <a:r>
            <a:rPr lang="en-US" sz="2000" kern="1200" dirty="0"/>
            <a:t>open-mindedness</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a:solidFill>
                <a:schemeClr val="tx1"/>
              </a:solidFill>
            </a:rPr>
            <a:t>Αναλυτικότητα</a:t>
          </a:r>
          <a:r>
            <a:rPr lang="en-US" sz="2000" kern="1200">
              <a:solidFill>
                <a:schemeClr val="tx1"/>
              </a:solidFill>
            </a:rPr>
            <a:t>-</a:t>
          </a:r>
          <a:r>
            <a:rPr lang="en-US" sz="2000" kern="1200"/>
            <a:t>analyticity</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Συστηματικότητα</a:t>
          </a:r>
          <a:r>
            <a:rPr lang="en-US" sz="2000" kern="1200" dirty="0">
              <a:solidFill>
                <a:schemeClr val="tx1"/>
              </a:solidFill>
            </a:rPr>
            <a:t>-</a:t>
          </a:r>
          <a:r>
            <a:rPr lang="en-US" sz="2000" kern="1200" dirty="0"/>
            <a:t>systematicity</a:t>
          </a:r>
          <a:endParaRPr lang="el-GR" sz="2000" kern="1200" dirty="0">
            <a:solidFill>
              <a:schemeClr val="tx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Αυτοπεποίθηση</a:t>
          </a:r>
          <a:r>
            <a:rPr lang="en-US" sz="2000" kern="1200" dirty="0">
              <a:solidFill>
                <a:schemeClr val="bg1"/>
              </a:solidFill>
            </a:rPr>
            <a:t>-self-confidence</a:t>
          </a:r>
          <a:endParaRPr lang="el-GR" sz="2000" kern="1200" dirty="0">
            <a:solidFill>
              <a:schemeClr val="bg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Ερευνητικότητα</a:t>
          </a:r>
          <a:r>
            <a:rPr lang="en-US" sz="2000" kern="1200" dirty="0">
              <a:solidFill>
                <a:schemeClr val="bg1"/>
              </a:solidFill>
            </a:rPr>
            <a:t>-inquisitiveness</a:t>
          </a:r>
          <a:endParaRPr lang="el-GR" sz="2000" kern="1200" dirty="0">
            <a:solidFill>
              <a:schemeClr val="bg1"/>
            </a:solidFill>
          </a:endParaRPr>
        </a:p>
        <a:p>
          <a:pPr marL="228600" lvl="1" indent="-228600" algn="l" defTabSz="889000">
            <a:lnSpc>
              <a:spcPct val="90000"/>
            </a:lnSpc>
            <a:spcBef>
              <a:spcPct val="0"/>
            </a:spcBef>
            <a:spcAft>
              <a:spcPct val="15000"/>
            </a:spcAft>
            <a:buChar char="•"/>
          </a:pPr>
          <a:r>
            <a:rPr lang="el-GR" sz="2000" kern="1200" dirty="0">
              <a:solidFill>
                <a:schemeClr val="tx1"/>
              </a:solidFill>
            </a:rPr>
            <a:t>Γνωστική ωριμότητα</a:t>
          </a:r>
          <a:r>
            <a:rPr lang="en-US" sz="2000" kern="1200" dirty="0">
              <a:solidFill>
                <a:schemeClr val="bg1"/>
              </a:solidFill>
            </a:rPr>
            <a:t>-cognitive maturity</a:t>
          </a:r>
          <a:endParaRPr lang="el-GR" sz="2000" kern="1200" dirty="0">
            <a:solidFill>
              <a:schemeClr val="bg1"/>
            </a:solidFill>
          </a:endParaRPr>
        </a:p>
      </dsp:txBody>
      <dsp:txXfrm rot="5400000">
        <a:off x="4263379" y="1195332"/>
        <a:ext cx="3962102" cy="358599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DD284-A4C1-4CFD-AE0A-12DF44622674}" type="datetimeFigureOut">
              <a:rPr lang="el-GR" smtClean="0"/>
              <a:pPr/>
              <a:t>15/5/2020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21F276-3260-493D-AB33-02FC95B7A48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2E4A213-C17B-4F93-8CBF-9B0C241C110A}" type="slidenum">
              <a:rPr lang="el-GR" smtClean="0"/>
              <a:pPr/>
              <a:t>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r>
              <a:rPr lang="el-GR"/>
              <a:t>
            </a:t>
            </a:r>
            <a:fld id="{0A3C37BE-C303-496D-B5CD-85F2937540FC}" type="slidenum">
              <a:rPr lang="el-GR" smtClean="0"/>
              <a:pPr/>
              <a:t>11</a:t>
            </a:fld>
            <a:r>
              <a:rPr lang="el-GR"/>
              <a:t>
            </a:t>
            </a:r>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15/5/2020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users.uowm.gr/aspirto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475656" y="1340768"/>
            <a:ext cx="6764288" cy="864096"/>
          </a:xfrm>
          <a:ln w="28575">
            <a:solidFill>
              <a:schemeClr val="tx2"/>
            </a:solidFill>
          </a:ln>
        </p:spPr>
        <p:txBody>
          <a:bodyPr>
            <a:normAutofit/>
          </a:bodyPr>
          <a:lstStyle/>
          <a:p>
            <a:r>
              <a:rPr lang="en-US" b="1" dirty="0"/>
              <a:t>SCIENCE EDUCATION</a:t>
            </a:r>
            <a:endParaRPr lang="el-GR" b="1" dirty="0"/>
          </a:p>
        </p:txBody>
      </p:sp>
      <p:sp>
        <p:nvSpPr>
          <p:cNvPr id="3" name="2 - Υπότιτλος"/>
          <p:cNvSpPr>
            <a:spLocks noGrp="1"/>
          </p:cNvSpPr>
          <p:nvPr>
            <p:ph type="subTitle" idx="1"/>
          </p:nvPr>
        </p:nvSpPr>
        <p:spPr>
          <a:xfrm>
            <a:off x="1619672" y="3140968"/>
            <a:ext cx="6400800" cy="1224136"/>
          </a:xfrm>
        </p:spPr>
        <p:txBody>
          <a:bodyPr>
            <a:normAutofit fontScale="85000" lnSpcReduction="10000"/>
          </a:bodyPr>
          <a:lstStyle/>
          <a:p>
            <a:r>
              <a:rPr lang="en-US" b="1" dirty="0">
                <a:solidFill>
                  <a:schemeClr val="tx1"/>
                </a:solidFill>
              </a:rPr>
              <a:t>E</a:t>
            </a:r>
            <a:r>
              <a:rPr lang="el-GR" b="1" dirty="0">
                <a:solidFill>
                  <a:schemeClr val="tx1"/>
                </a:solidFill>
              </a:rPr>
              <a:t>ΦΠΤ6: </a:t>
            </a:r>
            <a:r>
              <a:rPr lang="el-GR" dirty="0">
                <a:solidFill>
                  <a:schemeClr val="tx1"/>
                </a:solidFill>
              </a:rPr>
              <a:t>Μη τυπικά Διδακτικά-Μαθησιακά Περιβάλλοντα στις Φυσικές Επιστήμες, το Περιβάλλον και την Τεχνολογία</a:t>
            </a:r>
            <a:endParaRPr lang="el-GR" b="1" dirty="0">
              <a:solidFill>
                <a:schemeClr val="tx1"/>
              </a:solidFill>
            </a:endParaRPr>
          </a:p>
        </p:txBody>
      </p:sp>
      <p:sp>
        <p:nvSpPr>
          <p:cNvPr id="4" name="2 - Υπότιτλος"/>
          <p:cNvSpPr txBox="1">
            <a:spLocks/>
          </p:cNvSpPr>
          <p:nvPr/>
        </p:nvSpPr>
        <p:spPr>
          <a:xfrm>
            <a:off x="1907704" y="5013176"/>
            <a:ext cx="5760640" cy="1440160"/>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vert="horz" lIns="91440" tIns="45720" rIns="91440" bIns="45720" rtlCol="0">
            <a:normAutofit/>
          </a:bodyPr>
          <a:lstStyle/>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chemeClr val="tx1"/>
                </a:solidFill>
                <a:effectLst/>
                <a:uLnTx/>
                <a:uFillTx/>
                <a:latin typeface="+mn-lt"/>
                <a:ea typeface="+mn-ea"/>
                <a:cs typeface="+mn-cs"/>
              </a:rPr>
              <a:t>Άννα </a:t>
            </a:r>
            <a:r>
              <a:rPr kumimoji="0" lang="el-GR" sz="2000" b="0" i="0" u="none" strike="noStrike" kern="1200" cap="none" spc="0" normalizeH="0" baseline="0" noProof="0" dirty="0" err="1">
                <a:ln>
                  <a:noFill/>
                </a:ln>
                <a:solidFill>
                  <a:schemeClr val="tx1"/>
                </a:solidFill>
                <a:effectLst/>
                <a:uLnTx/>
                <a:uFillTx/>
                <a:latin typeface="+mn-lt"/>
                <a:ea typeface="+mn-ea"/>
                <a:cs typeface="+mn-cs"/>
              </a:rPr>
              <a:t>Σπύρτου</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spcBef>
                <a:spcPts val="0"/>
              </a:spcBef>
              <a:spcAft>
                <a:spcPts val="0"/>
              </a:spcAft>
              <a:buClrTx/>
              <a:buSzTx/>
              <a:buFont typeface="Arial" pitchFamily="34" charset="0"/>
              <a:buNone/>
              <a:tabLst/>
              <a:defRPr/>
            </a:pPr>
            <a:r>
              <a:rPr lang="en-US" sz="2000" b="1" dirty="0">
                <a:solidFill>
                  <a:schemeClr val="tx1"/>
                </a:solidFill>
              </a:rPr>
              <a:t>aspirtou@uowm.gr</a:t>
            </a:r>
            <a:endParaRPr kumimoji="0" lang="el-GR"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spyrtouanna@gmail.com</a:t>
            </a:r>
          </a:p>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hlinkClick r:id="rId2"/>
              </a:rPr>
              <a:t>http://users.uowm.gr/aspirtou/</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50000"/>
              </a:lnSpc>
              <a:spcBef>
                <a:spcPts val="0"/>
              </a:spcBef>
              <a:spcAft>
                <a:spcPts val="0"/>
              </a:spcAft>
              <a:buClrTx/>
              <a:buSzTx/>
              <a:buFont typeface="Arial" pitchFamily="34" charset="0"/>
              <a:buNone/>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6" descr="logo_uowm"/>
          <p:cNvPicPr>
            <a:picLocks noChangeAspect="1" noChangeArrowheads="1"/>
          </p:cNvPicPr>
          <p:nvPr/>
        </p:nvPicPr>
        <p:blipFill>
          <a:blip r:embed="rId3" cstate="print"/>
          <a:srcRect/>
          <a:stretch>
            <a:fillRect/>
          </a:stretch>
        </p:blipFill>
        <p:spPr>
          <a:xfrm>
            <a:off x="428596" y="285728"/>
            <a:ext cx="857256" cy="710620"/>
          </a:xfrm>
          <a:prstGeom prst="rect">
            <a:avLst/>
          </a:prstGeom>
          <a:noFill/>
          <a:ln/>
          <a:effectLst/>
        </p:spPr>
      </p:pic>
      <p:sp>
        <p:nvSpPr>
          <p:cNvPr id="6" name="5 - TextBox"/>
          <p:cNvSpPr txBox="1"/>
          <p:nvPr/>
        </p:nvSpPr>
        <p:spPr>
          <a:xfrm>
            <a:off x="1357290" y="500042"/>
            <a:ext cx="5214569" cy="400110"/>
          </a:xfrm>
          <a:prstGeom prst="rect">
            <a:avLst/>
          </a:prstGeom>
          <a:noFill/>
        </p:spPr>
        <p:txBody>
          <a:bodyPr wrap="none" rtlCol="0">
            <a:spAutoFit/>
            <a:scene3d>
              <a:camera prst="orthographicFront">
                <a:rot lat="0" lon="0" rev="0"/>
              </a:camera>
              <a:lightRig rig="contrasting" dir="t">
                <a:rot lat="0" lon="0" rev="4500000"/>
              </a:lightRig>
            </a:scene3d>
            <a:sp3d extrusionH="57150" contourW="6350" prstMaterial="metal">
              <a:bevelT w="127000" h="31750" prst="riblet"/>
              <a:contourClr>
                <a:schemeClr val="accent1">
                  <a:shade val="75000"/>
                </a:schemeClr>
              </a:contourClr>
            </a:sp3d>
          </a:bodyPr>
          <a:lstStyle/>
          <a:p>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Πανεπιστημιο</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δυτικησ</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μακεδονιαΣ</a:t>
            </a: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a:t>
            </a:r>
            <a:r>
              <a:rPr lang="el-GR"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reflection blurRad="12700" stA="50000" endPos="50000" dist="5000" dir="5400000" sy="-100000" rotWithShape="0"/>
                </a:effectLst>
              </a:rPr>
              <a:t> ΠΔΜ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611560" y="188640"/>
            <a:ext cx="8229600" cy="576064"/>
          </a:xfrm>
        </p:spPr>
        <p:style>
          <a:lnRef idx="0">
            <a:schemeClr val="accent1"/>
          </a:lnRef>
          <a:fillRef idx="3">
            <a:schemeClr val="accent1"/>
          </a:fillRef>
          <a:effectRef idx="3">
            <a:schemeClr val="accent1"/>
          </a:effectRef>
          <a:fontRef idx="minor">
            <a:schemeClr val="lt1"/>
          </a:fontRef>
        </p:style>
        <p:txBody>
          <a:bodyPr>
            <a:noAutofit/>
          </a:bodyPr>
          <a:lstStyle/>
          <a:p>
            <a:r>
              <a:rPr lang="en-US" sz="3200" b="1" dirty="0"/>
              <a:t>Official Documents</a:t>
            </a:r>
            <a:endParaRPr lang="el-GR" sz="3200" b="1" dirty="0"/>
          </a:p>
        </p:txBody>
      </p:sp>
      <p:pic>
        <p:nvPicPr>
          <p:cNvPr id="3075" name="Picture 3"/>
          <p:cNvPicPr>
            <a:picLocks noChangeAspect="1" noChangeArrowheads="1"/>
          </p:cNvPicPr>
          <p:nvPr/>
        </p:nvPicPr>
        <p:blipFill>
          <a:blip r:embed="rId2" cstate="print"/>
          <a:srcRect l="33950" t="16532" r="34504" b="5704"/>
          <a:stretch>
            <a:fillRect/>
          </a:stretch>
        </p:blipFill>
        <p:spPr bwMode="auto">
          <a:xfrm>
            <a:off x="467544" y="908720"/>
            <a:ext cx="4104456" cy="5688632"/>
          </a:xfrm>
          <a:prstGeom prst="rect">
            <a:avLst/>
          </a:prstGeom>
          <a:noFill/>
          <a:ln w="9525">
            <a:noFill/>
            <a:miter lim="800000"/>
            <a:headEnd/>
            <a:tailEnd/>
          </a:ln>
        </p:spPr>
      </p:pic>
      <p:sp>
        <p:nvSpPr>
          <p:cNvPr id="6" name="5 - TextBox"/>
          <p:cNvSpPr txBox="1"/>
          <p:nvPr/>
        </p:nvSpPr>
        <p:spPr>
          <a:xfrm>
            <a:off x="251520" y="5445224"/>
            <a:ext cx="652743" cy="369332"/>
          </a:xfrm>
          <a:prstGeom prst="rect">
            <a:avLst/>
          </a:prstGeom>
          <a:noFill/>
        </p:spPr>
        <p:txBody>
          <a:bodyPr wrap="none" rtlCol="0">
            <a:spAutoFit/>
            <a:scene3d>
              <a:camera prst="isometricRightUp"/>
              <a:lightRig rig="threePt" dir="t"/>
            </a:scene3d>
          </a:bodyPr>
          <a:lstStyle/>
          <a:p>
            <a:r>
              <a:rPr lang="en-US" dirty="0"/>
              <a:t>2011</a:t>
            </a:r>
            <a:endParaRPr lang="el-GR" dirty="0"/>
          </a:p>
        </p:txBody>
      </p:sp>
      <p:sp>
        <p:nvSpPr>
          <p:cNvPr id="8" name="7 - TextBox"/>
          <p:cNvSpPr txBox="1"/>
          <p:nvPr/>
        </p:nvSpPr>
        <p:spPr>
          <a:xfrm>
            <a:off x="7884368" y="6309320"/>
            <a:ext cx="756938" cy="369332"/>
          </a:xfrm>
          <a:prstGeom prst="rect">
            <a:avLst/>
          </a:prstGeom>
          <a:noFill/>
        </p:spPr>
        <p:txBody>
          <a:bodyPr wrap="none" rtlCol="0">
            <a:spAutoFit/>
          </a:bodyPr>
          <a:lstStyle/>
          <a:p>
            <a:r>
              <a:rPr lang="en-US" dirty="0"/>
              <a:t>Pg. 32</a:t>
            </a:r>
            <a:endParaRPr lang="el-GR" dirty="0"/>
          </a:p>
        </p:txBody>
      </p:sp>
      <p:pic>
        <p:nvPicPr>
          <p:cNvPr id="4098" name="Picture 2"/>
          <p:cNvPicPr>
            <a:picLocks noChangeAspect="1" noChangeArrowheads="1"/>
          </p:cNvPicPr>
          <p:nvPr/>
        </p:nvPicPr>
        <p:blipFill>
          <a:blip r:embed="rId3" cstate="print"/>
          <a:srcRect l="23517" t="34078" r="23353" b="42297"/>
          <a:stretch>
            <a:fillRect/>
          </a:stretch>
        </p:blipFill>
        <p:spPr bwMode="auto">
          <a:xfrm>
            <a:off x="251520" y="908720"/>
            <a:ext cx="8496944" cy="3744416"/>
          </a:xfrm>
          <a:prstGeom prst="rect">
            <a:avLst/>
          </a:prstGeom>
          <a:noFill/>
          <a:ln w="9525">
            <a:noFill/>
            <a:miter lim="800000"/>
            <a:headEnd/>
            <a:tailEnd/>
          </a:ln>
        </p:spPr>
      </p:pic>
      <p:cxnSp>
        <p:nvCxnSpPr>
          <p:cNvPr id="10" name="9 - Ευθεία γραμμή σύνδεσης"/>
          <p:cNvCxnSpPr/>
          <p:nvPr/>
        </p:nvCxnSpPr>
        <p:spPr>
          <a:xfrm>
            <a:off x="5724128" y="1916832"/>
            <a:ext cx="187220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11 - Ευθεία γραμμή σύνδεσης"/>
          <p:cNvCxnSpPr/>
          <p:nvPr/>
        </p:nvCxnSpPr>
        <p:spPr>
          <a:xfrm>
            <a:off x="4283968" y="3212976"/>
            <a:ext cx="3168352"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Σύμβολο κράτησης θέσης περιεχομένου 13"/>
          <p:cNvSpPr>
            <a:spLocks noGrp="1"/>
          </p:cNvSpPr>
          <p:nvPr>
            <p:ph idx="1"/>
          </p:nvPr>
        </p:nvSpPr>
        <p:spPr>
          <a:xfrm>
            <a:off x="395536" y="1484784"/>
            <a:ext cx="8280920" cy="4104456"/>
          </a:xfrm>
        </p:spPr>
        <p:txBody>
          <a:bodyPr>
            <a:noAutofit/>
          </a:bodyPr>
          <a:lstStyle/>
          <a:p>
            <a:pPr algn="just">
              <a:lnSpc>
                <a:spcPct val="150000"/>
              </a:lnSpc>
            </a:pPr>
            <a:r>
              <a:rPr sz="2400" dirty="0">
                <a:latin typeface="Tahoma" pitchFamily="34" charset="0"/>
                <a:cs typeface="Tahoma" pitchFamily="34" charset="0"/>
              </a:rPr>
              <a:t>«</a:t>
            </a:r>
            <a:r>
              <a:rPr lang="el-GR" sz="2400" dirty="0" err="1">
                <a:latin typeface="Tahoma" pitchFamily="34" charset="0"/>
                <a:cs typeface="Tahoma" pitchFamily="34" charset="0"/>
              </a:rPr>
              <a:t>Γραμματισμός</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είναι</a:t>
            </a:r>
            <a:r>
              <a:rPr lang="en-US" sz="2400" dirty="0">
                <a:solidFill>
                  <a:schemeClr val="tx1">
                    <a:lumMod val="50000"/>
                  </a:schemeClr>
                </a:solidFill>
                <a:latin typeface="Tahoma" pitchFamily="34" charset="0"/>
                <a:cs typeface="Tahoma" pitchFamily="34" charset="0"/>
              </a:rPr>
              <a:t> </a:t>
            </a:r>
            <a:r>
              <a:rPr sz="2400" dirty="0">
                <a:solidFill>
                  <a:schemeClr val="tx1">
                    <a:lumMod val="50000"/>
                  </a:schemeClr>
                </a:solidFill>
                <a:latin typeface="Tahoma" pitchFamily="34" charset="0"/>
                <a:cs typeface="Tahoma" pitchFamily="34" charset="0"/>
              </a:rPr>
              <a:t>η</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ικανότητα</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να</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χρησιμοποιεί</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κάποιος</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την</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επιστημονική</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γνώση</a:t>
            </a:r>
            <a:r>
              <a:rPr sz="2400" dirty="0">
                <a:solidFill>
                  <a:schemeClr val="tx1">
                    <a:lumMod val="50000"/>
                  </a:schemeClr>
                </a:solidFill>
                <a:latin typeface="Tahoma" pitchFamily="34" charset="0"/>
                <a:cs typeface="Tahoma" pitchFamily="34" charset="0"/>
              </a:rPr>
              <a:t>,</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να</a:t>
            </a:r>
            <a:r>
              <a:rPr sz="2400" dirty="0">
                <a:solidFill>
                  <a:schemeClr val="tx1">
                    <a:lumMod val="50000"/>
                  </a:schemeClr>
                </a:solidFill>
                <a:latin typeface="Tahoma" pitchFamily="34" charset="0"/>
                <a:cs typeface="Tahoma" pitchFamily="34" charset="0"/>
              </a:rPr>
              <a:t> </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διατυπώνει</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ερωτήματα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και</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να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εξάγει</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συμπεράσματα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βασισμένα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σε</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εμπειρικά</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δεδομένα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έτσι</a:t>
            </a:r>
            <a:r>
              <a:rPr sz="2400" dirty="0">
                <a:solidFill>
                  <a:schemeClr val="tx1">
                    <a:lumMod val="50000"/>
                  </a:schemeClr>
                </a:solidFill>
                <a:latin typeface="Tahoma" pitchFamily="34" charset="0"/>
                <a:cs typeface="Tahoma" pitchFamily="34" charset="0"/>
              </a:rPr>
              <a:t> </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ώστε</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να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κατανοεί</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και</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να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βοηθά</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στη</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λήψη</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αποφάσεων</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για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το</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φυσικό</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κόσμο</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και</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τις</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αλλαγές</a:t>
            </a:r>
            <a:r>
              <a:rPr sz="2400" dirty="0">
                <a:solidFill>
                  <a:schemeClr val="tx1">
                    <a:lumMod val="50000"/>
                  </a:schemeClr>
                </a:solidFill>
                <a:latin typeface="Tahoma" pitchFamily="34" charset="0"/>
                <a:cs typeface="Tahoma" pitchFamily="34" charset="0"/>
              </a:rPr>
              <a:t> </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που</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συμβαίνουν</a:t>
            </a:r>
            <a:r>
              <a:rPr sz="2400" dirty="0">
                <a:solidFill>
                  <a:schemeClr val="tx1">
                    <a:lumMod val="50000"/>
                  </a:schemeClr>
                </a:solidFill>
                <a:latin typeface="Tahoma" pitchFamily="34" charset="0"/>
                <a:cs typeface="Tahoma" pitchFamily="34" charset="0"/>
              </a:rPr>
              <a:t> σ’</a:t>
            </a:r>
            <a:r>
              <a:rPr lang="el-G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αυτόν</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μέσα</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από</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την</a:t>
            </a:r>
            <a:r>
              <a:rPr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ανθρώπινη</a:t>
            </a:r>
            <a:r>
              <a:rPr lang="en-US" sz="2400" dirty="0">
                <a:solidFill>
                  <a:schemeClr val="tx1">
                    <a:lumMod val="50000"/>
                  </a:schemeClr>
                </a:solidFill>
                <a:latin typeface="Tahoma" pitchFamily="34" charset="0"/>
                <a:cs typeface="Tahoma" pitchFamily="34" charset="0"/>
              </a:rPr>
              <a:t> </a:t>
            </a:r>
            <a:r>
              <a:rPr sz="2400" dirty="0" err="1">
                <a:solidFill>
                  <a:schemeClr val="tx1">
                    <a:lumMod val="50000"/>
                  </a:schemeClr>
                </a:solidFill>
                <a:latin typeface="Tahoma" pitchFamily="34" charset="0"/>
                <a:cs typeface="Tahoma" pitchFamily="34" charset="0"/>
              </a:rPr>
              <a:t>δραστηριότητα</a:t>
            </a:r>
            <a:r>
              <a:rPr sz="2400" dirty="0">
                <a:latin typeface="Tahoma" pitchFamily="34" charset="0"/>
                <a:cs typeface="Tahoma" pitchFamily="34" charset="0"/>
              </a:rPr>
              <a:t>.»</a:t>
            </a:r>
            <a:endParaRPr lang="en-US" sz="2400" dirty="0">
              <a:latin typeface="Tahoma" pitchFamily="34" charset="0"/>
              <a:cs typeface="Tahoma" pitchFamily="34" charset="0"/>
            </a:endParaRPr>
          </a:p>
          <a:p>
            <a:pPr algn="just">
              <a:lnSpc>
                <a:spcPct val="150000"/>
              </a:lnSpc>
              <a:buNone/>
            </a:pPr>
            <a:endParaRPr sz="2400" dirty="0">
              <a:latin typeface="Tahoma" pitchFamily="34" charset="0"/>
              <a:cs typeface="Tahoma" pitchFamily="34" charset="0"/>
            </a:endParaRPr>
          </a:p>
        </p:txBody>
      </p:sp>
      <p:sp>
        <p:nvSpPr>
          <p:cNvPr id="7" name="6 - TextBox"/>
          <p:cNvSpPr txBox="1"/>
          <p:nvPr/>
        </p:nvSpPr>
        <p:spPr>
          <a:xfrm>
            <a:off x="2483768" y="5589240"/>
            <a:ext cx="6120680" cy="738664"/>
          </a:xfrm>
          <a:prstGeom prst="rect">
            <a:avLst/>
          </a:prstGeom>
          <a:noFill/>
        </p:spPr>
        <p:txBody>
          <a:bodyPr wrap="square" rtlCol="0">
            <a:spAutoFit/>
          </a:bodyPr>
          <a:lstStyle/>
          <a:p>
            <a:pPr algn="r">
              <a:lnSpc>
                <a:spcPct val="150000"/>
              </a:lnSpc>
            </a:pPr>
            <a:r>
              <a:rPr lang="en-US" sz="1400" dirty="0">
                <a:latin typeface="Tahoma" pitchFamily="34" charset="0"/>
                <a:cs typeface="Tahoma" pitchFamily="34" charset="0"/>
              </a:rPr>
              <a:t>OECD, 2000</a:t>
            </a:r>
            <a:endParaRPr lang="el-GR" sz="1400" dirty="0">
              <a:latin typeface="Tahoma" pitchFamily="34" charset="0"/>
              <a:cs typeface="Tahoma" pitchFamily="34" charset="0"/>
            </a:endParaRPr>
          </a:p>
          <a:p>
            <a:pPr algn="r">
              <a:lnSpc>
                <a:spcPct val="150000"/>
              </a:lnSpc>
            </a:pPr>
            <a:r>
              <a:rPr lang="en-US" sz="1400" dirty="0">
                <a:latin typeface="Tahoma" pitchFamily="34" charset="0"/>
                <a:cs typeface="Tahoma" pitchFamily="34" charset="0"/>
              </a:rPr>
              <a:t>(Organization for Economic Co-Operation and Development) </a:t>
            </a:r>
          </a:p>
        </p:txBody>
      </p:sp>
      <p:sp>
        <p:nvSpPr>
          <p:cNvPr id="6" name="5 - Θέση αριθμού διαφάνειας"/>
          <p:cNvSpPr>
            <a:spLocks noGrp="1"/>
          </p:cNvSpPr>
          <p:nvPr>
            <p:ph type="sldNum" sz="quarter" idx="12"/>
          </p:nvPr>
        </p:nvSpPr>
        <p:spPr/>
        <p:txBody>
          <a:bodyPr/>
          <a:lstStyle/>
          <a:p>
            <a:fld id="{0FF54DE5-C571-48E8-A5BC-B369434E2F44}" type="slidenum">
              <a:rPr lang="el-GR" smtClean="0"/>
              <a:pPr/>
              <a:t>11</a:t>
            </a:fld>
            <a:endParaRPr lang="el-GR" dirty="0"/>
          </a:p>
        </p:txBody>
      </p:sp>
      <p:sp>
        <p:nvSpPr>
          <p:cNvPr id="9" name="1 - Τίτλος"/>
          <p:cNvSpPr txBox="1">
            <a:spLocks/>
          </p:cNvSpPr>
          <p:nvPr/>
        </p:nvSpPr>
        <p:spPr>
          <a:xfrm>
            <a:off x="457200" y="274638"/>
            <a:ext cx="8229600" cy="85010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lt1"/>
                </a:solidFill>
                <a:effectLst/>
                <a:uLnTx/>
                <a:uFillTx/>
                <a:latin typeface="+mn-lt"/>
                <a:ea typeface="+mn-ea"/>
                <a:cs typeface="+mn-cs"/>
              </a:rPr>
              <a:t>E</a:t>
            </a:r>
            <a:r>
              <a:rPr kumimoji="0" lang="el-GR" sz="3200" b="1" i="0" u="none" strike="noStrike" kern="1200" cap="none" spc="0" normalizeH="0" baseline="0" noProof="0">
                <a:ln>
                  <a:noFill/>
                </a:ln>
                <a:solidFill>
                  <a:schemeClr val="lt1"/>
                </a:solidFill>
                <a:effectLst/>
                <a:uLnTx/>
                <a:uFillTx/>
                <a:latin typeface="+mn-lt"/>
                <a:ea typeface="+mn-ea"/>
                <a:cs typeface="+mn-cs"/>
              </a:rPr>
              <a:t>πιστημονικός-Τεχνολογικός Γραμματισμός</a:t>
            </a:r>
            <a:endParaRPr kumimoji="0" lang="el-GR" sz="3200" b="1" i="0" u="none" strike="noStrike" kern="1200" cap="none" spc="0" normalizeH="0" baseline="0" noProof="0" dirty="0">
              <a:ln>
                <a:noFill/>
              </a:ln>
              <a:solidFill>
                <a:schemeClr val="lt1"/>
              </a:solidFill>
              <a:effectLst/>
              <a:uLnTx/>
              <a:uFillTx/>
              <a:latin typeface="+mn-lt"/>
              <a:ea typeface="+mn-ea"/>
              <a:cs typeface="+mn-cs"/>
            </a:endParaRPr>
          </a:p>
        </p:txBody>
      </p:sp>
      <p:sp>
        <p:nvSpPr>
          <p:cNvPr id="10" name="9 - Έλλειψη"/>
          <p:cNvSpPr/>
          <p:nvPr/>
        </p:nvSpPr>
        <p:spPr>
          <a:xfrm>
            <a:off x="395536" y="3284984"/>
            <a:ext cx="8064896" cy="223224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txBox="1">
            <a:spLocks/>
          </p:cNvSpPr>
          <p:nvPr/>
        </p:nvSpPr>
        <p:spPr>
          <a:xfrm>
            <a:off x="539552" y="260648"/>
            <a:ext cx="8229600" cy="85010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lt1"/>
                </a:solidFill>
                <a:effectLst/>
                <a:uLnTx/>
                <a:uFillTx/>
                <a:latin typeface="+mn-lt"/>
                <a:ea typeface="+mn-ea"/>
                <a:cs typeface="+mn-cs"/>
              </a:rPr>
              <a:t>E</a:t>
            </a:r>
            <a:r>
              <a:rPr kumimoji="0" lang="el-GR" sz="3200" b="1" i="0" u="none" strike="noStrike" kern="1200" cap="none" spc="0" normalizeH="0" baseline="0" noProof="0">
                <a:ln>
                  <a:noFill/>
                </a:ln>
                <a:solidFill>
                  <a:schemeClr val="lt1"/>
                </a:solidFill>
                <a:effectLst/>
                <a:uLnTx/>
                <a:uFillTx/>
                <a:latin typeface="+mn-lt"/>
                <a:ea typeface="+mn-ea"/>
                <a:cs typeface="+mn-cs"/>
              </a:rPr>
              <a:t>πιστημονικός-Τεχνολογικός Γραμματισμός</a:t>
            </a:r>
            <a:endParaRPr kumimoji="0" lang="el-GR" sz="3200" b="1" i="0" u="none" strike="noStrike" kern="1200" cap="none" spc="0" normalizeH="0" baseline="0" noProof="0" dirty="0">
              <a:ln>
                <a:noFill/>
              </a:ln>
              <a:solidFill>
                <a:schemeClr val="lt1"/>
              </a:solidFill>
              <a:effectLst/>
              <a:uLnTx/>
              <a:uFillTx/>
              <a:latin typeface="+mn-lt"/>
              <a:ea typeface="+mn-ea"/>
              <a:cs typeface="+mn-cs"/>
            </a:endParaRPr>
          </a:p>
        </p:txBody>
      </p:sp>
      <p:sp>
        <p:nvSpPr>
          <p:cNvPr id="4" name="3 - TextBox"/>
          <p:cNvSpPr txBox="1"/>
          <p:nvPr/>
        </p:nvSpPr>
        <p:spPr>
          <a:xfrm>
            <a:off x="395536" y="1412776"/>
            <a:ext cx="670177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l-GR" sz="2400" dirty="0"/>
              <a:t>Γνώση γύρω από επιστημονικά-τεχνολογικά θέματα</a:t>
            </a:r>
          </a:p>
        </p:txBody>
      </p:sp>
      <p:sp>
        <p:nvSpPr>
          <p:cNvPr id="5" name="4 - TextBox"/>
          <p:cNvSpPr txBox="1"/>
          <p:nvPr/>
        </p:nvSpPr>
        <p:spPr>
          <a:xfrm>
            <a:off x="2195736" y="2276872"/>
            <a:ext cx="6726137"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342900" lvl="0" indent="-342900"/>
            <a:r>
              <a:rPr lang="el-GR" sz="2400" dirty="0">
                <a:solidFill>
                  <a:srgbClr val="000000"/>
                </a:solidFill>
                <a:ea typeface="Times New Roman"/>
                <a:cs typeface="Times New Roman"/>
              </a:rPr>
              <a:t>Συμμετοχή σε συζητήσεις δημοσίου ενδιαφέροντος </a:t>
            </a:r>
            <a:endParaRPr lang="el-GR" sz="2400" dirty="0">
              <a:solidFill>
                <a:srgbClr val="000000"/>
              </a:solidFill>
              <a:ea typeface="Calibri"/>
              <a:cs typeface="Times New Roman"/>
            </a:endParaRPr>
          </a:p>
        </p:txBody>
      </p:sp>
      <p:sp>
        <p:nvSpPr>
          <p:cNvPr id="6" name="5 - TextBox"/>
          <p:cNvSpPr txBox="1"/>
          <p:nvPr/>
        </p:nvSpPr>
        <p:spPr>
          <a:xfrm>
            <a:off x="323528" y="3068960"/>
            <a:ext cx="461260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342900" lvl="0" indent="-342900"/>
            <a:r>
              <a:rPr lang="el-GR" sz="2400" dirty="0">
                <a:solidFill>
                  <a:srgbClr val="000000"/>
                </a:solidFill>
                <a:ea typeface="Times New Roman"/>
                <a:cs typeface="Times New Roman"/>
              </a:rPr>
              <a:t>Κατανόηση επιστημονικής έρευνας</a:t>
            </a:r>
            <a:endParaRPr lang="en-US" sz="2400" dirty="0">
              <a:solidFill>
                <a:srgbClr val="000000"/>
              </a:solidFill>
              <a:ea typeface="Times New Roman"/>
              <a:cs typeface="Times New Roman"/>
            </a:endParaRPr>
          </a:p>
        </p:txBody>
      </p:sp>
      <p:sp>
        <p:nvSpPr>
          <p:cNvPr id="7" name="6 - Ορθογώνιο"/>
          <p:cNvSpPr/>
          <p:nvPr/>
        </p:nvSpPr>
        <p:spPr>
          <a:xfrm>
            <a:off x="971600" y="4005064"/>
            <a:ext cx="7704856" cy="94179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15000"/>
              </a:lnSpc>
              <a:spcAft>
                <a:spcPts val="0"/>
              </a:spcAft>
            </a:pPr>
            <a:r>
              <a:rPr lang="el-GR" sz="2400" dirty="0">
                <a:ea typeface="Times New Roman"/>
                <a:cs typeface="Times New Roman"/>
              </a:rPr>
              <a:t>Εφαρμογή της επιστημονικής γνώσης στην καθημερινή ζωή</a:t>
            </a:r>
            <a:endParaRPr lang="el-GR" sz="2400" dirty="0">
              <a:ea typeface="Calibri"/>
              <a:cs typeface="Times New Roman"/>
            </a:endParaRPr>
          </a:p>
          <a:p>
            <a:pPr algn="ctr">
              <a:lnSpc>
                <a:spcPct val="115000"/>
              </a:lnSpc>
              <a:spcAft>
                <a:spcPts val="0"/>
              </a:spcAft>
            </a:pPr>
            <a:r>
              <a:rPr lang="el-GR" sz="2400" dirty="0">
                <a:ea typeface="Times New Roman"/>
                <a:cs typeface="Times New Roman"/>
              </a:rPr>
              <a:t>για την ανάπτυξη μιας δημοκρατικής κοινωνίας </a:t>
            </a:r>
            <a:endParaRPr lang="el-GR" sz="2400" dirty="0">
              <a:ea typeface="Calibri"/>
              <a:cs typeface="Times New Roman"/>
            </a:endParaRPr>
          </a:p>
        </p:txBody>
      </p:sp>
      <p:sp>
        <p:nvSpPr>
          <p:cNvPr id="8" name="7 - Ορθογώνιο"/>
          <p:cNvSpPr/>
          <p:nvPr/>
        </p:nvSpPr>
        <p:spPr>
          <a:xfrm>
            <a:off x="467544" y="5301208"/>
            <a:ext cx="8352928"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l-GR" sz="2400" dirty="0"/>
              <a:t>Κατανόηση &amp; δράση μέσω άμεσης συμμετοχής: </a:t>
            </a:r>
          </a:p>
          <a:p>
            <a:pPr lvl="0" algn="ctr"/>
            <a:r>
              <a:rPr lang="el-GR" sz="2400" dirty="0"/>
              <a:t>Κοινωνικά και περιβαλλοντικά πλαίσια των ΦΕ/ΤΧ</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style>
          <a:lnRef idx="0">
            <a:schemeClr val="accent1"/>
          </a:lnRef>
          <a:fillRef idx="3">
            <a:schemeClr val="accent1"/>
          </a:fillRef>
          <a:effectRef idx="3">
            <a:schemeClr val="accent1"/>
          </a:effectRef>
          <a:fontRef idx="minor">
            <a:schemeClr val="lt1"/>
          </a:fontRef>
        </p:style>
        <p:txBody>
          <a:bodyPr>
            <a:normAutofit/>
          </a:bodyPr>
          <a:lstStyle/>
          <a:p>
            <a:r>
              <a:rPr lang="el-GR" sz="2800" b="1" dirty="0"/>
              <a:t>Τεχνολογικός </a:t>
            </a:r>
            <a:r>
              <a:rPr lang="el-GR" sz="2800" b="1" dirty="0" err="1"/>
              <a:t>Γραμματισμός</a:t>
            </a:r>
            <a:endParaRPr lang="el-GR" sz="2800" b="1" dirty="0"/>
          </a:p>
        </p:txBody>
      </p:sp>
      <p:pic>
        <p:nvPicPr>
          <p:cNvPr id="5122" name="Picture 2"/>
          <p:cNvPicPr>
            <a:picLocks noChangeAspect="1" noChangeArrowheads="1"/>
          </p:cNvPicPr>
          <p:nvPr/>
        </p:nvPicPr>
        <p:blipFill>
          <a:blip r:embed="rId2" cstate="print"/>
          <a:srcRect l="32925" t="21281" r="33315" b="8829"/>
          <a:stretch>
            <a:fillRect/>
          </a:stretch>
        </p:blipFill>
        <p:spPr bwMode="auto">
          <a:xfrm>
            <a:off x="395536" y="1124744"/>
            <a:ext cx="4392488" cy="5112568"/>
          </a:xfrm>
          <a:prstGeom prst="rect">
            <a:avLst/>
          </a:prstGeom>
          <a:noFill/>
          <a:ln w="9525">
            <a:noFill/>
            <a:miter lim="800000"/>
            <a:headEnd/>
            <a:tailEnd/>
          </a:ln>
        </p:spPr>
      </p:pic>
      <p:sp>
        <p:nvSpPr>
          <p:cNvPr id="4" name="3 - TextBox"/>
          <p:cNvSpPr txBox="1"/>
          <p:nvPr/>
        </p:nvSpPr>
        <p:spPr>
          <a:xfrm>
            <a:off x="467544" y="6309320"/>
            <a:ext cx="652743" cy="369332"/>
          </a:xfrm>
          <a:prstGeom prst="rect">
            <a:avLst/>
          </a:prstGeom>
          <a:noFill/>
        </p:spPr>
        <p:txBody>
          <a:bodyPr wrap="none" rtlCol="0">
            <a:spAutoFit/>
            <a:scene3d>
              <a:camera prst="isometricOffAxis2Right"/>
              <a:lightRig rig="threePt" dir="t"/>
            </a:scene3d>
          </a:bodyPr>
          <a:lstStyle/>
          <a:p>
            <a:r>
              <a:rPr lang="el-GR" b="1" dirty="0"/>
              <a:t>2007</a:t>
            </a:r>
          </a:p>
        </p:txBody>
      </p:sp>
      <p:pic>
        <p:nvPicPr>
          <p:cNvPr id="5123" name="Picture 3"/>
          <p:cNvPicPr>
            <a:picLocks noChangeAspect="1" noChangeArrowheads="1"/>
          </p:cNvPicPr>
          <p:nvPr/>
        </p:nvPicPr>
        <p:blipFill>
          <a:blip r:embed="rId3" cstate="print"/>
          <a:srcRect l="38187" t="23625" r="24180" b="26173"/>
          <a:stretch>
            <a:fillRect/>
          </a:stretch>
        </p:blipFill>
        <p:spPr bwMode="auto">
          <a:xfrm>
            <a:off x="2339752" y="1340768"/>
            <a:ext cx="5832648" cy="4824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611560" y="188640"/>
            <a:ext cx="8229600" cy="778098"/>
          </a:xfrm>
        </p:spPr>
        <p:style>
          <a:lnRef idx="0">
            <a:schemeClr val="accent1"/>
          </a:lnRef>
          <a:fillRef idx="3">
            <a:schemeClr val="accent1"/>
          </a:fillRef>
          <a:effectRef idx="3">
            <a:schemeClr val="accent1"/>
          </a:effectRef>
          <a:fontRef idx="minor">
            <a:schemeClr val="lt1"/>
          </a:fontRef>
        </p:style>
        <p:txBody>
          <a:bodyPr>
            <a:normAutofit/>
          </a:bodyPr>
          <a:lstStyle/>
          <a:p>
            <a:r>
              <a:rPr lang="el-GR" sz="2800" b="1" dirty="0"/>
              <a:t>Τεχνολογικός </a:t>
            </a:r>
            <a:r>
              <a:rPr lang="el-GR" sz="2800" b="1" dirty="0" err="1"/>
              <a:t>Γραμματισμός</a:t>
            </a:r>
            <a:endParaRPr lang="el-GR" sz="2800" b="1" dirty="0"/>
          </a:p>
        </p:txBody>
      </p:sp>
      <p:pic>
        <p:nvPicPr>
          <p:cNvPr id="6146" name="Picture 2"/>
          <p:cNvPicPr>
            <a:picLocks noChangeAspect="1" noChangeArrowheads="1"/>
          </p:cNvPicPr>
          <p:nvPr/>
        </p:nvPicPr>
        <p:blipFill>
          <a:blip r:embed="rId2" cstate="print"/>
          <a:srcRect l="22963" t="25219" r="55453" b="15719"/>
          <a:stretch>
            <a:fillRect/>
          </a:stretch>
        </p:blipFill>
        <p:spPr bwMode="auto">
          <a:xfrm>
            <a:off x="323528" y="980728"/>
            <a:ext cx="3510390" cy="5400600"/>
          </a:xfrm>
          <a:prstGeom prst="rect">
            <a:avLst/>
          </a:prstGeom>
          <a:noFill/>
          <a:ln w="9525">
            <a:noFill/>
            <a:miter lim="800000"/>
            <a:headEnd/>
            <a:tailEnd/>
          </a:ln>
        </p:spPr>
      </p:pic>
      <p:cxnSp>
        <p:nvCxnSpPr>
          <p:cNvPr id="6" name="5 - Ευθεία γραμμή σύνδεσης"/>
          <p:cNvCxnSpPr/>
          <p:nvPr/>
        </p:nvCxnSpPr>
        <p:spPr>
          <a:xfrm>
            <a:off x="755576" y="3284984"/>
            <a:ext cx="151216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7 - Ευθεία γραμμή σύνδεσης"/>
          <p:cNvCxnSpPr/>
          <p:nvPr/>
        </p:nvCxnSpPr>
        <p:spPr>
          <a:xfrm>
            <a:off x="755576" y="5877272"/>
            <a:ext cx="23762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9 - Ευθεία γραμμή σύνδεσης"/>
          <p:cNvCxnSpPr/>
          <p:nvPr/>
        </p:nvCxnSpPr>
        <p:spPr>
          <a:xfrm>
            <a:off x="755576" y="6309320"/>
            <a:ext cx="2520280"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10 - TextBox"/>
          <p:cNvSpPr txBox="1"/>
          <p:nvPr/>
        </p:nvSpPr>
        <p:spPr>
          <a:xfrm>
            <a:off x="1475656" y="6488668"/>
            <a:ext cx="639919" cy="369332"/>
          </a:xfrm>
          <a:prstGeom prst="rect">
            <a:avLst/>
          </a:prstGeom>
          <a:noFill/>
        </p:spPr>
        <p:txBody>
          <a:bodyPr wrap="none" rtlCol="0">
            <a:spAutoFit/>
          </a:bodyPr>
          <a:lstStyle/>
          <a:p>
            <a:r>
              <a:rPr lang="en-US" dirty="0"/>
              <a:t>Pg.</a:t>
            </a:r>
            <a:r>
              <a:rPr lang="el-GR" dirty="0"/>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611560" y="188640"/>
            <a:ext cx="8229600" cy="778098"/>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a:ln>
                  <a:noFill/>
                </a:ln>
                <a:solidFill>
                  <a:schemeClr val="lt1"/>
                </a:solidFill>
                <a:effectLst/>
                <a:uLnTx/>
                <a:uFillTx/>
                <a:latin typeface="+mn-lt"/>
                <a:ea typeface="+mn-ea"/>
                <a:cs typeface="+mn-cs"/>
              </a:rPr>
              <a:t>Τεχνολογικός Γραμματισμός</a:t>
            </a:r>
            <a:endParaRPr kumimoji="0" lang="el-GR" sz="2800" b="1" i="0" u="none" strike="noStrike" kern="1200" cap="none" spc="0" normalizeH="0" baseline="0" noProof="0" dirty="0">
              <a:ln>
                <a:noFill/>
              </a:ln>
              <a:solidFill>
                <a:schemeClr val="lt1"/>
              </a:solidFill>
              <a:effectLst/>
              <a:uLnTx/>
              <a:uFillTx/>
              <a:latin typeface="+mn-lt"/>
              <a:ea typeface="+mn-ea"/>
              <a:cs typeface="+mn-cs"/>
            </a:endParaRPr>
          </a:p>
        </p:txBody>
      </p:sp>
      <p:pic>
        <p:nvPicPr>
          <p:cNvPr id="3" name="Picture 3"/>
          <p:cNvPicPr>
            <a:picLocks noChangeAspect="1" noChangeArrowheads="1"/>
          </p:cNvPicPr>
          <p:nvPr/>
        </p:nvPicPr>
        <p:blipFill>
          <a:blip r:embed="rId2" cstate="print"/>
          <a:srcRect l="10153" t="40156" r="27863" b="24407"/>
          <a:stretch>
            <a:fillRect/>
          </a:stretch>
        </p:blipFill>
        <p:spPr bwMode="auto">
          <a:xfrm>
            <a:off x="899592" y="1268760"/>
            <a:ext cx="7488832" cy="4729056"/>
          </a:xfrm>
          <a:prstGeom prst="rect">
            <a:avLst/>
          </a:prstGeom>
          <a:noFill/>
          <a:ln w="9525">
            <a:noFill/>
            <a:miter lim="800000"/>
            <a:headEnd/>
            <a:tailEnd/>
          </a:ln>
        </p:spPr>
      </p:pic>
      <p:sp>
        <p:nvSpPr>
          <p:cNvPr id="4" name="3 - TextBox"/>
          <p:cNvSpPr txBox="1"/>
          <p:nvPr/>
        </p:nvSpPr>
        <p:spPr>
          <a:xfrm>
            <a:off x="6156176" y="6309320"/>
            <a:ext cx="2418932" cy="369332"/>
          </a:xfrm>
          <a:prstGeom prst="rect">
            <a:avLst/>
          </a:prstGeom>
          <a:noFill/>
        </p:spPr>
        <p:txBody>
          <a:bodyPr wrap="none" rtlCol="0">
            <a:spAutoFit/>
          </a:bodyPr>
          <a:lstStyle/>
          <a:p>
            <a:r>
              <a:rPr lang="en-US" dirty="0" err="1"/>
              <a:t>Eshach</a:t>
            </a:r>
            <a:r>
              <a:rPr lang="en-US" dirty="0"/>
              <a:t>, chapter 3, 2006</a:t>
            </a:r>
            <a:endParaRPr lang="el-GR" dirty="0"/>
          </a:p>
        </p:txBody>
      </p:sp>
      <p:cxnSp>
        <p:nvCxnSpPr>
          <p:cNvPr id="9" name="8 - Ευθεία γραμμή σύνδεσης"/>
          <p:cNvCxnSpPr/>
          <p:nvPr/>
        </p:nvCxnSpPr>
        <p:spPr>
          <a:xfrm>
            <a:off x="2915816" y="3933056"/>
            <a:ext cx="504056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13 - Ευθεία γραμμή σύνδεσης"/>
          <p:cNvCxnSpPr/>
          <p:nvPr/>
        </p:nvCxnSpPr>
        <p:spPr>
          <a:xfrm>
            <a:off x="1115616" y="4365104"/>
            <a:ext cx="2232248"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style>
          <a:lnRef idx="0">
            <a:schemeClr val="accent1"/>
          </a:lnRef>
          <a:fillRef idx="3">
            <a:schemeClr val="accent1"/>
          </a:fillRef>
          <a:effectRef idx="3">
            <a:schemeClr val="accent1"/>
          </a:effectRef>
          <a:fontRef idx="minor">
            <a:schemeClr val="lt1"/>
          </a:fontRef>
        </p:style>
        <p:txBody>
          <a:bodyPr>
            <a:normAutofit/>
          </a:bodyPr>
          <a:lstStyle/>
          <a:p>
            <a:r>
              <a:rPr lang="en-US" sz="3200" b="1" dirty="0"/>
              <a:t>E</a:t>
            </a:r>
            <a:r>
              <a:rPr lang="el-GR" sz="3200" b="1" dirty="0" err="1"/>
              <a:t>πιστημονικός</a:t>
            </a:r>
            <a:r>
              <a:rPr lang="el-GR" sz="3200" b="1" dirty="0"/>
              <a:t>-Τεχνολογικός </a:t>
            </a:r>
            <a:r>
              <a:rPr lang="el-GR" sz="3200" b="1" dirty="0" err="1"/>
              <a:t>Γραμματισμός</a:t>
            </a:r>
            <a:endParaRPr lang="el-GR" sz="3200" b="1" dirty="0"/>
          </a:p>
        </p:txBody>
      </p:sp>
      <p:pic>
        <p:nvPicPr>
          <p:cNvPr id="8194" name="Picture 2"/>
          <p:cNvPicPr>
            <a:picLocks noChangeAspect="1" noChangeArrowheads="1"/>
          </p:cNvPicPr>
          <p:nvPr/>
        </p:nvPicPr>
        <p:blipFill>
          <a:blip r:embed="rId2" cstate="print"/>
          <a:srcRect l="26011" t="40969" r="36909" b="12766"/>
          <a:stretch>
            <a:fillRect/>
          </a:stretch>
        </p:blipFill>
        <p:spPr bwMode="auto">
          <a:xfrm>
            <a:off x="1115616" y="1340768"/>
            <a:ext cx="6725854" cy="4718136"/>
          </a:xfrm>
          <a:prstGeom prst="rect">
            <a:avLst/>
          </a:prstGeom>
          <a:noFill/>
          <a:ln w="9525">
            <a:noFill/>
            <a:miter lim="800000"/>
            <a:headEnd/>
            <a:tailEnd/>
          </a:ln>
        </p:spPr>
      </p:pic>
      <p:sp>
        <p:nvSpPr>
          <p:cNvPr id="5" name="4 - TextBox"/>
          <p:cNvSpPr txBox="1"/>
          <p:nvPr/>
        </p:nvSpPr>
        <p:spPr>
          <a:xfrm>
            <a:off x="7236296" y="6093296"/>
            <a:ext cx="1470274" cy="369332"/>
          </a:xfrm>
          <a:prstGeom prst="rect">
            <a:avLst/>
          </a:prstGeom>
          <a:noFill/>
        </p:spPr>
        <p:txBody>
          <a:bodyPr wrap="none" rtlCol="0">
            <a:spAutoFit/>
          </a:bodyPr>
          <a:lstStyle/>
          <a:p>
            <a:r>
              <a:rPr lang="en-US" dirty="0" err="1"/>
              <a:t>Eshach</a:t>
            </a:r>
            <a:r>
              <a:rPr lang="en-US" dirty="0"/>
              <a:t>, 2006 </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95736" y="5877272"/>
            <a:ext cx="5256584"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t>Evaluating</a:t>
            </a:r>
          </a:p>
        </p:txBody>
      </p:sp>
      <p:sp>
        <p:nvSpPr>
          <p:cNvPr id="3" name="1 - Τίτλος"/>
          <p:cNvSpPr txBox="1">
            <a:spLocks/>
          </p:cNvSpPr>
          <p:nvPr/>
        </p:nvSpPr>
        <p:spPr>
          <a:xfrm>
            <a:off x="611560" y="188640"/>
            <a:ext cx="8229600" cy="778098"/>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t>Stages of Design &amp; Technology TLS</a:t>
            </a:r>
            <a:endParaRPr kumimoji="0" lang="el-GR" sz="2800" b="1" i="0" u="none" strike="noStrike" kern="1200" cap="none" spc="0" normalizeH="0" baseline="0" noProof="0" dirty="0">
              <a:ln>
                <a:noFill/>
              </a:ln>
              <a:solidFill>
                <a:schemeClr val="lt1"/>
              </a:solidFill>
              <a:effectLst/>
              <a:uLnTx/>
              <a:uFillTx/>
              <a:latin typeface="+mn-lt"/>
              <a:ea typeface="+mn-ea"/>
              <a:cs typeface="+mn-cs"/>
            </a:endParaRPr>
          </a:p>
        </p:txBody>
      </p:sp>
      <p:sp>
        <p:nvSpPr>
          <p:cNvPr id="4" name="3 - TextBox"/>
          <p:cNvSpPr txBox="1"/>
          <p:nvPr/>
        </p:nvSpPr>
        <p:spPr>
          <a:xfrm>
            <a:off x="251520" y="1628800"/>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1: </a:t>
            </a:r>
            <a:endParaRPr lang="el-GR" sz="2400" dirty="0"/>
          </a:p>
        </p:txBody>
      </p:sp>
      <p:sp>
        <p:nvSpPr>
          <p:cNvPr id="5" name="4 - Ορθογώνιο"/>
          <p:cNvSpPr/>
          <p:nvPr/>
        </p:nvSpPr>
        <p:spPr>
          <a:xfrm>
            <a:off x="2195736" y="1628800"/>
            <a:ext cx="6048672"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prstClr val="black"/>
                </a:solidFill>
              </a:rPr>
              <a:t>Identifying a need or a problem to be solved</a:t>
            </a:r>
            <a:endParaRPr lang="el-GR" sz="2400" dirty="0"/>
          </a:p>
        </p:txBody>
      </p:sp>
      <p:sp>
        <p:nvSpPr>
          <p:cNvPr id="6" name="5 - Ορθογώνιο"/>
          <p:cNvSpPr/>
          <p:nvPr/>
        </p:nvSpPr>
        <p:spPr>
          <a:xfrm>
            <a:off x="2195736" y="2348880"/>
            <a:ext cx="5112568"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prstClr val="black"/>
                </a:solidFill>
              </a:rPr>
              <a:t>Selecting an optimal solution </a:t>
            </a:r>
            <a:endParaRPr lang="el-GR" sz="2400" dirty="0"/>
          </a:p>
        </p:txBody>
      </p:sp>
      <p:sp>
        <p:nvSpPr>
          <p:cNvPr id="7" name="6 - TextBox"/>
          <p:cNvSpPr txBox="1"/>
          <p:nvPr/>
        </p:nvSpPr>
        <p:spPr>
          <a:xfrm>
            <a:off x="251520" y="2420888"/>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2: </a:t>
            </a:r>
            <a:endParaRPr lang="el-GR" sz="2400" dirty="0"/>
          </a:p>
        </p:txBody>
      </p:sp>
      <p:sp>
        <p:nvSpPr>
          <p:cNvPr id="8" name="7 - Ορθογώνιο"/>
          <p:cNvSpPr/>
          <p:nvPr/>
        </p:nvSpPr>
        <p:spPr>
          <a:xfrm>
            <a:off x="2195736" y="3212976"/>
            <a:ext cx="5112568"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prstClr val="black"/>
                </a:solidFill>
              </a:rPr>
              <a:t>Constructing a prototype </a:t>
            </a:r>
            <a:endParaRPr lang="el-GR" sz="2400" dirty="0"/>
          </a:p>
        </p:txBody>
      </p:sp>
      <p:sp>
        <p:nvSpPr>
          <p:cNvPr id="9" name="8 - Ορθογώνιο"/>
          <p:cNvSpPr/>
          <p:nvPr/>
        </p:nvSpPr>
        <p:spPr>
          <a:xfrm>
            <a:off x="2195736" y="4149080"/>
            <a:ext cx="5184576"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prstClr val="black"/>
                </a:solidFill>
              </a:rPr>
              <a:t>Testing and redesigning</a:t>
            </a:r>
            <a:endParaRPr lang="el-GR" sz="2400" dirty="0"/>
          </a:p>
        </p:txBody>
      </p:sp>
      <p:sp>
        <p:nvSpPr>
          <p:cNvPr id="10" name="9 - Ορθογώνιο"/>
          <p:cNvSpPr/>
          <p:nvPr/>
        </p:nvSpPr>
        <p:spPr>
          <a:xfrm>
            <a:off x="2195736" y="5013176"/>
            <a:ext cx="5184576"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prstClr val="black"/>
                </a:solidFill>
              </a:rPr>
              <a:t>Manufacturing and finally</a:t>
            </a:r>
            <a:endParaRPr lang="el-GR" sz="2400" dirty="0"/>
          </a:p>
        </p:txBody>
      </p:sp>
      <p:sp>
        <p:nvSpPr>
          <p:cNvPr id="11" name="10 - TextBox"/>
          <p:cNvSpPr txBox="1"/>
          <p:nvPr/>
        </p:nvSpPr>
        <p:spPr>
          <a:xfrm>
            <a:off x="251520" y="3284984"/>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3: </a:t>
            </a:r>
            <a:endParaRPr lang="el-GR" sz="2400" dirty="0"/>
          </a:p>
        </p:txBody>
      </p:sp>
      <p:sp>
        <p:nvSpPr>
          <p:cNvPr id="12" name="11 - TextBox"/>
          <p:cNvSpPr txBox="1"/>
          <p:nvPr/>
        </p:nvSpPr>
        <p:spPr>
          <a:xfrm>
            <a:off x="251520" y="4149080"/>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4: </a:t>
            </a:r>
            <a:endParaRPr lang="el-GR" sz="2400" dirty="0"/>
          </a:p>
        </p:txBody>
      </p:sp>
      <p:sp>
        <p:nvSpPr>
          <p:cNvPr id="13" name="12 - TextBox"/>
          <p:cNvSpPr txBox="1"/>
          <p:nvPr/>
        </p:nvSpPr>
        <p:spPr>
          <a:xfrm>
            <a:off x="251520" y="5013176"/>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5: </a:t>
            </a:r>
            <a:endParaRPr lang="el-GR" sz="2400" dirty="0"/>
          </a:p>
        </p:txBody>
      </p:sp>
      <p:sp>
        <p:nvSpPr>
          <p:cNvPr id="14" name="13 - TextBox"/>
          <p:cNvSpPr txBox="1"/>
          <p:nvPr/>
        </p:nvSpPr>
        <p:spPr>
          <a:xfrm>
            <a:off x="251520" y="5877272"/>
            <a:ext cx="124271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400" dirty="0"/>
              <a:t>Stage 6: </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5076056" y="3861048"/>
            <a:ext cx="3887788" cy="26644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p>
            <a:pPr algn="ctr">
              <a:spcBef>
                <a:spcPct val="20000"/>
              </a:spcBef>
            </a:pPr>
            <a:r>
              <a:rPr lang="el-GR" sz="2400" b="1" dirty="0">
                <a:solidFill>
                  <a:schemeClr val="bg1"/>
                </a:solidFill>
              </a:rPr>
              <a:t>Σκοπός </a:t>
            </a:r>
          </a:p>
          <a:p>
            <a:pPr algn="ctr">
              <a:spcBef>
                <a:spcPct val="20000"/>
              </a:spcBef>
            </a:pPr>
            <a:r>
              <a:rPr lang="el-GR" sz="2400" b="1" dirty="0">
                <a:solidFill>
                  <a:schemeClr val="bg1"/>
                </a:solidFill>
              </a:rPr>
              <a:t>του τεχνολόγου</a:t>
            </a:r>
            <a:r>
              <a:rPr lang="en-US" sz="2400" b="1" dirty="0">
                <a:solidFill>
                  <a:schemeClr val="bg1"/>
                </a:solidFill>
              </a:rPr>
              <a:t>, </a:t>
            </a:r>
            <a:endParaRPr lang="el-GR" sz="2400" b="1" dirty="0">
              <a:solidFill>
                <a:schemeClr val="bg1"/>
              </a:solidFill>
            </a:endParaRPr>
          </a:p>
          <a:p>
            <a:pPr algn="ctr">
              <a:spcBef>
                <a:spcPct val="20000"/>
              </a:spcBef>
            </a:pPr>
            <a:r>
              <a:rPr lang="el-GR" sz="2400" b="1" dirty="0">
                <a:solidFill>
                  <a:schemeClr val="bg1"/>
                </a:solidFill>
              </a:rPr>
              <a:t>Να επέμβει στον κόσμο</a:t>
            </a:r>
          </a:p>
          <a:p>
            <a:pPr algn="ctr">
              <a:spcBef>
                <a:spcPct val="20000"/>
              </a:spcBef>
            </a:pPr>
            <a:r>
              <a:rPr lang="el-GR" sz="2400" b="1" dirty="0">
                <a:solidFill>
                  <a:schemeClr val="bg1"/>
                </a:solidFill>
              </a:rPr>
              <a:t>Να τον αλλάξει</a:t>
            </a:r>
            <a:r>
              <a:rPr lang="en-US" sz="2400" b="1" dirty="0">
                <a:solidFill>
                  <a:schemeClr val="bg1"/>
                </a:solidFill>
              </a:rPr>
              <a:t> </a:t>
            </a:r>
            <a:endParaRPr lang="el-GR" sz="2400" b="1" dirty="0">
              <a:solidFill>
                <a:schemeClr val="bg1"/>
              </a:solidFill>
            </a:endParaRPr>
          </a:p>
          <a:p>
            <a:pPr algn="ctr">
              <a:spcBef>
                <a:spcPct val="20000"/>
              </a:spcBef>
            </a:pPr>
            <a:r>
              <a:rPr lang="el-GR" sz="2400" b="1" dirty="0">
                <a:solidFill>
                  <a:schemeClr val="bg1"/>
                </a:solidFill>
              </a:rPr>
              <a:t>Οι λύσεις του εξαρτημένες από το πλαίσιο</a:t>
            </a:r>
            <a:r>
              <a:rPr lang="el-GR" sz="2400" dirty="0">
                <a:solidFill>
                  <a:schemeClr val="bg1"/>
                </a:solidFill>
              </a:rPr>
              <a:t> </a:t>
            </a:r>
          </a:p>
          <a:p>
            <a:pPr algn="ctr">
              <a:spcBef>
                <a:spcPct val="20000"/>
              </a:spcBef>
            </a:pPr>
            <a:endParaRPr lang="el-GR" sz="2400" dirty="0">
              <a:solidFill>
                <a:schemeClr val="tx2"/>
              </a:solidFill>
            </a:endParaRPr>
          </a:p>
        </p:txBody>
      </p:sp>
      <p:sp>
        <p:nvSpPr>
          <p:cNvPr id="344067" name="Oval 3"/>
          <p:cNvSpPr>
            <a:spLocks noChangeArrowheads="1"/>
          </p:cNvSpPr>
          <p:nvPr/>
        </p:nvSpPr>
        <p:spPr bwMode="auto">
          <a:xfrm rot="-2685392">
            <a:off x="2793463" y="2913041"/>
            <a:ext cx="3829050" cy="1433513"/>
          </a:xfrm>
          <a:prstGeom prst="ellipse">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l-GR"/>
          </a:p>
        </p:txBody>
      </p:sp>
      <p:sp>
        <p:nvSpPr>
          <p:cNvPr id="344068" name="Rectangle 4"/>
          <p:cNvSpPr>
            <a:spLocks noGrp="1" noChangeArrowheads="1"/>
          </p:cNvSpPr>
          <p:nvPr>
            <p:ph type="subTitle" idx="1"/>
          </p:nvPr>
        </p:nvSpPr>
        <p:spPr>
          <a:xfrm>
            <a:off x="395536" y="1340768"/>
            <a:ext cx="3851275" cy="2016125"/>
          </a:xfrm>
          <a:ln/>
        </p:spPr>
        <p:style>
          <a:lnRef idx="0">
            <a:schemeClr val="accent1"/>
          </a:lnRef>
          <a:fillRef idx="3">
            <a:schemeClr val="accent1"/>
          </a:fillRef>
          <a:effectRef idx="3">
            <a:schemeClr val="accent1"/>
          </a:effectRef>
          <a:fontRef idx="minor">
            <a:schemeClr val="lt1"/>
          </a:fontRef>
        </p:style>
        <p:txBody>
          <a:bodyPr/>
          <a:lstStyle/>
          <a:p>
            <a:r>
              <a:rPr lang="el-GR" sz="2400" b="1" dirty="0">
                <a:solidFill>
                  <a:schemeClr val="bg1"/>
                </a:solidFill>
              </a:rPr>
              <a:t>Σκοπός του επιστήμονα</a:t>
            </a:r>
            <a:r>
              <a:rPr lang="en-US" sz="2400" b="1" dirty="0">
                <a:solidFill>
                  <a:schemeClr val="bg1"/>
                </a:solidFill>
              </a:rPr>
              <a:t>, </a:t>
            </a:r>
            <a:endParaRPr lang="el-GR" sz="2400" b="1" dirty="0">
              <a:solidFill>
                <a:schemeClr val="bg1"/>
              </a:solidFill>
            </a:endParaRPr>
          </a:p>
          <a:p>
            <a:r>
              <a:rPr lang="el-GR" sz="2400" b="1" dirty="0">
                <a:solidFill>
                  <a:schemeClr val="bg1"/>
                </a:solidFill>
              </a:rPr>
              <a:t>Να κατανοήσει </a:t>
            </a:r>
          </a:p>
          <a:p>
            <a:r>
              <a:rPr lang="el-GR" sz="2400" b="1" dirty="0">
                <a:solidFill>
                  <a:schemeClr val="bg1"/>
                </a:solidFill>
              </a:rPr>
              <a:t>τον κόσμο</a:t>
            </a:r>
          </a:p>
          <a:p>
            <a:r>
              <a:rPr lang="el-GR" sz="2400" b="1" dirty="0">
                <a:solidFill>
                  <a:schemeClr val="bg1"/>
                </a:solidFill>
              </a:rPr>
              <a:t>Γενικές ερμηνείες</a:t>
            </a:r>
            <a:r>
              <a:rPr lang="en-US" dirty="0">
                <a:solidFill>
                  <a:schemeClr val="bg1"/>
                </a:solidFill>
              </a:rPr>
              <a:t> </a:t>
            </a:r>
            <a:endParaRPr lang="el-GR" dirty="0">
              <a:solidFill>
                <a:schemeClr val="bg1"/>
              </a:solidFill>
            </a:endParaRPr>
          </a:p>
        </p:txBody>
      </p:sp>
      <p:sp>
        <p:nvSpPr>
          <p:cNvPr id="344070" name="Text Box 6"/>
          <p:cNvSpPr txBox="1">
            <a:spLocks noChangeArrowheads="1"/>
          </p:cNvSpPr>
          <p:nvPr/>
        </p:nvSpPr>
        <p:spPr bwMode="auto">
          <a:xfrm rot="-2843068">
            <a:off x="2490787" y="3141663"/>
            <a:ext cx="4162425" cy="946150"/>
          </a:xfrm>
          <a:prstGeom prst="rect">
            <a:avLst/>
          </a:prstGeom>
          <a:noFill/>
          <a:ln w="9525">
            <a:noFill/>
            <a:miter lim="800000"/>
            <a:headEnd/>
            <a:tailEnd/>
          </a:ln>
          <a:effectLst/>
        </p:spPr>
        <p:txBody>
          <a:bodyPr>
            <a:spAutoFit/>
          </a:bodyPr>
          <a:lstStyle/>
          <a:p>
            <a:pPr algn="ctr"/>
            <a:r>
              <a:rPr lang="el-GR" sz="2800" b="1">
                <a:solidFill>
                  <a:schemeClr val="bg1"/>
                </a:solidFill>
                <a:latin typeface="Century Gothic" pitchFamily="34" charset="0"/>
              </a:rPr>
              <a:t>Διαφορετικοί</a:t>
            </a:r>
          </a:p>
          <a:p>
            <a:pPr algn="ctr"/>
            <a:r>
              <a:rPr lang="el-GR" sz="2800" b="1">
                <a:solidFill>
                  <a:schemeClr val="bg1"/>
                </a:solidFill>
                <a:latin typeface="Century Gothic" pitchFamily="34" charset="0"/>
              </a:rPr>
              <a:t>σκοποί</a:t>
            </a:r>
          </a:p>
        </p:txBody>
      </p:sp>
      <p:sp>
        <p:nvSpPr>
          <p:cNvPr id="7" name="1 - Τίτλος"/>
          <p:cNvSpPr txBox="1">
            <a:spLocks/>
          </p:cNvSpPr>
          <p:nvPr/>
        </p:nvSpPr>
        <p:spPr>
          <a:xfrm>
            <a:off x="457200" y="274638"/>
            <a:ext cx="8229600" cy="77809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t>Επιστημονικός-</a:t>
            </a:r>
            <a:r>
              <a:rPr kumimoji="0" lang="el-GR" sz="2800" b="1" i="0" u="none" strike="noStrike" kern="1200" cap="none" spc="0" normalizeH="0" baseline="0" noProof="0" dirty="0">
                <a:ln>
                  <a:noFill/>
                </a:ln>
                <a:solidFill>
                  <a:schemeClr val="lt1"/>
                </a:solidFill>
                <a:effectLst/>
                <a:uLnTx/>
                <a:uFillTx/>
                <a:latin typeface="+mn-lt"/>
                <a:ea typeface="+mn-ea"/>
                <a:cs typeface="+mn-cs"/>
              </a:rPr>
              <a:t>Τεχνολογικός </a:t>
            </a:r>
            <a:r>
              <a:rPr kumimoji="0" lang="el-GR" sz="2800" b="1" i="0" u="none" strike="noStrike" kern="1200" cap="none" spc="0" normalizeH="0" baseline="0" noProof="0" dirty="0" err="1">
                <a:ln>
                  <a:noFill/>
                </a:ln>
                <a:solidFill>
                  <a:schemeClr val="lt1"/>
                </a:solidFill>
                <a:effectLst/>
                <a:uLnTx/>
                <a:uFillTx/>
                <a:latin typeface="+mn-lt"/>
                <a:ea typeface="+mn-ea"/>
                <a:cs typeface="+mn-cs"/>
              </a:rPr>
              <a:t>Γραμματισμός</a:t>
            </a:r>
            <a:endParaRPr kumimoji="0" lang="el-GR" sz="28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blinds(horizontal)">
                                      <p:cBhvr>
                                        <p:cTn id="7" dur="500"/>
                                        <p:tgtEl>
                                          <p:spTgt spid="3440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4067"/>
                                        </p:tgtEl>
                                        <p:attrNameLst>
                                          <p:attrName>style.visibility</p:attrName>
                                        </p:attrNameLst>
                                      </p:cBhvr>
                                      <p:to>
                                        <p:strVal val="visible"/>
                                      </p:to>
                                    </p:set>
                                    <p:animEffect transition="in" filter="blinds(horizontal)">
                                      <p:cBhvr>
                                        <p:cTn id="12" dur="500"/>
                                        <p:tgtEl>
                                          <p:spTgt spid="34406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44070"/>
                                        </p:tgtEl>
                                        <p:attrNameLst>
                                          <p:attrName>style.visibility</p:attrName>
                                        </p:attrNameLst>
                                      </p:cBhvr>
                                      <p:to>
                                        <p:strVal val="visible"/>
                                      </p:to>
                                    </p:set>
                                    <p:animEffect transition="in" filter="blinds(horizontal)">
                                      <p:cBhvr>
                                        <p:cTn id="15" dur="500"/>
                                        <p:tgtEl>
                                          <p:spTgt spid="344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animBg="1"/>
      <p:bldP spid="344067" grpId="0" animBg="1"/>
      <p:bldP spid="3440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ChangeArrowheads="1"/>
          </p:cNvSpPr>
          <p:nvPr/>
        </p:nvSpPr>
        <p:spPr bwMode="auto">
          <a:xfrm>
            <a:off x="1187450" y="304800"/>
            <a:ext cx="6769100" cy="685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r>
              <a:rPr lang="el-GR" sz="3200" b="1" dirty="0"/>
              <a:t>Διδασκαλία για την ανάπτυξη του Ε-Γ</a:t>
            </a:r>
          </a:p>
        </p:txBody>
      </p:sp>
      <p:sp>
        <p:nvSpPr>
          <p:cNvPr id="397315" name="Rectangle 3"/>
          <p:cNvSpPr>
            <a:spLocks noChangeArrowheads="1"/>
          </p:cNvSpPr>
          <p:nvPr/>
        </p:nvSpPr>
        <p:spPr bwMode="auto">
          <a:xfrm>
            <a:off x="539552" y="1340768"/>
            <a:ext cx="8077200" cy="49530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marL="342900" indent="-342900">
              <a:spcBef>
                <a:spcPct val="20000"/>
              </a:spcBef>
            </a:pPr>
            <a:r>
              <a:rPr lang="el-GR" sz="2800" dirty="0">
                <a:solidFill>
                  <a:schemeClr val="bg1"/>
                </a:solidFill>
                <a:sym typeface="Wingdings" pitchFamily="2" charset="2"/>
              </a:rPr>
              <a:t> </a:t>
            </a:r>
            <a:r>
              <a:rPr lang="el-GR" sz="2800" dirty="0">
                <a:solidFill>
                  <a:schemeClr val="bg1"/>
                </a:solidFill>
              </a:rPr>
              <a:t>Να μελετήσουν ένα φαινόμενο</a:t>
            </a:r>
          </a:p>
          <a:p>
            <a:pPr marL="342900" indent="-342900">
              <a:spcBef>
                <a:spcPct val="20000"/>
              </a:spcBef>
            </a:pPr>
            <a:r>
              <a:rPr lang="el-GR" sz="2800" dirty="0">
                <a:solidFill>
                  <a:schemeClr val="bg1"/>
                </a:solidFill>
                <a:sym typeface="Wingdings" pitchFamily="2" charset="2"/>
              </a:rPr>
              <a:t> </a:t>
            </a:r>
            <a:r>
              <a:rPr lang="el-GR" sz="2800" dirty="0">
                <a:solidFill>
                  <a:schemeClr val="bg1"/>
                </a:solidFill>
              </a:rPr>
              <a:t>Να διατυπώσουν υποθέσεις και να επιλέξουν μία υπόθεση</a:t>
            </a:r>
          </a:p>
          <a:p>
            <a:pPr marL="342900" indent="-342900">
              <a:spcBef>
                <a:spcPct val="20000"/>
              </a:spcBef>
              <a:buFont typeface="Wingdings" pitchFamily="2" charset="2"/>
              <a:buChar char="ü"/>
            </a:pPr>
            <a:r>
              <a:rPr lang="el-GR" sz="2800" dirty="0">
                <a:solidFill>
                  <a:schemeClr val="bg1"/>
                </a:solidFill>
              </a:rPr>
              <a:t>Να παρατηρήσουν, να περιγράψουν, να ταξινομήσουν, να μετρήσουν, να ερμηνεύσουν</a:t>
            </a:r>
          </a:p>
          <a:p>
            <a:pPr marL="342900" indent="-342900">
              <a:spcBef>
                <a:spcPct val="20000"/>
              </a:spcBef>
              <a:buFont typeface="Wingdings" pitchFamily="2" charset="2"/>
              <a:buChar char="ü"/>
            </a:pPr>
            <a:r>
              <a:rPr lang="el-GR" sz="2800" dirty="0">
                <a:solidFill>
                  <a:schemeClr val="bg1"/>
                </a:solidFill>
              </a:rPr>
              <a:t>Να κατανοήσουν ή να κατασκευάσουν από μόνοι τους ένα μοντέλο</a:t>
            </a:r>
          </a:p>
          <a:p>
            <a:pPr marL="342900" indent="-342900">
              <a:spcBef>
                <a:spcPct val="20000"/>
              </a:spcBef>
              <a:buFont typeface="Wingdings" pitchFamily="2" charset="2"/>
              <a:buChar char="ü"/>
            </a:pPr>
            <a:r>
              <a:rPr lang="el-GR" sz="2800" dirty="0">
                <a:solidFill>
                  <a:schemeClr val="bg1"/>
                </a:solidFill>
              </a:rPr>
              <a:t>Να ελέγξουν τις πιθανές μεταβλητές ενός φαινομένου</a:t>
            </a:r>
          </a:p>
          <a:p>
            <a:pPr marL="342900" indent="-342900">
              <a:spcBef>
                <a:spcPct val="20000"/>
              </a:spcBef>
              <a:buFont typeface="Wingdings" pitchFamily="2" charset="2"/>
              <a:buChar char="ü"/>
            </a:pPr>
            <a:r>
              <a:rPr lang="el-GR" sz="2800" dirty="0">
                <a:solidFill>
                  <a:schemeClr val="bg1"/>
                </a:solidFill>
              </a:rPr>
              <a:t>Να στοχαστούν πάνω στον πειραματισμό τους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style>
          <a:lnRef idx="0">
            <a:schemeClr val="accent1"/>
          </a:lnRef>
          <a:fillRef idx="3">
            <a:schemeClr val="accent1"/>
          </a:fillRef>
          <a:effectRef idx="3">
            <a:schemeClr val="accent1"/>
          </a:effectRef>
          <a:fontRef idx="minor">
            <a:schemeClr val="lt1"/>
          </a:fontRef>
        </p:style>
        <p:txBody>
          <a:bodyPr>
            <a:normAutofit/>
          </a:bodyPr>
          <a:lstStyle/>
          <a:p>
            <a:r>
              <a:rPr lang="el-GR" sz="3200" b="1" dirty="0"/>
              <a:t>Διάγραμμα προσέγγισης</a:t>
            </a:r>
          </a:p>
        </p:txBody>
      </p:sp>
      <p:sp>
        <p:nvSpPr>
          <p:cNvPr id="4" name="3 - TextBox"/>
          <p:cNvSpPr txBox="1"/>
          <p:nvPr/>
        </p:nvSpPr>
        <p:spPr>
          <a:xfrm>
            <a:off x="650450" y="1412776"/>
            <a:ext cx="2779672" cy="1077218"/>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l-GR" sz="3200" b="1" dirty="0"/>
              <a:t>Επιστημονικός</a:t>
            </a:r>
            <a:r>
              <a:rPr lang="el-GR" sz="3200" dirty="0"/>
              <a:t> </a:t>
            </a:r>
          </a:p>
          <a:p>
            <a:pPr algn="ctr"/>
            <a:r>
              <a:rPr lang="el-GR" sz="3200" dirty="0" err="1"/>
              <a:t>Γραμματισμός</a:t>
            </a:r>
            <a:endParaRPr lang="el-GR" sz="3200" dirty="0"/>
          </a:p>
        </p:txBody>
      </p:sp>
      <p:sp>
        <p:nvSpPr>
          <p:cNvPr id="5" name="4 - TextBox"/>
          <p:cNvSpPr txBox="1"/>
          <p:nvPr/>
        </p:nvSpPr>
        <p:spPr>
          <a:xfrm>
            <a:off x="5623074" y="1340768"/>
            <a:ext cx="2632644" cy="1077218"/>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l-GR" sz="3200" b="1" dirty="0">
                <a:solidFill>
                  <a:sysClr val="windowText" lastClr="000000"/>
                </a:solidFill>
              </a:rPr>
              <a:t>Τεχνολογικός </a:t>
            </a:r>
          </a:p>
          <a:p>
            <a:pPr algn="ctr"/>
            <a:r>
              <a:rPr lang="el-GR" sz="3200" b="1" dirty="0" err="1">
                <a:solidFill>
                  <a:sysClr val="windowText" lastClr="000000"/>
                </a:solidFill>
              </a:rPr>
              <a:t>Γραμματισμός</a:t>
            </a:r>
            <a:endParaRPr lang="el-GR" sz="3200" b="1" dirty="0">
              <a:solidFill>
                <a:sysClr val="windowText" lastClr="000000"/>
              </a:solidFill>
            </a:endParaRPr>
          </a:p>
        </p:txBody>
      </p:sp>
      <p:sp>
        <p:nvSpPr>
          <p:cNvPr id="6" name="5 - TextBox"/>
          <p:cNvSpPr txBox="1"/>
          <p:nvPr/>
        </p:nvSpPr>
        <p:spPr>
          <a:xfrm>
            <a:off x="2511693" y="3429000"/>
            <a:ext cx="4163704" cy="1077218"/>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l-GR" sz="3200" b="1" dirty="0"/>
              <a:t>Μη τυπική εκπαίδευση</a:t>
            </a:r>
          </a:p>
          <a:p>
            <a:pPr algn="ctr"/>
            <a:r>
              <a:rPr lang="en-US" sz="3200" b="1" dirty="0"/>
              <a:t>Out-of-school activities</a:t>
            </a:r>
            <a:endParaRPr lang="el-GR" sz="3200" b="1" dirty="0"/>
          </a:p>
        </p:txBody>
      </p:sp>
      <p:sp>
        <p:nvSpPr>
          <p:cNvPr id="7" name="6 - TextBox"/>
          <p:cNvSpPr txBox="1"/>
          <p:nvPr/>
        </p:nvSpPr>
        <p:spPr>
          <a:xfrm>
            <a:off x="2627784" y="6093296"/>
            <a:ext cx="4109695" cy="584775"/>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sz="3200" dirty="0"/>
              <a:t>Εφαρμογή</a:t>
            </a:r>
          </a:p>
        </p:txBody>
      </p:sp>
      <p:cxnSp>
        <p:nvCxnSpPr>
          <p:cNvPr id="9" name="8 - Ευθύγραμμο βέλος σύνδεσης"/>
          <p:cNvCxnSpPr/>
          <p:nvPr/>
        </p:nvCxnSpPr>
        <p:spPr>
          <a:xfrm>
            <a:off x="2267744" y="2564904"/>
            <a:ext cx="1512168" cy="7920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H="1">
            <a:off x="5508104" y="2492896"/>
            <a:ext cx="1368152" cy="8640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a:off x="4644008" y="4509120"/>
            <a:ext cx="0" cy="15841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2" name="21 - TextBox"/>
          <p:cNvSpPr txBox="1"/>
          <p:nvPr/>
        </p:nvSpPr>
        <p:spPr>
          <a:xfrm>
            <a:off x="467544" y="3140968"/>
            <a:ext cx="1842043" cy="954107"/>
          </a:xfrm>
          <a:prstGeom prst="rect">
            <a:avLst/>
          </a:prstGeom>
          <a:noFill/>
        </p:spPr>
        <p:txBody>
          <a:bodyPr wrap="none" rtlCol="0">
            <a:spAutoFit/>
            <a:scene3d>
              <a:camera prst="isometricOffAxis2Right"/>
              <a:lightRig rig="threePt" dir="t"/>
            </a:scene3d>
          </a:bodyPr>
          <a:lstStyle/>
          <a:p>
            <a:r>
              <a:rPr lang="en-US" sz="2800" b="1" dirty="0"/>
              <a:t>Official </a:t>
            </a:r>
          </a:p>
          <a:p>
            <a:r>
              <a:rPr lang="en-US" sz="2800" b="1" dirty="0"/>
              <a:t>documents</a:t>
            </a:r>
            <a:endParaRPr lang="el-GR" sz="2800" b="1" dirty="0"/>
          </a:p>
        </p:txBody>
      </p:sp>
      <p:sp>
        <p:nvSpPr>
          <p:cNvPr id="11" name="10 - TextBox"/>
          <p:cNvSpPr txBox="1"/>
          <p:nvPr/>
        </p:nvSpPr>
        <p:spPr>
          <a:xfrm>
            <a:off x="755576" y="4221088"/>
            <a:ext cx="7920880" cy="1815882"/>
          </a:xfrm>
          <a:prstGeom prst="rect">
            <a:avLst/>
          </a:prstGeom>
          <a:solidFill>
            <a:srgbClr val="92D050"/>
          </a:solidFill>
          <a:scene3d>
            <a:camera prst="perspectiveRelaxed"/>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dirty="0">
                <a:solidFill>
                  <a:schemeClr val="tx1"/>
                </a:solidFill>
              </a:rPr>
              <a:t>ΔΙΕΡΕΥΝΗΤΙΚΟ</a:t>
            </a:r>
          </a:p>
          <a:p>
            <a:pPr algn="ctr"/>
            <a:r>
              <a:rPr lang="el-GR" sz="2800" dirty="0">
                <a:solidFill>
                  <a:schemeClr val="tx1"/>
                </a:solidFill>
              </a:rPr>
              <a:t>ΠΕΡΙΒΑΛΛΟΝ</a:t>
            </a:r>
          </a:p>
          <a:p>
            <a:pPr algn="ctr"/>
            <a:r>
              <a:rPr lang="el-GR" sz="2800" dirty="0">
                <a:solidFill>
                  <a:schemeClr val="tx1"/>
                </a:solidFill>
              </a:rPr>
              <a:t>ΜΑΘΗΣΗΣ</a:t>
            </a:r>
          </a:p>
          <a:p>
            <a:pPr algn="ctr"/>
            <a:r>
              <a:rPr lang="el-GR" sz="2800" dirty="0">
                <a:solidFill>
                  <a:schemeClr val="tx1"/>
                </a:solidFill>
              </a:rPr>
              <a:t>ΔΙΔΑΣΚΑΛΙΑΣ</a:t>
            </a:r>
          </a:p>
        </p:txBody>
      </p:sp>
      <p:sp>
        <p:nvSpPr>
          <p:cNvPr id="3" name="TextBox 2">
            <a:extLst>
              <a:ext uri="{FF2B5EF4-FFF2-40B4-BE49-F238E27FC236}">
                <a16:creationId xmlns:a16="http://schemas.microsoft.com/office/drawing/2014/main" id="{C23989D4-9ACF-4199-A535-5E3DE8B7F957}"/>
              </a:ext>
            </a:extLst>
          </p:cNvPr>
          <p:cNvSpPr txBox="1"/>
          <p:nvPr/>
        </p:nvSpPr>
        <p:spPr>
          <a:xfrm>
            <a:off x="3953466" y="1656092"/>
            <a:ext cx="1381084" cy="584775"/>
          </a:xfrm>
          <a:prstGeom prst="rect">
            <a:avLst/>
          </a:prstGeom>
          <a:noFill/>
        </p:spPr>
        <p:txBody>
          <a:bodyPr wrap="none" rtlCol="0">
            <a:spAutoFit/>
          </a:bodyPr>
          <a:lstStyle/>
          <a:p>
            <a:r>
              <a:rPr lang="en-US" sz="3200" b="1" dirty="0"/>
              <a:t>STEAM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1187624" y="476672"/>
            <a:ext cx="6769100" cy="86409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r>
              <a:rPr lang="el-GR" sz="2800" b="1" dirty="0"/>
              <a:t>Διδασκαλία για την ανάπτυξη του Τεχνολογικού </a:t>
            </a:r>
            <a:r>
              <a:rPr lang="el-GR" sz="2800" b="1" dirty="0" err="1"/>
              <a:t>Γραμματισμού</a:t>
            </a:r>
            <a:endParaRPr lang="el-GR" sz="2800" b="1" dirty="0"/>
          </a:p>
        </p:txBody>
      </p:sp>
      <p:sp>
        <p:nvSpPr>
          <p:cNvPr id="457732" name="Rectangle 4"/>
          <p:cNvSpPr>
            <a:spLocks noChangeArrowheads="1"/>
          </p:cNvSpPr>
          <p:nvPr/>
        </p:nvSpPr>
        <p:spPr bwMode="auto">
          <a:xfrm>
            <a:off x="611560" y="2060848"/>
            <a:ext cx="8115300" cy="4191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lstStyle/>
          <a:p>
            <a:pPr marL="342900" indent="-342900">
              <a:spcBef>
                <a:spcPct val="20000"/>
              </a:spcBef>
            </a:pPr>
            <a:r>
              <a:rPr lang="el-GR" sz="2400" dirty="0">
                <a:solidFill>
                  <a:schemeClr val="bg1"/>
                </a:solidFill>
                <a:sym typeface="Wingdings" pitchFamily="2" charset="2"/>
              </a:rPr>
              <a:t></a:t>
            </a:r>
            <a:r>
              <a:rPr lang="el-GR" sz="2400" b="1" dirty="0">
                <a:solidFill>
                  <a:schemeClr val="bg1"/>
                </a:solidFill>
              </a:rPr>
              <a:t> Να προσδιορίσουν τις ανάγκες ενός τεχνολογικού προβλήματος</a:t>
            </a:r>
          </a:p>
          <a:p>
            <a:pPr marL="342900" indent="-342900">
              <a:spcBef>
                <a:spcPct val="20000"/>
              </a:spcBef>
            </a:pPr>
            <a:r>
              <a:rPr lang="el-GR" sz="2400" dirty="0">
                <a:solidFill>
                  <a:schemeClr val="bg1"/>
                </a:solidFill>
                <a:sym typeface="Wingdings" pitchFamily="2" charset="2"/>
              </a:rPr>
              <a:t></a:t>
            </a:r>
            <a:r>
              <a:rPr lang="el-GR" sz="2400" b="1" dirty="0">
                <a:solidFill>
                  <a:schemeClr val="bg1"/>
                </a:solidFill>
              </a:rPr>
              <a:t> Να διατυπώσουν εναλλακτικές ιδέες για τη λύση του και να τις δοκιμάζουν</a:t>
            </a:r>
          </a:p>
          <a:p>
            <a:pPr marL="342900" indent="-342900">
              <a:spcBef>
                <a:spcPct val="20000"/>
              </a:spcBef>
              <a:buFont typeface="Wingdings" pitchFamily="2" charset="2"/>
              <a:buChar char="ü"/>
            </a:pPr>
            <a:r>
              <a:rPr lang="el-GR" sz="2400" b="1" dirty="0">
                <a:solidFill>
                  <a:schemeClr val="bg1"/>
                </a:solidFill>
              </a:rPr>
              <a:t>Να κατασκευάσουν ένα τεχνολογικό αντικείμενο</a:t>
            </a:r>
          </a:p>
          <a:p>
            <a:pPr marL="342900" indent="-342900">
              <a:spcBef>
                <a:spcPct val="20000"/>
              </a:spcBef>
              <a:buFont typeface="Wingdings" pitchFamily="2" charset="2"/>
              <a:buChar char="ü"/>
            </a:pPr>
            <a:r>
              <a:rPr lang="el-GR" sz="2400" b="1" dirty="0">
                <a:solidFill>
                  <a:schemeClr val="bg1"/>
                </a:solidFill>
              </a:rPr>
              <a:t>Να μελετήσουν περιπτώσεις στις οποίες αναδεικνύεται ότι η Τεχνολογία συνιστά σημαντική συνιστώσα της πνευματικής μας κληρονομιάς</a:t>
            </a:r>
          </a:p>
          <a:p>
            <a:pPr marL="342900" indent="-342900">
              <a:spcBef>
                <a:spcPct val="20000"/>
              </a:spcBef>
              <a:buFont typeface="Wingdings" pitchFamily="2" charset="2"/>
              <a:buChar char="ü"/>
            </a:pPr>
            <a:r>
              <a:rPr lang="el-GR" sz="2400" b="1" dirty="0">
                <a:solidFill>
                  <a:schemeClr val="bg1"/>
                </a:solidFill>
              </a:rPr>
              <a:t>Να διορθώνουν σφάλματα που υπάρχουν στα τεχνολογικά αντικείμενα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77DBC953-C1F3-4CA5-B76B-3389ECE121CC}"/>
              </a:ext>
            </a:extLst>
          </p:cNvPr>
          <p:cNvSpPr/>
          <p:nvPr/>
        </p:nvSpPr>
        <p:spPr>
          <a:xfrm>
            <a:off x="567506" y="1340768"/>
            <a:ext cx="8136904" cy="200054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l-GR"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Νανοτεχνολογία</a:t>
            </a:r>
            <a:r>
              <a:rPr lang="el-G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Wingdings" panose="05000000000000000000" pitchFamily="2" charset="2"/>
              <a:buChar char="Ø"/>
            </a:pPr>
            <a:r>
              <a:rPr lang="el-GR" sz="2000" dirty="0">
                <a:latin typeface="Calibri" panose="020F0502020204030204" pitchFamily="34" charset="0"/>
                <a:ea typeface="Calibri" panose="020F0502020204030204" pitchFamily="34" charset="0"/>
                <a:cs typeface="Times New Roman" panose="02020603050405020304" pitchFamily="18" charset="0"/>
              </a:rPr>
              <a:t>βασίζεται στη </a:t>
            </a:r>
            <a:r>
              <a:rPr lang="el-GR" sz="2000" b="1" dirty="0">
                <a:latin typeface="Calibri" panose="020F0502020204030204" pitchFamily="34" charset="0"/>
                <a:ea typeface="Calibri" panose="020F0502020204030204" pitchFamily="34" charset="0"/>
                <a:cs typeface="Times New Roman" panose="02020603050405020304" pitchFamily="18" charset="0"/>
              </a:rPr>
              <a:t>διερεύνηση και αξιοποίηση των νέων ιδιοτήτων </a:t>
            </a:r>
            <a:r>
              <a:rPr lang="el-GR" sz="2000" dirty="0">
                <a:latin typeface="Calibri" panose="020F0502020204030204" pitchFamily="34" charset="0"/>
                <a:ea typeface="Calibri" panose="020F0502020204030204" pitchFamily="34" charset="0"/>
                <a:cs typeface="Times New Roman" panose="02020603050405020304" pitchFamily="18" charset="0"/>
              </a:rPr>
              <a:t>που εμφανίζουν τα υλικά όταν αυτά </a:t>
            </a:r>
            <a:r>
              <a:rPr lang="el-GR" sz="2000" dirty="0" err="1">
                <a:latin typeface="Calibri" panose="020F0502020204030204" pitchFamily="34" charset="0"/>
                <a:ea typeface="Calibri" panose="020F0502020204030204" pitchFamily="34" charset="0"/>
                <a:cs typeface="Times New Roman" panose="02020603050405020304" pitchFamily="18" charset="0"/>
              </a:rPr>
              <a:t>νανοδομούνται</a:t>
            </a:r>
            <a:r>
              <a:rPr lang="el-GR" sz="2000" dirty="0">
                <a:latin typeface="Calibri" panose="020F0502020204030204" pitchFamily="34" charset="0"/>
                <a:ea typeface="Calibri" panose="020F0502020204030204" pitchFamily="34" charset="0"/>
                <a:cs typeface="Times New Roman" panose="02020603050405020304" pitchFamily="18" charset="0"/>
              </a:rPr>
              <a:t> δηλ. μορφοποιούνται σε δομές που έχουν τουλάχιστον τη μία διάστασή τους μικρότερη  από 100</a:t>
            </a:r>
            <a:r>
              <a:rPr lang="en-GB" sz="2000" dirty="0">
                <a:latin typeface="Calibri" panose="020F0502020204030204" pitchFamily="34" charset="0"/>
                <a:ea typeface="Calibri" panose="020F0502020204030204" pitchFamily="34" charset="0"/>
                <a:cs typeface="Times New Roman" panose="02020603050405020304" pitchFamily="18" charset="0"/>
              </a:rPr>
              <a:t>nm</a:t>
            </a:r>
            <a:r>
              <a:rPr lang="el-GR"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buFont typeface="Wingdings" panose="05000000000000000000" pitchFamily="2" charset="2"/>
              <a:buChar char="Ø"/>
            </a:pPr>
            <a:r>
              <a:rPr lang="el-GR" sz="2000" dirty="0">
                <a:latin typeface="Calibri" panose="020F0502020204030204" pitchFamily="34" charset="0"/>
                <a:ea typeface="Calibri" panose="020F0502020204030204" pitchFamily="34" charset="0"/>
                <a:cs typeface="Times New Roman" panose="02020603050405020304" pitchFamily="18" charset="0"/>
              </a:rPr>
              <a:t>Περιλαμβάνονται επίσης οι μέθοδοι κατασκευής των </a:t>
            </a:r>
            <a:r>
              <a:rPr lang="el-GR" sz="2000" dirty="0" err="1">
                <a:latin typeface="Calibri" panose="020F0502020204030204" pitchFamily="34" charset="0"/>
                <a:ea typeface="Calibri" panose="020F0502020204030204" pitchFamily="34" charset="0"/>
                <a:cs typeface="Times New Roman" panose="02020603050405020304" pitchFamily="18" charset="0"/>
              </a:rPr>
              <a:t>νανοδομών</a:t>
            </a:r>
            <a:endParaRPr lang="en-US" sz="2000" dirty="0"/>
          </a:p>
        </p:txBody>
      </p:sp>
      <p:sp>
        <p:nvSpPr>
          <p:cNvPr id="3" name="Ορθογώνιο 2">
            <a:extLst>
              <a:ext uri="{FF2B5EF4-FFF2-40B4-BE49-F238E27FC236}">
                <a16:creationId xmlns:a16="http://schemas.microsoft.com/office/drawing/2014/main" id="{7A3380AA-0AB5-497C-937A-4D5C3DA6DAB3}"/>
              </a:ext>
            </a:extLst>
          </p:cNvPr>
          <p:cNvSpPr/>
          <p:nvPr/>
        </p:nvSpPr>
        <p:spPr>
          <a:xfrm>
            <a:off x="567506" y="4005064"/>
            <a:ext cx="8136904" cy="200054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l-GR" sz="24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Νανοεπιστήμη</a:t>
            </a:r>
            <a:endParaRPr lang="el-G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el-G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Η </a:t>
            </a:r>
            <a:r>
              <a:rPr lang="el-GR" sz="2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νανοτεχνολογία</a:t>
            </a:r>
            <a:r>
              <a:rPr lang="el-G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υποστηρίζεται αλλά και εμπνέει τη </a:t>
            </a:r>
            <a:r>
              <a:rPr lang="el-GR" sz="2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νανοεπιστήμη</a:t>
            </a:r>
            <a:r>
              <a:rPr lang="el-G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που αφορά περισσότερο στη </a:t>
            </a:r>
            <a:r>
              <a:rPr lang="el-GR"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θεωρητική κατανόηση και μαθηματική/υπολογιστική προσομοίωση </a:t>
            </a:r>
            <a:r>
              <a:rPr lang="el-G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της κατασκευής, μορφολογίας και λειτουργικότητας των </a:t>
            </a:r>
            <a:r>
              <a:rPr lang="el-GR" sz="2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νανοδομημένων</a:t>
            </a:r>
            <a:r>
              <a:rPr lang="el-G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υλικών και των διατάξεων που τα χρησιμοποιούν</a:t>
            </a:r>
            <a:endParaRPr lang="en-US" sz="2000" dirty="0">
              <a:solidFill>
                <a:schemeClr val="tx1"/>
              </a:solidFill>
            </a:endParaRPr>
          </a:p>
        </p:txBody>
      </p:sp>
      <p:sp>
        <p:nvSpPr>
          <p:cNvPr id="4" name="TextBox 3">
            <a:extLst>
              <a:ext uri="{FF2B5EF4-FFF2-40B4-BE49-F238E27FC236}">
                <a16:creationId xmlns:a16="http://schemas.microsoft.com/office/drawing/2014/main" id="{58451D17-EAA7-42B8-A5E6-7A8E55B53447}"/>
              </a:ext>
            </a:extLst>
          </p:cNvPr>
          <p:cNvSpPr txBox="1"/>
          <p:nvPr/>
        </p:nvSpPr>
        <p:spPr>
          <a:xfrm>
            <a:off x="1979712" y="386499"/>
            <a:ext cx="5876673" cy="584775"/>
          </a:xfrm>
          <a:prstGeom prst="rect">
            <a:avLst/>
          </a:prstGeom>
          <a:noFill/>
        </p:spPr>
        <p:txBody>
          <a:bodyPr wrap="none" rtlCol="0">
            <a:spAutoFit/>
          </a:bodyPr>
          <a:lstStyle/>
          <a:p>
            <a:r>
              <a:rPr lang="el-GR" sz="3200" b="1" dirty="0" err="1">
                <a:solidFill>
                  <a:srgbClr val="C00000"/>
                </a:solidFill>
              </a:rPr>
              <a:t>Νανοτεχνολογία</a:t>
            </a:r>
            <a:r>
              <a:rPr lang="el-GR" sz="3200" b="1" dirty="0">
                <a:solidFill>
                  <a:srgbClr val="C00000"/>
                </a:solidFill>
              </a:rPr>
              <a:t> - </a:t>
            </a:r>
            <a:r>
              <a:rPr lang="el-GR" sz="3200" b="1" dirty="0" err="1">
                <a:solidFill>
                  <a:srgbClr val="C00000"/>
                </a:solidFill>
              </a:rPr>
              <a:t>Νανοεπιστήμη</a:t>
            </a:r>
            <a:endParaRPr lang="en-US" sz="3200" b="1" dirty="0">
              <a:solidFill>
                <a:srgbClr val="C00000"/>
              </a:solidFill>
            </a:endParaRPr>
          </a:p>
        </p:txBody>
      </p:sp>
    </p:spTree>
    <p:extLst>
      <p:ext uri="{BB962C8B-B14F-4D97-AF65-F5344CB8AC3E}">
        <p14:creationId xmlns:p14="http://schemas.microsoft.com/office/powerpoint/2010/main" val="628663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9A641851-E12C-451A-AC8F-874DF70C4E99}"/>
              </a:ext>
            </a:extLst>
          </p:cNvPr>
          <p:cNvSpPr/>
          <p:nvPr/>
        </p:nvSpPr>
        <p:spPr>
          <a:xfrm>
            <a:off x="575556" y="1340768"/>
            <a:ext cx="7992888"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l-GR" sz="2400" dirty="0">
                <a:solidFill>
                  <a:schemeClr val="bg1"/>
                </a:solidFill>
                <a:latin typeface="Calibri" panose="020F0502020204030204" pitchFamily="34" charset="0"/>
              </a:rPr>
              <a:t>Η ισορροπημένη και ορθολογική αξιολόγηση των ευεργετικών αποτελεσμάτων της </a:t>
            </a:r>
            <a:r>
              <a:rPr lang="el-GR" sz="2400" dirty="0" err="1">
                <a:solidFill>
                  <a:schemeClr val="bg1"/>
                </a:solidFill>
                <a:latin typeface="Calibri" panose="020F0502020204030204" pitchFamily="34" charset="0"/>
              </a:rPr>
              <a:t>νανοτεχνολογίας</a:t>
            </a:r>
            <a:r>
              <a:rPr lang="el-GR" sz="2400" dirty="0">
                <a:solidFill>
                  <a:schemeClr val="bg1"/>
                </a:solidFill>
                <a:latin typeface="Calibri" panose="020F0502020204030204" pitchFamily="34" charset="0"/>
              </a:rPr>
              <a:t> σε συνάρτηση με τις πιθανές επιβλαβείς συνέπειές της απαιτεί τον σχετικό </a:t>
            </a:r>
            <a:r>
              <a:rPr lang="el-GR" sz="2400" dirty="0" err="1">
                <a:solidFill>
                  <a:schemeClr val="bg1"/>
                </a:solidFill>
                <a:latin typeface="Calibri" panose="020F0502020204030204" pitchFamily="34" charset="0"/>
              </a:rPr>
              <a:t>εγγραμματισμό</a:t>
            </a:r>
            <a:r>
              <a:rPr lang="el-GR" sz="2400" dirty="0">
                <a:solidFill>
                  <a:schemeClr val="bg1"/>
                </a:solidFill>
                <a:latin typeface="Calibri" panose="020F0502020204030204" pitchFamily="34" charset="0"/>
              </a:rPr>
              <a:t> (</a:t>
            </a:r>
            <a:r>
              <a:rPr lang="el-GR" sz="2400" b="1" dirty="0" err="1">
                <a:solidFill>
                  <a:schemeClr val="bg1"/>
                </a:solidFill>
                <a:latin typeface="Calibri" panose="020F0502020204030204" pitchFamily="34" charset="0"/>
              </a:rPr>
              <a:t>νανογραμματισμό-Nanoliteracy</a:t>
            </a:r>
            <a:r>
              <a:rPr lang="el-GR" sz="2400" dirty="0">
                <a:solidFill>
                  <a:schemeClr val="bg1"/>
                </a:solidFill>
                <a:latin typeface="Calibri" panose="020F0502020204030204" pitchFamily="34" charset="0"/>
              </a:rPr>
              <a:t>) των πολιτών </a:t>
            </a:r>
            <a:endParaRPr lang="en-US" sz="2400" dirty="0">
              <a:solidFill>
                <a:schemeClr val="bg1"/>
              </a:solidFill>
            </a:endParaRPr>
          </a:p>
        </p:txBody>
      </p:sp>
      <p:sp>
        <p:nvSpPr>
          <p:cNvPr id="3" name="Ορθογώνιο 2">
            <a:extLst>
              <a:ext uri="{FF2B5EF4-FFF2-40B4-BE49-F238E27FC236}">
                <a16:creationId xmlns:a16="http://schemas.microsoft.com/office/drawing/2014/main" id="{914F22DA-46C1-4DE6-94B9-7D297443966A}"/>
              </a:ext>
            </a:extLst>
          </p:cNvPr>
          <p:cNvSpPr/>
          <p:nvPr/>
        </p:nvSpPr>
        <p:spPr>
          <a:xfrm>
            <a:off x="1638344" y="404664"/>
            <a:ext cx="5867312" cy="584775"/>
          </a:xfrm>
          <a:prstGeom prst="rect">
            <a:avLst/>
          </a:prstGeom>
        </p:spPr>
        <p:txBody>
          <a:bodyPr wrap="none">
            <a:spAutoFit/>
          </a:bodyPr>
          <a:lstStyle/>
          <a:p>
            <a:r>
              <a:rPr lang="en-US" sz="3200" b="1" dirty="0">
                <a:solidFill>
                  <a:srgbClr val="C00000"/>
                </a:solidFill>
                <a:latin typeface="Calibri" panose="020F0502020204030204" pitchFamily="34" charset="0"/>
              </a:rPr>
              <a:t>N</a:t>
            </a:r>
            <a:r>
              <a:rPr lang="el-GR" sz="3200" b="1" dirty="0" err="1">
                <a:solidFill>
                  <a:srgbClr val="C00000"/>
                </a:solidFill>
                <a:latin typeface="Calibri" panose="020F0502020204030204" pitchFamily="34" charset="0"/>
              </a:rPr>
              <a:t>ανογραμματισμός-Nanoliteracy</a:t>
            </a:r>
            <a:endParaRPr lang="en-US" sz="3200" dirty="0">
              <a:solidFill>
                <a:srgbClr val="C00000"/>
              </a:solidFill>
            </a:endParaRPr>
          </a:p>
        </p:txBody>
      </p:sp>
      <p:sp>
        <p:nvSpPr>
          <p:cNvPr id="4" name="Ορθογώνιο 3">
            <a:extLst>
              <a:ext uri="{FF2B5EF4-FFF2-40B4-BE49-F238E27FC236}">
                <a16:creationId xmlns:a16="http://schemas.microsoft.com/office/drawing/2014/main" id="{93A12DAB-FFA7-415A-8B2C-3F97B36B831C}"/>
              </a:ext>
            </a:extLst>
          </p:cNvPr>
          <p:cNvSpPr/>
          <p:nvPr/>
        </p:nvSpPr>
        <p:spPr>
          <a:xfrm>
            <a:off x="1187624" y="4221087"/>
            <a:ext cx="2304256"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l-GR" sz="2000" dirty="0">
                <a:solidFill>
                  <a:srgbClr val="000000"/>
                </a:solidFill>
                <a:latin typeface="Calibri" panose="020F0502020204030204" pitchFamily="34" charset="0"/>
              </a:rPr>
              <a:t>στη μείωση του </a:t>
            </a:r>
          </a:p>
          <a:p>
            <a:pPr algn="ctr"/>
            <a:r>
              <a:rPr lang="el-GR" sz="2000" dirty="0">
                <a:solidFill>
                  <a:srgbClr val="000000"/>
                </a:solidFill>
                <a:latin typeface="Calibri" panose="020F0502020204030204" pitchFamily="34" charset="0"/>
              </a:rPr>
              <a:t>ενεργειακού κόστους </a:t>
            </a:r>
          </a:p>
          <a:p>
            <a:pPr algn="ctr"/>
            <a:r>
              <a:rPr lang="el-GR" sz="2000" dirty="0">
                <a:solidFill>
                  <a:srgbClr val="000000"/>
                </a:solidFill>
                <a:latin typeface="Calibri" panose="020F0502020204030204" pitchFamily="34" charset="0"/>
              </a:rPr>
              <a:t>της ποιότητας ζωής </a:t>
            </a:r>
            <a:endParaRPr lang="en-US" sz="2000" dirty="0"/>
          </a:p>
        </p:txBody>
      </p:sp>
      <p:sp>
        <p:nvSpPr>
          <p:cNvPr id="5" name="Ορθογώνιο 4">
            <a:extLst>
              <a:ext uri="{FF2B5EF4-FFF2-40B4-BE49-F238E27FC236}">
                <a16:creationId xmlns:a16="http://schemas.microsoft.com/office/drawing/2014/main" id="{3915ACAB-BB24-43B5-A8D5-37C93698A7EC}"/>
              </a:ext>
            </a:extLst>
          </p:cNvPr>
          <p:cNvSpPr/>
          <p:nvPr/>
        </p:nvSpPr>
        <p:spPr>
          <a:xfrm>
            <a:off x="5400092" y="4067199"/>
            <a:ext cx="3168352" cy="163121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l-GR" sz="2000" dirty="0">
                <a:solidFill>
                  <a:srgbClr val="000000"/>
                </a:solidFill>
                <a:latin typeface="Calibri" panose="020F0502020204030204" pitchFamily="34" charset="0"/>
              </a:rPr>
              <a:t>επικινδυνότητα της </a:t>
            </a:r>
          </a:p>
          <a:p>
            <a:pPr algn="ctr"/>
            <a:r>
              <a:rPr lang="el-GR" sz="2000" dirty="0">
                <a:solidFill>
                  <a:srgbClr val="000000"/>
                </a:solidFill>
                <a:latin typeface="Calibri" panose="020F0502020204030204" pitchFamily="34" charset="0"/>
              </a:rPr>
              <a:t>εκτεταμένης χρήσης της </a:t>
            </a:r>
            <a:r>
              <a:rPr lang="el-GR" sz="2000" dirty="0" err="1">
                <a:solidFill>
                  <a:srgbClr val="000000"/>
                </a:solidFill>
                <a:latin typeface="Calibri" panose="020F0502020204030204" pitchFamily="34" charset="0"/>
              </a:rPr>
              <a:t>νανοτεχνολογίας</a:t>
            </a:r>
            <a:r>
              <a:rPr lang="el-GR" sz="2000" dirty="0">
                <a:solidFill>
                  <a:srgbClr val="000000"/>
                </a:solidFill>
                <a:latin typeface="Calibri" panose="020F0502020204030204" pitchFamily="34" charset="0"/>
              </a:rPr>
              <a:t> </a:t>
            </a:r>
          </a:p>
          <a:p>
            <a:pPr algn="ctr"/>
            <a:r>
              <a:rPr lang="el-GR" sz="2000" dirty="0">
                <a:solidFill>
                  <a:srgbClr val="000000"/>
                </a:solidFill>
                <a:latin typeface="Calibri" panose="020F0502020204030204" pitchFamily="34" charset="0"/>
              </a:rPr>
              <a:t>στη δημόσια υγεία και το περιβάλλον </a:t>
            </a:r>
            <a:endParaRPr lang="en-US" sz="2000" dirty="0"/>
          </a:p>
        </p:txBody>
      </p:sp>
      <p:sp>
        <p:nvSpPr>
          <p:cNvPr id="6" name="Βέλος: Αριστερό-δεξιό 5">
            <a:extLst>
              <a:ext uri="{FF2B5EF4-FFF2-40B4-BE49-F238E27FC236}">
                <a16:creationId xmlns:a16="http://schemas.microsoft.com/office/drawing/2014/main" id="{C3A5ED7B-FD47-47BA-87A7-FFC18D4B1396}"/>
              </a:ext>
            </a:extLst>
          </p:cNvPr>
          <p:cNvSpPr/>
          <p:nvPr/>
        </p:nvSpPr>
        <p:spPr>
          <a:xfrm>
            <a:off x="3923928" y="4653136"/>
            <a:ext cx="1152128" cy="504056"/>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4197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27584" y="2276872"/>
            <a:ext cx="7772400" cy="1470025"/>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What citizens should know?</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2605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C4C85DB-B4DF-428B-A00F-C116E5394381}"/>
              </a:ext>
            </a:extLst>
          </p:cNvPr>
          <p:cNvSpPr/>
          <p:nvPr/>
        </p:nvSpPr>
        <p:spPr>
          <a:xfrm>
            <a:off x="971600" y="1772816"/>
            <a:ext cx="7560840" cy="3046988"/>
          </a:xfrm>
          <a:prstGeom prst="rect">
            <a:avLst/>
          </a:prstGeom>
        </p:spPr>
        <p:txBody>
          <a:bodyPr wrap="square">
            <a:spAutoFit/>
          </a:bodyPr>
          <a:lstStyle/>
          <a:p>
            <a:r>
              <a:rPr lang="el-GR" sz="2400" dirty="0">
                <a:latin typeface="Arial" panose="020B0604020202020204" pitchFamily="34" charset="0"/>
                <a:ea typeface="Times New Roman" panose="02020603050405020304" pitchFamily="18" charset="0"/>
              </a:rPr>
              <a:t>«</a:t>
            </a:r>
            <a:r>
              <a:rPr lang="el-GR" sz="2400" i="1" dirty="0">
                <a:latin typeface="Arial" panose="020B0604020202020204" pitchFamily="34" charset="0"/>
                <a:ea typeface="Times New Roman" panose="02020603050405020304" pitchFamily="18" charset="0"/>
              </a:rPr>
              <a:t>Δεν έχουμε μία σειρά από χωριστούς κόσμους, ένας από τους οποίους είναι Μαθηματικός, άλλος Φυσικός, άλλος Ιστορικός… ζούμε σε έναν κόσμο, όπου όλες οι </a:t>
            </a:r>
            <a:r>
              <a:rPr lang="el-GR" sz="2400" i="1" dirty="0">
                <a:solidFill>
                  <a:srgbClr val="C00000"/>
                </a:solidFill>
                <a:latin typeface="Arial" panose="020B0604020202020204" pitchFamily="34" charset="0"/>
                <a:ea typeface="Times New Roman" panose="02020603050405020304" pitchFamily="18" charset="0"/>
              </a:rPr>
              <a:t>πλευρές συνδέονται</a:t>
            </a:r>
            <a:r>
              <a:rPr lang="el-GR" sz="2400" i="1" dirty="0">
                <a:latin typeface="Arial" panose="020B0604020202020204" pitchFamily="34" charset="0"/>
                <a:ea typeface="Times New Roman" panose="02020603050405020304" pitchFamily="18" charset="0"/>
              </a:rPr>
              <a:t>, όλες οι σπουδές προέρχονται από σχέσεις ενός μεγάλου κοινού κόσμου και καθώς το παιδί ζει σε μεταβαλλόμενη, αλλά συγκεκριμένη και ενεργητική σχέση με αυτόν τον κοινό κόσμο, οι σπουδές του είναι φυσικά ενιαίες</a:t>
            </a:r>
            <a:r>
              <a:rPr lang="el-GR" sz="2400" dirty="0">
                <a:latin typeface="Arial" panose="020B0604020202020204" pitchFamily="34" charset="0"/>
                <a:ea typeface="Times New Roman" panose="02020603050405020304" pitchFamily="18" charset="0"/>
              </a:rPr>
              <a:t>» </a:t>
            </a:r>
            <a:endParaRPr lang="en-US" sz="2400" dirty="0"/>
          </a:p>
        </p:txBody>
      </p:sp>
      <p:sp>
        <p:nvSpPr>
          <p:cNvPr id="3" name="TextBox 2">
            <a:extLst>
              <a:ext uri="{FF2B5EF4-FFF2-40B4-BE49-F238E27FC236}">
                <a16:creationId xmlns:a16="http://schemas.microsoft.com/office/drawing/2014/main" id="{3C717E13-B950-48F6-B261-E7674BD77219}"/>
              </a:ext>
            </a:extLst>
          </p:cNvPr>
          <p:cNvSpPr txBox="1"/>
          <p:nvPr/>
        </p:nvSpPr>
        <p:spPr>
          <a:xfrm>
            <a:off x="1801308" y="620688"/>
            <a:ext cx="5901424" cy="523220"/>
          </a:xfrm>
          <a:prstGeom prst="rect">
            <a:avLst/>
          </a:prstGeom>
          <a:noFill/>
        </p:spPr>
        <p:txBody>
          <a:bodyPr wrap="none" rtlCol="0">
            <a:spAutoFit/>
          </a:bodyPr>
          <a:lstStyle/>
          <a:p>
            <a:r>
              <a:rPr lang="el-GR" sz="2800" b="1" dirty="0">
                <a:solidFill>
                  <a:srgbClr val="C00000"/>
                </a:solidFill>
              </a:rPr>
              <a:t>Προς μια διεπιστημονική προσέγγιση</a:t>
            </a:r>
            <a:r>
              <a:rPr lang="en-US" sz="2800" b="1" dirty="0">
                <a:solidFill>
                  <a:srgbClr val="C00000"/>
                </a:solidFill>
              </a:rPr>
              <a:t> </a:t>
            </a:r>
          </a:p>
        </p:txBody>
      </p:sp>
      <p:sp>
        <p:nvSpPr>
          <p:cNvPr id="4" name="Ορθογώνιο 3">
            <a:extLst>
              <a:ext uri="{FF2B5EF4-FFF2-40B4-BE49-F238E27FC236}">
                <a16:creationId xmlns:a16="http://schemas.microsoft.com/office/drawing/2014/main" id="{CF6A0D74-2FA1-4F9E-8BDA-27A915912746}"/>
              </a:ext>
            </a:extLst>
          </p:cNvPr>
          <p:cNvSpPr/>
          <p:nvPr/>
        </p:nvSpPr>
        <p:spPr>
          <a:xfrm>
            <a:off x="6293276" y="5292209"/>
            <a:ext cx="1796197" cy="369332"/>
          </a:xfrm>
          <a:prstGeom prst="rect">
            <a:avLst/>
          </a:prstGeom>
        </p:spPr>
        <p:txBody>
          <a:bodyPr wrap="none">
            <a:spAutoFit/>
          </a:bodyPr>
          <a:lstStyle/>
          <a:p>
            <a:r>
              <a:rPr lang="el-GR" dirty="0">
                <a:latin typeface="Arial" panose="020B0604020202020204" pitchFamily="34" charset="0"/>
                <a:ea typeface="Times New Roman" panose="02020603050405020304" pitchFamily="18" charset="0"/>
              </a:rPr>
              <a:t>(</a:t>
            </a:r>
            <a:r>
              <a:rPr lang="el-GR" dirty="0" err="1">
                <a:latin typeface="Arial" panose="020B0604020202020204" pitchFamily="34" charset="0"/>
                <a:ea typeface="Times New Roman" panose="02020603050405020304" pitchFamily="18" charset="0"/>
              </a:rPr>
              <a:t>Dewey</a:t>
            </a:r>
            <a:r>
              <a:rPr lang="el-GR" dirty="0">
                <a:latin typeface="Arial" panose="020B0604020202020204" pitchFamily="34" charset="0"/>
                <a:ea typeface="Times New Roman" panose="02020603050405020304" pitchFamily="18" charset="0"/>
              </a:rPr>
              <a:t>, 1990) </a:t>
            </a:r>
            <a:endParaRPr lang="en-US" dirty="0"/>
          </a:p>
        </p:txBody>
      </p:sp>
    </p:spTree>
    <p:extLst>
      <p:ext uri="{BB962C8B-B14F-4D97-AF65-F5344CB8AC3E}">
        <p14:creationId xmlns:p14="http://schemas.microsoft.com/office/powerpoint/2010/main" val="318278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E216-54CE-4956-AFA1-8D6364F3F895}"/>
              </a:ext>
            </a:extLst>
          </p:cNvPr>
          <p:cNvSpPr>
            <a:spLocks noGrp="1"/>
          </p:cNvSpPr>
          <p:nvPr>
            <p:ph type="title"/>
          </p:nvPr>
        </p:nvSpPr>
        <p:spPr>
          <a:xfrm>
            <a:off x="653821" y="391154"/>
            <a:ext cx="8229600" cy="922114"/>
          </a:xfrm>
        </p:spPr>
        <p:txBody>
          <a:bodyPr/>
          <a:lstStyle/>
          <a:p>
            <a:r>
              <a:rPr lang="en-US" b="1" dirty="0">
                <a:solidFill>
                  <a:srgbClr val="C00000"/>
                </a:solidFill>
              </a:rPr>
              <a:t>STEM</a:t>
            </a:r>
          </a:p>
        </p:txBody>
      </p:sp>
      <p:sp>
        <p:nvSpPr>
          <p:cNvPr id="3" name="Rectangle 2">
            <a:extLst>
              <a:ext uri="{FF2B5EF4-FFF2-40B4-BE49-F238E27FC236}">
                <a16:creationId xmlns:a16="http://schemas.microsoft.com/office/drawing/2014/main" id="{A5AD32E2-53C5-43A6-A1D5-7FDD49C481C3}"/>
              </a:ext>
            </a:extLst>
          </p:cNvPr>
          <p:cNvSpPr/>
          <p:nvPr/>
        </p:nvSpPr>
        <p:spPr>
          <a:xfrm>
            <a:off x="844185" y="1916832"/>
            <a:ext cx="7848872" cy="366254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dirty="0">
                <a:solidFill>
                  <a:srgbClr val="000000"/>
                </a:solidFill>
                <a:latin typeface="ECSquareSansPro-Regular"/>
              </a:rPr>
              <a:t>“Teaching and learning in the fields of science,</a:t>
            </a:r>
          </a:p>
          <a:p>
            <a:r>
              <a:rPr lang="en-US" sz="2800" dirty="0">
                <a:solidFill>
                  <a:srgbClr val="000000"/>
                </a:solidFill>
                <a:latin typeface="ECSquareSansPro-Regular"/>
              </a:rPr>
              <a:t>technology, engineering and mathematics. It</a:t>
            </a:r>
          </a:p>
          <a:p>
            <a:r>
              <a:rPr lang="en-US" sz="2800" dirty="0">
                <a:solidFill>
                  <a:srgbClr val="000000"/>
                </a:solidFill>
                <a:latin typeface="ECSquareSansPro-Regular"/>
              </a:rPr>
              <a:t>typically includes educational activities across</a:t>
            </a:r>
          </a:p>
          <a:p>
            <a:r>
              <a:rPr lang="en-US" sz="2800" dirty="0">
                <a:solidFill>
                  <a:srgbClr val="000000"/>
                </a:solidFill>
                <a:latin typeface="ECSquareSansPro-Regular"/>
              </a:rPr>
              <a:t>all grade levels — from pre-school to post-doctorate</a:t>
            </a:r>
          </a:p>
          <a:p>
            <a:r>
              <a:rPr lang="en-US" sz="2800" dirty="0">
                <a:solidFill>
                  <a:srgbClr val="000000"/>
                </a:solidFill>
                <a:latin typeface="ECSquareSansPro-Regular"/>
              </a:rPr>
              <a:t>— in both formal (e.g., classrooms) and</a:t>
            </a:r>
          </a:p>
          <a:p>
            <a:r>
              <a:rPr lang="en-US" sz="2800" dirty="0">
                <a:solidFill>
                  <a:srgbClr val="000000"/>
                </a:solidFill>
                <a:latin typeface="ECSquareSansPro-Regular"/>
              </a:rPr>
              <a:t>informal (e.g., afterschool programs) settings.”</a:t>
            </a:r>
          </a:p>
          <a:p>
            <a:endParaRPr lang="en-US" sz="2400" dirty="0">
              <a:solidFill>
                <a:srgbClr val="000000"/>
              </a:solidFill>
              <a:latin typeface="ECSquareSansPro-Regular"/>
            </a:endParaRPr>
          </a:p>
          <a:p>
            <a:endParaRPr lang="en-US" sz="2400" dirty="0">
              <a:solidFill>
                <a:srgbClr val="000000"/>
              </a:solidFill>
              <a:latin typeface="ECSquareSansPro-Regular"/>
            </a:endParaRPr>
          </a:p>
          <a:p>
            <a:pPr algn="r"/>
            <a:r>
              <a:rPr lang="en-US" sz="1600" dirty="0">
                <a:solidFill>
                  <a:srgbClr val="000000"/>
                </a:solidFill>
                <a:latin typeface="ECSquareSansPro-Regular"/>
              </a:rPr>
              <a:t>(EC, 2015, pg69,</a:t>
            </a:r>
            <a:r>
              <a:rPr lang="en-US" sz="1600" dirty="0"/>
              <a:t> ISBN 978-92-79-43636-9</a:t>
            </a:r>
            <a:r>
              <a:rPr lang="en-US" sz="1600" dirty="0">
                <a:solidFill>
                  <a:srgbClr val="000000"/>
                </a:solidFill>
                <a:latin typeface="ECSquareSansPro-Regular"/>
              </a:rPr>
              <a:t> )</a:t>
            </a:r>
            <a:endParaRPr lang="en-US" sz="1600" dirty="0"/>
          </a:p>
        </p:txBody>
      </p:sp>
    </p:spTree>
    <p:extLst>
      <p:ext uri="{BB962C8B-B14F-4D97-AF65-F5344CB8AC3E}">
        <p14:creationId xmlns:p14="http://schemas.microsoft.com/office/powerpoint/2010/main" val="270605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9FA9-CB2A-426A-A653-DE79E2BE0DD9}"/>
              </a:ext>
            </a:extLst>
          </p:cNvPr>
          <p:cNvSpPr txBox="1">
            <a:spLocks/>
          </p:cNvSpPr>
          <p:nvPr/>
        </p:nvSpPr>
        <p:spPr>
          <a:xfrm>
            <a:off x="457200" y="260648"/>
            <a:ext cx="8229600" cy="92211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00000"/>
                </a:solidFill>
              </a:rPr>
              <a:t>STEM</a:t>
            </a:r>
          </a:p>
        </p:txBody>
      </p:sp>
      <p:graphicFrame>
        <p:nvGraphicFramePr>
          <p:cNvPr id="3" name="Πίνακας 2">
            <a:extLst>
              <a:ext uri="{FF2B5EF4-FFF2-40B4-BE49-F238E27FC236}">
                <a16:creationId xmlns:a16="http://schemas.microsoft.com/office/drawing/2014/main" id="{66DB1EAE-B2FB-4291-88C4-2DB48B96CDC3}"/>
              </a:ext>
            </a:extLst>
          </p:cNvPr>
          <p:cNvGraphicFramePr>
            <a:graphicFrameLocks noGrp="1"/>
          </p:cNvGraphicFramePr>
          <p:nvPr>
            <p:extLst>
              <p:ext uri="{D42A27DB-BD31-4B8C-83A1-F6EECF244321}">
                <p14:modId xmlns:p14="http://schemas.microsoft.com/office/powerpoint/2010/main" val="2101294159"/>
              </p:ext>
            </p:extLst>
          </p:nvPr>
        </p:nvGraphicFramePr>
        <p:xfrm>
          <a:off x="457200" y="1326778"/>
          <a:ext cx="8435280" cy="5054550"/>
        </p:xfrm>
        <a:graphic>
          <a:graphicData uri="http://schemas.openxmlformats.org/drawingml/2006/table">
            <a:tbl>
              <a:tblPr firstRow="1" firstCol="1" bandRow="1">
                <a:tableStyleId>{5C22544A-7EE6-4342-B048-85BDC9FD1C3A}</a:tableStyleId>
              </a:tblPr>
              <a:tblGrid>
                <a:gridCol w="8435280">
                  <a:extLst>
                    <a:ext uri="{9D8B030D-6E8A-4147-A177-3AD203B41FA5}">
                      <a16:colId xmlns:a16="http://schemas.microsoft.com/office/drawing/2014/main" val="683124089"/>
                    </a:ext>
                  </a:extLst>
                </a:gridCol>
              </a:tblGrid>
              <a:tr h="5054550">
                <a:tc>
                  <a:txBody>
                    <a:bodyPr/>
                    <a:lstStyle/>
                    <a:p>
                      <a:pPr marL="0" marR="0" algn="ctr">
                        <a:lnSpc>
                          <a:spcPct val="150000"/>
                        </a:lnSpc>
                        <a:spcBef>
                          <a:spcPts val="0"/>
                        </a:spcBef>
                        <a:spcAft>
                          <a:spcPts val="0"/>
                        </a:spcAft>
                      </a:pPr>
                      <a:endParaRPr lang="el-GR"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034739"/>
                  </a:ext>
                </a:extLst>
              </a:tr>
            </a:tbl>
          </a:graphicData>
        </a:graphic>
      </p:graphicFrame>
      <p:graphicFrame>
        <p:nvGraphicFramePr>
          <p:cNvPr id="4" name="Διάγραμμα 3">
            <a:extLst>
              <a:ext uri="{FF2B5EF4-FFF2-40B4-BE49-F238E27FC236}">
                <a16:creationId xmlns:a16="http://schemas.microsoft.com/office/drawing/2014/main" id="{E5B1D692-1DC8-4059-A0E0-C9EBA854B8E2}"/>
              </a:ext>
            </a:extLst>
          </p:cNvPr>
          <p:cNvGraphicFramePr/>
          <p:nvPr>
            <p:extLst>
              <p:ext uri="{D42A27DB-BD31-4B8C-83A1-F6EECF244321}">
                <p14:modId xmlns:p14="http://schemas.microsoft.com/office/powerpoint/2010/main" val="3156659968"/>
              </p:ext>
            </p:extLst>
          </p:nvPr>
        </p:nvGraphicFramePr>
        <p:xfrm>
          <a:off x="1107433" y="1411605"/>
          <a:ext cx="7022663" cy="4600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277E13AE-580C-4851-A51C-497842ED268A}"/>
              </a:ext>
            </a:extLst>
          </p:cNvPr>
          <p:cNvSpPr/>
          <p:nvPr/>
        </p:nvSpPr>
        <p:spPr>
          <a:xfrm>
            <a:off x="827584" y="5229200"/>
            <a:ext cx="7776864" cy="78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52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1A1DD2-DE2F-4E94-936E-3F76EA969D7F}"/>
              </a:ext>
            </a:extLst>
          </p:cNvPr>
          <p:cNvSpPr>
            <a:spLocks noGrp="1"/>
          </p:cNvSpPr>
          <p:nvPr>
            <p:ph type="title"/>
          </p:nvPr>
        </p:nvSpPr>
        <p:spPr>
          <a:xfrm>
            <a:off x="457200" y="260647"/>
            <a:ext cx="8229600" cy="871681"/>
          </a:xfrm>
        </p:spPr>
        <p:txBody>
          <a:bodyPr>
            <a:noAutofit/>
          </a:bodyPr>
          <a:lstStyle/>
          <a:p>
            <a:r>
              <a:rPr lang="en-US" sz="2400" b="1" dirty="0">
                <a:solidFill>
                  <a:srgbClr val="C00000"/>
                </a:solidFill>
              </a:rPr>
              <a:t>STEM-STEAM</a:t>
            </a:r>
            <a:br>
              <a:rPr lang="el-GR" sz="2400" b="1" dirty="0">
                <a:solidFill>
                  <a:srgbClr val="C00000"/>
                </a:solidFill>
              </a:rPr>
            </a:br>
            <a:r>
              <a:rPr lang="el-GR" sz="2400" dirty="0"/>
              <a:t>Πόσο σημαντικές είναι οι Τέχνες για τους/τις μαθητές/</a:t>
            </a:r>
            <a:r>
              <a:rPr lang="el-GR" sz="2400" dirty="0" err="1"/>
              <a:t>τριες</a:t>
            </a:r>
            <a:r>
              <a:rPr lang="el-GR" sz="2400" dirty="0"/>
              <a:t>?</a:t>
            </a:r>
            <a:endParaRPr lang="en-US" sz="2400" b="1" dirty="0">
              <a:solidFill>
                <a:srgbClr val="C00000"/>
              </a:solidFill>
            </a:endParaRPr>
          </a:p>
        </p:txBody>
      </p:sp>
      <p:pic>
        <p:nvPicPr>
          <p:cNvPr id="3" name="Εικόνα 2">
            <a:extLst>
              <a:ext uri="{FF2B5EF4-FFF2-40B4-BE49-F238E27FC236}">
                <a16:creationId xmlns:a16="http://schemas.microsoft.com/office/drawing/2014/main" id="{7030DAE8-E248-406D-8A39-C3C512983F6C}"/>
              </a:ext>
            </a:extLst>
          </p:cNvPr>
          <p:cNvPicPr/>
          <p:nvPr/>
        </p:nvPicPr>
        <p:blipFill>
          <a:blip r:embed="rId2" cstate="print"/>
          <a:srcRect l="30701" t="16077" r="29749" b="15113"/>
          <a:stretch>
            <a:fillRect/>
          </a:stretch>
        </p:blipFill>
        <p:spPr bwMode="auto">
          <a:xfrm>
            <a:off x="1223628" y="1340768"/>
            <a:ext cx="6696744" cy="5256585"/>
          </a:xfrm>
          <a:prstGeom prst="rect">
            <a:avLst/>
          </a:prstGeom>
          <a:noFill/>
          <a:ln w="9525">
            <a:noFill/>
            <a:miter lim="800000"/>
            <a:headEnd/>
            <a:tailEnd/>
          </a:ln>
        </p:spPr>
      </p:pic>
    </p:spTree>
    <p:extLst>
      <p:ext uri="{BB962C8B-B14F-4D97-AF65-F5344CB8AC3E}">
        <p14:creationId xmlns:p14="http://schemas.microsoft.com/office/powerpoint/2010/main" val="1779057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E216-54CE-4956-AFA1-8D6364F3F895}"/>
              </a:ext>
            </a:extLst>
          </p:cNvPr>
          <p:cNvSpPr>
            <a:spLocks noGrp="1"/>
          </p:cNvSpPr>
          <p:nvPr>
            <p:ph type="title"/>
          </p:nvPr>
        </p:nvSpPr>
        <p:spPr>
          <a:xfrm>
            <a:off x="457200" y="260648"/>
            <a:ext cx="8229600" cy="922114"/>
          </a:xfrm>
        </p:spPr>
        <p:txBody>
          <a:bodyPr/>
          <a:lstStyle/>
          <a:p>
            <a:r>
              <a:rPr lang="en-US" b="1" dirty="0">
                <a:solidFill>
                  <a:srgbClr val="C00000"/>
                </a:solidFill>
              </a:rPr>
              <a:t>STEAM</a:t>
            </a:r>
          </a:p>
        </p:txBody>
      </p:sp>
      <p:sp>
        <p:nvSpPr>
          <p:cNvPr id="4" name="Rectangle 3">
            <a:extLst>
              <a:ext uri="{FF2B5EF4-FFF2-40B4-BE49-F238E27FC236}">
                <a16:creationId xmlns:a16="http://schemas.microsoft.com/office/drawing/2014/main" id="{CC472430-7DF0-4546-87AD-964568C2DD0C}"/>
              </a:ext>
            </a:extLst>
          </p:cNvPr>
          <p:cNvSpPr/>
          <p:nvPr/>
        </p:nvSpPr>
        <p:spPr>
          <a:xfrm>
            <a:off x="683568" y="1556792"/>
            <a:ext cx="7643192" cy="421653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800" dirty="0">
                <a:solidFill>
                  <a:srgbClr val="000000"/>
                </a:solidFill>
                <a:latin typeface="ECSquareSansPro-Regular"/>
              </a:rPr>
              <a:t>“An educational and innovation framework bringing science, technology, engineering and mathematics together with the arts/other disciplines</a:t>
            </a:r>
          </a:p>
          <a:p>
            <a:r>
              <a:rPr lang="en-US" sz="2800" dirty="0">
                <a:solidFill>
                  <a:srgbClr val="000000"/>
                </a:solidFill>
                <a:latin typeface="ECSquareSansPro-Regular"/>
              </a:rPr>
              <a:t>(STEM + Art=STEAM or S-TEAM) and types of</a:t>
            </a:r>
          </a:p>
          <a:p>
            <a:r>
              <a:rPr lang="en-US" sz="2800" dirty="0">
                <a:solidFill>
                  <a:srgbClr val="000000"/>
                </a:solidFill>
                <a:latin typeface="ECSquareSansPro-Regular"/>
              </a:rPr>
              <a:t>learners with the goal of being more engaging,</a:t>
            </a:r>
          </a:p>
          <a:p>
            <a:r>
              <a:rPr lang="en-US" sz="2800" dirty="0">
                <a:solidFill>
                  <a:srgbClr val="000000"/>
                </a:solidFill>
                <a:latin typeface="ECSquareSansPro-Regular"/>
              </a:rPr>
              <a:t>creative and naturally successful for all members</a:t>
            </a:r>
          </a:p>
          <a:p>
            <a:r>
              <a:rPr lang="en-US" sz="2800" dirty="0">
                <a:solidFill>
                  <a:srgbClr val="000000"/>
                </a:solidFill>
                <a:latin typeface="ECSquareSansPro-Regular"/>
              </a:rPr>
              <a:t>of any educational system.”</a:t>
            </a:r>
          </a:p>
          <a:p>
            <a:endParaRPr lang="en-US" sz="2800" dirty="0">
              <a:solidFill>
                <a:srgbClr val="000000"/>
              </a:solidFill>
              <a:latin typeface="ECSquareSansPro-Regular"/>
            </a:endParaRPr>
          </a:p>
          <a:p>
            <a:pPr algn="r"/>
            <a:r>
              <a:rPr lang="en-US" sz="1600" dirty="0">
                <a:solidFill>
                  <a:srgbClr val="000000"/>
                </a:solidFill>
                <a:latin typeface="ECSquareSansPro-Regular"/>
              </a:rPr>
              <a:t>(EC, 2015, pg69,</a:t>
            </a:r>
            <a:r>
              <a:rPr lang="en-US" sz="1600" dirty="0"/>
              <a:t> ISBN 978-92-79-43636-9</a:t>
            </a:r>
            <a:r>
              <a:rPr lang="en-US" sz="1600" dirty="0">
                <a:solidFill>
                  <a:srgbClr val="000000"/>
                </a:solidFill>
                <a:latin typeface="ECSquareSansPro-Regular"/>
              </a:rPr>
              <a:t> )</a:t>
            </a:r>
            <a:endParaRPr lang="en-US" sz="1600" dirty="0"/>
          </a:p>
          <a:p>
            <a:endParaRPr lang="en-US" sz="2800" dirty="0">
              <a:solidFill>
                <a:srgbClr val="585757"/>
              </a:solidFill>
              <a:latin typeface="ECSquareSansPro-Regular"/>
            </a:endParaRPr>
          </a:p>
        </p:txBody>
      </p:sp>
    </p:spTree>
    <p:extLst>
      <p:ext uri="{BB962C8B-B14F-4D97-AF65-F5344CB8AC3E}">
        <p14:creationId xmlns:p14="http://schemas.microsoft.com/office/powerpoint/2010/main" val="1637275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9FA9-CB2A-426A-A653-DE79E2BE0DD9}"/>
              </a:ext>
            </a:extLst>
          </p:cNvPr>
          <p:cNvSpPr txBox="1">
            <a:spLocks/>
          </p:cNvSpPr>
          <p:nvPr/>
        </p:nvSpPr>
        <p:spPr>
          <a:xfrm>
            <a:off x="457200" y="260648"/>
            <a:ext cx="8229600" cy="92211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00000"/>
                </a:solidFill>
              </a:rPr>
              <a:t>STEM</a:t>
            </a:r>
          </a:p>
        </p:txBody>
      </p:sp>
      <p:graphicFrame>
        <p:nvGraphicFramePr>
          <p:cNvPr id="3" name="Πίνακας 2">
            <a:extLst>
              <a:ext uri="{FF2B5EF4-FFF2-40B4-BE49-F238E27FC236}">
                <a16:creationId xmlns:a16="http://schemas.microsoft.com/office/drawing/2014/main" id="{66DB1EAE-B2FB-4291-88C4-2DB48B96CDC3}"/>
              </a:ext>
            </a:extLst>
          </p:cNvPr>
          <p:cNvGraphicFramePr>
            <a:graphicFrameLocks noGrp="1"/>
          </p:cNvGraphicFramePr>
          <p:nvPr/>
        </p:nvGraphicFramePr>
        <p:xfrm>
          <a:off x="457200" y="1326778"/>
          <a:ext cx="8435280" cy="5054550"/>
        </p:xfrm>
        <a:graphic>
          <a:graphicData uri="http://schemas.openxmlformats.org/drawingml/2006/table">
            <a:tbl>
              <a:tblPr firstRow="1" firstCol="1" bandRow="1">
                <a:tableStyleId>{5C22544A-7EE6-4342-B048-85BDC9FD1C3A}</a:tableStyleId>
              </a:tblPr>
              <a:tblGrid>
                <a:gridCol w="8435280">
                  <a:extLst>
                    <a:ext uri="{9D8B030D-6E8A-4147-A177-3AD203B41FA5}">
                      <a16:colId xmlns:a16="http://schemas.microsoft.com/office/drawing/2014/main" val="683124089"/>
                    </a:ext>
                  </a:extLst>
                </a:gridCol>
              </a:tblGrid>
              <a:tr h="5054550">
                <a:tc>
                  <a:txBody>
                    <a:bodyPr/>
                    <a:lstStyle/>
                    <a:p>
                      <a:pPr marL="0" marR="0" algn="ctr">
                        <a:lnSpc>
                          <a:spcPct val="150000"/>
                        </a:lnSpc>
                        <a:spcBef>
                          <a:spcPts val="0"/>
                        </a:spcBef>
                        <a:spcAft>
                          <a:spcPts val="0"/>
                        </a:spcAft>
                      </a:pPr>
                      <a:endParaRPr lang="el-GR"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034739"/>
                  </a:ext>
                </a:extLst>
              </a:tr>
            </a:tbl>
          </a:graphicData>
        </a:graphic>
      </p:graphicFrame>
      <p:graphicFrame>
        <p:nvGraphicFramePr>
          <p:cNvPr id="4" name="Διάγραμμα 3">
            <a:extLst>
              <a:ext uri="{FF2B5EF4-FFF2-40B4-BE49-F238E27FC236}">
                <a16:creationId xmlns:a16="http://schemas.microsoft.com/office/drawing/2014/main" id="{E5B1D692-1DC8-4059-A0E0-C9EBA854B8E2}"/>
              </a:ext>
            </a:extLst>
          </p:cNvPr>
          <p:cNvGraphicFramePr/>
          <p:nvPr/>
        </p:nvGraphicFramePr>
        <p:xfrm>
          <a:off x="1107433" y="1411605"/>
          <a:ext cx="7022663" cy="4600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325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27584" y="2276872"/>
            <a:ext cx="7772400" cy="1470025"/>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What citizens should know?</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381508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1157-CBF2-4F42-878C-810C56B98366}"/>
              </a:ext>
            </a:extLst>
          </p:cNvPr>
          <p:cNvSpPr>
            <a:spLocks noGrp="1"/>
          </p:cNvSpPr>
          <p:nvPr>
            <p:ph type="title"/>
          </p:nvPr>
        </p:nvSpPr>
        <p:spPr>
          <a:xfrm>
            <a:off x="662880" y="390452"/>
            <a:ext cx="8229600" cy="922114"/>
          </a:xfrm>
        </p:spPr>
        <p:txBody>
          <a:bodyPr>
            <a:normAutofit/>
          </a:bodyPr>
          <a:lstStyle/>
          <a:p>
            <a:r>
              <a:rPr lang="en-US" sz="3200" b="1" dirty="0">
                <a:solidFill>
                  <a:schemeClr val="accent2">
                    <a:lumMod val="75000"/>
                  </a:schemeClr>
                </a:solidFill>
              </a:rPr>
              <a:t>STEAM-NANOTECHNOLOGY</a:t>
            </a:r>
          </a:p>
        </p:txBody>
      </p:sp>
      <p:pic>
        <p:nvPicPr>
          <p:cNvPr id="4" name="Picture 3">
            <a:extLst>
              <a:ext uri="{FF2B5EF4-FFF2-40B4-BE49-F238E27FC236}">
                <a16:creationId xmlns:a16="http://schemas.microsoft.com/office/drawing/2014/main" id="{C655CF6F-2B99-46AD-B19C-5D65FF03B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34350"/>
            <a:ext cx="3960440" cy="4272141"/>
          </a:xfrm>
          <a:prstGeom prst="rect">
            <a:avLst/>
          </a:prstGeom>
        </p:spPr>
      </p:pic>
      <p:pic>
        <p:nvPicPr>
          <p:cNvPr id="6" name="Picture 5">
            <a:extLst>
              <a:ext uri="{FF2B5EF4-FFF2-40B4-BE49-F238E27FC236}">
                <a16:creationId xmlns:a16="http://schemas.microsoft.com/office/drawing/2014/main" id="{0CE828FF-A4AC-4E3A-942C-998BC3C0A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734350"/>
            <a:ext cx="4320480" cy="4272141"/>
          </a:xfrm>
          <a:prstGeom prst="rect">
            <a:avLst/>
          </a:prstGeom>
        </p:spPr>
      </p:pic>
    </p:spTree>
    <p:extLst>
      <p:ext uri="{BB962C8B-B14F-4D97-AF65-F5344CB8AC3E}">
        <p14:creationId xmlns:p14="http://schemas.microsoft.com/office/powerpoint/2010/main" val="397022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2645" b="3464"/>
          <a:stretch>
            <a:fillRect/>
          </a:stretch>
        </p:blipFill>
        <p:spPr>
          <a:xfrm>
            <a:off x="899592" y="1340768"/>
            <a:ext cx="3619871" cy="5112568"/>
          </a:xfrm>
          <a:prstGeom prst="rect">
            <a:avLst/>
          </a:prstGeom>
          <a:ln>
            <a:noFill/>
          </a:ln>
          <a:effectLst>
            <a:outerShdw blurRad="292100" dist="139700" dir="2700000" algn="tl" rotWithShape="0">
              <a:srgbClr val="333333">
                <a:alpha val="65000"/>
              </a:srgbClr>
            </a:outerShdw>
          </a:effectLst>
        </p:spPr>
      </p:pic>
      <p:sp>
        <p:nvSpPr>
          <p:cNvPr id="2" name="Τίτλος 1"/>
          <p:cNvSpPr>
            <a:spLocks noGrp="1"/>
          </p:cNvSpPr>
          <p:nvPr>
            <p:ph type="title"/>
          </p:nvPr>
        </p:nvSpPr>
        <p:spPr>
          <a:xfrm>
            <a:off x="1619672" y="188640"/>
            <a:ext cx="6683765" cy="1080120"/>
          </a:xfrm>
        </p:spPr>
        <p:txBody>
          <a:bodyPr>
            <a:noAutofit/>
          </a:bodyPr>
          <a:lstStyle/>
          <a:p>
            <a:pPr algn="ctr"/>
            <a:br>
              <a:rPr lang="el-GR" sz="2800" b="1" dirty="0">
                <a:solidFill>
                  <a:srgbClr val="000066"/>
                </a:solidFill>
              </a:rPr>
            </a:br>
            <a:r>
              <a:rPr lang="el-GR" sz="2800" b="1" dirty="0">
                <a:solidFill>
                  <a:srgbClr val="000066"/>
                </a:solidFill>
              </a:rPr>
              <a:t>1</a:t>
            </a:r>
            <a:r>
              <a:rPr lang="el-GR" sz="2800" b="1" baseline="30000" dirty="0">
                <a:solidFill>
                  <a:srgbClr val="000066"/>
                </a:solidFill>
              </a:rPr>
              <a:t>ο</a:t>
            </a:r>
            <a:r>
              <a:rPr lang="el-GR" sz="2800" b="1" dirty="0">
                <a:solidFill>
                  <a:srgbClr val="000066"/>
                </a:solidFill>
              </a:rPr>
              <a:t> </a:t>
            </a:r>
            <a:r>
              <a:rPr lang="en-US" sz="2800" b="1" dirty="0">
                <a:solidFill>
                  <a:srgbClr val="000066"/>
                </a:solidFill>
              </a:rPr>
              <a:t>,</a:t>
            </a:r>
            <a:r>
              <a:rPr lang="el-GR" sz="2800" b="1" dirty="0">
                <a:solidFill>
                  <a:srgbClr val="000066"/>
                </a:solidFill>
              </a:rPr>
              <a:t> 2</a:t>
            </a:r>
            <a:r>
              <a:rPr lang="el-GR" sz="2800" b="1" baseline="30000" dirty="0">
                <a:solidFill>
                  <a:srgbClr val="000066"/>
                </a:solidFill>
              </a:rPr>
              <a:t>ο</a:t>
            </a:r>
            <a:r>
              <a:rPr lang="el-GR" sz="2800" b="1" dirty="0">
                <a:solidFill>
                  <a:srgbClr val="000066"/>
                </a:solidFill>
              </a:rPr>
              <a:t> ΦΕΣΤΙΒΑΛ ΦΥΣΙΚΩΝ ΕΠΙΣΤΗΜΩΝ &amp; ΤΕΧΝΟΛΟΓΙΑΣ</a:t>
            </a:r>
            <a:br>
              <a:rPr lang="el-GR" sz="2800" b="1" dirty="0">
                <a:solidFill>
                  <a:srgbClr val="000066"/>
                </a:solidFill>
              </a:rPr>
            </a:br>
            <a:endParaRPr lang="el-GR" sz="2800" dirty="0">
              <a:solidFill>
                <a:srgbClr val="000066"/>
              </a:solidFill>
            </a:endParaRPr>
          </a:p>
        </p:txBody>
      </p:sp>
      <p:pic>
        <p:nvPicPr>
          <p:cNvPr id="7" name="Θέση περιεχομένου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32040" y="1412776"/>
            <a:ext cx="3610743" cy="4921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1302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19672" y="188640"/>
            <a:ext cx="6683765" cy="1080120"/>
          </a:xfrm>
        </p:spPr>
        <p:txBody>
          <a:bodyPr>
            <a:noAutofit/>
          </a:bodyPr>
          <a:lstStyle/>
          <a:p>
            <a:pPr algn="ctr"/>
            <a:br>
              <a:rPr lang="el-GR" sz="2800" b="1" dirty="0">
                <a:solidFill>
                  <a:srgbClr val="000066"/>
                </a:solidFill>
              </a:rPr>
            </a:br>
            <a:r>
              <a:rPr lang="en-US" sz="2800" b="1" dirty="0">
                <a:solidFill>
                  <a:srgbClr val="000066"/>
                </a:solidFill>
              </a:rPr>
              <a:t>3</a:t>
            </a:r>
            <a:r>
              <a:rPr lang="en-US" sz="2800" b="1" baseline="30000" dirty="0">
                <a:solidFill>
                  <a:srgbClr val="000066"/>
                </a:solidFill>
              </a:rPr>
              <a:t>o</a:t>
            </a:r>
            <a:r>
              <a:rPr lang="en-US" sz="2800" b="1" dirty="0">
                <a:solidFill>
                  <a:srgbClr val="000066"/>
                </a:solidFill>
              </a:rPr>
              <a:t> </a:t>
            </a:r>
            <a:r>
              <a:rPr lang="el-GR" sz="2800" b="1" dirty="0">
                <a:solidFill>
                  <a:srgbClr val="000066"/>
                </a:solidFill>
              </a:rPr>
              <a:t>ΦΕΣΤΙΒΑΛ ΦΥΣΙΚΩΝ ΕΠΙΣΤΗΜΩΝ &amp; ΤΕΧΝΟΛΟΓΙΑΣ</a:t>
            </a:r>
            <a:br>
              <a:rPr lang="el-GR" sz="2800" b="1" dirty="0">
                <a:solidFill>
                  <a:srgbClr val="000066"/>
                </a:solidFill>
              </a:rPr>
            </a:br>
            <a:endParaRPr lang="el-GR" sz="2800" dirty="0">
              <a:solidFill>
                <a:srgbClr val="000066"/>
              </a:solidFill>
            </a:endParaRPr>
          </a:p>
        </p:txBody>
      </p:sp>
      <p:grpSp>
        <p:nvGrpSpPr>
          <p:cNvPr id="12" name="11 - Ομάδα"/>
          <p:cNvGrpSpPr/>
          <p:nvPr/>
        </p:nvGrpSpPr>
        <p:grpSpPr>
          <a:xfrm>
            <a:off x="2411760" y="1196752"/>
            <a:ext cx="4680520" cy="5328592"/>
            <a:chOff x="2411760" y="1196752"/>
            <a:chExt cx="4680520" cy="5328592"/>
          </a:xfrm>
        </p:grpSpPr>
        <p:sp>
          <p:nvSpPr>
            <p:cNvPr id="11" name="10 - Ορθογώνιο"/>
            <p:cNvSpPr/>
            <p:nvPr/>
          </p:nvSpPr>
          <p:spPr>
            <a:xfrm>
              <a:off x="2411760" y="1196752"/>
              <a:ext cx="4680520" cy="532859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graphicFrame>
          <p:nvGraphicFramePr>
            <p:cNvPr id="41986" name="Object 2"/>
            <p:cNvGraphicFramePr>
              <a:graphicFrameLocks noChangeAspect="1"/>
            </p:cNvGraphicFramePr>
            <p:nvPr/>
          </p:nvGraphicFramePr>
          <p:xfrm>
            <a:off x="2987824" y="1340768"/>
            <a:ext cx="3523332" cy="4986032"/>
          </p:xfrm>
          <a:graphic>
            <a:graphicData uri="http://schemas.openxmlformats.org/presentationml/2006/ole">
              <mc:AlternateContent xmlns:mc="http://schemas.openxmlformats.org/markup-compatibility/2006">
                <mc:Choice xmlns:v="urn:schemas-microsoft-com:vml" Requires="v">
                  <p:oleObj spid="_x0000_s42025" name="Acrobat Document" r:id="rId3" imgW="5667037" imgH="8019948" progId="AcroExch.Document.7">
                    <p:embed/>
                  </p:oleObj>
                </mc:Choice>
                <mc:Fallback>
                  <p:oleObj name="Acrobat Document" r:id="rId3" imgW="5667037" imgH="8019948"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40768"/>
                          <a:ext cx="3523332" cy="498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501302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5C97C0D-BEBB-4622-B0F7-C9C8362C3B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37545"/>
            <a:ext cx="4203366" cy="6182909"/>
          </a:xfrm>
          <a:prstGeom prst="rect">
            <a:avLst/>
          </a:prstGeom>
        </p:spPr>
      </p:pic>
      <p:pic>
        <p:nvPicPr>
          <p:cNvPr id="5" name="Εικόνα 4">
            <a:extLst>
              <a:ext uri="{FF2B5EF4-FFF2-40B4-BE49-F238E27FC236}">
                <a16:creationId xmlns:a16="http://schemas.microsoft.com/office/drawing/2014/main" id="{0F1C5388-83D1-4D2D-B8BC-8AF2050F8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70427"/>
            <a:ext cx="4074079" cy="6213643"/>
          </a:xfrm>
          <a:prstGeom prst="rect">
            <a:avLst/>
          </a:prstGeom>
        </p:spPr>
      </p:pic>
    </p:spTree>
    <p:extLst>
      <p:ext uri="{BB962C8B-B14F-4D97-AF65-F5344CB8AC3E}">
        <p14:creationId xmlns:p14="http://schemas.microsoft.com/office/powerpoint/2010/main" val="3510276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75656" y="33405"/>
            <a:ext cx="6683765" cy="793210"/>
          </a:xfrm>
        </p:spPr>
        <p:txBody>
          <a:bodyPr>
            <a:normAutofit/>
          </a:bodyPr>
          <a:lstStyle/>
          <a:p>
            <a:pPr algn="ctr"/>
            <a:r>
              <a:rPr lang="el-GR" sz="3200" b="1" dirty="0">
                <a:solidFill>
                  <a:srgbClr val="000066"/>
                </a:solidFill>
              </a:rPr>
              <a:t>Φάσεις Υλοποίησης του Φεστιβάλ</a:t>
            </a:r>
          </a:p>
        </p:txBody>
      </p:sp>
      <p:graphicFrame>
        <p:nvGraphicFramePr>
          <p:cNvPr id="3" name="Διάγραμμα 2"/>
          <p:cNvGraphicFramePr/>
          <p:nvPr>
            <p:extLst>
              <p:ext uri="{D42A27DB-BD31-4B8C-83A1-F6EECF244321}">
                <p14:modId xmlns:p14="http://schemas.microsoft.com/office/powerpoint/2010/main" val="1993663332"/>
              </p:ext>
            </p:extLst>
          </p:nvPr>
        </p:nvGraphicFramePr>
        <p:xfrm>
          <a:off x="111181" y="828771"/>
          <a:ext cx="8942878" cy="6031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αριθμού διαφάνειας 3"/>
          <p:cNvSpPr>
            <a:spLocks noGrp="1"/>
          </p:cNvSpPr>
          <p:nvPr>
            <p:ph type="sldNum" sz="quarter" idx="12"/>
          </p:nvPr>
        </p:nvSpPr>
        <p:spPr/>
        <p:txBody>
          <a:bodyPr/>
          <a:lstStyle/>
          <a:p>
            <a:fld id="{3875DC64-2C36-43B7-B741-7873BAB13AD0}" type="slidenum">
              <a:rPr lang="el-GR" smtClean="0"/>
              <a:pPr/>
              <a:t>34</a:t>
            </a:fld>
            <a:endParaRPr lang="el-GR"/>
          </a:p>
        </p:txBody>
      </p:sp>
    </p:spTree>
    <p:extLst>
      <p:ext uri="{BB962C8B-B14F-4D97-AF65-F5344CB8AC3E}">
        <p14:creationId xmlns:p14="http://schemas.microsoft.com/office/powerpoint/2010/main" val="989616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Pictures\1η συνάντηση με τα σχολεία του φεστιβαλ\DSC_9427.JPG"/>
          <p:cNvPicPr>
            <a:picLocks noChangeAspect="1" noChangeArrowheads="1"/>
          </p:cNvPicPr>
          <p:nvPr/>
        </p:nvPicPr>
        <p:blipFill>
          <a:blip r:embed="rId2" cstate="print"/>
          <a:srcRect/>
          <a:stretch>
            <a:fillRect/>
          </a:stretch>
        </p:blipFill>
        <p:spPr bwMode="auto">
          <a:xfrm>
            <a:off x="0" y="0"/>
            <a:ext cx="3383750" cy="5085184"/>
          </a:xfrm>
          <a:prstGeom prst="ellipse">
            <a:avLst/>
          </a:prstGeom>
          <a:ln>
            <a:noFill/>
          </a:ln>
          <a:effectLst>
            <a:softEdge rad="112500"/>
          </a:effectLst>
        </p:spPr>
      </p:pic>
      <p:pic>
        <p:nvPicPr>
          <p:cNvPr id="1029" name="Picture 5" descr="C:\Users\Asus\Σπύρτου\Eκπαιδευτικό Δίκτυο Δυτικής Μακεδονίας\1ο Φεστιβάλ Φυσικών Επιστημών &amp; Τεχνολογίας\Φωτογραφίες Γωνιά των ΦΕ &amp; ΤΧ\Αμμοχώρι\DSC04251.JPG"/>
          <p:cNvPicPr>
            <a:picLocks noChangeAspect="1" noChangeArrowheads="1"/>
          </p:cNvPicPr>
          <p:nvPr/>
        </p:nvPicPr>
        <p:blipFill>
          <a:blip r:embed="rId3" cstate="print"/>
          <a:srcRect/>
          <a:stretch>
            <a:fillRect/>
          </a:stretch>
        </p:blipFill>
        <p:spPr bwMode="auto">
          <a:xfrm>
            <a:off x="3611893" y="0"/>
            <a:ext cx="5532107" cy="4149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C:\Users\Asus\Σπύρτου\Eκπαιδευτικό Δίκτυο Δυτικής Μακεδονίας\1ο Φεστιβάλ Φυσικών Επιστημών &amp; Τεχνολογίας\Φωτογραφίες Γωνιά των ΦΕ &amp; ΤΧ\Αμμοχώρι\DSC04231.JPG"/>
          <p:cNvPicPr>
            <a:picLocks noChangeAspect="1" noChangeArrowheads="1"/>
          </p:cNvPicPr>
          <p:nvPr/>
        </p:nvPicPr>
        <p:blipFill>
          <a:blip r:embed="rId4" cstate="print"/>
          <a:srcRect/>
          <a:stretch>
            <a:fillRect/>
          </a:stretch>
        </p:blipFill>
        <p:spPr bwMode="auto">
          <a:xfrm>
            <a:off x="2987824" y="3212976"/>
            <a:ext cx="3995936" cy="36450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us\Pictures\2o SCIENCE FESTIVAL 2014\DSC05874.JPG"/>
          <p:cNvPicPr>
            <a:picLocks noChangeAspect="1" noChangeArrowheads="1"/>
          </p:cNvPicPr>
          <p:nvPr/>
        </p:nvPicPr>
        <p:blipFill>
          <a:blip r:embed="rId2" cstate="print"/>
          <a:srcRect/>
          <a:stretch>
            <a:fillRect/>
          </a:stretch>
        </p:blipFill>
        <p:spPr bwMode="auto">
          <a:xfrm>
            <a:off x="3995936" y="3212976"/>
            <a:ext cx="5148064" cy="3861048"/>
          </a:xfrm>
          <a:prstGeom prst="ellipse">
            <a:avLst/>
          </a:prstGeom>
          <a:ln>
            <a:noFill/>
          </a:ln>
          <a:effectLst>
            <a:softEdge rad="112500"/>
          </a:effectLst>
        </p:spPr>
      </p:pic>
      <p:pic>
        <p:nvPicPr>
          <p:cNvPr id="1028" name="Picture 4" descr="C:\Users\Asus\Pictures\2o SCIENCE FESTIVAL 2014\DSC05918.JPG"/>
          <p:cNvPicPr>
            <a:picLocks noChangeAspect="1" noChangeArrowheads="1"/>
          </p:cNvPicPr>
          <p:nvPr/>
        </p:nvPicPr>
        <p:blipFill>
          <a:blip r:embed="rId3" cstate="print"/>
          <a:srcRect/>
          <a:stretch>
            <a:fillRect/>
          </a:stretch>
        </p:blipFill>
        <p:spPr bwMode="auto">
          <a:xfrm>
            <a:off x="0" y="0"/>
            <a:ext cx="5820139" cy="43651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0" y="1124744"/>
            <a:ext cx="9144000" cy="5040560"/>
          </a:xfrm>
          <a:prstGeom prst="rect">
            <a:avLst/>
          </a:prstGeom>
          <a:noFill/>
          <a:ln w="9525">
            <a:noFill/>
            <a:miter lim="800000"/>
            <a:headEnd/>
            <a:tailEnd/>
          </a:ln>
        </p:spPr>
      </p:pic>
      <p:sp>
        <p:nvSpPr>
          <p:cNvPr id="3" name="2 - TextBox"/>
          <p:cNvSpPr txBox="1"/>
          <p:nvPr/>
        </p:nvSpPr>
        <p:spPr>
          <a:xfrm>
            <a:off x="3563888" y="260648"/>
            <a:ext cx="2320443" cy="584775"/>
          </a:xfrm>
          <a:prstGeom prst="rect">
            <a:avLst/>
          </a:prstGeom>
          <a:noFill/>
        </p:spPr>
        <p:txBody>
          <a:bodyPr wrap="none" rtlCol="0">
            <a:spAutoFit/>
          </a:bodyPr>
          <a:lstStyle/>
          <a:p>
            <a:r>
              <a:rPr lang="en-US" sz="3200" b="1" dirty="0"/>
              <a:t>3</a:t>
            </a:r>
            <a:r>
              <a:rPr lang="en-US" sz="3200" b="1" baseline="30000" dirty="0"/>
              <a:t>o</a:t>
            </a:r>
            <a:r>
              <a:rPr lang="en-US" sz="3200" b="1" dirty="0"/>
              <a:t> </a:t>
            </a:r>
            <a:r>
              <a:rPr lang="el-GR" sz="3200" b="1" dirty="0"/>
              <a:t>Φεστιβάλ</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611560" y="1124744"/>
            <a:ext cx="8097371" cy="4548523"/>
          </a:xfrm>
          <a:prstGeom prst="rect">
            <a:avLst/>
          </a:prstGeom>
          <a:noFill/>
          <a:ln w="9525">
            <a:noFill/>
            <a:miter lim="800000"/>
            <a:headEnd/>
            <a:tailEnd/>
          </a:ln>
        </p:spPr>
      </p:pic>
      <p:sp>
        <p:nvSpPr>
          <p:cNvPr id="3" name="2 - TextBox"/>
          <p:cNvSpPr txBox="1"/>
          <p:nvPr/>
        </p:nvSpPr>
        <p:spPr>
          <a:xfrm>
            <a:off x="3563888" y="260648"/>
            <a:ext cx="2320443" cy="584775"/>
          </a:xfrm>
          <a:prstGeom prst="rect">
            <a:avLst/>
          </a:prstGeom>
          <a:noFill/>
        </p:spPr>
        <p:txBody>
          <a:bodyPr wrap="none" rtlCol="0">
            <a:spAutoFit/>
          </a:bodyPr>
          <a:lstStyle/>
          <a:p>
            <a:r>
              <a:rPr lang="en-US" sz="3200" b="1" dirty="0"/>
              <a:t>3</a:t>
            </a:r>
            <a:r>
              <a:rPr lang="en-US" sz="3200" b="1" baseline="30000" dirty="0"/>
              <a:t>o</a:t>
            </a:r>
            <a:r>
              <a:rPr lang="en-US" sz="3200" b="1" dirty="0"/>
              <a:t> </a:t>
            </a:r>
            <a:r>
              <a:rPr lang="el-GR" sz="3200" b="1" dirty="0"/>
              <a:t>Φεστιβάλ</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3694189359"/>
              </p:ext>
            </p:extLst>
          </p:nvPr>
        </p:nvGraphicFramePr>
        <p:xfrm>
          <a:off x="395536" y="548680"/>
          <a:ext cx="8568951" cy="5852114"/>
        </p:xfrm>
        <a:graphic>
          <a:graphicData uri="http://schemas.openxmlformats.org/drawingml/2006/table">
            <a:tbl>
              <a:tblPr firstRow="1" bandRow="1">
                <a:tableStyleId>{91EBBBCC-DAD2-459C-BE2E-F6DE35CF9A28}</a:tableStyleId>
              </a:tblPr>
              <a:tblGrid>
                <a:gridCol w="4724177">
                  <a:extLst>
                    <a:ext uri="{9D8B030D-6E8A-4147-A177-3AD203B41FA5}">
                      <a16:colId xmlns:a16="http://schemas.microsoft.com/office/drawing/2014/main" val="20000"/>
                    </a:ext>
                  </a:extLst>
                </a:gridCol>
                <a:gridCol w="3600815">
                  <a:extLst>
                    <a:ext uri="{9D8B030D-6E8A-4147-A177-3AD203B41FA5}">
                      <a16:colId xmlns:a16="http://schemas.microsoft.com/office/drawing/2014/main" val="20001"/>
                    </a:ext>
                  </a:extLst>
                </a:gridCol>
                <a:gridCol w="243959">
                  <a:extLst>
                    <a:ext uri="{9D8B030D-6E8A-4147-A177-3AD203B41FA5}">
                      <a16:colId xmlns:a16="http://schemas.microsoft.com/office/drawing/2014/main" val="20002"/>
                    </a:ext>
                  </a:extLst>
                </a:gridCol>
              </a:tblGrid>
              <a:tr h="622088">
                <a:tc gridSpan="3">
                  <a:txBody>
                    <a:bodyPr/>
                    <a:lstStyle/>
                    <a:p>
                      <a:pPr algn="ctr"/>
                      <a:r>
                        <a:rPr lang="el-GR" sz="2400" dirty="0"/>
                        <a:t>Θεματικές ενότητες των εκπαιδευτικών</a:t>
                      </a:r>
                      <a:r>
                        <a:rPr lang="el-GR" sz="2400" baseline="0" dirty="0"/>
                        <a:t> υλικών</a:t>
                      </a:r>
                      <a:endParaRPr lang="el-GR" sz="2400" dirty="0">
                        <a:solidFill>
                          <a:schemeClr val="bg1"/>
                        </a:solidFill>
                      </a:endParaRPr>
                    </a:p>
                  </a:txBody>
                  <a:tcPr marL="68580" marR="68580"/>
                </a:tc>
                <a:tc hMerge="1">
                  <a:txBody>
                    <a:bodyPr/>
                    <a:lstStyle/>
                    <a:p>
                      <a:endParaRPr lang="el-GR"/>
                    </a:p>
                  </a:txBody>
                  <a:tcPr/>
                </a:tc>
                <a:tc hMerge="1">
                  <a:txBody>
                    <a:bodyPr/>
                    <a:lstStyle/>
                    <a:p>
                      <a:pPr algn="ctr"/>
                      <a:endParaRPr lang="el-GR" dirty="0"/>
                    </a:p>
                  </a:txBody>
                  <a:tcPr/>
                </a:tc>
                <a:extLst>
                  <a:ext uri="{0D108BD9-81ED-4DB2-BD59-A6C34878D82A}">
                    <a16:rowId xmlns:a16="http://schemas.microsoft.com/office/drawing/2014/main" val="10000"/>
                  </a:ext>
                </a:extLst>
              </a:tr>
              <a:tr h="514136">
                <a:tc>
                  <a:txBody>
                    <a:bodyPr/>
                    <a:lstStyle/>
                    <a:p>
                      <a:pPr marL="342900" indent="-342900">
                        <a:buAutoNum type="arabicPeriod"/>
                      </a:pPr>
                      <a:r>
                        <a:rPr lang="el-GR" sz="2400" dirty="0"/>
                        <a:t>Ζώα</a:t>
                      </a:r>
                      <a:r>
                        <a:rPr lang="el-GR" sz="2400" baseline="0" dirty="0"/>
                        <a:t> και φυτά του τόπου μας</a:t>
                      </a:r>
                    </a:p>
                  </a:txBody>
                  <a:tcPr marL="68580" marR="68580"/>
                </a:tc>
                <a:tc gridSpan="2">
                  <a:txBody>
                    <a:bodyPr/>
                    <a:lstStyle/>
                    <a:p>
                      <a:r>
                        <a:rPr lang="el-GR" sz="2400" dirty="0"/>
                        <a:t>11. Φως</a:t>
                      </a:r>
                    </a:p>
                  </a:txBody>
                  <a:tcPr marL="68580" marR="68580"/>
                </a:tc>
                <a:tc hMerge="1">
                  <a:txBody>
                    <a:bodyPr/>
                    <a:lstStyle/>
                    <a:p>
                      <a:endParaRPr lang="el-GR"/>
                    </a:p>
                  </a:txBody>
                  <a:tcPr/>
                </a:tc>
                <a:extLst>
                  <a:ext uri="{0D108BD9-81ED-4DB2-BD59-A6C34878D82A}">
                    <a16:rowId xmlns:a16="http://schemas.microsoft.com/office/drawing/2014/main" val="10001"/>
                  </a:ext>
                </a:extLst>
              </a:tr>
              <a:tr h="514136">
                <a:tc>
                  <a:txBody>
                    <a:bodyPr/>
                    <a:lstStyle/>
                    <a:p>
                      <a:r>
                        <a:rPr lang="el-GR" sz="2400" dirty="0"/>
                        <a:t>2. Αστρονομία</a:t>
                      </a:r>
                    </a:p>
                  </a:txBody>
                  <a:tcPr marL="68580" marR="68580"/>
                </a:tc>
                <a:tc gridSpan="2">
                  <a:txBody>
                    <a:bodyPr/>
                    <a:lstStyle/>
                    <a:p>
                      <a:r>
                        <a:rPr lang="el-GR" sz="2400" dirty="0"/>
                        <a:t>12. Μαγνητισμός</a:t>
                      </a:r>
                    </a:p>
                  </a:txBody>
                  <a:tcPr marL="68580" marR="68580"/>
                </a:tc>
                <a:tc hMerge="1">
                  <a:txBody>
                    <a:bodyPr/>
                    <a:lstStyle/>
                    <a:p>
                      <a:endParaRPr lang="el-GR"/>
                    </a:p>
                  </a:txBody>
                  <a:tcPr/>
                </a:tc>
                <a:extLst>
                  <a:ext uri="{0D108BD9-81ED-4DB2-BD59-A6C34878D82A}">
                    <a16:rowId xmlns:a16="http://schemas.microsoft.com/office/drawing/2014/main" val="10002"/>
                  </a:ext>
                </a:extLst>
              </a:tr>
              <a:tr h="514136">
                <a:tc>
                  <a:txBody>
                    <a:bodyPr/>
                    <a:lstStyle/>
                    <a:p>
                      <a:r>
                        <a:rPr lang="el-GR" sz="2400" dirty="0"/>
                        <a:t>3. Δυναμικές</a:t>
                      </a:r>
                      <a:r>
                        <a:rPr lang="el-GR" sz="2400" baseline="0" dirty="0"/>
                        <a:t> αλληλεπιδράσεις</a:t>
                      </a:r>
                      <a:endParaRPr lang="el-GR" sz="2400" dirty="0"/>
                    </a:p>
                  </a:txBody>
                  <a:tcPr marL="68580" marR="68580"/>
                </a:tc>
                <a:tc gridSpan="2">
                  <a:txBody>
                    <a:bodyPr/>
                    <a:lstStyle/>
                    <a:p>
                      <a:r>
                        <a:rPr lang="el-GR" sz="2400" dirty="0"/>
                        <a:t>13. Μηχανική</a:t>
                      </a:r>
                    </a:p>
                  </a:txBody>
                  <a:tcPr marL="68580" marR="68580"/>
                </a:tc>
                <a:tc hMerge="1">
                  <a:txBody>
                    <a:bodyPr/>
                    <a:lstStyle/>
                    <a:p>
                      <a:endParaRPr lang="el-GR"/>
                    </a:p>
                  </a:txBody>
                  <a:tcPr/>
                </a:tc>
                <a:extLst>
                  <a:ext uri="{0D108BD9-81ED-4DB2-BD59-A6C34878D82A}">
                    <a16:rowId xmlns:a16="http://schemas.microsoft.com/office/drawing/2014/main" val="10003"/>
                  </a:ext>
                </a:extLst>
              </a:tr>
              <a:tr h="514136">
                <a:tc>
                  <a:txBody>
                    <a:bodyPr/>
                    <a:lstStyle/>
                    <a:p>
                      <a:r>
                        <a:rPr lang="el-GR" sz="2400" dirty="0"/>
                        <a:t>4. Ηλεκτρισμός</a:t>
                      </a:r>
                    </a:p>
                  </a:txBody>
                  <a:tcPr marL="68580" marR="68580"/>
                </a:tc>
                <a:tc gridSpan="2">
                  <a:txBody>
                    <a:bodyPr/>
                    <a:lstStyle/>
                    <a:p>
                      <a:r>
                        <a:rPr lang="el-GR" sz="2400" dirty="0"/>
                        <a:t>14. Μίγματα</a:t>
                      </a:r>
                    </a:p>
                  </a:txBody>
                  <a:tcPr marL="68580" marR="68580"/>
                </a:tc>
                <a:tc hMerge="1">
                  <a:txBody>
                    <a:bodyPr/>
                    <a:lstStyle/>
                    <a:p>
                      <a:endParaRPr lang="el-GR"/>
                    </a:p>
                  </a:txBody>
                  <a:tcPr/>
                </a:tc>
                <a:extLst>
                  <a:ext uri="{0D108BD9-81ED-4DB2-BD59-A6C34878D82A}">
                    <a16:rowId xmlns:a16="http://schemas.microsoft.com/office/drawing/2014/main" val="10004"/>
                  </a:ext>
                </a:extLst>
              </a:tr>
              <a:tr h="514136">
                <a:tc>
                  <a:txBody>
                    <a:bodyPr/>
                    <a:lstStyle/>
                    <a:p>
                      <a:r>
                        <a:rPr lang="el-GR" sz="2400" dirty="0"/>
                        <a:t>5. Ενέργεια</a:t>
                      </a:r>
                    </a:p>
                  </a:txBody>
                  <a:tcPr marL="68580" marR="68580"/>
                </a:tc>
                <a:tc gridSpan="2">
                  <a:txBody>
                    <a:bodyPr/>
                    <a:lstStyle/>
                    <a:p>
                      <a:r>
                        <a:rPr lang="el-GR" sz="2400" dirty="0"/>
                        <a:t>15. </a:t>
                      </a:r>
                      <a:r>
                        <a:rPr lang="el-GR" sz="2400" dirty="0" err="1"/>
                        <a:t>Νανοτεχνολογία</a:t>
                      </a:r>
                      <a:endParaRPr lang="el-GR" sz="2400" dirty="0"/>
                    </a:p>
                  </a:txBody>
                  <a:tcPr marL="68580" marR="68580"/>
                </a:tc>
                <a:tc hMerge="1">
                  <a:txBody>
                    <a:bodyPr/>
                    <a:lstStyle/>
                    <a:p>
                      <a:endParaRPr lang="el-GR"/>
                    </a:p>
                  </a:txBody>
                  <a:tcPr/>
                </a:tc>
                <a:extLst>
                  <a:ext uri="{0D108BD9-81ED-4DB2-BD59-A6C34878D82A}">
                    <a16:rowId xmlns:a16="http://schemas.microsoft.com/office/drawing/2014/main" val="10005"/>
                  </a:ext>
                </a:extLst>
              </a:tr>
              <a:tr h="514136">
                <a:tc>
                  <a:txBody>
                    <a:bodyPr/>
                    <a:lstStyle/>
                    <a:p>
                      <a:r>
                        <a:rPr lang="el-GR" sz="2400" dirty="0"/>
                        <a:t>6. Περιβάλλον – Αειφόρος </a:t>
                      </a:r>
                    </a:p>
                  </a:txBody>
                  <a:tcPr marL="68580" marR="68580"/>
                </a:tc>
                <a:tc gridSpan="2">
                  <a:txBody>
                    <a:bodyPr/>
                    <a:lstStyle/>
                    <a:p>
                      <a:r>
                        <a:rPr lang="el-GR" sz="2400" dirty="0"/>
                        <a:t>16. Ρομποτική</a:t>
                      </a:r>
                    </a:p>
                  </a:txBody>
                  <a:tcPr marL="68580" marR="68580"/>
                </a:tc>
                <a:tc hMerge="1">
                  <a:txBody>
                    <a:bodyPr/>
                    <a:lstStyle/>
                    <a:p>
                      <a:endParaRPr lang="el-GR"/>
                    </a:p>
                  </a:txBody>
                  <a:tcPr/>
                </a:tc>
                <a:extLst>
                  <a:ext uri="{0D108BD9-81ED-4DB2-BD59-A6C34878D82A}">
                    <a16:rowId xmlns:a16="http://schemas.microsoft.com/office/drawing/2014/main" val="10006"/>
                  </a:ext>
                </a:extLst>
              </a:tr>
              <a:tr h="514136">
                <a:tc>
                  <a:txBody>
                    <a:bodyPr/>
                    <a:lstStyle/>
                    <a:p>
                      <a:r>
                        <a:rPr lang="el-GR" sz="2400" dirty="0"/>
                        <a:t>7. Γεωγραφία</a:t>
                      </a:r>
                    </a:p>
                  </a:txBody>
                  <a:tcPr marL="68580" marR="68580"/>
                </a:tc>
                <a:tc gridSpan="2">
                  <a:txBody>
                    <a:bodyPr/>
                    <a:lstStyle/>
                    <a:p>
                      <a:r>
                        <a:rPr lang="el-GR" sz="2400" dirty="0"/>
                        <a:t>17. Ηχητικά φαινόμενα</a:t>
                      </a:r>
                    </a:p>
                  </a:txBody>
                  <a:tcPr marL="68580" marR="68580"/>
                </a:tc>
                <a:tc hMerge="1">
                  <a:txBody>
                    <a:bodyPr/>
                    <a:lstStyle/>
                    <a:p>
                      <a:endParaRPr lang="el-GR"/>
                    </a:p>
                  </a:txBody>
                  <a:tcPr/>
                </a:tc>
                <a:extLst>
                  <a:ext uri="{0D108BD9-81ED-4DB2-BD59-A6C34878D82A}">
                    <a16:rowId xmlns:a16="http://schemas.microsoft.com/office/drawing/2014/main" val="10007"/>
                  </a:ext>
                </a:extLst>
              </a:tr>
              <a:tr h="514136">
                <a:tc>
                  <a:txBody>
                    <a:bodyPr/>
                    <a:lstStyle/>
                    <a:p>
                      <a:r>
                        <a:rPr lang="el-GR" sz="2400" dirty="0"/>
                        <a:t>8. Γεωλογία</a:t>
                      </a:r>
                    </a:p>
                  </a:txBody>
                  <a:tcPr marL="68580" marR="68580"/>
                </a:tc>
                <a:tc gridSpan="2">
                  <a:txBody>
                    <a:bodyPr/>
                    <a:lstStyle/>
                    <a:p>
                      <a:r>
                        <a:rPr lang="el-GR" sz="2400" dirty="0"/>
                        <a:t>16. Καταστάσεις της ύλης</a:t>
                      </a:r>
                    </a:p>
                  </a:txBody>
                  <a:tcPr marL="68580" marR="68580"/>
                </a:tc>
                <a:tc hMerge="1">
                  <a:txBody>
                    <a:bodyPr/>
                    <a:lstStyle/>
                    <a:p>
                      <a:endParaRPr lang="el-GR"/>
                    </a:p>
                  </a:txBody>
                  <a:tcPr/>
                </a:tc>
                <a:extLst>
                  <a:ext uri="{0D108BD9-81ED-4DB2-BD59-A6C34878D82A}">
                    <a16:rowId xmlns:a16="http://schemas.microsoft.com/office/drawing/2014/main" val="10008"/>
                  </a:ext>
                </a:extLst>
              </a:tr>
              <a:tr h="514136">
                <a:tc>
                  <a:txBody>
                    <a:bodyPr/>
                    <a:lstStyle/>
                    <a:p>
                      <a:r>
                        <a:rPr lang="el-GR" sz="2400" dirty="0"/>
                        <a:t>9. Ανθρώπινο Σώμα</a:t>
                      </a:r>
                    </a:p>
                  </a:txBody>
                  <a:tcPr marL="68580" marR="68580"/>
                </a:tc>
                <a:tc gridSpan="2">
                  <a:txBody>
                    <a:bodyPr/>
                    <a:lstStyle/>
                    <a:p>
                      <a:r>
                        <a:rPr lang="el-GR" sz="2400" dirty="0"/>
                        <a:t>18.</a:t>
                      </a:r>
                      <a:r>
                        <a:rPr lang="el-GR" sz="2400" baseline="0" dirty="0"/>
                        <a:t> Θερμικά φαινόμενα</a:t>
                      </a:r>
                      <a:endParaRPr lang="el-GR" sz="2400" dirty="0"/>
                    </a:p>
                  </a:txBody>
                  <a:tcPr marL="68580" marR="68580"/>
                </a:tc>
                <a:tc hMerge="1">
                  <a:txBody>
                    <a:bodyPr/>
                    <a:lstStyle/>
                    <a:p>
                      <a:endParaRPr lang="el-GR"/>
                    </a:p>
                  </a:txBody>
                  <a:tcPr/>
                </a:tc>
                <a:extLst>
                  <a:ext uri="{0D108BD9-81ED-4DB2-BD59-A6C34878D82A}">
                    <a16:rowId xmlns:a16="http://schemas.microsoft.com/office/drawing/2014/main" val="10009"/>
                  </a:ext>
                </a:extLst>
              </a:tr>
              <a:tr h="602802">
                <a:tc>
                  <a:txBody>
                    <a:bodyPr/>
                    <a:lstStyle/>
                    <a:p>
                      <a:r>
                        <a:rPr lang="el-GR" sz="2400" dirty="0"/>
                        <a:t>10. Διαθεματικά</a:t>
                      </a:r>
                      <a:r>
                        <a:rPr lang="el-GR" sz="2400" baseline="0" dirty="0"/>
                        <a:t> κουτιά</a:t>
                      </a:r>
                      <a:endParaRPr lang="el-GR" sz="2400" dirty="0"/>
                    </a:p>
                  </a:txBody>
                  <a:tcPr marL="68580" marR="68580"/>
                </a:tc>
                <a:tc>
                  <a:txBody>
                    <a:bodyPr/>
                    <a:lstStyle/>
                    <a:p>
                      <a:r>
                        <a:rPr lang="el-GR" sz="2400" dirty="0"/>
                        <a:t>19. Τεχνολογία</a:t>
                      </a:r>
                    </a:p>
                  </a:txBody>
                  <a:tcPr marL="68580" marR="68580"/>
                </a:tc>
                <a:tc>
                  <a:txBody>
                    <a:bodyPr/>
                    <a:lstStyle/>
                    <a:p>
                      <a:endParaRPr lang="el-GR" sz="2400" dirty="0"/>
                    </a:p>
                  </a:txBody>
                  <a:tcPr marL="68580" marR="68580"/>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2372" t="10454" r="33315" b="6250"/>
          <a:stretch>
            <a:fillRect/>
          </a:stretch>
        </p:blipFill>
        <p:spPr bwMode="auto">
          <a:xfrm>
            <a:off x="467544" y="332656"/>
            <a:ext cx="4464496" cy="6093296"/>
          </a:xfrm>
          <a:prstGeom prst="rect">
            <a:avLst/>
          </a:prstGeom>
          <a:noFill/>
          <a:ln w="9525">
            <a:noFill/>
            <a:miter lim="800000"/>
            <a:headEnd/>
            <a:tailEnd/>
          </a:ln>
        </p:spPr>
      </p:pic>
      <p:sp>
        <p:nvSpPr>
          <p:cNvPr id="4" name="3 - TextBox"/>
          <p:cNvSpPr txBox="1"/>
          <p:nvPr/>
        </p:nvSpPr>
        <p:spPr>
          <a:xfrm>
            <a:off x="3707904" y="6488668"/>
            <a:ext cx="652743" cy="369332"/>
          </a:xfrm>
          <a:prstGeom prst="rect">
            <a:avLst/>
          </a:prstGeom>
          <a:noFill/>
        </p:spPr>
        <p:txBody>
          <a:bodyPr wrap="none" rtlCol="0">
            <a:spAutoFit/>
          </a:bodyPr>
          <a:lstStyle/>
          <a:p>
            <a:r>
              <a:rPr lang="el-GR" dirty="0"/>
              <a:t>2007</a:t>
            </a:r>
          </a:p>
        </p:txBody>
      </p:sp>
      <p:pic>
        <p:nvPicPr>
          <p:cNvPr id="1027" name="Picture 3"/>
          <p:cNvPicPr>
            <a:picLocks noChangeAspect="1" noChangeArrowheads="1"/>
          </p:cNvPicPr>
          <p:nvPr/>
        </p:nvPicPr>
        <p:blipFill>
          <a:blip r:embed="rId3" cstate="print"/>
          <a:srcRect l="16794" t="18500" r="32844" b="9641"/>
          <a:stretch>
            <a:fillRect/>
          </a:stretch>
        </p:blipFill>
        <p:spPr bwMode="auto">
          <a:xfrm>
            <a:off x="2591272" y="836712"/>
            <a:ext cx="6552728" cy="5256584"/>
          </a:xfrm>
          <a:prstGeom prst="rect">
            <a:avLst/>
          </a:prstGeom>
          <a:noFill/>
          <a:ln w="9525">
            <a:noFill/>
            <a:miter lim="800000"/>
            <a:headEnd/>
            <a:tailEnd/>
          </a:ln>
        </p:spPr>
      </p:pic>
      <p:cxnSp>
        <p:nvCxnSpPr>
          <p:cNvPr id="8" name="7 - Ευθύγραμμο βέλος σύνδεσης"/>
          <p:cNvCxnSpPr/>
          <p:nvPr/>
        </p:nvCxnSpPr>
        <p:spPr>
          <a:xfrm flipH="1">
            <a:off x="4788024" y="764704"/>
            <a:ext cx="3168352" cy="151216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blinds(horizontal)">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nvGraphicFramePr>
        <p:xfrm>
          <a:off x="755576" y="620688"/>
          <a:ext cx="7632848" cy="5544616"/>
        </p:xfrm>
        <a:graphic>
          <a:graphicData uri="http://schemas.openxmlformats.org/drawingml/2006/table">
            <a:tbl>
              <a:tblPr firstRow="1" bandRow="1">
                <a:tableStyleId>{91EBBBCC-DAD2-459C-BE2E-F6DE35CF9A28}</a:tableStyleId>
              </a:tblPr>
              <a:tblGrid>
                <a:gridCol w="7632848">
                  <a:extLst>
                    <a:ext uri="{9D8B030D-6E8A-4147-A177-3AD203B41FA5}">
                      <a16:colId xmlns:a16="http://schemas.microsoft.com/office/drawing/2014/main" val="20000"/>
                    </a:ext>
                  </a:extLst>
                </a:gridCol>
              </a:tblGrid>
              <a:tr h="946642">
                <a:tc>
                  <a:txBody>
                    <a:bodyPr/>
                    <a:lstStyle/>
                    <a:p>
                      <a:pPr algn="ctr"/>
                      <a:r>
                        <a:rPr lang="el-GR" sz="3600" dirty="0">
                          <a:effectLst/>
                        </a:rPr>
                        <a:t>Μορφή</a:t>
                      </a:r>
                      <a:r>
                        <a:rPr lang="en-US" sz="3600" dirty="0">
                          <a:effectLst/>
                        </a:rPr>
                        <a:t> </a:t>
                      </a:r>
                      <a:r>
                        <a:rPr lang="el-GR" sz="3600" dirty="0">
                          <a:effectLst/>
                        </a:rPr>
                        <a:t>εκπαιδευτικών</a:t>
                      </a:r>
                      <a:r>
                        <a:rPr lang="el-GR" sz="3600" baseline="0" dirty="0">
                          <a:effectLst/>
                        </a:rPr>
                        <a:t> υλικών</a:t>
                      </a:r>
                      <a:endParaRPr lang="el-GR" sz="2800" dirty="0"/>
                    </a:p>
                  </a:txBody>
                  <a:tcPr/>
                </a:tc>
                <a:extLst>
                  <a:ext uri="{0D108BD9-81ED-4DB2-BD59-A6C34878D82A}">
                    <a16:rowId xmlns:a16="http://schemas.microsoft.com/office/drawing/2014/main" val="10000"/>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1. Επιτραπέζια παιχνίδια</a:t>
                      </a:r>
                      <a:endParaRPr lang="el-GR" sz="28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2. Μοντέλα</a:t>
                      </a:r>
                      <a:endParaRPr lang="el-GR" sz="2800" dirty="0"/>
                    </a:p>
                  </a:txBody>
                  <a:tcPr/>
                </a:tc>
                <a:extLst>
                  <a:ext uri="{0D108BD9-81ED-4DB2-BD59-A6C34878D82A}">
                    <a16:rowId xmlns:a16="http://schemas.microsoft.com/office/drawing/2014/main" val="10002"/>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3. Επιστημονικά πειράματα</a:t>
                      </a:r>
                      <a:endParaRPr lang="el-GR" sz="2800" dirty="0"/>
                    </a:p>
                  </a:txBody>
                  <a:tcPr/>
                </a:tc>
                <a:extLst>
                  <a:ext uri="{0D108BD9-81ED-4DB2-BD59-A6C34878D82A}">
                    <a16:rowId xmlns:a16="http://schemas.microsoft.com/office/drawing/2014/main" val="10003"/>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4. Πολυμέσα</a:t>
                      </a:r>
                      <a:r>
                        <a:rPr lang="el-GR" sz="2800" baseline="0" dirty="0">
                          <a:effectLst/>
                        </a:rPr>
                        <a:t> – Βίντεο</a:t>
                      </a:r>
                      <a:endParaRPr lang="el-GR" sz="2800" dirty="0">
                        <a:effectLst/>
                      </a:endParaRPr>
                    </a:p>
                  </a:txBody>
                  <a:tcPr/>
                </a:tc>
                <a:extLst>
                  <a:ext uri="{0D108BD9-81ED-4DB2-BD59-A6C34878D82A}">
                    <a16:rowId xmlns:a16="http://schemas.microsoft.com/office/drawing/2014/main" val="10004"/>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5. Αφίσες – Εννοιολογικοί Χάρτες</a:t>
                      </a:r>
                    </a:p>
                  </a:txBody>
                  <a:tcPr/>
                </a:tc>
                <a:extLst>
                  <a:ext uri="{0D108BD9-81ED-4DB2-BD59-A6C34878D82A}">
                    <a16:rowId xmlns:a16="http://schemas.microsoft.com/office/drawing/2014/main" val="10005"/>
                  </a:ext>
                </a:extLst>
              </a:tr>
              <a:tr h="766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a:effectLst/>
                        </a:rPr>
                        <a:t>6. Συνδυασμός</a:t>
                      </a:r>
                      <a:r>
                        <a:rPr lang="el-GR" sz="2800" baseline="0" dirty="0">
                          <a:effectLst/>
                        </a:rPr>
                        <a:t> Μορφών</a:t>
                      </a:r>
                      <a:endParaRPr lang="el-GR" sz="2800" baseline="0" dirty="0">
                        <a:solidFill>
                          <a:schemeClr val="tx1"/>
                        </a:solidFill>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6" name="Rectangle 10"/>
          <p:cNvSpPr>
            <a:spLocks noGrp="1" noChangeArrowheads="1"/>
          </p:cNvSpPr>
          <p:nvPr>
            <p:ph type="title"/>
          </p:nvPr>
        </p:nvSpPr>
        <p:spPr>
          <a:xfrm>
            <a:off x="2195736" y="188640"/>
            <a:ext cx="5112568" cy="648072"/>
          </a:xfrm>
          <a:noFill/>
          <a:ln/>
        </p:spPr>
        <p:txBody>
          <a:bodyPr>
            <a:normAutofit fontScale="90000"/>
          </a:bodyPr>
          <a:lstStyle/>
          <a:p>
            <a:r>
              <a:rPr lang="el-GR" sz="2800" b="1" dirty="0">
                <a:solidFill>
                  <a:srgbClr val="000066"/>
                </a:solidFill>
              </a:rPr>
              <a:t>Παρατηρήσεις-Μελλοντικές δράσεις</a:t>
            </a:r>
            <a:endParaRPr lang="el-GR" sz="2800" dirty="0">
              <a:solidFill>
                <a:srgbClr val="000066"/>
              </a:solidFill>
            </a:endParaRPr>
          </a:p>
        </p:txBody>
      </p:sp>
      <p:grpSp>
        <p:nvGrpSpPr>
          <p:cNvPr id="2" name="Group 30"/>
          <p:cNvGrpSpPr>
            <a:grpSpLocks/>
          </p:cNvGrpSpPr>
          <p:nvPr/>
        </p:nvGrpSpPr>
        <p:grpSpPr bwMode="auto">
          <a:xfrm>
            <a:off x="539552" y="1196752"/>
            <a:ext cx="8208341" cy="2438400"/>
            <a:chOff x="435" y="576"/>
            <a:chExt cx="4853" cy="1536"/>
          </a:xfrm>
        </p:grpSpPr>
        <p:sp>
          <p:nvSpPr>
            <p:cNvPr id="142358" name="Oval 22"/>
            <p:cNvSpPr>
              <a:spLocks noChangeArrowheads="1"/>
            </p:cNvSpPr>
            <p:nvPr/>
          </p:nvSpPr>
          <p:spPr bwMode="auto">
            <a:xfrm>
              <a:off x="3408" y="576"/>
              <a:ext cx="1880" cy="953"/>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57" name="Text Box 21"/>
            <p:cNvSpPr txBox="1">
              <a:spLocks noChangeArrowheads="1"/>
            </p:cNvSpPr>
            <p:nvPr/>
          </p:nvSpPr>
          <p:spPr bwMode="auto">
            <a:xfrm>
              <a:off x="3756" y="712"/>
              <a:ext cx="1270" cy="679"/>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Πανεπιστήμιο</a:t>
              </a:r>
            </a:p>
            <a:p>
              <a:pPr algn="ctr"/>
              <a:endParaRPr lang="el-GR" sz="2000" b="1" dirty="0">
                <a:solidFill>
                  <a:schemeClr val="bg1"/>
                </a:solidFill>
                <a:latin typeface="Arial Narrow" pitchFamily="34" charset="0"/>
              </a:endParaRPr>
            </a:p>
          </p:txBody>
        </p:sp>
        <p:sp>
          <p:nvSpPr>
            <p:cNvPr id="142359" name="Oval 23"/>
            <p:cNvSpPr>
              <a:spLocks noChangeArrowheads="1"/>
            </p:cNvSpPr>
            <p:nvPr/>
          </p:nvSpPr>
          <p:spPr bwMode="auto">
            <a:xfrm>
              <a:off x="1968" y="1392"/>
              <a:ext cx="2007" cy="720"/>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60" name="Text Box 24"/>
            <p:cNvSpPr txBox="1">
              <a:spLocks noChangeArrowheads="1"/>
            </p:cNvSpPr>
            <p:nvPr/>
          </p:nvSpPr>
          <p:spPr bwMode="auto">
            <a:xfrm>
              <a:off x="2385" y="1392"/>
              <a:ext cx="1200" cy="679"/>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Κοινωνία</a:t>
              </a:r>
            </a:p>
            <a:p>
              <a:pPr algn="ctr"/>
              <a:endParaRPr lang="el-GR" sz="2000" b="1" dirty="0">
                <a:solidFill>
                  <a:schemeClr val="bg1"/>
                </a:solidFill>
                <a:latin typeface="Arial Narrow" pitchFamily="34" charset="0"/>
              </a:endParaRPr>
            </a:p>
          </p:txBody>
        </p:sp>
        <p:sp>
          <p:nvSpPr>
            <p:cNvPr id="142361" name="Oval 25"/>
            <p:cNvSpPr>
              <a:spLocks noChangeArrowheads="1"/>
            </p:cNvSpPr>
            <p:nvPr/>
          </p:nvSpPr>
          <p:spPr bwMode="auto">
            <a:xfrm>
              <a:off x="435" y="667"/>
              <a:ext cx="2157" cy="952"/>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62" name="Text Box 26"/>
            <p:cNvSpPr txBox="1">
              <a:spLocks noChangeArrowheads="1"/>
            </p:cNvSpPr>
            <p:nvPr/>
          </p:nvSpPr>
          <p:spPr bwMode="auto">
            <a:xfrm>
              <a:off x="752" y="576"/>
              <a:ext cx="1501" cy="1144"/>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Εκπαιδευτικοί</a:t>
              </a:r>
            </a:p>
            <a:p>
              <a:pPr algn="ctr"/>
              <a:r>
                <a:rPr lang="el-GR" sz="2400" b="1" dirty="0">
                  <a:solidFill>
                    <a:schemeClr val="bg1"/>
                  </a:solidFill>
                  <a:latin typeface="Arial Narrow" pitchFamily="34" charset="0"/>
                </a:rPr>
                <a:t>Στελέχη Εκπαίδευσης</a:t>
              </a:r>
            </a:p>
            <a:p>
              <a:pPr algn="ctr"/>
              <a:endParaRPr lang="el-GR" sz="2000" b="1" dirty="0">
                <a:solidFill>
                  <a:schemeClr val="bg1"/>
                </a:solidFill>
                <a:latin typeface="Arial Narrow" pitchFamily="34" charset="0"/>
              </a:endParaRPr>
            </a:p>
          </p:txBody>
        </p:sp>
        <p:sp>
          <p:nvSpPr>
            <p:cNvPr id="142363" name="AutoShape 27"/>
            <p:cNvSpPr>
              <a:spLocks noChangeArrowheads="1"/>
            </p:cNvSpPr>
            <p:nvPr/>
          </p:nvSpPr>
          <p:spPr bwMode="auto">
            <a:xfrm rot="10800000">
              <a:off x="2657" y="803"/>
              <a:ext cx="720" cy="539"/>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C00000"/>
            </a:solidFill>
            <a:ln w="28575">
              <a:solidFill>
                <a:schemeClr val="bg1"/>
              </a:solidFill>
              <a:miter lim="800000"/>
              <a:headEnd/>
              <a:tailEnd/>
            </a:ln>
            <a:effectLst/>
          </p:spPr>
          <p:txBody>
            <a:bodyPr wrap="none" anchor="ctr"/>
            <a:lstStyle/>
            <a:p>
              <a:endParaRPr lang="el-GR" sz="2000"/>
            </a:p>
          </p:txBody>
        </p:sp>
      </p:grpSp>
      <p:sp>
        <p:nvSpPr>
          <p:cNvPr id="16" name="15 - TextBox"/>
          <p:cNvSpPr txBox="1"/>
          <p:nvPr/>
        </p:nvSpPr>
        <p:spPr>
          <a:xfrm>
            <a:off x="4716016" y="908720"/>
            <a:ext cx="432048" cy="76944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l-G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sp>
        <p:nvSpPr>
          <p:cNvPr id="13" name="12 - TextBox"/>
          <p:cNvSpPr txBox="1"/>
          <p:nvPr/>
        </p:nvSpPr>
        <p:spPr>
          <a:xfrm>
            <a:off x="117105" y="3933056"/>
            <a:ext cx="9026895" cy="461665"/>
          </a:xfrm>
          <a:prstGeom prst="rect">
            <a:avLst/>
          </a:prstGeom>
          <a:noFill/>
        </p:spPr>
        <p:txBody>
          <a:bodyPr wrap="none" rtlCol="0">
            <a:spAutoFit/>
          </a:bodyPr>
          <a:lstStyle/>
          <a:p>
            <a:pPr>
              <a:buFont typeface="Wingdings" pitchFamily="2" charset="2"/>
              <a:buChar char="ü"/>
            </a:pPr>
            <a:r>
              <a:rPr lang="el-GR" sz="2400" dirty="0">
                <a:solidFill>
                  <a:srgbClr val="000066"/>
                </a:solidFill>
              </a:rPr>
              <a:t>Ενδιαφέρον συνεργασίας από τους 2 άλλους σχολικούς συμβούλους</a:t>
            </a:r>
          </a:p>
        </p:txBody>
      </p:sp>
      <p:sp>
        <p:nvSpPr>
          <p:cNvPr id="14" name="13 - TextBox"/>
          <p:cNvSpPr txBox="1"/>
          <p:nvPr/>
        </p:nvSpPr>
        <p:spPr>
          <a:xfrm>
            <a:off x="323528" y="5877272"/>
            <a:ext cx="5352619" cy="461665"/>
          </a:xfrm>
          <a:prstGeom prst="rect">
            <a:avLst/>
          </a:prstGeom>
          <a:noFill/>
        </p:spPr>
        <p:txBody>
          <a:bodyPr wrap="none" rtlCol="0">
            <a:spAutoFit/>
          </a:bodyPr>
          <a:lstStyle/>
          <a:p>
            <a:pPr>
              <a:buFont typeface="Wingdings" pitchFamily="2" charset="2"/>
              <a:buChar char="ü"/>
            </a:pPr>
            <a:r>
              <a:rPr lang="el-GR" sz="2400" dirty="0">
                <a:solidFill>
                  <a:srgbClr val="000066"/>
                </a:solidFill>
              </a:rPr>
              <a:t>Θετικά σχόλια από την τοπική κοινωνία</a:t>
            </a:r>
          </a:p>
        </p:txBody>
      </p:sp>
      <p:sp>
        <p:nvSpPr>
          <p:cNvPr id="15" name="14 - TextBox"/>
          <p:cNvSpPr txBox="1"/>
          <p:nvPr/>
        </p:nvSpPr>
        <p:spPr>
          <a:xfrm>
            <a:off x="179512" y="4509120"/>
            <a:ext cx="7776864" cy="1200329"/>
          </a:xfrm>
          <a:prstGeom prst="rect">
            <a:avLst/>
          </a:prstGeom>
          <a:noFill/>
        </p:spPr>
        <p:txBody>
          <a:bodyPr wrap="square" rtlCol="0">
            <a:spAutoFit/>
          </a:bodyPr>
          <a:lstStyle/>
          <a:p>
            <a:pPr>
              <a:buFont typeface="Wingdings" pitchFamily="2" charset="2"/>
              <a:buChar char="ü"/>
            </a:pPr>
            <a:r>
              <a:rPr lang="el-GR" sz="2400" dirty="0">
                <a:solidFill>
                  <a:srgbClr val="000066"/>
                </a:solidFill>
              </a:rPr>
              <a:t>Εκπαιδευτικοί των σχολείων: </a:t>
            </a:r>
          </a:p>
          <a:p>
            <a:r>
              <a:rPr lang="el-GR" sz="2400" dirty="0">
                <a:solidFill>
                  <a:srgbClr val="000066"/>
                </a:solidFill>
              </a:rPr>
              <a:t>    από την επιφύλαξη στην περιέργεια, τη θετική στάση και την περιορισμένη εμπλοκή</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6" name="Rectangle 10"/>
          <p:cNvSpPr>
            <a:spLocks noGrp="1" noChangeArrowheads="1"/>
          </p:cNvSpPr>
          <p:nvPr>
            <p:ph type="title"/>
          </p:nvPr>
        </p:nvSpPr>
        <p:spPr>
          <a:xfrm>
            <a:off x="2195736" y="188640"/>
            <a:ext cx="5112568" cy="648072"/>
          </a:xfrm>
          <a:noFill/>
          <a:ln/>
        </p:spPr>
        <p:txBody>
          <a:bodyPr>
            <a:normAutofit/>
          </a:bodyPr>
          <a:lstStyle/>
          <a:p>
            <a:r>
              <a:rPr lang="el-GR" sz="2800" b="1" dirty="0">
                <a:solidFill>
                  <a:srgbClr val="000066"/>
                </a:solidFill>
              </a:rPr>
              <a:t>Δυναμική</a:t>
            </a:r>
            <a:endParaRPr lang="el-GR" sz="2800" dirty="0">
              <a:solidFill>
                <a:srgbClr val="000066"/>
              </a:solidFill>
            </a:endParaRPr>
          </a:p>
        </p:txBody>
      </p:sp>
      <p:grpSp>
        <p:nvGrpSpPr>
          <p:cNvPr id="2" name="Group 30"/>
          <p:cNvGrpSpPr>
            <a:grpSpLocks/>
          </p:cNvGrpSpPr>
          <p:nvPr/>
        </p:nvGrpSpPr>
        <p:grpSpPr bwMode="auto">
          <a:xfrm>
            <a:off x="539552" y="1196752"/>
            <a:ext cx="8208341" cy="2438400"/>
            <a:chOff x="435" y="576"/>
            <a:chExt cx="4853" cy="1536"/>
          </a:xfrm>
        </p:grpSpPr>
        <p:sp>
          <p:nvSpPr>
            <p:cNvPr id="142358" name="Oval 22"/>
            <p:cNvSpPr>
              <a:spLocks noChangeArrowheads="1"/>
            </p:cNvSpPr>
            <p:nvPr/>
          </p:nvSpPr>
          <p:spPr bwMode="auto">
            <a:xfrm>
              <a:off x="3408" y="576"/>
              <a:ext cx="1880" cy="953"/>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57" name="Text Box 21"/>
            <p:cNvSpPr txBox="1">
              <a:spLocks noChangeArrowheads="1"/>
            </p:cNvSpPr>
            <p:nvPr/>
          </p:nvSpPr>
          <p:spPr bwMode="auto">
            <a:xfrm>
              <a:off x="3756" y="712"/>
              <a:ext cx="1270" cy="679"/>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Πανεπιστήμιο</a:t>
              </a:r>
            </a:p>
            <a:p>
              <a:pPr algn="ctr"/>
              <a:endParaRPr lang="el-GR" sz="2000" b="1" dirty="0">
                <a:solidFill>
                  <a:schemeClr val="bg1"/>
                </a:solidFill>
                <a:latin typeface="Arial Narrow" pitchFamily="34" charset="0"/>
              </a:endParaRPr>
            </a:p>
          </p:txBody>
        </p:sp>
        <p:sp>
          <p:nvSpPr>
            <p:cNvPr id="142359" name="Oval 23"/>
            <p:cNvSpPr>
              <a:spLocks noChangeArrowheads="1"/>
            </p:cNvSpPr>
            <p:nvPr/>
          </p:nvSpPr>
          <p:spPr bwMode="auto">
            <a:xfrm>
              <a:off x="1968" y="1392"/>
              <a:ext cx="2007" cy="720"/>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60" name="Text Box 24"/>
            <p:cNvSpPr txBox="1">
              <a:spLocks noChangeArrowheads="1"/>
            </p:cNvSpPr>
            <p:nvPr/>
          </p:nvSpPr>
          <p:spPr bwMode="auto">
            <a:xfrm>
              <a:off x="2385" y="1392"/>
              <a:ext cx="1200" cy="679"/>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Κοινωνία</a:t>
              </a:r>
            </a:p>
            <a:p>
              <a:pPr algn="ctr"/>
              <a:endParaRPr lang="el-GR" sz="2000" b="1" dirty="0">
                <a:solidFill>
                  <a:schemeClr val="bg1"/>
                </a:solidFill>
                <a:latin typeface="Arial Narrow" pitchFamily="34" charset="0"/>
              </a:endParaRPr>
            </a:p>
          </p:txBody>
        </p:sp>
        <p:sp>
          <p:nvSpPr>
            <p:cNvPr id="142361" name="Oval 25"/>
            <p:cNvSpPr>
              <a:spLocks noChangeArrowheads="1"/>
            </p:cNvSpPr>
            <p:nvPr/>
          </p:nvSpPr>
          <p:spPr bwMode="auto">
            <a:xfrm>
              <a:off x="435" y="667"/>
              <a:ext cx="2157" cy="952"/>
            </a:xfrm>
            <a:prstGeom prst="ellipse">
              <a:avLst/>
            </a:prstGeom>
            <a:solidFill>
              <a:srgbClr val="000066"/>
            </a:solidFill>
            <a:ln w="9525">
              <a:solidFill>
                <a:schemeClr val="tx1"/>
              </a:solidFill>
              <a:round/>
              <a:headEnd/>
              <a:tailEnd/>
            </a:ln>
            <a:effectLst/>
          </p:spPr>
          <p:txBody>
            <a:bodyPr wrap="none" anchor="ctr"/>
            <a:lstStyle/>
            <a:p>
              <a:endParaRPr lang="el-GR" sz="2000"/>
            </a:p>
          </p:txBody>
        </p:sp>
        <p:sp>
          <p:nvSpPr>
            <p:cNvPr id="142362" name="Text Box 26"/>
            <p:cNvSpPr txBox="1">
              <a:spLocks noChangeArrowheads="1"/>
            </p:cNvSpPr>
            <p:nvPr/>
          </p:nvSpPr>
          <p:spPr bwMode="auto">
            <a:xfrm>
              <a:off x="752" y="576"/>
              <a:ext cx="1501" cy="1144"/>
            </a:xfrm>
            <a:prstGeom prst="rect">
              <a:avLst/>
            </a:prstGeom>
            <a:noFill/>
            <a:ln w="9525">
              <a:solidFill>
                <a:schemeClr val="bg1"/>
              </a:solidFill>
              <a:prstDash val="sysDot"/>
              <a:miter lim="800000"/>
              <a:headEnd/>
              <a:tailEnd/>
            </a:ln>
            <a:effectLst/>
          </p:spPr>
          <p:txBody>
            <a:bodyPr wrap="square">
              <a:spAutoFit/>
            </a:bodyPr>
            <a:lstStyle/>
            <a:p>
              <a:pPr algn="ctr"/>
              <a:endParaRPr lang="el-GR" sz="2000" b="1" dirty="0">
                <a:solidFill>
                  <a:schemeClr val="bg1"/>
                </a:solidFill>
                <a:latin typeface="Arial Narrow" pitchFamily="34" charset="0"/>
              </a:endParaRPr>
            </a:p>
            <a:p>
              <a:pPr algn="ctr"/>
              <a:r>
                <a:rPr lang="el-GR" sz="2400" b="1" dirty="0">
                  <a:solidFill>
                    <a:schemeClr val="bg1"/>
                  </a:solidFill>
                  <a:latin typeface="Arial Narrow" pitchFamily="34" charset="0"/>
                </a:rPr>
                <a:t>Εκπαιδευτικοί</a:t>
              </a:r>
            </a:p>
            <a:p>
              <a:pPr algn="ctr"/>
              <a:r>
                <a:rPr lang="el-GR" sz="2400" b="1" dirty="0">
                  <a:solidFill>
                    <a:schemeClr val="bg1"/>
                  </a:solidFill>
                  <a:latin typeface="Arial Narrow" pitchFamily="34" charset="0"/>
                </a:rPr>
                <a:t>Στελέχη Εκπαίδευσης</a:t>
              </a:r>
            </a:p>
            <a:p>
              <a:pPr algn="ctr"/>
              <a:endParaRPr lang="el-GR" sz="2000" b="1" dirty="0">
                <a:solidFill>
                  <a:schemeClr val="bg1"/>
                </a:solidFill>
                <a:latin typeface="Arial Narrow" pitchFamily="34" charset="0"/>
              </a:endParaRPr>
            </a:p>
          </p:txBody>
        </p:sp>
        <p:sp>
          <p:nvSpPr>
            <p:cNvPr id="142363" name="AutoShape 27"/>
            <p:cNvSpPr>
              <a:spLocks noChangeArrowheads="1"/>
            </p:cNvSpPr>
            <p:nvPr/>
          </p:nvSpPr>
          <p:spPr bwMode="auto">
            <a:xfrm rot="10800000">
              <a:off x="2657" y="803"/>
              <a:ext cx="720" cy="539"/>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C00000"/>
            </a:solidFill>
            <a:ln w="28575">
              <a:solidFill>
                <a:schemeClr val="bg1"/>
              </a:solidFill>
              <a:miter lim="800000"/>
              <a:headEnd/>
              <a:tailEnd/>
            </a:ln>
            <a:effectLst/>
          </p:spPr>
          <p:txBody>
            <a:bodyPr wrap="none" anchor="ctr"/>
            <a:lstStyle/>
            <a:p>
              <a:endParaRPr lang="el-GR" sz="2000"/>
            </a:p>
          </p:txBody>
        </p:sp>
      </p:grpSp>
      <p:sp>
        <p:nvSpPr>
          <p:cNvPr id="16" name="15 - TextBox"/>
          <p:cNvSpPr txBox="1"/>
          <p:nvPr/>
        </p:nvSpPr>
        <p:spPr>
          <a:xfrm>
            <a:off x="4716016" y="908720"/>
            <a:ext cx="432048" cy="76944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l-GR"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sp>
        <p:nvSpPr>
          <p:cNvPr id="13" name="12 - TextBox"/>
          <p:cNvSpPr txBox="1"/>
          <p:nvPr/>
        </p:nvSpPr>
        <p:spPr>
          <a:xfrm>
            <a:off x="827584" y="4293096"/>
            <a:ext cx="7750455" cy="523220"/>
          </a:xfrm>
          <a:prstGeom prst="rect">
            <a:avLst/>
          </a:prstGeom>
          <a:noFill/>
        </p:spPr>
        <p:txBody>
          <a:bodyPr wrap="none" rtlCol="0">
            <a:spAutoFit/>
          </a:bodyPr>
          <a:lstStyle/>
          <a:p>
            <a:pPr>
              <a:buFont typeface="Wingdings" pitchFamily="2" charset="2"/>
              <a:buChar char="ü"/>
            </a:pPr>
            <a:r>
              <a:rPr lang="el-GR" sz="2800" dirty="0">
                <a:solidFill>
                  <a:srgbClr val="000066"/>
                </a:solidFill>
              </a:rPr>
              <a:t>Ενθουσιασμός από τους εμπλεκόμενους φοιτητές</a:t>
            </a:r>
          </a:p>
        </p:txBody>
      </p:sp>
      <p:sp>
        <p:nvSpPr>
          <p:cNvPr id="15" name="14 - TextBox"/>
          <p:cNvSpPr txBox="1"/>
          <p:nvPr/>
        </p:nvSpPr>
        <p:spPr>
          <a:xfrm>
            <a:off x="755576" y="5301208"/>
            <a:ext cx="7776864" cy="954107"/>
          </a:xfrm>
          <a:prstGeom prst="rect">
            <a:avLst/>
          </a:prstGeom>
          <a:noFill/>
        </p:spPr>
        <p:txBody>
          <a:bodyPr wrap="square" rtlCol="0">
            <a:spAutoFit/>
          </a:bodyPr>
          <a:lstStyle/>
          <a:p>
            <a:pPr algn="ctr">
              <a:buFont typeface="Wingdings" pitchFamily="2" charset="2"/>
              <a:buChar char="ü"/>
            </a:pPr>
            <a:r>
              <a:rPr lang="el-GR" sz="2800" dirty="0">
                <a:solidFill>
                  <a:srgbClr val="000066"/>
                </a:solidFill>
              </a:rPr>
              <a:t>Ανάπτυξη πρακτικής άσκησης σε μορφές μη τυπικής εκπαίδευσης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27584" y="2276872"/>
            <a:ext cx="7772400" cy="1470025"/>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What citizens should know?</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757451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508EC5-8773-4ED2-BB80-C02E101353C6}"/>
              </a:ext>
            </a:extLst>
          </p:cNvPr>
          <p:cNvPicPr>
            <a:picLocks noChangeAspect="1"/>
          </p:cNvPicPr>
          <p:nvPr/>
        </p:nvPicPr>
        <p:blipFill rotWithShape="1">
          <a:blip r:embed="rId2"/>
          <a:srcRect l="26375" t="15001" r="42126" b="8000"/>
          <a:stretch/>
        </p:blipFill>
        <p:spPr>
          <a:xfrm>
            <a:off x="0" y="738282"/>
            <a:ext cx="3842186" cy="5283006"/>
          </a:xfrm>
          <a:prstGeom prst="rect">
            <a:avLst/>
          </a:prstGeom>
        </p:spPr>
      </p:pic>
      <p:sp>
        <p:nvSpPr>
          <p:cNvPr id="5" name="Οβάλ 4">
            <a:extLst>
              <a:ext uri="{FF2B5EF4-FFF2-40B4-BE49-F238E27FC236}">
                <a16:creationId xmlns:a16="http://schemas.microsoft.com/office/drawing/2014/main" id="{888A316C-21B2-484A-AA2D-69B5A5A14058}"/>
              </a:ext>
            </a:extLst>
          </p:cNvPr>
          <p:cNvSpPr/>
          <p:nvPr/>
        </p:nvSpPr>
        <p:spPr>
          <a:xfrm>
            <a:off x="5580112" y="2060848"/>
            <a:ext cx="2808312" cy="79208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EAA7089-DFF6-480B-A2EA-FDABED042C9A}"/>
              </a:ext>
            </a:extLst>
          </p:cNvPr>
          <p:cNvSpPr/>
          <p:nvPr/>
        </p:nvSpPr>
        <p:spPr>
          <a:xfrm>
            <a:off x="4135990" y="1484784"/>
            <a:ext cx="5004048" cy="4247317"/>
          </a:xfrm>
          <a:prstGeom prst="rect">
            <a:avLst/>
          </a:prstGeom>
        </p:spPr>
        <p:txBody>
          <a:bodyPr wrap="square">
            <a:spAutoFit/>
          </a:bodyPr>
          <a:lstStyle/>
          <a:p>
            <a:r>
              <a:rPr lang="el-GR" dirty="0">
                <a:solidFill>
                  <a:srgbClr val="000000"/>
                </a:solidFill>
                <a:latin typeface="ECSquareSansPro-Regular"/>
              </a:rPr>
              <a:t>«</a:t>
            </a:r>
            <a:r>
              <a:rPr lang="en-US" dirty="0">
                <a:solidFill>
                  <a:srgbClr val="000000"/>
                </a:solidFill>
                <a:latin typeface="ECSquareSansPro-Regular"/>
              </a:rPr>
              <a:t>Success in the 21</a:t>
            </a:r>
            <a:r>
              <a:rPr lang="en-US" sz="800" dirty="0">
                <a:solidFill>
                  <a:srgbClr val="008FD0"/>
                </a:solidFill>
                <a:latin typeface="ECSquareSansPro-Regular"/>
              </a:rPr>
              <a:t>st </a:t>
            </a:r>
            <a:r>
              <a:rPr lang="en-US" dirty="0">
                <a:solidFill>
                  <a:srgbClr val="000000"/>
                </a:solidFill>
                <a:latin typeface="ECSquareSansPro-Regular"/>
              </a:rPr>
              <a:t>century depends upon acquiring</a:t>
            </a:r>
          </a:p>
          <a:p>
            <a:r>
              <a:rPr lang="en-US" b="1" dirty="0">
                <a:solidFill>
                  <a:srgbClr val="FF0000"/>
                </a:solidFill>
                <a:latin typeface="ECSquareSansPro-Regular"/>
              </a:rPr>
              <a:t>key competences </a:t>
            </a:r>
            <a:r>
              <a:rPr lang="en-US" dirty="0">
                <a:solidFill>
                  <a:srgbClr val="000000"/>
                </a:solidFill>
                <a:latin typeface="ECSquareSansPro-Regular"/>
              </a:rPr>
              <a:t>rather than simply learning</a:t>
            </a:r>
          </a:p>
          <a:p>
            <a:r>
              <a:rPr lang="en-US" dirty="0">
                <a:solidFill>
                  <a:srgbClr val="000000"/>
                </a:solidFill>
                <a:latin typeface="ECSquareSansPro-Regular"/>
              </a:rPr>
              <a:t>facts. Being able to collaborate, listen to the</a:t>
            </a:r>
          </a:p>
          <a:p>
            <a:r>
              <a:rPr lang="en-US" dirty="0">
                <a:solidFill>
                  <a:srgbClr val="000000"/>
                </a:solidFill>
                <a:latin typeface="ECSquareSansPro-Regular"/>
              </a:rPr>
              <a:t>ideas of others, think critically, be creative and</a:t>
            </a:r>
          </a:p>
          <a:p>
            <a:r>
              <a:rPr lang="en-US" dirty="0">
                <a:solidFill>
                  <a:srgbClr val="000000"/>
                </a:solidFill>
                <a:latin typeface="ECSquareSansPro-Regular"/>
              </a:rPr>
              <a:t>take initiative, solve problems and assess risk</a:t>
            </a:r>
          </a:p>
          <a:p>
            <a:r>
              <a:rPr lang="en-US" dirty="0">
                <a:solidFill>
                  <a:srgbClr val="000000"/>
                </a:solidFill>
                <a:latin typeface="ECSquareSansPro-Regular"/>
              </a:rPr>
              <a:t>and take decisions and constructively manage</a:t>
            </a:r>
          </a:p>
          <a:p>
            <a:r>
              <a:rPr lang="en-US" dirty="0">
                <a:solidFill>
                  <a:srgbClr val="000000"/>
                </a:solidFill>
                <a:latin typeface="ECSquareSansPro-Regular"/>
              </a:rPr>
              <a:t>emotions are interdependent. They are considered essential for success in adult life and the basis for further lifelong learning.</a:t>
            </a:r>
            <a:r>
              <a:rPr lang="en-US" sz="800" dirty="0">
                <a:solidFill>
                  <a:srgbClr val="008FD0"/>
                </a:solidFill>
                <a:latin typeface="ECSquareSansPro-Regular"/>
              </a:rPr>
              <a:t>43 </a:t>
            </a:r>
            <a:r>
              <a:rPr lang="en-US" dirty="0">
                <a:solidFill>
                  <a:srgbClr val="000000"/>
                </a:solidFill>
                <a:latin typeface="ECSquareSansPro-Regular"/>
              </a:rPr>
              <a:t>They also contribute to active citizenship at local, national, European and global level.</a:t>
            </a:r>
            <a:r>
              <a:rPr lang="el-GR" dirty="0">
                <a:solidFill>
                  <a:srgbClr val="000000"/>
                </a:solidFill>
                <a:latin typeface="ECSquareSansPro-Regular"/>
              </a:rPr>
              <a:t>»</a:t>
            </a:r>
            <a:endParaRPr lang="en-US" dirty="0">
              <a:solidFill>
                <a:srgbClr val="000000"/>
              </a:solidFill>
              <a:latin typeface="ECSquareSansPro-Regular"/>
            </a:endParaRPr>
          </a:p>
          <a:p>
            <a:endParaRPr lang="en-US" dirty="0">
              <a:solidFill>
                <a:srgbClr val="000000"/>
              </a:solidFill>
              <a:latin typeface="ECSquareSansPro-Regular"/>
            </a:endParaRPr>
          </a:p>
          <a:p>
            <a:endParaRPr lang="en-US" dirty="0">
              <a:solidFill>
                <a:srgbClr val="000000"/>
              </a:solidFill>
              <a:latin typeface="ECSquareSansPro-Regular"/>
            </a:endParaRPr>
          </a:p>
          <a:p>
            <a:endParaRPr lang="en-US" dirty="0">
              <a:solidFill>
                <a:srgbClr val="000000"/>
              </a:solidFill>
              <a:latin typeface="ECSquareSansPro-Regular"/>
            </a:endParaRPr>
          </a:p>
          <a:p>
            <a:pPr algn="r"/>
            <a:r>
              <a:rPr lang="el-GR" dirty="0">
                <a:solidFill>
                  <a:srgbClr val="000000"/>
                </a:solidFill>
                <a:latin typeface="ECSquareSansPro-Regular"/>
              </a:rPr>
              <a:t>(</a:t>
            </a:r>
            <a:r>
              <a:rPr lang="en-US" dirty="0">
                <a:solidFill>
                  <a:srgbClr val="000000"/>
                </a:solidFill>
                <a:latin typeface="ECSquareSansPro-Regular"/>
              </a:rPr>
              <a:t>EC, 2015, pg20,</a:t>
            </a:r>
            <a:r>
              <a:rPr lang="en-US" dirty="0"/>
              <a:t> ISBN 978-92-79-43636-9</a:t>
            </a:r>
            <a:r>
              <a:rPr lang="en-US" dirty="0">
                <a:solidFill>
                  <a:srgbClr val="000000"/>
                </a:solidFill>
                <a:latin typeface="ECSquareSansPro-Regular"/>
              </a:rPr>
              <a:t> )</a:t>
            </a:r>
            <a:endParaRPr lang="en-US" dirty="0"/>
          </a:p>
        </p:txBody>
      </p:sp>
      <p:sp>
        <p:nvSpPr>
          <p:cNvPr id="4" name="TextBox 3">
            <a:extLst>
              <a:ext uri="{FF2B5EF4-FFF2-40B4-BE49-F238E27FC236}">
                <a16:creationId xmlns:a16="http://schemas.microsoft.com/office/drawing/2014/main" id="{73451853-2845-44E9-9131-2C6C80C466D3}"/>
              </a:ext>
            </a:extLst>
          </p:cNvPr>
          <p:cNvSpPr txBox="1"/>
          <p:nvPr/>
        </p:nvSpPr>
        <p:spPr>
          <a:xfrm>
            <a:off x="4425453" y="215062"/>
            <a:ext cx="4425122" cy="523220"/>
          </a:xfrm>
          <a:prstGeom prst="rect">
            <a:avLst/>
          </a:prstGeom>
          <a:noFill/>
        </p:spPr>
        <p:txBody>
          <a:bodyPr wrap="none" rtlCol="0">
            <a:spAutoFit/>
          </a:bodyPr>
          <a:lstStyle/>
          <a:p>
            <a:r>
              <a:rPr lang="en-US" sz="2800" b="1" dirty="0">
                <a:solidFill>
                  <a:srgbClr val="C00000"/>
                </a:solidFill>
              </a:rPr>
              <a:t>What citizens should know? </a:t>
            </a:r>
          </a:p>
        </p:txBody>
      </p:sp>
    </p:spTree>
    <p:extLst>
      <p:ext uri="{BB962C8B-B14F-4D97-AF65-F5344CB8AC3E}">
        <p14:creationId xmlns:p14="http://schemas.microsoft.com/office/powerpoint/2010/main" val="1746968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9EBE0B7-E45D-4AB2-9DFF-48F90F1DD4DC}"/>
              </a:ext>
            </a:extLst>
          </p:cNvPr>
          <p:cNvSpPr/>
          <p:nvPr/>
        </p:nvSpPr>
        <p:spPr>
          <a:xfrm>
            <a:off x="2100030" y="3284984"/>
            <a:ext cx="6120679" cy="29253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A81667E-380E-42EB-A8CE-1742835D593F}"/>
              </a:ext>
            </a:extLst>
          </p:cNvPr>
          <p:cNvSpPr txBox="1"/>
          <p:nvPr/>
        </p:nvSpPr>
        <p:spPr>
          <a:xfrm>
            <a:off x="1835696" y="310631"/>
            <a:ext cx="5928354" cy="954107"/>
          </a:xfrm>
          <a:prstGeom prst="rect">
            <a:avLst/>
          </a:prstGeom>
          <a:noFill/>
        </p:spPr>
        <p:txBody>
          <a:bodyPr wrap="none" rtlCol="0">
            <a:spAutoFit/>
          </a:bodyPr>
          <a:lstStyle/>
          <a:p>
            <a:pPr algn="ctr"/>
            <a:r>
              <a:rPr lang="en-US" sz="2800" b="1" dirty="0">
                <a:solidFill>
                  <a:srgbClr val="FF0000"/>
                </a:solidFill>
              </a:rPr>
              <a:t>Learning Outcomes</a:t>
            </a:r>
          </a:p>
          <a:p>
            <a:pPr algn="ctr"/>
            <a:r>
              <a:rPr lang="en-US" sz="2800" b="1" dirty="0">
                <a:solidFill>
                  <a:srgbClr val="FF0000"/>
                </a:solidFill>
              </a:rPr>
              <a:t>DEVELOPMENT OF CRITICAL THINKING</a:t>
            </a:r>
          </a:p>
        </p:txBody>
      </p:sp>
      <p:sp>
        <p:nvSpPr>
          <p:cNvPr id="3" name="TextBox 2">
            <a:extLst>
              <a:ext uri="{FF2B5EF4-FFF2-40B4-BE49-F238E27FC236}">
                <a16:creationId xmlns:a16="http://schemas.microsoft.com/office/drawing/2014/main" id="{29BE55CC-B9ED-4677-8FA2-CDF85DFAAAF1}"/>
              </a:ext>
            </a:extLst>
          </p:cNvPr>
          <p:cNvSpPr txBox="1"/>
          <p:nvPr/>
        </p:nvSpPr>
        <p:spPr>
          <a:xfrm>
            <a:off x="4158428" y="3820399"/>
            <a:ext cx="2003882" cy="584775"/>
          </a:xfrm>
          <a:prstGeom prst="rect">
            <a:avLst/>
          </a:prstGeom>
          <a:noFill/>
        </p:spPr>
        <p:txBody>
          <a:bodyPr wrap="none" rtlCol="0">
            <a:spAutoFit/>
          </a:bodyPr>
          <a:lstStyle/>
          <a:p>
            <a:r>
              <a:rPr lang="en-US" sz="3200" dirty="0"/>
              <a:t>knowledge</a:t>
            </a:r>
          </a:p>
        </p:txBody>
      </p:sp>
      <p:sp>
        <p:nvSpPr>
          <p:cNvPr id="4" name="TextBox 3">
            <a:extLst>
              <a:ext uri="{FF2B5EF4-FFF2-40B4-BE49-F238E27FC236}">
                <a16:creationId xmlns:a16="http://schemas.microsoft.com/office/drawing/2014/main" id="{C2D1DFA1-C3F9-4F22-AE6D-2D732E406809}"/>
              </a:ext>
            </a:extLst>
          </p:cNvPr>
          <p:cNvSpPr txBox="1"/>
          <p:nvPr/>
        </p:nvSpPr>
        <p:spPr>
          <a:xfrm>
            <a:off x="3419872" y="4869160"/>
            <a:ext cx="1060108" cy="584775"/>
          </a:xfrm>
          <a:prstGeom prst="rect">
            <a:avLst/>
          </a:prstGeom>
          <a:noFill/>
        </p:spPr>
        <p:txBody>
          <a:bodyPr wrap="square" rtlCol="0">
            <a:spAutoFit/>
          </a:bodyPr>
          <a:lstStyle/>
          <a:p>
            <a:r>
              <a:rPr lang="en-US" sz="3200" dirty="0"/>
              <a:t>skills</a:t>
            </a:r>
          </a:p>
        </p:txBody>
      </p:sp>
      <p:sp>
        <p:nvSpPr>
          <p:cNvPr id="5" name="TextBox 4">
            <a:extLst>
              <a:ext uri="{FF2B5EF4-FFF2-40B4-BE49-F238E27FC236}">
                <a16:creationId xmlns:a16="http://schemas.microsoft.com/office/drawing/2014/main" id="{58FF21F4-A30F-4E4F-A6A5-FC3DA609737A}"/>
              </a:ext>
            </a:extLst>
          </p:cNvPr>
          <p:cNvSpPr txBox="1"/>
          <p:nvPr/>
        </p:nvSpPr>
        <p:spPr>
          <a:xfrm>
            <a:off x="5458372" y="4869160"/>
            <a:ext cx="2169184" cy="584775"/>
          </a:xfrm>
          <a:prstGeom prst="rect">
            <a:avLst/>
          </a:prstGeom>
          <a:noFill/>
        </p:spPr>
        <p:txBody>
          <a:bodyPr wrap="none" rtlCol="0">
            <a:spAutoFit/>
          </a:bodyPr>
          <a:lstStyle/>
          <a:p>
            <a:r>
              <a:rPr lang="en-US" sz="3200" dirty="0"/>
              <a:t>dispositions</a:t>
            </a:r>
          </a:p>
        </p:txBody>
      </p:sp>
      <p:pic>
        <p:nvPicPr>
          <p:cNvPr id="8" name="Picture 4">
            <a:extLst>
              <a:ext uri="{FF2B5EF4-FFF2-40B4-BE49-F238E27FC236}">
                <a16:creationId xmlns:a16="http://schemas.microsoft.com/office/drawing/2014/main" id="{FE7A2EBA-2098-4F3A-86CB-223219A58C87}"/>
              </a:ext>
            </a:extLst>
          </p:cNvPr>
          <p:cNvPicPr>
            <a:picLocks noChangeAspect="1" noChangeArrowheads="1"/>
          </p:cNvPicPr>
          <p:nvPr/>
        </p:nvPicPr>
        <p:blipFill>
          <a:blip r:embed="rId2" cstate="print"/>
          <a:srcRect/>
          <a:stretch>
            <a:fillRect/>
          </a:stretch>
        </p:blipFill>
        <p:spPr bwMode="auto">
          <a:xfrm>
            <a:off x="395536" y="1399650"/>
            <a:ext cx="3182711" cy="2245579"/>
          </a:xfrm>
          <a:prstGeom prst="ellipse">
            <a:avLst/>
          </a:prstGeom>
          <a:ln>
            <a:noFill/>
          </a:ln>
          <a:effectLst>
            <a:softEdge rad="112500"/>
          </a:effectLst>
        </p:spPr>
      </p:pic>
    </p:spTree>
    <p:extLst>
      <p:ext uri="{BB962C8B-B14F-4D97-AF65-F5344CB8AC3E}">
        <p14:creationId xmlns:p14="http://schemas.microsoft.com/office/powerpoint/2010/main" val="9266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06090"/>
          </a:xfrm>
        </p:spPr>
        <p:txBody>
          <a:bodyPr>
            <a:normAutofit/>
          </a:bodyPr>
          <a:lstStyle/>
          <a:p>
            <a:r>
              <a:rPr lang="el-GR" sz="3200" b="1" i="1" dirty="0">
                <a:solidFill>
                  <a:srgbClr val="C00000"/>
                </a:solidFill>
              </a:rPr>
              <a:t>Δεξιότητες και διαθέσεις ΚΣ</a:t>
            </a: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551310794"/>
              </p:ext>
            </p:extLst>
          </p:nvPr>
        </p:nvGraphicFramePr>
        <p:xfrm>
          <a:off x="457200" y="692696"/>
          <a:ext cx="82296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692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AD3E0331-6662-4FA2-B8A2-AF8454254BB8}"/>
              </a:ext>
            </a:extLst>
          </p:cNvPr>
          <p:cNvSpPr/>
          <p:nvPr/>
        </p:nvSpPr>
        <p:spPr>
          <a:xfrm>
            <a:off x="539552" y="1196752"/>
            <a:ext cx="8424936" cy="4893647"/>
          </a:xfrm>
          <a:prstGeom prst="rect">
            <a:avLst/>
          </a:prstGeom>
        </p:spPr>
        <p:txBody>
          <a:bodyPr wrap="square">
            <a:spAutoFit/>
          </a:bodyPr>
          <a:lstStyle/>
          <a:p>
            <a:r>
              <a:rPr lang="en-US" sz="2400" dirty="0">
                <a:solidFill>
                  <a:srgbClr val="000000"/>
                </a:solidFill>
              </a:rPr>
              <a:t>•“What is the best way to characterize/categorize/classify this?” or “How can we make sense out of this (experience, feeling, statement)?” (</a:t>
            </a:r>
            <a:r>
              <a:rPr lang="en-US" sz="2400" b="1" dirty="0">
                <a:solidFill>
                  <a:srgbClr val="000000"/>
                </a:solidFill>
              </a:rPr>
              <a:t>Interpretation skill</a:t>
            </a:r>
            <a:r>
              <a:rPr lang="en-US" sz="2400" dirty="0">
                <a:solidFill>
                  <a:srgbClr val="000000"/>
                </a:solidFill>
              </a:rPr>
              <a:t>)</a:t>
            </a:r>
          </a:p>
          <a:p>
            <a:r>
              <a:rPr lang="en-US" sz="2400" dirty="0">
                <a:solidFill>
                  <a:srgbClr val="000000"/>
                </a:solidFill>
              </a:rPr>
              <a:t>• </a:t>
            </a:r>
            <a:r>
              <a:rPr lang="en-US" sz="2400" dirty="0">
                <a:solidFill>
                  <a:schemeClr val="accent2">
                    <a:lumMod val="75000"/>
                  </a:schemeClr>
                </a:solidFill>
              </a:rPr>
              <a:t>“Why do you think that?” or “What is your basis to saying that?” (</a:t>
            </a:r>
            <a:r>
              <a:rPr lang="en-US" sz="2400" b="1" dirty="0">
                <a:solidFill>
                  <a:schemeClr val="accent2">
                    <a:lumMod val="75000"/>
                  </a:schemeClr>
                </a:solidFill>
              </a:rPr>
              <a:t>Analysis skill</a:t>
            </a:r>
            <a:r>
              <a:rPr lang="en-US" sz="2400" dirty="0">
                <a:solidFill>
                  <a:schemeClr val="accent2">
                    <a:lumMod val="75000"/>
                  </a:schemeClr>
                </a:solidFill>
              </a:rPr>
              <a:t>)</a:t>
            </a:r>
          </a:p>
          <a:p>
            <a:r>
              <a:rPr lang="en-US" sz="2400" dirty="0">
                <a:solidFill>
                  <a:srgbClr val="000000"/>
                </a:solidFill>
              </a:rPr>
              <a:t>• “What does this evidence imply?” or “What are the consequences of doing things that way?” (</a:t>
            </a:r>
            <a:r>
              <a:rPr lang="en-US" sz="2400" b="1" dirty="0">
                <a:solidFill>
                  <a:srgbClr val="000000"/>
                </a:solidFill>
              </a:rPr>
              <a:t>Inference skill</a:t>
            </a:r>
            <a:r>
              <a:rPr lang="en-US" sz="2400" dirty="0">
                <a:solidFill>
                  <a:srgbClr val="000000"/>
                </a:solidFill>
              </a:rPr>
              <a:t>)</a:t>
            </a:r>
          </a:p>
          <a:p>
            <a:r>
              <a:rPr lang="en-US" sz="2400" dirty="0">
                <a:solidFill>
                  <a:srgbClr val="000000"/>
                </a:solidFill>
              </a:rPr>
              <a:t>• </a:t>
            </a:r>
            <a:r>
              <a:rPr lang="en-US" sz="2400" dirty="0">
                <a:solidFill>
                  <a:schemeClr val="accent2">
                    <a:lumMod val="75000"/>
                  </a:schemeClr>
                </a:solidFill>
              </a:rPr>
              <a:t>“How credible is that claim?” or “How confident can we be in our conclusion, given what we now know?” (</a:t>
            </a:r>
            <a:r>
              <a:rPr lang="en-US" sz="2400" b="1" dirty="0">
                <a:solidFill>
                  <a:schemeClr val="accent2">
                    <a:lumMod val="75000"/>
                  </a:schemeClr>
                </a:solidFill>
              </a:rPr>
              <a:t>Evaluation skill</a:t>
            </a:r>
            <a:r>
              <a:rPr lang="en-US" sz="2400" dirty="0">
                <a:solidFill>
                  <a:schemeClr val="accent2">
                    <a:lumMod val="75000"/>
                  </a:schemeClr>
                </a:solidFill>
              </a:rPr>
              <a:t>) </a:t>
            </a:r>
          </a:p>
          <a:p>
            <a:r>
              <a:rPr lang="en-US" sz="2400" dirty="0">
                <a:solidFill>
                  <a:srgbClr val="000000"/>
                </a:solidFill>
              </a:rPr>
              <a:t>• “How did you come in that interpretation?” or “How could you explain why this particular decision was made?” (</a:t>
            </a:r>
            <a:r>
              <a:rPr lang="en-US" sz="2400" b="1" dirty="0">
                <a:solidFill>
                  <a:srgbClr val="000000"/>
                </a:solidFill>
              </a:rPr>
              <a:t>Explanation skill</a:t>
            </a:r>
            <a:r>
              <a:rPr lang="en-US" sz="2400" dirty="0">
                <a:solidFill>
                  <a:srgbClr val="000000"/>
                </a:solidFill>
              </a:rPr>
              <a:t>)</a:t>
            </a:r>
          </a:p>
          <a:p>
            <a:r>
              <a:rPr lang="en-US" sz="2400" dirty="0">
                <a:solidFill>
                  <a:srgbClr val="000000"/>
                </a:solidFill>
              </a:rPr>
              <a:t>• “</a:t>
            </a:r>
            <a:r>
              <a:rPr lang="en-US" sz="2400" dirty="0">
                <a:solidFill>
                  <a:schemeClr val="accent2">
                    <a:lumMod val="75000"/>
                  </a:schemeClr>
                </a:solidFill>
              </a:rPr>
              <a:t>Before we commit, what are we missing?” or “How good is our evidence?” (</a:t>
            </a:r>
            <a:r>
              <a:rPr lang="en-US" sz="2400" b="1" dirty="0">
                <a:solidFill>
                  <a:schemeClr val="accent2">
                    <a:lumMod val="75000"/>
                  </a:schemeClr>
                </a:solidFill>
              </a:rPr>
              <a:t>Self-Regulation skill</a:t>
            </a:r>
            <a:r>
              <a:rPr lang="en-US" sz="2400" dirty="0">
                <a:solidFill>
                  <a:schemeClr val="accent2">
                    <a:lumMod val="75000"/>
                  </a:schemeClr>
                </a:solidFill>
              </a:rPr>
              <a:t>)</a:t>
            </a:r>
          </a:p>
        </p:txBody>
      </p:sp>
      <p:sp>
        <p:nvSpPr>
          <p:cNvPr id="9" name="TextBox 8">
            <a:extLst>
              <a:ext uri="{FF2B5EF4-FFF2-40B4-BE49-F238E27FC236}">
                <a16:creationId xmlns:a16="http://schemas.microsoft.com/office/drawing/2014/main" id="{CFBA0EF2-4520-4FD3-9157-6F3B4276DCCD}"/>
              </a:ext>
            </a:extLst>
          </p:cNvPr>
          <p:cNvSpPr txBox="1"/>
          <p:nvPr/>
        </p:nvSpPr>
        <p:spPr>
          <a:xfrm>
            <a:off x="3248882" y="260648"/>
            <a:ext cx="2790251" cy="523220"/>
          </a:xfrm>
          <a:prstGeom prst="rect">
            <a:avLst/>
          </a:prstGeom>
          <a:noFill/>
        </p:spPr>
        <p:txBody>
          <a:bodyPr wrap="none" rtlCol="0">
            <a:spAutoFit/>
          </a:bodyPr>
          <a:lstStyle/>
          <a:p>
            <a:r>
              <a:rPr lang="en-US" sz="2800" b="1" dirty="0">
                <a:solidFill>
                  <a:srgbClr val="C00000"/>
                </a:solidFill>
              </a:rPr>
              <a:t>Trigger Questions</a:t>
            </a:r>
          </a:p>
        </p:txBody>
      </p:sp>
    </p:spTree>
    <p:extLst>
      <p:ext uri="{BB962C8B-B14F-4D97-AF65-F5344CB8AC3E}">
        <p14:creationId xmlns:p14="http://schemas.microsoft.com/office/powerpoint/2010/main" val="1752256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B78A9C7-83F4-4519-88E4-D3E2D4D4F00C}"/>
              </a:ext>
            </a:extLst>
          </p:cNvPr>
          <p:cNvPicPr>
            <a:picLocks noChangeAspect="1"/>
          </p:cNvPicPr>
          <p:nvPr/>
        </p:nvPicPr>
        <p:blipFill rotWithShape="1">
          <a:blip r:embed="rId2"/>
          <a:srcRect l="42125" t="15000" r="24012" b="15000"/>
          <a:stretch/>
        </p:blipFill>
        <p:spPr>
          <a:xfrm>
            <a:off x="1547664" y="414711"/>
            <a:ext cx="5184576" cy="6028577"/>
          </a:xfrm>
          <a:prstGeom prst="rect">
            <a:avLst/>
          </a:prstGeom>
        </p:spPr>
      </p:pic>
      <p:sp>
        <p:nvSpPr>
          <p:cNvPr id="3" name="TextBox 2">
            <a:extLst>
              <a:ext uri="{FF2B5EF4-FFF2-40B4-BE49-F238E27FC236}">
                <a16:creationId xmlns:a16="http://schemas.microsoft.com/office/drawing/2014/main" id="{16A07962-19B3-4177-A875-90D9350BDEAB}"/>
              </a:ext>
            </a:extLst>
          </p:cNvPr>
          <p:cNvSpPr txBox="1"/>
          <p:nvPr/>
        </p:nvSpPr>
        <p:spPr>
          <a:xfrm>
            <a:off x="7170525" y="6073956"/>
            <a:ext cx="1561261" cy="307777"/>
          </a:xfrm>
          <a:prstGeom prst="rect">
            <a:avLst/>
          </a:prstGeom>
          <a:noFill/>
        </p:spPr>
        <p:txBody>
          <a:bodyPr wrap="none" rtlCol="0">
            <a:spAutoFit/>
          </a:bodyPr>
          <a:lstStyle/>
          <a:p>
            <a:r>
              <a:rPr lang="en-US" sz="1400" dirty="0"/>
              <a:t>Spyrtou et al. 2019</a:t>
            </a:r>
          </a:p>
        </p:txBody>
      </p:sp>
    </p:spTree>
    <p:extLst>
      <p:ext uri="{BB962C8B-B14F-4D97-AF65-F5344CB8AC3E}">
        <p14:creationId xmlns:p14="http://schemas.microsoft.com/office/powerpoint/2010/main" val="1785270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2493220-3866-40E6-A738-76FE316EBDED}"/>
              </a:ext>
            </a:extLst>
          </p:cNvPr>
          <p:cNvPicPr>
            <a:picLocks noChangeAspect="1"/>
          </p:cNvPicPr>
          <p:nvPr/>
        </p:nvPicPr>
        <p:blipFill rotWithShape="1">
          <a:blip r:embed="rId2"/>
          <a:srcRect l="8263" t="41600" r="57087" b="23400"/>
          <a:stretch/>
        </p:blipFill>
        <p:spPr>
          <a:xfrm>
            <a:off x="463223" y="620688"/>
            <a:ext cx="8217554" cy="5472608"/>
          </a:xfrm>
          <a:prstGeom prst="rect">
            <a:avLst/>
          </a:prstGeom>
        </p:spPr>
      </p:pic>
      <p:sp>
        <p:nvSpPr>
          <p:cNvPr id="3" name="TextBox 2">
            <a:extLst>
              <a:ext uri="{FF2B5EF4-FFF2-40B4-BE49-F238E27FC236}">
                <a16:creationId xmlns:a16="http://schemas.microsoft.com/office/drawing/2014/main" id="{B461C2A9-9137-4174-A9FA-EB15933F516A}"/>
              </a:ext>
            </a:extLst>
          </p:cNvPr>
          <p:cNvSpPr txBox="1"/>
          <p:nvPr/>
        </p:nvSpPr>
        <p:spPr>
          <a:xfrm>
            <a:off x="7170525" y="6073956"/>
            <a:ext cx="1561261" cy="307777"/>
          </a:xfrm>
          <a:prstGeom prst="rect">
            <a:avLst/>
          </a:prstGeom>
          <a:noFill/>
        </p:spPr>
        <p:txBody>
          <a:bodyPr wrap="none" rtlCol="0">
            <a:spAutoFit/>
          </a:bodyPr>
          <a:lstStyle/>
          <a:p>
            <a:r>
              <a:rPr lang="en-US" sz="1400" dirty="0"/>
              <a:t>Spyrtou et al. 2019</a:t>
            </a:r>
          </a:p>
        </p:txBody>
      </p:sp>
    </p:spTree>
    <p:extLst>
      <p:ext uri="{BB962C8B-B14F-4D97-AF65-F5344CB8AC3E}">
        <p14:creationId xmlns:p14="http://schemas.microsoft.com/office/powerpoint/2010/main" val="202993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95536" y="260648"/>
            <a:ext cx="8424936" cy="936104"/>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t>What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is Inquiry Based Science Education?</a:t>
            </a:r>
            <a:endParaRPr kumimoji="0" lang="el-GR" sz="3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endParaRPr>
          </a:p>
        </p:txBody>
      </p:sp>
      <p:sp>
        <p:nvSpPr>
          <p:cNvPr id="3" name="2 - Ορθογώνιο"/>
          <p:cNvSpPr/>
          <p:nvPr/>
        </p:nvSpPr>
        <p:spPr>
          <a:xfrm>
            <a:off x="611560" y="2636912"/>
            <a:ext cx="331236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400" dirty="0"/>
              <a:t>Deductive Approach</a:t>
            </a:r>
            <a:endParaRPr lang="el-GR" sz="2400" dirty="0"/>
          </a:p>
        </p:txBody>
      </p:sp>
      <p:sp>
        <p:nvSpPr>
          <p:cNvPr id="4" name="3 - Ορθογώνιο"/>
          <p:cNvSpPr/>
          <p:nvPr/>
        </p:nvSpPr>
        <p:spPr>
          <a:xfrm>
            <a:off x="611560" y="1484784"/>
            <a:ext cx="8064896"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800" b="1" dirty="0"/>
              <a:t>Two pedagogical approaches in science teaching  </a:t>
            </a:r>
            <a:endParaRPr lang="el-GR" sz="2800" b="1" dirty="0"/>
          </a:p>
        </p:txBody>
      </p:sp>
      <p:sp>
        <p:nvSpPr>
          <p:cNvPr id="5" name="4 - Ορθογώνιο"/>
          <p:cNvSpPr/>
          <p:nvPr/>
        </p:nvSpPr>
        <p:spPr>
          <a:xfrm>
            <a:off x="251520" y="4077072"/>
            <a:ext cx="4032448"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buFont typeface="Wingdings" pitchFamily="2" charset="2"/>
              <a:buChar char="ü"/>
            </a:pPr>
            <a:r>
              <a:rPr lang="en-US" sz="2400" dirty="0" err="1"/>
              <a:t>Tr</a:t>
            </a:r>
            <a:r>
              <a:rPr lang="en-US" sz="2400" dirty="0"/>
              <a:t> presents the concepts </a:t>
            </a:r>
          </a:p>
          <a:p>
            <a:pPr>
              <a:buFont typeface="Wingdings" pitchFamily="2" charset="2"/>
              <a:buChar char="ü"/>
            </a:pPr>
            <a:r>
              <a:rPr lang="en-US" sz="2400" dirty="0"/>
              <a:t>their logical  implications</a:t>
            </a:r>
          </a:p>
          <a:p>
            <a:pPr>
              <a:buFont typeface="Wingdings" pitchFamily="2" charset="2"/>
              <a:buChar char="ü"/>
            </a:pPr>
            <a:r>
              <a:rPr lang="en-US" sz="2400" dirty="0"/>
              <a:t>gives examples of applications </a:t>
            </a:r>
          </a:p>
        </p:txBody>
      </p:sp>
      <p:sp>
        <p:nvSpPr>
          <p:cNvPr id="7" name="6 - Ορθογώνιο"/>
          <p:cNvSpPr/>
          <p:nvPr/>
        </p:nvSpPr>
        <p:spPr>
          <a:xfrm>
            <a:off x="5292080" y="2564904"/>
            <a:ext cx="3312368"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400" dirty="0"/>
              <a:t>Inductive Approach</a:t>
            </a:r>
            <a:endParaRPr lang="el-GR" sz="2400" dirty="0"/>
          </a:p>
        </p:txBody>
      </p:sp>
      <p:sp>
        <p:nvSpPr>
          <p:cNvPr id="8" name="7 - Ορθογώνιο"/>
          <p:cNvSpPr/>
          <p:nvPr/>
        </p:nvSpPr>
        <p:spPr>
          <a:xfrm>
            <a:off x="4355976" y="4077072"/>
            <a:ext cx="4572000" cy="193899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buFont typeface="Wingdings" pitchFamily="2" charset="2"/>
              <a:buChar char="ü"/>
            </a:pPr>
            <a:r>
              <a:rPr lang="en-US" sz="2400" dirty="0">
                <a:solidFill>
                  <a:sysClr val="windowText" lastClr="000000"/>
                </a:solidFill>
              </a:rPr>
              <a:t>space to observation </a:t>
            </a:r>
          </a:p>
          <a:p>
            <a:pPr>
              <a:buFont typeface="Wingdings" pitchFamily="2" charset="2"/>
              <a:buChar char="ü"/>
            </a:pPr>
            <a:r>
              <a:rPr lang="en-US" sz="2400" dirty="0">
                <a:solidFill>
                  <a:sysClr val="windowText" lastClr="000000"/>
                </a:solidFill>
              </a:rPr>
              <a:t>experimentation </a:t>
            </a:r>
          </a:p>
          <a:p>
            <a:pPr>
              <a:buFont typeface="Wingdings" pitchFamily="2" charset="2"/>
              <a:buChar char="ü"/>
            </a:pPr>
            <a:r>
              <a:rPr lang="en-US" sz="2400" dirty="0">
                <a:solidFill>
                  <a:sysClr val="windowText" lastClr="000000"/>
                </a:solidFill>
              </a:rPr>
              <a:t>the teacher-guided construction by the child of his/her own knowledge</a:t>
            </a:r>
            <a:endParaRPr lang="el-GR" sz="2400" dirty="0">
              <a:solidFill>
                <a:sysClr val="windowText" lastClr="000000"/>
              </a:solidFill>
            </a:endParaRPr>
          </a:p>
        </p:txBody>
      </p:sp>
      <p:sp>
        <p:nvSpPr>
          <p:cNvPr id="9" name="8 - Βέλος προς τα κάτω"/>
          <p:cNvSpPr/>
          <p:nvPr/>
        </p:nvSpPr>
        <p:spPr>
          <a:xfrm>
            <a:off x="2123728" y="3356992"/>
            <a:ext cx="432048" cy="57606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6876256" y="3284984"/>
            <a:ext cx="432048" cy="57606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95536" y="260648"/>
            <a:ext cx="8424936" cy="936104"/>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t>What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rPr>
              <a:t>is Inquiry Based Science Education?</a:t>
            </a:r>
            <a:endParaRPr kumimoji="0" lang="el-GR" sz="3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endParaRPr>
          </a:p>
        </p:txBody>
      </p:sp>
      <p:sp>
        <p:nvSpPr>
          <p:cNvPr id="4" name="3 - Ορθογώνιο"/>
          <p:cNvSpPr/>
          <p:nvPr/>
        </p:nvSpPr>
        <p:spPr>
          <a:xfrm>
            <a:off x="1115616" y="1484784"/>
            <a:ext cx="6912768" cy="427809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3200" dirty="0"/>
              <a:t> “inquiry is the intentional process of diagnosing problems, critiquing experiments, and distinguishing alternatives, planning investigations, researching conjectures, searching for information, constructing models, debating with peers, and forming coherent arguments”</a:t>
            </a:r>
          </a:p>
          <a:p>
            <a:pPr algn="r"/>
            <a:r>
              <a:rPr lang="en-US" sz="1600" dirty="0"/>
              <a:t>(Science Education Now 2007, pg.9)</a:t>
            </a:r>
            <a:endParaRPr lang="el-GR"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27584" y="2276872"/>
            <a:ext cx="7772400" cy="1470025"/>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What citizens should know?</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7469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200" b="1" dirty="0"/>
              <a:t>Official Documents</a:t>
            </a:r>
            <a:endParaRPr lang="el-GR" sz="3200" b="1" dirty="0"/>
          </a:p>
        </p:txBody>
      </p:sp>
      <p:pic>
        <p:nvPicPr>
          <p:cNvPr id="2050" name="Picture 2"/>
          <p:cNvPicPr>
            <a:picLocks noGrp="1" noChangeAspect="1" noChangeArrowheads="1"/>
          </p:cNvPicPr>
          <p:nvPr>
            <p:ph idx="1"/>
          </p:nvPr>
        </p:nvPicPr>
        <p:blipFill>
          <a:blip r:embed="rId2" cstate="print"/>
          <a:srcRect l="32822" t="10178" r="33004" b="5499"/>
          <a:stretch>
            <a:fillRect/>
          </a:stretch>
        </p:blipFill>
        <p:spPr bwMode="auto">
          <a:xfrm>
            <a:off x="539552" y="1196752"/>
            <a:ext cx="3456384" cy="4794994"/>
          </a:xfrm>
          <a:prstGeom prst="rect">
            <a:avLst/>
          </a:prstGeom>
          <a:noFill/>
          <a:ln w="9525">
            <a:noFill/>
            <a:miter lim="800000"/>
            <a:headEnd/>
            <a:tailEnd/>
          </a:ln>
        </p:spPr>
      </p:pic>
      <p:sp>
        <p:nvSpPr>
          <p:cNvPr id="5" name="4 - TextBox"/>
          <p:cNvSpPr txBox="1"/>
          <p:nvPr/>
        </p:nvSpPr>
        <p:spPr>
          <a:xfrm>
            <a:off x="827584" y="6165304"/>
            <a:ext cx="652743" cy="369332"/>
          </a:xfrm>
          <a:prstGeom prst="rect">
            <a:avLst/>
          </a:prstGeom>
          <a:noFill/>
        </p:spPr>
        <p:txBody>
          <a:bodyPr wrap="none" rtlCol="0">
            <a:spAutoFit/>
            <a:scene3d>
              <a:camera prst="isometricRightUp"/>
              <a:lightRig rig="threePt" dir="t"/>
            </a:scene3d>
          </a:bodyPr>
          <a:lstStyle/>
          <a:p>
            <a:r>
              <a:rPr lang="en-US" b="1" dirty="0"/>
              <a:t>2007</a:t>
            </a:r>
            <a:endParaRPr lang="el-GR" b="1" dirty="0"/>
          </a:p>
        </p:txBody>
      </p:sp>
      <p:pic>
        <p:nvPicPr>
          <p:cNvPr id="2051" name="Picture 3"/>
          <p:cNvPicPr>
            <a:picLocks noChangeAspect="1" noChangeArrowheads="1"/>
          </p:cNvPicPr>
          <p:nvPr/>
        </p:nvPicPr>
        <p:blipFill>
          <a:blip r:embed="rId3" cstate="print"/>
          <a:srcRect l="20668" t="33266" r="27863" b="43109"/>
          <a:stretch>
            <a:fillRect/>
          </a:stretch>
        </p:blipFill>
        <p:spPr bwMode="auto">
          <a:xfrm>
            <a:off x="0" y="1628800"/>
            <a:ext cx="8748464" cy="3582446"/>
          </a:xfrm>
          <a:prstGeom prst="rect">
            <a:avLst/>
          </a:prstGeom>
          <a:noFill/>
          <a:ln w="9525">
            <a:noFill/>
            <a:miter lim="800000"/>
            <a:headEnd/>
            <a:tailEnd/>
          </a:ln>
        </p:spPr>
      </p:pic>
      <p:sp>
        <p:nvSpPr>
          <p:cNvPr id="7" name="6 - TextBox"/>
          <p:cNvSpPr txBox="1"/>
          <p:nvPr/>
        </p:nvSpPr>
        <p:spPr>
          <a:xfrm>
            <a:off x="7956376" y="5157192"/>
            <a:ext cx="587020" cy="369332"/>
          </a:xfrm>
          <a:prstGeom prst="rect">
            <a:avLst/>
          </a:prstGeom>
          <a:noFill/>
        </p:spPr>
        <p:txBody>
          <a:bodyPr wrap="none" rtlCol="0">
            <a:spAutoFit/>
          </a:bodyPr>
          <a:lstStyle/>
          <a:p>
            <a:r>
              <a:rPr lang="en-US" dirty="0"/>
              <a:t>Pg.3</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611560" y="188640"/>
            <a:ext cx="8229600" cy="576064"/>
          </a:xfrm>
        </p:spPr>
        <p:style>
          <a:lnRef idx="0">
            <a:schemeClr val="accent1"/>
          </a:lnRef>
          <a:fillRef idx="3">
            <a:schemeClr val="accent1"/>
          </a:fillRef>
          <a:effectRef idx="3">
            <a:schemeClr val="accent1"/>
          </a:effectRef>
          <a:fontRef idx="minor">
            <a:schemeClr val="lt1"/>
          </a:fontRef>
        </p:style>
        <p:txBody>
          <a:bodyPr>
            <a:noAutofit/>
          </a:bodyPr>
          <a:lstStyle/>
          <a:p>
            <a:r>
              <a:rPr lang="en-US" sz="3200" b="1" dirty="0"/>
              <a:t>Official Documents</a:t>
            </a:r>
            <a:endParaRPr lang="el-GR" sz="3200" b="1" dirty="0"/>
          </a:p>
        </p:txBody>
      </p:sp>
      <p:pic>
        <p:nvPicPr>
          <p:cNvPr id="3075" name="Picture 3"/>
          <p:cNvPicPr>
            <a:picLocks noChangeAspect="1" noChangeArrowheads="1"/>
          </p:cNvPicPr>
          <p:nvPr/>
        </p:nvPicPr>
        <p:blipFill>
          <a:blip r:embed="rId2" cstate="print"/>
          <a:srcRect l="33950" t="16532" r="34504" b="5704"/>
          <a:stretch>
            <a:fillRect/>
          </a:stretch>
        </p:blipFill>
        <p:spPr bwMode="auto">
          <a:xfrm>
            <a:off x="467544" y="908720"/>
            <a:ext cx="4104456" cy="5688632"/>
          </a:xfrm>
          <a:prstGeom prst="rect">
            <a:avLst/>
          </a:prstGeom>
          <a:noFill/>
          <a:ln w="9525">
            <a:noFill/>
            <a:miter lim="800000"/>
            <a:headEnd/>
            <a:tailEnd/>
          </a:ln>
        </p:spPr>
      </p:pic>
      <p:sp>
        <p:nvSpPr>
          <p:cNvPr id="6" name="5 - TextBox"/>
          <p:cNvSpPr txBox="1"/>
          <p:nvPr/>
        </p:nvSpPr>
        <p:spPr>
          <a:xfrm>
            <a:off x="251520" y="5445224"/>
            <a:ext cx="652743" cy="369332"/>
          </a:xfrm>
          <a:prstGeom prst="rect">
            <a:avLst/>
          </a:prstGeom>
          <a:noFill/>
        </p:spPr>
        <p:txBody>
          <a:bodyPr wrap="none" rtlCol="0">
            <a:spAutoFit/>
            <a:scene3d>
              <a:camera prst="isometricRightUp"/>
              <a:lightRig rig="threePt" dir="t"/>
            </a:scene3d>
          </a:bodyPr>
          <a:lstStyle/>
          <a:p>
            <a:r>
              <a:rPr lang="en-US" dirty="0"/>
              <a:t>2011</a:t>
            </a:r>
            <a:endParaRPr lang="el-GR" dirty="0"/>
          </a:p>
        </p:txBody>
      </p:sp>
      <p:pic>
        <p:nvPicPr>
          <p:cNvPr id="3076" name="Picture 4"/>
          <p:cNvPicPr>
            <a:picLocks noChangeAspect="1" noChangeArrowheads="1"/>
          </p:cNvPicPr>
          <p:nvPr/>
        </p:nvPicPr>
        <p:blipFill>
          <a:blip r:embed="rId3" cstate="print"/>
          <a:srcRect l="14861" t="22438" r="22881" b="42125"/>
          <a:stretch>
            <a:fillRect/>
          </a:stretch>
        </p:blipFill>
        <p:spPr bwMode="auto">
          <a:xfrm>
            <a:off x="251520" y="1124744"/>
            <a:ext cx="8604448" cy="3888432"/>
          </a:xfrm>
          <a:prstGeom prst="rect">
            <a:avLst/>
          </a:prstGeom>
          <a:noFill/>
          <a:ln w="9525">
            <a:noFill/>
            <a:miter lim="800000"/>
            <a:headEnd/>
            <a:tailEnd/>
          </a:ln>
        </p:spPr>
      </p:pic>
      <p:sp>
        <p:nvSpPr>
          <p:cNvPr id="8" name="7 - TextBox"/>
          <p:cNvSpPr txBox="1"/>
          <p:nvPr/>
        </p:nvSpPr>
        <p:spPr>
          <a:xfrm>
            <a:off x="7740352" y="5301208"/>
            <a:ext cx="756938" cy="369332"/>
          </a:xfrm>
          <a:prstGeom prst="rect">
            <a:avLst/>
          </a:prstGeom>
          <a:noFill/>
        </p:spPr>
        <p:txBody>
          <a:bodyPr wrap="none" rtlCol="0">
            <a:spAutoFit/>
          </a:bodyPr>
          <a:lstStyle/>
          <a:p>
            <a:r>
              <a:rPr lang="en-US" dirty="0"/>
              <a:t>Pg. 32</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TotalTime>
  <Words>1627</Words>
  <Application>Microsoft Office PowerPoint</Application>
  <PresentationFormat>Προβολή στην οθόνη (4:3)</PresentationFormat>
  <Paragraphs>276</Paragraphs>
  <Slides>49</Slides>
  <Notes>2</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49</vt:i4>
      </vt:variant>
    </vt:vector>
  </HeadingPairs>
  <TitlesOfParts>
    <vt:vector size="58" baseType="lpstr">
      <vt:lpstr>Arial</vt:lpstr>
      <vt:lpstr>Arial Narrow</vt:lpstr>
      <vt:lpstr>Calibri</vt:lpstr>
      <vt:lpstr>Century Gothic</vt:lpstr>
      <vt:lpstr>ECSquareSansPro-Regular</vt:lpstr>
      <vt:lpstr>Tahoma</vt:lpstr>
      <vt:lpstr>Wingdings</vt:lpstr>
      <vt:lpstr>Θέμα του Office</vt:lpstr>
      <vt:lpstr>Acrobat Document</vt:lpstr>
      <vt:lpstr>SCIENCE EDUCATION</vt:lpstr>
      <vt:lpstr>Διάγραμμα προσέγγισης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Official Documents</vt:lpstr>
      <vt:lpstr>Official Documents</vt:lpstr>
      <vt:lpstr>Official Documents</vt:lpstr>
      <vt:lpstr>Παρουσίαση του PowerPoint</vt:lpstr>
      <vt:lpstr>Παρουσίαση του PowerPoint</vt:lpstr>
      <vt:lpstr>Τεχνολογικός Γραμματισμός</vt:lpstr>
      <vt:lpstr>Τεχνολογικός Γραμματισμός</vt:lpstr>
      <vt:lpstr>Παρουσίαση του PowerPoint</vt:lpstr>
      <vt:lpstr>Eπιστημονικός-Τεχνολογικός Γραμματισμός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STEM</vt:lpstr>
      <vt:lpstr>Παρουσίαση του PowerPoint</vt:lpstr>
      <vt:lpstr>STEM-STEAM Πόσο σημαντικές είναι οι Τέχνες για τους/τις μαθητές/τριες?</vt:lpstr>
      <vt:lpstr>STEAM</vt:lpstr>
      <vt:lpstr>Παρουσίαση του PowerPoint</vt:lpstr>
      <vt:lpstr>STEAM-NANOTECHNOLOGY</vt:lpstr>
      <vt:lpstr> 1ο , 2ο ΦΕΣΤΙΒΑΛ ΦΥΣΙΚΩΝ ΕΠΙΣΤΗΜΩΝ &amp; ΤΕΧΝΟΛΟΓΙΑΣ </vt:lpstr>
      <vt:lpstr> 3o ΦΕΣΤΙΒΑΛ ΦΥΣΙΚΩΝ ΕΠΙΣΤΗΜΩΝ &amp; ΤΕΧΝΟΛΟΓΙΑΣ </vt:lpstr>
      <vt:lpstr>Παρουσίαση του PowerPoint</vt:lpstr>
      <vt:lpstr>Φάσεις Υλοποίησης του Φεστιβάλ</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Παρατηρήσεις-Μελλοντικές δράσεις</vt:lpstr>
      <vt:lpstr>Δυναμική</vt:lpstr>
      <vt:lpstr>Παρουσίαση του PowerPoint</vt:lpstr>
      <vt:lpstr>Παρουσίαση του PowerPoint</vt:lpstr>
      <vt:lpstr>Παρουσίαση του PowerPoint</vt:lpstr>
      <vt:lpstr>Δεξιότητες και διαθέσεις ΚΣ</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EDUCATION</dc:title>
  <dc:creator>Asus</dc:creator>
  <cp:lastModifiedBy>Anna Spyrtou</cp:lastModifiedBy>
  <cp:revision>82</cp:revision>
  <dcterms:created xsi:type="dcterms:W3CDTF">2016-03-05T07:48:08Z</dcterms:created>
  <dcterms:modified xsi:type="dcterms:W3CDTF">2020-05-15T15:59:27Z</dcterms:modified>
</cp:coreProperties>
</file>