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1" r:id="rId7"/>
    <p:sldId id="257"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90E2E23-943A-4409-9B26-C7C140221BAA}" type="datetimeFigureOut">
              <a:rPr lang="el-GR" smtClean="0"/>
              <a:pPr/>
              <a:t>18/12/2020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15443A-BBC0-45E9-BDDD-6DD85DB3111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2E23-943A-4409-9B26-C7C140221BAA}" type="datetimeFigureOut">
              <a:rPr lang="el-GR" smtClean="0"/>
              <a:pPr/>
              <a:t>18/12/2020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5443A-BBC0-45E9-BDDD-6DD85DB3111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l.wikipedia.org/wiki/%CE%9F_%CE%A0%CE%BF%CE%BB%CE%B9%CF%84%CE%B9%CF%83%CE%BC%CF%8C%CF%82_%CE%A0%CE%B7%CE%B3%CE%AE_%CE%94%CF%85%CF%83%CF%84%CF%85%CF%87%CE%AF%CE%B1%CF%8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Μεταφορά 6. Οι οργανώσεις ως ψυχικές φυλακές</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Βασικό σκεπτικό</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οργανώσεις δημιουργούνται και διατηρούνται με συνειδητές και ασυνείδητες διεργασίες: Οι άνθρωποι μπορούν να φυλακιστούν ή να περιοριστούν από τις εικόνες, τις ιδέες, τις σκέψεις και τις ενέργειες που παράγουν αυτές οι διεργασίες</a:t>
            </a:r>
            <a:endParaRPr lang="en-US" dirty="0" smtClean="0"/>
          </a:p>
          <a:p>
            <a:r>
              <a:rPr lang="el-GR" dirty="0" smtClean="0"/>
              <a:t>Η «ψυχοπαθολογία» της </a:t>
            </a:r>
            <a:r>
              <a:rPr lang="el-GR" dirty="0" err="1" smtClean="0"/>
              <a:t>οργανωσιακής</a:t>
            </a:r>
            <a:r>
              <a:rPr lang="el-GR" dirty="0" smtClean="0"/>
              <a:t> ζωής (ανορθολογικές συμπεριφορές): «τοξικές» </a:t>
            </a:r>
            <a:r>
              <a:rPr lang="el-GR" dirty="0" err="1" smtClean="0"/>
              <a:t>οργανωσιακές</a:t>
            </a:r>
            <a:r>
              <a:rPr lang="el-GR" dirty="0" smtClean="0"/>
              <a:t> κουλτούρες &amp; καταστροφικές </a:t>
            </a:r>
            <a:r>
              <a:rPr lang="el-GR" dirty="0" err="1" smtClean="0"/>
              <a:t>μικρο</a:t>
            </a:r>
            <a:r>
              <a:rPr lang="el-GR" dirty="0" smtClean="0"/>
              <a:t>-πολιτικές</a:t>
            </a:r>
          </a:p>
          <a:p>
            <a:r>
              <a:rPr lang="el-GR" dirty="0" smtClean="0"/>
              <a:t>Προτιμώμενοι τρόποι σκέψης (π.χ. στερεότυπα &amp; προκαταλήψεις, κοινωνικές αναπαραστάσεις &amp; ιδεολογία)</a:t>
            </a:r>
          </a:p>
          <a:p>
            <a:r>
              <a:rPr lang="el-GR" dirty="0" smtClean="0"/>
              <a:t>Ατομικό και συλλογικό ασυνείδητο (ψυχανάλυση/ψυχοδυναμικές θεωρίες)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Προτιμώμενοι τρόποι σκέψης και δράσης</a:t>
            </a:r>
            <a:endParaRPr lang="el-GR" dirty="0"/>
          </a:p>
        </p:txBody>
      </p:sp>
      <p:sp>
        <p:nvSpPr>
          <p:cNvPr id="3" name="2 - Θέση περιεχομένου"/>
          <p:cNvSpPr>
            <a:spLocks noGrp="1"/>
          </p:cNvSpPr>
          <p:nvPr>
            <p:ph idx="1"/>
          </p:nvPr>
        </p:nvSpPr>
        <p:spPr/>
        <p:txBody>
          <a:bodyPr/>
          <a:lstStyle/>
          <a:p>
            <a:r>
              <a:rPr lang="el-GR" dirty="0" smtClean="0"/>
              <a:t>Γνωστικές παγίδες</a:t>
            </a:r>
            <a:endParaRPr lang="en-US" dirty="0" smtClean="0"/>
          </a:p>
          <a:p>
            <a:r>
              <a:rPr lang="en-US" dirty="0" smtClean="0"/>
              <a:t>Groupthink (</a:t>
            </a:r>
            <a:r>
              <a:rPr lang="el-GR" dirty="0" err="1" smtClean="0"/>
              <a:t>συμμορφωτική</a:t>
            </a:r>
            <a:r>
              <a:rPr lang="el-GR" dirty="0" smtClean="0"/>
              <a:t> ομαδική σκέψη)</a:t>
            </a:r>
            <a:r>
              <a:rPr lang="en-US" dirty="0" smtClean="0"/>
              <a:t> Janis (1972 &amp; 1982) </a:t>
            </a:r>
            <a:r>
              <a:rPr lang="en-US" i="1" dirty="0" smtClean="0"/>
              <a:t>Victims of groupthink: A psychological study of foreign-policy decisions and fiascoes</a:t>
            </a:r>
            <a:endParaRPr lang="el-GR" i="1" dirty="0" smtClean="0"/>
          </a:p>
          <a:p>
            <a:endParaRPr lang="en-US"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Ψυχοδυναμικές θεωρίες: Ασυνείδητο</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Συνειδητό και ασυνείδητο: δύο επίπεδα ψυχικής ζωής/ύπαρξης</a:t>
            </a:r>
          </a:p>
          <a:p>
            <a:r>
              <a:rPr lang="el-GR" dirty="0" smtClean="0"/>
              <a:t>Η κουλτούρα ως η ορατή επιφάνεια της «απώθησης» που συνοδεύει την ανάπτυξη της ανθρώπινης κοινωνικότητας</a:t>
            </a:r>
            <a:r>
              <a:rPr lang="en-US" dirty="0" smtClean="0"/>
              <a:t> (Freud, 1930/</a:t>
            </a:r>
            <a:r>
              <a:rPr lang="el-GR" dirty="0" smtClean="0"/>
              <a:t>1974</a:t>
            </a:r>
            <a:r>
              <a:rPr lang="en-US" dirty="0" smtClean="0"/>
              <a:t>, </a:t>
            </a:r>
            <a:r>
              <a:rPr lang="el-GR" i="1" dirty="0" smtClean="0"/>
              <a:t>Ο πολιτισμός πηγή δυστυχίας </a:t>
            </a:r>
            <a:r>
              <a:rPr lang="en-US" i="1" dirty="0" smtClean="0">
                <a:hlinkClick r:id="rId2"/>
              </a:rPr>
              <a:t>https://el.wikipedia.org/wiki/%CE%9F_%CE%A0%CE%BF%CE%BB%CE%B9%CF%84%CE%B9%CF%83%CE%BC%CF%8C%CF%82_%CE%A0%CE%B7%CE%B3%CE%AE_%CE%94%CF%85%CF%83%CF%84%CF%85%CF%87%CE%AF%CE%B1%CF%82</a:t>
            </a:r>
            <a:r>
              <a:rPr lang="en-US" dirty="0" smtClean="0"/>
              <a:t>)</a:t>
            </a:r>
            <a:endParaRPr lang="el-GR" dirty="0" smtClean="0"/>
          </a:p>
          <a:p>
            <a:r>
              <a:rPr lang="el-GR" dirty="0" smtClean="0"/>
              <a:t>Δομή της προσωπικότητας: </a:t>
            </a:r>
            <a:r>
              <a:rPr lang="en-US" dirty="0" smtClean="0"/>
              <a:t>Id, Ego, Superego</a:t>
            </a:r>
            <a:endParaRPr lang="el-GR" dirty="0" smtClean="0"/>
          </a:p>
          <a:p>
            <a:r>
              <a:rPr lang="el-GR" dirty="0" smtClean="0"/>
              <a:t>Απωθημένη σεξουαλικότητα</a:t>
            </a:r>
          </a:p>
          <a:p>
            <a:r>
              <a:rPr lang="el-GR" dirty="0" smtClean="0"/>
              <a:t>Πατριαρχική οικογένεια</a:t>
            </a:r>
          </a:p>
          <a:p>
            <a:r>
              <a:rPr lang="el-GR" dirty="0" smtClean="0"/>
              <a:t>Θάνατος &amp; αθανασία</a:t>
            </a:r>
          </a:p>
          <a:p>
            <a:r>
              <a:rPr lang="el-GR" dirty="0" smtClean="0"/>
              <a:t>Αγωνία</a:t>
            </a:r>
            <a:r>
              <a:rPr lang="en-US" dirty="0" smtClean="0"/>
              <a:t> (</a:t>
            </a:r>
            <a:r>
              <a:rPr lang="el-GR" dirty="0" err="1" smtClean="0"/>
              <a:t>αντικειμενότροπες</a:t>
            </a:r>
            <a:r>
              <a:rPr lang="el-GR" dirty="0" smtClean="0"/>
              <a:t> σχέσεις, </a:t>
            </a:r>
            <a:r>
              <a:rPr lang="en-US" dirty="0" smtClean="0"/>
              <a:t>Klein, </a:t>
            </a:r>
            <a:r>
              <a:rPr lang="en-US" dirty="0" err="1" smtClean="0"/>
              <a:t>Bion</a:t>
            </a:r>
            <a:r>
              <a:rPr lang="en-US" dirty="0" smtClean="0"/>
              <a:t>)</a:t>
            </a:r>
            <a:endParaRPr lang="el-GR" dirty="0" smtClean="0"/>
          </a:p>
          <a:p>
            <a:r>
              <a:rPr lang="el-GR" dirty="0" smtClean="0"/>
              <a:t>Μεταβατικά αντικείμενα (</a:t>
            </a:r>
            <a:r>
              <a:rPr lang="en-US" dirty="0" err="1" smtClean="0"/>
              <a:t>Winnicott</a:t>
            </a:r>
            <a:r>
              <a:rPr lang="en-US" dirty="0" smtClean="0"/>
              <a:t>, Bridger)</a:t>
            </a:r>
            <a:endParaRPr lang="el-GR" dirty="0" smtClean="0"/>
          </a:p>
          <a:p>
            <a:r>
              <a:rPr lang="el-GR" dirty="0" smtClean="0"/>
              <a:t>Συλλογικό ασυνείδητο: Σκιά &amp; αρχέτυπο</a:t>
            </a:r>
            <a:r>
              <a:rPr lang="en-US" dirty="0" smtClean="0"/>
              <a:t> (Jung</a:t>
            </a:r>
            <a:r>
              <a:rPr lang="el-GR" dirty="0" smtClean="0"/>
              <a:t>, </a:t>
            </a:r>
            <a:r>
              <a:rPr lang="en-US" dirty="0" err="1" smtClean="0"/>
              <a:t>Denhardt</a:t>
            </a:r>
            <a:r>
              <a:rPr lang="en-US" dirty="0" smtClean="0"/>
              <a:t>)</a:t>
            </a:r>
            <a:endParaRPr lang="el-GR" dirty="0" smtClean="0"/>
          </a:p>
          <a:p>
            <a:r>
              <a:rPr lang="el-GR" dirty="0" smtClean="0"/>
              <a:t>Το ασυνείδητο ως δημιουργική και καταστροφική δύναμη</a:t>
            </a:r>
            <a:endParaRPr lang="en-US" dirty="0" smtClean="0"/>
          </a:p>
          <a:p>
            <a:r>
              <a:rPr lang="en-US" dirty="0" smtClean="0"/>
              <a:t>Freud (1921</a:t>
            </a:r>
            <a:r>
              <a:rPr lang="el-GR" dirty="0" smtClean="0"/>
              <a:t>/2014</a:t>
            </a:r>
            <a:r>
              <a:rPr lang="en-US" dirty="0" smtClean="0"/>
              <a:t>) </a:t>
            </a:r>
            <a:r>
              <a:rPr lang="el-GR" i="1" dirty="0" smtClean="0"/>
              <a:t>Ψυχολογία των μαζών και ανάλυση του Εγώ</a:t>
            </a:r>
            <a:endParaRPr lang="en-US" dirty="0" smtClean="0"/>
          </a:p>
          <a:p>
            <a:pPr>
              <a:buNone/>
            </a:pPr>
            <a:r>
              <a:rPr lang="en-US" dirty="0" smtClean="0"/>
              <a:t>	</a:t>
            </a:r>
            <a:r>
              <a:rPr lang="el-GR" dirty="0" err="1" smtClean="0"/>
              <a:t>Ναυρίδης</a:t>
            </a:r>
            <a:r>
              <a:rPr lang="en-US" dirty="0" smtClean="0"/>
              <a:t> (</a:t>
            </a:r>
            <a:r>
              <a:rPr lang="el-GR" dirty="0" smtClean="0"/>
              <a:t>2005</a:t>
            </a:r>
            <a:r>
              <a:rPr lang="en-US" dirty="0" smtClean="0"/>
              <a:t>)</a:t>
            </a:r>
            <a:r>
              <a:rPr lang="el-GR" dirty="0" smtClean="0"/>
              <a:t> </a:t>
            </a:r>
            <a:r>
              <a:rPr lang="el-GR" i="1" dirty="0" smtClean="0"/>
              <a:t>Ψυχολογία των ομάδων</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Ψυχοδυναμικές θεωρίες: </a:t>
            </a:r>
            <a:r>
              <a:rPr lang="el-GR" dirty="0" smtClean="0"/>
              <a:t>Βασική βιβλιογραφία</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dirty="0" err="1" smtClean="0"/>
              <a:t>Jaques</a:t>
            </a:r>
            <a:r>
              <a:rPr lang="en-US" dirty="0" smtClean="0"/>
              <a:t> (1952) </a:t>
            </a:r>
            <a:r>
              <a:rPr lang="en-US" i="1" dirty="0" smtClean="0"/>
              <a:t>The changing culture of the factory</a:t>
            </a:r>
          </a:p>
          <a:p>
            <a:r>
              <a:rPr lang="en-US" dirty="0" smtClean="0"/>
              <a:t>Levinson (1972) </a:t>
            </a:r>
            <a:r>
              <a:rPr lang="en-US" i="1" dirty="0" smtClean="0"/>
              <a:t>Organizational diagnosis</a:t>
            </a:r>
          </a:p>
          <a:p>
            <a:r>
              <a:rPr lang="en-US" dirty="0" err="1" smtClean="0"/>
              <a:t>Kets</a:t>
            </a:r>
            <a:r>
              <a:rPr lang="en-US" dirty="0" smtClean="0"/>
              <a:t> de </a:t>
            </a:r>
            <a:r>
              <a:rPr lang="en-US" dirty="0" err="1" smtClean="0"/>
              <a:t>Vries</a:t>
            </a:r>
            <a:r>
              <a:rPr lang="en-US" dirty="0" smtClean="0"/>
              <a:t> &amp; Miller (1984) </a:t>
            </a:r>
            <a:r>
              <a:rPr lang="en-US" i="1" dirty="0" smtClean="0"/>
              <a:t>The neurotic organization</a:t>
            </a:r>
          </a:p>
          <a:p>
            <a:r>
              <a:rPr lang="en-US" dirty="0" smtClean="0"/>
              <a:t>Baum (1987) </a:t>
            </a:r>
            <a:r>
              <a:rPr lang="en-US" i="1" dirty="0" smtClean="0"/>
              <a:t>The invisible bureaucracy</a:t>
            </a:r>
          </a:p>
          <a:p>
            <a:r>
              <a:rPr lang="en-US" dirty="0" err="1" smtClean="0"/>
              <a:t>Hirschhorn</a:t>
            </a:r>
            <a:r>
              <a:rPr lang="en-US" dirty="0" smtClean="0"/>
              <a:t> (1988) </a:t>
            </a:r>
            <a:r>
              <a:rPr lang="en-US" i="1" dirty="0" smtClean="0"/>
              <a:t>The workplace </a:t>
            </a:r>
            <a:r>
              <a:rPr lang="en-US" i="1" dirty="0" smtClean="0"/>
              <a:t>within</a:t>
            </a:r>
          </a:p>
          <a:p>
            <a:r>
              <a:rPr lang="en-US" dirty="0" err="1" smtClean="0"/>
              <a:t>Zaleznik</a:t>
            </a:r>
            <a:r>
              <a:rPr lang="en-US" dirty="0" smtClean="0"/>
              <a:t> (1989) </a:t>
            </a:r>
            <a:r>
              <a:rPr lang="en-US" i="1" dirty="0" smtClean="0"/>
              <a:t>The managerial mystique</a:t>
            </a:r>
          </a:p>
          <a:p>
            <a:r>
              <a:rPr lang="en-US" dirty="0" err="1" smtClean="0"/>
              <a:t>Kets</a:t>
            </a:r>
            <a:r>
              <a:rPr lang="en-US" dirty="0" smtClean="0"/>
              <a:t> de </a:t>
            </a:r>
            <a:r>
              <a:rPr lang="en-US" dirty="0" err="1" smtClean="0"/>
              <a:t>Vries</a:t>
            </a:r>
            <a:r>
              <a:rPr lang="en-US" dirty="0" smtClean="0"/>
              <a:t> (1991) </a:t>
            </a:r>
            <a:r>
              <a:rPr lang="en-US" i="1" dirty="0" smtClean="0"/>
              <a:t>Organizations on the couch</a:t>
            </a:r>
          </a:p>
          <a:p>
            <a:r>
              <a:rPr lang="en-US" dirty="0" err="1" smtClean="0"/>
              <a:t>Czander</a:t>
            </a:r>
            <a:r>
              <a:rPr lang="en-US" dirty="0" smtClean="0"/>
              <a:t> (1993) </a:t>
            </a:r>
            <a:r>
              <a:rPr lang="en-US" i="1" dirty="0" smtClean="0"/>
              <a:t>The psychodynamics of work and organizations</a:t>
            </a:r>
            <a:endParaRPr lang="en-US" i="1" dirty="0" smtClean="0"/>
          </a:p>
          <a:p>
            <a:r>
              <a:rPr lang="en-US" dirty="0" smtClean="0"/>
              <a:t>Diamond (1993) </a:t>
            </a:r>
            <a:r>
              <a:rPr lang="en-US" i="1" dirty="0" smtClean="0"/>
              <a:t>The unconscious life of organizations</a:t>
            </a:r>
          </a:p>
          <a:p>
            <a:r>
              <a:rPr lang="en-US" dirty="0" err="1" smtClean="0"/>
              <a:t>Hirschhorn</a:t>
            </a:r>
            <a:r>
              <a:rPr lang="en-US" dirty="0" smtClean="0"/>
              <a:t> &amp; Barnett (1993) </a:t>
            </a:r>
            <a:r>
              <a:rPr lang="en-US" i="1" dirty="0" smtClean="0"/>
              <a:t>The psychodynamics of organizations</a:t>
            </a:r>
          </a:p>
          <a:p>
            <a:r>
              <a:rPr lang="en-US" dirty="0" err="1" smtClean="0"/>
              <a:t>Obholzer</a:t>
            </a:r>
            <a:r>
              <a:rPr lang="en-US" dirty="0" smtClean="0"/>
              <a:t> &amp; Roberts (1994) </a:t>
            </a:r>
            <a:r>
              <a:rPr lang="en-US" i="1" dirty="0" smtClean="0"/>
              <a:t>The unconscious at work</a:t>
            </a:r>
          </a:p>
          <a:p>
            <a:r>
              <a:rPr lang="en-US" dirty="0" smtClean="0"/>
              <a:t>Gabriel (1999) </a:t>
            </a:r>
            <a:r>
              <a:rPr lang="en-US" i="1" dirty="0" smtClean="0"/>
              <a:t>Organizations in depth</a:t>
            </a:r>
          </a:p>
          <a:p>
            <a:r>
              <a:rPr lang="en-US" i="1" dirty="0" err="1" smtClean="0"/>
              <a:t>Sievers</a:t>
            </a:r>
            <a:r>
              <a:rPr lang="en-US" i="1" dirty="0" smtClean="0"/>
              <a:t> (2009) Psychoanalytic studies </a:t>
            </a:r>
            <a:r>
              <a:rPr lang="en-US" i="1" smtClean="0"/>
              <a:t>of organizations</a:t>
            </a:r>
            <a:endParaRPr lang="en-US" i="1"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Πλεονεκτήματα της μεταφοράς της ψυχικής φυλακής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Αποκάλυψη διαδικασιών και μοτίβων ελέγχου που παγιδεύουν τους ανθρώπους σε μη ικανοποιητικούς τρόπους ύπαρξης με στόχο την επινόηση τρόπων με τους οποίους μπορούμε να τροποποιήσουμε αυτές τις διαδικασίες και τα μοτίβα</a:t>
            </a:r>
          </a:p>
          <a:p>
            <a:r>
              <a:rPr lang="el-GR" dirty="0" smtClean="0"/>
              <a:t>Κατανόηση της </a:t>
            </a:r>
            <a:r>
              <a:rPr lang="el-GR" dirty="0" err="1" smtClean="0"/>
              <a:t>οργανωσιακής</a:t>
            </a:r>
            <a:r>
              <a:rPr lang="el-GR" dirty="0" smtClean="0"/>
              <a:t> αλλαγής τόσο σε προσωπικό όσο και σε συλλογικό επίπεδο</a:t>
            </a:r>
          </a:p>
          <a:p>
            <a:r>
              <a:rPr lang="el-GR" dirty="0" smtClean="0"/>
              <a:t>Κατανόηση των διασυνδέσεων ανάμεσα στο έλλογο και το παράλογο</a:t>
            </a:r>
          </a:p>
          <a:p>
            <a:r>
              <a:rPr lang="el-GR" dirty="0" smtClean="0"/>
              <a:t>Ηθική </a:t>
            </a:r>
            <a:r>
              <a:rPr lang="el-GR" smtClean="0"/>
              <a:t>&amp; ιδεολογική πλευρά </a:t>
            </a:r>
            <a:r>
              <a:rPr lang="el-GR" dirty="0" smtClean="0"/>
              <a:t>της οργάνωσης</a:t>
            </a:r>
          </a:p>
          <a:p>
            <a:pPr>
              <a:buNone/>
            </a:pPr>
            <a:r>
              <a:rPr lang="el-GR" b="1" dirty="0" smtClean="0"/>
              <a:t>Όμως:</a:t>
            </a:r>
            <a:r>
              <a:rPr lang="el-GR" dirty="0" smtClean="0"/>
              <a:t> παραμέληση της υλικής πλευράς της οργάνωσης , ουτοπία απελευθέρωσης, εργαλείο χειραγώγησης ως «θεραπείας»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143000"/>
          </a:xfrm>
        </p:spPr>
        <p:txBody>
          <a:bodyPr>
            <a:normAutofit fontScale="90000"/>
          </a:bodyPr>
          <a:lstStyle/>
          <a:p>
            <a:r>
              <a:rPr lang="el-GR" dirty="0" smtClean="0"/>
              <a:t>Ψυχοδυναμικές οπτικές της διοίκησης της εκπαίδευσης και της εκπαιδευτικής ηγεσίας</a:t>
            </a:r>
            <a:endParaRPr lang="el-GR" dirty="0"/>
          </a:p>
        </p:txBody>
      </p:sp>
      <p:sp>
        <p:nvSpPr>
          <p:cNvPr id="3" name="2 - Θέση περιεχομένου"/>
          <p:cNvSpPr>
            <a:spLocks noGrp="1"/>
          </p:cNvSpPr>
          <p:nvPr>
            <p:ph idx="1"/>
          </p:nvPr>
        </p:nvSpPr>
        <p:spPr>
          <a:xfrm>
            <a:off x="357158" y="2143116"/>
            <a:ext cx="8229600" cy="4525963"/>
          </a:xfrm>
        </p:spPr>
        <p:txBody>
          <a:bodyPr/>
          <a:lstStyle/>
          <a:p>
            <a:r>
              <a:rPr lang="el-GR" dirty="0" smtClean="0"/>
              <a:t>Η ψυχοδυναμική μελέτη των συναισθημάτων</a:t>
            </a:r>
          </a:p>
          <a:p>
            <a:r>
              <a:rPr lang="en-US" dirty="0" err="1" smtClean="0"/>
              <a:t>Samier</a:t>
            </a:r>
            <a:r>
              <a:rPr lang="en-US" dirty="0" smtClean="0"/>
              <a:t> &amp; Schmidt (Eds.) (2009) </a:t>
            </a:r>
            <a:r>
              <a:rPr lang="en-US" i="1" dirty="0" smtClean="0"/>
              <a:t>Emotional dimensions of educational administration and leadership</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TotalTime>
  <Words>462</Words>
  <Application>Microsoft Office PowerPoint</Application>
  <PresentationFormat>Προβολή στην οθόνη (4:3)</PresentationFormat>
  <Paragraphs>45</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Μεταφορά 6. Οι οργανώσεις ως ψυχικές φυλακές</vt:lpstr>
      <vt:lpstr>Βασικό σκεπτικό</vt:lpstr>
      <vt:lpstr>Προτιμώμενοι τρόποι σκέψης και δράσης</vt:lpstr>
      <vt:lpstr>Ψυχοδυναμικές θεωρίες: Ασυνείδητο</vt:lpstr>
      <vt:lpstr>Ψυχοδυναμικές θεωρίες: Βασική βιβλιογραφία</vt:lpstr>
      <vt:lpstr>Πλεονεκτήματα της μεταφοράς της ψυχικής φυλακής</vt:lpstr>
      <vt:lpstr>Ψυχοδυναμικές οπτικές της διοίκησης της εκπαίδευσης και της εκπαιδευτικής ηγεσίας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Μεταφορά 6. Οι οργανώσεις ως ψυχικές φυλακές</dc:title>
  <dc:creator>thalia konst</dc:creator>
  <cp:lastModifiedBy>thalia konst</cp:lastModifiedBy>
  <cp:revision>111</cp:revision>
  <dcterms:created xsi:type="dcterms:W3CDTF">2020-11-14T16:05:13Z</dcterms:created>
  <dcterms:modified xsi:type="dcterms:W3CDTF">2020-12-18T19:23:48Z</dcterms:modified>
</cp:coreProperties>
</file>