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5"/>
  </p:notesMasterIdLst>
  <p:sldIdLst>
    <p:sldId id="256" r:id="rId2"/>
    <p:sldId id="31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9" r:id="rId12"/>
    <p:sldId id="300" r:id="rId13"/>
    <p:sldId id="301" r:id="rId14"/>
    <p:sldId id="303" r:id="rId15"/>
    <p:sldId id="287" r:id="rId16"/>
    <p:sldId id="288" r:id="rId17"/>
    <p:sldId id="289" r:id="rId18"/>
    <p:sldId id="290" r:id="rId19"/>
    <p:sldId id="304" r:id="rId20"/>
    <p:sldId id="305" r:id="rId21"/>
    <p:sldId id="306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7" r:id="rId30"/>
    <p:sldId id="308" r:id="rId31"/>
    <p:sldId id="302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312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19/3/2013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19/3/2013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19/3/2013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19/3/2013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19/3/2013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Συνέλιξη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2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298" y="1628800"/>
            <a:ext cx="6733510" cy="546409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89104" algn="l"/>
                <a:tab pos="2800426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αλλάζουν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καθένα)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διαστήματα.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704"/>
              </a:lnSpc>
              <a:tabLst>
                <a:tab pos="89104" algn="l"/>
                <a:tab pos="2800426" algn="l"/>
              </a:tabLst>
            </a:pPr>
            <a:r>
              <a:rPr lang="en-US" altLang="zh-CN" dirty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ερί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πτωση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εργαζόμαστε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εξής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11298" y="2341135"/>
            <a:ext cx="185948" cy="57205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>
              <a:lnSpc>
                <a:spcPts val="21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18830" y="2366583"/>
            <a:ext cx="6670096" cy="122608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Σχεδιάζουμε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πρόχειρα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x(τ),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y(τ).</a:t>
            </a:r>
          </a:p>
          <a:p>
            <a:pPr>
              <a:lnSpc>
                <a:spcPts val="21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Θεωρούμε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εκείνο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x(τ),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y(τ)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απλούστερη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</a:p>
          <a:p>
            <a:pPr>
              <a:lnSpc>
                <a:spcPts val="1704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x(τ).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Θέτουμε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–τ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οπότε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</a:p>
          <a:p>
            <a:pPr>
              <a:lnSpc>
                <a:spcPts val="1704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x(-τ).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x(-τ)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συμμετρική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</a:p>
          <a:p>
            <a:pPr>
              <a:lnSpc>
                <a:spcPts val="1704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x(τ)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κατακόρυφο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άξονα.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1298" y="3613492"/>
            <a:ext cx="7347204" cy="182881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407335" algn="l"/>
                <a:tab pos="1400213" algn="l"/>
                <a:tab pos="145113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x(-τ)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θέτουμε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τ-t,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οπότε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x(-(τ-t))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ts val="1704"/>
              </a:lnSpc>
              <a:tabLst>
                <a:tab pos="407335" algn="l"/>
                <a:tab pos="1400213" algn="l"/>
                <a:tab pos="1451130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x(t-τ).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μετατοπισμένο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x(-</a:t>
            </a:r>
          </a:p>
          <a:p>
            <a:pPr>
              <a:lnSpc>
                <a:spcPts val="1704"/>
              </a:lnSpc>
              <a:tabLst>
                <a:tab pos="407335" algn="l"/>
                <a:tab pos="1400213" algn="l"/>
                <a:tab pos="1451130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τ).</a:t>
            </a:r>
          </a:p>
          <a:p>
            <a:pPr>
              <a:lnSpc>
                <a:spcPts val="2105"/>
              </a:lnSpc>
              <a:tabLst>
                <a:tab pos="407335" algn="l"/>
                <a:tab pos="1400213" algn="l"/>
                <a:tab pos="145113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Σχεδιάζουμε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παραστάσεις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x(t-τ),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y(τ),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</a:p>
          <a:p>
            <a:pPr>
              <a:lnSpc>
                <a:spcPts val="1704"/>
              </a:lnSpc>
              <a:tabLst>
                <a:tab pos="407335" algn="l"/>
                <a:tab pos="1400213" algn="l"/>
                <a:tab pos="1451130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διακρίνοντας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περιπτώσεις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διάφορες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lnSpc>
                <a:spcPts val="1704"/>
              </a:lnSpc>
              <a:tabLst>
                <a:tab pos="407335" algn="l"/>
                <a:tab pos="1400213" algn="l"/>
                <a:tab pos="1451130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υπολογίζουμε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ολοκλήρωμα: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005"/>
              </a:lnSpc>
              <a:tabLst>
                <a:tab pos="407335" algn="l"/>
                <a:tab pos="1400213" algn="l"/>
                <a:tab pos="1451130" algn="l"/>
              </a:tabLst>
            </a:pPr>
            <a:r>
              <a:rPr lang="en-US" altLang="zh-CN" dirty="0" smtClean="0"/>
              <a:t>		</a:t>
            </a:r>
            <a:endParaRPr lang="en-US" altLang="zh-CN" sz="1400" dirty="0">
              <a:solidFill>
                <a:srgbClr val="000000"/>
              </a:solidFill>
              <a:latin typeface="Symbol" pitchFamily="18" charset="0"/>
              <a:cs typeface="Symbol" pitchFamily="18" charset="0"/>
            </a:endParaRPr>
          </a:p>
        </p:txBody>
      </p:sp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Συνέλιξη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5229200"/>
            <a:ext cx="53816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0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2"/>
          <p:cNvSpPr txBox="1">
            <a:spLocks/>
          </p:cNvSpPr>
          <p:nvPr/>
        </p:nvSpPr>
        <p:spPr>
          <a:xfrm>
            <a:off x="1051992" y="3810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Συνέλιξη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" y="1700808"/>
            <a:ext cx="8842425" cy="35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12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" y="1556792"/>
            <a:ext cx="8964488" cy="51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Συνέλιξη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3212976"/>
            <a:ext cx="4320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Ανάκλαση ως προς κατακόρυφο άξονα και </a:t>
            </a:r>
          </a:p>
          <a:p>
            <a:r>
              <a:rPr lang="el-GR" b="1" dirty="0">
                <a:solidFill>
                  <a:srgbClr val="C00000"/>
                </a:solidFill>
              </a:rPr>
              <a:t>μ</a:t>
            </a:r>
            <a:r>
              <a:rPr lang="el-GR" b="1" dirty="0" smtClean="0">
                <a:solidFill>
                  <a:srgbClr val="C00000"/>
                </a:solidFill>
              </a:rPr>
              <a:t>ετατόπιση κατά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013175"/>
            <a:ext cx="373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Παίρνουμε το </a:t>
            </a:r>
            <a:r>
              <a:rPr lang="en-US" b="1" dirty="0" smtClean="0">
                <a:solidFill>
                  <a:srgbClr val="C00000"/>
                </a:solidFill>
              </a:rPr>
              <a:t>g(t-</a:t>
            </a:r>
            <a:r>
              <a:rPr lang="el-GR" b="1" dirty="0" smtClean="0">
                <a:solidFill>
                  <a:srgbClr val="C00000"/>
                </a:solidFill>
              </a:rPr>
              <a:t>τ) και το σέρνουμε 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πάνω στον ίδιο άξονα με το </a:t>
            </a:r>
            <a:r>
              <a:rPr lang="en-US" b="1" dirty="0" smtClean="0">
                <a:solidFill>
                  <a:srgbClr val="C00000"/>
                </a:solidFill>
              </a:rPr>
              <a:t>f(</a:t>
            </a:r>
            <a:r>
              <a:rPr lang="el-GR" b="1" dirty="0" smtClean="0">
                <a:solidFill>
                  <a:srgbClr val="C00000"/>
                </a:solidFill>
              </a:rPr>
              <a:t>τ)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13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7" y="1572083"/>
            <a:ext cx="7488832" cy="51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3" y="1527364"/>
            <a:ext cx="209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Συνέχεια από πριν…</a:t>
            </a:r>
            <a:endParaRPr lang="el-GR" dirty="0"/>
          </a:p>
        </p:txBody>
      </p:sp>
      <p:sp>
        <p:nvSpPr>
          <p:cNvPr id="7" name="Τίτλος 2"/>
          <p:cNvSpPr txBox="1">
            <a:spLocks/>
          </p:cNvSpPr>
          <p:nvPr/>
        </p:nvSpPr>
        <p:spPr>
          <a:xfrm>
            <a:off x="1051992" y="3810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Συνέλιξη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583" y="1908762"/>
            <a:ext cx="3957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Όταν το δεξί άκρο της  </a:t>
            </a:r>
            <a:r>
              <a:rPr lang="en-US" dirty="0" smtClean="0"/>
              <a:t>g(t-</a:t>
            </a:r>
            <a:r>
              <a:rPr lang="el-GR" dirty="0" smtClean="0"/>
              <a:t>τ) συναντά το</a:t>
            </a:r>
            <a:endParaRPr lang="en-US" dirty="0" smtClean="0"/>
          </a:p>
          <a:p>
            <a:r>
              <a:rPr lang="el-GR" dirty="0" smtClean="0"/>
              <a:t> αριστερό του </a:t>
            </a:r>
            <a:r>
              <a:rPr lang="en-US" dirty="0" smtClean="0"/>
              <a:t>f(</a:t>
            </a:r>
            <a:r>
              <a:rPr lang="el-GR" dirty="0" smtClean="0"/>
              <a:t>τ) και </a:t>
            </a:r>
            <a:endParaRPr lang="en-US" dirty="0" smtClean="0"/>
          </a:p>
          <a:p>
            <a:r>
              <a:rPr lang="el-GR" dirty="0" smtClean="0"/>
              <a:t>πέρα, Και όταν το αριστερό του </a:t>
            </a:r>
            <a:r>
              <a:rPr lang="en-US" dirty="0"/>
              <a:t>g(t-</a:t>
            </a:r>
            <a:r>
              <a:rPr lang="el-GR" dirty="0"/>
              <a:t>τ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Δεν </a:t>
            </a:r>
            <a:r>
              <a:rPr lang="el-GR" dirty="0" err="1" smtClean="0"/>
              <a:t>εχει</a:t>
            </a:r>
            <a:r>
              <a:rPr lang="el-GR" dirty="0" smtClean="0"/>
              <a:t> περάσει το 0, τότε η συνέλιξη</a:t>
            </a:r>
            <a:endParaRPr lang="en-US" dirty="0" smtClean="0"/>
          </a:p>
          <a:p>
            <a:r>
              <a:rPr lang="el-GR" dirty="0" smtClean="0"/>
              <a:t> υπολογίζεται από 0 </a:t>
            </a:r>
            <a:r>
              <a:rPr lang="el-GR" dirty="0" err="1" smtClean="0"/>
              <a:t>εως</a:t>
            </a:r>
            <a:r>
              <a:rPr lang="el-GR" dirty="0" smtClean="0"/>
              <a:t> τα </a:t>
            </a:r>
            <a:r>
              <a:rPr lang="en-US" dirty="0" smtClean="0"/>
              <a:t>t-1.</a:t>
            </a:r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" y="3372036"/>
            <a:ext cx="3184037" cy="7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" y="4653136"/>
            <a:ext cx="3147810" cy="81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ύγραμμο βέλος σύνδεσης 8"/>
          <p:cNvCxnSpPr/>
          <p:nvPr/>
        </p:nvCxnSpPr>
        <p:spPr>
          <a:xfrm>
            <a:off x="3419872" y="5061185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61704"/>
            <a:ext cx="1880885" cy="63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4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14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3"/>
            <a:ext cx="7992888" cy="9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0" y="3212976"/>
            <a:ext cx="7922566" cy="10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0" y="4455752"/>
            <a:ext cx="8462368" cy="17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3958" y="6524490"/>
            <a:ext cx="320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dirty="0" smtClean="0"/>
              <a:t>Γιώργος Καφετζής, Πανεπιστήμιο Κρήτης </a:t>
            </a:r>
            <a:endParaRPr lang="el-GR" sz="1400" i="1" dirty="0"/>
          </a:p>
        </p:txBody>
      </p:sp>
      <p:sp>
        <p:nvSpPr>
          <p:cNvPr id="9" name="Τίτλος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Συνέλιξη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263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194182"/>
            <a:ext cx="2592288" cy="67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</p:spTree>
    <p:extLst>
      <p:ext uri="{BB962C8B-B14F-4D97-AF65-F5344CB8AC3E}">
        <p14:creationId xmlns:p14="http://schemas.microsoft.com/office/powerpoint/2010/main" val="420618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3583235" y="326040"/>
            <a:ext cx="2449388" cy="723381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Άσκηση 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82061" y="1743128"/>
            <a:ext cx="407650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βρεθεί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38652" y="2353859"/>
            <a:ext cx="83356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Δίνεται: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38652" y="3282679"/>
            <a:ext cx="7595156" cy="93113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3500533" algn="l"/>
              </a:tabLst>
            </a:pPr>
            <a:r>
              <a:rPr lang="en-US" altLang="zh-CN" dirty="0" smtClean="0"/>
              <a:t>	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  <a:p>
            <a:pPr>
              <a:lnSpc>
                <a:spcPts val="2406"/>
              </a:lnSpc>
              <a:tabLst>
                <a:tab pos="3500533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Παρατηρούμε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ενιαίο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μαθηματικό</a:t>
            </a:r>
          </a:p>
          <a:p>
            <a:pPr>
              <a:lnSpc>
                <a:spcPts val="2305"/>
              </a:lnSpc>
              <a:tabLst>
                <a:tab pos="3500533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3209315" y="6399952"/>
            <a:ext cx="500489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(αφού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σταθερό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ολοκλήρωση)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93" y="1743128"/>
            <a:ext cx="2522661" cy="52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27" y="2234585"/>
            <a:ext cx="18573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3" y="4365104"/>
            <a:ext cx="7924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0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467544" y="4005064"/>
            <a:ext cx="3110788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Ακόμη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δεδομένο: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34886" y="5852838"/>
            <a:ext cx="3664401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τελικά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δίνει: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156500" cy="17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555776" y="404664"/>
            <a:ext cx="5285421" cy="76944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Άσκηση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 (</a:t>
            </a:r>
            <a:r>
              <a:rPr lang="en-US" altLang="zh-CN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συνέχει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8737"/>
            <a:ext cx="6477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8" y="5637873"/>
            <a:ext cx="2867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8332" y="2951528"/>
            <a:ext cx="3873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Ή Λύνουμε κανονικά το ολοκλήρωμα….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183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3347306" y="404664"/>
            <a:ext cx="2449388" cy="723381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Άσκηση 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2" y="1564703"/>
            <a:ext cx="8399884" cy="52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Έλλειψη 2"/>
          <p:cNvSpPr/>
          <p:nvPr/>
        </p:nvSpPr>
        <p:spPr>
          <a:xfrm>
            <a:off x="2627784" y="3284984"/>
            <a:ext cx="216024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21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19</a:t>
            </a:fld>
            <a:endParaRPr lang="el-G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536"/>
            <a:ext cx="483893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84076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3347864" y="420837"/>
            <a:ext cx="2634054" cy="76944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Άσκηση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</a:t>
            </a:r>
            <a:endParaRPr lang="el-GR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12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541" y="548680"/>
            <a:ext cx="1976503" cy="600270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>
              <a:spcBef>
                <a:spcPct val="0"/>
              </a:spcBef>
              <a:buNone/>
              <a:defRPr kumimoji="0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Περίληψη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07860" y="2087711"/>
            <a:ext cx="137710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l-GR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207860" y="2940190"/>
            <a:ext cx="424564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l-GR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Μετατοπίσεις Κλιμακώσεις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207860" y="3819120"/>
            <a:ext cx="2396490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l-GR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Ενέργεια Ισχύς </a:t>
            </a:r>
            <a:endParaRPr lang="en-US" altLang="zh-CN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4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20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6" y="1938338"/>
            <a:ext cx="8852734" cy="32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347864" y="420837"/>
            <a:ext cx="2634054" cy="76944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Άσκηση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</a:t>
            </a:r>
            <a:endParaRPr lang="el-GR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871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21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3" y="1916832"/>
            <a:ext cx="72294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347864" y="420837"/>
            <a:ext cx="2634054" cy="76944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Άσκηση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</a:t>
            </a:r>
            <a:endParaRPr lang="el-GR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25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967755" y="5788967"/>
            <a:ext cx="1464568" cy="22266"/>
          </a:xfrm>
          <a:custGeom>
            <a:avLst/>
            <a:gdLst>
              <a:gd name="connsiteX0" fmla="*/ 6350 w 1460500"/>
              <a:gd name="connsiteY0" fmla="*/ 6350 h 22225"/>
              <a:gd name="connsiteX1" fmla="*/ 1454149 w 14605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60500" h="22225">
                <a:moveTo>
                  <a:pt x="6350" y="6350"/>
                </a:moveTo>
                <a:lnTo>
                  <a:pt x="145414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71812" y="5325064"/>
            <a:ext cx="1861402" cy="1184818"/>
          </a:xfrm>
          <a:custGeom>
            <a:avLst/>
            <a:gdLst>
              <a:gd name="connsiteX0" fmla="*/ 0 w 1856231"/>
              <a:gd name="connsiteY0" fmla="*/ 0 h 1182624"/>
              <a:gd name="connsiteX1" fmla="*/ 0 w 1856231"/>
              <a:gd name="connsiteY1" fmla="*/ 1182624 h 1182624"/>
              <a:gd name="connsiteX2" fmla="*/ 1856231 w 1856231"/>
              <a:gd name="connsiteY2" fmla="*/ 1182624 h 1182624"/>
              <a:gd name="connsiteX3" fmla="*/ 1856231 w 1856231"/>
              <a:gd name="connsiteY3" fmla="*/ 0 h 1182624"/>
              <a:gd name="connsiteX4" fmla="*/ 0 w 1856231"/>
              <a:gd name="connsiteY4" fmla="*/ 0 h 1182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6231" h="1182624">
                <a:moveTo>
                  <a:pt x="0" y="0"/>
                </a:moveTo>
                <a:lnTo>
                  <a:pt x="0" y="1182624"/>
                </a:lnTo>
                <a:lnTo>
                  <a:pt x="1856231" y="1182624"/>
                </a:lnTo>
                <a:lnTo>
                  <a:pt x="1856231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860336" y="5580859"/>
            <a:ext cx="68975" cy="76239"/>
          </a:xfrm>
          <a:custGeom>
            <a:avLst/>
            <a:gdLst>
              <a:gd name="connsiteX0" fmla="*/ 6350 w 68783"/>
              <a:gd name="connsiteY0" fmla="*/ 69748 h 76098"/>
              <a:gd name="connsiteX1" fmla="*/ 62433 w 68783"/>
              <a:gd name="connsiteY1" fmla="*/ 6350 h 76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783" h="76098">
                <a:moveTo>
                  <a:pt x="6350" y="69748"/>
                </a:moveTo>
                <a:lnTo>
                  <a:pt x="6243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923605" y="5652314"/>
            <a:ext cx="153346" cy="153192"/>
          </a:xfrm>
          <a:custGeom>
            <a:avLst/>
            <a:gdLst>
              <a:gd name="connsiteX0" fmla="*/ 6350 w 152920"/>
              <a:gd name="connsiteY0" fmla="*/ 6350 h 152908"/>
              <a:gd name="connsiteX1" fmla="*/ 76466 w 152920"/>
              <a:gd name="connsiteY1" fmla="*/ 76454 h 152908"/>
              <a:gd name="connsiteX2" fmla="*/ 146570 w 152920"/>
              <a:gd name="connsiteY2" fmla="*/ 146558 h 152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920" h="152908">
                <a:moveTo>
                  <a:pt x="6350" y="6350"/>
                </a:moveTo>
                <a:lnTo>
                  <a:pt x="76466" y="76454"/>
                </a:lnTo>
                <a:lnTo>
                  <a:pt x="146570" y="1465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64216" y="5792782"/>
            <a:ext cx="83022" cy="65399"/>
          </a:xfrm>
          <a:custGeom>
            <a:avLst/>
            <a:gdLst>
              <a:gd name="connsiteX0" fmla="*/ 6350 w 82791"/>
              <a:gd name="connsiteY0" fmla="*/ 6350 h 65278"/>
              <a:gd name="connsiteX1" fmla="*/ 41389 w 82791"/>
              <a:gd name="connsiteY1" fmla="*/ 32258 h 65278"/>
              <a:gd name="connsiteX2" fmla="*/ 76441 w 82791"/>
              <a:gd name="connsiteY2" fmla="*/ 58928 h 65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791" h="65278">
                <a:moveTo>
                  <a:pt x="6350" y="6350"/>
                </a:moveTo>
                <a:lnTo>
                  <a:pt x="41389" y="32258"/>
                </a:lnTo>
                <a:lnTo>
                  <a:pt x="76441" y="5892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134503" y="5845459"/>
            <a:ext cx="83047" cy="65398"/>
          </a:xfrm>
          <a:custGeom>
            <a:avLst/>
            <a:gdLst>
              <a:gd name="connsiteX0" fmla="*/ 6350 w 82816"/>
              <a:gd name="connsiteY0" fmla="*/ 6350 h 65277"/>
              <a:gd name="connsiteX1" fmla="*/ 76466 w 82816"/>
              <a:gd name="connsiteY1" fmla="*/ 58927 h 652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16" h="65277">
                <a:moveTo>
                  <a:pt x="6350" y="6350"/>
                </a:moveTo>
                <a:lnTo>
                  <a:pt x="76466" y="5892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204814" y="5898134"/>
            <a:ext cx="82271" cy="64635"/>
          </a:xfrm>
          <a:custGeom>
            <a:avLst/>
            <a:gdLst>
              <a:gd name="connsiteX0" fmla="*/ 6350 w 82042"/>
              <a:gd name="connsiteY0" fmla="*/ 6350 h 64515"/>
              <a:gd name="connsiteX1" fmla="*/ 75691 w 82042"/>
              <a:gd name="connsiteY1" fmla="*/ 58166 h 64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2" h="64515">
                <a:moveTo>
                  <a:pt x="6350" y="6350"/>
                </a:moveTo>
                <a:lnTo>
                  <a:pt x="75691" y="581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274350" y="5950046"/>
            <a:ext cx="83022" cy="57002"/>
          </a:xfrm>
          <a:custGeom>
            <a:avLst/>
            <a:gdLst>
              <a:gd name="connsiteX0" fmla="*/ 6350 w 82791"/>
              <a:gd name="connsiteY0" fmla="*/ 6350 h 56896"/>
              <a:gd name="connsiteX1" fmla="*/ 76441 w 82791"/>
              <a:gd name="connsiteY1" fmla="*/ 50545 h 56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791" h="56896">
                <a:moveTo>
                  <a:pt x="6350" y="6350"/>
                </a:moveTo>
                <a:lnTo>
                  <a:pt x="76441" y="5054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344638" y="5994323"/>
            <a:ext cx="223632" cy="118075"/>
          </a:xfrm>
          <a:custGeom>
            <a:avLst/>
            <a:gdLst>
              <a:gd name="connsiteX0" fmla="*/ 6350 w 223011"/>
              <a:gd name="connsiteY0" fmla="*/ 6350 h 117856"/>
              <a:gd name="connsiteX1" fmla="*/ 76466 w 223011"/>
              <a:gd name="connsiteY1" fmla="*/ 41402 h 117856"/>
              <a:gd name="connsiteX2" fmla="*/ 146558 w 223011"/>
              <a:gd name="connsiteY2" fmla="*/ 76454 h 117856"/>
              <a:gd name="connsiteX3" fmla="*/ 216661 w 223011"/>
              <a:gd name="connsiteY3" fmla="*/ 111505 h 117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3011" h="117856">
                <a:moveTo>
                  <a:pt x="6350" y="6350"/>
                </a:moveTo>
                <a:lnTo>
                  <a:pt x="76466" y="41402"/>
                </a:lnTo>
                <a:lnTo>
                  <a:pt x="146558" y="76454"/>
                </a:lnTo>
                <a:lnTo>
                  <a:pt x="216661" y="1115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555535" y="6099675"/>
            <a:ext cx="83047" cy="38679"/>
          </a:xfrm>
          <a:custGeom>
            <a:avLst/>
            <a:gdLst>
              <a:gd name="connsiteX0" fmla="*/ 6350 w 82816"/>
              <a:gd name="connsiteY0" fmla="*/ 6350 h 38607"/>
              <a:gd name="connsiteX1" fmla="*/ 76466 w 82816"/>
              <a:gd name="connsiteY1" fmla="*/ 32258 h 3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16" h="38607">
                <a:moveTo>
                  <a:pt x="6350" y="6350"/>
                </a:moveTo>
                <a:lnTo>
                  <a:pt x="76466" y="322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625846" y="6125632"/>
            <a:ext cx="83034" cy="39442"/>
          </a:xfrm>
          <a:custGeom>
            <a:avLst/>
            <a:gdLst>
              <a:gd name="connsiteX0" fmla="*/ 6350 w 82803"/>
              <a:gd name="connsiteY0" fmla="*/ 6350 h 39369"/>
              <a:gd name="connsiteX1" fmla="*/ 76454 w 82803"/>
              <a:gd name="connsiteY1" fmla="*/ 33020 h 39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9369">
                <a:moveTo>
                  <a:pt x="6350" y="6350"/>
                </a:moveTo>
                <a:lnTo>
                  <a:pt x="76454" y="3302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696146" y="6152352"/>
            <a:ext cx="83022" cy="38679"/>
          </a:xfrm>
          <a:custGeom>
            <a:avLst/>
            <a:gdLst>
              <a:gd name="connsiteX0" fmla="*/ 6350 w 82791"/>
              <a:gd name="connsiteY0" fmla="*/ 6350 h 38607"/>
              <a:gd name="connsiteX1" fmla="*/ 76441 w 82791"/>
              <a:gd name="connsiteY1" fmla="*/ 32257 h 3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791" h="38607">
                <a:moveTo>
                  <a:pt x="6350" y="6350"/>
                </a:moveTo>
                <a:lnTo>
                  <a:pt x="76441" y="3225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766431" y="6178307"/>
            <a:ext cx="83047" cy="39442"/>
          </a:xfrm>
          <a:custGeom>
            <a:avLst/>
            <a:gdLst>
              <a:gd name="connsiteX0" fmla="*/ 6350 w 82816"/>
              <a:gd name="connsiteY0" fmla="*/ 6350 h 39369"/>
              <a:gd name="connsiteX1" fmla="*/ 76466 w 82816"/>
              <a:gd name="connsiteY1" fmla="*/ 33020 h 39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16" h="39369">
                <a:moveTo>
                  <a:pt x="6350" y="6350"/>
                </a:moveTo>
                <a:lnTo>
                  <a:pt x="76466" y="3302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836745" y="6205026"/>
            <a:ext cx="223632" cy="65399"/>
          </a:xfrm>
          <a:custGeom>
            <a:avLst/>
            <a:gdLst>
              <a:gd name="connsiteX0" fmla="*/ 6350 w 223011"/>
              <a:gd name="connsiteY0" fmla="*/ 6350 h 65278"/>
              <a:gd name="connsiteX1" fmla="*/ 76454 w 223011"/>
              <a:gd name="connsiteY1" fmla="*/ 23876 h 65278"/>
              <a:gd name="connsiteX2" fmla="*/ 146545 w 223011"/>
              <a:gd name="connsiteY2" fmla="*/ 41402 h 65278"/>
              <a:gd name="connsiteX3" fmla="*/ 216661 w 223011"/>
              <a:gd name="connsiteY3" fmla="*/ 58928 h 65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3011" h="65278">
                <a:moveTo>
                  <a:pt x="6350" y="6350"/>
                </a:moveTo>
                <a:lnTo>
                  <a:pt x="76454" y="23876"/>
                </a:lnTo>
                <a:lnTo>
                  <a:pt x="146545" y="41402"/>
                </a:lnTo>
                <a:lnTo>
                  <a:pt x="216661" y="5892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047642" y="6257702"/>
            <a:ext cx="83034" cy="21490"/>
          </a:xfrm>
          <a:custGeom>
            <a:avLst/>
            <a:gdLst>
              <a:gd name="connsiteX0" fmla="*/ 6350 w 82803"/>
              <a:gd name="connsiteY0" fmla="*/ 6350 h 21450"/>
              <a:gd name="connsiteX1" fmla="*/ 76454 w 82803"/>
              <a:gd name="connsiteY1" fmla="*/ 14732 h 2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21450">
                <a:moveTo>
                  <a:pt x="6350" y="6350"/>
                </a:moveTo>
                <a:lnTo>
                  <a:pt x="76454" y="1473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117941" y="6266100"/>
            <a:ext cx="83034" cy="30282"/>
          </a:xfrm>
          <a:custGeom>
            <a:avLst/>
            <a:gdLst>
              <a:gd name="connsiteX0" fmla="*/ 6350 w 82803"/>
              <a:gd name="connsiteY0" fmla="*/ 6350 h 30226"/>
              <a:gd name="connsiteX1" fmla="*/ 76454 w 82803"/>
              <a:gd name="connsiteY1" fmla="*/ 23875 h 3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0226">
                <a:moveTo>
                  <a:pt x="6350" y="6350"/>
                </a:moveTo>
                <a:lnTo>
                  <a:pt x="76454" y="238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188241" y="6283657"/>
            <a:ext cx="82271" cy="21490"/>
          </a:xfrm>
          <a:custGeom>
            <a:avLst/>
            <a:gdLst>
              <a:gd name="connsiteX0" fmla="*/ 6350 w 82042"/>
              <a:gd name="connsiteY0" fmla="*/ 6350 h 21450"/>
              <a:gd name="connsiteX1" fmla="*/ 75691 w 82042"/>
              <a:gd name="connsiteY1" fmla="*/ 15494 h 2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2" h="21450">
                <a:moveTo>
                  <a:pt x="6350" y="6350"/>
                </a:moveTo>
                <a:lnTo>
                  <a:pt x="75691" y="154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532" y="5242107"/>
            <a:ext cx="2165014" cy="1552275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8947" y="5242107"/>
            <a:ext cx="1948513" cy="1552275"/>
          </a:xfrm>
          <a:prstGeom prst="rect">
            <a:avLst/>
          </a:prstGeom>
          <a:noFill/>
        </p:spPr>
      </p:pic>
      <p:sp>
        <p:nvSpPr>
          <p:cNvPr id="27" name="TextBox 1"/>
          <p:cNvSpPr txBox="1"/>
          <p:nvPr/>
        </p:nvSpPr>
        <p:spPr>
          <a:xfrm>
            <a:off x="3347306" y="404664"/>
            <a:ext cx="2449388" cy="723381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Άσκηση 4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43722" y="2006903"/>
            <a:ext cx="8820766" cy="1251731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205"/>
              </a:lnSpc>
              <a:tabLst>
                <a:tab pos="3424157" algn="l"/>
              </a:tabLst>
            </a:pPr>
            <a:r>
              <a:rPr lang="en-US" altLang="zh-CN" dirty="0" smtClean="0"/>
              <a:t>	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  <a:p>
            <a:pPr algn="just">
              <a:lnSpc>
                <a:spcPts val="2406"/>
              </a:lnSpc>
              <a:tabLst>
                <a:tab pos="3424157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Παρατηρούμε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αλλάζει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αστήματα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Έτσι,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εδώ,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εύρεση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υτών</a:t>
            </a:r>
            <a:r>
              <a:rPr lang="el-GR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κολουθούμε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διαδικασία: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3731465" y="6399952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1451833" y="5216660"/>
            <a:ext cx="411010" cy="145691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292772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u(τ)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005"/>
              </a:lnSpc>
              <a:tabLst>
                <a:tab pos="292772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1961248" y="5534750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7335576" y="6361781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5196033" y="5293002"/>
            <a:ext cx="629660" cy="1405619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509168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u(τ)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606"/>
              </a:lnSpc>
              <a:tabLst>
                <a:tab pos="509168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5883744" y="5420238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2" y="1664789"/>
            <a:ext cx="6581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7" y="3573016"/>
            <a:ext cx="72800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6618956" y="2465064"/>
            <a:ext cx="1385099" cy="22266"/>
          </a:xfrm>
          <a:custGeom>
            <a:avLst/>
            <a:gdLst>
              <a:gd name="connsiteX0" fmla="*/ 1374902 w 1381252"/>
              <a:gd name="connsiteY0" fmla="*/ 6350 h 22225"/>
              <a:gd name="connsiteX1" fmla="*/ 6350 w 1381252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1252" h="22225">
                <a:moveTo>
                  <a:pt x="137490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534904" y="4907986"/>
            <a:ext cx="1818369" cy="22266"/>
          </a:xfrm>
          <a:custGeom>
            <a:avLst/>
            <a:gdLst>
              <a:gd name="connsiteX0" fmla="*/ 1806968 w 1813318"/>
              <a:gd name="connsiteY0" fmla="*/ 6350 h 22225"/>
              <a:gd name="connsiteX1" fmla="*/ 6350 w 1813318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13318" h="22225">
                <a:moveTo>
                  <a:pt x="180696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340538" y="4907986"/>
            <a:ext cx="22287" cy="518103"/>
          </a:xfrm>
          <a:custGeom>
            <a:avLst/>
            <a:gdLst>
              <a:gd name="connsiteX0" fmla="*/ 6350 w 22225"/>
              <a:gd name="connsiteY0" fmla="*/ 6350 h 517144"/>
              <a:gd name="connsiteX1" fmla="*/ 6350 w 22225"/>
              <a:gd name="connsiteY1" fmla="*/ 510794 h 5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7144">
                <a:moveTo>
                  <a:pt x="6350" y="6350"/>
                </a:moveTo>
                <a:lnTo>
                  <a:pt x="6350" y="5107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571" y="1883087"/>
            <a:ext cx="2483398" cy="15395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334" y="4326011"/>
            <a:ext cx="2903666" cy="15395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283" y="404664"/>
            <a:ext cx="5100755" cy="72338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Άσκηση 4 (συνέχεια)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90170" y="1842380"/>
            <a:ext cx="5472608" cy="20083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205"/>
              </a:lnSpc>
              <a:tabLst>
                <a:tab pos="356418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  Στο σήμα u(τ), που είναι το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απλούστερο,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κάνουμε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αντιστροφή: Θέτουμε όπου τ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-τ,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οπ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ότε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προκύπτει το σήμα u(-τ), του οποίου η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γρ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αφική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παράσταση φαίνεται στο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διπλανό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σχήμ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α.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γραφική αυτή παράσταση είναι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συμμετρική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γραφικής παράστασης της u(τ) ως προς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κατα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κόρυφο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άξονα).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90170" y="4755397"/>
            <a:ext cx="5893998" cy="14569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>
            <a:defPPr>
              <a:defRPr lang="el-GR"/>
            </a:defPPr>
            <a:lvl1pPr algn="just">
              <a:lnSpc>
                <a:spcPts val="2205"/>
              </a:lnSpc>
              <a:tabLst>
                <a:tab pos="356418" algn="l"/>
              </a:tabLst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iii.  Μετατοπίζουμε το σήμα u(-τ) κατά t, </a:t>
            </a:r>
            <a:r>
              <a:rPr lang="en-US" altLang="zh-CN" dirty="0" smtClean="0"/>
              <a:t>θέτουμε</a:t>
            </a:r>
            <a:r>
              <a:rPr lang="el-GR" altLang="zh-CN" dirty="0" smtClean="0"/>
              <a:t> </a:t>
            </a:r>
            <a:r>
              <a:rPr lang="en-US" altLang="zh-CN" dirty="0" err="1" smtClean="0"/>
              <a:t>δηλ</a:t>
            </a:r>
            <a:r>
              <a:rPr lang="en-US" altLang="zh-CN" dirty="0" smtClean="0"/>
              <a:t>αδή </a:t>
            </a:r>
            <a:r>
              <a:rPr lang="en-US" altLang="zh-CN" dirty="0"/>
              <a:t>όπου τ το τ-t, οπότε προκύπτει το </a:t>
            </a:r>
            <a:r>
              <a:rPr lang="en-US" altLang="zh-CN" dirty="0" smtClean="0"/>
              <a:t>σήμα</a:t>
            </a:r>
            <a:r>
              <a:rPr lang="el-GR" altLang="zh-CN" dirty="0" smtClean="0"/>
              <a:t> </a:t>
            </a:r>
            <a:r>
              <a:rPr lang="en-US" altLang="zh-CN" dirty="0" smtClean="0"/>
              <a:t>u</a:t>
            </a:r>
            <a:r>
              <a:rPr lang="en-US" altLang="zh-CN" dirty="0"/>
              <a:t>(-(τ-t))=u(t-τ). Ο αριθμός t είναι ένας </a:t>
            </a:r>
            <a:r>
              <a:rPr lang="en-US" altLang="zh-CN" dirty="0" smtClean="0"/>
              <a:t>τυχαίος</a:t>
            </a:r>
            <a:r>
              <a:rPr lang="el-GR" altLang="zh-CN" dirty="0" smtClean="0"/>
              <a:t> </a:t>
            </a:r>
            <a:r>
              <a:rPr lang="en-US" altLang="zh-CN" dirty="0" smtClean="0"/>
              <a:t>πρα</a:t>
            </a:r>
            <a:r>
              <a:rPr lang="en-US" altLang="zh-CN" dirty="0" err="1" smtClean="0"/>
              <a:t>γμ</a:t>
            </a:r>
            <a:r>
              <a:rPr lang="en-US" altLang="zh-CN" dirty="0" smtClean="0"/>
              <a:t>ατικός αριθμός.Έτσι</a:t>
            </a:r>
            <a:r>
              <a:rPr lang="en-US" altLang="zh-CN" dirty="0"/>
              <a:t>, αν t&gt;0 η μετατόπιση γίνεται προς τα </a:t>
            </a:r>
            <a:r>
              <a:rPr lang="en-US" altLang="zh-CN" dirty="0" smtClean="0"/>
              <a:t>δεξιά,ενώ </a:t>
            </a:r>
            <a:r>
              <a:rPr lang="en-US" altLang="zh-CN" dirty="0"/>
              <a:t>αν είναι t&lt;0 η μετατόπιση γίνεται προς </a:t>
            </a:r>
            <a:r>
              <a:rPr lang="en-US" altLang="zh-CN" dirty="0" smtClean="0"/>
              <a:t>τ’αριστερά</a:t>
            </a:r>
            <a:r>
              <a:rPr lang="en-US" altLang="zh-CN" dirty="0"/>
              <a:t>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812880" y="3040931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086964" y="2392030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437460" y="1857640"/>
            <a:ext cx="475130" cy="145691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356418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u(-τ)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005"/>
              </a:lnSpc>
              <a:tabLst>
                <a:tab pos="356418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940234" y="5483855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953516" y="4300564"/>
            <a:ext cx="513602" cy="145691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394606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u(t-τ)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005"/>
              </a:lnSpc>
              <a:tabLst>
                <a:tab pos="394606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290730" y="5483855"/>
            <a:ext cx="6412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564813" y="4644100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808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794723" y="1978259"/>
            <a:ext cx="458474" cy="229024"/>
          </a:xfrm>
          <a:custGeom>
            <a:avLst/>
            <a:gdLst>
              <a:gd name="connsiteX0" fmla="*/ 0 w 457200"/>
              <a:gd name="connsiteY0" fmla="*/ 0 h 228600"/>
              <a:gd name="connsiteX1" fmla="*/ 0 w 457200"/>
              <a:gd name="connsiteY1" fmla="*/ 228600 h 228600"/>
              <a:gd name="connsiteX2" fmla="*/ 457200 w 457200"/>
              <a:gd name="connsiteY2" fmla="*/ 228600 h 228600"/>
              <a:gd name="connsiteX3" fmla="*/ 457200 w 457200"/>
              <a:gd name="connsiteY3" fmla="*/ 0 h 228600"/>
              <a:gd name="connsiteX4" fmla="*/ 0 w 457200"/>
              <a:gd name="connsiteY4" fmla="*/ 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7200" h="228600">
                <a:moveTo>
                  <a:pt x="0" y="0"/>
                </a:moveTo>
                <a:lnTo>
                  <a:pt x="0" y="228600"/>
                </a:ln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309263" y="5747742"/>
            <a:ext cx="1095496" cy="22266"/>
          </a:xfrm>
          <a:custGeom>
            <a:avLst/>
            <a:gdLst>
              <a:gd name="connsiteX0" fmla="*/ 1086104 w 1092453"/>
              <a:gd name="connsiteY0" fmla="*/ 6350 h 22225"/>
              <a:gd name="connsiteX1" fmla="*/ 6350 w 109245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2453" h="22225">
                <a:moveTo>
                  <a:pt x="108610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393553" y="5747741"/>
            <a:ext cx="22287" cy="518103"/>
          </a:xfrm>
          <a:custGeom>
            <a:avLst/>
            <a:gdLst>
              <a:gd name="connsiteX0" fmla="*/ 6350 w 22225"/>
              <a:gd name="connsiteY0" fmla="*/ 6350 h 517144"/>
              <a:gd name="connsiteX1" fmla="*/ 6350 w 22225"/>
              <a:gd name="connsiteY1" fmla="*/ 510794 h 5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7144">
                <a:moveTo>
                  <a:pt x="6350" y="6350"/>
                </a:moveTo>
                <a:lnTo>
                  <a:pt x="6350" y="5107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392025" y="5747742"/>
            <a:ext cx="663767" cy="22266"/>
          </a:xfrm>
          <a:custGeom>
            <a:avLst/>
            <a:gdLst>
              <a:gd name="connsiteX0" fmla="*/ 6350 w 661923"/>
              <a:gd name="connsiteY0" fmla="*/ 6350 h 22225"/>
              <a:gd name="connsiteX1" fmla="*/ 655573 w 66192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1923" h="22225">
                <a:moveTo>
                  <a:pt x="6350" y="6350"/>
                </a:moveTo>
                <a:lnTo>
                  <a:pt x="65557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917996" y="3416530"/>
            <a:ext cx="1861402" cy="1184818"/>
          </a:xfrm>
          <a:custGeom>
            <a:avLst/>
            <a:gdLst>
              <a:gd name="connsiteX0" fmla="*/ 0 w 1856231"/>
              <a:gd name="connsiteY0" fmla="*/ 0 h 1182624"/>
              <a:gd name="connsiteX1" fmla="*/ 0 w 1856231"/>
              <a:gd name="connsiteY1" fmla="*/ 1182624 h 1182624"/>
              <a:gd name="connsiteX2" fmla="*/ 1856231 w 1856231"/>
              <a:gd name="connsiteY2" fmla="*/ 1182624 h 1182624"/>
              <a:gd name="connsiteX3" fmla="*/ 1856231 w 1856231"/>
              <a:gd name="connsiteY3" fmla="*/ 0 h 1182624"/>
              <a:gd name="connsiteX4" fmla="*/ 0 w 1856231"/>
              <a:gd name="connsiteY4" fmla="*/ 0 h 1182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6231" h="1182624">
                <a:moveTo>
                  <a:pt x="0" y="0"/>
                </a:moveTo>
                <a:lnTo>
                  <a:pt x="0" y="1182624"/>
                </a:lnTo>
                <a:lnTo>
                  <a:pt x="1856231" y="1182624"/>
                </a:lnTo>
                <a:lnTo>
                  <a:pt x="1856231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006520" y="3672325"/>
            <a:ext cx="68975" cy="76239"/>
          </a:xfrm>
          <a:custGeom>
            <a:avLst/>
            <a:gdLst>
              <a:gd name="connsiteX0" fmla="*/ 6350 w 68783"/>
              <a:gd name="connsiteY0" fmla="*/ 69748 h 76098"/>
              <a:gd name="connsiteX1" fmla="*/ 62433 w 68783"/>
              <a:gd name="connsiteY1" fmla="*/ 6350 h 76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783" h="76098">
                <a:moveTo>
                  <a:pt x="6350" y="69748"/>
                </a:moveTo>
                <a:lnTo>
                  <a:pt x="62433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069789" y="3743780"/>
            <a:ext cx="153346" cy="153192"/>
          </a:xfrm>
          <a:custGeom>
            <a:avLst/>
            <a:gdLst>
              <a:gd name="connsiteX0" fmla="*/ 6350 w 152920"/>
              <a:gd name="connsiteY0" fmla="*/ 6350 h 152908"/>
              <a:gd name="connsiteX1" fmla="*/ 76466 w 152920"/>
              <a:gd name="connsiteY1" fmla="*/ 76454 h 152908"/>
              <a:gd name="connsiteX2" fmla="*/ 146570 w 152920"/>
              <a:gd name="connsiteY2" fmla="*/ 146558 h 152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920" h="152908">
                <a:moveTo>
                  <a:pt x="6350" y="6350"/>
                </a:moveTo>
                <a:lnTo>
                  <a:pt x="76466" y="76454"/>
                </a:lnTo>
                <a:lnTo>
                  <a:pt x="146570" y="1465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210400" y="3884248"/>
            <a:ext cx="83022" cy="65399"/>
          </a:xfrm>
          <a:custGeom>
            <a:avLst/>
            <a:gdLst>
              <a:gd name="connsiteX0" fmla="*/ 6350 w 82791"/>
              <a:gd name="connsiteY0" fmla="*/ 6350 h 65278"/>
              <a:gd name="connsiteX1" fmla="*/ 41402 w 82791"/>
              <a:gd name="connsiteY1" fmla="*/ 32258 h 65278"/>
              <a:gd name="connsiteX2" fmla="*/ 76441 w 82791"/>
              <a:gd name="connsiteY2" fmla="*/ 58928 h 65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791" h="65278">
                <a:moveTo>
                  <a:pt x="6350" y="6350"/>
                </a:moveTo>
                <a:lnTo>
                  <a:pt x="41402" y="32258"/>
                </a:lnTo>
                <a:lnTo>
                  <a:pt x="76441" y="5892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280687" y="3936925"/>
            <a:ext cx="83047" cy="65398"/>
          </a:xfrm>
          <a:custGeom>
            <a:avLst/>
            <a:gdLst>
              <a:gd name="connsiteX0" fmla="*/ 6350 w 82816"/>
              <a:gd name="connsiteY0" fmla="*/ 6350 h 65277"/>
              <a:gd name="connsiteX1" fmla="*/ 76466 w 82816"/>
              <a:gd name="connsiteY1" fmla="*/ 58927 h 652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16" h="65277">
                <a:moveTo>
                  <a:pt x="6350" y="6350"/>
                </a:moveTo>
                <a:lnTo>
                  <a:pt x="76466" y="5892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350998" y="3989599"/>
            <a:ext cx="82271" cy="64635"/>
          </a:xfrm>
          <a:custGeom>
            <a:avLst/>
            <a:gdLst>
              <a:gd name="connsiteX0" fmla="*/ 6350 w 82042"/>
              <a:gd name="connsiteY0" fmla="*/ 6350 h 64515"/>
              <a:gd name="connsiteX1" fmla="*/ 75692 w 82042"/>
              <a:gd name="connsiteY1" fmla="*/ 58166 h 64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2" h="64515">
                <a:moveTo>
                  <a:pt x="6350" y="6350"/>
                </a:moveTo>
                <a:lnTo>
                  <a:pt x="75692" y="581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420534" y="4041512"/>
            <a:ext cx="83022" cy="57002"/>
          </a:xfrm>
          <a:custGeom>
            <a:avLst/>
            <a:gdLst>
              <a:gd name="connsiteX0" fmla="*/ 6350 w 82791"/>
              <a:gd name="connsiteY0" fmla="*/ 6350 h 56896"/>
              <a:gd name="connsiteX1" fmla="*/ 76441 w 82791"/>
              <a:gd name="connsiteY1" fmla="*/ 50545 h 56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791" h="56896">
                <a:moveTo>
                  <a:pt x="6350" y="6350"/>
                </a:moveTo>
                <a:lnTo>
                  <a:pt x="76441" y="5054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490821" y="4085789"/>
            <a:ext cx="223632" cy="118075"/>
          </a:xfrm>
          <a:custGeom>
            <a:avLst/>
            <a:gdLst>
              <a:gd name="connsiteX0" fmla="*/ 6350 w 223011"/>
              <a:gd name="connsiteY0" fmla="*/ 6350 h 117856"/>
              <a:gd name="connsiteX1" fmla="*/ 76466 w 223011"/>
              <a:gd name="connsiteY1" fmla="*/ 41402 h 117856"/>
              <a:gd name="connsiteX2" fmla="*/ 146570 w 223011"/>
              <a:gd name="connsiteY2" fmla="*/ 76454 h 117856"/>
              <a:gd name="connsiteX3" fmla="*/ 216661 w 223011"/>
              <a:gd name="connsiteY3" fmla="*/ 111505 h 117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3011" h="117856">
                <a:moveTo>
                  <a:pt x="6350" y="6350"/>
                </a:moveTo>
                <a:lnTo>
                  <a:pt x="76466" y="41402"/>
                </a:lnTo>
                <a:lnTo>
                  <a:pt x="146570" y="76454"/>
                </a:lnTo>
                <a:lnTo>
                  <a:pt x="216661" y="1115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701719" y="4191141"/>
            <a:ext cx="83047" cy="38679"/>
          </a:xfrm>
          <a:custGeom>
            <a:avLst/>
            <a:gdLst>
              <a:gd name="connsiteX0" fmla="*/ 6350 w 82816"/>
              <a:gd name="connsiteY0" fmla="*/ 6350 h 38607"/>
              <a:gd name="connsiteX1" fmla="*/ 76466 w 82816"/>
              <a:gd name="connsiteY1" fmla="*/ 32258 h 3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16" h="38607">
                <a:moveTo>
                  <a:pt x="6350" y="6350"/>
                </a:moveTo>
                <a:lnTo>
                  <a:pt x="76466" y="322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772030" y="4217098"/>
            <a:ext cx="83034" cy="39442"/>
          </a:xfrm>
          <a:custGeom>
            <a:avLst/>
            <a:gdLst>
              <a:gd name="connsiteX0" fmla="*/ 6350 w 82803"/>
              <a:gd name="connsiteY0" fmla="*/ 6350 h 39369"/>
              <a:gd name="connsiteX1" fmla="*/ 76454 w 82803"/>
              <a:gd name="connsiteY1" fmla="*/ 33020 h 39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9369">
                <a:moveTo>
                  <a:pt x="6350" y="6350"/>
                </a:moveTo>
                <a:lnTo>
                  <a:pt x="76454" y="3302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842330" y="4243817"/>
            <a:ext cx="83034" cy="38679"/>
          </a:xfrm>
          <a:custGeom>
            <a:avLst/>
            <a:gdLst>
              <a:gd name="connsiteX0" fmla="*/ 6350 w 82803"/>
              <a:gd name="connsiteY0" fmla="*/ 6350 h 38607"/>
              <a:gd name="connsiteX1" fmla="*/ 76453 w 82803"/>
              <a:gd name="connsiteY1" fmla="*/ 32257 h 3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8607">
                <a:moveTo>
                  <a:pt x="6350" y="6350"/>
                </a:moveTo>
                <a:lnTo>
                  <a:pt x="76453" y="3225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912629" y="4269773"/>
            <a:ext cx="83034" cy="39442"/>
          </a:xfrm>
          <a:custGeom>
            <a:avLst/>
            <a:gdLst>
              <a:gd name="connsiteX0" fmla="*/ 6350 w 82803"/>
              <a:gd name="connsiteY0" fmla="*/ 6350 h 39369"/>
              <a:gd name="connsiteX1" fmla="*/ 76454 w 82803"/>
              <a:gd name="connsiteY1" fmla="*/ 33020 h 39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9369">
                <a:moveTo>
                  <a:pt x="6350" y="6350"/>
                </a:moveTo>
                <a:lnTo>
                  <a:pt x="76454" y="3302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982928" y="4296492"/>
            <a:ext cx="223632" cy="65399"/>
          </a:xfrm>
          <a:custGeom>
            <a:avLst/>
            <a:gdLst>
              <a:gd name="connsiteX0" fmla="*/ 6350 w 223011"/>
              <a:gd name="connsiteY0" fmla="*/ 6350 h 65278"/>
              <a:gd name="connsiteX1" fmla="*/ 76441 w 223011"/>
              <a:gd name="connsiteY1" fmla="*/ 23876 h 65278"/>
              <a:gd name="connsiteX2" fmla="*/ 146545 w 223011"/>
              <a:gd name="connsiteY2" fmla="*/ 41402 h 65278"/>
              <a:gd name="connsiteX3" fmla="*/ 216661 w 223011"/>
              <a:gd name="connsiteY3" fmla="*/ 58928 h 65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3011" h="65278">
                <a:moveTo>
                  <a:pt x="6350" y="6350"/>
                </a:moveTo>
                <a:lnTo>
                  <a:pt x="76441" y="23876"/>
                </a:lnTo>
                <a:lnTo>
                  <a:pt x="146545" y="41402"/>
                </a:lnTo>
                <a:lnTo>
                  <a:pt x="216661" y="5892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193826" y="4349168"/>
            <a:ext cx="83034" cy="21490"/>
          </a:xfrm>
          <a:custGeom>
            <a:avLst/>
            <a:gdLst>
              <a:gd name="connsiteX0" fmla="*/ 6350 w 82803"/>
              <a:gd name="connsiteY0" fmla="*/ 6350 h 21450"/>
              <a:gd name="connsiteX1" fmla="*/ 76454 w 82803"/>
              <a:gd name="connsiteY1" fmla="*/ 14732 h 2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21450">
                <a:moveTo>
                  <a:pt x="6350" y="6350"/>
                </a:moveTo>
                <a:lnTo>
                  <a:pt x="76454" y="1473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8264125" y="4357566"/>
            <a:ext cx="83034" cy="30282"/>
          </a:xfrm>
          <a:custGeom>
            <a:avLst/>
            <a:gdLst>
              <a:gd name="connsiteX0" fmla="*/ 6350 w 82803"/>
              <a:gd name="connsiteY0" fmla="*/ 6350 h 30226"/>
              <a:gd name="connsiteX1" fmla="*/ 76454 w 82803"/>
              <a:gd name="connsiteY1" fmla="*/ 23875 h 3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0226">
                <a:moveTo>
                  <a:pt x="6350" y="6350"/>
                </a:moveTo>
                <a:lnTo>
                  <a:pt x="76454" y="238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8334425" y="4375123"/>
            <a:ext cx="82271" cy="21490"/>
          </a:xfrm>
          <a:custGeom>
            <a:avLst/>
            <a:gdLst>
              <a:gd name="connsiteX0" fmla="*/ 6350 w 82042"/>
              <a:gd name="connsiteY0" fmla="*/ 6350 h 21450"/>
              <a:gd name="connsiteX1" fmla="*/ 75691 w 82042"/>
              <a:gd name="connsiteY1" fmla="*/ 15494 h 2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2" h="21450">
                <a:moveTo>
                  <a:pt x="6350" y="6350"/>
                </a:moveTo>
                <a:lnTo>
                  <a:pt x="75691" y="154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131" y="3333573"/>
            <a:ext cx="1948513" cy="1552275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3666" y="5137518"/>
            <a:ext cx="3056490" cy="15395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08632" y="476672"/>
            <a:ext cx="5100755" cy="72338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Άσκηση 4 (συνέχεια)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229237" y="1577722"/>
            <a:ext cx="4894097" cy="597706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35641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Βρίσκουμε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τώρα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γινόμενο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σημάτων:</a:t>
            </a:r>
          </a:p>
          <a:p>
            <a:pPr>
              <a:lnSpc>
                <a:spcPts val="2105"/>
              </a:lnSpc>
              <a:tabLst>
                <a:tab pos="356418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x(τ)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u(τ)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y(τ)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u(t-τ)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130050" y="2404753"/>
            <a:ext cx="8649347" cy="610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γίνεται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σχεδιάσουμε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x(τ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y(τ).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Διακρίνουμε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περιπτώσεις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ανάλογα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t: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61398" y="3469158"/>
            <a:ext cx="5047865" cy="23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205"/>
              </a:lnSpc>
              <a:tabLst>
                <a:tab pos="369147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 Για t&lt;0: Επειδή είναι t&lt;0, το σήμα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u(t-τ)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ροέρχετ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αι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από το u(t) με μετατόπιση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προς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αριστερά (αρνητικά), όπως φα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ίνετ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αι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δεύτερο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από τα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πλανά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σχήματα.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Επ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ειδή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το γινόμενο δύο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ροκύ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πτει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από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ολλ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απλασιασμό των τιμών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τω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ν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υτών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χρονική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στιγμή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ροφ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ανώς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  <a:p>
            <a:pPr algn="just">
              <a:lnSpc>
                <a:spcPts val="2305"/>
              </a:lnSpc>
              <a:tabLst>
                <a:tab pos="369147" algn="l"/>
              </a:tabLst>
            </a:pPr>
            <a:endParaRPr lang="en-US" altLang="zh-C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1610148" y="6170928"/>
            <a:ext cx="1796967" cy="32840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u(τ)· u(t-τ) = 0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6838897" y="6247269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7857727" y="6323611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6265805" y="5102149"/>
            <a:ext cx="503343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u(t-τ)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6342217" y="6323611"/>
            <a:ext cx="6412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7068134" y="5674709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8481760" y="4453247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6342217" y="3384468"/>
            <a:ext cx="641201" cy="1405619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509168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u(τ)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606"/>
              </a:lnSpc>
              <a:tabLst>
                <a:tab pos="509168" algn="l"/>
              </a:tabLst>
            </a:pPr>
            <a:r>
              <a:rPr lang="en-US" altLang="zh-CN" dirty="0" smtClean="0"/>
              <a:t>	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7029927" y="3511703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4124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461938" y="1556792"/>
            <a:ext cx="8070502" cy="931130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07486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φού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παρατηρούμε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γραφικές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παραστάσεις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σημάτων,</a:t>
            </a:r>
          </a:p>
          <a:p>
            <a:pPr>
              <a:lnSpc>
                <a:spcPts val="1904"/>
              </a:lnSpc>
              <a:tabLst>
                <a:tab pos="2074861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3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u(τ),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u(t-τ),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τουλάχιστον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ίσο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μηδέν</a:t>
            </a:r>
          </a:p>
          <a:p>
            <a:pPr>
              <a:lnSpc>
                <a:spcPts val="1904"/>
              </a:lnSpc>
              <a:tabLst>
                <a:tab pos="2074861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στιγμή.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είναι: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98110" y="3926924"/>
            <a:ext cx="8450353" cy="9183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356418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 Για t&gt;0: Το σήμα u(t-τ) φαίνεται σχεδιασμένο στο δεύτερο από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παρα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σχήματα. Αυτό προκύπτει από το σήμα u(-τ) με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μετατόπιση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ρος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θετικά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τρίτο σχήμα φαίνεται το γινόμενο e</a:t>
            </a:r>
            <a:r>
              <a:rPr lang="en-US" altLang="zh-CN" sz="13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u(τ)·u(t-τ) για t &gt;0.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5" y="2636912"/>
            <a:ext cx="7251474" cy="8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" y="5197328"/>
            <a:ext cx="8018025" cy="126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67744" y="476672"/>
            <a:ext cx="5285421" cy="76944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Άσκηση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4 (</a:t>
            </a:r>
            <a:r>
              <a:rPr lang="en-US" altLang="zh-CN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συνέχει</a:t>
            </a: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α)</a:t>
            </a:r>
          </a:p>
        </p:txBody>
      </p:sp>
    </p:spTree>
    <p:extLst>
      <p:ext uri="{BB962C8B-B14F-4D97-AF65-F5344CB8AC3E}">
        <p14:creationId xmlns:p14="http://schemas.microsoft.com/office/powerpoint/2010/main" val="83289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3172777" y="2312381"/>
            <a:ext cx="1818356" cy="22266"/>
          </a:xfrm>
          <a:custGeom>
            <a:avLst/>
            <a:gdLst>
              <a:gd name="connsiteX0" fmla="*/ 1806956 w 1813305"/>
              <a:gd name="connsiteY0" fmla="*/ 6350 h 22225"/>
              <a:gd name="connsiteX1" fmla="*/ 6350 w 181330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13305" h="22225">
                <a:moveTo>
                  <a:pt x="180695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978398" y="2312380"/>
            <a:ext cx="22287" cy="518103"/>
          </a:xfrm>
          <a:custGeom>
            <a:avLst/>
            <a:gdLst>
              <a:gd name="connsiteX0" fmla="*/ 6350 w 22225"/>
              <a:gd name="connsiteY0" fmla="*/ 6350 h 517144"/>
              <a:gd name="connsiteX1" fmla="*/ 6350 w 22225"/>
              <a:gd name="connsiteY1" fmla="*/ 510794 h 517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517144">
                <a:moveTo>
                  <a:pt x="6350" y="6350"/>
                </a:moveTo>
                <a:lnTo>
                  <a:pt x="6350" y="5107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05015" y="1737021"/>
            <a:ext cx="1861403" cy="1184818"/>
          </a:xfrm>
          <a:custGeom>
            <a:avLst/>
            <a:gdLst>
              <a:gd name="connsiteX0" fmla="*/ 0 w 1856232"/>
              <a:gd name="connsiteY0" fmla="*/ 0 h 1182624"/>
              <a:gd name="connsiteX1" fmla="*/ 0 w 1856232"/>
              <a:gd name="connsiteY1" fmla="*/ 1182623 h 1182624"/>
              <a:gd name="connsiteX2" fmla="*/ 1856232 w 1856232"/>
              <a:gd name="connsiteY2" fmla="*/ 1182623 h 1182624"/>
              <a:gd name="connsiteX3" fmla="*/ 1856232 w 1856232"/>
              <a:gd name="connsiteY3" fmla="*/ 0 h 1182624"/>
              <a:gd name="connsiteX4" fmla="*/ 0 w 1856232"/>
              <a:gd name="connsiteY4" fmla="*/ 0 h 1182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6232" h="1182624">
                <a:moveTo>
                  <a:pt x="0" y="0"/>
                </a:moveTo>
                <a:lnTo>
                  <a:pt x="0" y="1182623"/>
                </a:lnTo>
                <a:lnTo>
                  <a:pt x="1856232" y="1182623"/>
                </a:lnTo>
                <a:lnTo>
                  <a:pt x="1856232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86522" y="1984876"/>
            <a:ext cx="83034" cy="92118"/>
          </a:xfrm>
          <a:custGeom>
            <a:avLst/>
            <a:gdLst>
              <a:gd name="connsiteX0" fmla="*/ 6350 w 82803"/>
              <a:gd name="connsiteY0" fmla="*/ 6350 h 91947"/>
              <a:gd name="connsiteX1" fmla="*/ 76453 w 82803"/>
              <a:gd name="connsiteY1" fmla="*/ 85598 h 91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91947">
                <a:moveTo>
                  <a:pt x="6350" y="6350"/>
                </a:moveTo>
                <a:lnTo>
                  <a:pt x="76453" y="8559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56821" y="2064271"/>
            <a:ext cx="153334" cy="153191"/>
          </a:xfrm>
          <a:custGeom>
            <a:avLst/>
            <a:gdLst>
              <a:gd name="connsiteX0" fmla="*/ 6350 w 152908"/>
              <a:gd name="connsiteY0" fmla="*/ 6350 h 152907"/>
              <a:gd name="connsiteX1" fmla="*/ 76454 w 152908"/>
              <a:gd name="connsiteY1" fmla="*/ 76453 h 152907"/>
              <a:gd name="connsiteX2" fmla="*/ 146558 w 152908"/>
              <a:gd name="connsiteY2" fmla="*/ 146557 h 152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908" h="152907">
                <a:moveTo>
                  <a:pt x="6350" y="6350"/>
                </a:moveTo>
                <a:lnTo>
                  <a:pt x="76454" y="76453"/>
                </a:lnTo>
                <a:lnTo>
                  <a:pt x="146558" y="14655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097419" y="2204738"/>
            <a:ext cx="83035" cy="65399"/>
          </a:xfrm>
          <a:custGeom>
            <a:avLst/>
            <a:gdLst>
              <a:gd name="connsiteX0" fmla="*/ 6350 w 82804"/>
              <a:gd name="connsiteY0" fmla="*/ 6350 h 65278"/>
              <a:gd name="connsiteX1" fmla="*/ 41402 w 82804"/>
              <a:gd name="connsiteY1" fmla="*/ 32258 h 65278"/>
              <a:gd name="connsiteX2" fmla="*/ 76454 w 82804"/>
              <a:gd name="connsiteY2" fmla="*/ 58927 h 65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804" h="65278">
                <a:moveTo>
                  <a:pt x="6350" y="6350"/>
                </a:moveTo>
                <a:lnTo>
                  <a:pt x="41402" y="32258"/>
                </a:lnTo>
                <a:lnTo>
                  <a:pt x="76454" y="5892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167719" y="2257414"/>
            <a:ext cx="83034" cy="65398"/>
          </a:xfrm>
          <a:custGeom>
            <a:avLst/>
            <a:gdLst>
              <a:gd name="connsiteX0" fmla="*/ 6350 w 82803"/>
              <a:gd name="connsiteY0" fmla="*/ 6350 h 65277"/>
              <a:gd name="connsiteX1" fmla="*/ 76453 w 82803"/>
              <a:gd name="connsiteY1" fmla="*/ 58927 h 652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65277">
                <a:moveTo>
                  <a:pt x="6350" y="6350"/>
                </a:moveTo>
                <a:lnTo>
                  <a:pt x="76453" y="5892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238018" y="2310089"/>
            <a:ext cx="82271" cy="64635"/>
          </a:xfrm>
          <a:custGeom>
            <a:avLst/>
            <a:gdLst>
              <a:gd name="connsiteX0" fmla="*/ 6350 w 82042"/>
              <a:gd name="connsiteY0" fmla="*/ 6350 h 64515"/>
              <a:gd name="connsiteX1" fmla="*/ 75691 w 82042"/>
              <a:gd name="connsiteY1" fmla="*/ 58166 h 64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2" h="64515">
                <a:moveTo>
                  <a:pt x="6350" y="6350"/>
                </a:moveTo>
                <a:lnTo>
                  <a:pt x="75691" y="581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07553" y="2362001"/>
            <a:ext cx="83034" cy="57002"/>
          </a:xfrm>
          <a:custGeom>
            <a:avLst/>
            <a:gdLst>
              <a:gd name="connsiteX0" fmla="*/ 6350 w 82803"/>
              <a:gd name="connsiteY0" fmla="*/ 6350 h 56896"/>
              <a:gd name="connsiteX1" fmla="*/ 76454 w 82803"/>
              <a:gd name="connsiteY1" fmla="*/ 50545 h 56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56896">
                <a:moveTo>
                  <a:pt x="6350" y="6350"/>
                </a:moveTo>
                <a:lnTo>
                  <a:pt x="76454" y="5054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77853" y="2406279"/>
            <a:ext cx="223632" cy="118074"/>
          </a:xfrm>
          <a:custGeom>
            <a:avLst/>
            <a:gdLst>
              <a:gd name="connsiteX0" fmla="*/ 6350 w 223011"/>
              <a:gd name="connsiteY0" fmla="*/ 6350 h 117855"/>
              <a:gd name="connsiteX1" fmla="*/ 76453 w 223011"/>
              <a:gd name="connsiteY1" fmla="*/ 41402 h 117855"/>
              <a:gd name="connsiteX2" fmla="*/ 146558 w 223011"/>
              <a:gd name="connsiteY2" fmla="*/ 76454 h 117855"/>
              <a:gd name="connsiteX3" fmla="*/ 216661 w 223011"/>
              <a:gd name="connsiteY3" fmla="*/ 111505 h 117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3011" h="117855">
                <a:moveTo>
                  <a:pt x="6350" y="6350"/>
                </a:moveTo>
                <a:lnTo>
                  <a:pt x="76453" y="41402"/>
                </a:lnTo>
                <a:lnTo>
                  <a:pt x="146558" y="76454"/>
                </a:lnTo>
                <a:lnTo>
                  <a:pt x="216661" y="1115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588751" y="2511630"/>
            <a:ext cx="83034" cy="38679"/>
          </a:xfrm>
          <a:custGeom>
            <a:avLst/>
            <a:gdLst>
              <a:gd name="connsiteX0" fmla="*/ 6350 w 82803"/>
              <a:gd name="connsiteY0" fmla="*/ 6350 h 38607"/>
              <a:gd name="connsiteX1" fmla="*/ 76453 w 82803"/>
              <a:gd name="connsiteY1" fmla="*/ 32258 h 3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8607">
                <a:moveTo>
                  <a:pt x="6350" y="6350"/>
                </a:moveTo>
                <a:lnTo>
                  <a:pt x="76453" y="322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659050" y="2537588"/>
            <a:ext cx="83034" cy="39442"/>
          </a:xfrm>
          <a:custGeom>
            <a:avLst/>
            <a:gdLst>
              <a:gd name="connsiteX0" fmla="*/ 6350 w 82803"/>
              <a:gd name="connsiteY0" fmla="*/ 6350 h 39369"/>
              <a:gd name="connsiteX1" fmla="*/ 76454 w 82803"/>
              <a:gd name="connsiteY1" fmla="*/ 33019 h 39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9369">
                <a:moveTo>
                  <a:pt x="6350" y="6350"/>
                </a:moveTo>
                <a:lnTo>
                  <a:pt x="76454" y="3301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729349" y="2564306"/>
            <a:ext cx="83034" cy="38679"/>
          </a:xfrm>
          <a:custGeom>
            <a:avLst/>
            <a:gdLst>
              <a:gd name="connsiteX0" fmla="*/ 6350 w 82803"/>
              <a:gd name="connsiteY0" fmla="*/ 6350 h 38607"/>
              <a:gd name="connsiteX1" fmla="*/ 76454 w 82803"/>
              <a:gd name="connsiteY1" fmla="*/ 32258 h 3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8607">
                <a:moveTo>
                  <a:pt x="6350" y="6350"/>
                </a:moveTo>
                <a:lnTo>
                  <a:pt x="76454" y="3225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799648" y="2590263"/>
            <a:ext cx="83034" cy="39442"/>
          </a:xfrm>
          <a:custGeom>
            <a:avLst/>
            <a:gdLst>
              <a:gd name="connsiteX0" fmla="*/ 6350 w 82803"/>
              <a:gd name="connsiteY0" fmla="*/ 6350 h 39369"/>
              <a:gd name="connsiteX1" fmla="*/ 76453 w 82803"/>
              <a:gd name="connsiteY1" fmla="*/ 33019 h 39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9369">
                <a:moveTo>
                  <a:pt x="6350" y="6350"/>
                </a:moveTo>
                <a:lnTo>
                  <a:pt x="76453" y="3301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869947" y="2616981"/>
            <a:ext cx="223633" cy="65399"/>
          </a:xfrm>
          <a:custGeom>
            <a:avLst/>
            <a:gdLst>
              <a:gd name="connsiteX0" fmla="*/ 6350 w 223012"/>
              <a:gd name="connsiteY0" fmla="*/ 6350 h 65278"/>
              <a:gd name="connsiteX1" fmla="*/ 76454 w 223012"/>
              <a:gd name="connsiteY1" fmla="*/ 23876 h 65278"/>
              <a:gd name="connsiteX2" fmla="*/ 146558 w 223012"/>
              <a:gd name="connsiteY2" fmla="*/ 41402 h 65278"/>
              <a:gd name="connsiteX3" fmla="*/ 216662 w 223012"/>
              <a:gd name="connsiteY3" fmla="*/ 58928 h 65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3012" h="65278">
                <a:moveTo>
                  <a:pt x="6350" y="6350"/>
                </a:moveTo>
                <a:lnTo>
                  <a:pt x="76454" y="23876"/>
                </a:lnTo>
                <a:lnTo>
                  <a:pt x="146558" y="41402"/>
                </a:lnTo>
                <a:lnTo>
                  <a:pt x="216662" y="5892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080845" y="2669658"/>
            <a:ext cx="83034" cy="21490"/>
          </a:xfrm>
          <a:custGeom>
            <a:avLst/>
            <a:gdLst>
              <a:gd name="connsiteX0" fmla="*/ 6350 w 82803"/>
              <a:gd name="connsiteY0" fmla="*/ 6350 h 21450"/>
              <a:gd name="connsiteX1" fmla="*/ 76453 w 82803"/>
              <a:gd name="connsiteY1" fmla="*/ 14731 h 2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21450">
                <a:moveTo>
                  <a:pt x="6350" y="6350"/>
                </a:moveTo>
                <a:lnTo>
                  <a:pt x="76453" y="147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151145" y="2678054"/>
            <a:ext cx="83034" cy="30282"/>
          </a:xfrm>
          <a:custGeom>
            <a:avLst/>
            <a:gdLst>
              <a:gd name="connsiteX0" fmla="*/ 6350 w 82803"/>
              <a:gd name="connsiteY0" fmla="*/ 6350 h 30226"/>
              <a:gd name="connsiteX1" fmla="*/ 76454 w 82803"/>
              <a:gd name="connsiteY1" fmla="*/ 23876 h 3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803" h="30226">
                <a:moveTo>
                  <a:pt x="6350" y="6350"/>
                </a:moveTo>
                <a:lnTo>
                  <a:pt x="76454" y="2387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221443" y="2695614"/>
            <a:ext cx="82271" cy="21490"/>
          </a:xfrm>
          <a:custGeom>
            <a:avLst/>
            <a:gdLst>
              <a:gd name="connsiteX0" fmla="*/ 6350 w 82042"/>
              <a:gd name="connsiteY0" fmla="*/ 6350 h 21450"/>
              <a:gd name="connsiteX1" fmla="*/ 75692 w 82042"/>
              <a:gd name="connsiteY1" fmla="*/ 15494 h 2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42" h="21450">
                <a:moveTo>
                  <a:pt x="6350" y="6350"/>
                </a:moveTo>
                <a:lnTo>
                  <a:pt x="75692" y="154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186967" y="1769848"/>
            <a:ext cx="1170635" cy="877162"/>
          </a:xfrm>
          <a:custGeom>
            <a:avLst/>
            <a:gdLst>
              <a:gd name="connsiteX0" fmla="*/ 0 w 1167383"/>
              <a:gd name="connsiteY0" fmla="*/ 0 h 875538"/>
              <a:gd name="connsiteX1" fmla="*/ 0 w 1167383"/>
              <a:gd name="connsiteY1" fmla="*/ 875537 h 875538"/>
              <a:gd name="connsiteX2" fmla="*/ 1167383 w 1167383"/>
              <a:gd name="connsiteY2" fmla="*/ 875537 h 875538"/>
              <a:gd name="connsiteX3" fmla="*/ 1167383 w 1167383"/>
              <a:gd name="connsiteY3" fmla="*/ 0 h 875538"/>
              <a:gd name="connsiteX4" fmla="*/ 0 w 1167383"/>
              <a:gd name="connsiteY4" fmla="*/ 0 h 8755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67383" h="875538">
                <a:moveTo>
                  <a:pt x="0" y="0"/>
                </a:moveTo>
                <a:lnTo>
                  <a:pt x="0" y="875537"/>
                </a:lnTo>
                <a:lnTo>
                  <a:pt x="1167383" y="875537"/>
                </a:lnTo>
                <a:lnTo>
                  <a:pt x="1167383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240043" y="1957926"/>
            <a:ext cx="48193" cy="59749"/>
          </a:xfrm>
          <a:custGeom>
            <a:avLst/>
            <a:gdLst>
              <a:gd name="connsiteX0" fmla="*/ 6350 w 48059"/>
              <a:gd name="connsiteY0" fmla="*/ 53288 h 59638"/>
              <a:gd name="connsiteX1" fmla="*/ 41709 w 48059"/>
              <a:gd name="connsiteY1" fmla="*/ 6350 h 596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059" h="59638">
                <a:moveTo>
                  <a:pt x="6350" y="53288"/>
                </a:moveTo>
                <a:lnTo>
                  <a:pt x="4170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279934" y="2010830"/>
            <a:ext cx="100616" cy="116549"/>
          </a:xfrm>
          <a:custGeom>
            <a:avLst/>
            <a:gdLst>
              <a:gd name="connsiteX0" fmla="*/ 6350 w 100337"/>
              <a:gd name="connsiteY0" fmla="*/ 6350 h 116333"/>
              <a:gd name="connsiteX1" fmla="*/ 50548 w 100337"/>
              <a:gd name="connsiteY1" fmla="*/ 58160 h 116333"/>
              <a:gd name="connsiteX2" fmla="*/ 72642 w 100337"/>
              <a:gd name="connsiteY2" fmla="*/ 84071 h 116333"/>
              <a:gd name="connsiteX3" fmla="*/ 93987 w 100337"/>
              <a:gd name="connsiteY3" fmla="*/ 109983 h 116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0337" h="116333">
                <a:moveTo>
                  <a:pt x="6350" y="6350"/>
                </a:moveTo>
                <a:lnTo>
                  <a:pt x="50548" y="58160"/>
                </a:lnTo>
                <a:lnTo>
                  <a:pt x="72642" y="84071"/>
                </a:lnTo>
                <a:lnTo>
                  <a:pt x="93987" y="10998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367814" y="2114655"/>
            <a:ext cx="57046" cy="51649"/>
          </a:xfrm>
          <a:custGeom>
            <a:avLst/>
            <a:gdLst>
              <a:gd name="connsiteX0" fmla="*/ 6350 w 56888"/>
              <a:gd name="connsiteY0" fmla="*/ 6350 h 51553"/>
              <a:gd name="connsiteX1" fmla="*/ 28444 w 56888"/>
              <a:gd name="connsiteY1" fmla="*/ 25397 h 51553"/>
              <a:gd name="connsiteX2" fmla="*/ 50537 w 56888"/>
              <a:gd name="connsiteY2" fmla="*/ 45203 h 515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888" h="51553">
                <a:moveTo>
                  <a:pt x="6350" y="6350"/>
                </a:moveTo>
                <a:lnTo>
                  <a:pt x="28444" y="25397"/>
                </a:lnTo>
                <a:lnTo>
                  <a:pt x="50537" y="4520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412124" y="2153582"/>
            <a:ext cx="101380" cy="90603"/>
          </a:xfrm>
          <a:custGeom>
            <a:avLst/>
            <a:gdLst>
              <a:gd name="connsiteX0" fmla="*/ 6350 w 101098"/>
              <a:gd name="connsiteY0" fmla="*/ 6350 h 90435"/>
              <a:gd name="connsiteX1" fmla="*/ 50549 w 101098"/>
              <a:gd name="connsiteY1" fmla="*/ 45217 h 90435"/>
              <a:gd name="connsiteX2" fmla="*/ 94748 w 101098"/>
              <a:gd name="connsiteY2" fmla="*/ 84085 h 90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1098" h="90435">
                <a:moveTo>
                  <a:pt x="6350" y="6350"/>
                </a:moveTo>
                <a:lnTo>
                  <a:pt x="50549" y="45217"/>
                </a:lnTo>
                <a:lnTo>
                  <a:pt x="94748" y="8408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500770" y="2231462"/>
            <a:ext cx="57045" cy="45545"/>
          </a:xfrm>
          <a:custGeom>
            <a:avLst/>
            <a:gdLst>
              <a:gd name="connsiteX0" fmla="*/ 6350 w 56887"/>
              <a:gd name="connsiteY0" fmla="*/ 6350 h 45461"/>
              <a:gd name="connsiteX1" fmla="*/ 50538 w 56887"/>
              <a:gd name="connsiteY1" fmla="*/ 39111 h 45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87" h="45461">
                <a:moveTo>
                  <a:pt x="6350" y="6350"/>
                </a:moveTo>
                <a:lnTo>
                  <a:pt x="50538" y="3911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545081" y="2264284"/>
            <a:ext cx="101379" cy="64630"/>
          </a:xfrm>
          <a:custGeom>
            <a:avLst/>
            <a:gdLst>
              <a:gd name="connsiteX0" fmla="*/ 6350 w 101097"/>
              <a:gd name="connsiteY0" fmla="*/ 6350 h 64510"/>
              <a:gd name="connsiteX1" fmla="*/ 50548 w 101097"/>
              <a:gd name="connsiteY1" fmla="*/ 32261 h 64510"/>
              <a:gd name="connsiteX2" fmla="*/ 94747 w 101097"/>
              <a:gd name="connsiteY2" fmla="*/ 58160 h 64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1097" h="64510">
                <a:moveTo>
                  <a:pt x="6350" y="6350"/>
                </a:moveTo>
                <a:lnTo>
                  <a:pt x="50548" y="32261"/>
                </a:lnTo>
                <a:lnTo>
                  <a:pt x="94747" y="5816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633724" y="2316191"/>
            <a:ext cx="56294" cy="38683"/>
          </a:xfrm>
          <a:custGeom>
            <a:avLst/>
            <a:gdLst>
              <a:gd name="connsiteX0" fmla="*/ 6350 w 56138"/>
              <a:gd name="connsiteY0" fmla="*/ 6350 h 38611"/>
              <a:gd name="connsiteX1" fmla="*/ 49789 w 56138"/>
              <a:gd name="connsiteY1" fmla="*/ 32261 h 38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138" h="38611">
                <a:moveTo>
                  <a:pt x="6350" y="6350"/>
                </a:moveTo>
                <a:lnTo>
                  <a:pt x="49789" y="3226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677286" y="2342150"/>
            <a:ext cx="57045" cy="31806"/>
          </a:xfrm>
          <a:custGeom>
            <a:avLst/>
            <a:gdLst>
              <a:gd name="connsiteX0" fmla="*/ 6350 w 56887"/>
              <a:gd name="connsiteY0" fmla="*/ 6350 h 31747"/>
              <a:gd name="connsiteX1" fmla="*/ 50537 w 56887"/>
              <a:gd name="connsiteY1" fmla="*/ 25397 h 31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87" h="31747">
                <a:moveTo>
                  <a:pt x="6350" y="6350"/>
                </a:moveTo>
                <a:lnTo>
                  <a:pt x="50537" y="2539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7721596" y="2361233"/>
            <a:ext cx="57057" cy="32579"/>
          </a:xfrm>
          <a:custGeom>
            <a:avLst/>
            <a:gdLst>
              <a:gd name="connsiteX0" fmla="*/ 6350 w 56899"/>
              <a:gd name="connsiteY0" fmla="*/ 6350 h 32519"/>
              <a:gd name="connsiteX1" fmla="*/ 50548 w 56899"/>
              <a:gd name="connsiteY1" fmla="*/ 26169 h 32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99" h="32519">
                <a:moveTo>
                  <a:pt x="6350" y="6350"/>
                </a:moveTo>
                <a:lnTo>
                  <a:pt x="50548" y="261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7765918" y="2381090"/>
            <a:ext cx="57057" cy="31806"/>
          </a:xfrm>
          <a:custGeom>
            <a:avLst/>
            <a:gdLst>
              <a:gd name="connsiteX0" fmla="*/ 6350 w 56899"/>
              <a:gd name="connsiteY0" fmla="*/ 6350 h 31747"/>
              <a:gd name="connsiteX1" fmla="*/ 50549 w 56899"/>
              <a:gd name="connsiteY1" fmla="*/ 25398 h 31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99" h="31747">
                <a:moveTo>
                  <a:pt x="6350" y="6350"/>
                </a:moveTo>
                <a:lnTo>
                  <a:pt x="50549" y="2539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7810240" y="2400173"/>
            <a:ext cx="57045" cy="32565"/>
          </a:xfrm>
          <a:custGeom>
            <a:avLst/>
            <a:gdLst>
              <a:gd name="connsiteX0" fmla="*/ 6350 w 56887"/>
              <a:gd name="connsiteY0" fmla="*/ 6350 h 32505"/>
              <a:gd name="connsiteX1" fmla="*/ 50537 w 56887"/>
              <a:gd name="connsiteY1" fmla="*/ 26155 h 325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87" h="32505">
                <a:moveTo>
                  <a:pt x="6350" y="6350"/>
                </a:moveTo>
                <a:lnTo>
                  <a:pt x="50537" y="2615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7854550" y="2420016"/>
            <a:ext cx="57057" cy="25703"/>
          </a:xfrm>
          <a:custGeom>
            <a:avLst/>
            <a:gdLst>
              <a:gd name="connsiteX0" fmla="*/ 6350 w 56899"/>
              <a:gd name="connsiteY0" fmla="*/ 6350 h 25655"/>
              <a:gd name="connsiteX1" fmla="*/ 50548 w 56899"/>
              <a:gd name="connsiteY1" fmla="*/ 19305 h 25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99" h="25655">
                <a:moveTo>
                  <a:pt x="6350" y="6350"/>
                </a:moveTo>
                <a:lnTo>
                  <a:pt x="50548" y="193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7898871" y="2432996"/>
            <a:ext cx="56294" cy="25703"/>
          </a:xfrm>
          <a:custGeom>
            <a:avLst/>
            <a:gdLst>
              <a:gd name="connsiteX0" fmla="*/ 6350 w 56138"/>
              <a:gd name="connsiteY0" fmla="*/ 6350 h 25655"/>
              <a:gd name="connsiteX1" fmla="*/ 49789 w 56138"/>
              <a:gd name="connsiteY1" fmla="*/ 19305 h 25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138" h="25655">
                <a:moveTo>
                  <a:pt x="6350" y="6350"/>
                </a:moveTo>
                <a:lnTo>
                  <a:pt x="49789" y="193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7942433" y="2445976"/>
            <a:ext cx="57057" cy="25703"/>
          </a:xfrm>
          <a:custGeom>
            <a:avLst/>
            <a:gdLst>
              <a:gd name="connsiteX0" fmla="*/ 6350 w 56899"/>
              <a:gd name="connsiteY0" fmla="*/ 6350 h 25655"/>
              <a:gd name="connsiteX1" fmla="*/ 50548 w 56899"/>
              <a:gd name="connsiteY1" fmla="*/ 19305 h 25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99" h="25655">
                <a:moveTo>
                  <a:pt x="6350" y="6350"/>
                </a:moveTo>
                <a:lnTo>
                  <a:pt x="50548" y="193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7986754" y="2458956"/>
            <a:ext cx="57045" cy="18756"/>
          </a:xfrm>
          <a:custGeom>
            <a:avLst/>
            <a:gdLst>
              <a:gd name="connsiteX0" fmla="*/ 6350 w 56887"/>
              <a:gd name="connsiteY0" fmla="*/ 6350 h 18721"/>
              <a:gd name="connsiteX1" fmla="*/ 50537 w 56887"/>
              <a:gd name="connsiteY1" fmla="*/ 13199 h 18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87" h="18721">
                <a:moveTo>
                  <a:pt x="6350" y="6350"/>
                </a:moveTo>
                <a:lnTo>
                  <a:pt x="50537" y="1319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8031065" y="2465819"/>
            <a:ext cx="57057" cy="25703"/>
          </a:xfrm>
          <a:custGeom>
            <a:avLst/>
            <a:gdLst>
              <a:gd name="connsiteX0" fmla="*/ 6350 w 56899"/>
              <a:gd name="connsiteY0" fmla="*/ 6350 h 25655"/>
              <a:gd name="connsiteX1" fmla="*/ 50549 w 56899"/>
              <a:gd name="connsiteY1" fmla="*/ 19305 h 25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99" h="25655">
                <a:moveTo>
                  <a:pt x="6350" y="6350"/>
                </a:moveTo>
                <a:lnTo>
                  <a:pt x="50549" y="193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8075387" y="2478799"/>
            <a:ext cx="57057" cy="18756"/>
          </a:xfrm>
          <a:custGeom>
            <a:avLst/>
            <a:gdLst>
              <a:gd name="connsiteX0" fmla="*/ 6350 w 56899"/>
              <a:gd name="connsiteY0" fmla="*/ 6350 h 18721"/>
              <a:gd name="connsiteX1" fmla="*/ 50548 w 56899"/>
              <a:gd name="connsiteY1" fmla="*/ 12442 h 18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99" h="18721">
                <a:moveTo>
                  <a:pt x="6350" y="6350"/>
                </a:moveTo>
                <a:lnTo>
                  <a:pt x="50548" y="1244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8121987" y="2479568"/>
            <a:ext cx="22287" cy="300531"/>
          </a:xfrm>
          <a:custGeom>
            <a:avLst/>
            <a:gdLst>
              <a:gd name="connsiteX0" fmla="*/ 6350 w 22225"/>
              <a:gd name="connsiteY0" fmla="*/ 6350 h 299974"/>
              <a:gd name="connsiteX1" fmla="*/ 6350 w 22225"/>
              <a:gd name="connsiteY1" fmla="*/ 293623 h 299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99974">
                <a:moveTo>
                  <a:pt x="6350" y="6350"/>
                </a:moveTo>
                <a:lnTo>
                  <a:pt x="6350" y="29362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1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50" y="1654063"/>
            <a:ext cx="1948513" cy="1552275"/>
          </a:xfrm>
          <a:prstGeom prst="rect">
            <a:avLst/>
          </a:prstGeom>
          <a:noFill/>
        </p:spPr>
      </p:pic>
      <p:pic>
        <p:nvPicPr>
          <p:cNvPr id="10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8195" y="1730404"/>
            <a:ext cx="2916401" cy="1539551"/>
          </a:xfrm>
          <a:prstGeom prst="rect">
            <a:avLst/>
          </a:prstGeom>
          <a:noFill/>
        </p:spPr>
      </p:pic>
      <p:pic>
        <p:nvPicPr>
          <p:cNvPr id="10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2574" y="1654063"/>
            <a:ext cx="1948513" cy="1552275"/>
          </a:xfrm>
          <a:prstGeom prst="rect">
            <a:avLst/>
          </a:prstGeom>
          <a:noFill/>
        </p:spPr>
      </p:pic>
      <p:sp>
        <p:nvSpPr>
          <p:cNvPr id="1046" name="TextBox 1"/>
          <p:cNvSpPr txBox="1"/>
          <p:nvPr/>
        </p:nvSpPr>
        <p:spPr>
          <a:xfrm>
            <a:off x="2279842" y="548680"/>
            <a:ext cx="5100755" cy="72338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Άσκηση 4 (συνέχεια)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3986173" y="2811907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5654507" y="2888249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3553170" y="1666787"/>
            <a:ext cx="503343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u(t-τ)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4928590" y="2888249"/>
            <a:ext cx="6412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4202674" y="2099388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2368780" y="2773737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738652" y="2773737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229237" y="1666787"/>
            <a:ext cx="615553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u(τ)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916947" y="1832193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8736468" y="2773737"/>
            <a:ext cx="9297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7068134" y="2811907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8" name="TextBox 1"/>
          <p:cNvSpPr txBox="1"/>
          <p:nvPr/>
        </p:nvSpPr>
        <p:spPr>
          <a:xfrm>
            <a:off x="5883744" y="1666787"/>
            <a:ext cx="125354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-τ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u(τ)·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u(t-τ)</a:t>
            </a:r>
          </a:p>
        </p:txBody>
      </p:sp>
      <p:sp>
        <p:nvSpPr>
          <p:cNvPr id="1059" name="TextBox 1"/>
          <p:cNvSpPr txBox="1"/>
          <p:nvPr/>
        </p:nvSpPr>
        <p:spPr>
          <a:xfrm>
            <a:off x="7297370" y="1832193"/>
            <a:ext cx="115416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60" name="TextBox 1"/>
          <p:cNvSpPr txBox="1"/>
          <p:nvPr/>
        </p:nvSpPr>
        <p:spPr>
          <a:xfrm>
            <a:off x="7564814" y="3257232"/>
            <a:ext cx="761427" cy="27710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8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</p:txBody>
      </p:sp>
      <p:sp>
        <p:nvSpPr>
          <p:cNvPr id="1061" name="TextBox 1"/>
          <p:cNvSpPr txBox="1"/>
          <p:nvPr/>
        </p:nvSpPr>
        <p:spPr>
          <a:xfrm>
            <a:off x="382061" y="3269956"/>
            <a:ext cx="129920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065" name="TextBox 1"/>
          <p:cNvSpPr txBox="1"/>
          <p:nvPr/>
        </p:nvSpPr>
        <p:spPr>
          <a:xfrm>
            <a:off x="3667789" y="3257232"/>
            <a:ext cx="761427" cy="277105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8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Σχήμα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</a:p>
        </p:txBody>
      </p:sp>
      <p:sp>
        <p:nvSpPr>
          <p:cNvPr id="1066" name="TextBox 1"/>
          <p:cNvSpPr txBox="1"/>
          <p:nvPr/>
        </p:nvSpPr>
        <p:spPr>
          <a:xfrm>
            <a:off x="8099699" y="2811907"/>
            <a:ext cx="6412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3" y="3861048"/>
            <a:ext cx="7802249" cy="275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2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06" y="1144782"/>
            <a:ext cx="9157806" cy="5713218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2279842" y="548680"/>
            <a:ext cx="5100755" cy="72338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Άσκηση</a:t>
            </a:r>
            <a:r>
              <a:rPr lang="en-US" altLang="zh-CN" dirty="0"/>
              <a:t> </a:t>
            </a:r>
            <a:r>
              <a:rPr lang="el-GR" altLang="zh-CN" dirty="0"/>
              <a:t>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9161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6" y="1105442"/>
            <a:ext cx="9130804" cy="5752558"/>
          </a:xfrm>
          <a:prstGeom prst="rect">
            <a:avLst/>
          </a:prstGeom>
          <a:noFill/>
        </p:spPr>
      </p:pic>
      <p:sp>
        <p:nvSpPr>
          <p:cNvPr id="4" name="TextBox 1"/>
          <p:cNvSpPr txBox="1"/>
          <p:nvPr/>
        </p:nvSpPr>
        <p:spPr>
          <a:xfrm>
            <a:off x="2279842" y="548680"/>
            <a:ext cx="5100755" cy="72338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Άσκηση</a:t>
            </a:r>
            <a:r>
              <a:rPr lang="en-US" altLang="zh-CN" dirty="0"/>
              <a:t> </a:t>
            </a:r>
            <a:r>
              <a:rPr lang="el-GR" altLang="zh-CN" dirty="0" smtClean="0"/>
              <a:t>5 (συνέχεια)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915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29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7477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2279842" y="548680"/>
            <a:ext cx="5100755" cy="72338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Άσκηση</a:t>
            </a:r>
            <a:r>
              <a:rPr lang="en-US" altLang="zh-CN" dirty="0"/>
              <a:t> </a:t>
            </a:r>
            <a:r>
              <a:rPr lang="el-GR" altLang="zh-CN" dirty="0" smtClean="0"/>
              <a:t>6 (συνέχεια) </a:t>
            </a:r>
            <a:endParaRPr lang="en-US" altLang="zh-CN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3" y="2204864"/>
            <a:ext cx="78676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5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72816"/>
            <a:ext cx="7596203" cy="4315176"/>
          </a:xfrm>
          <a:prstGeom prst="rect">
            <a:avLst/>
          </a:prstGeom>
          <a:noFill/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Κρουστική Γραμμικών Συστημάτων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3128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30</a:t>
            </a:fld>
            <a:endParaRPr lang="el-GR"/>
          </a:p>
        </p:txBody>
      </p:sp>
      <p:sp>
        <p:nvSpPr>
          <p:cNvPr id="5" name="TextBox 1"/>
          <p:cNvSpPr txBox="1"/>
          <p:nvPr/>
        </p:nvSpPr>
        <p:spPr>
          <a:xfrm>
            <a:off x="2279842" y="548680"/>
            <a:ext cx="5100755" cy="72338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Άσκηση</a:t>
            </a:r>
            <a:r>
              <a:rPr lang="en-US" altLang="zh-CN" dirty="0"/>
              <a:t> </a:t>
            </a:r>
            <a:r>
              <a:rPr lang="el-GR" altLang="zh-CN" dirty="0" smtClean="0"/>
              <a:t>6 (συνέχεια) </a:t>
            </a:r>
            <a:endParaRPr lang="en-US" altLang="zh-C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7112"/>
            <a:ext cx="861883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7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3523"/>
            <a:ext cx="8352928" cy="522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6192" y="332655"/>
            <a:ext cx="4608512" cy="76944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spcBef>
                <a:spcPct val="0"/>
              </a:spcBef>
              <a:buNone/>
              <a:defRPr kumimoji="0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/>
              <a:t>Απόκριση συστημάτων </a:t>
            </a:r>
            <a:endParaRPr lang="el-GR" sz="3200" dirty="0" smtClean="0"/>
          </a:p>
          <a:p>
            <a:pPr algn="ctr"/>
            <a:r>
              <a:rPr lang="el-GR" sz="3200" dirty="0" smtClean="0"/>
              <a:t>σε </a:t>
            </a:r>
            <a:r>
              <a:rPr lang="el-GR" sz="3200" dirty="0"/>
              <a:t>διεγέρσεις συχνότητας </a:t>
            </a:r>
          </a:p>
        </p:txBody>
      </p:sp>
    </p:spTree>
    <p:extLst>
      <p:ext uri="{BB962C8B-B14F-4D97-AF65-F5344CB8AC3E}">
        <p14:creationId xmlns:p14="http://schemas.microsoft.com/office/powerpoint/2010/main" val="2642094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2168" y="332656"/>
            <a:ext cx="8153400" cy="990600"/>
          </a:xfrm>
        </p:spPr>
        <p:txBody>
          <a:bodyPr/>
          <a:lstStyle/>
          <a:p>
            <a:r>
              <a:rPr lang="el-GR" dirty="0" smtClean="0"/>
              <a:t>Σήμα συνεχούς χρόνου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8430"/>
            <a:ext cx="3672408" cy="48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1" y="1772830"/>
            <a:ext cx="2832830" cy="58864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29842"/>
            <a:ext cx="32099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472275" cy="64807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7" y="3356992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712168" y="33265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Σήμα Διακριτού χρόνου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2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48443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96873"/>
            <a:ext cx="2088232" cy="30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43624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712168" y="33265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Κλιμάκωση στο συνεχές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7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1" y="1700808"/>
            <a:ext cx="3732547" cy="314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01466" cy="37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0" y="4941168"/>
            <a:ext cx="6336704" cy="161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712168" y="33265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Μετατόπιση στο συνεχές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1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34608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14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712168" y="33265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Μετατόπιση στο διακριτό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5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Γενικός μετασχηματισμός χρόνου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2000"/>
            <a:ext cx="3875881" cy="359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32000"/>
            <a:ext cx="2664296" cy="321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6713538" cy="8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594886" cy="6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0056"/>
            <a:ext cx="2965872" cy="28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059275" cy="204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Γενικός μετασχηματισμός πλάτους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6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53400" cy="990600"/>
          </a:xfrm>
        </p:spPr>
        <p:txBody>
          <a:bodyPr/>
          <a:lstStyle/>
          <a:p>
            <a:r>
              <a:rPr lang="el-GR" dirty="0" smtClean="0"/>
              <a:t>Ενέργεια Σήματος-Ισχύς 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6509"/>
            <a:ext cx="6592694" cy="174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6" y="3717032"/>
            <a:ext cx="65784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6" y="5157192"/>
            <a:ext cx="5133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100" y="1663327"/>
            <a:ext cx="7056784" cy="46457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42672" y="307975"/>
            <a:ext cx="5665205" cy="76944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>
              <a:spcBef>
                <a:spcPct val="0"/>
              </a:spcBef>
              <a:buNone/>
              <a:defRPr kumimoji="0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Ιδιότητες της Συνέλιξης </a:t>
            </a:r>
          </a:p>
        </p:txBody>
      </p:sp>
    </p:spTree>
    <p:extLst>
      <p:ext uri="{BB962C8B-B14F-4D97-AF65-F5344CB8AC3E}">
        <p14:creationId xmlns:p14="http://schemas.microsoft.com/office/powerpoint/2010/main" val="3613875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40</a:t>
            </a:fld>
            <a:endParaRPr lang="el-G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2" y="2276872"/>
            <a:ext cx="78581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53400" cy="990600"/>
          </a:xfrm>
        </p:spPr>
        <p:txBody>
          <a:bodyPr/>
          <a:lstStyle/>
          <a:p>
            <a:r>
              <a:rPr lang="el-GR" dirty="0" smtClean="0"/>
              <a:t>Ενέργεια Σήματος-Ισχύς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57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87952" y="260648"/>
            <a:ext cx="8153400" cy="990600"/>
          </a:xfrm>
        </p:spPr>
        <p:txBody>
          <a:bodyPr/>
          <a:lstStyle/>
          <a:p>
            <a:r>
              <a:rPr lang="el-GR" dirty="0" smtClean="0"/>
              <a:t>Ασκήσεις Ενέργειας _1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41</a:t>
            </a:fld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4390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78" y="2132856"/>
            <a:ext cx="3185122" cy="461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388"/>
            <a:ext cx="6156176" cy="34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301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42</a:t>
            </a:fld>
            <a:endParaRPr lang="el-GR" dirty="0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987952" y="260648"/>
            <a:ext cx="8153400" cy="990600"/>
          </a:xfrm>
        </p:spPr>
        <p:txBody>
          <a:bodyPr/>
          <a:lstStyle/>
          <a:p>
            <a:r>
              <a:rPr lang="el-GR" dirty="0" smtClean="0"/>
              <a:t>Ασκήσεις Ενέργειας _2 </a:t>
            </a:r>
            <a:endParaRPr lang="el-G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76771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30" y="1671771"/>
            <a:ext cx="2162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16" y="1667562"/>
            <a:ext cx="291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Βρείτε την ισχύ του σήματος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4401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43</a:t>
            </a:fld>
            <a:endParaRPr lang="el-G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8" y="2060848"/>
            <a:ext cx="8319072" cy="26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987952" y="260648"/>
            <a:ext cx="8153400" cy="990600"/>
          </a:xfrm>
        </p:spPr>
        <p:txBody>
          <a:bodyPr/>
          <a:lstStyle/>
          <a:p>
            <a:r>
              <a:rPr lang="el-GR" dirty="0" smtClean="0"/>
              <a:t>Ασκήσεις Ενέργειας _2 Συνέχεια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88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Συνέλιξης</a:t>
            </a:r>
            <a:endParaRPr lang="el-GR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683568" y="1700808"/>
            <a:ext cx="7560840" cy="4630548"/>
            <a:chOff x="1979712" y="1340768"/>
            <a:chExt cx="8787409" cy="59546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9712" y="1340768"/>
              <a:ext cx="8787409" cy="5954627"/>
            </a:xfrm>
            <a:prstGeom prst="rect">
              <a:avLst/>
            </a:prstGeom>
            <a:noFill/>
          </p:spPr>
        </p:pic>
        <p:sp>
          <p:nvSpPr>
            <p:cNvPr id="5" name="Ορθογώνιο 4"/>
            <p:cNvSpPr/>
            <p:nvPr/>
          </p:nvSpPr>
          <p:spPr>
            <a:xfrm>
              <a:off x="1979712" y="1340768"/>
              <a:ext cx="100811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4098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899592" y="1775088"/>
            <a:ext cx="7061438" cy="4906440"/>
            <a:chOff x="-23992" y="890649"/>
            <a:chExt cx="8863822" cy="59673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3992" y="890649"/>
              <a:ext cx="8863822" cy="5967351"/>
            </a:xfrm>
            <a:prstGeom prst="rect">
              <a:avLst/>
            </a:prstGeom>
            <a:noFill/>
          </p:spPr>
        </p:pic>
        <p:sp>
          <p:nvSpPr>
            <p:cNvPr id="5" name="Ορθογώνιο 4"/>
            <p:cNvSpPr/>
            <p:nvPr/>
          </p:nvSpPr>
          <p:spPr>
            <a:xfrm>
              <a:off x="0" y="890649"/>
              <a:ext cx="899592" cy="882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Ιδιότητες Συνέλιξης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26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1" y="1625743"/>
            <a:ext cx="7859287" cy="4960393"/>
          </a:xfrm>
          <a:prstGeom prst="rect">
            <a:avLst/>
          </a:prstGeom>
          <a:noFill/>
        </p:spPr>
      </p:pic>
      <p:sp>
        <p:nvSpPr>
          <p:cNvPr id="7" name="Τίτλος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Ιδιότητες Συνέλιξης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339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222596" y="2061217"/>
            <a:ext cx="550355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μετατοπισμένων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</a:p>
        </p:txBody>
      </p:sp>
      <p:sp>
        <p:nvSpPr>
          <p:cNvPr id="11" name="Τίτλος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Ιδιότητες Συνέλιξης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76" y="3213472"/>
            <a:ext cx="6408712" cy="151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9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91" y="1620113"/>
            <a:ext cx="7458655" cy="7644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>
              <a:lnSpc>
                <a:spcPts val="2806"/>
              </a:lnSpc>
              <a:tabLst>
                <a:tab pos="3080469" algn="l"/>
              </a:tabLst>
            </a:pPr>
            <a:r>
              <a:rPr lang="el-GR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Συνήθως υπολογισμός του ολοκληρώματος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συνέλιξης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l-GR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δύσκολος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l-GR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παρα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ερι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πτώσεις είναι πολύ χρήσιμες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05649" y="2646501"/>
            <a:ext cx="748435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ενιαίο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62240" y="2951867"/>
            <a:ext cx="633609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x(t)*y(t)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υπολογίζεται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αμέσως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ολοκλήρωμα: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5649" y="4224223"/>
            <a:ext cx="793306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μηδενικό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μόνο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62239" y="4593206"/>
            <a:ext cx="7423507" cy="1841636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  <a:tabLst>
                <a:tab pos="2265799" algn="l"/>
                <a:tab pos="3678742" algn="l"/>
                <a:tab pos="3691471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διάστημα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μέχρι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ενώ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ενιαίο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</a:p>
          <a:p>
            <a:pPr>
              <a:lnSpc>
                <a:spcPts val="2005"/>
              </a:lnSpc>
              <a:tabLst>
                <a:tab pos="2265799" algn="l"/>
                <a:tab pos="3678742" algn="l"/>
                <a:tab pos="3691471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γράφουμε:</a:t>
            </a:r>
          </a:p>
          <a:p>
            <a:pPr>
              <a:lnSpc>
                <a:spcPts val="1904"/>
              </a:lnSpc>
              <a:tabLst>
                <a:tab pos="2265799" algn="l"/>
                <a:tab pos="3678742" algn="l"/>
                <a:tab pos="3691471" algn="l"/>
              </a:tabLst>
            </a:pPr>
            <a:r>
              <a:rPr lang="en-US" altLang="zh-CN" dirty="0" smtClean="0"/>
              <a:t>			</a:t>
            </a:r>
            <a:endParaRPr lang="el-GR" altLang="zh-CN" dirty="0" smtClean="0"/>
          </a:p>
          <a:p>
            <a:pPr>
              <a:lnSpc>
                <a:spcPts val="1904"/>
              </a:lnSpc>
              <a:tabLst>
                <a:tab pos="2265799" algn="l"/>
                <a:tab pos="3678742" algn="l"/>
                <a:tab pos="3691471" algn="l"/>
              </a:tabLst>
            </a:pPr>
            <a:endParaRPr lang="el-GR" altLang="zh-CN" dirty="0"/>
          </a:p>
          <a:p>
            <a:pPr>
              <a:lnSpc>
                <a:spcPts val="1904"/>
              </a:lnSpc>
              <a:tabLst>
                <a:tab pos="2265799" algn="l"/>
                <a:tab pos="3678742" algn="l"/>
                <a:tab pos="3691471" algn="l"/>
              </a:tabLst>
            </a:pPr>
            <a:r>
              <a:rPr lang="en-US" altLang="zh-CN" dirty="0" smtClean="0"/>
              <a:t>		</a:t>
            </a:r>
            <a:endParaRPr lang="el-GR" altLang="zh-CN" dirty="0" smtClean="0"/>
          </a:p>
          <a:p>
            <a:pPr>
              <a:lnSpc>
                <a:spcPts val="1904"/>
              </a:lnSpc>
              <a:tabLst>
                <a:tab pos="2265799" algn="l"/>
                <a:tab pos="3678742" algn="l"/>
                <a:tab pos="3691471" algn="l"/>
              </a:tabLst>
            </a:pPr>
            <a:r>
              <a:rPr lang="en-US" altLang="zh-CN" dirty="0" smtClean="0"/>
              <a:t>	</a:t>
            </a:r>
            <a:endParaRPr lang="el-GR" altLang="zh-CN" dirty="0" smtClean="0"/>
          </a:p>
          <a:p>
            <a:pPr>
              <a:lnSpc>
                <a:spcPts val="1904"/>
              </a:lnSpc>
              <a:tabLst>
                <a:tab pos="2265799" algn="l"/>
                <a:tab pos="3678742" algn="l"/>
                <a:tab pos="369147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φού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x(t)=0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Τίτλος 2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dirty="0" smtClean="0"/>
              <a:t>Συνέλιξη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22" y="3280268"/>
            <a:ext cx="3225355" cy="82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88" y="5225892"/>
            <a:ext cx="2904423" cy="69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04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6328</TotalTime>
  <Words>818</Words>
  <Application>Microsoft Office PowerPoint</Application>
  <PresentationFormat>Προβολή στην οθόνη (4:3)</PresentationFormat>
  <Paragraphs>205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Διάμεσος</vt:lpstr>
      <vt:lpstr>Παρουσίαση του PowerPoint</vt:lpstr>
      <vt:lpstr>Παρουσίαση του PowerPoint</vt:lpstr>
      <vt:lpstr>Κρουστική Γραμμικών Συστημάτων</vt:lpstr>
      <vt:lpstr>Παρουσίαση του PowerPoint</vt:lpstr>
      <vt:lpstr>Ιδιότητες Συνέλιξης</vt:lpstr>
      <vt:lpstr>Ιδιότητες Συνέλιξης</vt:lpstr>
      <vt:lpstr>Ιδιότητες Συνέλιξης</vt:lpstr>
      <vt:lpstr>Ιδιότητες Συνέλιξης</vt:lpstr>
      <vt:lpstr>Συνέλιξη</vt:lpstr>
      <vt:lpstr>Συνέλιξη</vt:lpstr>
      <vt:lpstr>Παρουσίαση του PowerPoint</vt:lpstr>
      <vt:lpstr>Συνέλιξη</vt:lpstr>
      <vt:lpstr>Παρουσίαση του PowerPoint</vt:lpstr>
      <vt:lpstr>Συνέλιξη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Σήμα συνεχούς χρόνου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Γενικός μετασχηματισμός χρόνου</vt:lpstr>
      <vt:lpstr>Γενικός μετασχηματισμός πλάτους</vt:lpstr>
      <vt:lpstr>Ενέργεια Σήματος-Ισχύς </vt:lpstr>
      <vt:lpstr>Ενέργεια Σήματος-Ισχύς </vt:lpstr>
      <vt:lpstr>Ασκήσεις Ενέργειας _1 </vt:lpstr>
      <vt:lpstr>Ασκήσεις Ενέργειας _2 </vt:lpstr>
      <vt:lpstr>Ασκήσεις Ενέργειας _2 Συνέχεια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197</cp:revision>
  <dcterms:created xsi:type="dcterms:W3CDTF">2011-11-15T17:47:32Z</dcterms:created>
  <dcterms:modified xsi:type="dcterms:W3CDTF">2013-03-19T10:53:04Z</dcterms:modified>
</cp:coreProperties>
</file>