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05" r:id="rId2"/>
    <p:sldId id="306" r:id="rId3"/>
    <p:sldId id="307" r:id="rId4"/>
    <p:sldId id="308" r:id="rId5"/>
    <p:sldId id="309" r:id="rId6"/>
    <p:sldId id="304" r:id="rId7"/>
    <p:sldId id="310" r:id="rId8"/>
    <p:sldId id="311" r:id="rId9"/>
    <p:sldId id="294" r:id="rId10"/>
    <p:sldId id="295" r:id="rId11"/>
    <p:sldId id="296" r:id="rId12"/>
    <p:sldId id="297" r:id="rId13"/>
    <p:sldId id="298" r:id="rId14"/>
    <p:sldId id="299" r:id="rId15"/>
    <p:sldId id="300" r:id="rId16"/>
    <p:sldId id="301" r:id="rId17"/>
    <p:sldId id="302" r:id="rId18"/>
    <p:sldId id="30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12"/>
    <p:restoredTop sz="80326"/>
  </p:normalViewPr>
  <p:slideViewPr>
    <p:cSldViewPr snapToGrid="0" snapToObjects="1">
      <p:cViewPr varScale="1">
        <p:scale>
          <a:sx n="138" d="100"/>
          <a:sy n="138" d="100"/>
        </p:scale>
        <p:origin x="25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908C7-CFC9-1749-825F-E329BDA48450}" type="datetimeFigureOut">
              <a:rPr lang="el-GR" smtClean="0"/>
              <a:t>25/11/23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2D228-B152-A54B-AF45-75F7322049F2}" type="slidenum">
              <a:rPr lang="el-GR" smtClean="0"/>
              <a:t>‹#›</a:t>
            </a:fld>
            <a:endParaRPr lang="el-GR"/>
          </a:p>
        </p:txBody>
      </p:sp>
    </p:spTree>
    <p:extLst>
      <p:ext uri="{BB962C8B-B14F-4D97-AF65-F5344CB8AC3E}">
        <p14:creationId xmlns:p14="http://schemas.microsoft.com/office/powerpoint/2010/main" val="32088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Δεν φαίνεται κάποιο παράδειγμα από μια μορφή ζωής της αποδοχής…</a:t>
            </a:r>
          </a:p>
        </p:txBody>
      </p:sp>
      <p:sp>
        <p:nvSpPr>
          <p:cNvPr id="4" name="Θέση αριθμού διαφάνειας 3"/>
          <p:cNvSpPr>
            <a:spLocks noGrp="1"/>
          </p:cNvSpPr>
          <p:nvPr>
            <p:ph type="sldNum" sz="quarter" idx="5"/>
          </p:nvPr>
        </p:nvSpPr>
        <p:spPr/>
        <p:txBody>
          <a:bodyPr/>
          <a:lstStyle/>
          <a:p>
            <a:fld id="{0F52D228-B152-A54B-AF45-75F7322049F2}" type="slidenum">
              <a:rPr lang="el-GR" smtClean="0"/>
              <a:t>6</a:t>
            </a:fld>
            <a:endParaRPr lang="el-GR"/>
          </a:p>
        </p:txBody>
      </p:sp>
    </p:spTree>
    <p:extLst>
      <p:ext uri="{BB962C8B-B14F-4D97-AF65-F5344CB8AC3E}">
        <p14:creationId xmlns:p14="http://schemas.microsoft.com/office/powerpoint/2010/main" val="241314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0F52D228-B152-A54B-AF45-75F7322049F2}" type="slidenum">
              <a:rPr lang="el-GR" smtClean="0"/>
              <a:t>15</a:t>
            </a:fld>
            <a:endParaRPr lang="el-GR"/>
          </a:p>
        </p:txBody>
      </p:sp>
    </p:spTree>
    <p:extLst>
      <p:ext uri="{BB962C8B-B14F-4D97-AF65-F5344CB8AC3E}">
        <p14:creationId xmlns:p14="http://schemas.microsoft.com/office/powerpoint/2010/main" val="3536491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F52D228-B152-A54B-AF45-75F7322049F2}" type="slidenum">
              <a:rPr lang="el-GR" smtClean="0"/>
              <a:t>18</a:t>
            </a:fld>
            <a:endParaRPr lang="el-GR"/>
          </a:p>
        </p:txBody>
      </p:sp>
    </p:spTree>
    <p:extLst>
      <p:ext uri="{BB962C8B-B14F-4D97-AF65-F5344CB8AC3E}">
        <p14:creationId xmlns:p14="http://schemas.microsoft.com/office/powerpoint/2010/main" val="2272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5BC99B-09B4-B347-BF06-9647CAD5DCC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0A089A9-DF55-7B40-9037-3CA713AA3A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7DC1207-3504-DE41-830E-58CB41A38020}"/>
              </a:ext>
            </a:extLst>
          </p:cNvPr>
          <p:cNvSpPr>
            <a:spLocks noGrp="1"/>
          </p:cNvSpPr>
          <p:nvPr>
            <p:ph type="dt" sz="half" idx="10"/>
          </p:nvPr>
        </p:nvSpPr>
        <p:spPr/>
        <p:txBody>
          <a:bodyPr/>
          <a:lstStyle/>
          <a:p>
            <a:fld id="{E1D77AA4-4EEB-F242-A6E4-62F703D46BD4}" type="datetimeFigureOut">
              <a:rPr lang="el-GR" smtClean="0"/>
              <a:t>25/11/23</a:t>
            </a:fld>
            <a:endParaRPr lang="el-GR"/>
          </a:p>
        </p:txBody>
      </p:sp>
      <p:sp>
        <p:nvSpPr>
          <p:cNvPr id="5" name="Θέση υποσέλιδου 4">
            <a:extLst>
              <a:ext uri="{FF2B5EF4-FFF2-40B4-BE49-F238E27FC236}">
                <a16:creationId xmlns:a16="http://schemas.microsoft.com/office/drawing/2014/main" id="{8EC5512F-0970-144E-80E1-51EE639F6CF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2DCC5AE-21C1-D349-96FC-FCD4580BBDA7}"/>
              </a:ext>
            </a:extLst>
          </p:cNvPr>
          <p:cNvSpPr>
            <a:spLocks noGrp="1"/>
          </p:cNvSpPr>
          <p:nvPr>
            <p:ph type="sldNum" sz="quarter" idx="12"/>
          </p:nvPr>
        </p:nvSpPr>
        <p:spPr/>
        <p:txBody>
          <a:bodyPr/>
          <a:lstStyle/>
          <a:p>
            <a:fld id="{45F98733-945D-8D4C-A2CF-B8E13841591A}" type="slidenum">
              <a:rPr lang="el-GR" smtClean="0"/>
              <a:t>‹#›</a:t>
            </a:fld>
            <a:endParaRPr lang="el-GR"/>
          </a:p>
        </p:txBody>
      </p:sp>
    </p:spTree>
    <p:extLst>
      <p:ext uri="{BB962C8B-B14F-4D97-AF65-F5344CB8AC3E}">
        <p14:creationId xmlns:p14="http://schemas.microsoft.com/office/powerpoint/2010/main" val="61641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D4F9A6-DD70-1C4A-AE38-E67C364CB75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1F6A8CC-4B22-1646-AF78-C0071C201B2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24E476E-C5C6-3440-95EE-1D9592C2BB8D}"/>
              </a:ext>
            </a:extLst>
          </p:cNvPr>
          <p:cNvSpPr>
            <a:spLocks noGrp="1"/>
          </p:cNvSpPr>
          <p:nvPr>
            <p:ph type="dt" sz="half" idx="10"/>
          </p:nvPr>
        </p:nvSpPr>
        <p:spPr/>
        <p:txBody>
          <a:bodyPr/>
          <a:lstStyle/>
          <a:p>
            <a:fld id="{E1D77AA4-4EEB-F242-A6E4-62F703D46BD4}" type="datetimeFigureOut">
              <a:rPr lang="el-GR" smtClean="0"/>
              <a:t>25/11/23</a:t>
            </a:fld>
            <a:endParaRPr lang="el-GR"/>
          </a:p>
        </p:txBody>
      </p:sp>
      <p:sp>
        <p:nvSpPr>
          <p:cNvPr id="5" name="Θέση υποσέλιδου 4">
            <a:extLst>
              <a:ext uri="{FF2B5EF4-FFF2-40B4-BE49-F238E27FC236}">
                <a16:creationId xmlns:a16="http://schemas.microsoft.com/office/drawing/2014/main" id="{5C54B797-D1D9-D44A-B16F-403CCB8FC59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3184264-1DEA-AA46-832A-0AA90A730FA4}"/>
              </a:ext>
            </a:extLst>
          </p:cNvPr>
          <p:cNvSpPr>
            <a:spLocks noGrp="1"/>
          </p:cNvSpPr>
          <p:nvPr>
            <p:ph type="sldNum" sz="quarter" idx="12"/>
          </p:nvPr>
        </p:nvSpPr>
        <p:spPr/>
        <p:txBody>
          <a:bodyPr/>
          <a:lstStyle/>
          <a:p>
            <a:fld id="{45F98733-945D-8D4C-A2CF-B8E13841591A}" type="slidenum">
              <a:rPr lang="el-GR" smtClean="0"/>
              <a:t>‹#›</a:t>
            </a:fld>
            <a:endParaRPr lang="el-GR"/>
          </a:p>
        </p:txBody>
      </p:sp>
    </p:spTree>
    <p:extLst>
      <p:ext uri="{BB962C8B-B14F-4D97-AF65-F5344CB8AC3E}">
        <p14:creationId xmlns:p14="http://schemas.microsoft.com/office/powerpoint/2010/main" val="1077315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D68F648-3C74-FD4A-BF94-2D7ADDA3062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E654FAD-6FAC-DA49-8D97-89042F8AE6A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1659A34-140D-C24C-A671-FC6CE6D57624}"/>
              </a:ext>
            </a:extLst>
          </p:cNvPr>
          <p:cNvSpPr>
            <a:spLocks noGrp="1"/>
          </p:cNvSpPr>
          <p:nvPr>
            <p:ph type="dt" sz="half" idx="10"/>
          </p:nvPr>
        </p:nvSpPr>
        <p:spPr/>
        <p:txBody>
          <a:bodyPr/>
          <a:lstStyle/>
          <a:p>
            <a:fld id="{E1D77AA4-4EEB-F242-A6E4-62F703D46BD4}" type="datetimeFigureOut">
              <a:rPr lang="el-GR" smtClean="0"/>
              <a:t>25/11/23</a:t>
            </a:fld>
            <a:endParaRPr lang="el-GR"/>
          </a:p>
        </p:txBody>
      </p:sp>
      <p:sp>
        <p:nvSpPr>
          <p:cNvPr id="5" name="Θέση υποσέλιδου 4">
            <a:extLst>
              <a:ext uri="{FF2B5EF4-FFF2-40B4-BE49-F238E27FC236}">
                <a16:creationId xmlns:a16="http://schemas.microsoft.com/office/drawing/2014/main" id="{91A23287-9819-3445-A373-82909FBFBF1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D24992A-5185-C747-9F6F-308D448CD4BB}"/>
              </a:ext>
            </a:extLst>
          </p:cNvPr>
          <p:cNvSpPr>
            <a:spLocks noGrp="1"/>
          </p:cNvSpPr>
          <p:nvPr>
            <p:ph type="sldNum" sz="quarter" idx="12"/>
          </p:nvPr>
        </p:nvSpPr>
        <p:spPr/>
        <p:txBody>
          <a:bodyPr/>
          <a:lstStyle/>
          <a:p>
            <a:fld id="{45F98733-945D-8D4C-A2CF-B8E13841591A}" type="slidenum">
              <a:rPr lang="el-GR" smtClean="0"/>
              <a:t>‹#›</a:t>
            </a:fld>
            <a:endParaRPr lang="el-GR"/>
          </a:p>
        </p:txBody>
      </p:sp>
    </p:spTree>
    <p:extLst>
      <p:ext uri="{BB962C8B-B14F-4D97-AF65-F5344CB8AC3E}">
        <p14:creationId xmlns:p14="http://schemas.microsoft.com/office/powerpoint/2010/main" val="293668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4E74B0-5D53-3B4A-906E-20E50B4B19A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76867D4-A865-7048-A130-A4272A0FD37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8A5A598-D77D-DA49-AEEE-53E18DFA5727}"/>
              </a:ext>
            </a:extLst>
          </p:cNvPr>
          <p:cNvSpPr>
            <a:spLocks noGrp="1"/>
          </p:cNvSpPr>
          <p:nvPr>
            <p:ph type="dt" sz="half" idx="10"/>
          </p:nvPr>
        </p:nvSpPr>
        <p:spPr/>
        <p:txBody>
          <a:bodyPr/>
          <a:lstStyle/>
          <a:p>
            <a:fld id="{E1D77AA4-4EEB-F242-A6E4-62F703D46BD4}" type="datetimeFigureOut">
              <a:rPr lang="el-GR" smtClean="0"/>
              <a:t>25/11/23</a:t>
            </a:fld>
            <a:endParaRPr lang="el-GR"/>
          </a:p>
        </p:txBody>
      </p:sp>
      <p:sp>
        <p:nvSpPr>
          <p:cNvPr id="5" name="Θέση υποσέλιδου 4">
            <a:extLst>
              <a:ext uri="{FF2B5EF4-FFF2-40B4-BE49-F238E27FC236}">
                <a16:creationId xmlns:a16="http://schemas.microsoft.com/office/drawing/2014/main" id="{09E6CA34-3FBC-A843-BDCB-72053E4A417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7537DF0-ADA6-1F41-B96E-89B268B55BE5}"/>
              </a:ext>
            </a:extLst>
          </p:cNvPr>
          <p:cNvSpPr>
            <a:spLocks noGrp="1"/>
          </p:cNvSpPr>
          <p:nvPr>
            <p:ph type="sldNum" sz="quarter" idx="12"/>
          </p:nvPr>
        </p:nvSpPr>
        <p:spPr/>
        <p:txBody>
          <a:bodyPr/>
          <a:lstStyle/>
          <a:p>
            <a:fld id="{45F98733-945D-8D4C-A2CF-B8E13841591A}" type="slidenum">
              <a:rPr lang="el-GR" smtClean="0"/>
              <a:t>‹#›</a:t>
            </a:fld>
            <a:endParaRPr lang="el-GR"/>
          </a:p>
        </p:txBody>
      </p:sp>
    </p:spTree>
    <p:extLst>
      <p:ext uri="{BB962C8B-B14F-4D97-AF65-F5344CB8AC3E}">
        <p14:creationId xmlns:p14="http://schemas.microsoft.com/office/powerpoint/2010/main" val="369748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2D3E5-8483-C545-B9CE-6755B1C3A60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260344E-CE37-AA4D-A761-E4E1F2CC1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CD4E06A-C383-2F43-890E-DA00FB5BAB95}"/>
              </a:ext>
            </a:extLst>
          </p:cNvPr>
          <p:cNvSpPr>
            <a:spLocks noGrp="1"/>
          </p:cNvSpPr>
          <p:nvPr>
            <p:ph type="dt" sz="half" idx="10"/>
          </p:nvPr>
        </p:nvSpPr>
        <p:spPr/>
        <p:txBody>
          <a:bodyPr/>
          <a:lstStyle/>
          <a:p>
            <a:fld id="{E1D77AA4-4EEB-F242-A6E4-62F703D46BD4}" type="datetimeFigureOut">
              <a:rPr lang="el-GR" smtClean="0"/>
              <a:t>25/11/23</a:t>
            </a:fld>
            <a:endParaRPr lang="el-GR"/>
          </a:p>
        </p:txBody>
      </p:sp>
      <p:sp>
        <p:nvSpPr>
          <p:cNvPr id="5" name="Θέση υποσέλιδου 4">
            <a:extLst>
              <a:ext uri="{FF2B5EF4-FFF2-40B4-BE49-F238E27FC236}">
                <a16:creationId xmlns:a16="http://schemas.microsoft.com/office/drawing/2014/main" id="{DBC32EAB-2B6A-D44B-824F-7234F2E4608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E4EF87B-444B-344D-A8F7-AEE16F6D489D}"/>
              </a:ext>
            </a:extLst>
          </p:cNvPr>
          <p:cNvSpPr>
            <a:spLocks noGrp="1"/>
          </p:cNvSpPr>
          <p:nvPr>
            <p:ph type="sldNum" sz="quarter" idx="12"/>
          </p:nvPr>
        </p:nvSpPr>
        <p:spPr/>
        <p:txBody>
          <a:bodyPr/>
          <a:lstStyle/>
          <a:p>
            <a:fld id="{45F98733-945D-8D4C-A2CF-B8E13841591A}" type="slidenum">
              <a:rPr lang="el-GR" smtClean="0"/>
              <a:t>‹#›</a:t>
            </a:fld>
            <a:endParaRPr lang="el-GR"/>
          </a:p>
        </p:txBody>
      </p:sp>
    </p:spTree>
    <p:extLst>
      <p:ext uri="{BB962C8B-B14F-4D97-AF65-F5344CB8AC3E}">
        <p14:creationId xmlns:p14="http://schemas.microsoft.com/office/powerpoint/2010/main" val="152052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045E28-EF39-3748-90DA-87551B948DF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4A50536-0127-A940-AF57-C9DEB9DDEDD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34B9162-E352-2946-A956-BCC323D5DF1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F9C0949-2948-C24F-946A-FA1CBDCC5C9D}"/>
              </a:ext>
            </a:extLst>
          </p:cNvPr>
          <p:cNvSpPr>
            <a:spLocks noGrp="1"/>
          </p:cNvSpPr>
          <p:nvPr>
            <p:ph type="dt" sz="half" idx="10"/>
          </p:nvPr>
        </p:nvSpPr>
        <p:spPr/>
        <p:txBody>
          <a:bodyPr/>
          <a:lstStyle/>
          <a:p>
            <a:fld id="{E1D77AA4-4EEB-F242-A6E4-62F703D46BD4}" type="datetimeFigureOut">
              <a:rPr lang="el-GR" smtClean="0"/>
              <a:t>25/11/23</a:t>
            </a:fld>
            <a:endParaRPr lang="el-GR"/>
          </a:p>
        </p:txBody>
      </p:sp>
      <p:sp>
        <p:nvSpPr>
          <p:cNvPr id="6" name="Θέση υποσέλιδου 5">
            <a:extLst>
              <a:ext uri="{FF2B5EF4-FFF2-40B4-BE49-F238E27FC236}">
                <a16:creationId xmlns:a16="http://schemas.microsoft.com/office/drawing/2014/main" id="{86C3A919-B728-5948-955D-94241AA9821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48CD3EF-741E-984B-9215-AA7387A3263C}"/>
              </a:ext>
            </a:extLst>
          </p:cNvPr>
          <p:cNvSpPr>
            <a:spLocks noGrp="1"/>
          </p:cNvSpPr>
          <p:nvPr>
            <p:ph type="sldNum" sz="quarter" idx="12"/>
          </p:nvPr>
        </p:nvSpPr>
        <p:spPr/>
        <p:txBody>
          <a:bodyPr/>
          <a:lstStyle/>
          <a:p>
            <a:fld id="{45F98733-945D-8D4C-A2CF-B8E13841591A}" type="slidenum">
              <a:rPr lang="el-GR" smtClean="0"/>
              <a:t>‹#›</a:t>
            </a:fld>
            <a:endParaRPr lang="el-GR"/>
          </a:p>
        </p:txBody>
      </p:sp>
    </p:spTree>
    <p:extLst>
      <p:ext uri="{BB962C8B-B14F-4D97-AF65-F5344CB8AC3E}">
        <p14:creationId xmlns:p14="http://schemas.microsoft.com/office/powerpoint/2010/main" val="191077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7B239D-1830-8445-B317-0AF9980A5D2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FC4A0E4-66B8-604D-8132-5DAF4C26D2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1183AFA-91BF-0543-AAE8-4AC546A1B42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A21E06F-8D70-7B46-ABF2-9369291A1B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BE91FE5-D650-3B43-912B-10C14CBE105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AA4C5F0-525A-4941-994F-85F27CC4232B}"/>
              </a:ext>
            </a:extLst>
          </p:cNvPr>
          <p:cNvSpPr>
            <a:spLocks noGrp="1"/>
          </p:cNvSpPr>
          <p:nvPr>
            <p:ph type="dt" sz="half" idx="10"/>
          </p:nvPr>
        </p:nvSpPr>
        <p:spPr/>
        <p:txBody>
          <a:bodyPr/>
          <a:lstStyle/>
          <a:p>
            <a:fld id="{E1D77AA4-4EEB-F242-A6E4-62F703D46BD4}" type="datetimeFigureOut">
              <a:rPr lang="el-GR" smtClean="0"/>
              <a:t>25/11/23</a:t>
            </a:fld>
            <a:endParaRPr lang="el-GR"/>
          </a:p>
        </p:txBody>
      </p:sp>
      <p:sp>
        <p:nvSpPr>
          <p:cNvPr id="8" name="Θέση υποσέλιδου 7">
            <a:extLst>
              <a:ext uri="{FF2B5EF4-FFF2-40B4-BE49-F238E27FC236}">
                <a16:creationId xmlns:a16="http://schemas.microsoft.com/office/drawing/2014/main" id="{D6040969-AFE2-9448-8574-98EA2C7100F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EF213D8-55C5-FE4D-A20B-B64FB75D5C94}"/>
              </a:ext>
            </a:extLst>
          </p:cNvPr>
          <p:cNvSpPr>
            <a:spLocks noGrp="1"/>
          </p:cNvSpPr>
          <p:nvPr>
            <p:ph type="sldNum" sz="quarter" idx="12"/>
          </p:nvPr>
        </p:nvSpPr>
        <p:spPr/>
        <p:txBody>
          <a:bodyPr/>
          <a:lstStyle/>
          <a:p>
            <a:fld id="{45F98733-945D-8D4C-A2CF-B8E13841591A}" type="slidenum">
              <a:rPr lang="el-GR" smtClean="0"/>
              <a:t>‹#›</a:t>
            </a:fld>
            <a:endParaRPr lang="el-GR"/>
          </a:p>
        </p:txBody>
      </p:sp>
    </p:spTree>
    <p:extLst>
      <p:ext uri="{BB962C8B-B14F-4D97-AF65-F5344CB8AC3E}">
        <p14:creationId xmlns:p14="http://schemas.microsoft.com/office/powerpoint/2010/main" val="18221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F24E69-17DA-BB48-B86F-E902FA3B900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10A855A-78AB-F748-A048-293B9C160392}"/>
              </a:ext>
            </a:extLst>
          </p:cNvPr>
          <p:cNvSpPr>
            <a:spLocks noGrp="1"/>
          </p:cNvSpPr>
          <p:nvPr>
            <p:ph type="dt" sz="half" idx="10"/>
          </p:nvPr>
        </p:nvSpPr>
        <p:spPr/>
        <p:txBody>
          <a:bodyPr/>
          <a:lstStyle/>
          <a:p>
            <a:fld id="{E1D77AA4-4EEB-F242-A6E4-62F703D46BD4}" type="datetimeFigureOut">
              <a:rPr lang="el-GR" smtClean="0"/>
              <a:t>25/11/23</a:t>
            </a:fld>
            <a:endParaRPr lang="el-GR"/>
          </a:p>
        </p:txBody>
      </p:sp>
      <p:sp>
        <p:nvSpPr>
          <p:cNvPr id="4" name="Θέση υποσέλιδου 3">
            <a:extLst>
              <a:ext uri="{FF2B5EF4-FFF2-40B4-BE49-F238E27FC236}">
                <a16:creationId xmlns:a16="http://schemas.microsoft.com/office/drawing/2014/main" id="{62DF1339-6559-EB43-B6A6-7DBF7274DCC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1ED77ED-5A93-6B4B-B243-765800209C65}"/>
              </a:ext>
            </a:extLst>
          </p:cNvPr>
          <p:cNvSpPr>
            <a:spLocks noGrp="1"/>
          </p:cNvSpPr>
          <p:nvPr>
            <p:ph type="sldNum" sz="quarter" idx="12"/>
          </p:nvPr>
        </p:nvSpPr>
        <p:spPr/>
        <p:txBody>
          <a:bodyPr/>
          <a:lstStyle/>
          <a:p>
            <a:fld id="{45F98733-945D-8D4C-A2CF-B8E13841591A}" type="slidenum">
              <a:rPr lang="el-GR" smtClean="0"/>
              <a:t>‹#›</a:t>
            </a:fld>
            <a:endParaRPr lang="el-GR"/>
          </a:p>
        </p:txBody>
      </p:sp>
    </p:spTree>
    <p:extLst>
      <p:ext uri="{BB962C8B-B14F-4D97-AF65-F5344CB8AC3E}">
        <p14:creationId xmlns:p14="http://schemas.microsoft.com/office/powerpoint/2010/main" val="16357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2D7DDDA-6FC5-9640-A311-33A14B23EF47}"/>
              </a:ext>
            </a:extLst>
          </p:cNvPr>
          <p:cNvSpPr>
            <a:spLocks noGrp="1"/>
          </p:cNvSpPr>
          <p:nvPr>
            <p:ph type="dt" sz="half" idx="10"/>
          </p:nvPr>
        </p:nvSpPr>
        <p:spPr/>
        <p:txBody>
          <a:bodyPr/>
          <a:lstStyle/>
          <a:p>
            <a:fld id="{E1D77AA4-4EEB-F242-A6E4-62F703D46BD4}" type="datetimeFigureOut">
              <a:rPr lang="el-GR" smtClean="0"/>
              <a:t>25/11/23</a:t>
            </a:fld>
            <a:endParaRPr lang="el-GR"/>
          </a:p>
        </p:txBody>
      </p:sp>
      <p:sp>
        <p:nvSpPr>
          <p:cNvPr id="3" name="Θέση υποσέλιδου 2">
            <a:extLst>
              <a:ext uri="{FF2B5EF4-FFF2-40B4-BE49-F238E27FC236}">
                <a16:creationId xmlns:a16="http://schemas.microsoft.com/office/drawing/2014/main" id="{865F3FA3-5768-7742-B7C1-33163CAEEEA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CF8A499-1784-934D-9AF1-429E2C946BC9}"/>
              </a:ext>
            </a:extLst>
          </p:cNvPr>
          <p:cNvSpPr>
            <a:spLocks noGrp="1"/>
          </p:cNvSpPr>
          <p:nvPr>
            <p:ph type="sldNum" sz="quarter" idx="12"/>
          </p:nvPr>
        </p:nvSpPr>
        <p:spPr/>
        <p:txBody>
          <a:bodyPr/>
          <a:lstStyle/>
          <a:p>
            <a:fld id="{45F98733-945D-8D4C-A2CF-B8E13841591A}" type="slidenum">
              <a:rPr lang="el-GR" smtClean="0"/>
              <a:t>‹#›</a:t>
            </a:fld>
            <a:endParaRPr lang="el-GR"/>
          </a:p>
        </p:txBody>
      </p:sp>
    </p:spTree>
    <p:extLst>
      <p:ext uri="{BB962C8B-B14F-4D97-AF65-F5344CB8AC3E}">
        <p14:creationId xmlns:p14="http://schemas.microsoft.com/office/powerpoint/2010/main" val="248419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5A613A-BE70-114D-844E-D82BD0EFB93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5401D51-BFB2-704B-9260-30251D0F91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3E243FD-A680-4349-BAF8-33A94F179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486B97E-3884-A744-BD98-D27A11FF9854}"/>
              </a:ext>
            </a:extLst>
          </p:cNvPr>
          <p:cNvSpPr>
            <a:spLocks noGrp="1"/>
          </p:cNvSpPr>
          <p:nvPr>
            <p:ph type="dt" sz="half" idx="10"/>
          </p:nvPr>
        </p:nvSpPr>
        <p:spPr/>
        <p:txBody>
          <a:bodyPr/>
          <a:lstStyle/>
          <a:p>
            <a:fld id="{E1D77AA4-4EEB-F242-A6E4-62F703D46BD4}" type="datetimeFigureOut">
              <a:rPr lang="el-GR" smtClean="0"/>
              <a:t>25/11/23</a:t>
            </a:fld>
            <a:endParaRPr lang="el-GR"/>
          </a:p>
        </p:txBody>
      </p:sp>
      <p:sp>
        <p:nvSpPr>
          <p:cNvPr id="6" name="Θέση υποσέλιδου 5">
            <a:extLst>
              <a:ext uri="{FF2B5EF4-FFF2-40B4-BE49-F238E27FC236}">
                <a16:creationId xmlns:a16="http://schemas.microsoft.com/office/drawing/2014/main" id="{8370C8B9-E0EC-344A-86BF-5155E0436F9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B43E91C-953C-F04D-94C5-06EAC39967BB}"/>
              </a:ext>
            </a:extLst>
          </p:cNvPr>
          <p:cNvSpPr>
            <a:spLocks noGrp="1"/>
          </p:cNvSpPr>
          <p:nvPr>
            <p:ph type="sldNum" sz="quarter" idx="12"/>
          </p:nvPr>
        </p:nvSpPr>
        <p:spPr/>
        <p:txBody>
          <a:bodyPr/>
          <a:lstStyle/>
          <a:p>
            <a:fld id="{45F98733-945D-8D4C-A2CF-B8E13841591A}" type="slidenum">
              <a:rPr lang="el-GR" smtClean="0"/>
              <a:t>‹#›</a:t>
            </a:fld>
            <a:endParaRPr lang="el-GR"/>
          </a:p>
        </p:txBody>
      </p:sp>
    </p:spTree>
    <p:extLst>
      <p:ext uri="{BB962C8B-B14F-4D97-AF65-F5344CB8AC3E}">
        <p14:creationId xmlns:p14="http://schemas.microsoft.com/office/powerpoint/2010/main" val="116831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9004D3-A95B-EF4C-8BF0-A336B2AAC9D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66DF537-8385-BA40-A852-8E417DF5D2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3C0286F-62E9-E940-B784-B5C7C8017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A14B113-CB4B-9640-9AE6-B1E779E56381}"/>
              </a:ext>
            </a:extLst>
          </p:cNvPr>
          <p:cNvSpPr>
            <a:spLocks noGrp="1"/>
          </p:cNvSpPr>
          <p:nvPr>
            <p:ph type="dt" sz="half" idx="10"/>
          </p:nvPr>
        </p:nvSpPr>
        <p:spPr/>
        <p:txBody>
          <a:bodyPr/>
          <a:lstStyle/>
          <a:p>
            <a:fld id="{E1D77AA4-4EEB-F242-A6E4-62F703D46BD4}" type="datetimeFigureOut">
              <a:rPr lang="el-GR" smtClean="0"/>
              <a:t>25/11/23</a:t>
            </a:fld>
            <a:endParaRPr lang="el-GR"/>
          </a:p>
        </p:txBody>
      </p:sp>
      <p:sp>
        <p:nvSpPr>
          <p:cNvPr id="6" name="Θέση υποσέλιδου 5">
            <a:extLst>
              <a:ext uri="{FF2B5EF4-FFF2-40B4-BE49-F238E27FC236}">
                <a16:creationId xmlns:a16="http://schemas.microsoft.com/office/drawing/2014/main" id="{6F44A361-33A3-3243-A255-6DCAAF9AA57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D1F700C-5F4B-FA4F-B424-1454EC2E61EC}"/>
              </a:ext>
            </a:extLst>
          </p:cNvPr>
          <p:cNvSpPr>
            <a:spLocks noGrp="1"/>
          </p:cNvSpPr>
          <p:nvPr>
            <p:ph type="sldNum" sz="quarter" idx="12"/>
          </p:nvPr>
        </p:nvSpPr>
        <p:spPr/>
        <p:txBody>
          <a:bodyPr/>
          <a:lstStyle/>
          <a:p>
            <a:fld id="{45F98733-945D-8D4C-A2CF-B8E13841591A}" type="slidenum">
              <a:rPr lang="el-GR" smtClean="0"/>
              <a:t>‹#›</a:t>
            </a:fld>
            <a:endParaRPr lang="el-GR"/>
          </a:p>
        </p:txBody>
      </p:sp>
    </p:spTree>
    <p:extLst>
      <p:ext uri="{BB962C8B-B14F-4D97-AF65-F5344CB8AC3E}">
        <p14:creationId xmlns:p14="http://schemas.microsoft.com/office/powerpoint/2010/main" val="140672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2502C47-4F2A-144E-ACB8-9C4436755A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BA965D4-6177-164C-BFAE-192F626A0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4C3BC46-49D9-EA40-A263-7F542FBEE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77AA4-4EEB-F242-A6E4-62F703D46BD4}" type="datetimeFigureOut">
              <a:rPr lang="el-GR" smtClean="0"/>
              <a:t>25/11/23</a:t>
            </a:fld>
            <a:endParaRPr lang="el-GR"/>
          </a:p>
        </p:txBody>
      </p:sp>
      <p:sp>
        <p:nvSpPr>
          <p:cNvPr id="5" name="Θέση υποσέλιδου 4">
            <a:extLst>
              <a:ext uri="{FF2B5EF4-FFF2-40B4-BE49-F238E27FC236}">
                <a16:creationId xmlns:a16="http://schemas.microsoft.com/office/drawing/2014/main" id="{724BB89D-EB68-F740-9E50-F4643599A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B6DA04B-24C6-574A-9FA3-4736D4BC21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98733-945D-8D4C-A2CF-B8E13841591A}" type="slidenum">
              <a:rPr lang="el-GR" smtClean="0"/>
              <a:t>‹#›</a:t>
            </a:fld>
            <a:endParaRPr lang="el-GR"/>
          </a:p>
        </p:txBody>
      </p:sp>
    </p:spTree>
    <p:extLst>
      <p:ext uri="{BB962C8B-B14F-4D97-AF65-F5344CB8AC3E}">
        <p14:creationId xmlns:p14="http://schemas.microsoft.com/office/powerpoint/2010/main" val="1146830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5EC757-7ECA-2342-2D77-08DCD2D77FB4}"/>
              </a:ext>
            </a:extLst>
          </p:cNvPr>
          <p:cNvSpPr>
            <a:spLocks noGrp="1"/>
          </p:cNvSpPr>
          <p:nvPr>
            <p:ph type="ctrTitle"/>
          </p:nvPr>
        </p:nvSpPr>
        <p:spPr>
          <a:xfrm>
            <a:off x="1524000" y="1103889"/>
            <a:ext cx="9144000" cy="2812329"/>
          </a:xfrm>
        </p:spPr>
        <p:txBody>
          <a:bodyPr>
            <a:normAutofit/>
          </a:bodyPr>
          <a:lstStyle/>
          <a:p>
            <a:r>
              <a:rPr lang="el-GR" sz="4400" dirty="0"/>
              <a:t>Μια σύντομη ανασκόπηση… ή</a:t>
            </a:r>
            <a:br>
              <a:rPr lang="el-GR" sz="4400" dirty="0"/>
            </a:br>
            <a:r>
              <a:rPr lang="el-GR" sz="4400" dirty="0"/>
              <a:t>για να αποδώσουμε νόημα στα όσα είπαμε μέχρι τώρα… και</a:t>
            </a:r>
            <a:br>
              <a:rPr lang="el-GR" sz="4400" dirty="0"/>
            </a:br>
            <a:r>
              <a:rPr lang="el-GR" sz="4400" dirty="0"/>
              <a:t>να διευκρινίσουμε την πορεία μας…</a:t>
            </a:r>
          </a:p>
        </p:txBody>
      </p:sp>
      <p:sp>
        <p:nvSpPr>
          <p:cNvPr id="3" name="Υπότιτλος 2">
            <a:extLst>
              <a:ext uri="{FF2B5EF4-FFF2-40B4-BE49-F238E27FC236}">
                <a16:creationId xmlns:a16="http://schemas.microsoft.com/office/drawing/2014/main" id="{CB97E8F4-D7B8-0341-CB8B-71270BFDA0FA}"/>
              </a:ext>
            </a:extLst>
          </p:cNvPr>
          <p:cNvSpPr>
            <a:spLocks noGrp="1"/>
          </p:cNvSpPr>
          <p:nvPr>
            <p:ph type="subTitle" idx="1"/>
          </p:nvPr>
        </p:nvSpPr>
        <p:spPr>
          <a:xfrm>
            <a:off x="1524000" y="4608944"/>
            <a:ext cx="9144000" cy="729673"/>
          </a:xfrm>
        </p:spPr>
        <p:txBody>
          <a:bodyPr/>
          <a:lstStyle/>
          <a:p>
            <a:pPr algn="r"/>
            <a:r>
              <a:rPr lang="el-GR" dirty="0"/>
              <a:t>Βασίλης </a:t>
            </a:r>
            <a:r>
              <a:rPr lang="el-GR" dirty="0" err="1"/>
              <a:t>Τσελφές</a:t>
            </a:r>
            <a:endParaRPr lang="el-GR" dirty="0"/>
          </a:p>
        </p:txBody>
      </p:sp>
    </p:spTree>
    <p:extLst>
      <p:ext uri="{BB962C8B-B14F-4D97-AF65-F5344CB8AC3E}">
        <p14:creationId xmlns:p14="http://schemas.microsoft.com/office/powerpoint/2010/main" val="280411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2F5D7-A41E-724F-9CAB-B74073ED10E4}"/>
              </a:ext>
            </a:extLst>
          </p:cNvPr>
          <p:cNvSpPr>
            <a:spLocks noGrp="1"/>
          </p:cNvSpPr>
          <p:nvPr>
            <p:ph type="title"/>
          </p:nvPr>
        </p:nvSpPr>
        <p:spPr/>
        <p:txBody>
          <a:bodyPr/>
          <a:lstStyle/>
          <a:p>
            <a:r>
              <a:rPr lang="el-GR" dirty="0"/>
              <a:t>Παραδείγματα…</a:t>
            </a:r>
            <a:endParaRPr lang="en-GR" dirty="0"/>
          </a:p>
        </p:txBody>
      </p:sp>
      <p:sp>
        <p:nvSpPr>
          <p:cNvPr id="3" name="Content Placeholder 2">
            <a:extLst>
              <a:ext uri="{FF2B5EF4-FFF2-40B4-BE49-F238E27FC236}">
                <a16:creationId xmlns:a16="http://schemas.microsoft.com/office/drawing/2014/main" id="{D7E59A56-4F88-6449-B7DC-FB20E8A612EF}"/>
              </a:ext>
            </a:extLst>
          </p:cNvPr>
          <p:cNvSpPr>
            <a:spLocks noGrp="1"/>
          </p:cNvSpPr>
          <p:nvPr>
            <p:ph idx="1"/>
          </p:nvPr>
        </p:nvSpPr>
        <p:spPr/>
        <p:txBody>
          <a:bodyPr>
            <a:normAutofit fontScale="92500" lnSpcReduction="10000"/>
          </a:bodyPr>
          <a:lstStyle/>
          <a:p>
            <a:r>
              <a:rPr lang="el-GR" dirty="0"/>
              <a:t>Η σχέση που δημιουργεί ο άνθρωπος με το τραπέζι μέσω του φωτός, του δίνει τη Μορφή του «έγχρωμου αντικειμένου»… η μορφή «χρώμα» και η μορφή «αντικείμενο» (ξεχωριστό από άλλα πράγματα που βλέπουμε), αναδύονται από αυτή τη σχέση και ίσως αλλάζουν τον άνθρωπο χωρίς να αλλάζουν σημαντικά το τραπέζι… (οι φύλακες μουσείων θα διαφωνούσαν)</a:t>
            </a:r>
          </a:p>
          <a:p>
            <a:r>
              <a:rPr lang="el-GR" dirty="0"/>
              <a:t>Η σχέση που δημιουργεί ο άνθρωπος με το τραπέζι μέσω της αφής του, αναδύει τη Μορφή του «στερεού», που ίσως, πάλι, δεν αλλάζει σημαντικά το τραπέζι… (οι φύλακες μουσείων θα διαφωνούσαν)</a:t>
            </a:r>
          </a:p>
          <a:p>
            <a:r>
              <a:rPr lang="el-GR" dirty="0"/>
              <a:t>Η σχέση που δημιουργεί ο άνθρωπος με το τραπέζι μέσω ενός σφυριού ή ενός πριονιού, του δίνει τη μορφή της «αντοχής». Αυτή η σχέση αλλάζει σημαντικά και το τραπέζι… και το τραπέζι, δηλαδή, κάτι μαθαίνει από αυτή τη σχέση…</a:t>
            </a:r>
            <a:endParaRPr lang="en-GR" dirty="0"/>
          </a:p>
        </p:txBody>
      </p:sp>
    </p:spTree>
    <p:extLst>
      <p:ext uri="{BB962C8B-B14F-4D97-AF65-F5344CB8AC3E}">
        <p14:creationId xmlns:p14="http://schemas.microsoft.com/office/powerpoint/2010/main" val="330276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2F5D7-A41E-724F-9CAB-B74073ED10E4}"/>
              </a:ext>
            </a:extLst>
          </p:cNvPr>
          <p:cNvSpPr>
            <a:spLocks noGrp="1"/>
          </p:cNvSpPr>
          <p:nvPr>
            <p:ph type="title"/>
          </p:nvPr>
        </p:nvSpPr>
        <p:spPr/>
        <p:txBody>
          <a:bodyPr/>
          <a:lstStyle/>
          <a:p>
            <a:r>
              <a:rPr lang="el-GR" dirty="0"/>
              <a:t>Παραδείγματα…</a:t>
            </a:r>
            <a:endParaRPr lang="en-GR" dirty="0"/>
          </a:p>
        </p:txBody>
      </p:sp>
      <p:sp>
        <p:nvSpPr>
          <p:cNvPr id="3" name="Content Placeholder 2">
            <a:extLst>
              <a:ext uri="{FF2B5EF4-FFF2-40B4-BE49-F238E27FC236}">
                <a16:creationId xmlns:a16="http://schemas.microsoft.com/office/drawing/2014/main" id="{D7E59A56-4F88-6449-B7DC-FB20E8A612EF}"/>
              </a:ext>
            </a:extLst>
          </p:cNvPr>
          <p:cNvSpPr>
            <a:spLocks noGrp="1"/>
          </p:cNvSpPr>
          <p:nvPr>
            <p:ph idx="1"/>
          </p:nvPr>
        </p:nvSpPr>
        <p:spPr/>
        <p:txBody>
          <a:bodyPr>
            <a:normAutofit fontScale="92500" lnSpcReduction="10000"/>
          </a:bodyPr>
          <a:lstStyle/>
          <a:p>
            <a:r>
              <a:rPr lang="el-GR" dirty="0"/>
              <a:t>Η σχέση που δημιουργεί ο άνθρωπος με το τραπέζι μέσω μιας δέσμης νετρονίων αναδύει τη Μορφή του περίπου κενού χώρου…</a:t>
            </a:r>
          </a:p>
          <a:p>
            <a:r>
              <a:rPr lang="el-GR" dirty="0"/>
              <a:t>Η σχέση που δημιουργεί ο άνθρωπος με το τραπέζι μέσω μιας δέσμης σωματιδίων </a:t>
            </a:r>
            <a:r>
              <a:rPr lang="en-US" dirty="0"/>
              <a:t>a,</a:t>
            </a:r>
            <a:r>
              <a:rPr lang="el-GR" dirty="0"/>
              <a:t> αναδύει τη Μορφή του πλέγματος ατόμων…</a:t>
            </a:r>
          </a:p>
          <a:p>
            <a:r>
              <a:rPr lang="el-GR" dirty="0"/>
              <a:t>Η σχέση που δημιουργούν δύο ρευστά μεταξύ τους (π.χ. αέρας και νερό) αναδύει τη Μορφή της «πίεσης», που είναι πιθανό να τα αλλάζει και τα δύο… το ένα δηλαδή μαθαίνει για το άλλο την πίεση που του ασκεί και προσαρμόζεται…</a:t>
            </a:r>
          </a:p>
          <a:p>
            <a:r>
              <a:rPr lang="el-GR" dirty="0"/>
              <a:t>… η ατμόσφαιρα μαθαίνει για τις ανθρώπινες κοινωνίες μέσα από τη Μορφή των αερίων θερμοκηπίου και προσαρμόζεται, μαθαίνοντας στις ανθρώπινες κοινωνίες τους αδύναμους κρίκους των δομών τους…</a:t>
            </a:r>
          </a:p>
        </p:txBody>
      </p:sp>
    </p:spTree>
    <p:extLst>
      <p:ext uri="{BB962C8B-B14F-4D97-AF65-F5344CB8AC3E}">
        <p14:creationId xmlns:p14="http://schemas.microsoft.com/office/powerpoint/2010/main" val="422197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F954-4F93-5648-872B-3661F063BD13}"/>
              </a:ext>
            </a:extLst>
          </p:cNvPr>
          <p:cNvSpPr>
            <a:spLocks noGrp="1"/>
          </p:cNvSpPr>
          <p:nvPr>
            <p:ph type="title"/>
          </p:nvPr>
        </p:nvSpPr>
        <p:spPr/>
        <p:txBody>
          <a:bodyPr/>
          <a:lstStyle/>
          <a:p>
            <a:r>
              <a:rPr lang="el-GR" dirty="0"/>
              <a:t>Ο πραγματισμός</a:t>
            </a:r>
            <a:endParaRPr lang="en-GR" dirty="0"/>
          </a:p>
        </p:txBody>
      </p:sp>
      <p:sp>
        <p:nvSpPr>
          <p:cNvPr id="3" name="Content Placeholder 2">
            <a:extLst>
              <a:ext uri="{FF2B5EF4-FFF2-40B4-BE49-F238E27FC236}">
                <a16:creationId xmlns:a16="http://schemas.microsoft.com/office/drawing/2014/main" id="{4F58C172-819F-0244-9A52-0AC17D1A1D10}"/>
              </a:ext>
            </a:extLst>
          </p:cNvPr>
          <p:cNvSpPr>
            <a:spLocks noGrp="1"/>
          </p:cNvSpPr>
          <p:nvPr>
            <p:ph idx="1"/>
          </p:nvPr>
        </p:nvSpPr>
        <p:spPr/>
        <p:txBody>
          <a:bodyPr>
            <a:normAutofit/>
          </a:bodyPr>
          <a:lstStyle/>
          <a:p>
            <a:r>
              <a:rPr lang="el-GR" dirty="0"/>
              <a:t>Ο άνθρωπος μαθαίνει «σωματικά»… Δηλαδή, αλλάζει από τις σχέσεις του ως όλον…</a:t>
            </a:r>
          </a:p>
          <a:p>
            <a:r>
              <a:rPr lang="el-GR" dirty="0"/>
              <a:t>Γιατί το μυαλό του είναι μέρος του σώματός του… συνδεδεμένο με κάθε σημείο του σώματός του… όπως τα αισθητήρια όργανα, όπως το στομάχι του, που σφίγγεται από κάποιες σχέσεις… Δεν μαθαίνει κάποια έννοια (μορφή) ξεχωριστά από κάποια διαδικασία (σχέση)… χωρίς κάποιο συνοδευτικό συναίσθημα… μαθαίνει, δηλαδή αλλάζει, σωματικά, ως όλον…</a:t>
            </a:r>
          </a:p>
          <a:p>
            <a:r>
              <a:rPr lang="el-GR" dirty="0"/>
              <a:t>Γι’ αυτό, η αποκαλούμενη «μνήμη» είναι καλύτερα να προσεγγίζεται ως ΒΙΩΜΕΝΗ ΕΜΠΕΙΡΙΑ… </a:t>
            </a:r>
          </a:p>
          <a:p>
            <a:endParaRPr lang="en-GR" dirty="0"/>
          </a:p>
        </p:txBody>
      </p:sp>
    </p:spTree>
    <p:extLst>
      <p:ext uri="{BB962C8B-B14F-4D97-AF65-F5344CB8AC3E}">
        <p14:creationId xmlns:p14="http://schemas.microsoft.com/office/powerpoint/2010/main" val="390288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F954-4F93-5648-872B-3661F063BD13}"/>
              </a:ext>
            </a:extLst>
          </p:cNvPr>
          <p:cNvSpPr>
            <a:spLocks noGrp="1"/>
          </p:cNvSpPr>
          <p:nvPr>
            <p:ph type="title"/>
          </p:nvPr>
        </p:nvSpPr>
        <p:spPr/>
        <p:txBody>
          <a:bodyPr/>
          <a:lstStyle/>
          <a:p>
            <a:r>
              <a:rPr lang="el-GR" dirty="0"/>
              <a:t>Ο πραγματισμός</a:t>
            </a:r>
            <a:endParaRPr lang="en-GR" dirty="0"/>
          </a:p>
        </p:txBody>
      </p:sp>
      <p:sp>
        <p:nvSpPr>
          <p:cNvPr id="3" name="Content Placeholder 2">
            <a:extLst>
              <a:ext uri="{FF2B5EF4-FFF2-40B4-BE49-F238E27FC236}">
                <a16:creationId xmlns:a16="http://schemas.microsoft.com/office/drawing/2014/main" id="{4F58C172-819F-0244-9A52-0AC17D1A1D10}"/>
              </a:ext>
            </a:extLst>
          </p:cNvPr>
          <p:cNvSpPr>
            <a:spLocks noGrp="1"/>
          </p:cNvSpPr>
          <p:nvPr>
            <p:ph idx="1"/>
          </p:nvPr>
        </p:nvSpPr>
        <p:spPr>
          <a:xfrm>
            <a:off x="838200" y="1548533"/>
            <a:ext cx="10515600" cy="4843031"/>
          </a:xfrm>
        </p:spPr>
        <p:txBody>
          <a:bodyPr>
            <a:normAutofit fontScale="92500" lnSpcReduction="10000"/>
          </a:bodyPr>
          <a:lstStyle/>
          <a:p>
            <a:r>
              <a:rPr lang="el-GR" dirty="0"/>
              <a:t>Η βιωμένη εμπειρία δεν είναι μια ιστορική καταγραφή… Υπάρχει ολόκληρη στο «τώρα»… γιατί ως άνθρωποι υπάρχουμε μόνον στο τώρα… ούτε στο παρελθόν, ούτε στο μέλλον…</a:t>
            </a:r>
          </a:p>
          <a:p>
            <a:r>
              <a:rPr lang="el-GR" dirty="0"/>
              <a:t>Η βιωμένη εμπειρία είναι ένα ρευστό σύνολο εν δυνάμει σωματικών (προφανώς και διανοητικών) λειτουργιών που:</a:t>
            </a:r>
          </a:p>
          <a:p>
            <a:pPr lvl="1"/>
            <a:r>
              <a:rPr lang="el-GR" dirty="0"/>
              <a:t>Αυξάνεται και αναπλάθεται με κάθε νέα σχέση – εμπειρία (σταγόνα εμπειρίας) </a:t>
            </a:r>
          </a:p>
          <a:p>
            <a:pPr lvl="1"/>
            <a:r>
              <a:rPr lang="el-GR" dirty="0"/>
              <a:t>Ανακαλείται, μετασχηματίζεται, ενεργοποιείται και καθοδηγεί, σχεδόν αυτόματα, εν όψει μιας νέας σχέσης-εμπειρίας</a:t>
            </a:r>
          </a:p>
          <a:p>
            <a:r>
              <a:rPr lang="el-GR" dirty="0"/>
              <a:t>Έτσι, η βιωμένη εμπειρία ενός μαθητή, καθοδηγεί με συναισθηματική ασφάλεια τη σχέση του με τον διδάσκοντα, όταν η διδακτική διαδικασία δεν σπάει τις </a:t>
            </a:r>
            <a:r>
              <a:rPr lang="el-GR" dirty="0" err="1"/>
              <a:t>ρουτίνες</a:t>
            </a:r>
            <a:r>
              <a:rPr lang="el-GR" dirty="0"/>
              <a:t>… αλλά τότε ο μαθητής δεν προσθέτει κάτι σημαντικό στη βιωμένη εμπειρία του… δεν μαθαίνει μια νέα λειτουργία… ενισχύει ή τροποποιεί ελάχιστα τις υπάρχουσες…</a:t>
            </a:r>
            <a:endParaRPr lang="en-GR" dirty="0"/>
          </a:p>
        </p:txBody>
      </p:sp>
    </p:spTree>
    <p:extLst>
      <p:ext uri="{BB962C8B-B14F-4D97-AF65-F5344CB8AC3E}">
        <p14:creationId xmlns:p14="http://schemas.microsoft.com/office/powerpoint/2010/main" val="7246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F954-4F93-5648-872B-3661F063BD13}"/>
              </a:ext>
            </a:extLst>
          </p:cNvPr>
          <p:cNvSpPr>
            <a:spLocks noGrp="1"/>
          </p:cNvSpPr>
          <p:nvPr>
            <p:ph type="title"/>
          </p:nvPr>
        </p:nvSpPr>
        <p:spPr/>
        <p:txBody>
          <a:bodyPr/>
          <a:lstStyle/>
          <a:p>
            <a:r>
              <a:rPr lang="el-GR" dirty="0"/>
              <a:t>Ο πραγματισμός</a:t>
            </a:r>
            <a:endParaRPr lang="en-GR" dirty="0"/>
          </a:p>
        </p:txBody>
      </p:sp>
      <p:sp>
        <p:nvSpPr>
          <p:cNvPr id="3" name="Content Placeholder 2">
            <a:extLst>
              <a:ext uri="{FF2B5EF4-FFF2-40B4-BE49-F238E27FC236}">
                <a16:creationId xmlns:a16="http://schemas.microsoft.com/office/drawing/2014/main" id="{4F58C172-819F-0244-9A52-0AC17D1A1D10}"/>
              </a:ext>
            </a:extLst>
          </p:cNvPr>
          <p:cNvSpPr>
            <a:spLocks noGrp="1"/>
          </p:cNvSpPr>
          <p:nvPr>
            <p:ph idx="1"/>
          </p:nvPr>
        </p:nvSpPr>
        <p:spPr>
          <a:xfrm>
            <a:off x="838200" y="1548533"/>
            <a:ext cx="10515600" cy="4843031"/>
          </a:xfrm>
        </p:spPr>
        <p:txBody>
          <a:bodyPr>
            <a:normAutofit lnSpcReduction="10000"/>
          </a:bodyPr>
          <a:lstStyle/>
          <a:p>
            <a:r>
              <a:rPr lang="el-GR" dirty="0"/>
              <a:t>Η βιωμένη εμπειρία ενεργοποιεί ταυτόχρονα με κάθε αισθητική εμπειρία και μια τουλάχιστον αφήγηση σχέσης</a:t>
            </a:r>
          </a:p>
          <a:p>
            <a:r>
              <a:rPr lang="el-GR" dirty="0"/>
              <a:t>Για παράδειγμα,</a:t>
            </a:r>
          </a:p>
          <a:p>
            <a:r>
              <a:rPr lang="el-GR" dirty="0"/>
              <a:t>Βρίσκεσαι κρατώντας στο χέρι σου μια πέτρα…</a:t>
            </a:r>
          </a:p>
          <a:p>
            <a:r>
              <a:rPr lang="el-GR" dirty="0"/>
              <a:t>Αν διαθέτεις βιωμένη εμπειρία γεωλόγου, ίσως αναπτύξεις τη σχέση σου μαζί της οπτικά (δεις το χρώμα της, την υφή της, παρατηρήσεις την επιφάνειά της με φακό… και την κατατάξεις στο τάδε πέτρωμα, επειδή…). Στήνεις δηλαδή, επιτόπου, ένα τρίγωνο: μια ΠΑΡΑΣΤΑΤΙΚΗ ΑΜΕΣΟΤΗΤΑ (πέτρα με τάδε χρώμα και τάδε υφή), μια ΔΥΝΗΤΙΚΟΤΗΤΑ (είναι πιθανότατα γρανίτης), και μια ΑΙΤΙΩΔΗ ΑΠΟΤΕΛΕΣΜΑΤΙΚΟΤΗΤΑ (επειδή…) που αντλείς από τη βιωμένη εμπειρία σου</a:t>
            </a:r>
            <a:endParaRPr lang="en-GR" dirty="0"/>
          </a:p>
        </p:txBody>
      </p:sp>
    </p:spTree>
    <p:extLst>
      <p:ext uri="{BB962C8B-B14F-4D97-AF65-F5344CB8AC3E}">
        <p14:creationId xmlns:p14="http://schemas.microsoft.com/office/powerpoint/2010/main" val="11251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F954-4F93-5648-872B-3661F063BD13}"/>
              </a:ext>
            </a:extLst>
          </p:cNvPr>
          <p:cNvSpPr>
            <a:spLocks noGrp="1"/>
          </p:cNvSpPr>
          <p:nvPr>
            <p:ph type="title"/>
          </p:nvPr>
        </p:nvSpPr>
        <p:spPr/>
        <p:txBody>
          <a:bodyPr/>
          <a:lstStyle/>
          <a:p>
            <a:r>
              <a:rPr lang="el-GR" dirty="0"/>
              <a:t>Ο πραγματισμός</a:t>
            </a:r>
            <a:endParaRPr lang="en-GR" dirty="0"/>
          </a:p>
        </p:txBody>
      </p:sp>
      <p:sp>
        <p:nvSpPr>
          <p:cNvPr id="3" name="Content Placeholder 2">
            <a:extLst>
              <a:ext uri="{FF2B5EF4-FFF2-40B4-BE49-F238E27FC236}">
                <a16:creationId xmlns:a16="http://schemas.microsoft.com/office/drawing/2014/main" id="{4F58C172-819F-0244-9A52-0AC17D1A1D10}"/>
              </a:ext>
            </a:extLst>
          </p:cNvPr>
          <p:cNvSpPr>
            <a:spLocks noGrp="1"/>
          </p:cNvSpPr>
          <p:nvPr>
            <p:ph idx="1"/>
          </p:nvPr>
        </p:nvSpPr>
        <p:spPr>
          <a:xfrm>
            <a:off x="838200" y="1548533"/>
            <a:ext cx="10515600" cy="5120122"/>
          </a:xfrm>
        </p:spPr>
        <p:txBody>
          <a:bodyPr>
            <a:normAutofit fontScale="92500" lnSpcReduction="10000"/>
          </a:bodyPr>
          <a:lstStyle/>
          <a:p>
            <a:r>
              <a:rPr lang="el-GR" dirty="0"/>
              <a:t>Αν διαθέτεις βιωμένη εμπειρία αλάνας, ίσως αναπτύξεις τη σχέση σου μαζί της απτικά (εκτιμήσεις το «βάρος» της). Στήνεις δηλαδή, επιτόπου, ένα τρίγωνο: μια ΠΑΡΑΣΤΑΤΙΚΗ ΑΜΕΣΟΤΗΤΑ (είναι αρκετά βαριά), μια ΔΥΝΗΤΙΚΟΤΗΤΑ (μπορεί να φτάσει στο στόχο της και να κάνει ζημιά), και μια ΑΙΤΙΩΔΗ ΑΠΟΤΕΛΕΣΜΑΤΙΚΟΤΗΤΑ (επειδή το βάρος δεν είναι τόσο μεγάλο για το χέρι μου αλλά είναι αρκετά μεγάλο για το τζάμι που σημαδεύω), που αντλείς από τη βιωμένη εμπειρία σου.</a:t>
            </a:r>
          </a:p>
          <a:p>
            <a:r>
              <a:rPr lang="el-GR" dirty="0"/>
              <a:t>Αν διαθέτεις βιωμένη εμπειρία μάστορα, ίσως αναπτύξεις τη σχέση σου μαζί της οπτικά και απτικά (εκτιμήσεις το μέγεθος, το σχήμα της και τα νερά της). Στήνεις δηλαδή, επιτόπου, ένα τρίγωνο: μια ΠΑΡΑΣΤΑΤΙΚΗ ΑΜΕΣΟΤΗΤΑ (έχει το κατάλληλο μέγεθος και σχήμα και «νερά»), μια ΔΥΝΗΤΙΚΟΤΗΤΑ (ώστε να μπορέσεις να την «κόψεις» και να καθίσει καλά στο τάδε σημείο του τοίχου), και μια ΑΙΤΙΩΔΗ ΑΠΟΤΕΛΕΣΜΑΤΙΚΟΤΗΤΑ (επειδή θα ταιριάζει στις κοιλότητες του χτισμένου), που αντλείς από τη βιωμένη εμπειρία σου.</a:t>
            </a:r>
            <a:endParaRPr lang="en-GR" dirty="0"/>
          </a:p>
          <a:p>
            <a:endParaRPr lang="en-GR" dirty="0"/>
          </a:p>
        </p:txBody>
      </p:sp>
    </p:spTree>
    <p:extLst>
      <p:ext uri="{BB962C8B-B14F-4D97-AF65-F5344CB8AC3E}">
        <p14:creationId xmlns:p14="http://schemas.microsoft.com/office/powerpoint/2010/main" val="116689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441073-EA52-96C9-7670-28C975D3AE85}"/>
              </a:ext>
            </a:extLst>
          </p:cNvPr>
          <p:cNvSpPr>
            <a:spLocks noGrp="1"/>
          </p:cNvSpPr>
          <p:nvPr>
            <p:ph type="title"/>
          </p:nvPr>
        </p:nvSpPr>
        <p:spPr/>
        <p:txBody>
          <a:bodyPr/>
          <a:lstStyle/>
          <a:p>
            <a:r>
              <a:rPr lang="el-GR" dirty="0"/>
              <a:t>…και η Μάθηση</a:t>
            </a:r>
          </a:p>
        </p:txBody>
      </p:sp>
      <p:sp>
        <p:nvSpPr>
          <p:cNvPr id="3" name="Θέση περιεχομένου 2">
            <a:extLst>
              <a:ext uri="{FF2B5EF4-FFF2-40B4-BE49-F238E27FC236}">
                <a16:creationId xmlns:a16="http://schemas.microsoft.com/office/drawing/2014/main" id="{AD96A579-30CF-3220-5B8F-7802E973BD28}"/>
              </a:ext>
            </a:extLst>
          </p:cNvPr>
          <p:cNvSpPr>
            <a:spLocks noGrp="1"/>
          </p:cNvSpPr>
          <p:nvPr>
            <p:ph idx="1"/>
          </p:nvPr>
        </p:nvSpPr>
        <p:spPr/>
        <p:txBody>
          <a:bodyPr/>
          <a:lstStyle/>
          <a:p>
            <a:r>
              <a:rPr lang="el-GR" dirty="0"/>
              <a:t>Η «μάθηση» είναι μια διαδικασία αλλαγής που πραγματοποιείται μέσα σε μια «σχέση»… αναδύεται μέσα απ’ αυτή…</a:t>
            </a:r>
          </a:p>
          <a:p>
            <a:r>
              <a:rPr lang="el-GR" dirty="0"/>
              <a:t>Αυτό σημαίνει ότι πρέπει να περιμένουμε να συμβαίνει </a:t>
            </a:r>
            <a:r>
              <a:rPr lang="el-GR" b="1" dirty="0"/>
              <a:t>μέσα σε κάθε σχέση</a:t>
            </a:r>
            <a:r>
              <a:rPr lang="el-GR" dirty="0"/>
              <a:t>… εδώ μιλάμε για τα άτυπα περιβάλλοντα εκπαίδευσης… όπου κατά κανόνα δεν μπορούμε –ούτε επιδιώκουμε– να προβλέπουμε τη μάθηση…</a:t>
            </a:r>
          </a:p>
          <a:p>
            <a:r>
              <a:rPr lang="el-GR" dirty="0"/>
              <a:t>Η μάθηση που συμβαίνει (αναδύεται) μέσα στις (από τις) θεσμοθετημένες «εκπαιδευτικές σχέσεις», τυπικές ή άτυπες, είναι </a:t>
            </a:r>
            <a:r>
              <a:rPr lang="el-GR" dirty="0" err="1"/>
              <a:t>στοχούμενη</a:t>
            </a:r>
            <a:r>
              <a:rPr lang="el-GR" dirty="0"/>
              <a:t> (από τους θεσμούς), και πετυχαίνει ανάλογα με το αν οι σχέσεις είναι κατάλληλα ρυθμισμένες…</a:t>
            </a:r>
          </a:p>
        </p:txBody>
      </p:sp>
    </p:spTree>
    <p:extLst>
      <p:ext uri="{BB962C8B-B14F-4D97-AF65-F5344CB8AC3E}">
        <p14:creationId xmlns:p14="http://schemas.microsoft.com/office/powerpoint/2010/main" val="320548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441073-EA52-96C9-7670-28C975D3AE85}"/>
              </a:ext>
            </a:extLst>
          </p:cNvPr>
          <p:cNvSpPr>
            <a:spLocks noGrp="1"/>
          </p:cNvSpPr>
          <p:nvPr>
            <p:ph type="title"/>
          </p:nvPr>
        </p:nvSpPr>
        <p:spPr/>
        <p:txBody>
          <a:bodyPr/>
          <a:lstStyle/>
          <a:p>
            <a:r>
              <a:rPr lang="el-GR" dirty="0"/>
              <a:t>…και η Μάθηση</a:t>
            </a:r>
          </a:p>
        </p:txBody>
      </p:sp>
      <p:sp>
        <p:nvSpPr>
          <p:cNvPr id="3" name="Θέση περιεχομένου 2">
            <a:extLst>
              <a:ext uri="{FF2B5EF4-FFF2-40B4-BE49-F238E27FC236}">
                <a16:creationId xmlns:a16="http://schemas.microsoft.com/office/drawing/2014/main" id="{AD96A579-30CF-3220-5B8F-7802E973BD28}"/>
              </a:ext>
            </a:extLst>
          </p:cNvPr>
          <p:cNvSpPr>
            <a:spLocks noGrp="1"/>
          </p:cNvSpPr>
          <p:nvPr>
            <p:ph idx="1"/>
          </p:nvPr>
        </p:nvSpPr>
        <p:spPr>
          <a:xfrm>
            <a:off x="838200" y="1825625"/>
            <a:ext cx="10515600" cy="4667250"/>
          </a:xfrm>
        </p:spPr>
        <p:txBody>
          <a:bodyPr>
            <a:normAutofit lnSpcReduction="10000"/>
          </a:bodyPr>
          <a:lstStyle/>
          <a:p>
            <a:r>
              <a:rPr lang="el-GR" dirty="0"/>
              <a:t>Η μάθηση που αναδύεται μέσα από τις τυπικές ή άτυπες εκπαιδευτικές σχέσεις αναφέρεται σε κάποιον ή κάποιους παράγοντες των σχέσεων… π.χ. μαθητές, εκπαιδευτικούς, τρίτους ενδιαφερόμενους… ακόμη και εκπαιδευτικά υλικά…</a:t>
            </a:r>
          </a:p>
          <a:p>
            <a:r>
              <a:rPr lang="el-GR" dirty="0"/>
              <a:t>… και επειδή πρόκειται για αποτέλεσμα της συμμετοχής των παραγόντων στις σχέσεις δεν μπορεί παρά να έχει «προσωπική αναφορά»: να χτίζεται στη βάση «βιωμένων εμπειριών», «αιτιωδώς αποτελεσματικών» δομών που περιλαμβάνουν τους παράγοντες που μαθαίνουν… </a:t>
            </a:r>
          </a:p>
          <a:p>
            <a:r>
              <a:rPr lang="el-GR" b="1" dirty="0"/>
              <a:t>π.χ. </a:t>
            </a:r>
            <a:r>
              <a:rPr lang="el-GR" b="1" i="1" dirty="0"/>
              <a:t>αν ανοίξω μια τρύπα σε ένα μπουκάλι θα αλλάξω την κατανομή των πιέσεων στο νερό</a:t>
            </a:r>
            <a:r>
              <a:rPr lang="el-GR" b="1" dirty="0"/>
              <a:t>… και όχι </a:t>
            </a:r>
            <a:r>
              <a:rPr lang="el-GR" b="1" i="1" dirty="0"/>
              <a:t>η τρύπα στο μπουκάλι αλλάζει την κατανομή των πιέσεων </a:t>
            </a:r>
            <a:r>
              <a:rPr lang="el-GR" b="1" dirty="0"/>
              <a:t>… </a:t>
            </a:r>
          </a:p>
        </p:txBody>
      </p:sp>
    </p:spTree>
    <p:extLst>
      <p:ext uri="{BB962C8B-B14F-4D97-AF65-F5344CB8AC3E}">
        <p14:creationId xmlns:p14="http://schemas.microsoft.com/office/powerpoint/2010/main" val="209047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441073-EA52-96C9-7670-28C975D3AE85}"/>
              </a:ext>
            </a:extLst>
          </p:cNvPr>
          <p:cNvSpPr>
            <a:spLocks noGrp="1"/>
          </p:cNvSpPr>
          <p:nvPr>
            <p:ph type="title"/>
          </p:nvPr>
        </p:nvSpPr>
        <p:spPr/>
        <p:txBody>
          <a:bodyPr/>
          <a:lstStyle/>
          <a:p>
            <a:r>
              <a:rPr lang="el-GR" dirty="0"/>
              <a:t>…και η Μάθηση</a:t>
            </a:r>
          </a:p>
        </p:txBody>
      </p:sp>
      <p:sp>
        <p:nvSpPr>
          <p:cNvPr id="3" name="Θέση περιεχομένου 2">
            <a:extLst>
              <a:ext uri="{FF2B5EF4-FFF2-40B4-BE49-F238E27FC236}">
                <a16:creationId xmlns:a16="http://schemas.microsoft.com/office/drawing/2014/main" id="{AD96A579-30CF-3220-5B8F-7802E973BD28}"/>
              </a:ext>
            </a:extLst>
          </p:cNvPr>
          <p:cNvSpPr>
            <a:spLocks noGrp="1"/>
          </p:cNvSpPr>
          <p:nvPr>
            <p:ph idx="1"/>
          </p:nvPr>
        </p:nvSpPr>
        <p:spPr>
          <a:xfrm>
            <a:off x="838200" y="1686791"/>
            <a:ext cx="10515600" cy="4889500"/>
          </a:xfrm>
        </p:spPr>
        <p:txBody>
          <a:bodyPr>
            <a:normAutofit/>
          </a:bodyPr>
          <a:lstStyle/>
          <a:p>
            <a:r>
              <a:rPr lang="el-GR" dirty="0"/>
              <a:t>Ο μετασχηματισμός της μάθησης από «προσωπική βιωμένη εμπειρία» (ματιά πρώτου προσώπου)…</a:t>
            </a:r>
          </a:p>
          <a:p>
            <a:r>
              <a:rPr lang="el-GR" dirty="0"/>
              <a:t>… σε αναπαράσταση εξωτερικού παρατηρητή (επιστημονική ματιά)…</a:t>
            </a:r>
          </a:p>
          <a:p>
            <a:r>
              <a:rPr lang="el-GR" dirty="0"/>
              <a:t>… είναι μια επίπονη διαδικασία… </a:t>
            </a:r>
          </a:p>
          <a:p>
            <a:pPr marL="0" indent="0">
              <a:buNone/>
            </a:pPr>
            <a:endParaRPr lang="el-GR" dirty="0"/>
          </a:p>
          <a:p>
            <a:r>
              <a:rPr lang="el-GR" dirty="0"/>
              <a:t>Το αντίστροφο… </a:t>
            </a:r>
          </a:p>
          <a:p>
            <a:r>
              <a:rPr lang="el-GR" dirty="0"/>
              <a:t>Η αναπαράσταση εξωτερικού παρατηρητή (επιστημονική ματιά)…</a:t>
            </a:r>
          </a:p>
          <a:p>
            <a:r>
              <a:rPr lang="el-GR" dirty="0"/>
              <a:t>… να μετασχηματιστεί σε «προσωπική βιωμένη εμπειρία» (ματιά πρώτου προσώπου)…</a:t>
            </a:r>
          </a:p>
          <a:p>
            <a:r>
              <a:rPr lang="el-GR" dirty="0"/>
              <a:t>… </a:t>
            </a:r>
            <a:r>
              <a:rPr lang="el-GR" b="1" dirty="0"/>
              <a:t>είναι ακόμη πιο επίπονη διαδικασία </a:t>
            </a:r>
            <a:r>
              <a:rPr lang="el-GR" dirty="0"/>
              <a:t>…</a:t>
            </a:r>
          </a:p>
        </p:txBody>
      </p:sp>
    </p:spTree>
    <p:extLst>
      <p:ext uri="{BB962C8B-B14F-4D97-AF65-F5344CB8AC3E}">
        <p14:creationId xmlns:p14="http://schemas.microsoft.com/office/powerpoint/2010/main" val="106595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8A33B-6137-51DD-CA37-8FA29B10BCE6}"/>
              </a:ext>
            </a:extLst>
          </p:cNvPr>
          <p:cNvSpPr>
            <a:spLocks noGrp="1"/>
          </p:cNvSpPr>
          <p:nvPr>
            <p:ph type="title"/>
          </p:nvPr>
        </p:nvSpPr>
        <p:spPr/>
        <p:txBody>
          <a:bodyPr/>
          <a:lstStyle/>
          <a:p>
            <a:r>
              <a:rPr lang="el-GR" dirty="0"/>
              <a:t>Θέση 1</a:t>
            </a:r>
          </a:p>
        </p:txBody>
      </p:sp>
      <p:sp>
        <p:nvSpPr>
          <p:cNvPr id="3" name="Θέση περιεχομένου 2">
            <a:extLst>
              <a:ext uri="{FF2B5EF4-FFF2-40B4-BE49-F238E27FC236}">
                <a16:creationId xmlns:a16="http://schemas.microsoft.com/office/drawing/2014/main" id="{0A48C567-1681-2C7B-D07E-BA3B6816C349}"/>
              </a:ext>
            </a:extLst>
          </p:cNvPr>
          <p:cNvSpPr>
            <a:spLocks noGrp="1"/>
          </p:cNvSpPr>
          <p:nvPr>
            <p:ph idx="1"/>
          </p:nvPr>
        </p:nvSpPr>
        <p:spPr>
          <a:xfrm>
            <a:off x="838200" y="2000394"/>
            <a:ext cx="10515600" cy="2857211"/>
          </a:xfrm>
        </p:spPr>
        <p:txBody>
          <a:bodyPr>
            <a:normAutofit/>
          </a:bodyPr>
          <a:lstStyle/>
          <a:p>
            <a:r>
              <a:rPr lang="el-GR" sz="3600" dirty="0"/>
              <a:t>Οι Φυσικές Επιστήμες (ΦΕ) και οι Νέες Τεχνολογίες (ΝΤ) επηρεάζουν τη ζωή μας…</a:t>
            </a:r>
          </a:p>
          <a:p>
            <a:r>
              <a:rPr lang="el-GR" sz="3600" dirty="0"/>
              <a:t>Η συγκεκριμένη επίδραση στις μέρες μας είναι αποφασιστική, όχι μόνον για το παρόν μας, αλλά κυρίως για το </a:t>
            </a:r>
            <a:r>
              <a:rPr lang="el-GR" sz="3600" b="1" dirty="0"/>
              <a:t>ΑΜΕΣΟ</a:t>
            </a:r>
            <a:r>
              <a:rPr lang="el-GR" sz="3600" dirty="0"/>
              <a:t> ΜΕΛΛΟΝ μας…</a:t>
            </a:r>
          </a:p>
        </p:txBody>
      </p:sp>
    </p:spTree>
    <p:extLst>
      <p:ext uri="{BB962C8B-B14F-4D97-AF65-F5344CB8AC3E}">
        <p14:creationId xmlns:p14="http://schemas.microsoft.com/office/powerpoint/2010/main" val="402597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8A33B-6137-51DD-CA37-8FA29B10BCE6}"/>
              </a:ext>
            </a:extLst>
          </p:cNvPr>
          <p:cNvSpPr>
            <a:spLocks noGrp="1"/>
          </p:cNvSpPr>
          <p:nvPr>
            <p:ph type="title"/>
          </p:nvPr>
        </p:nvSpPr>
        <p:spPr/>
        <p:txBody>
          <a:bodyPr/>
          <a:lstStyle/>
          <a:p>
            <a:r>
              <a:rPr lang="el-GR" dirty="0"/>
              <a:t>Θέση 2</a:t>
            </a:r>
          </a:p>
        </p:txBody>
      </p:sp>
      <p:sp>
        <p:nvSpPr>
          <p:cNvPr id="3" name="Θέση περιεχομένου 2">
            <a:extLst>
              <a:ext uri="{FF2B5EF4-FFF2-40B4-BE49-F238E27FC236}">
                <a16:creationId xmlns:a16="http://schemas.microsoft.com/office/drawing/2014/main" id="{0A48C567-1681-2C7B-D07E-BA3B6816C349}"/>
              </a:ext>
            </a:extLst>
          </p:cNvPr>
          <p:cNvSpPr>
            <a:spLocks noGrp="1"/>
          </p:cNvSpPr>
          <p:nvPr>
            <p:ph idx="1"/>
          </p:nvPr>
        </p:nvSpPr>
        <p:spPr>
          <a:xfrm>
            <a:off x="838200" y="1930760"/>
            <a:ext cx="10515600" cy="4012479"/>
          </a:xfrm>
        </p:spPr>
        <p:txBody>
          <a:bodyPr>
            <a:normAutofit/>
          </a:bodyPr>
          <a:lstStyle/>
          <a:p>
            <a:r>
              <a:rPr lang="el-GR" sz="3600" dirty="0"/>
              <a:t>Η Γενική Εκπαίδευση (ΓΕ) </a:t>
            </a:r>
            <a:r>
              <a:rPr lang="el-GR" sz="3600" b="1" dirty="0"/>
              <a:t>δεν μπορεί </a:t>
            </a:r>
            <a:r>
              <a:rPr lang="el-GR" sz="3600" dirty="0"/>
              <a:t>να ενημερώσει τους πολίτες για όλες τις </a:t>
            </a:r>
            <a:r>
              <a:rPr lang="el-GR" sz="3600" b="1" dirty="0"/>
              <a:t>γνώσεις</a:t>
            </a:r>
            <a:r>
              <a:rPr lang="el-GR" sz="3600" dirty="0"/>
              <a:t> και όλα τα </a:t>
            </a:r>
            <a:r>
              <a:rPr lang="el-GR" sz="3600" b="1" dirty="0"/>
              <a:t>τεχνήματα</a:t>
            </a:r>
            <a:r>
              <a:rPr lang="el-GR" sz="3600" dirty="0"/>
              <a:t> που παράγουν οι ΦΕ και οι ΝΤ… γνώσεις και τεχνήματα με τα οποία επηρεάζουν τη ζωή και το μέλλον μας…</a:t>
            </a:r>
          </a:p>
          <a:p>
            <a:r>
              <a:rPr lang="el-GR" sz="3600" dirty="0"/>
              <a:t>Μπορεί όμως να μυήσει τους πολίτες στους τρόπους με τους οποίους ΦΕ και ΝΤ σκέπτονται και δρουν…</a:t>
            </a:r>
          </a:p>
        </p:txBody>
      </p:sp>
    </p:spTree>
    <p:extLst>
      <p:ext uri="{BB962C8B-B14F-4D97-AF65-F5344CB8AC3E}">
        <p14:creationId xmlns:p14="http://schemas.microsoft.com/office/powerpoint/2010/main" val="36242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8A33B-6137-51DD-CA37-8FA29B10BCE6}"/>
              </a:ext>
            </a:extLst>
          </p:cNvPr>
          <p:cNvSpPr>
            <a:spLocks noGrp="1"/>
          </p:cNvSpPr>
          <p:nvPr>
            <p:ph type="title"/>
          </p:nvPr>
        </p:nvSpPr>
        <p:spPr/>
        <p:txBody>
          <a:bodyPr/>
          <a:lstStyle/>
          <a:p>
            <a:r>
              <a:rPr lang="el-GR" dirty="0"/>
              <a:t>Θέση 3</a:t>
            </a:r>
          </a:p>
        </p:txBody>
      </p:sp>
      <p:sp>
        <p:nvSpPr>
          <p:cNvPr id="3" name="Θέση περιεχομένου 2">
            <a:extLst>
              <a:ext uri="{FF2B5EF4-FFF2-40B4-BE49-F238E27FC236}">
                <a16:creationId xmlns:a16="http://schemas.microsoft.com/office/drawing/2014/main" id="{0A48C567-1681-2C7B-D07E-BA3B6816C349}"/>
              </a:ext>
            </a:extLst>
          </p:cNvPr>
          <p:cNvSpPr>
            <a:spLocks noGrp="1"/>
          </p:cNvSpPr>
          <p:nvPr>
            <p:ph idx="1"/>
          </p:nvPr>
        </p:nvSpPr>
        <p:spPr>
          <a:xfrm>
            <a:off x="838200" y="1690689"/>
            <a:ext cx="10515600" cy="2585748"/>
          </a:xfrm>
        </p:spPr>
        <p:txBody>
          <a:bodyPr>
            <a:normAutofit/>
          </a:bodyPr>
          <a:lstStyle/>
          <a:p>
            <a:r>
              <a:rPr lang="el-GR" sz="3600" dirty="0"/>
              <a:t>Η ΓΕ, για να πετύχει τη μύηση των πολιτών στους τρόπους με του οποίους ΦΕ και ΝΤ σκέπτονται και δρουν, μπορεί να χρησιμοποιήσει τα ευρήματα/ μοντέλα της Επιστημολογίας ή και της Φιλοσοφίας των Επιστημών (</a:t>
            </a:r>
            <a:r>
              <a:rPr lang="el-GR" sz="3600" dirty="0" err="1"/>
              <a:t>Επ</a:t>
            </a:r>
            <a:r>
              <a:rPr lang="el-GR" sz="3600" dirty="0"/>
              <a:t>/</a:t>
            </a:r>
            <a:r>
              <a:rPr lang="el-GR" sz="3600" dirty="0" err="1"/>
              <a:t>ΦιλΕ</a:t>
            </a:r>
            <a:r>
              <a:rPr lang="el-GR" sz="3600" dirty="0"/>
              <a:t>), όπως:</a:t>
            </a:r>
          </a:p>
        </p:txBody>
      </p:sp>
      <p:pic>
        <p:nvPicPr>
          <p:cNvPr id="4" name="Εικόνα 3">
            <a:extLst>
              <a:ext uri="{FF2B5EF4-FFF2-40B4-BE49-F238E27FC236}">
                <a16:creationId xmlns:a16="http://schemas.microsoft.com/office/drawing/2014/main" id="{4098915F-F53B-5391-578E-4784F29ACEA9}"/>
              </a:ext>
            </a:extLst>
          </p:cNvPr>
          <p:cNvPicPr>
            <a:picLocks noChangeAspect="1"/>
          </p:cNvPicPr>
          <p:nvPr/>
        </p:nvPicPr>
        <p:blipFill>
          <a:blip r:embed="rId2"/>
          <a:stretch>
            <a:fillRect/>
          </a:stretch>
        </p:blipFill>
        <p:spPr>
          <a:xfrm>
            <a:off x="1844191" y="4276436"/>
            <a:ext cx="3546751" cy="2139722"/>
          </a:xfrm>
          <a:prstGeom prst="rect">
            <a:avLst/>
          </a:prstGeom>
        </p:spPr>
      </p:pic>
      <p:pic>
        <p:nvPicPr>
          <p:cNvPr id="6" name="Εικόνα 5" descr="Εικόνα που περιέχει κείμενο, γραμμή, διάγραμμα, γραμματοσειρά&#10;&#10;Περιγραφή που δημιουργήθηκε αυτόματα">
            <a:extLst>
              <a:ext uri="{FF2B5EF4-FFF2-40B4-BE49-F238E27FC236}">
                <a16:creationId xmlns:a16="http://schemas.microsoft.com/office/drawing/2014/main" id="{0ED5DDAD-297D-4D51-6755-AAC90DC50E66}"/>
              </a:ext>
            </a:extLst>
          </p:cNvPr>
          <p:cNvPicPr>
            <a:picLocks noChangeAspect="1"/>
          </p:cNvPicPr>
          <p:nvPr/>
        </p:nvPicPr>
        <p:blipFill>
          <a:blip r:embed="rId3"/>
          <a:stretch>
            <a:fillRect/>
          </a:stretch>
        </p:blipFill>
        <p:spPr>
          <a:xfrm>
            <a:off x="6472774" y="4448790"/>
            <a:ext cx="3643663" cy="1804229"/>
          </a:xfrm>
          <a:prstGeom prst="rect">
            <a:avLst/>
          </a:prstGeom>
        </p:spPr>
      </p:pic>
    </p:spTree>
    <p:extLst>
      <p:ext uri="{BB962C8B-B14F-4D97-AF65-F5344CB8AC3E}">
        <p14:creationId xmlns:p14="http://schemas.microsoft.com/office/powerpoint/2010/main" val="206314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2A8AE2-4586-BA41-AB8A-7D862BF2D08C}"/>
              </a:ext>
            </a:extLst>
          </p:cNvPr>
          <p:cNvSpPr>
            <a:spLocks noGrp="1"/>
          </p:cNvSpPr>
          <p:nvPr>
            <p:ph type="title"/>
          </p:nvPr>
        </p:nvSpPr>
        <p:spPr/>
        <p:txBody>
          <a:bodyPr/>
          <a:lstStyle/>
          <a:p>
            <a:r>
              <a:rPr lang="el-GR" dirty="0"/>
              <a:t>Το πρόβλημα…</a:t>
            </a:r>
          </a:p>
        </p:txBody>
      </p:sp>
      <p:sp>
        <p:nvSpPr>
          <p:cNvPr id="3" name="Θέση περιεχομένου 2">
            <a:extLst>
              <a:ext uri="{FF2B5EF4-FFF2-40B4-BE49-F238E27FC236}">
                <a16:creationId xmlns:a16="http://schemas.microsoft.com/office/drawing/2014/main" id="{121F01CA-91EA-D875-E616-9BC9FE86A27C}"/>
              </a:ext>
            </a:extLst>
          </p:cNvPr>
          <p:cNvSpPr>
            <a:spLocks noGrp="1"/>
          </p:cNvSpPr>
          <p:nvPr>
            <p:ph idx="1"/>
          </p:nvPr>
        </p:nvSpPr>
        <p:spPr>
          <a:xfrm>
            <a:off x="838200" y="1690688"/>
            <a:ext cx="10515600" cy="4667250"/>
          </a:xfrm>
        </p:spPr>
        <p:txBody>
          <a:bodyPr>
            <a:normAutofit/>
          </a:bodyPr>
          <a:lstStyle/>
          <a:p>
            <a:r>
              <a:rPr lang="el-GR" sz="3600" dirty="0"/>
              <a:t>τα ευρήματα/ μοντέλα της </a:t>
            </a:r>
            <a:r>
              <a:rPr lang="el-GR" sz="3600" dirty="0" err="1"/>
              <a:t>Επ</a:t>
            </a:r>
            <a:r>
              <a:rPr lang="el-GR" sz="3600" dirty="0"/>
              <a:t>/</a:t>
            </a:r>
            <a:r>
              <a:rPr lang="el-GR" sz="3600" dirty="0" err="1"/>
              <a:t>ΦιλΕ</a:t>
            </a:r>
            <a:r>
              <a:rPr lang="el-GR" sz="3600" dirty="0"/>
              <a:t> περιγράφουν τους τρόπους με του οποίους ΦΕ και ΝΤ σκέπτονται και δρουν από την πλευρά ενός εξωτερικού παρατηρητή… χωρίς δηλαδή να συνδέουν σκέψεις και δράσεις των ΦΕ και ΝΤ με τις βιωμένες εμπειρίες των καθημερινών ανθρώπων (μαθητών, εκπαιδευτικών, πολιτών…)</a:t>
            </a:r>
          </a:p>
          <a:p>
            <a:r>
              <a:rPr lang="el-GR" sz="3600" dirty="0"/>
              <a:t>Η ΓΕ όμως, αν δεν πετύχει μια τέτοια σύνδεση… έχει αποτύχει!  </a:t>
            </a:r>
          </a:p>
        </p:txBody>
      </p:sp>
    </p:spTree>
    <p:extLst>
      <p:ext uri="{BB962C8B-B14F-4D97-AF65-F5344CB8AC3E}">
        <p14:creationId xmlns:p14="http://schemas.microsoft.com/office/powerpoint/2010/main" val="90850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B1A98FF-CC6A-940B-26BC-0CF522828ADF}"/>
              </a:ext>
            </a:extLst>
          </p:cNvPr>
          <p:cNvGraphicFramePr>
            <a:graphicFrameLocks noGrp="1"/>
          </p:cNvGraphicFramePr>
          <p:nvPr>
            <p:extLst>
              <p:ext uri="{D42A27DB-BD31-4B8C-83A1-F6EECF244321}">
                <p14:modId xmlns:p14="http://schemas.microsoft.com/office/powerpoint/2010/main" val="1077084786"/>
              </p:ext>
            </p:extLst>
          </p:nvPr>
        </p:nvGraphicFramePr>
        <p:xfrm>
          <a:off x="674255" y="1440873"/>
          <a:ext cx="10704947" cy="5193558"/>
        </p:xfrm>
        <a:graphic>
          <a:graphicData uri="http://schemas.openxmlformats.org/drawingml/2006/table">
            <a:tbl>
              <a:tblPr firstRow="1" firstCol="1" bandRow="1">
                <a:tableStyleId>{5C22544A-7EE6-4342-B048-85BDC9FD1C3A}</a:tableStyleId>
              </a:tblPr>
              <a:tblGrid>
                <a:gridCol w="1784158">
                  <a:extLst>
                    <a:ext uri="{9D8B030D-6E8A-4147-A177-3AD203B41FA5}">
                      <a16:colId xmlns:a16="http://schemas.microsoft.com/office/drawing/2014/main" val="3433657670"/>
                    </a:ext>
                  </a:extLst>
                </a:gridCol>
                <a:gridCol w="1635864">
                  <a:extLst>
                    <a:ext uri="{9D8B030D-6E8A-4147-A177-3AD203B41FA5}">
                      <a16:colId xmlns:a16="http://schemas.microsoft.com/office/drawing/2014/main" val="3270070530"/>
                    </a:ext>
                  </a:extLst>
                </a:gridCol>
                <a:gridCol w="1932451">
                  <a:extLst>
                    <a:ext uri="{9D8B030D-6E8A-4147-A177-3AD203B41FA5}">
                      <a16:colId xmlns:a16="http://schemas.microsoft.com/office/drawing/2014/main" val="481580856"/>
                    </a:ext>
                  </a:extLst>
                </a:gridCol>
                <a:gridCol w="1784158">
                  <a:extLst>
                    <a:ext uri="{9D8B030D-6E8A-4147-A177-3AD203B41FA5}">
                      <a16:colId xmlns:a16="http://schemas.microsoft.com/office/drawing/2014/main" val="3902039355"/>
                    </a:ext>
                  </a:extLst>
                </a:gridCol>
                <a:gridCol w="1784158">
                  <a:extLst>
                    <a:ext uri="{9D8B030D-6E8A-4147-A177-3AD203B41FA5}">
                      <a16:colId xmlns:a16="http://schemas.microsoft.com/office/drawing/2014/main" val="767913963"/>
                    </a:ext>
                  </a:extLst>
                </a:gridCol>
                <a:gridCol w="1784158">
                  <a:extLst>
                    <a:ext uri="{9D8B030D-6E8A-4147-A177-3AD203B41FA5}">
                      <a16:colId xmlns:a16="http://schemas.microsoft.com/office/drawing/2014/main" val="2122580966"/>
                    </a:ext>
                  </a:extLst>
                </a:gridCol>
              </a:tblGrid>
              <a:tr h="591273">
                <a:tc>
                  <a:txBody>
                    <a:bodyPr/>
                    <a:lstStyle/>
                    <a:p>
                      <a:r>
                        <a:rPr lang="el-GR" sz="1800" kern="100">
                          <a:effectLst/>
                        </a:rPr>
                        <a:t>ΑΑ</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ΗΡΩΑΣ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ΣΤΟΧΟΣ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ΑΝΤΙΣΤΑΣΗ</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ΣΥΜΜΟΡΦΩΣΗ</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ΣΧΟΛΙΑ</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5682752"/>
                  </a:ext>
                </a:extLst>
              </a:tr>
              <a:tr h="591273">
                <a:tc>
                  <a:txBody>
                    <a:bodyPr/>
                    <a:lstStyle/>
                    <a:p>
                      <a:r>
                        <a:rPr lang="el-GR" sz="1800" kern="100">
                          <a:effectLst/>
                        </a:rPr>
                        <a:t>1</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Εκπαιδευτικός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Προγραμματισμός διακοπών</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Αλλαγές στη «γεωγραφία»</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Αποδοχή(;) και νοσταλγία</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Περιγραφικό περιβάλλοντος </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2760454"/>
                  </a:ext>
                </a:extLst>
              </a:tr>
              <a:tr h="591273">
                <a:tc>
                  <a:txBody>
                    <a:bodyPr/>
                    <a:lstStyle/>
                    <a:p>
                      <a:r>
                        <a:rPr lang="el-GR" sz="1800" kern="100">
                          <a:effectLst/>
                        </a:rPr>
                        <a:t>2</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Εργαζόμενος </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Ξεκίνημα για δουλειά</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Ζεστός καιρός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Αποδοχή(;)</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Περιγραφικό περιβάλλοντος </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4578715"/>
                  </a:ext>
                </a:extLst>
              </a:tr>
              <a:tr h="591273">
                <a:tc>
                  <a:txBody>
                    <a:bodyPr/>
                    <a:lstStyle/>
                    <a:p>
                      <a:r>
                        <a:rPr lang="el-GR" sz="1800" kern="100">
                          <a:effectLst/>
                        </a:rPr>
                        <a:t>3</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Πολίτης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Επιβίωση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Ζεστός καιρός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Μετανάστευση (περιθώριο)</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Περιγραφικό περιβάλλοντος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8167626"/>
                  </a:ext>
                </a:extLst>
              </a:tr>
              <a:tr h="591273">
                <a:tc>
                  <a:txBody>
                    <a:bodyPr/>
                    <a:lstStyle/>
                    <a:p>
                      <a:r>
                        <a:rPr lang="el-GR" sz="1800" kern="100" dirty="0">
                          <a:effectLst/>
                        </a:rPr>
                        <a:t>4</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Πολίτης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Καθημερινότητα</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Πολυδιάστατες μεταβολές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Περιορισμοί (περιθώριο)</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Περιγραφικό περιβάλλοντος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2350424"/>
                  </a:ext>
                </a:extLst>
              </a:tr>
              <a:tr h="703605">
                <a:tc>
                  <a:txBody>
                    <a:bodyPr/>
                    <a:lstStyle/>
                    <a:p>
                      <a:r>
                        <a:rPr lang="el-GR" sz="1800" kern="100">
                          <a:effectLst/>
                        </a:rPr>
                        <a:t>5</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Εργαζόμενος </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Καθημερινότητα</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Συνθήκες εξωτερικής εργασίας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Εργασία εξ αποστάσεως (περιθώριο)</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Περιγραφικό περιβάλλοντος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8806294"/>
                  </a:ext>
                </a:extLst>
              </a:tr>
              <a:tr h="703605">
                <a:tc>
                  <a:txBody>
                    <a:bodyPr/>
                    <a:lstStyle/>
                    <a:p>
                      <a:r>
                        <a:rPr lang="el-GR" sz="1800" kern="100">
                          <a:effectLst/>
                        </a:rPr>
                        <a:t>6</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Εργαζόμενος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Καθημερινότητα</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Συνθήκες εξωτερικής εργασίας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Μετανάστευση (περιθώριο)</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Περιγραφικό περιβάλλοντος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329831"/>
                  </a:ext>
                </a:extLst>
              </a:tr>
              <a:tr h="591273">
                <a:tc>
                  <a:txBody>
                    <a:bodyPr/>
                    <a:lstStyle/>
                    <a:p>
                      <a:r>
                        <a:rPr lang="el-GR" sz="1800" kern="100">
                          <a:effectLst/>
                        </a:rPr>
                        <a:t>7</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Πολίτης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Διακοπές</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a:effectLst/>
                        </a:rPr>
                        <a:t>Ζεστός καιρός</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Αποδοχή(;)</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800" kern="100" dirty="0">
                          <a:effectLst/>
                        </a:rPr>
                        <a:t>Περιγραφικό περιβάλλοντος</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0154914"/>
                  </a:ext>
                </a:extLst>
              </a:tr>
            </a:tbl>
          </a:graphicData>
        </a:graphic>
      </p:graphicFrame>
      <p:sp>
        <p:nvSpPr>
          <p:cNvPr id="3" name="Τίτλος 1">
            <a:extLst>
              <a:ext uri="{FF2B5EF4-FFF2-40B4-BE49-F238E27FC236}">
                <a16:creationId xmlns:a16="http://schemas.microsoft.com/office/drawing/2014/main" id="{8A98C3A4-C36E-3D46-0C22-AF14CF34CA10}"/>
              </a:ext>
            </a:extLst>
          </p:cNvPr>
          <p:cNvSpPr txBox="1">
            <a:spLocks/>
          </p:cNvSpPr>
          <p:nvPr/>
        </p:nvSpPr>
        <p:spPr>
          <a:xfrm>
            <a:off x="838200" y="365125"/>
            <a:ext cx="10515600" cy="8448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t>Για παράδειγμα…</a:t>
            </a:r>
          </a:p>
        </p:txBody>
      </p:sp>
    </p:spTree>
    <p:extLst>
      <p:ext uri="{BB962C8B-B14F-4D97-AF65-F5344CB8AC3E}">
        <p14:creationId xmlns:p14="http://schemas.microsoft.com/office/powerpoint/2010/main" val="47717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E4D693-E183-2B61-0992-EECEF786E171}"/>
              </a:ext>
            </a:extLst>
          </p:cNvPr>
          <p:cNvSpPr>
            <a:spLocks noGrp="1"/>
          </p:cNvSpPr>
          <p:nvPr>
            <p:ph type="title"/>
          </p:nvPr>
        </p:nvSpPr>
        <p:spPr/>
        <p:txBody>
          <a:bodyPr>
            <a:normAutofit fontScale="90000"/>
          </a:bodyPr>
          <a:lstStyle/>
          <a:p>
            <a:r>
              <a:rPr lang="el-GR" dirty="0"/>
              <a:t>Επίσης… ποιο από τα τρία «μήλα» έχει εγκατεστημένες στις ζωές μας τις πρακτικές του;;;</a:t>
            </a:r>
          </a:p>
        </p:txBody>
      </p:sp>
      <p:pic>
        <p:nvPicPr>
          <p:cNvPr id="4" name="Εικόνα 3">
            <a:extLst>
              <a:ext uri="{FF2B5EF4-FFF2-40B4-BE49-F238E27FC236}">
                <a16:creationId xmlns:a16="http://schemas.microsoft.com/office/drawing/2014/main" id="{C7E46BBD-3BCE-400E-4156-0B7D1C0DA10D}"/>
              </a:ext>
            </a:extLst>
          </p:cNvPr>
          <p:cNvPicPr>
            <a:picLocks noChangeAspect="1"/>
          </p:cNvPicPr>
          <p:nvPr/>
        </p:nvPicPr>
        <p:blipFill>
          <a:blip r:embed="rId2"/>
          <a:stretch>
            <a:fillRect/>
          </a:stretch>
        </p:blipFill>
        <p:spPr>
          <a:xfrm>
            <a:off x="2319504" y="1836381"/>
            <a:ext cx="7552991" cy="4758382"/>
          </a:xfrm>
          <a:prstGeom prst="rect">
            <a:avLst/>
          </a:prstGeom>
        </p:spPr>
      </p:pic>
    </p:spTree>
    <p:extLst>
      <p:ext uri="{BB962C8B-B14F-4D97-AF65-F5344CB8AC3E}">
        <p14:creationId xmlns:p14="http://schemas.microsoft.com/office/powerpoint/2010/main" val="388191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905B50-A334-F2EC-F385-27118A99019E}"/>
              </a:ext>
            </a:extLst>
          </p:cNvPr>
          <p:cNvSpPr>
            <a:spLocks noGrp="1"/>
          </p:cNvSpPr>
          <p:nvPr>
            <p:ph type="title"/>
          </p:nvPr>
        </p:nvSpPr>
        <p:spPr/>
        <p:txBody>
          <a:bodyPr/>
          <a:lstStyle/>
          <a:p>
            <a:r>
              <a:rPr lang="el-GR" dirty="0"/>
              <a:t>Για να απαντήσουμε στο πρόβλημα…</a:t>
            </a:r>
          </a:p>
        </p:txBody>
      </p:sp>
      <p:sp>
        <p:nvSpPr>
          <p:cNvPr id="3" name="Θέση περιεχομένου 2">
            <a:extLst>
              <a:ext uri="{FF2B5EF4-FFF2-40B4-BE49-F238E27FC236}">
                <a16:creationId xmlns:a16="http://schemas.microsoft.com/office/drawing/2014/main" id="{35F50ED3-0B98-2BF4-DE54-8D2370559247}"/>
              </a:ext>
            </a:extLst>
          </p:cNvPr>
          <p:cNvSpPr>
            <a:spLocks noGrp="1"/>
          </p:cNvSpPr>
          <p:nvPr>
            <p:ph idx="1"/>
          </p:nvPr>
        </p:nvSpPr>
        <p:spPr/>
        <p:txBody>
          <a:bodyPr>
            <a:normAutofit/>
          </a:bodyPr>
          <a:lstStyle/>
          <a:p>
            <a:r>
              <a:rPr lang="el-GR" sz="3200" dirty="0"/>
              <a:t>Διευκρινίζουμε τα χαρακτηριστικά του Πραγματιστικού θεωρητικού ρεύματος σκέψης που μπορεί να μας δείξει τον δρόμο της μετάβασης από τον εξωτερικό προς τον εσωτερικό παρατηρητή…</a:t>
            </a:r>
          </a:p>
          <a:p>
            <a:r>
              <a:rPr lang="el-GR" sz="3200" dirty="0"/>
              <a:t>Παρουσιάζουμε ένα «Επιστημολογικό μοντέλο» εσωτερικού παρατηρητή…</a:t>
            </a:r>
          </a:p>
          <a:p>
            <a:r>
              <a:rPr lang="el-GR" sz="3200" dirty="0"/>
              <a:t>Προχωράμε σε μια «άσκηση» μετασχηματισμού κομματιών του Αναλυτικού Προγράμματος στην παραπάνω κατεύθυνση…</a:t>
            </a:r>
          </a:p>
        </p:txBody>
      </p:sp>
    </p:spTree>
    <p:extLst>
      <p:ext uri="{BB962C8B-B14F-4D97-AF65-F5344CB8AC3E}">
        <p14:creationId xmlns:p14="http://schemas.microsoft.com/office/powerpoint/2010/main" val="7612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F954-4F93-5648-872B-3661F063BD13}"/>
              </a:ext>
            </a:extLst>
          </p:cNvPr>
          <p:cNvSpPr>
            <a:spLocks noGrp="1"/>
          </p:cNvSpPr>
          <p:nvPr>
            <p:ph type="title"/>
          </p:nvPr>
        </p:nvSpPr>
        <p:spPr/>
        <p:txBody>
          <a:bodyPr/>
          <a:lstStyle/>
          <a:p>
            <a:r>
              <a:rPr lang="el-GR" dirty="0"/>
              <a:t>Ο πραγματισμός</a:t>
            </a:r>
            <a:endParaRPr lang="en-GR" dirty="0"/>
          </a:p>
        </p:txBody>
      </p:sp>
      <p:sp>
        <p:nvSpPr>
          <p:cNvPr id="3" name="Content Placeholder 2">
            <a:extLst>
              <a:ext uri="{FF2B5EF4-FFF2-40B4-BE49-F238E27FC236}">
                <a16:creationId xmlns:a16="http://schemas.microsoft.com/office/drawing/2014/main" id="{4F58C172-819F-0244-9A52-0AC17D1A1D10}"/>
              </a:ext>
            </a:extLst>
          </p:cNvPr>
          <p:cNvSpPr>
            <a:spLocks noGrp="1"/>
          </p:cNvSpPr>
          <p:nvPr>
            <p:ph idx="1"/>
          </p:nvPr>
        </p:nvSpPr>
        <p:spPr/>
        <p:txBody>
          <a:bodyPr>
            <a:normAutofit lnSpcReduction="10000"/>
          </a:bodyPr>
          <a:lstStyle/>
          <a:p>
            <a:r>
              <a:rPr lang="el-GR" dirty="0"/>
              <a:t>Η «πραγματικότητα» (οντολογία) είναι οι «σχέσεις»</a:t>
            </a:r>
          </a:p>
          <a:p>
            <a:r>
              <a:rPr lang="el-GR" dirty="0"/>
              <a:t>Δεν υπάρχουν οντότητες εκτός κάποιας σχέσης… αν υπήρχαν δεν θα ήταν δυνατόν να εντοπιστούν, παρά μόνον αν αποκαθιστούσαν σχέση με κάποια άλλη οντότητα…</a:t>
            </a:r>
          </a:p>
          <a:p>
            <a:r>
              <a:rPr lang="el-GR" dirty="0"/>
              <a:t>Τα «χαρακτηριστικά» των οντοτήτων αναδύονται εντός των σχέσεων… έτσι οι «ίδιες» οντότητες αναδύονται με άλλα «χαρακτηριστικά» όταν βρεθούν σε άλλες σχέσεις…</a:t>
            </a:r>
          </a:p>
          <a:p>
            <a:r>
              <a:rPr lang="el-GR" dirty="0"/>
              <a:t>Τα χαρακτηριστικά αυτά αποτελούν τις ΜΟΡΦΕΣ των οντοτήτων μέσω των οποίων αποκαθίστανται οι σχέσεις, καθώς και το «περιεχόμενο» όσων «μαθαίνει» η μια οντότητα από την άλλη, μέσα στη σχέση… με τη λογική ότι «μάθηση» = «αλλαγή»</a:t>
            </a:r>
          </a:p>
          <a:p>
            <a:endParaRPr lang="el-GR" dirty="0"/>
          </a:p>
          <a:p>
            <a:endParaRPr lang="en-GR" dirty="0"/>
          </a:p>
        </p:txBody>
      </p:sp>
    </p:spTree>
    <p:extLst>
      <p:ext uri="{BB962C8B-B14F-4D97-AF65-F5344CB8AC3E}">
        <p14:creationId xmlns:p14="http://schemas.microsoft.com/office/powerpoint/2010/main" val="302446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TotalTime>
  <Words>1620</Words>
  <Application>Microsoft Macintosh PowerPoint</Application>
  <PresentationFormat>Ευρεία οθόνη</PresentationFormat>
  <Paragraphs>120</Paragraphs>
  <Slides>18</Slides>
  <Notes>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18</vt:i4>
      </vt:variant>
    </vt:vector>
  </HeadingPairs>
  <TitlesOfParts>
    <vt:vector size="22" baseType="lpstr">
      <vt:lpstr>Arial</vt:lpstr>
      <vt:lpstr>Calibri</vt:lpstr>
      <vt:lpstr>Calibri Light</vt:lpstr>
      <vt:lpstr>Θέμα του Office</vt:lpstr>
      <vt:lpstr>Μια σύντομη ανασκόπηση… ή για να αποδώσουμε νόημα στα όσα είπαμε μέχρι τώρα… και να διευκρινίσουμε την πορεία μας…</vt:lpstr>
      <vt:lpstr>Θέση 1</vt:lpstr>
      <vt:lpstr>Θέση 2</vt:lpstr>
      <vt:lpstr>Θέση 3</vt:lpstr>
      <vt:lpstr>Το πρόβλημα…</vt:lpstr>
      <vt:lpstr>Παρουσίαση του PowerPoint</vt:lpstr>
      <vt:lpstr>Επίσης… ποιο από τα τρία «μήλα» έχει εγκατεστημένες στις ζωές μας τις πρακτικές του;;;</vt:lpstr>
      <vt:lpstr>Για να απαντήσουμε στο πρόβλημα…</vt:lpstr>
      <vt:lpstr>Ο πραγματισμός</vt:lpstr>
      <vt:lpstr>Παραδείγματα…</vt:lpstr>
      <vt:lpstr>Παραδείγματα…</vt:lpstr>
      <vt:lpstr>Ο πραγματισμός</vt:lpstr>
      <vt:lpstr>Ο πραγματισμός</vt:lpstr>
      <vt:lpstr>Ο πραγματισμός</vt:lpstr>
      <vt:lpstr>Ο πραγματισμός</vt:lpstr>
      <vt:lpstr>…και η Μάθηση</vt:lpstr>
      <vt:lpstr>…και η Μάθηση</vt:lpstr>
      <vt:lpstr>…και η Μάθηση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διδακτική προσέγγιση του δικού μας μαθήματος</dc:title>
  <dc:creator>Vasilis Tselfes</dc:creator>
  <cp:lastModifiedBy>Vasilis Tselfes</cp:lastModifiedBy>
  <cp:revision>102</cp:revision>
  <dcterms:created xsi:type="dcterms:W3CDTF">2020-11-03T14:00:39Z</dcterms:created>
  <dcterms:modified xsi:type="dcterms:W3CDTF">2023-11-25T07:35:13Z</dcterms:modified>
</cp:coreProperties>
</file>