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E12A8B7-1F85-41A5-8375-8320AA3736B9}" type="datetimeFigureOut">
              <a:rPr lang="el-GR" smtClean="0"/>
              <a:t>22/5/2018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EA00FC2-5176-455A-B032-71AFAC0C8828}"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E12A8B7-1F85-41A5-8375-8320AA3736B9}" type="datetimeFigureOut">
              <a:rPr lang="el-GR" smtClean="0"/>
              <a:t>22/5/2018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EA00FC2-5176-455A-B032-71AFAC0C8828}"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E12A8B7-1F85-41A5-8375-8320AA3736B9}" type="datetimeFigureOut">
              <a:rPr lang="el-GR" smtClean="0"/>
              <a:t>22/5/2018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EA00FC2-5176-455A-B032-71AFAC0C8828}"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E12A8B7-1F85-41A5-8375-8320AA3736B9}" type="datetimeFigureOut">
              <a:rPr lang="el-GR" smtClean="0"/>
              <a:t>22/5/2018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EA00FC2-5176-455A-B032-71AFAC0C8828}"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E12A8B7-1F85-41A5-8375-8320AA3736B9}" type="datetimeFigureOut">
              <a:rPr lang="el-GR" smtClean="0"/>
              <a:t>22/5/2018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EA00FC2-5176-455A-B032-71AFAC0C8828}"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E12A8B7-1F85-41A5-8375-8320AA3736B9}" type="datetimeFigureOut">
              <a:rPr lang="el-GR" smtClean="0"/>
              <a:t>22/5/2018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EA00FC2-5176-455A-B032-71AFAC0C8828}"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E12A8B7-1F85-41A5-8375-8320AA3736B9}" type="datetimeFigureOut">
              <a:rPr lang="el-GR" smtClean="0"/>
              <a:t>22/5/2018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EA00FC2-5176-455A-B032-71AFAC0C8828}"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E12A8B7-1F85-41A5-8375-8320AA3736B9}" type="datetimeFigureOut">
              <a:rPr lang="el-GR" smtClean="0"/>
              <a:t>22/5/2018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EA00FC2-5176-455A-B032-71AFAC0C8828}"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E12A8B7-1F85-41A5-8375-8320AA3736B9}" type="datetimeFigureOut">
              <a:rPr lang="el-GR" smtClean="0"/>
              <a:t>22/5/2018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EA00FC2-5176-455A-B032-71AFAC0C8828}"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E12A8B7-1F85-41A5-8375-8320AA3736B9}" type="datetimeFigureOut">
              <a:rPr lang="el-GR" smtClean="0"/>
              <a:t>22/5/2018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EA00FC2-5176-455A-B032-71AFAC0C8828}"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E12A8B7-1F85-41A5-8375-8320AA3736B9}" type="datetimeFigureOut">
              <a:rPr lang="el-GR" smtClean="0"/>
              <a:t>22/5/2018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EA00FC2-5176-455A-B032-71AFAC0C8828}"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12A8B7-1F85-41A5-8375-8320AA3736B9}" type="datetimeFigureOut">
              <a:rPr lang="el-GR" smtClean="0"/>
              <a:t>22/5/2018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A00FC2-5176-455A-B032-71AFAC0C8828}"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428605"/>
            <a:ext cx="7772400" cy="1643073"/>
          </a:xfrm>
        </p:spPr>
        <p:txBody>
          <a:bodyPr>
            <a:normAutofit fontScale="90000"/>
          </a:bodyPr>
          <a:lstStyle/>
          <a:p>
            <a:r>
              <a:rPr lang="el-GR" dirty="0" smtClean="0"/>
              <a:t>Οι γενικές αρχές του  προγράμματος διδασκαλίας της λογοτεχνίας</a:t>
            </a:r>
            <a:endParaRPr lang="el-GR" dirty="0"/>
          </a:p>
        </p:txBody>
      </p:sp>
      <p:sp>
        <p:nvSpPr>
          <p:cNvPr id="3" name="2 - Υπότιτλος"/>
          <p:cNvSpPr>
            <a:spLocks noGrp="1"/>
          </p:cNvSpPr>
          <p:nvPr>
            <p:ph type="subTitle" idx="1"/>
          </p:nvPr>
        </p:nvSpPr>
        <p:spPr>
          <a:xfrm>
            <a:off x="1142976" y="2071678"/>
            <a:ext cx="6858048" cy="4786322"/>
          </a:xfrm>
        </p:spPr>
        <p:txBody>
          <a:bodyPr>
            <a:normAutofit/>
          </a:bodyPr>
          <a:lstStyle/>
          <a:p>
            <a:r>
              <a:rPr lang="el-GR" sz="2000" dirty="0" smtClean="0"/>
              <a:t>Η λογοτεχνία</a:t>
            </a:r>
          </a:p>
          <a:p>
            <a:r>
              <a:rPr lang="el-GR" sz="2000" dirty="0" smtClean="0"/>
              <a:t>Ο δάσκαλος</a:t>
            </a:r>
          </a:p>
          <a:p>
            <a:r>
              <a:rPr lang="el-GR" sz="2000" dirty="0" smtClean="0"/>
              <a:t>Ο μαθητής</a:t>
            </a:r>
          </a:p>
          <a:p>
            <a:endParaRPr lang="el-GR" sz="2000" dirty="0" smtClean="0"/>
          </a:p>
          <a:p>
            <a:r>
              <a:rPr lang="el-GR" sz="2000" dirty="0" smtClean="0"/>
              <a:t>Στροφή στις Πολιτισμικές Σπουδές (</a:t>
            </a:r>
            <a:r>
              <a:rPr lang="en-US" sz="2000" dirty="0" smtClean="0"/>
              <a:t>Cultural Studies)</a:t>
            </a:r>
          </a:p>
          <a:p>
            <a:pPr algn="just"/>
            <a:r>
              <a:rPr lang="el-GR" sz="2000" dirty="0" smtClean="0"/>
              <a:t>Το αντικείμενο του μαθήματος της διδασκαλίας της λογοτεχνίας  γίνεται πλέον αντιληπτό «ως ένα αλληλένδετο σύνολο γνωστικών κατηγοριών, αισθητικών διακρίσεων, ερμηνευτικών πρωτοκόλλων, παιδαγωγικών ρόλων και πρακτικών κατασκευής υποκειμενικότητας»</a:t>
            </a:r>
          </a:p>
          <a:p>
            <a:pPr algn="just"/>
            <a:r>
              <a:rPr lang="el-GR" sz="2000" dirty="0" smtClean="0"/>
              <a:t>Το περιεχόμενο-Η μεθοδολογία-Η αξιολόγηση </a:t>
            </a:r>
            <a:r>
              <a:rPr lang="el-GR" sz="2000" dirty="0" smtClean="0"/>
              <a:t>του μαθήματος  με βάση τις Πολιτισμικές Σπουδές στηρίζεται:</a:t>
            </a:r>
            <a:endParaRPr lang="el-GR" sz="2000" dirty="0"/>
          </a:p>
          <a:p>
            <a:pPr algn="just"/>
            <a:r>
              <a:rPr lang="el-GR" sz="2000" dirty="0" smtClean="0"/>
              <a:t>Πολιτισμός- υποκειμενικότητα-Παιδαγωγική</a:t>
            </a:r>
            <a:endParaRPr lang="el-G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Θεωρητικές και μεθοδολογικές αρχές</a:t>
            </a:r>
            <a:endParaRPr lang="el-GR" dirty="0"/>
          </a:p>
        </p:txBody>
      </p:sp>
      <p:sp>
        <p:nvSpPr>
          <p:cNvPr id="3" name="2 - Θέση περιεχομένου"/>
          <p:cNvSpPr>
            <a:spLocks noGrp="1"/>
          </p:cNvSpPr>
          <p:nvPr>
            <p:ph idx="1"/>
          </p:nvPr>
        </p:nvSpPr>
        <p:spPr/>
        <p:txBody>
          <a:bodyPr>
            <a:normAutofit fontScale="92500"/>
          </a:bodyPr>
          <a:lstStyle/>
          <a:p>
            <a:r>
              <a:rPr lang="el-GR" dirty="0" smtClean="0"/>
              <a:t>1</a:t>
            </a:r>
          </a:p>
          <a:p>
            <a:pPr algn="just">
              <a:buNone/>
            </a:pPr>
            <a:r>
              <a:rPr lang="el-GR" dirty="0" smtClean="0"/>
              <a:t> Αποκαθήλωση της λογοτεχνίας από τον θρόνο στον οποίο την τοποθέτησε τόσο η ανθρωπιστική όσο και η ρομαντική παράδοση, ως κιβωτού κάποιων οικουμενικών και διαχρονικών ηθικών και αισθητικών αξιών, αντίστοιχα, εστιάζοντας αντίθετα στον πολιτισμικό της χαρακτήρα, στην πολύριζη θεμελίωσή της μέσα στο συνολικό πολιτισμικό περιβάλλον (Πασχαλίδης, 2000)</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Θεωρητικές και μεθοδολογικές αρχές</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2</a:t>
            </a:r>
          </a:p>
          <a:p>
            <a:pPr algn="just">
              <a:buNone/>
            </a:pPr>
            <a:r>
              <a:rPr lang="el-GR" dirty="0" smtClean="0"/>
              <a:t>Από την κειμενοκεντρική ανάγνωση του λογοτεχνικού κειμένου στην μαθητοκεντρική</a:t>
            </a:r>
          </a:p>
          <a:p>
            <a:pPr algn="just">
              <a:buNone/>
            </a:pPr>
            <a:r>
              <a:rPr lang="el-GR" dirty="0" smtClean="0"/>
              <a:t>Τοποθέτηση του κειμένου μέσα στην πολύμορφη πολιτική του νοήματος και της ταυτότητας που διέπει την καθημερινή πολιτισμική εμπειρία και δράση των μαθητών</a:t>
            </a:r>
          </a:p>
          <a:p>
            <a:pPr algn="just">
              <a:buNone/>
            </a:pPr>
            <a:r>
              <a:rPr lang="el-GR" dirty="0" smtClean="0"/>
              <a:t>Προτείνει την εστίαση της προσοχής στην κοινωνική διαδικασία παραγωγής του νοήματος του κειμένου</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Θεωρητικές και μεθοδολογικές αρχές</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3. Ο πάγιος παιδαγωγικός στόχος της εγγραμματοσύνης πρέπει να διευρυνθεί σε εκείνον της πολιτισμικής εγγραμματοσύνης και λογοτεχνικής εγγραμματοσύνης (γραμματισμού) που σημαίνει απόκτηση από μέρους του μαθητή πλατειάς ποικιλίας αναγνωστικών δεξιοτήτων σχετικών όχι μόνο με το γραπτό κείμενο αλλά και με όλο το φάσμα της πολιτισμικής παραγωγής ([όλα τα είδη εικονιστικής, θεατρικής και μαζικής επικοινωνίας)</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Θεωρητικές και μεθοδολογικές αρχές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4</a:t>
            </a:r>
          </a:p>
          <a:p>
            <a:pPr>
              <a:buNone/>
            </a:pPr>
            <a:r>
              <a:rPr lang="el-GR" dirty="0" smtClean="0"/>
              <a:t>Αναχώρηση από τη λογική του λογοτεχνικού κανόνα (απόρριψη της ρομαντικής ιδέας ότι η ιστορία της λογοτεχνίας αποτελεί βιογραφίας της εθνικής ψυχής καθώς και της σχολικής εκδοχής της με το έπος της εθνικής λογοτεχνίας</a:t>
            </a:r>
          </a:p>
          <a:p>
            <a:pPr>
              <a:buNone/>
            </a:pPr>
            <a:r>
              <a:rPr lang="el-GR" dirty="0" smtClean="0"/>
              <a:t>Απόρριψη της ιδέας ότι η ουσία της λογοτεχνίας περιορίζεται σε Μεγάλη Παράδοση, Μεγάλους Συγγραφείς και Αθάνατα Έργα, γύρω από τα οποία έχουμε ασήμαντες μετριότητες λογοτεχνών και λογοτεχνικών έργων</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310</Words>
  <Application>Microsoft Office PowerPoint</Application>
  <PresentationFormat>Προβολή στην οθόνη (4:3)</PresentationFormat>
  <Paragraphs>23</Paragraphs>
  <Slides>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Θέμα του Office</vt:lpstr>
      <vt:lpstr>Οι γενικές αρχές του  προγράμματος διδασκαλίας της λογοτεχνίας</vt:lpstr>
      <vt:lpstr>Θεωρητικές και μεθοδολογικές αρχές</vt:lpstr>
      <vt:lpstr>Θεωρητικές και μεθοδολογικές αρχές</vt:lpstr>
      <vt:lpstr>Θεωρητικές και μεθοδολογικές αρχές</vt:lpstr>
      <vt:lpstr>Θεωρητικές και μεθοδολογικές αρχές</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γενικές αρχές του  προγράμματος διδασκαλίας της λογοτεχνίας</dc:title>
  <dc:creator>alex</dc:creator>
  <cp:lastModifiedBy>alex</cp:lastModifiedBy>
  <cp:revision>1</cp:revision>
  <dcterms:created xsi:type="dcterms:W3CDTF">2018-05-22T14:14:52Z</dcterms:created>
  <dcterms:modified xsi:type="dcterms:W3CDTF">2018-05-22T15:05:22Z</dcterms:modified>
</cp:coreProperties>
</file>