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312" r:id="rId3"/>
    <p:sldId id="257" r:id="rId4"/>
    <p:sldId id="259" r:id="rId5"/>
    <p:sldId id="260" r:id="rId6"/>
    <p:sldId id="261" r:id="rId7"/>
    <p:sldId id="302" r:id="rId8"/>
    <p:sldId id="263" r:id="rId9"/>
    <p:sldId id="30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322" r:id="rId18"/>
    <p:sldId id="275" r:id="rId19"/>
    <p:sldId id="318" r:id="rId20"/>
    <p:sldId id="315" r:id="rId21"/>
    <p:sldId id="278" r:id="rId22"/>
    <p:sldId id="308" r:id="rId23"/>
    <p:sldId id="316" r:id="rId24"/>
    <p:sldId id="314" r:id="rId25"/>
    <p:sldId id="281" r:id="rId26"/>
    <p:sldId id="284" r:id="rId27"/>
    <p:sldId id="285" r:id="rId28"/>
    <p:sldId id="286" r:id="rId29"/>
    <p:sldId id="287" r:id="rId30"/>
    <p:sldId id="288" r:id="rId31"/>
    <p:sldId id="319" r:id="rId32"/>
    <p:sldId id="289" r:id="rId33"/>
    <p:sldId id="320" r:id="rId34"/>
    <p:sldId id="290" r:id="rId35"/>
    <p:sldId id="292" r:id="rId36"/>
    <p:sldId id="321" r:id="rId37"/>
    <p:sldId id="313" r:id="rId38"/>
    <p:sldId id="293" r:id="rId39"/>
    <p:sldId id="309" r:id="rId40"/>
    <p:sldId id="31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D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4" autoAdjust="0"/>
  </p:normalViewPr>
  <p:slideViewPr>
    <p:cSldViewPr snapToGrid="0" showGuides="1">
      <p:cViewPr varScale="1">
        <p:scale>
          <a:sx n="65" d="100"/>
          <a:sy n="65" d="100"/>
        </p:scale>
        <p:origin x="-8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gray">
          <a:xfrm>
            <a:off x="0" y="32004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pic>
        <p:nvPicPr>
          <p:cNvPr id="7" name="Picture 12" descr="CL_Logo_RGB_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013450" y="5002213"/>
            <a:ext cx="269716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3"/>
          <p:cNvSpPr>
            <a:spLocks noChangeShapeType="1"/>
          </p:cNvSpPr>
          <p:nvPr/>
        </p:nvSpPr>
        <p:spPr bwMode="gray">
          <a:xfrm>
            <a:off x="0" y="3200400"/>
            <a:ext cx="9144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153400" cy="16002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81534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9527-382F-4455-AD9A-1862040BC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0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00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6A6B3-3FF3-4677-B770-10299B621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F00A2-CFB3-400E-90F7-D963D2E38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B0D4-47D4-41B2-B6B1-3A879BAA5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3D6E-551A-403B-B19A-4236BE4E2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B998-9E3B-473A-AE15-15ED625CA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D1420-7111-4A11-BD72-2E25B846E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3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3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5B4B6-7A51-4A57-9B3B-14CB83613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DBC3B-1A87-4AA3-9BD9-4CF2B311C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C7D4E-8A9D-4C0D-BC4B-2263D1740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B3397-AD62-4A5A-9026-CF6BD89DB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F6915-5999-4A7B-9857-4EC12B34C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928C-9052-4206-9878-2FF79A956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62600" y="64135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135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135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4A4A720-22C6-45F5-BB46-466E0B67C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6" cstate="print"/>
          <a:srcRect t="26190" b="52380"/>
          <a:stretch>
            <a:fillRect/>
          </a:stretch>
        </p:blipFill>
        <p:spPr bwMode="gray">
          <a:xfrm>
            <a:off x="0" y="0"/>
            <a:ext cx="9145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684213"/>
            <a:ext cx="9144000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pic>
        <p:nvPicPr>
          <p:cNvPr id="8201" name="Picture 9" descr="CL_Logo_RGB_PNG"/>
          <p:cNvPicPr preferRelativeResize="0"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89800" y="6035675"/>
            <a:ext cx="15446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6721475"/>
            <a:ext cx="9144000" cy="136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6" r:id="rId12"/>
    <p:sldLayoutId id="2147483787" r:id="rId13"/>
    <p:sldLayoutId id="214748378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/>
        </a:defRPr>
      </a:lvl1pPr>
      <a:lvl2pPr marL="452438" indent="-223838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ＭＳ Ｐゴシック"/>
        </a:defRPr>
      </a:lvl2pPr>
      <a:lvl3pPr marL="741363" indent="-174625" algn="l" rtl="0" eaLnBrk="0" fontAlgn="base" hangingPunct="0"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028700" indent="-173038" algn="l" rtl="0" eaLnBrk="0" fontAlgn="base" hangingPunct="0"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314450" indent="-171450" algn="l" rtl="0" eaLnBrk="0" fontAlgn="base" hangingPunct="0"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1771650" indent="-171450" algn="l" rtl="0" eaLnBrk="1" fontAlgn="base" hangingPunct="1">
        <a:spcBef>
          <a:spcPct val="30000"/>
        </a:spcBef>
        <a:spcAft>
          <a:spcPct val="0"/>
        </a:spcAft>
        <a:buClr>
          <a:schemeClr val="hlink"/>
        </a:buClr>
        <a:buFont typeface="Wingdings" pitchFamily="112" charset="2"/>
        <a:buChar char="§"/>
        <a:defRPr sz="14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30000"/>
        </a:spcBef>
        <a:spcAft>
          <a:spcPct val="0"/>
        </a:spcAft>
        <a:buClr>
          <a:schemeClr val="hlink"/>
        </a:buClr>
        <a:buFont typeface="Wingdings" pitchFamily="112" charset="2"/>
        <a:buChar char="§"/>
        <a:defRPr sz="1400">
          <a:solidFill>
            <a:schemeClr val="tx1"/>
          </a:solidFill>
          <a:latin typeface="+mn-lt"/>
          <a:ea typeface="+mn-ea"/>
        </a:defRPr>
      </a:lvl7pPr>
      <a:lvl8pPr marL="2686050" indent="-171450" algn="l" rtl="0" eaLnBrk="1" fontAlgn="base" hangingPunct="1">
        <a:spcBef>
          <a:spcPct val="30000"/>
        </a:spcBef>
        <a:spcAft>
          <a:spcPct val="0"/>
        </a:spcAft>
        <a:buClr>
          <a:schemeClr val="hlink"/>
        </a:buClr>
        <a:buFont typeface="Wingdings" pitchFamily="112" charset="2"/>
        <a:buChar char="§"/>
        <a:defRPr sz="1400">
          <a:solidFill>
            <a:schemeClr val="tx1"/>
          </a:solidFill>
          <a:latin typeface="+mn-lt"/>
          <a:ea typeface="+mn-ea"/>
        </a:defRPr>
      </a:lvl8pPr>
      <a:lvl9pPr marL="3143250" indent="-171450" algn="l" rtl="0" eaLnBrk="1" fontAlgn="base" hangingPunct="1">
        <a:spcBef>
          <a:spcPct val="30000"/>
        </a:spcBef>
        <a:spcAft>
          <a:spcPct val="0"/>
        </a:spcAft>
        <a:buClr>
          <a:schemeClr val="hlink"/>
        </a:buClr>
        <a:buFont typeface="Wingdings" pitchFamily="112" charset="2"/>
        <a:buChar char="§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8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Κεφάλαιο</a:t>
            </a:r>
            <a:r>
              <a:rPr lang="en-US" dirty="0" smtClean="0">
                <a:solidFill>
                  <a:srgbClr val="FFFFFF"/>
                </a:solidFill>
              </a:rPr>
              <a:t> Η</a:t>
            </a:r>
            <a:r>
              <a:rPr lang="el-GR" dirty="0" smtClean="0">
                <a:solidFill>
                  <a:srgbClr val="FFFFFF"/>
                </a:solidFill>
              </a:rPr>
              <a:t>7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US" sz="2400" dirty="0" smtClean="0">
                <a:solidFill>
                  <a:srgbClr val="FFFFFF"/>
                </a:solidFill>
              </a:rPr>
              <a:t>Ο </a:t>
            </a:r>
            <a:r>
              <a:rPr lang="en-US" sz="2400" dirty="0" err="1" smtClean="0">
                <a:solidFill>
                  <a:srgbClr val="FFFFFF"/>
                </a:solidFill>
              </a:rPr>
              <a:t>νόμος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του</a:t>
            </a:r>
            <a:r>
              <a:rPr lang="en-US" sz="2400" dirty="0" smtClean="0">
                <a:solidFill>
                  <a:srgbClr val="FFFFFF"/>
                </a:solidFill>
              </a:rPr>
              <a:t> Faraday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Το πείραμα του Faraday – Διαπιστώσεις 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2400657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στιγμή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κλείνει</a:t>
            </a:r>
            <a:r>
              <a:rPr lang="en-US" dirty="0" smtClean="0">
                <a:solidFill>
                  <a:srgbClr val="000000"/>
                </a:solidFill>
              </a:rPr>
              <a:t> ο </a:t>
            </a:r>
            <a:r>
              <a:rPr lang="en-US" dirty="0" err="1" smtClean="0">
                <a:solidFill>
                  <a:srgbClr val="000000"/>
                </a:solidFill>
              </a:rPr>
              <a:t>διακόπτης</a:t>
            </a:r>
            <a:r>
              <a:rPr lang="en-US" dirty="0" smtClean="0">
                <a:solidFill>
                  <a:srgbClr val="000000"/>
                </a:solidFill>
              </a:rPr>
              <a:t>, η </a:t>
            </a:r>
            <a:r>
              <a:rPr lang="en-US" dirty="0" err="1" smtClean="0">
                <a:solidFill>
                  <a:srgbClr val="000000"/>
                </a:solidFill>
              </a:rPr>
              <a:t>ένδειξη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αμπερόμετρου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αλλάζει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μηδενική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γίνεται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είτε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θετική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είτε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αρνητική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αμέσως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μηδενίζεται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ξανά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στιγμή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ανοίγει</a:t>
            </a:r>
            <a:r>
              <a:rPr lang="en-US" dirty="0" smtClean="0">
                <a:solidFill>
                  <a:srgbClr val="000000"/>
                </a:solidFill>
              </a:rPr>
              <a:t> ο </a:t>
            </a:r>
            <a:r>
              <a:rPr lang="en-US" dirty="0" err="1" smtClean="0">
                <a:solidFill>
                  <a:srgbClr val="000000"/>
                </a:solidFill>
              </a:rPr>
              <a:t>διακόπτης</a:t>
            </a:r>
            <a:r>
              <a:rPr lang="en-US" dirty="0" smtClean="0">
                <a:solidFill>
                  <a:srgbClr val="000000"/>
                </a:solidFill>
              </a:rPr>
              <a:t>, η </a:t>
            </a:r>
            <a:r>
              <a:rPr lang="en-US" dirty="0" err="1" smtClean="0">
                <a:solidFill>
                  <a:srgbClr val="000000"/>
                </a:solidFill>
              </a:rPr>
              <a:t>ένδειξη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αμπερόμετρου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αλλάζει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είτε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αρνητική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είτε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θετική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τιμή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αντίθετη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προηγούμενο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πρόσημό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ξαναγίνεται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μηδέν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πρωτεύον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κύκλωμα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υπάρχει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σταθερό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ρεύμα</a:t>
            </a:r>
            <a:r>
              <a:rPr lang="en-US" dirty="0" smtClean="0">
                <a:solidFill>
                  <a:srgbClr val="000000"/>
                </a:solidFill>
              </a:rPr>
              <a:t> ή </a:t>
            </a:r>
            <a:r>
              <a:rPr lang="en-US" dirty="0" err="1" smtClean="0">
                <a:solidFill>
                  <a:srgbClr val="000000"/>
                </a:solidFill>
              </a:rPr>
              <a:t>δεν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υπάρχει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καθόλου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ρεύμα</a:t>
            </a:r>
            <a:r>
              <a:rPr lang="en-US" dirty="0" smtClean="0">
                <a:solidFill>
                  <a:srgbClr val="000000"/>
                </a:solidFill>
              </a:rPr>
              <a:t>, η </a:t>
            </a:r>
            <a:r>
              <a:rPr lang="en-US" dirty="0" err="1" smtClean="0">
                <a:solidFill>
                  <a:srgbClr val="000000"/>
                </a:solidFill>
              </a:rPr>
              <a:t>ένδειξη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αμπερόμετρου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μηδενική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Το πείραμα του Faraday – Συμπεράσματα 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354765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μεταβαλλόμενο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επάγει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ρεύμα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βρόχο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n-US" sz="1700" dirty="0" err="1" smtClean="0">
                <a:solidFill>
                  <a:srgbClr val="000000"/>
                </a:solidFill>
              </a:rPr>
              <a:t>Στην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πειραματική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διάταξη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</a:rPr>
              <a:t>αυτό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είναι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ρεύμα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δευτερεύον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κύκλωμα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επαγόμενο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ρεύμα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υπάρχει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μόνο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όσο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μεταβάλλεται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διαπερνά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βρόχο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Γενικά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συνηθίζουμε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λέμε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</a:rPr>
              <a:t>το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</a:rPr>
              <a:t>μεταβαλλόμενο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</a:rPr>
              <a:t>μαγνητικό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</a:rPr>
              <a:t>πεδίο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</a:rPr>
              <a:t>παράγει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</a:rPr>
              <a:t>στον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</a:rPr>
              <a:t>βρόχο</a:t>
            </a:r>
            <a:r>
              <a:rPr lang="en-US" b="1" i="1" dirty="0" smtClean="0">
                <a:solidFill>
                  <a:srgbClr val="000000"/>
                </a:solidFill>
              </a:rPr>
              <a:t> ΗΕΔ </a:t>
            </a:r>
            <a:r>
              <a:rPr lang="en-US" b="1" i="1" dirty="0" err="1" smtClean="0">
                <a:solidFill>
                  <a:srgbClr val="000000"/>
                </a:solidFill>
              </a:rPr>
              <a:t>από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</a:rPr>
              <a:t>επαγωγή</a:t>
            </a:r>
            <a:r>
              <a:rPr lang="en-US" dirty="0" smtClean="0"/>
              <a:t>.</a:t>
            </a:r>
            <a:endParaRPr lang="en-US" b="1" i="1" dirty="0" smtClean="0">
              <a:solidFill>
                <a:srgbClr val="000000"/>
              </a:solidFill>
            </a:endParaRP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l-GR" sz="1700" dirty="0" smtClean="0"/>
              <a:t>Η ύπαρξη μαγνητικής ροής, από μόνη της, δεν αρκεί για να δημιουρηγθεί ηλεκτρεγερτική δύναμη από επαγωγή. Για να συμβεί αυτό, η μαγνητική ροή πρέπει να μεταβάλλεται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3857"/>
                </a:solidFill>
              </a:rPr>
              <a:t>Ο </a:t>
            </a:r>
            <a:r>
              <a:rPr lang="en-US" dirty="0" err="1" smtClean="0">
                <a:solidFill>
                  <a:srgbClr val="0D3857"/>
                </a:solidFill>
              </a:rPr>
              <a:t>νόμος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του</a:t>
            </a:r>
            <a:r>
              <a:rPr lang="en-US" dirty="0" smtClean="0">
                <a:solidFill>
                  <a:srgbClr val="0D3857"/>
                </a:solidFill>
              </a:rPr>
              <a:t> Faraday </a:t>
            </a:r>
            <a:r>
              <a:rPr lang="en-US" dirty="0" err="1" smtClean="0">
                <a:solidFill>
                  <a:srgbClr val="0D3857"/>
                </a:solidFill>
              </a:rPr>
              <a:t>για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την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επαγωγή</a:t>
            </a:r>
            <a:r>
              <a:rPr lang="en-US" dirty="0" smtClean="0">
                <a:solidFill>
                  <a:srgbClr val="0D3857"/>
                </a:solidFill>
              </a:rPr>
              <a:t> – </a:t>
            </a:r>
            <a:r>
              <a:rPr lang="el-GR" dirty="0" smtClean="0">
                <a:solidFill>
                  <a:srgbClr val="0D3857"/>
                </a:solidFill>
              </a:rPr>
              <a:t>Μαθηματικές σ</a:t>
            </a:r>
            <a:r>
              <a:rPr lang="en-US" dirty="0" err="1" smtClean="0">
                <a:solidFill>
                  <a:srgbClr val="0D3857"/>
                </a:solidFill>
              </a:rPr>
              <a:t>χέσεις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924151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Η ΗΕΔ (</a:t>
            </a:r>
            <a:r>
              <a:rPr lang="el-GR" dirty="0" smtClean="0">
                <a:solidFill>
                  <a:srgbClr val="000000"/>
                </a:solidFill>
              </a:rPr>
              <a:t>ΗλεκτρΕγερτική Δύναμη)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επάγεται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</a:t>
            </a:r>
            <a:r>
              <a:rPr lang="el-GR" dirty="0" smtClean="0">
                <a:solidFill>
                  <a:srgbClr val="000000"/>
                </a:solidFill>
              </a:rPr>
              <a:t>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βρόχο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ανάλογη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ρυθμού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μεταβολής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ροής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διαπερνά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βρόχο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Υπενθυμίζουμε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i="1" baseline="-25000" dirty="0" smtClean="0">
                <a:solidFill>
                  <a:srgbClr val="00000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μαγνητική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ροή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διαπερνά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l-GR" dirty="0" smtClean="0">
                <a:solidFill>
                  <a:srgbClr val="000000"/>
                </a:solidFill>
              </a:rPr>
              <a:t>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βρόχο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δίνεται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σχέση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ένα πηνίο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αποτελείται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σπείρες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ίσου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εμβαδού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i="1" baseline="-25000" dirty="0" smtClean="0">
                <a:solidFill>
                  <a:srgbClr val="00000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μαγνητική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ροή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διέρχεται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κάθε μια </a:t>
            </a:r>
            <a:r>
              <a:rPr lang="en-US" dirty="0" err="1" smtClean="0">
                <a:solidFill>
                  <a:srgbClr val="000000"/>
                </a:solidFill>
              </a:rPr>
              <a:t>σπείρα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τότε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η συνολική </a:t>
            </a:r>
            <a:r>
              <a:rPr lang="en-US" dirty="0" smtClean="0">
                <a:solidFill>
                  <a:srgbClr val="000000"/>
                </a:solidFill>
              </a:rPr>
              <a:t>ΗΕΔ </a:t>
            </a:r>
            <a:r>
              <a:rPr lang="el-GR" dirty="0" smtClean="0">
                <a:solidFill>
                  <a:srgbClr val="000000"/>
                </a:solidFill>
              </a:rPr>
              <a:t>που </a:t>
            </a:r>
            <a:r>
              <a:rPr lang="en-US" dirty="0" err="1" smtClean="0">
                <a:solidFill>
                  <a:srgbClr val="000000"/>
                </a:solidFill>
              </a:rPr>
              <a:t>επάγεται</a:t>
            </a:r>
            <a:r>
              <a:rPr lang="en-US" dirty="0" smtClean="0">
                <a:solidFill>
                  <a:srgbClr val="000000"/>
                </a:solidFill>
              </a:rPr>
              <a:t> σ</a:t>
            </a:r>
            <a:r>
              <a:rPr lang="el-GR" dirty="0" smtClean="0">
                <a:solidFill>
                  <a:srgbClr val="000000"/>
                </a:solidFill>
              </a:rPr>
              <a:t>το πηνίο είναι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57638" y="2420938"/>
          <a:ext cx="1335087" cy="704850"/>
        </p:xfrm>
        <a:graphic>
          <a:graphicData uri="http://schemas.openxmlformats.org/presentationml/2006/ole">
            <p:oleObj spid="_x0000_s1029" name="Equation" r:id="rId3" imgW="698400" imgH="368280" progId="Equation.3">
              <p:embed/>
            </p:oleObj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2123728" y="4077072"/>
          <a:ext cx="1471612" cy="584200"/>
        </p:xfrm>
        <a:graphic>
          <a:graphicData uri="http://schemas.openxmlformats.org/presentationml/2006/ole">
            <p:oleObj spid="_x0000_s1030" name="Equation" r:id="rId4" imgW="863280" imgH="34272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783012" y="5589240"/>
          <a:ext cx="1577975" cy="704850"/>
        </p:xfrm>
        <a:graphic>
          <a:graphicData uri="http://schemas.openxmlformats.org/presentationml/2006/ole">
            <p:oleObj spid="_x0000_s1031" name="Equation" r:id="rId5" imgW="82548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Ο νόμος του Faraday – Παράδειγμα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3900488" cy="2508379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Έστω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ομογενές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υπάρχει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βρόχος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ο οποίος περικλείει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επιφάνεια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εμβαδού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μαγνητική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ροή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διέρχεται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από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βρόχο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117475" indent="0">
              <a:lnSpc>
                <a:spcPct val="100000"/>
              </a:lnSpc>
              <a:tabLst>
                <a:tab pos="0" algn="l"/>
              </a:tabLst>
            </a:pPr>
            <a:r>
              <a:rPr lang="en-US" dirty="0" smtClean="0">
                <a:solidFill>
                  <a:srgbClr val="000000"/>
                </a:solidFill>
                <a:latin typeface="Lucida Grande" pitchFamily="80" charset="0"/>
              </a:rPr>
              <a:t>Φ</a:t>
            </a:r>
            <a:r>
              <a:rPr lang="en-US" baseline="-25000" dirty="0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Lucida Grande" pitchFamily="80" charset="0"/>
                <a:cs typeface="Arial" charset="0"/>
              </a:rPr>
              <a:t>θ</a:t>
            </a:r>
            <a:r>
              <a:rPr lang="en-US" dirty="0" smtClean="0">
                <a:solidFill>
                  <a:srgbClr val="000000"/>
                </a:solidFill>
                <a:latin typeface="Lucida Grande" pitchFamily="80" charset="0"/>
                <a:cs typeface="Arial" charset="0"/>
              </a:rPr>
              <a:t>.</a:t>
            </a:r>
          </a:p>
          <a:p>
            <a:pPr marL="0" indent="0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επαγόμενη</a:t>
            </a:r>
            <a:r>
              <a:rPr lang="en-US" dirty="0" smtClean="0">
                <a:solidFill>
                  <a:srgbClr val="000000"/>
                </a:solidFill>
              </a:rPr>
              <a:t> ΗΕΔ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Η9.1</a:t>
            </a:r>
          </a:p>
        </p:txBody>
      </p:sp>
      <p:pic>
        <p:nvPicPr>
          <p:cNvPr id="25605" name="Picture 7" descr="27819_3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916113"/>
            <a:ext cx="424973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539552" y="4365104"/>
          <a:ext cx="1216025" cy="642937"/>
        </p:xfrm>
        <a:graphic>
          <a:graphicData uri="http://schemas.openxmlformats.org/presentationml/2006/ole">
            <p:oleObj spid="_x0000_s32769" name="Equation" r:id="rId4" imgW="698400" imgH="368280" progId="Equation.3">
              <p:embed/>
            </p:oleObj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817637" y="4365104"/>
          <a:ext cx="1746251" cy="642938"/>
        </p:xfrm>
        <a:graphic>
          <a:graphicData uri="http://schemas.openxmlformats.org/presentationml/2006/ole">
            <p:oleObj spid="_x0000_s32770" name="Equation" r:id="rId5" imgW="1002960" imgH="368280" progId="Equation.3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39552" y="5085184"/>
          <a:ext cx="1747838" cy="642937"/>
        </p:xfrm>
        <a:graphic>
          <a:graphicData uri="http://schemas.openxmlformats.org/presentationml/2006/ole">
            <p:oleObj spid="_x0000_s32771" name="Equation" r:id="rId6" imgW="100296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Τρόποι </a:t>
            </a:r>
            <a:r>
              <a:rPr lang="el-GR" smtClean="0">
                <a:solidFill>
                  <a:srgbClr val="0D3857"/>
                </a:solidFill>
              </a:rPr>
              <a:t>επαγωγής</a:t>
            </a:r>
            <a:r>
              <a:rPr lang="en-US" smtClean="0">
                <a:solidFill>
                  <a:srgbClr val="0D3857"/>
                </a:solidFill>
              </a:rPr>
              <a:t> ΗΕΔ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9839"/>
            <a:ext cx="8229600" cy="3139321"/>
          </a:xfr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Άπό τη σχέση 			προκύπτει ότι ΗΕΔ από επαγωγή σε ένα βρόχο επάγεται με τους εξής τρόπους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280988" indent="-163513">
              <a:lnSpc>
                <a:spcPct val="100000"/>
              </a:lnSpc>
              <a:spcBef>
                <a:spcPts val="18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μέτρο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μεταβάλλεται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χρόνο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0988" indent="-163513">
              <a:lnSpc>
                <a:spcPct val="100000"/>
              </a:lnSpc>
              <a:spcBef>
                <a:spcPts val="18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επιφάνεια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του </a:t>
            </a:r>
            <a:r>
              <a:rPr lang="en-US" dirty="0" err="1" smtClean="0">
                <a:solidFill>
                  <a:srgbClr val="000000"/>
                </a:solidFill>
              </a:rPr>
              <a:t>βρόχο</a:t>
            </a:r>
            <a:r>
              <a:rPr lang="el-GR" dirty="0" smtClean="0">
                <a:solidFill>
                  <a:srgbClr val="000000"/>
                </a:solidFill>
              </a:rPr>
              <a:t>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μεταβάλλεται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χρόνο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0988" indent="-163513">
              <a:lnSpc>
                <a:spcPct val="100000"/>
              </a:lnSpc>
              <a:spcBef>
                <a:spcPts val="18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γωνία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i="1" dirty="0" smtClean="0">
                <a:solidFill>
                  <a:srgbClr val="000000"/>
                </a:solidFill>
              </a:rPr>
              <a:t>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μεταξύ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καθέτου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βρόχο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μεταβάλλεται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χρόνο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0988" indent="-163513">
              <a:lnSpc>
                <a:spcPct val="100000"/>
              </a:lnSpc>
              <a:spcBef>
                <a:spcPts val="18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οποιονδήποτε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συνδυασμό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παραπάνω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Η9.1</a:t>
            </a:r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2035175" y="1628329"/>
          <a:ext cx="1924050" cy="642937"/>
        </p:xfrm>
        <a:graphic>
          <a:graphicData uri="http://schemas.openxmlformats.org/presentationml/2006/ole">
            <p:oleObj spid="_x0000_s31745" name="Equation" r:id="rId3" imgW="110484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934632" cy="579438"/>
          </a:xfrm>
        </p:spPr>
        <p:txBody>
          <a:bodyPr/>
          <a:lstStyle/>
          <a:p>
            <a:pPr>
              <a:defRPr/>
            </a:pPr>
            <a:r>
              <a:rPr lang="en-US" spc="-70" dirty="0" err="1" smtClean="0">
                <a:solidFill>
                  <a:srgbClr val="0D3857"/>
                </a:solidFill>
              </a:rPr>
              <a:t>Εφαρμογές</a:t>
            </a:r>
            <a:r>
              <a:rPr lang="en-US" spc="-70" dirty="0" smtClean="0">
                <a:solidFill>
                  <a:srgbClr val="0D3857"/>
                </a:solidFill>
              </a:rPr>
              <a:t> </a:t>
            </a:r>
            <a:r>
              <a:rPr lang="en-US" spc="-70" dirty="0" err="1" smtClean="0">
                <a:solidFill>
                  <a:srgbClr val="0D3857"/>
                </a:solidFill>
              </a:rPr>
              <a:t>του</a:t>
            </a:r>
            <a:r>
              <a:rPr lang="en-US" spc="-70" dirty="0" smtClean="0">
                <a:solidFill>
                  <a:srgbClr val="0D3857"/>
                </a:solidFill>
              </a:rPr>
              <a:t> </a:t>
            </a:r>
            <a:r>
              <a:rPr lang="en-US" spc="-70" dirty="0" err="1" smtClean="0">
                <a:solidFill>
                  <a:srgbClr val="0D3857"/>
                </a:solidFill>
              </a:rPr>
              <a:t>νόμου</a:t>
            </a:r>
            <a:r>
              <a:rPr lang="en-US" spc="-70" dirty="0" smtClean="0">
                <a:solidFill>
                  <a:srgbClr val="0D3857"/>
                </a:solidFill>
              </a:rPr>
              <a:t> </a:t>
            </a:r>
            <a:r>
              <a:rPr lang="en-US" spc="-70" dirty="0" err="1" smtClean="0">
                <a:solidFill>
                  <a:srgbClr val="0D3857"/>
                </a:solidFill>
              </a:rPr>
              <a:t>του</a:t>
            </a:r>
            <a:r>
              <a:rPr lang="en-US" spc="-70" dirty="0" smtClean="0">
                <a:solidFill>
                  <a:srgbClr val="0D3857"/>
                </a:solidFill>
              </a:rPr>
              <a:t> Faraday – </a:t>
            </a:r>
            <a:r>
              <a:rPr lang="en-US" spc="-70" dirty="0" err="1" smtClean="0">
                <a:solidFill>
                  <a:srgbClr val="0D3857"/>
                </a:solidFill>
              </a:rPr>
              <a:t>Ασφαλειοδιακόπτης</a:t>
            </a:r>
            <a:r>
              <a:rPr lang="en-US" spc="-70" dirty="0" smtClean="0">
                <a:solidFill>
                  <a:srgbClr val="0D3857"/>
                </a:solidFill>
              </a:rPr>
              <a:t> </a:t>
            </a:r>
            <a:r>
              <a:rPr lang="el-GR" spc="-70" dirty="0" smtClean="0">
                <a:solidFill>
                  <a:srgbClr val="0D3857"/>
                </a:solidFill>
              </a:rPr>
              <a:t>διαρροής</a:t>
            </a:r>
            <a:r>
              <a:rPr lang="en-US" spc="-70" dirty="0" smtClean="0">
                <a:solidFill>
                  <a:srgbClr val="0D3857"/>
                </a:solidFill>
              </a:rPr>
              <a:t> </a:t>
            </a:r>
            <a:r>
              <a:rPr lang="en-US" spc="-70" dirty="0" err="1" smtClean="0">
                <a:solidFill>
                  <a:srgbClr val="0D3857"/>
                </a:solidFill>
              </a:rPr>
              <a:t>γείωσης</a:t>
            </a:r>
            <a:endParaRPr lang="en-US" spc="-70" dirty="0" smtClean="0">
              <a:solidFill>
                <a:srgbClr val="0D3857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4016484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Ο </a:t>
            </a:r>
            <a:r>
              <a:rPr lang="en-US" dirty="0" err="1" smtClean="0">
                <a:solidFill>
                  <a:srgbClr val="000000"/>
                </a:solidFill>
              </a:rPr>
              <a:t>ασφαλειοδιακόπτης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διαρροής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γείωσης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προστατεύει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χρήστες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συσκευών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τον κίνδυνο </a:t>
            </a:r>
            <a:r>
              <a:rPr lang="en-US" dirty="0" err="1" smtClean="0">
                <a:solidFill>
                  <a:srgbClr val="000000"/>
                </a:solidFill>
              </a:rPr>
              <a:t>ηλεκτροπληξία</a:t>
            </a:r>
            <a:r>
              <a:rPr lang="el-GR" dirty="0" smtClean="0">
                <a:solidFill>
                  <a:srgbClr val="000000"/>
                </a:solidFill>
              </a:rPr>
              <a:t>ς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ρεύματα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σ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σύρματα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αντίθετη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φορά</a:t>
            </a:r>
            <a:r>
              <a:rPr lang="en-US" dirty="0" smtClean="0">
                <a:solidFill>
                  <a:srgbClr val="000000"/>
                </a:solidFill>
              </a:rPr>
              <a:t>, η </a:t>
            </a:r>
            <a:r>
              <a:rPr lang="en-US" dirty="0" err="1" smtClean="0">
                <a:solidFill>
                  <a:srgbClr val="000000"/>
                </a:solidFill>
              </a:rPr>
              <a:t>ροή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ίση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μηδέν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ρεύμα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επιστροφής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σύρμα</a:t>
            </a:r>
            <a:r>
              <a:rPr lang="en-US" dirty="0" smtClean="0">
                <a:solidFill>
                  <a:srgbClr val="000000"/>
                </a:solidFill>
              </a:rPr>
              <a:t> 2 </a:t>
            </a:r>
            <a:r>
              <a:rPr lang="el-GR" dirty="0" smtClean="0">
                <a:solidFill>
                  <a:srgbClr val="000000"/>
                </a:solidFill>
              </a:rPr>
              <a:t>μεταβληθεί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τότε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μαγνητική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ροή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παύει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μηδενική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επαγόμενη</a:t>
            </a:r>
            <a:r>
              <a:rPr lang="en-US" dirty="0" smtClean="0">
                <a:solidFill>
                  <a:srgbClr val="000000"/>
                </a:solidFill>
              </a:rPr>
              <a:t> ΗΕΔ </a:t>
            </a:r>
            <a:r>
              <a:rPr lang="en-US" dirty="0" err="1" smtClean="0">
                <a:solidFill>
                  <a:srgbClr val="000000"/>
                </a:solidFill>
              </a:rPr>
              <a:t>ενεργοποιεί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</a:t>
            </a:r>
            <a:r>
              <a:rPr lang="en-US" dirty="0" smtClean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</a:rPr>
              <a:t>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ασφαλειοδιακόπτη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Η9.1</a:t>
            </a:r>
          </a:p>
        </p:txBody>
      </p:sp>
      <p:pic>
        <p:nvPicPr>
          <p:cNvPr id="27653" name="Picture 7" descr="27819_3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143125"/>
            <a:ext cx="4103687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Εφαρμογές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νόμου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του</a:t>
            </a:r>
            <a:r>
              <a:rPr lang="en-US" dirty="0" smtClean="0">
                <a:solidFill>
                  <a:srgbClr val="0D3857"/>
                </a:solidFill>
              </a:rPr>
              <a:t> Faraday – </a:t>
            </a:r>
            <a:r>
              <a:rPr lang="en-US" dirty="0" err="1" smtClean="0">
                <a:solidFill>
                  <a:srgbClr val="0D3857"/>
                </a:solidFill>
              </a:rPr>
              <a:t>Πηνίο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ανίχνευσης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4016484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λειτουργία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πηνίου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ανίχνευσης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υπάρχει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κιθάρα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βασίζεται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νόμο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Faraday.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πηνίο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τοποθετημένο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κοντά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παλλόμενη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χορδή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μαγνητίζει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τμήμα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χορδή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ταλαντώνεται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κάποια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συχνότητα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μαγνητισμένο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τμήμα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παράγει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μεταβαλλόμενη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ροή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διαπερνά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πηνίο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επαγόμενη</a:t>
            </a:r>
            <a:r>
              <a:rPr lang="en-US" dirty="0" smtClean="0">
                <a:solidFill>
                  <a:srgbClr val="000000"/>
                </a:solidFill>
              </a:rPr>
              <a:t> ΗΕΔ </a:t>
            </a:r>
            <a:r>
              <a:rPr lang="en-US" dirty="0" err="1" smtClean="0">
                <a:solidFill>
                  <a:srgbClr val="000000"/>
                </a:solidFill>
              </a:rPr>
              <a:t>τροφοδοτεί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ενισχυτή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κιθάρας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Η9.1</a:t>
            </a:r>
          </a:p>
        </p:txBody>
      </p:sp>
      <p:pic>
        <p:nvPicPr>
          <p:cNvPr id="28677" name="Picture 7" descr="27819_31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42481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51" y="176981"/>
            <a:ext cx="8716298" cy="400110"/>
          </a:xfrm>
        </p:spPr>
        <p:txBody>
          <a:bodyPr wrap="square" tIns="91440">
            <a:spAutoFit/>
          </a:bodyPr>
          <a:lstStyle/>
          <a:p>
            <a:r>
              <a:rPr lang="el-GR" sz="2000" i="1" dirty="0" smtClean="0">
                <a:solidFill>
                  <a:srgbClr val="0D3857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l-GR" sz="2000" dirty="0" smtClean="0">
                <a:solidFill>
                  <a:srgbClr val="0D3857"/>
                </a:solidFill>
              </a:rPr>
              <a:t> </a:t>
            </a:r>
            <a:r>
              <a:rPr lang="el-GR" sz="1800" b="1" dirty="0" smtClean="0">
                <a:solidFill>
                  <a:srgbClr val="FF0000"/>
                </a:solidFill>
              </a:rPr>
              <a:t>Η9.</a:t>
            </a:r>
            <a:r>
              <a:rPr lang="en-US" sz="1800" b="1" dirty="0" smtClean="0">
                <a:solidFill>
                  <a:srgbClr val="FF0000"/>
                </a:solidFill>
              </a:rPr>
              <a:t>1</a:t>
            </a:r>
            <a:r>
              <a:rPr lang="el-GR" sz="2000" dirty="0" smtClean="0">
                <a:solidFill>
                  <a:srgbClr val="0D3857"/>
                </a:solidFill>
              </a:rPr>
              <a:t>  </a:t>
            </a:r>
            <a:r>
              <a:rPr lang="el-GR" sz="1800" b="1" dirty="0" smtClean="0">
                <a:solidFill>
                  <a:srgbClr val="0D3857"/>
                </a:solidFill>
              </a:rPr>
              <a:t>Επαγωγή ΗΕΔ σε πηνίο</a:t>
            </a:r>
            <a:endParaRPr lang="en-US" sz="1800" b="1" dirty="0" smtClean="0">
              <a:solidFill>
                <a:srgbClr val="0D385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348" y="682012"/>
            <a:ext cx="8657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l-GR" dirty="0" smtClean="0">
                <a:latin typeface="+mn-lt"/>
              </a:rPr>
              <a:t>Ένα πηνίο αποτελείται από 200 σπείρες σύρματος. Κάθε σπείρα έχει τετράγωνο σχήμα πλευράς </a:t>
            </a:r>
            <a:r>
              <a:rPr lang="en-US" dirty="0" smtClean="0">
                <a:latin typeface="+mn-lt"/>
              </a:rPr>
              <a:t>d </a:t>
            </a:r>
            <a:r>
              <a:rPr lang="el-GR" dirty="0" smtClean="0">
                <a:latin typeface="+mn-lt"/>
              </a:rPr>
              <a:t>= 18</a:t>
            </a:r>
            <a:r>
              <a:rPr lang="en-US" dirty="0" smtClean="0">
                <a:latin typeface="+mn-lt"/>
              </a:rPr>
              <a:t> cm. </a:t>
            </a:r>
            <a:r>
              <a:rPr lang="el-GR" dirty="0" smtClean="0">
                <a:latin typeface="+mn-lt"/>
              </a:rPr>
              <a:t>Ενεργοποιούμε ένα ομογενές μαγνητικό πεδίο, κάθετο στο επίπεδο του πηνίου. Αν το πεδίο μεταβάλλεται γραμμικά από 0 ως 0.50 </a:t>
            </a:r>
            <a:r>
              <a:rPr lang="en-US" dirty="0" smtClean="0">
                <a:latin typeface="+mn-lt"/>
              </a:rPr>
              <a:t>T</a:t>
            </a:r>
            <a:r>
              <a:rPr lang="el-GR" dirty="0" smtClean="0">
                <a:latin typeface="+mn-lt"/>
              </a:rPr>
              <a:t> σε 0.80 </a:t>
            </a:r>
            <a:r>
              <a:rPr lang="en-US" dirty="0" smtClean="0">
                <a:latin typeface="+mn-lt"/>
              </a:rPr>
              <a:t>s</a:t>
            </a:r>
            <a:r>
              <a:rPr lang="el-GR" dirty="0" smtClean="0">
                <a:latin typeface="+mn-lt"/>
              </a:rPr>
              <a:t>, ποιά είναι η τιμή της ΗΕΔ που επάγεται στο πηνίο κατά τη μεταβολή του πεδίου</a:t>
            </a:r>
            <a:r>
              <a:rPr lang="en-US" dirty="0" smtClean="0">
                <a:latin typeface="+mn-lt"/>
              </a:rPr>
              <a:t>;</a:t>
            </a:r>
            <a:endParaRPr lang="el-GR" dirty="0">
              <a:latin typeface="+mn-lt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4464" y="2204899"/>
            <a:ext cx="4601497" cy="264175"/>
          </a:xfrm>
        </p:spPr>
        <p:txBody>
          <a:bodyPr wrap="square">
            <a:spAutoFit/>
          </a:bodyPr>
          <a:lstStyle/>
          <a:p>
            <a:pPr marL="0" indent="0"/>
            <a:r>
              <a:rPr lang="el-GR" sz="1800" b="1" dirty="0" smtClean="0">
                <a:solidFill>
                  <a:srgbClr val="FF0000"/>
                </a:solidFill>
              </a:rPr>
              <a:t>ΛΥΣΗ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61336" y="2614037"/>
            <a:ext cx="8421328" cy="382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Η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επαγόμενη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 ΗΕΔ 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στο πηνίο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είναι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:</a:t>
            </a:r>
            <a:endParaRPr lang="en-US" kern="0" dirty="0" smtClean="0">
              <a:solidFill>
                <a:srgbClr val="000000"/>
              </a:solidFill>
              <a:latin typeface="+mn-lt"/>
              <a:ea typeface="+mn-ea"/>
              <a:cs typeface="ＭＳ Ｐゴシック"/>
            </a:endParaRPr>
          </a:p>
          <a:p>
            <a:pPr lvl="0" eaLnBrk="0" hangingPunct="0">
              <a:spcBef>
                <a:spcPts val="1800"/>
              </a:spcBef>
            </a:pP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Η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μαγνητική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ροή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που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διέρχεται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από 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κάθε σπείρα του πηνίου είναι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: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Lucida Grande" pitchFamily="80" charset="0"/>
                <a:ea typeface="+mn-ea"/>
                <a:cs typeface="ＭＳ Ｐゴシック"/>
              </a:rPr>
              <a:t>Φ</a:t>
            </a:r>
            <a:r>
              <a:rPr lang="en-US" kern="0" baseline="-2500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B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= </a:t>
            </a:r>
            <a:r>
              <a:rPr lang="en-US" sz="2200" i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endParaRPr lang="el-GR" kern="0" dirty="0" smtClean="0">
              <a:solidFill>
                <a:srgbClr val="000000"/>
              </a:solidFill>
              <a:latin typeface="+mn-lt"/>
              <a:ea typeface="+mn-ea"/>
              <a:cs typeface="Times New Roman" pitchFamily="18" charset="0"/>
            </a:endParaRPr>
          </a:p>
          <a:p>
            <a:pPr lvl="0" defTabSz="236538" eaLnBrk="0" hangingPunct="0">
              <a:spcBef>
                <a:spcPts val="600"/>
              </a:spcBef>
            </a:pP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	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όπου </a:t>
            </a:r>
            <a:r>
              <a:rPr lang="en-US" sz="2000" i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 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 είναι το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εμβαδ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όν της κάθε σπείρας, </a:t>
            </a:r>
            <a:r>
              <a:rPr lang="en-US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l-GR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kern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kern="0" dirty="0" smtClean="0">
              <a:solidFill>
                <a:srgbClr val="000000"/>
              </a:solidFill>
              <a:latin typeface="Lucida Grande" pitchFamily="80" charset="0"/>
              <a:ea typeface="+mn-ea"/>
              <a:cs typeface="Arial" charset="0"/>
            </a:endParaRPr>
          </a:p>
          <a:p>
            <a:pPr eaLnBrk="0" hangingPunct="0">
              <a:spcBef>
                <a:spcPts val="1800"/>
              </a:spcBef>
            </a:pPr>
            <a:r>
              <a:rPr lang="el-GR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Επομένως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: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 			   (1)</a:t>
            </a:r>
            <a:endParaRPr lang="en-US" kern="0" dirty="0" smtClean="0">
              <a:solidFill>
                <a:srgbClr val="000000"/>
              </a:solidFill>
              <a:latin typeface="+mn-lt"/>
              <a:ea typeface="+mn-ea"/>
              <a:cs typeface="ＭＳ Ｐゴシック"/>
            </a:endParaRPr>
          </a:p>
          <a:p>
            <a:pPr eaLnBrk="0" hangingPunct="0">
              <a:lnSpc>
                <a:spcPts val="3500"/>
              </a:lnSpc>
              <a:spcBef>
                <a:spcPts val="2400"/>
              </a:spcBef>
            </a:pPr>
            <a:r>
              <a:rPr lang="el-GR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Εφόσον το πεδίο μεταβάλλεται γραμμικά με το χρόνο, ο ρυθμός μεταβολής του ισούται με το μέσο ρυθμό μεταβολής του</a:t>
            </a:r>
            <a:endParaRPr lang="en-US" kern="0" dirty="0" smtClean="0">
              <a:solidFill>
                <a:srgbClr val="000000"/>
              </a:solidFill>
              <a:latin typeface="+mn-lt"/>
              <a:ea typeface="+mn-ea"/>
              <a:cs typeface="ＭＳ Ｐゴシック"/>
            </a:endParaRPr>
          </a:p>
          <a:p>
            <a:pPr eaLnBrk="0" hangingPunct="0">
              <a:lnSpc>
                <a:spcPct val="150000"/>
              </a:lnSpc>
              <a:spcBef>
                <a:spcPts val="3600"/>
              </a:spcBef>
            </a:pPr>
            <a:r>
              <a:rPr lang="el-GR" kern="0" dirty="0" smtClean="0">
                <a:solidFill>
                  <a:srgbClr val="000000"/>
                </a:solidFill>
                <a:latin typeface="+mn-lt"/>
                <a:ea typeface="+mn-ea"/>
                <a:cs typeface="ＭＳ Ｐゴシック"/>
              </a:rPr>
              <a:t>Αντικαθιστώντας στην (1), παίρνουμε </a:t>
            </a:r>
            <a:endParaRPr lang="en-US" kern="0" dirty="0" smtClean="0">
              <a:solidFill>
                <a:srgbClr val="000000"/>
              </a:solidFill>
              <a:latin typeface="+mn-lt"/>
              <a:ea typeface="+mn-ea"/>
              <a:cs typeface="ＭＳ Ｐゴシック"/>
            </a:endParaRPr>
          </a:p>
        </p:txBody>
      </p:sp>
      <p:graphicFrame>
        <p:nvGraphicFramePr>
          <p:cNvPr id="24" name="Object 1"/>
          <p:cNvGraphicFramePr>
            <a:graphicFrameLocks noChangeAspect="1"/>
          </p:cNvGraphicFramePr>
          <p:nvPr/>
        </p:nvGraphicFramePr>
        <p:xfrm>
          <a:off x="3941763" y="2403778"/>
          <a:ext cx="1349375" cy="642938"/>
        </p:xfrm>
        <a:graphic>
          <a:graphicData uri="http://schemas.openxmlformats.org/presentationml/2006/ole">
            <p:oleObj spid="_x0000_s68621" name="Equation" r:id="rId3" imgW="774360" imgH="368280" progId="Equation.3">
              <p:embed/>
            </p:oleObj>
          </a:graphicData>
        </a:graphic>
      </p:graphicFrame>
      <p:graphicFrame>
        <p:nvGraphicFramePr>
          <p:cNvPr id="68624" name="Object 16"/>
          <p:cNvGraphicFramePr>
            <a:graphicFrameLocks noChangeAspect="1"/>
          </p:cNvGraphicFramePr>
          <p:nvPr/>
        </p:nvGraphicFramePr>
        <p:xfrm>
          <a:off x="1655096" y="3888091"/>
          <a:ext cx="2166938" cy="593725"/>
        </p:xfrm>
        <a:graphic>
          <a:graphicData uri="http://schemas.openxmlformats.org/presentationml/2006/ole">
            <p:oleObj spid="_x0000_s68624" name="Equation" r:id="rId4" imgW="1346040" imgH="368280" progId="Equation.3">
              <p:embed/>
            </p:oleObj>
          </a:graphicData>
        </a:graphic>
      </p:graphicFrame>
      <p:graphicFrame>
        <p:nvGraphicFramePr>
          <p:cNvPr id="68625" name="Object 17"/>
          <p:cNvGraphicFramePr>
            <a:graphicFrameLocks noChangeAspect="1"/>
          </p:cNvGraphicFramePr>
          <p:nvPr/>
        </p:nvGraphicFramePr>
        <p:xfrm>
          <a:off x="4603750" y="5010041"/>
          <a:ext cx="2833688" cy="630238"/>
        </p:xfrm>
        <a:graphic>
          <a:graphicData uri="http://schemas.openxmlformats.org/presentationml/2006/ole">
            <p:oleObj spid="_x0000_s68625" name="Equation" r:id="rId5" imgW="1777680" imgH="393480" progId="Equation.3">
              <p:embed/>
            </p:oleObj>
          </a:graphicData>
        </a:graphic>
      </p:graphicFrame>
      <p:graphicFrame>
        <p:nvGraphicFramePr>
          <p:cNvPr id="68626" name="Object 18"/>
          <p:cNvGraphicFramePr>
            <a:graphicFrameLocks noChangeAspect="1"/>
          </p:cNvGraphicFramePr>
          <p:nvPr/>
        </p:nvGraphicFramePr>
        <p:xfrm>
          <a:off x="8412163" y="4555762"/>
          <a:ext cx="365125" cy="590550"/>
        </p:xfrm>
        <a:graphic>
          <a:graphicData uri="http://schemas.openxmlformats.org/presentationml/2006/ole">
            <p:oleObj spid="_x0000_s68626" name="Equation" r:id="rId6" imgW="228600" imgH="368280" progId="Equation.3">
              <p:embed/>
            </p:oleObj>
          </a:graphicData>
        </a:graphic>
      </p:graphicFrame>
      <p:graphicFrame>
        <p:nvGraphicFramePr>
          <p:cNvPr id="68627" name="Object 19"/>
          <p:cNvGraphicFramePr>
            <a:graphicFrameLocks noChangeAspect="1"/>
          </p:cNvGraphicFramePr>
          <p:nvPr/>
        </p:nvGraphicFramePr>
        <p:xfrm>
          <a:off x="4291013" y="5844812"/>
          <a:ext cx="3609975" cy="603250"/>
        </p:xfrm>
        <a:graphic>
          <a:graphicData uri="http://schemas.openxmlformats.org/presentationml/2006/ole">
            <p:oleObj spid="_x0000_s68627" name="Equation" r:id="rId7" imgW="2209680" imgH="3682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543800" cy="655638"/>
          </a:xfrm>
        </p:spPr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Αγώγιμη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ράβδος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ολισθαίνει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412776"/>
            <a:ext cx="5256584" cy="4339650"/>
          </a:xfrm>
        </p:spPr>
        <p:txBody>
          <a:bodyPr wrap="square">
            <a:spAutoFit/>
          </a:bodyPr>
          <a:lstStyle/>
          <a:p>
            <a:pPr marL="0" indent="0">
              <a:lnSpc>
                <a:spcPts val="2400"/>
              </a:lnSpc>
              <a:spcBef>
                <a:spcPts val="1800"/>
              </a:spcBef>
            </a:pPr>
            <a:r>
              <a:rPr lang="el-GR" sz="1600" dirty="0" smtClean="0">
                <a:solidFill>
                  <a:srgbClr val="000000"/>
                </a:solidFill>
              </a:rPr>
              <a:t>Μ</a:t>
            </a:r>
            <a:r>
              <a:rPr lang="en-US" sz="1600" dirty="0" err="1" smtClean="0">
                <a:solidFill>
                  <a:srgbClr val="000000"/>
                </a:solidFill>
              </a:rPr>
              <a:t>ια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αγώγιμη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ράβδος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κινείται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με ταχύτητα    πάνω σε δύο παράλληλους αγώγιμους οδηγούς υπό την επίδραση δύναμης          </a:t>
            </a:r>
            <a:r>
              <a:rPr lang="en-US" sz="1600" dirty="0" err="1" smtClean="0">
                <a:solidFill>
                  <a:srgbClr val="000000"/>
                </a:solidFill>
              </a:rPr>
              <a:t>μέσα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ένα </a:t>
            </a:r>
            <a:r>
              <a:rPr lang="en-US" sz="1600" dirty="0" err="1" smtClean="0">
                <a:solidFill>
                  <a:srgbClr val="000000"/>
                </a:solidFill>
              </a:rPr>
              <a:t>ομογενές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μαγνητικό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πεδίο</a:t>
            </a:r>
            <a:endParaRPr lang="el-GR"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Θεωρούμε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ότι</a:t>
            </a:r>
            <a:r>
              <a:rPr lang="en-US" sz="1600" dirty="0" smtClean="0">
                <a:solidFill>
                  <a:srgbClr val="000000"/>
                </a:solidFill>
              </a:rPr>
              <a:t> η </a:t>
            </a:r>
            <a:r>
              <a:rPr lang="en-US" sz="1600" dirty="0" err="1" smtClean="0">
                <a:solidFill>
                  <a:srgbClr val="000000"/>
                </a:solidFill>
              </a:rPr>
              <a:t>ράβδος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έχει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μηδενική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αντίσταση</a:t>
            </a:r>
            <a:r>
              <a:rPr lang="el-GR" sz="1600" dirty="0" smtClean="0">
                <a:solidFill>
                  <a:srgbClr val="000000"/>
                </a:solidFill>
              </a:rPr>
              <a:t> και ότι τ</a:t>
            </a:r>
            <a:r>
              <a:rPr lang="en-US" sz="1600" dirty="0" smtClean="0">
                <a:solidFill>
                  <a:srgbClr val="000000"/>
                </a:solidFill>
              </a:rPr>
              <a:t>ο </a:t>
            </a:r>
            <a:r>
              <a:rPr lang="el-GR" sz="1600" dirty="0" smtClean="0">
                <a:solidFill>
                  <a:srgbClr val="000000"/>
                </a:solidFill>
              </a:rPr>
              <a:t>ακίνητο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τμήμα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κυκλώματος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έχει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αντίσταση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l-GR"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Η </a:t>
            </a:r>
            <a:r>
              <a:rPr lang="en-US" sz="1600" dirty="0" err="1" smtClean="0">
                <a:solidFill>
                  <a:srgbClr val="000000"/>
                </a:solidFill>
              </a:rPr>
              <a:t>μαγνητική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ροή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διέρχεται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από </a:t>
            </a:r>
            <a:r>
              <a:rPr lang="en-US" sz="1600" dirty="0" err="1" smtClean="0">
                <a:solidFill>
                  <a:srgbClr val="000000"/>
                </a:solidFill>
              </a:rPr>
              <a:t>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βρόχο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είναι</a:t>
            </a:r>
            <a:r>
              <a:rPr lang="en-US" sz="16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Η </a:t>
            </a:r>
            <a:r>
              <a:rPr lang="en-US" sz="1600" dirty="0" err="1" smtClean="0">
                <a:solidFill>
                  <a:srgbClr val="000000"/>
                </a:solidFill>
              </a:rPr>
              <a:t>επαγόμενη</a:t>
            </a:r>
            <a:r>
              <a:rPr lang="en-US" sz="1600" dirty="0" smtClean="0">
                <a:solidFill>
                  <a:srgbClr val="000000"/>
                </a:solidFill>
              </a:rPr>
              <a:t> ΗΕΔ </a:t>
            </a:r>
            <a:r>
              <a:rPr lang="en-US" sz="1600" dirty="0" err="1" smtClean="0">
                <a:solidFill>
                  <a:srgbClr val="000000"/>
                </a:solidFill>
              </a:rPr>
              <a:t>είναι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l-GR" sz="1600" dirty="0" smtClean="0">
                <a:solidFill>
                  <a:srgbClr val="000000"/>
                </a:solidFill>
              </a:rPr>
              <a:t>Εφόσον</a:t>
            </a:r>
            <a:r>
              <a:rPr lang="en-US" sz="1600" dirty="0" smtClean="0">
                <a:solidFill>
                  <a:srgbClr val="000000"/>
                </a:solidFill>
              </a:rPr>
              <a:t> η </a:t>
            </a:r>
            <a:r>
              <a:rPr lang="en-US" sz="1600" dirty="0" err="1" smtClean="0">
                <a:solidFill>
                  <a:srgbClr val="000000"/>
                </a:solidFill>
              </a:rPr>
              <a:t>αντίσταση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κύκλωμα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είναι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επαγόμενο </a:t>
            </a:r>
            <a:r>
              <a:rPr lang="en-US" sz="1600" dirty="0" err="1" smtClean="0">
                <a:solidFill>
                  <a:srgbClr val="000000"/>
                </a:solidFill>
              </a:rPr>
              <a:t>ρεύμα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είναι</a:t>
            </a:r>
            <a:r>
              <a:rPr lang="el-GR" sz="1600" dirty="0" smtClean="0">
                <a:solidFill>
                  <a:srgbClr val="000000"/>
                </a:solidFill>
              </a:rPr>
              <a:t> (από το νόμο του </a:t>
            </a:r>
            <a:r>
              <a:rPr lang="en-US" sz="1600" dirty="0" smtClean="0">
                <a:solidFill>
                  <a:srgbClr val="000000"/>
                </a:solidFill>
              </a:rPr>
              <a:t>Ohm):</a:t>
            </a:r>
          </a:p>
        </p:txBody>
      </p:sp>
      <p:sp>
        <p:nvSpPr>
          <p:cNvPr id="30724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Η9.2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11188" y="4472382"/>
          <a:ext cx="4186237" cy="603250"/>
        </p:xfrm>
        <a:graphic>
          <a:graphicData uri="http://schemas.openxmlformats.org/presentationml/2006/ole">
            <p:oleObj spid="_x0000_s35842" name="Equation" r:id="rId3" imgW="2565360" imgH="368280" progId="Equation.3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87599" y="3644358"/>
          <a:ext cx="1608137" cy="338138"/>
        </p:xfrm>
        <a:graphic>
          <a:graphicData uri="http://schemas.openxmlformats.org/presentationml/2006/ole">
            <p:oleObj spid="_x0000_s35843" name="Equation" r:id="rId4" imgW="965160" imgH="203040" progId="Equation.3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611560" y="5871267"/>
          <a:ext cx="1347788" cy="644525"/>
        </p:xfrm>
        <a:graphic>
          <a:graphicData uri="http://schemas.openxmlformats.org/presentationml/2006/ole">
            <p:oleObj spid="_x0000_s35845" name="Equation" r:id="rId5" imgW="825480" imgH="39348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429998" y="1289330"/>
          <a:ext cx="209550" cy="398462"/>
        </p:xfrm>
        <a:graphic>
          <a:graphicData uri="http://schemas.openxmlformats.org/presentationml/2006/ole">
            <p:oleObj spid="_x0000_s35846" name="Equation" r:id="rId6" imgW="139680" imgH="266400" progId="Equation.3">
              <p:embed/>
            </p:oleObj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1157742" y="1918418"/>
          <a:ext cx="457200" cy="398463"/>
        </p:xfrm>
        <a:graphic>
          <a:graphicData uri="http://schemas.openxmlformats.org/presentationml/2006/ole">
            <p:oleObj spid="_x0000_s35847" name="Equation" r:id="rId7" imgW="304560" imgH="266400" progId="Equation.3">
              <p:embed/>
            </p:oleObj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5199681" y="1897269"/>
          <a:ext cx="209550" cy="379412"/>
        </p:xfrm>
        <a:graphic>
          <a:graphicData uri="http://schemas.openxmlformats.org/presentationml/2006/ole">
            <p:oleObj spid="_x0000_s35848" name="Equation" r:id="rId8" imgW="139680" imgH="253800" progId="Equation.3">
              <p:embed/>
            </p:oleObj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869858" y="2459016"/>
            <a:ext cx="2964426" cy="3097954"/>
            <a:chOff x="5869858" y="2459016"/>
            <a:chExt cx="2964426" cy="3097954"/>
          </a:xfrm>
        </p:grpSpPr>
        <p:pic>
          <p:nvPicPr>
            <p:cNvPr id="30725" name="Picture 7" descr="27819_3108"/>
            <p:cNvPicPr>
              <a:picLocks noChangeAspect="1" noChangeArrowheads="1"/>
            </p:cNvPicPr>
            <p:nvPr/>
          </p:nvPicPr>
          <p:blipFill>
            <a:blip r:embed="rId9" cstate="print"/>
            <a:srcRect l="2665" t="28688" r="47575"/>
            <a:stretch>
              <a:fillRect/>
            </a:stretch>
          </p:blipFill>
          <p:spPr bwMode="auto">
            <a:xfrm>
              <a:off x="5869858" y="2521974"/>
              <a:ext cx="2964426" cy="3034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 bwMode="auto">
            <a:xfrm rot="-1140000">
              <a:off x="7162437" y="2459016"/>
              <a:ext cx="45719" cy="3657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-1140000">
              <a:off x="7388988" y="2957895"/>
              <a:ext cx="45719" cy="6400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465574" y="2684206"/>
              <a:ext cx="339213" cy="1474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543800" cy="655638"/>
          </a:xfrm>
        </p:spPr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Αγώγιμη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ράβδος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ολισθαίνει</a:t>
            </a:r>
            <a:r>
              <a:rPr lang="en-US" dirty="0" smtClean="0">
                <a:solidFill>
                  <a:srgbClr val="0D3857"/>
                </a:solidFill>
              </a:rPr>
              <a:t>  </a:t>
            </a:r>
            <a:r>
              <a:rPr lang="en-US" sz="1800" dirty="0" smtClean="0">
                <a:solidFill>
                  <a:srgbClr val="0D3857"/>
                </a:solidFill>
              </a:rPr>
              <a:t>(</a:t>
            </a:r>
            <a:r>
              <a:rPr lang="el-GR" sz="1800" i="1" dirty="0" smtClean="0">
                <a:solidFill>
                  <a:srgbClr val="0D3857"/>
                </a:solidFill>
              </a:rPr>
              <a:t>συνέχεια</a:t>
            </a:r>
            <a:r>
              <a:rPr lang="el-GR" sz="1800" dirty="0" smtClean="0">
                <a:solidFill>
                  <a:srgbClr val="0D3857"/>
                </a:solidFill>
              </a:rPr>
              <a:t>)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412776"/>
            <a:ext cx="5256584" cy="4201150"/>
          </a:xfrm>
        </p:spPr>
        <p:txBody>
          <a:bodyPr wrap="square">
            <a:spAutoFit/>
          </a:bodyPr>
          <a:lstStyle/>
          <a:p>
            <a:pPr marL="0" indent="0">
              <a:lnSpc>
                <a:spcPts val="2400"/>
              </a:lnSpc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</a:rPr>
              <a:t>Καθώς η ράβδος κινείται μέσα στο ομογενές μαγνητικό πεδίο και διαρρέεται από ρεύμα, δέχεται μαγνητική δύναμη </a:t>
            </a: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l-GR" dirty="0" smtClean="0">
                <a:solidFill>
                  <a:srgbClr val="000000"/>
                </a:solidFill>
              </a:rPr>
              <a:t>(γιατί αντίθετη</a:t>
            </a:r>
            <a:r>
              <a:rPr lang="en-US" dirty="0" smtClean="0">
                <a:solidFill>
                  <a:srgbClr val="000000"/>
                </a:solidFill>
              </a:rPr>
              <a:t>;) </a:t>
            </a:r>
            <a:r>
              <a:rPr lang="el-GR" dirty="0" smtClean="0">
                <a:solidFill>
                  <a:srgbClr val="000000"/>
                </a:solidFill>
              </a:rPr>
              <a:t>μέτρου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Εφόσον η ράβδος κινείται με σταθερή ταχύτητα, από τον πρώτο νόμο του Νεύτωνα έχουμε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l-GR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Η ισχύς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l-GR" dirty="0" smtClean="0">
                <a:solidFill>
                  <a:srgbClr val="000000"/>
                </a:solidFill>
              </a:rPr>
              <a:t> που παρέχεται στο σύστημα από την ασκούμενη δύναμη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l-GR" dirty="0" smtClean="0">
                <a:solidFill>
                  <a:srgbClr val="000000"/>
                </a:solidFill>
              </a:rPr>
              <a:t> είναι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l-GR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l-GR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</a:pPr>
            <a:endParaRPr lang="el-GR" dirty="0" smtClean="0">
              <a:solidFill>
                <a:srgbClr val="000000"/>
              </a:solidFill>
            </a:endParaRPr>
          </a:p>
        </p:txBody>
      </p:sp>
      <p:sp>
        <p:nvSpPr>
          <p:cNvPr id="30724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Η9.2</a:t>
            </a:r>
          </a:p>
        </p:txBody>
      </p:sp>
      <p:pic>
        <p:nvPicPr>
          <p:cNvPr id="30725" name="Picture 7" descr="27819_3108"/>
          <p:cNvPicPr>
            <a:picLocks noChangeAspect="1" noChangeArrowheads="1"/>
          </p:cNvPicPr>
          <p:nvPr/>
        </p:nvPicPr>
        <p:blipFill>
          <a:blip r:embed="rId3" cstate="print"/>
          <a:srcRect l="2665" t="28688" r="47575"/>
          <a:stretch>
            <a:fillRect/>
          </a:stretch>
        </p:blipFill>
        <p:spPr bwMode="auto">
          <a:xfrm>
            <a:off x="5869858" y="2521974"/>
            <a:ext cx="2964426" cy="303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917987" y="4843972"/>
          <a:ext cx="3565525" cy="644525"/>
        </p:xfrm>
        <a:graphic>
          <a:graphicData uri="http://schemas.openxmlformats.org/presentationml/2006/ole">
            <p:oleObj spid="_x0000_s50178" name="Equation" r:id="rId4" imgW="2184120" imgH="393480" progId="Equation.3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994728" y="2444973"/>
          <a:ext cx="1038225" cy="338138"/>
        </p:xfrm>
        <a:graphic>
          <a:graphicData uri="http://schemas.openxmlformats.org/presentationml/2006/ole">
            <p:oleObj spid="_x0000_s50179" name="Equation" r:id="rId5" imgW="622080" imgH="203040" progId="Equation.3">
              <p:embed/>
            </p:oleObj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2182003" y="1901619"/>
          <a:ext cx="323850" cy="398463"/>
        </p:xfrm>
        <a:graphic>
          <a:graphicData uri="http://schemas.openxmlformats.org/presentationml/2006/ole">
            <p:oleObj spid="_x0000_s50182" name="Equation" r:id="rId6" imgW="215640" imgH="26640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 bwMode="auto">
          <a:xfrm rot="-1140000">
            <a:off x="7162437" y="2459016"/>
            <a:ext cx="45719" cy="365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-1140000">
            <a:off x="7388988" y="2957895"/>
            <a:ext cx="45719" cy="64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aphicFrame>
        <p:nvGraphicFramePr>
          <p:cNvPr id="50184" name="Object 3"/>
          <p:cNvGraphicFramePr>
            <a:graphicFrameLocks noChangeAspect="1"/>
          </p:cNvGraphicFramePr>
          <p:nvPr/>
        </p:nvGraphicFramePr>
        <p:xfrm>
          <a:off x="934720" y="3670380"/>
          <a:ext cx="1716088" cy="338137"/>
        </p:xfrm>
        <a:graphic>
          <a:graphicData uri="http://schemas.openxmlformats.org/presentationml/2006/ole">
            <p:oleObj spid="_x0000_s50184" name="Equation" r:id="rId7" imgW="1028520" imgH="20304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8465574" y="2684206"/>
            <a:ext cx="339213" cy="147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Επαγόμενα πεδία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mtClean="0">
                <a:solidFill>
                  <a:srgbClr val="000000"/>
                </a:solidFill>
              </a:rPr>
              <a:t>Ένα μαγνητικό πεδίο μπορεί να μην είναι σταθερό, αλλά χρονικά μεταβαλλόμενο.</a:t>
            </a:r>
            <a:endParaRPr lang="el-GR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</a:pPr>
            <a:r>
              <a:rPr lang="el-GR" smtClean="0">
                <a:solidFill>
                  <a:srgbClr val="000000"/>
                </a:solidFill>
              </a:rPr>
              <a:t>Π</a:t>
            </a:r>
            <a:r>
              <a:rPr lang="en-US" smtClean="0">
                <a:solidFill>
                  <a:srgbClr val="000000"/>
                </a:solidFill>
              </a:rPr>
              <a:t>ειράματα που </a:t>
            </a:r>
            <a:r>
              <a:rPr lang="el-GR" smtClean="0">
                <a:solidFill>
                  <a:srgbClr val="000000"/>
                </a:solidFill>
              </a:rPr>
              <a:t>πραγματοποιήθηκαν</a:t>
            </a:r>
            <a:r>
              <a:rPr lang="en-US" smtClean="0">
                <a:solidFill>
                  <a:srgbClr val="000000"/>
                </a:solidFill>
              </a:rPr>
              <a:t> το 1831 </a:t>
            </a:r>
            <a:r>
              <a:rPr lang="el-GR" smtClean="0">
                <a:solidFill>
                  <a:srgbClr val="000000"/>
                </a:solidFill>
              </a:rPr>
              <a:t>έδειξαν</a:t>
            </a:r>
            <a:r>
              <a:rPr lang="en-US" smtClean="0">
                <a:solidFill>
                  <a:srgbClr val="000000"/>
                </a:solidFill>
              </a:rPr>
              <a:t> ότι ένα μεταβαλλόμενο μαγνητικό πεδίο </a:t>
            </a:r>
            <a:r>
              <a:rPr lang="el-GR" smtClean="0">
                <a:solidFill>
                  <a:srgbClr val="000000"/>
                </a:solidFill>
              </a:rPr>
              <a:t>μπορεί να </a:t>
            </a:r>
            <a:r>
              <a:rPr lang="en-US" smtClean="0">
                <a:solidFill>
                  <a:srgbClr val="000000"/>
                </a:solidFill>
              </a:rPr>
              <a:t>επάγει ΗΕΔ σε ένα κύκλωμα.</a:t>
            </a:r>
          </a:p>
          <a:p>
            <a:pPr lvl="1">
              <a:buClr>
                <a:srgbClr val="2187BA"/>
              </a:buClr>
            </a:pPr>
            <a:r>
              <a:rPr lang="en-US" sz="1700" smtClean="0">
                <a:solidFill>
                  <a:srgbClr val="000000"/>
                </a:solidFill>
              </a:rPr>
              <a:t>Αυτά τα πειράματα έγιναν από τους Michael Faraday και Joseph Henry.</a:t>
            </a:r>
          </a:p>
          <a:p>
            <a:pPr marL="0" indent="0">
              <a:lnSpc>
                <a:spcPct val="100000"/>
              </a:lnSpc>
            </a:pPr>
            <a:r>
              <a:rPr lang="el-GR" smtClean="0">
                <a:solidFill>
                  <a:srgbClr val="000000"/>
                </a:solidFill>
              </a:rPr>
              <a:t>Τ</a:t>
            </a:r>
            <a:r>
              <a:rPr lang="en-US" smtClean="0">
                <a:solidFill>
                  <a:srgbClr val="000000"/>
                </a:solidFill>
              </a:rPr>
              <a:t>α αποτελέσματα αυτών των πειραμάτων </a:t>
            </a:r>
            <a:r>
              <a:rPr lang="el-GR" smtClean="0">
                <a:solidFill>
                  <a:srgbClr val="000000"/>
                </a:solidFill>
              </a:rPr>
              <a:t>οδήγησαν στη </a:t>
            </a:r>
            <a:r>
              <a:rPr lang="en-US" smtClean="0">
                <a:solidFill>
                  <a:srgbClr val="000000"/>
                </a:solidFill>
              </a:rPr>
              <a:t>διατ</a:t>
            </a:r>
            <a:r>
              <a:rPr lang="el-GR" smtClean="0">
                <a:solidFill>
                  <a:srgbClr val="000000"/>
                </a:solidFill>
              </a:rPr>
              <a:t>ύπωση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l-GR" smtClean="0">
                <a:solidFill>
                  <a:srgbClr val="000000"/>
                </a:solidFill>
              </a:rPr>
              <a:t>τ</a:t>
            </a:r>
            <a:r>
              <a:rPr lang="en-US" smtClean="0">
                <a:solidFill>
                  <a:srgbClr val="000000"/>
                </a:solidFill>
              </a:rPr>
              <a:t>ο</a:t>
            </a:r>
            <a:r>
              <a:rPr lang="el-GR" smtClean="0">
                <a:solidFill>
                  <a:srgbClr val="000000"/>
                </a:solidFill>
              </a:rPr>
              <a:t>υ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i="1" smtClean="0">
                <a:solidFill>
                  <a:srgbClr val="000000"/>
                </a:solidFill>
              </a:rPr>
              <a:t>νόμο</a:t>
            </a:r>
            <a:r>
              <a:rPr lang="el-GR" i="1" smtClean="0">
                <a:solidFill>
                  <a:srgbClr val="000000"/>
                </a:solidFill>
              </a:rPr>
              <a:t>υ</a:t>
            </a:r>
            <a:r>
              <a:rPr lang="en-US" i="1" smtClean="0">
                <a:solidFill>
                  <a:srgbClr val="000000"/>
                </a:solidFill>
              </a:rPr>
              <a:t> του Faraday για την επαγωγή.</a:t>
            </a:r>
          </a:p>
          <a:p>
            <a:pPr marL="0" indent="0">
              <a:lnSpc>
                <a:spcPct val="100000"/>
              </a:lnSpc>
            </a:pPr>
            <a:r>
              <a:rPr lang="el-GR" smtClean="0">
                <a:solidFill>
                  <a:srgbClr val="000000"/>
                </a:solidFill>
              </a:rPr>
              <a:t>Ένα</a:t>
            </a:r>
            <a:r>
              <a:rPr lang="en-US" smtClean="0">
                <a:solidFill>
                  <a:srgbClr val="000000"/>
                </a:solidFill>
              </a:rPr>
              <a:t> μεταβαλλόμενο μαγνητικό πεδίο </a:t>
            </a:r>
            <a:r>
              <a:rPr lang="en-US" i="1" smtClean="0">
                <a:solidFill>
                  <a:srgbClr val="000000"/>
                </a:solidFill>
              </a:rPr>
              <a:t>επάγει ηλεκτρικό ρεύμα</a:t>
            </a:r>
            <a:r>
              <a:rPr lang="en-US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</a:pPr>
            <a:r>
              <a:rPr lang="en-US" smtClean="0">
                <a:solidFill>
                  <a:srgbClr val="000000"/>
                </a:solidFill>
              </a:rPr>
              <a:t>Το επαγόμενο </a:t>
            </a:r>
            <a:r>
              <a:rPr lang="el-GR" smtClean="0">
                <a:solidFill>
                  <a:srgbClr val="000000"/>
                </a:solidFill>
              </a:rPr>
              <a:t>ηλεκτρικό </a:t>
            </a:r>
            <a:r>
              <a:rPr lang="en-US" smtClean="0">
                <a:solidFill>
                  <a:srgbClr val="000000"/>
                </a:solidFill>
              </a:rPr>
              <a:t>ρεύμα συνοδεύεται από μια </a:t>
            </a:r>
            <a:r>
              <a:rPr lang="en-US" i="1" smtClean="0">
                <a:solidFill>
                  <a:srgbClr val="000000"/>
                </a:solidFill>
              </a:rPr>
              <a:t>επαγόμενη ΗΕΔ</a:t>
            </a:r>
            <a:r>
              <a:rPr lang="en-US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</a:pPr>
            <a:r>
              <a:rPr lang="en-US" smtClean="0">
                <a:solidFill>
                  <a:srgbClr val="000000"/>
                </a:solidFill>
              </a:rPr>
              <a:t>Στο κύκλωμα μπορεί να δημιουργηθεί ρεύμα χωρίς να υπάρχει μπαταρία.</a:t>
            </a:r>
          </a:p>
          <a:p>
            <a:pPr marL="0" indent="0">
              <a:lnSpc>
                <a:spcPct val="100000"/>
              </a:lnSpc>
            </a:pPr>
            <a:r>
              <a:rPr lang="el-GR" smtClean="0">
                <a:solidFill>
                  <a:srgbClr val="000000"/>
                </a:solidFill>
              </a:rPr>
              <a:t>Η</a:t>
            </a:r>
            <a:r>
              <a:rPr lang="en-US" smtClean="0">
                <a:solidFill>
                  <a:srgbClr val="000000"/>
                </a:solidFill>
              </a:rPr>
              <a:t> επαγόμενη ΗΕΔ </a:t>
            </a:r>
            <a:r>
              <a:rPr lang="el-GR" smtClean="0">
                <a:solidFill>
                  <a:srgbClr val="000000"/>
                </a:solidFill>
              </a:rPr>
              <a:t>δίνεται από τον</a:t>
            </a:r>
            <a:r>
              <a:rPr lang="en-US" smtClean="0">
                <a:solidFill>
                  <a:srgbClr val="000000"/>
                </a:solidFill>
              </a:rPr>
              <a:t> νόμο του Faraday για την επαγωγή.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Εισαγωγή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477" y="850491"/>
            <a:ext cx="8731045" cy="655638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D3857"/>
                </a:solidFill>
              </a:rPr>
              <a:t>Αγώγιμη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ράβδος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ολισθαίνει</a:t>
            </a:r>
            <a:r>
              <a:rPr lang="el-GR" dirty="0" smtClean="0">
                <a:solidFill>
                  <a:srgbClr val="0D3857"/>
                </a:solidFill>
              </a:rPr>
              <a:t> – Το ισοδύναμο διάγραμμα κυκλώματος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30724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Η9.2</a:t>
            </a:r>
          </a:p>
        </p:txBody>
      </p:sp>
      <p:pic>
        <p:nvPicPr>
          <p:cNvPr id="30725" name="Picture 7" descr="27819_3108"/>
          <p:cNvPicPr>
            <a:picLocks noChangeAspect="1" noChangeArrowheads="1"/>
          </p:cNvPicPr>
          <p:nvPr/>
        </p:nvPicPr>
        <p:blipFill>
          <a:blip r:embed="rId2" cstate="print"/>
          <a:srcRect r="-323"/>
          <a:stretch>
            <a:fillRect/>
          </a:stretch>
        </p:blipFill>
        <p:spPr bwMode="auto">
          <a:xfrm>
            <a:off x="1583668" y="1763269"/>
            <a:ext cx="5976664" cy="42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Ο κανόνας του Lenz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2908489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Σύμφωνα με 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νόμο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Faraday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μεταβολή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μαγνητικής </a:t>
            </a:r>
            <a:r>
              <a:rPr lang="en-US" dirty="0" err="1" smtClean="0">
                <a:solidFill>
                  <a:srgbClr val="000000"/>
                </a:solidFill>
              </a:rPr>
              <a:t>ροής</a:t>
            </a:r>
            <a:r>
              <a:rPr lang="el-GR" dirty="0" smtClean="0">
                <a:solidFill>
                  <a:srgbClr val="000000"/>
                </a:solidFill>
              </a:rPr>
              <a:t> και </a:t>
            </a: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l-GR" dirty="0" smtClean="0">
                <a:solidFill>
                  <a:srgbClr val="000000"/>
                </a:solidFill>
              </a:rPr>
              <a:t>παραγόμενη </a:t>
            </a:r>
            <a:r>
              <a:rPr lang="en-US" dirty="0" smtClean="0">
                <a:solidFill>
                  <a:srgbClr val="000000"/>
                </a:solidFill>
              </a:rPr>
              <a:t>ΗΕΔ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επαγωγή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αντίθετα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αλγεβρικά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πρόσημα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Διατυπώθηκε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Γερμανό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φυσικό</a:t>
            </a:r>
            <a:r>
              <a:rPr lang="en-US" dirty="0" smtClean="0">
                <a:solidFill>
                  <a:srgbClr val="000000"/>
                </a:solidFill>
              </a:rPr>
              <a:t> Heinrich Lenz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marL="398463" indent="-398463">
              <a:lnSpc>
                <a:spcPct val="100000"/>
              </a:lnSpc>
              <a:spcBef>
                <a:spcPts val="18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 </a:t>
            </a:r>
            <a:r>
              <a:rPr lang="en-US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κανόνας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του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Lenz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Το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επαγόμενο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ρεύμα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σε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έναν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βρόχο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έχει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φορά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τέτοια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ώστε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να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δημιουργεί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μαγνητικό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πεδίο</a:t>
            </a:r>
            <a:r>
              <a:rPr lang="el-GR" i="1" dirty="0" smtClean="0">
                <a:solidFill>
                  <a:srgbClr val="000000"/>
                </a:solidFill>
              </a:rPr>
              <a:t>,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το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οποίο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αντιτίθεται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στη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μεταβολή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της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μαγνητικής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ροής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που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διαπερνά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τον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βρόχο</a:t>
            </a:r>
            <a:r>
              <a:rPr lang="en-US" i="1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Δηλαδή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επαγόμενο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ρεύμα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τείνει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διατηρεί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αμετάβλητη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αρχική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ροή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διαπερνά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βρόχο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Ο κανόνας του Lenz – Παράδειγμα</a:t>
            </a:r>
          </a:p>
        </p:txBody>
      </p:sp>
      <p:sp>
        <p:nvSpPr>
          <p:cNvPr id="33796" name="TextBox 9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Η9.3</a:t>
            </a:r>
          </a:p>
        </p:txBody>
      </p:sp>
      <p:pic>
        <p:nvPicPr>
          <p:cNvPr id="33797" name="Picture 7" descr="27819_3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96" y="1460092"/>
            <a:ext cx="8213007" cy="469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Η φορά του επαγόμενου ρεύματος – Παράδειγμα 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Η9.3</a:t>
            </a:r>
          </a:p>
        </p:txBody>
      </p:sp>
      <p:pic>
        <p:nvPicPr>
          <p:cNvPr id="34821" name="Picture 7" descr="27819_3113"/>
          <p:cNvPicPr>
            <a:picLocks noChangeAspect="1" noChangeArrowheads="1"/>
          </p:cNvPicPr>
          <p:nvPr/>
        </p:nvPicPr>
        <p:blipFill>
          <a:blip r:embed="rId2" cstate="print"/>
          <a:srcRect b="50204"/>
          <a:stretch>
            <a:fillRect/>
          </a:stretch>
        </p:blipFill>
        <p:spPr bwMode="auto">
          <a:xfrm>
            <a:off x="1817822" y="1764301"/>
            <a:ext cx="5508356" cy="385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Η φορά του επαγόμενου ρεύματος – Παράδειγμα 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Η9.3</a:t>
            </a:r>
          </a:p>
        </p:txBody>
      </p:sp>
      <p:pic>
        <p:nvPicPr>
          <p:cNvPr id="34821" name="Picture 7" descr="27819_3113"/>
          <p:cNvPicPr>
            <a:picLocks noChangeAspect="1" noChangeArrowheads="1"/>
          </p:cNvPicPr>
          <p:nvPr/>
        </p:nvPicPr>
        <p:blipFill>
          <a:blip r:embed="rId2" cstate="print"/>
          <a:srcRect t="52196"/>
          <a:stretch>
            <a:fillRect/>
          </a:stretch>
        </p:blipFill>
        <p:spPr bwMode="auto">
          <a:xfrm>
            <a:off x="1817822" y="1895136"/>
            <a:ext cx="5508356" cy="37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rgbClr val="0D3857"/>
                </a:solidFill>
              </a:rPr>
              <a:t>Επαγόμενη</a:t>
            </a:r>
            <a:r>
              <a:rPr lang="en-US" smtClean="0">
                <a:solidFill>
                  <a:srgbClr val="0D3857"/>
                </a:solidFill>
              </a:rPr>
              <a:t> ΗΕΔ </a:t>
            </a:r>
            <a:r>
              <a:rPr lang="el-GR" smtClean="0">
                <a:solidFill>
                  <a:srgbClr val="0D3857"/>
                </a:solidFill>
              </a:rPr>
              <a:t>και ηλεκτρικά πεδία</a:t>
            </a:r>
            <a:endParaRPr lang="en-US" smtClean="0">
              <a:solidFill>
                <a:srgbClr val="0D3857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2846933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defRPr/>
            </a:pPr>
            <a:r>
              <a:rPr lang="el-GR" spc="-60" dirty="0" smtClean="0">
                <a:solidFill>
                  <a:srgbClr val="000000"/>
                </a:solidFill>
              </a:rPr>
              <a:t>Λ</a:t>
            </a:r>
            <a:r>
              <a:rPr lang="en-US" spc="-60" dirty="0" err="1" smtClean="0">
                <a:solidFill>
                  <a:srgbClr val="000000"/>
                </a:solidFill>
              </a:rPr>
              <a:t>όγω</a:t>
            </a:r>
            <a:r>
              <a:rPr lang="en-US" spc="-60" dirty="0" smtClean="0">
                <a:solidFill>
                  <a:srgbClr val="000000"/>
                </a:solidFill>
              </a:rPr>
              <a:t> </a:t>
            </a:r>
            <a:r>
              <a:rPr lang="en-US" spc="-60" dirty="0" err="1" smtClean="0">
                <a:solidFill>
                  <a:srgbClr val="000000"/>
                </a:solidFill>
              </a:rPr>
              <a:t>της</a:t>
            </a:r>
            <a:r>
              <a:rPr lang="en-US" spc="-60" dirty="0" smtClean="0">
                <a:solidFill>
                  <a:srgbClr val="000000"/>
                </a:solidFill>
              </a:rPr>
              <a:t> </a:t>
            </a:r>
            <a:r>
              <a:rPr lang="en-US" spc="-60" dirty="0" err="1" smtClean="0">
                <a:solidFill>
                  <a:srgbClr val="000000"/>
                </a:solidFill>
              </a:rPr>
              <a:t>μεταβαλλόμενης</a:t>
            </a:r>
            <a:r>
              <a:rPr lang="en-US" spc="-60" dirty="0" smtClean="0">
                <a:solidFill>
                  <a:srgbClr val="000000"/>
                </a:solidFill>
              </a:rPr>
              <a:t> </a:t>
            </a:r>
            <a:r>
              <a:rPr lang="en-US" spc="-60" dirty="0" err="1" smtClean="0">
                <a:solidFill>
                  <a:srgbClr val="000000"/>
                </a:solidFill>
              </a:rPr>
              <a:t>μαγνητικής</a:t>
            </a:r>
            <a:r>
              <a:rPr lang="en-US" spc="-60" dirty="0" smtClean="0">
                <a:solidFill>
                  <a:srgbClr val="000000"/>
                </a:solidFill>
              </a:rPr>
              <a:t> </a:t>
            </a:r>
            <a:r>
              <a:rPr lang="en-US" spc="-60" dirty="0" err="1" smtClean="0">
                <a:solidFill>
                  <a:srgbClr val="000000"/>
                </a:solidFill>
              </a:rPr>
              <a:t>ροής</a:t>
            </a:r>
            <a:r>
              <a:rPr lang="en-US" spc="-60" dirty="0" smtClean="0">
                <a:solidFill>
                  <a:srgbClr val="000000"/>
                </a:solidFill>
              </a:rPr>
              <a:t>, </a:t>
            </a:r>
            <a:r>
              <a:rPr lang="el-GR" spc="-60" dirty="0" smtClean="0">
                <a:solidFill>
                  <a:srgbClr val="000000"/>
                </a:solidFill>
              </a:rPr>
              <a:t>σ</a:t>
            </a:r>
            <a:r>
              <a:rPr lang="en-US" spc="-60" dirty="0" err="1" smtClean="0">
                <a:solidFill>
                  <a:srgbClr val="000000"/>
                </a:solidFill>
              </a:rPr>
              <a:t>τον</a:t>
            </a:r>
            <a:r>
              <a:rPr lang="en-US" spc="-60" dirty="0" smtClean="0">
                <a:solidFill>
                  <a:srgbClr val="000000"/>
                </a:solidFill>
              </a:rPr>
              <a:t> </a:t>
            </a:r>
            <a:r>
              <a:rPr lang="en-US" spc="-60" dirty="0" err="1" smtClean="0">
                <a:solidFill>
                  <a:srgbClr val="000000"/>
                </a:solidFill>
              </a:rPr>
              <a:t>αγωγό</a:t>
            </a:r>
            <a:r>
              <a:rPr lang="en-US" spc="-60" dirty="0" smtClean="0">
                <a:solidFill>
                  <a:srgbClr val="000000"/>
                </a:solidFill>
              </a:rPr>
              <a:t> </a:t>
            </a:r>
            <a:r>
              <a:rPr lang="en-US" spc="-60" dirty="0" err="1" smtClean="0">
                <a:solidFill>
                  <a:srgbClr val="000000"/>
                </a:solidFill>
              </a:rPr>
              <a:t>δημιουργείται</a:t>
            </a:r>
            <a:r>
              <a:rPr lang="en-US" spc="-60" dirty="0" smtClean="0">
                <a:solidFill>
                  <a:srgbClr val="000000"/>
                </a:solidFill>
              </a:rPr>
              <a:t> </a:t>
            </a:r>
            <a:r>
              <a:rPr lang="en-US" spc="-60" dirty="0" err="1" smtClean="0">
                <a:solidFill>
                  <a:srgbClr val="000000"/>
                </a:solidFill>
              </a:rPr>
              <a:t>ηλεκτρικό</a:t>
            </a:r>
            <a:r>
              <a:rPr lang="en-US" spc="-60" dirty="0" smtClean="0">
                <a:solidFill>
                  <a:srgbClr val="000000"/>
                </a:solidFill>
              </a:rPr>
              <a:t> </a:t>
            </a:r>
            <a:r>
              <a:rPr lang="en-US" spc="-60" dirty="0" err="1" smtClean="0">
                <a:solidFill>
                  <a:srgbClr val="000000"/>
                </a:solidFill>
              </a:rPr>
              <a:t>πεδίο</a:t>
            </a:r>
            <a:r>
              <a:rPr lang="el-GR" spc="-60" dirty="0" smtClean="0">
                <a:solidFill>
                  <a:srgbClr val="000000"/>
                </a:solidFill>
              </a:rPr>
              <a:t>.</a:t>
            </a:r>
            <a:endParaRPr lang="en-US" spc="-6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Ακόμα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δεν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υπάρχει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αγώγιμος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βρόχος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μεταβαλλόμενο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δημιουργεί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χώρο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ts val="3000"/>
              </a:lnSpc>
              <a:spcBef>
                <a:spcPts val="18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Η ΗΕΔ </a:t>
            </a:r>
            <a:r>
              <a:rPr lang="en-US" dirty="0" err="1" smtClean="0">
                <a:solidFill>
                  <a:srgbClr val="000000"/>
                </a:solidFill>
              </a:rPr>
              <a:t>οποιασδήποτε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κλειστής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διαδρομής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επικαμπύλιο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ολοκλήρωμα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γινομένου</a:t>
            </a:r>
            <a:r>
              <a:rPr lang="en-US" dirty="0" smtClean="0">
                <a:solidFill>
                  <a:srgbClr val="000000"/>
                </a:solidFill>
              </a:rPr>
              <a:t>           </a:t>
            </a:r>
            <a:r>
              <a:rPr lang="el-GR" dirty="0" smtClean="0">
                <a:solidFill>
                  <a:srgbClr val="000000"/>
                </a:solidFill>
              </a:rPr>
              <a:t>  </a:t>
            </a:r>
            <a:r>
              <a:rPr lang="en-US" dirty="0" err="1" smtClean="0">
                <a:solidFill>
                  <a:srgbClr val="000000"/>
                </a:solidFill>
              </a:rPr>
              <a:t>πάνω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αυτή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διαδρομή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pc="-50" dirty="0" smtClean="0">
                <a:solidFill>
                  <a:srgbClr val="000000"/>
                </a:solidFill>
              </a:rPr>
              <a:t>Ο </a:t>
            </a:r>
            <a:r>
              <a:rPr lang="en-US" spc="-50" dirty="0" err="1" smtClean="0">
                <a:solidFill>
                  <a:srgbClr val="000000"/>
                </a:solidFill>
              </a:rPr>
              <a:t>νόμος</a:t>
            </a:r>
            <a:r>
              <a:rPr lang="en-US" spc="-50" dirty="0" smtClean="0">
                <a:solidFill>
                  <a:srgbClr val="000000"/>
                </a:solidFill>
              </a:rPr>
              <a:t> </a:t>
            </a:r>
            <a:r>
              <a:rPr lang="en-US" spc="-50" dirty="0" err="1" smtClean="0">
                <a:solidFill>
                  <a:srgbClr val="000000"/>
                </a:solidFill>
              </a:rPr>
              <a:t>του</a:t>
            </a:r>
            <a:r>
              <a:rPr lang="en-US" spc="-50" dirty="0" smtClean="0">
                <a:solidFill>
                  <a:srgbClr val="000000"/>
                </a:solidFill>
              </a:rPr>
              <a:t> Faraday </a:t>
            </a:r>
            <a:r>
              <a:rPr lang="en-US" spc="-50" dirty="0" err="1" smtClean="0">
                <a:solidFill>
                  <a:srgbClr val="000000"/>
                </a:solidFill>
              </a:rPr>
              <a:t>για</a:t>
            </a:r>
            <a:r>
              <a:rPr lang="en-US" spc="-50" dirty="0" smtClean="0">
                <a:solidFill>
                  <a:srgbClr val="000000"/>
                </a:solidFill>
              </a:rPr>
              <a:t> </a:t>
            </a:r>
            <a:r>
              <a:rPr lang="en-US" spc="-50" dirty="0" err="1" smtClean="0">
                <a:solidFill>
                  <a:srgbClr val="000000"/>
                </a:solidFill>
              </a:rPr>
              <a:t>την</a:t>
            </a:r>
            <a:r>
              <a:rPr lang="en-US" spc="-50" dirty="0" smtClean="0">
                <a:solidFill>
                  <a:srgbClr val="000000"/>
                </a:solidFill>
              </a:rPr>
              <a:t> </a:t>
            </a:r>
            <a:r>
              <a:rPr lang="en-US" spc="-50" dirty="0" err="1" smtClean="0">
                <a:solidFill>
                  <a:srgbClr val="000000"/>
                </a:solidFill>
              </a:rPr>
              <a:t>επαγωγή</a:t>
            </a:r>
            <a:r>
              <a:rPr lang="en-US" spc="-50" dirty="0" smtClean="0">
                <a:solidFill>
                  <a:srgbClr val="000000"/>
                </a:solidFill>
              </a:rPr>
              <a:t> </a:t>
            </a:r>
            <a:r>
              <a:rPr lang="el-GR" spc="-50" dirty="0" smtClean="0">
                <a:solidFill>
                  <a:srgbClr val="000000"/>
                </a:solidFill>
              </a:rPr>
              <a:t>μπορεί να γραφτεί</a:t>
            </a:r>
            <a:r>
              <a:rPr lang="en-US" spc="-50" dirty="0" smtClean="0">
                <a:solidFill>
                  <a:srgbClr val="000000"/>
                </a:solidFill>
              </a:rPr>
              <a:t> </a:t>
            </a:r>
            <a:r>
              <a:rPr lang="en-US" spc="-50" dirty="0" err="1" smtClean="0">
                <a:solidFill>
                  <a:srgbClr val="000000"/>
                </a:solidFill>
              </a:rPr>
              <a:t>στην</a:t>
            </a:r>
            <a:r>
              <a:rPr lang="en-US" spc="-50" dirty="0" smtClean="0">
                <a:solidFill>
                  <a:srgbClr val="000000"/>
                </a:solidFill>
              </a:rPr>
              <a:t> </a:t>
            </a:r>
            <a:r>
              <a:rPr lang="en-US" spc="-50" dirty="0" err="1" smtClean="0">
                <a:solidFill>
                  <a:srgbClr val="000000"/>
                </a:solidFill>
              </a:rPr>
              <a:t>εξής</a:t>
            </a:r>
            <a:r>
              <a:rPr lang="en-US" spc="-50" dirty="0" smtClean="0">
                <a:solidFill>
                  <a:srgbClr val="000000"/>
                </a:solidFill>
              </a:rPr>
              <a:t> </a:t>
            </a:r>
            <a:r>
              <a:rPr lang="en-US" spc="-50" dirty="0" err="1" smtClean="0">
                <a:solidFill>
                  <a:srgbClr val="000000"/>
                </a:solidFill>
              </a:rPr>
              <a:t>γενική</a:t>
            </a:r>
            <a:r>
              <a:rPr lang="en-US" spc="-50" dirty="0" smtClean="0">
                <a:solidFill>
                  <a:srgbClr val="000000"/>
                </a:solidFill>
              </a:rPr>
              <a:t> </a:t>
            </a:r>
            <a:r>
              <a:rPr lang="en-US" spc="-50" dirty="0" err="1" smtClean="0">
                <a:solidFill>
                  <a:srgbClr val="000000"/>
                </a:solidFill>
              </a:rPr>
              <a:t>μορφή</a:t>
            </a:r>
            <a:r>
              <a:rPr lang="en-US" spc="-50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Η9.4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88167" y="3531679"/>
          <a:ext cx="622300" cy="419100"/>
        </p:xfrm>
        <a:graphic>
          <a:graphicData uri="http://schemas.openxmlformats.org/presentationml/2006/ole">
            <p:oleObj spid="_x0000_s5124" name="Equation" r:id="rId3" imgW="393480" imgH="266400" progId="Equation.3">
              <p:embed/>
            </p:oleObj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3552825" y="4750515"/>
          <a:ext cx="2038350" cy="704850"/>
        </p:xfrm>
        <a:graphic>
          <a:graphicData uri="http://schemas.openxmlformats.org/presentationml/2006/ole">
            <p:oleObj spid="_x0000_s5125" name="Equation" r:id="rId4" imgW="1066680" imgH="368280" progId="Equation.3">
              <p:embed/>
            </p:oleObj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170333" y="3517488"/>
          <a:ext cx="1152525" cy="557212"/>
        </p:xfrm>
        <a:graphic>
          <a:graphicData uri="http://schemas.openxmlformats.org/presentationml/2006/ole">
            <p:oleObj spid="_x0000_s5126" name="Equation" r:id="rId5" imgW="71100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543800" cy="6556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Γεννήτριες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5471" y="1584223"/>
            <a:ext cx="2566219" cy="4662815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Οι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ηλεκτρικές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γεννήτριες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προσλαμβάνουν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ενέργεια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μέσω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έργου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αποδίδουν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μέσω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ηλεκτρικής μετάδοσης (δηλαδή μέσω ηλεκτρισμού)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Μια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γεννήτρια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εναλλασσόμενου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ρεύματος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l-GR" dirty="0" smtClean="0">
                <a:solidFill>
                  <a:srgbClr val="000000"/>
                </a:solidFill>
              </a:rPr>
              <a:t>ΕΡ)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αποτελείται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συρμάτινο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βρόχο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/>
              <a:t>ο οποίος περιστρέφεται μέσα σε ένα μαγνητικό πεδίο από κάποιο εξωτερικό μέσο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5844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Η9.5</a:t>
            </a:r>
          </a:p>
        </p:txBody>
      </p:sp>
      <p:pic>
        <p:nvPicPr>
          <p:cNvPr id="35845" name="Picture 7" descr="27819_3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124" y="1548581"/>
            <a:ext cx="5755652" cy="37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Περιστρεφόμενος βρόχος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3971925" cy="2831544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Θεωρούμε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έναν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βρόχο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σπείρες</a:t>
            </a:r>
            <a:r>
              <a:rPr lang="en-US" sz="1800" dirty="0" smtClean="0">
                <a:solidFill>
                  <a:srgbClr val="000000"/>
                </a:solidFill>
              </a:rPr>
              <a:t>, ί</a:t>
            </a:r>
            <a:r>
              <a:rPr lang="el-GR" sz="1800" dirty="0" smtClean="0">
                <a:solidFill>
                  <a:srgbClr val="000000"/>
                </a:solidFill>
              </a:rPr>
              <a:t>σ</a:t>
            </a:r>
            <a:r>
              <a:rPr lang="en-US" sz="1800" dirty="0" err="1" smtClean="0">
                <a:solidFill>
                  <a:srgbClr val="000000"/>
                </a:solidFill>
              </a:rPr>
              <a:t>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μεταξύ τους </a:t>
            </a:r>
            <a:r>
              <a:rPr lang="en-US" sz="1800" dirty="0" err="1" smtClean="0">
                <a:solidFill>
                  <a:srgbClr val="000000"/>
                </a:solidFill>
              </a:rPr>
              <a:t>εμβαδού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solidFill>
                  <a:srgbClr val="000000"/>
                </a:solidFill>
              </a:rPr>
              <a:t>, ο </a:t>
            </a:r>
            <a:r>
              <a:rPr lang="en-US" sz="1800" dirty="0" err="1" smtClean="0">
                <a:solidFill>
                  <a:srgbClr val="000000"/>
                </a:solidFill>
              </a:rPr>
              <a:t>οποίος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περιστρέφεται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με γωνιακή ταχύτητα </a:t>
            </a:r>
            <a:r>
              <a:rPr lang="el-GR" sz="1800" i="1" dirty="0" smtClean="0">
                <a:solidFill>
                  <a:srgbClr val="000000"/>
                </a:solidFill>
                <a:sym typeface="Symbol"/>
              </a:rPr>
              <a:t>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μέσα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ένα </a:t>
            </a:r>
            <a:r>
              <a:rPr lang="en-US" sz="1800" dirty="0" err="1" smtClean="0">
                <a:solidFill>
                  <a:srgbClr val="000000"/>
                </a:solidFill>
              </a:rPr>
              <a:t>μαγνητικό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πεδίο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μέτρου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Η </a:t>
            </a:r>
            <a:r>
              <a:rPr lang="en-US" sz="1800" dirty="0" err="1" smtClean="0">
                <a:solidFill>
                  <a:srgbClr val="000000"/>
                </a:solidFill>
              </a:rPr>
              <a:t>μαγνητική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ροή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διαπερνά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κάθε σπείρα του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βρόχο</a:t>
            </a:r>
            <a:r>
              <a:rPr lang="el-GR" sz="1800" dirty="0" smtClean="0">
                <a:solidFill>
                  <a:srgbClr val="000000"/>
                </a:solidFill>
              </a:rPr>
              <a:t>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οποιαδήποτε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χρονική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στιγμή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</a:p>
          <a:p>
            <a:pPr marL="280988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1800" i="1" baseline="-25000" dirty="0" smtClean="0">
                <a:solidFill>
                  <a:srgbClr val="000000"/>
                </a:solidFill>
              </a:rPr>
              <a:t>B</a:t>
            </a:r>
            <a:r>
              <a:rPr lang="en-US" sz="1800" dirty="0" smtClean="0">
                <a:solidFill>
                  <a:srgbClr val="000000"/>
                </a:solidFill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l-GR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sz="1800" dirty="0" smtClean="0">
                <a:solidFill>
                  <a:srgbClr val="000000"/>
                </a:solidFill>
              </a:rPr>
              <a:t> =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l-GR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sz="1800" i="1" dirty="0" smtClean="0">
                <a:solidFill>
                  <a:srgbClr val="000000"/>
                </a:solidFill>
              </a:rPr>
              <a:t>t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6868" name="Picture 6" descr="27819_3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628775"/>
            <a:ext cx="38290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rgbClr val="0D3857"/>
                </a:solidFill>
              </a:rPr>
              <a:t>Επαγόμενη</a:t>
            </a:r>
            <a:r>
              <a:rPr lang="en-US" smtClean="0">
                <a:solidFill>
                  <a:srgbClr val="0D3857"/>
                </a:solidFill>
              </a:rPr>
              <a:t> ΗΕΔ σε περιστρεφόμενο βρόχο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186238" cy="4124206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Η ΗΕΔ </a:t>
            </a:r>
            <a:r>
              <a:rPr lang="en-US" sz="1800" dirty="0" err="1" smtClean="0">
                <a:solidFill>
                  <a:srgbClr val="000000"/>
                </a:solidFill>
              </a:rPr>
              <a:t>που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επάγεται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στον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βρόχο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l-GR" sz="1800" dirty="0" smtClean="0">
                <a:solidFill>
                  <a:srgbClr val="000000"/>
                </a:solidFill>
              </a:rPr>
              <a:t>και, επειδή,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l-GR" sz="1600" dirty="0" smtClean="0">
                <a:solidFill>
                  <a:srgbClr val="000000"/>
                </a:solidFill>
              </a:rPr>
              <a:t> (βλ. Παράρτημα Β, Πίνακα Β.4, σελ. 992)  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l-GR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l-GR" sz="1800" dirty="0" smtClean="0">
                <a:solidFill>
                  <a:srgbClr val="000000"/>
                </a:solidFill>
              </a:rPr>
              <a:t>Η επαγόμενη ΗΕΔ στο βρόχο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μεταβάλλεται </a:t>
            </a:r>
            <a:r>
              <a:rPr lang="en-US" sz="1800" dirty="0" err="1" smtClean="0">
                <a:solidFill>
                  <a:srgbClr val="000000"/>
                </a:solidFill>
              </a:rPr>
              <a:t>ημιτονοειδ</a:t>
            </a:r>
            <a:r>
              <a:rPr lang="el-GR" sz="1800" dirty="0" smtClean="0">
                <a:solidFill>
                  <a:srgbClr val="000000"/>
                </a:solidFill>
              </a:rPr>
              <a:t>ώ</a:t>
            </a:r>
            <a:r>
              <a:rPr lang="en-US" sz="1800" dirty="0" smtClean="0">
                <a:solidFill>
                  <a:srgbClr val="000000"/>
                </a:solidFill>
              </a:rPr>
              <a:t>ς</a:t>
            </a:r>
            <a:r>
              <a:rPr lang="el-GR" sz="1800" dirty="0" smtClean="0">
                <a:solidFill>
                  <a:srgbClr val="000000"/>
                </a:solidFill>
              </a:rPr>
              <a:t> και η μέγιστη τιμή (ή πλάτος) της είναι </a:t>
            </a:r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Η9.5</a:t>
            </a:r>
          </a:p>
        </p:txBody>
      </p:sp>
      <p:pic>
        <p:nvPicPr>
          <p:cNvPr id="7174" name="Picture 8" descr="27819_3117"/>
          <p:cNvPicPr>
            <a:picLocks noChangeAspect="1" noChangeArrowheads="1"/>
          </p:cNvPicPr>
          <p:nvPr/>
        </p:nvPicPr>
        <p:blipFill>
          <a:blip r:embed="rId3" cstate="print"/>
          <a:srcRect l="54668" t="40327"/>
          <a:stretch>
            <a:fillRect/>
          </a:stretch>
        </p:blipFill>
        <p:spPr bwMode="auto">
          <a:xfrm>
            <a:off x="4716463" y="2017713"/>
            <a:ext cx="3671887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771934" y="2060848"/>
          <a:ext cx="1458913" cy="644525"/>
        </p:xfrm>
        <a:graphic>
          <a:graphicData uri="http://schemas.openxmlformats.org/presentationml/2006/ole">
            <p:oleObj spid="_x0000_s7171" name="Equation" r:id="rId4" imgW="838080" imgH="368280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173039" y="2064395"/>
          <a:ext cx="1966913" cy="644525"/>
        </p:xfrm>
        <a:graphic>
          <a:graphicData uri="http://schemas.openxmlformats.org/presentationml/2006/ole">
            <p:oleObj spid="_x0000_s7172" name="Equation" r:id="rId5" imgW="1130040" imgH="36828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943571" y="2780928"/>
          <a:ext cx="1900237" cy="644525"/>
        </p:xfrm>
        <a:graphic>
          <a:graphicData uri="http://schemas.openxmlformats.org/presentationml/2006/ole">
            <p:oleObj spid="_x0000_s7173" name="Equation" r:id="rId6" imgW="1091880" imgH="368280" progId="Equation.3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778222" y="4365104"/>
          <a:ext cx="1633538" cy="333375"/>
        </p:xfrm>
        <a:graphic>
          <a:graphicData uri="http://schemas.openxmlformats.org/presentationml/2006/ole">
            <p:oleObj spid="_x0000_s7175" name="Equation" r:id="rId7" imgW="939600" imgH="190440" progId="Equation.3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1619672" y="5881712"/>
          <a:ext cx="1481137" cy="355600"/>
        </p:xfrm>
        <a:graphic>
          <a:graphicData uri="http://schemas.openxmlformats.org/presentationml/2006/ole">
            <p:oleObj spid="_x0000_s7176" name="Equation" r:id="rId8" imgW="850680" imgH="203040" progId="Equation.3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1691680" y="3429000"/>
          <a:ext cx="2111375" cy="530225"/>
        </p:xfrm>
        <a:graphic>
          <a:graphicData uri="http://schemas.openxmlformats.org/presentationml/2006/ole">
            <p:oleObj spid="_x0000_s7177" name="Equation" r:id="rId9" imgW="147312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D3857"/>
                </a:solidFill>
              </a:rPr>
              <a:t>Επαγόμενη</a:t>
            </a:r>
            <a:r>
              <a:rPr lang="en-US" dirty="0" smtClean="0">
                <a:solidFill>
                  <a:srgbClr val="0D3857"/>
                </a:solidFill>
              </a:rPr>
              <a:t> ΗΕΔ </a:t>
            </a:r>
            <a:r>
              <a:rPr lang="en-US" dirty="0" err="1" smtClean="0">
                <a:solidFill>
                  <a:srgbClr val="0D3857"/>
                </a:solidFill>
              </a:rPr>
              <a:t>σε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περιστρεφόμενο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βρόχο</a:t>
            </a:r>
            <a:r>
              <a:rPr lang="en-US" dirty="0" smtClean="0">
                <a:solidFill>
                  <a:srgbClr val="0D3857"/>
                </a:solidFill>
              </a:rPr>
              <a:t>  </a:t>
            </a:r>
            <a:r>
              <a:rPr lang="en-US" sz="1800" dirty="0" smtClean="0">
                <a:solidFill>
                  <a:srgbClr val="0D3857"/>
                </a:solidFill>
              </a:rPr>
              <a:t>(</a:t>
            </a:r>
            <a:r>
              <a:rPr lang="en-US" sz="1800" i="1" dirty="0" err="1" smtClean="0">
                <a:solidFill>
                  <a:srgbClr val="0D3857"/>
                </a:solidFill>
              </a:rPr>
              <a:t>συνέχεια</a:t>
            </a:r>
            <a:r>
              <a:rPr lang="en-US" sz="1800" dirty="0" smtClean="0">
                <a:solidFill>
                  <a:srgbClr val="0D3857"/>
                </a:solidFill>
              </a:rPr>
              <a:t>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19256" cy="301621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defRPr/>
            </a:pPr>
            <a:r>
              <a:rPr lang="el-GR" dirty="0" smtClean="0">
                <a:solidFill>
                  <a:srgbClr val="000000"/>
                </a:solidFill>
              </a:rPr>
              <a:t>Απο τη σχέση                         προκύπτει ότι 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επαγόμενη</a:t>
            </a:r>
            <a:r>
              <a:rPr lang="en-US" dirty="0" smtClean="0">
                <a:solidFill>
                  <a:srgbClr val="000000"/>
                </a:solidFill>
              </a:rPr>
              <a:t> ΗΕΔ:</a:t>
            </a:r>
            <a:endParaRPr lang="el-GR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παίρνει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μέγιστη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τιμή</a:t>
            </a:r>
            <a:r>
              <a:rPr lang="el-GR" dirty="0" smtClean="0">
                <a:solidFill>
                  <a:srgbClr val="000000"/>
                </a:solidFill>
              </a:rPr>
              <a:t> της,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en-US" baseline="-25000" dirty="0" err="1" smtClean="0">
                <a:solidFill>
                  <a:srgbClr val="000000"/>
                </a:solidFill>
              </a:rPr>
              <a:t>max</a:t>
            </a:r>
            <a:r>
              <a:rPr lang="el-GR" dirty="0" smtClean="0"/>
              <a:t>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spc="100" dirty="0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i="1" spc="100" dirty="0" smtClean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 = 90</a:t>
            </a:r>
            <a:r>
              <a:rPr lang="en-US" baseline="30000" dirty="0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 ή 270</a:t>
            </a:r>
            <a:r>
              <a:rPr lang="en-US" baseline="30000" dirty="0" smtClean="0">
                <a:solidFill>
                  <a:srgbClr val="000000"/>
                </a:solidFill>
              </a:rPr>
              <a:t>o</a:t>
            </a:r>
            <a:r>
              <a:rPr lang="el-GR" dirty="0" smtClean="0"/>
              <a:t>.</a:t>
            </a:r>
            <a:endParaRPr lang="en-US" baseline="30000" dirty="0" smtClean="0">
              <a:solidFill>
                <a:srgbClr val="000000"/>
              </a:solidFill>
            </a:endParaRPr>
          </a:p>
          <a:p>
            <a:pPr lvl="1">
              <a:spcBef>
                <a:spcPts val="1800"/>
              </a:spcBef>
              <a:buClr>
                <a:srgbClr val="2187BA"/>
              </a:buCl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Δηλαδή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παράλληλο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επιφάνεια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σπειρών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πηνίου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ο </a:t>
            </a:r>
            <a:r>
              <a:rPr lang="en-US" dirty="0" err="1" smtClean="0">
                <a:solidFill>
                  <a:srgbClr val="000000"/>
                </a:solidFill>
              </a:rPr>
              <a:t>ρυθμός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μεταβολής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ροής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μέγιστος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defRPr/>
            </a:pPr>
            <a:r>
              <a:rPr lang="el-GR" dirty="0" smtClean="0">
                <a:solidFill>
                  <a:srgbClr val="000000"/>
                </a:solidFill>
              </a:rPr>
              <a:t>μηδενίζεται,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 = 0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spc="100" dirty="0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i="1" spc="100" dirty="0" smtClean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 = 0</a:t>
            </a:r>
            <a:r>
              <a:rPr lang="en-US" baseline="30000" dirty="0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 ή 180</a:t>
            </a:r>
            <a:r>
              <a:rPr lang="en-US" baseline="30000" dirty="0" smtClean="0">
                <a:solidFill>
                  <a:srgbClr val="000000"/>
                </a:solidFill>
              </a:rPr>
              <a:t>o</a:t>
            </a:r>
            <a:r>
              <a:rPr lang="el-GR" dirty="0" smtClean="0"/>
              <a:t>.</a:t>
            </a:r>
            <a:endParaRPr lang="en-US" baseline="30000" dirty="0" smtClean="0">
              <a:solidFill>
                <a:srgbClr val="000000"/>
              </a:solidFill>
            </a:endParaRPr>
          </a:p>
          <a:p>
            <a:pPr lvl="1">
              <a:spcBef>
                <a:spcPts val="1800"/>
              </a:spcBef>
              <a:buClr>
                <a:srgbClr val="2187BA"/>
              </a:buCl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Δηλαδή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κάθετο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επιφάνεια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σπειρών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πηνίου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ο </a:t>
            </a:r>
            <a:r>
              <a:rPr lang="en-US" dirty="0" err="1" smtClean="0">
                <a:solidFill>
                  <a:srgbClr val="000000"/>
                </a:solidFill>
              </a:rPr>
              <a:t>ρυθμός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μεταβολής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ροής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μηδενικός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Η9.5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957214" y="1646256"/>
          <a:ext cx="1390650" cy="355600"/>
        </p:xfrm>
        <a:graphic>
          <a:graphicData uri="http://schemas.openxmlformats.org/presentationml/2006/ole">
            <p:oleObj spid="_x0000_s60418" name="Equation" r:id="rId3" imgW="7999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Michael Faraday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</a:rPr>
              <a:t>1791–1867</a:t>
            </a:r>
          </a:p>
          <a:p>
            <a:pPr marL="0" indent="0">
              <a:lnSpc>
                <a:spcPct val="10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Βρετανός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φυσικός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χημικός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Σπουδαίος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πειραματικός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φυσικός.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Στ</a:t>
            </a:r>
            <a:r>
              <a:rPr lang="el-GR" dirty="0" smtClean="0">
                <a:solidFill>
                  <a:srgbClr val="000000"/>
                </a:solidFill>
              </a:rPr>
              <a:t>ις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συνεισφορ</a:t>
            </a:r>
            <a:r>
              <a:rPr lang="el-GR" dirty="0" smtClean="0">
                <a:solidFill>
                  <a:srgbClr val="000000"/>
                </a:solidFill>
              </a:rPr>
              <a:t>ές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μελέτη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φαινομένων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συγκαταλέγονται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1">
              <a:buClr>
                <a:srgbClr val="2187BA"/>
              </a:buClr>
            </a:pPr>
            <a:r>
              <a:rPr lang="en-US" sz="1700" dirty="0" smtClean="0">
                <a:solidFill>
                  <a:srgbClr val="000000"/>
                </a:solidFill>
              </a:rPr>
              <a:t>Η </a:t>
            </a:r>
            <a:r>
              <a:rPr lang="en-US" sz="1700" dirty="0" err="1" smtClean="0">
                <a:solidFill>
                  <a:srgbClr val="000000"/>
                </a:solidFill>
              </a:rPr>
              <a:t>εφεύρεση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ηλεκτρικού </a:t>
            </a:r>
            <a:r>
              <a:rPr lang="en-US" sz="1700" dirty="0" err="1" smtClean="0">
                <a:solidFill>
                  <a:srgbClr val="000000"/>
                </a:solidFill>
              </a:rPr>
              <a:t>κινητήρα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</a:rPr>
              <a:t>της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γεννήτριας</a:t>
            </a:r>
            <a:r>
              <a:rPr lang="el-GR" sz="1700" dirty="0" smtClean="0">
                <a:solidFill>
                  <a:srgbClr val="000000"/>
                </a:solidFill>
              </a:rPr>
              <a:t>,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μετασχηματιστή</a:t>
            </a:r>
            <a:r>
              <a:rPr lang="el-GR" sz="1700" dirty="0" smtClean="0">
                <a:solidFill>
                  <a:srgbClr val="000000"/>
                </a:solidFill>
              </a:rPr>
              <a:t>.</a:t>
            </a:r>
            <a:endParaRPr lang="en-US" sz="1700" dirty="0" smtClean="0">
              <a:solidFill>
                <a:srgbClr val="000000"/>
              </a:solidFill>
            </a:endParaRPr>
          </a:p>
          <a:p>
            <a:pPr lvl="1">
              <a:buClr>
                <a:srgbClr val="2187BA"/>
              </a:buClr>
            </a:pPr>
            <a:r>
              <a:rPr lang="el-GR" sz="1700" dirty="0" smtClean="0">
                <a:solidFill>
                  <a:srgbClr val="000000"/>
                </a:solidFill>
              </a:rPr>
              <a:t>Η ανακάλυψη του φαινομένου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της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ηλεκτρομαγνητικής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επαγωγής</a:t>
            </a:r>
            <a:r>
              <a:rPr lang="el-GR" sz="1700" dirty="0" smtClean="0">
                <a:solidFill>
                  <a:srgbClr val="000000"/>
                </a:solidFill>
              </a:rPr>
              <a:t>.</a:t>
            </a:r>
            <a:endParaRPr lang="en-US" sz="1700" dirty="0" smtClean="0">
              <a:solidFill>
                <a:srgbClr val="000000"/>
              </a:solidFill>
            </a:endParaRPr>
          </a:p>
          <a:p>
            <a:pPr lvl="1">
              <a:buClr>
                <a:srgbClr val="2187BA"/>
              </a:buClr>
            </a:pPr>
            <a:r>
              <a:rPr lang="el-GR" sz="1700" dirty="0" smtClean="0">
                <a:solidFill>
                  <a:srgbClr val="000000"/>
                </a:solidFill>
              </a:rPr>
              <a:t>Η διατύπωση των αρχών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της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ηλεκτρόλυσης</a:t>
            </a:r>
            <a:r>
              <a:rPr lang="el-GR" sz="1700" dirty="0" smtClean="0">
                <a:solidFill>
                  <a:srgbClr val="000000"/>
                </a:solidFill>
              </a:rPr>
              <a:t>.</a:t>
            </a:r>
            <a:endParaRPr lang="en-US" sz="1700" dirty="0" smtClean="0">
              <a:solidFill>
                <a:srgbClr val="000000"/>
              </a:solidFill>
            </a:endParaRPr>
          </a:p>
        </p:txBody>
      </p:sp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Εισαγωγή</a:t>
            </a:r>
          </a:p>
        </p:txBody>
      </p:sp>
      <p:pic>
        <p:nvPicPr>
          <p:cNvPr id="15365" name="Picture 6" descr="31p8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219200"/>
            <a:ext cx="3695700" cy="4640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Γεννήτριες </a:t>
            </a:r>
            <a:r>
              <a:rPr lang="el-GR" smtClean="0">
                <a:solidFill>
                  <a:srgbClr val="0D3857"/>
                </a:solidFill>
              </a:rPr>
              <a:t>συνεχούς ρεύματος (ΣΡ)</a:t>
            </a:r>
            <a:endParaRPr lang="en-US" smtClean="0">
              <a:solidFill>
                <a:srgbClr val="0D3857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488425"/>
            <a:ext cx="8229600" cy="1615827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γεννήτρια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ΣΡ </a:t>
            </a:r>
            <a:r>
              <a:rPr lang="en-US" dirty="0" err="1" smtClean="0">
                <a:solidFill>
                  <a:srgbClr val="000000"/>
                </a:solidFill>
              </a:rPr>
              <a:t>αποτελείται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ουσιαστικά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ίδια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εξαρτήματα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οποία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αποτελείται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γεννήτρια</a:t>
            </a:r>
            <a:r>
              <a:rPr lang="en-US" dirty="0" smtClean="0">
                <a:solidFill>
                  <a:srgbClr val="000000"/>
                </a:solidFill>
              </a:rPr>
              <a:t> ΕΡ.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βασική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διαφορά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της από τη γεννήτρια ΕΡ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ότι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επαφή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περιστρεφόμενο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πηνίο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γίνεται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μέσω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ημιδακτυλίων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αποτελούν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συλλέκτη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8916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Η9.5</a:t>
            </a:r>
          </a:p>
        </p:txBody>
      </p:sp>
      <p:pic>
        <p:nvPicPr>
          <p:cNvPr id="38917" name="Picture 7" descr="27819_3119"/>
          <p:cNvPicPr>
            <a:picLocks noChangeAspect="1" noChangeArrowheads="1"/>
          </p:cNvPicPr>
          <p:nvPr/>
        </p:nvPicPr>
        <p:blipFill>
          <a:blip r:embed="rId2" cstate="print"/>
          <a:srcRect t="5532"/>
          <a:stretch>
            <a:fillRect/>
          </a:stretch>
        </p:blipFill>
        <p:spPr bwMode="auto">
          <a:xfrm>
            <a:off x="1916688" y="1563329"/>
            <a:ext cx="5310623" cy="281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704" y="779207"/>
            <a:ext cx="7543800" cy="579438"/>
          </a:xfrm>
        </p:spPr>
        <p:txBody>
          <a:bodyPr/>
          <a:lstStyle/>
          <a:p>
            <a:r>
              <a:rPr lang="el-GR" dirty="0" smtClean="0"/>
              <a:t>Η βασική λειτουργία της </a:t>
            </a:r>
            <a:r>
              <a:rPr lang="en-US" dirty="0" smtClean="0"/>
              <a:t>dc </a:t>
            </a:r>
            <a:r>
              <a:rPr lang="el-GR" dirty="0" smtClean="0"/>
              <a:t>γεννήτριας</a:t>
            </a:r>
            <a:endParaRPr lang="en-US" dirty="0" smtClean="0">
              <a:solidFill>
                <a:srgbClr val="0D3857"/>
              </a:solidFill>
            </a:endParaRPr>
          </a:p>
        </p:txBody>
      </p:sp>
      <p:pic>
        <p:nvPicPr>
          <p:cNvPr id="7" name="Picture 5" descr="fg07_03700"/>
          <p:cNvPicPr>
            <a:picLocks noChangeAspect="1" noChangeArrowheads="1"/>
          </p:cNvPicPr>
          <p:nvPr/>
        </p:nvPicPr>
        <p:blipFill>
          <a:blip r:embed="rId2" cstate="print"/>
          <a:srcRect t="1648" b="57772"/>
          <a:stretch>
            <a:fillRect/>
          </a:stretch>
        </p:blipFill>
        <p:spPr bwMode="auto">
          <a:xfrm>
            <a:off x="1218278" y="1489585"/>
            <a:ext cx="6707444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g07_03700"/>
          <p:cNvPicPr>
            <a:picLocks noChangeAspect="1" noChangeArrowheads="1"/>
          </p:cNvPicPr>
          <p:nvPr/>
        </p:nvPicPr>
        <p:blipFill>
          <a:blip r:embed="rId2" cstate="print"/>
          <a:srcRect t="58276" b="707"/>
          <a:stretch>
            <a:fillRect/>
          </a:stretch>
        </p:blipFill>
        <p:spPr bwMode="auto">
          <a:xfrm>
            <a:off x="1218278" y="3834579"/>
            <a:ext cx="6707444" cy="207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6981" y="6132871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900" b="1" dirty="0"/>
              <a:t>Thomas L. Floyd</a:t>
            </a:r>
            <a:br>
              <a:rPr lang="en-US" sz="900" b="1" dirty="0"/>
            </a:br>
            <a:r>
              <a:rPr lang="en-US" sz="900" i="1" dirty="0"/>
              <a:t>Electronics Fundamentals, 6e</a:t>
            </a:r>
            <a:br>
              <a:rPr lang="en-US" sz="900" i="1" dirty="0"/>
            </a:br>
            <a:r>
              <a:rPr lang="en-US" sz="900" i="1" dirty="0"/>
              <a:t>Electric Circuit Fundamentals, 6e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386052" y="6157943"/>
            <a:ext cx="2543997" cy="5078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900" dirty="0"/>
              <a:t>Copyright ©2004 by Pearson Education, Inc.</a:t>
            </a:r>
            <a:br>
              <a:rPr lang="en-US" sz="900" dirty="0"/>
            </a:br>
            <a:r>
              <a:rPr lang="en-US" sz="900" dirty="0"/>
              <a:t>Upper Saddle River, New Jersey 07458</a:t>
            </a:r>
            <a:br>
              <a:rPr lang="en-US" sz="900" dirty="0"/>
            </a:br>
            <a:r>
              <a:rPr lang="en-US" sz="900" dirty="0"/>
              <a:t>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Γεννήτριες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συνεχούς ρεύματος 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sz="1800" dirty="0" smtClean="0">
                <a:solidFill>
                  <a:srgbClr val="0D3857"/>
                </a:solidFill>
              </a:rPr>
              <a:t>(</a:t>
            </a:r>
            <a:r>
              <a:rPr lang="en-US" sz="1800" i="1" dirty="0" err="1" smtClean="0">
                <a:solidFill>
                  <a:srgbClr val="0D3857"/>
                </a:solidFill>
              </a:rPr>
              <a:t>συνέχεια</a:t>
            </a:r>
            <a:r>
              <a:rPr lang="en-US" sz="1800" dirty="0" smtClean="0">
                <a:solidFill>
                  <a:srgbClr val="0D3857"/>
                </a:solidFill>
              </a:rPr>
              <a:t>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8640" y="5026343"/>
            <a:ext cx="8046720" cy="707886"/>
          </a:xfrm>
        </p:spPr>
        <p:txBody>
          <a:bodyPr wrap="square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Σ</a:t>
            </a:r>
            <a:r>
              <a:rPr lang="el-GR" dirty="0" smtClean="0">
                <a:solidFill>
                  <a:srgbClr val="000000"/>
                </a:solidFill>
              </a:rPr>
              <a:t>’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αυτή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διάταξη</a:t>
            </a:r>
            <a:r>
              <a:rPr lang="en-US" dirty="0" smtClean="0">
                <a:solidFill>
                  <a:srgbClr val="000000"/>
                </a:solidFill>
              </a:rPr>
              <a:t>, η </a:t>
            </a:r>
            <a:r>
              <a:rPr lang="el-GR" dirty="0" smtClean="0">
                <a:solidFill>
                  <a:srgbClr val="000000"/>
                </a:solidFill>
              </a:rPr>
              <a:t>παραγόμενη </a:t>
            </a:r>
            <a:r>
              <a:rPr lang="en-US" dirty="0" err="1" smtClean="0">
                <a:solidFill>
                  <a:srgbClr val="000000"/>
                </a:solidFill>
              </a:rPr>
              <a:t>τάση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πάντα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ίδια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πολικότητα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</a:rPr>
              <a:t>Επιπλέον</a:t>
            </a:r>
            <a:r>
              <a:rPr lang="el-GR" dirty="0" smtClean="0">
                <a:solidFill>
                  <a:srgbClr val="000000"/>
                </a:solidFill>
              </a:rPr>
              <a:t>, η παραγόμενη τάση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παρουσιάζει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χρονική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διακύμανση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4476" y="1633137"/>
            <a:ext cx="6903562" cy="3140257"/>
            <a:chOff x="834476" y="1633137"/>
            <a:chExt cx="6903562" cy="3140257"/>
          </a:xfrm>
        </p:grpSpPr>
        <p:pic>
          <p:nvPicPr>
            <p:cNvPr id="6" name="Picture 5" descr="fg07_03800"/>
            <p:cNvPicPr>
              <a:picLocks noChangeAspect="1" noChangeArrowheads="1"/>
            </p:cNvPicPr>
            <p:nvPr/>
          </p:nvPicPr>
          <p:blipFill>
            <a:blip r:embed="rId3" cstate="print"/>
            <a:srcRect l="2292" t="5088" r="12095" b="14089"/>
            <a:stretch>
              <a:fillRect/>
            </a:stretch>
          </p:blipFill>
          <p:spPr bwMode="auto">
            <a:xfrm>
              <a:off x="834476" y="1633137"/>
              <a:ext cx="6617884" cy="2893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308735" y="1636713"/>
            <a:ext cx="238125" cy="261937"/>
          </p:xfrm>
          <a:graphic>
            <a:graphicData uri="http://schemas.openxmlformats.org/presentationml/2006/ole">
              <p:oleObj spid="_x0000_s61442" name="Equation" r:id="rId4" imgW="126720" imgH="139680" progId="Equation.3">
                <p:embed/>
              </p:oleObj>
            </a:graphicData>
          </a:graphic>
        </p:graphicFrame>
        <p:graphicFrame>
          <p:nvGraphicFramePr>
            <p:cNvPr id="61443" name="Object 3"/>
            <p:cNvGraphicFramePr>
              <a:graphicFrameLocks noChangeAspect="1"/>
            </p:cNvGraphicFramePr>
            <p:nvPr/>
          </p:nvGraphicFramePr>
          <p:xfrm>
            <a:off x="847725" y="2541270"/>
            <a:ext cx="457200" cy="331788"/>
          </p:xfrm>
          <a:graphic>
            <a:graphicData uri="http://schemas.openxmlformats.org/presentationml/2006/ole">
              <p:oleObj spid="_x0000_s61443" name="Equation" r:id="rId5" imgW="279360" imgH="203040" progId="Equation.3">
                <p:embed/>
              </p:oleObj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7482840" y="3840480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l-G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0680" y="4434840"/>
              <a:ext cx="5110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l-GR" sz="1600" b="1" i="1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η</a:t>
              </a:r>
              <a:r>
                <a:rPr lang="el-GR" sz="1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περιστροφή	2</a:t>
              </a:r>
              <a:r>
                <a:rPr lang="el-GR" sz="1600" b="1" i="1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η</a:t>
              </a:r>
              <a:r>
                <a:rPr lang="el-GR" sz="1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περιστροφή	3</a:t>
              </a:r>
              <a:r>
                <a:rPr lang="el-GR" sz="1600" b="1" i="1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η</a:t>
              </a:r>
              <a:r>
                <a:rPr lang="el-GR" sz="1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περιστροφή</a:t>
              </a:r>
              <a:endParaRPr lang="el-G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6981" y="6132871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900" b="1" dirty="0"/>
              <a:t>Thomas L. Floyd</a:t>
            </a:r>
            <a:br>
              <a:rPr lang="en-US" sz="900" b="1" dirty="0"/>
            </a:br>
            <a:r>
              <a:rPr lang="en-US" sz="900" i="1" dirty="0"/>
              <a:t>Electronics Fundamentals, 6e</a:t>
            </a:r>
            <a:br>
              <a:rPr lang="en-US" sz="900" i="1" dirty="0"/>
            </a:br>
            <a:r>
              <a:rPr lang="en-US" sz="900" i="1" dirty="0"/>
              <a:t>Electric Circuit Fundamentals, 6e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386052" y="6157943"/>
            <a:ext cx="2543997" cy="5078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900" dirty="0"/>
              <a:t>Copyright ©2004 by Pearson Education, Inc.</a:t>
            </a:r>
            <a:br>
              <a:rPr lang="en-US" sz="900" dirty="0"/>
            </a:br>
            <a:r>
              <a:rPr lang="en-US" sz="900" dirty="0"/>
              <a:t>Upper Saddle River, New Jersey 07458</a:t>
            </a:r>
            <a:br>
              <a:rPr lang="en-US" sz="900" dirty="0"/>
            </a:br>
            <a:r>
              <a:rPr lang="en-US" sz="900" dirty="0"/>
              <a:t>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Γεννήτριες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συνεχούς ρεύματος 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sz="1800" dirty="0" smtClean="0">
                <a:solidFill>
                  <a:srgbClr val="0D3857"/>
                </a:solidFill>
              </a:rPr>
              <a:t>(</a:t>
            </a:r>
            <a:r>
              <a:rPr lang="en-US" sz="1800" i="1" dirty="0" err="1" smtClean="0">
                <a:solidFill>
                  <a:srgbClr val="0D3857"/>
                </a:solidFill>
              </a:rPr>
              <a:t>συνέχεια</a:t>
            </a:r>
            <a:r>
              <a:rPr lang="en-US" sz="1800" dirty="0" smtClean="0">
                <a:solidFill>
                  <a:srgbClr val="0D3857"/>
                </a:solidFill>
              </a:rPr>
              <a:t>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9213" y="1499014"/>
            <a:ext cx="8465574" cy="1461939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Για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παραγωγή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σταθερού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ρεύματος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στις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γεννήτριες</a:t>
            </a:r>
            <a:r>
              <a:rPr lang="en-US" sz="1600" dirty="0" smtClean="0">
                <a:solidFill>
                  <a:srgbClr val="000000"/>
                </a:solidFill>
              </a:rPr>
              <a:t> ΣΡ </a:t>
            </a:r>
            <a:r>
              <a:rPr lang="en-US" sz="1600" dirty="0" err="1" smtClean="0">
                <a:solidFill>
                  <a:srgbClr val="000000"/>
                </a:solidFill>
              </a:rPr>
              <a:t>του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εμπορίου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χρησιμοποιούνται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πολλά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πηνία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συλλέκτες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κατανεμημένα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τέτοιον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τρόπο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ώστε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οι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ημιτονοειδείς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παλμοί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ρεύματος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από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πηνία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να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παρουσιάζουν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διαφορά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φάσης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l-GR" sz="16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sz="1600" dirty="0" smtClean="0"/>
              <a:t>Στην εικόνα πάνω φαίνεται η επαγόμενη τάση για μια γεννήτρια με δύο πλαίσια (</a:t>
            </a:r>
            <a:r>
              <a:rPr lang="en-US" sz="1600" dirty="0" smtClean="0"/>
              <a:t>Loop 1 </a:t>
            </a:r>
            <a:r>
              <a:rPr lang="el-GR" sz="1600" dirty="0" smtClean="0"/>
              <a:t>και 2) κάθετα μεταξύ τους (διαφορά φάσης 90</a:t>
            </a:r>
            <a:r>
              <a:rPr lang="el-GR" sz="1600" dirty="0" smtClean="0">
                <a:sym typeface="Symbol"/>
              </a:rPr>
              <a:t>)</a:t>
            </a:r>
            <a:r>
              <a:rPr lang="el-GR" sz="1600" dirty="0" smtClean="0"/>
              <a:t>. 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6697" y="3118611"/>
            <a:ext cx="8170606" cy="2957719"/>
            <a:chOff x="486697" y="1629030"/>
            <a:chExt cx="8170606" cy="2957719"/>
          </a:xfrm>
        </p:grpSpPr>
        <p:pic>
          <p:nvPicPr>
            <p:cNvPr id="7" name="Picture 5" descr="fg07_03900"/>
            <p:cNvPicPr>
              <a:picLocks noChangeAspect="1" noChangeArrowheads="1"/>
            </p:cNvPicPr>
            <p:nvPr/>
          </p:nvPicPr>
          <p:blipFill>
            <a:blip r:embed="rId3" cstate="print"/>
            <a:srcRect l="2971" t="15928" r="2971" b="6761"/>
            <a:stretch>
              <a:fillRect/>
            </a:stretch>
          </p:blipFill>
          <p:spPr bwMode="auto">
            <a:xfrm>
              <a:off x="486697" y="1961535"/>
              <a:ext cx="8170606" cy="2625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117011" y="1739949"/>
            <a:ext cx="238125" cy="261937"/>
          </p:xfrm>
          <a:graphic>
            <a:graphicData uri="http://schemas.openxmlformats.org/presentationml/2006/ole">
              <p:oleObj spid="_x0000_s62466" name="Equation" r:id="rId4" imgW="126720" imgH="139680" progId="Equation.3">
                <p:embed/>
              </p:oleObj>
            </a:graphicData>
          </a:graphic>
        </p:graphicFrame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744489" y="2968962"/>
            <a:ext cx="457200" cy="331788"/>
          </p:xfrm>
          <a:graphic>
            <a:graphicData uri="http://schemas.openxmlformats.org/presentationml/2006/ole">
              <p:oleObj spid="_x0000_s62467" name="Equation" r:id="rId5" imgW="279360" imgH="203040" progId="Equation.3">
                <p:embed/>
              </p:oleObj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5529164" y="1629030"/>
              <a:ext cx="2759423" cy="483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l-GR" b="1" dirty="0" smtClean="0">
                  <a:solidFill>
                    <a:srgbClr val="FF5D5D"/>
                  </a:solidFill>
                  <a:latin typeface="Times New Roman" pitchFamily="18" charset="0"/>
                  <a:cs typeface="Times New Roman" pitchFamily="18" charset="0"/>
                </a:rPr>
                <a:t>Επαγόμενη τάση στο εξωτερικό κύκλωμα</a:t>
              </a:r>
              <a:endParaRPr lang="el-GR" b="1" dirty="0">
                <a:solidFill>
                  <a:srgbClr val="FF5D5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6981" y="6132871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900" b="1" dirty="0"/>
              <a:t>Thomas L. Floyd</a:t>
            </a:r>
            <a:br>
              <a:rPr lang="en-US" sz="900" b="1" dirty="0"/>
            </a:br>
            <a:r>
              <a:rPr lang="en-US" sz="900" i="1" dirty="0"/>
              <a:t>Electronics Fundamentals, 6e</a:t>
            </a:r>
            <a:br>
              <a:rPr lang="en-US" sz="900" i="1" dirty="0"/>
            </a:br>
            <a:r>
              <a:rPr lang="en-US" sz="900" i="1" dirty="0"/>
              <a:t>Electric Circuit Fundamentals, 6e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386052" y="6157943"/>
            <a:ext cx="2543997" cy="5078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900" dirty="0"/>
              <a:t>Copyright ©2004 by Pearson Education, Inc.</a:t>
            </a:r>
            <a:br>
              <a:rPr lang="en-US" sz="900" dirty="0"/>
            </a:br>
            <a:r>
              <a:rPr lang="en-US" sz="900" dirty="0"/>
              <a:t>Upper Saddle River, New Jersey 07458</a:t>
            </a:r>
            <a:br>
              <a:rPr lang="en-US" sz="900" dirty="0"/>
            </a:br>
            <a:r>
              <a:rPr lang="en-US" sz="900" dirty="0"/>
              <a:t>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Κινητήρες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73161"/>
            <a:ext cx="8229600" cy="4462760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</a:rPr>
              <a:t>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κινητήρ</a:t>
            </a:r>
            <a:r>
              <a:rPr lang="el-G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ς (ή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μοτέρ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συσκευ</a:t>
            </a:r>
            <a:r>
              <a:rPr lang="el-GR" dirty="0" smtClean="0">
                <a:solidFill>
                  <a:srgbClr val="000000"/>
                </a:solidFill>
              </a:rPr>
              <a:t>ές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οι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οποί</a:t>
            </a:r>
            <a:r>
              <a:rPr lang="el-GR" dirty="0" smtClean="0">
                <a:solidFill>
                  <a:srgbClr val="000000"/>
                </a:solidFill>
              </a:rPr>
              <a:t>ες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δέχ</a:t>
            </a:r>
            <a:r>
              <a:rPr lang="el-GR" dirty="0" smtClean="0">
                <a:solidFill>
                  <a:srgbClr val="000000"/>
                </a:solidFill>
              </a:rPr>
              <a:t>ον</a:t>
            </a:r>
            <a:r>
              <a:rPr lang="en-US" dirty="0" err="1" smtClean="0">
                <a:solidFill>
                  <a:srgbClr val="000000"/>
                </a:solidFill>
              </a:rPr>
              <a:t>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ενέργεια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μέσω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ηλεκτρισμού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αποδίδ</a:t>
            </a:r>
            <a:r>
              <a:rPr lang="el-GR" dirty="0" smtClean="0">
                <a:solidFill>
                  <a:srgbClr val="000000"/>
                </a:solidFill>
              </a:rPr>
              <a:t>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ενέργεια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παραγωγή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έργου</a:t>
            </a:r>
            <a:r>
              <a:rPr lang="el-GR" dirty="0" smtClean="0">
                <a:solidFill>
                  <a:srgbClr val="000000"/>
                </a:solidFill>
              </a:rPr>
              <a:t> (μηχανικού)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Στην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ουσία</a:t>
            </a:r>
            <a:r>
              <a:rPr lang="en-US" dirty="0" smtClean="0">
                <a:solidFill>
                  <a:srgbClr val="000000"/>
                </a:solidFill>
              </a:rPr>
              <a:t>, ο </a:t>
            </a:r>
            <a:r>
              <a:rPr lang="en-US" dirty="0" err="1" smtClean="0">
                <a:solidFill>
                  <a:srgbClr val="000000"/>
                </a:solidFill>
              </a:rPr>
              <a:t>κινητήρας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γεννήτρια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λειτουργεί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αντίστροφα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πηνίο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τροφοδοτείται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ρεύμα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μπαταρία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οπότε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ροπή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αναπτύσσεται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ρευματοφόρο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πηνίο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προκαλεί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περιστροφή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προσάρτηση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περιστρεφόμενου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πηνίου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κάποια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εξωτερική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συσκευή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μπορούμε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παραγάγουμε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ωφέλιμο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μηχανικό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έργο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Όμως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l-GR" dirty="0" smtClean="0">
                <a:solidFill>
                  <a:srgbClr val="000000"/>
                </a:solidFill>
              </a:rPr>
              <a:t>εφόσον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πηνίο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περιστρέφεται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μέσα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ένα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επάγεται</a:t>
            </a:r>
            <a:r>
              <a:rPr lang="en-US" dirty="0" smtClean="0">
                <a:solidFill>
                  <a:srgbClr val="000000"/>
                </a:solidFill>
              </a:rPr>
              <a:t> ΗΕΔ</a:t>
            </a:r>
            <a:r>
              <a:rPr lang="el-GR" dirty="0" smtClean="0">
                <a:solidFill>
                  <a:srgbClr val="000000"/>
                </a:solidFill>
              </a:rPr>
              <a:t> στο πηνίο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1200"/>
              </a:spcBef>
              <a:buClr>
                <a:srgbClr val="2187BA"/>
              </a:buClr>
            </a:pPr>
            <a:r>
              <a:rPr lang="en-US" sz="1700" dirty="0" err="1" smtClean="0">
                <a:solidFill>
                  <a:srgbClr val="000000"/>
                </a:solidFill>
              </a:rPr>
              <a:t>Αυτή</a:t>
            </a:r>
            <a:r>
              <a:rPr lang="en-US" sz="1700" dirty="0" smtClean="0">
                <a:solidFill>
                  <a:srgbClr val="000000"/>
                </a:solidFill>
              </a:rPr>
              <a:t> η </a:t>
            </a:r>
            <a:r>
              <a:rPr lang="en-US" sz="1700" dirty="0" err="1" smtClean="0">
                <a:solidFill>
                  <a:srgbClr val="000000"/>
                </a:solidFill>
              </a:rPr>
              <a:t>επαγόμενη</a:t>
            </a:r>
            <a:r>
              <a:rPr lang="en-US" sz="1700" dirty="0" smtClean="0">
                <a:solidFill>
                  <a:srgbClr val="000000"/>
                </a:solidFill>
              </a:rPr>
              <a:t> ΗΕΔ </a:t>
            </a:r>
            <a:r>
              <a:rPr lang="en-US" sz="1700" dirty="0" err="1" smtClean="0">
                <a:solidFill>
                  <a:srgbClr val="000000"/>
                </a:solidFill>
              </a:rPr>
              <a:t>πάντα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τείνει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να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ελαττώσει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ρεύμα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διαρρέει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πηνίο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1200"/>
              </a:spcBef>
              <a:buClr>
                <a:srgbClr val="2187BA"/>
              </a:buClr>
            </a:pPr>
            <a:r>
              <a:rPr lang="en-US" sz="1700" dirty="0" err="1" smtClean="0">
                <a:solidFill>
                  <a:srgbClr val="000000"/>
                </a:solidFill>
              </a:rPr>
              <a:t>Καθώς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αυξάνεται</a:t>
            </a:r>
            <a:r>
              <a:rPr lang="en-US" sz="1700" dirty="0" smtClean="0">
                <a:solidFill>
                  <a:srgbClr val="000000"/>
                </a:solidFill>
              </a:rPr>
              <a:t> η </a:t>
            </a:r>
            <a:r>
              <a:rPr lang="en-US" sz="1700" dirty="0" err="1" smtClean="0">
                <a:solidFill>
                  <a:srgbClr val="000000"/>
                </a:solidFill>
              </a:rPr>
              <a:t>ταχύτητα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περιστροφής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πηνίου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</a:rPr>
              <a:t>αυξάνεται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και</a:t>
            </a:r>
            <a:r>
              <a:rPr lang="en-US" sz="1700" dirty="0" smtClean="0">
                <a:solidFill>
                  <a:srgbClr val="000000"/>
                </a:solidFill>
              </a:rPr>
              <a:t> η </a:t>
            </a:r>
            <a:r>
              <a:rPr lang="en-US" sz="1700" dirty="0" err="1" smtClean="0">
                <a:solidFill>
                  <a:srgbClr val="000000"/>
                </a:solidFill>
              </a:rPr>
              <a:t>τιμή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της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αντιηλεκτρεγερτικής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δύναμης</a:t>
            </a:r>
            <a:r>
              <a:rPr lang="en-US" sz="1700" dirty="0" smtClean="0">
                <a:solidFill>
                  <a:srgbClr val="000000"/>
                </a:solidFill>
              </a:rPr>
              <a:t> (</a:t>
            </a:r>
            <a:r>
              <a:rPr lang="en-US" sz="1700" dirty="0" err="1" smtClean="0">
                <a:solidFill>
                  <a:srgbClr val="000000"/>
                </a:solidFill>
              </a:rPr>
              <a:t>αντι</a:t>
            </a:r>
            <a:r>
              <a:rPr lang="en-US" sz="1700" dirty="0" smtClean="0">
                <a:solidFill>
                  <a:srgbClr val="000000"/>
                </a:solidFill>
              </a:rPr>
              <a:t>-ΗΕΔ).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Κινητήρες</a:t>
            </a:r>
            <a:r>
              <a:rPr lang="el-GR" dirty="0" smtClean="0">
                <a:solidFill>
                  <a:srgbClr val="0D3857"/>
                </a:solidFill>
              </a:rPr>
              <a:t> 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sz="1800" dirty="0" smtClean="0">
                <a:solidFill>
                  <a:srgbClr val="0D3857"/>
                </a:solidFill>
              </a:rPr>
              <a:t>(</a:t>
            </a:r>
            <a:r>
              <a:rPr lang="en-US" sz="1800" i="1" dirty="0" err="1" smtClean="0">
                <a:solidFill>
                  <a:srgbClr val="0D3857"/>
                </a:solidFill>
              </a:rPr>
              <a:t>συνέχεια</a:t>
            </a:r>
            <a:r>
              <a:rPr lang="en-US" sz="1800" dirty="0" smtClean="0">
                <a:solidFill>
                  <a:srgbClr val="0D3857"/>
                </a:solidFill>
              </a:rPr>
              <a:t>)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2092881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ρεύμα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περιστρεφόμενο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πηνίο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περιορίζεται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αντι</a:t>
            </a:r>
            <a:r>
              <a:rPr lang="en-US" dirty="0" smtClean="0">
                <a:solidFill>
                  <a:srgbClr val="000000"/>
                </a:solidFill>
              </a:rPr>
              <a:t>-ΗΕΔ.</a:t>
            </a: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n-US" sz="1700" dirty="0" err="1" smtClean="0">
                <a:solidFill>
                  <a:srgbClr val="000000"/>
                </a:solidFill>
              </a:rPr>
              <a:t>Χρησιμοποιούμε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όρο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i="1" dirty="0" err="1" smtClean="0">
                <a:solidFill>
                  <a:srgbClr val="000000"/>
                </a:solidFill>
              </a:rPr>
              <a:t>αντι</a:t>
            </a:r>
            <a:r>
              <a:rPr lang="en-US" sz="1700" i="1" dirty="0" smtClean="0">
                <a:solidFill>
                  <a:srgbClr val="000000"/>
                </a:solidFill>
              </a:rPr>
              <a:t>-ΗΕΔ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για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να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δείξουμε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ότι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πρόκειται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για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επαγόμενη</a:t>
            </a:r>
            <a:r>
              <a:rPr lang="en-US" sz="1700" dirty="0" smtClean="0">
                <a:solidFill>
                  <a:srgbClr val="000000"/>
                </a:solidFill>
              </a:rPr>
              <a:t> ΗΕΔ </a:t>
            </a:r>
            <a:r>
              <a:rPr lang="en-US" sz="1700" dirty="0" err="1" smtClean="0">
                <a:solidFill>
                  <a:srgbClr val="000000"/>
                </a:solidFill>
              </a:rPr>
              <a:t>που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τείνει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να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μειώσει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ρεύμα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τροφοδοσίας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Αυτή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επαγόμενη</a:t>
            </a:r>
            <a:r>
              <a:rPr lang="en-US" dirty="0" smtClean="0">
                <a:solidFill>
                  <a:srgbClr val="000000"/>
                </a:solidFill>
              </a:rPr>
              <a:t> ΗΕΔ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αιτία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οποία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απαιτήσεις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ισχύος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εκκίνηση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λειτουργία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ενός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κινητήρα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μεγαλύτερες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μηχανικό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κινητήρα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μεγάλο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απ’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ό,τι </a:t>
            </a: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μικρό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51" y="176981"/>
            <a:ext cx="8716298" cy="400110"/>
          </a:xfrm>
        </p:spPr>
        <p:txBody>
          <a:bodyPr wrap="square" tIns="91440">
            <a:spAutoFit/>
          </a:bodyPr>
          <a:lstStyle/>
          <a:p>
            <a:r>
              <a:rPr lang="el-GR" sz="2000" i="1" dirty="0" smtClean="0">
                <a:solidFill>
                  <a:srgbClr val="0D3857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l-GR" sz="2000" dirty="0" smtClean="0">
                <a:solidFill>
                  <a:srgbClr val="0D3857"/>
                </a:solidFill>
              </a:rPr>
              <a:t> </a:t>
            </a:r>
            <a:r>
              <a:rPr lang="el-GR" sz="1800" b="1" dirty="0" smtClean="0">
                <a:solidFill>
                  <a:srgbClr val="FF0000"/>
                </a:solidFill>
              </a:rPr>
              <a:t>Η</a:t>
            </a:r>
            <a:r>
              <a:rPr lang="en-US" sz="1800" b="1" dirty="0" smtClean="0">
                <a:solidFill>
                  <a:srgbClr val="FF0000"/>
                </a:solidFill>
              </a:rPr>
              <a:t>9</a:t>
            </a:r>
            <a:r>
              <a:rPr lang="el-GR" sz="1800" b="1" dirty="0" smtClean="0">
                <a:solidFill>
                  <a:srgbClr val="FF0000"/>
                </a:solidFill>
              </a:rPr>
              <a:t>.</a:t>
            </a:r>
            <a:r>
              <a:rPr lang="en-US" sz="1800" b="1" dirty="0" smtClean="0">
                <a:solidFill>
                  <a:srgbClr val="FF0000"/>
                </a:solidFill>
              </a:rPr>
              <a:t>9</a:t>
            </a:r>
            <a:r>
              <a:rPr lang="el-GR" sz="2000" dirty="0" smtClean="0">
                <a:solidFill>
                  <a:srgbClr val="0D3857"/>
                </a:solidFill>
              </a:rPr>
              <a:t>  </a:t>
            </a:r>
            <a:r>
              <a:rPr lang="el-GR" sz="1800" b="1" dirty="0" smtClean="0">
                <a:solidFill>
                  <a:srgbClr val="0D3857"/>
                </a:solidFill>
              </a:rPr>
              <a:t>Επαγόμενο ρεύμα κινητήρα</a:t>
            </a:r>
            <a:endParaRPr lang="en-US" sz="1800" b="1" dirty="0" smtClean="0">
              <a:solidFill>
                <a:srgbClr val="0D385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348" y="682012"/>
            <a:ext cx="8657304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l-GR" sz="1700" dirty="0" smtClean="0">
                <a:latin typeface="+mn-lt"/>
              </a:rPr>
              <a:t>Το πηνίο ενός κινητήρα έχει συνολική αντίσταση 10</a:t>
            </a:r>
            <a:r>
              <a:rPr lang="en-US" sz="1700" dirty="0" smtClean="0">
                <a:latin typeface="+mn-lt"/>
              </a:rPr>
              <a:t> </a:t>
            </a:r>
            <a:r>
              <a:rPr lang="el-GR" sz="1700" dirty="0" smtClean="0">
                <a:latin typeface="+mn-lt"/>
              </a:rPr>
              <a:t>Ω και τροφοδοτείται από πηγή τάσης 120 </a:t>
            </a:r>
            <a:r>
              <a:rPr lang="en-US" sz="1700" dirty="0" smtClean="0">
                <a:latin typeface="+mn-lt"/>
              </a:rPr>
              <a:t>V</a:t>
            </a:r>
            <a:r>
              <a:rPr lang="el-GR" sz="1700" dirty="0" smtClean="0">
                <a:latin typeface="+mn-lt"/>
              </a:rPr>
              <a:t>. Όταν ο κινητήρας λειτουργεί στη μέγιστη γωνιακή ταχύτητά του, η αντί-ΗΕΔ είναι 70 </a:t>
            </a:r>
            <a:r>
              <a:rPr lang="en-US" sz="1700" dirty="0" smtClean="0">
                <a:latin typeface="+mn-lt"/>
              </a:rPr>
              <a:t>V.</a:t>
            </a:r>
          </a:p>
          <a:p>
            <a:pPr marL="800100" indent="-342900">
              <a:spcBef>
                <a:spcPts val="600"/>
              </a:spcBef>
              <a:buAutoNum type="alphaUcParenBoth"/>
            </a:pPr>
            <a:r>
              <a:rPr lang="el-GR" sz="1700" dirty="0" smtClean="0">
                <a:latin typeface="+mn-lt"/>
              </a:rPr>
              <a:t>Βρείτε το ρεύμα στο πηνίο τη στιγμή που τίθεται σε λειτουργία ο κινητήρας.</a:t>
            </a:r>
          </a:p>
          <a:p>
            <a:pPr marL="800100" indent="-342900">
              <a:spcBef>
                <a:spcPts val="600"/>
              </a:spcBef>
              <a:buAutoNum type="alphaUcParenBoth"/>
            </a:pPr>
            <a:r>
              <a:rPr lang="el-GR" sz="1700" dirty="0" smtClean="0">
                <a:latin typeface="+mn-lt"/>
              </a:rPr>
              <a:t>Βρείτε </a:t>
            </a:r>
            <a:r>
              <a:rPr lang="el-GR" sz="1700" dirty="0" smtClean="0"/>
              <a:t>το ρεύμα στο πηνίο</a:t>
            </a:r>
            <a:r>
              <a:rPr lang="el-GR" sz="1700" dirty="0" smtClean="0">
                <a:latin typeface="+mn-lt"/>
              </a:rPr>
              <a:t> όταν ο </a:t>
            </a:r>
            <a:r>
              <a:rPr lang="el-GR" sz="1700" dirty="0" smtClean="0"/>
              <a:t>κινητήρας έχει φτάσει τη μέγιστη ταχύτητά του</a:t>
            </a:r>
          </a:p>
          <a:p>
            <a:pPr marL="800100" indent="-342900">
              <a:spcBef>
                <a:spcPts val="600"/>
              </a:spcBef>
              <a:buAutoNum type="alphaUcParenBoth"/>
            </a:pPr>
            <a:r>
              <a:rPr lang="el-GR" sz="1700" dirty="0" smtClean="0"/>
              <a:t>Έστω ότι ο κινητήρας κινεί ένα δισκοπρίονο του οποίου η λεπίδα μπλοκάρει σε ένα κομμάτι ξύλο και ο κινητήρας δεν μπορεί να περιστραφεί. Πόσο αυξάνεται η ισχύς τροφοδοσίας του</a:t>
            </a:r>
            <a:r>
              <a:rPr lang="en-US" sz="1700" dirty="0" smtClean="0"/>
              <a:t>;</a:t>
            </a:r>
            <a:endParaRPr lang="el-GR" sz="1700" dirty="0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65470" y="3134025"/>
            <a:ext cx="4601497" cy="264175"/>
          </a:xfrm>
        </p:spPr>
        <p:txBody>
          <a:bodyPr wrap="square">
            <a:spAutoFit/>
          </a:bodyPr>
          <a:lstStyle/>
          <a:p>
            <a:pPr marL="0" indent="0"/>
            <a:r>
              <a:rPr lang="el-GR" sz="1800" b="1" dirty="0" smtClean="0">
                <a:solidFill>
                  <a:srgbClr val="FF0000"/>
                </a:solidFill>
              </a:rPr>
              <a:t>ΛΥΣΗ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0721" y="3439255"/>
            <a:ext cx="858356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defTabSz="398463">
              <a:lnSpc>
                <a:spcPct val="100000"/>
              </a:lnSpc>
              <a:spcBef>
                <a:spcPts val="1800"/>
              </a:spcBef>
            </a:pPr>
            <a:r>
              <a:rPr lang="el-GR" sz="1700" dirty="0" smtClean="0">
                <a:solidFill>
                  <a:srgbClr val="000000"/>
                </a:solidFill>
              </a:rPr>
              <a:t>(Α)	Τη στιγμή κατά την οποία ο κινητήρας τίθεται σε λειτουργία δεν υπάρχει αντί-ΗΕΔ (διότι δεν έχει ξεκινήσει η κίνηση)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  <a:endParaRPr lang="el-GR" sz="1700" dirty="0" smtClean="0">
              <a:solidFill>
                <a:srgbClr val="000000"/>
              </a:solidFill>
            </a:endParaRPr>
          </a:p>
          <a:p>
            <a:pPr marL="398463" indent="-398463" defTabSz="398463">
              <a:lnSpc>
                <a:spcPct val="100000"/>
              </a:lnSpc>
              <a:spcBef>
                <a:spcPts val="1800"/>
              </a:spcBef>
            </a:pPr>
            <a:r>
              <a:rPr lang="el-GR" sz="1700" dirty="0" smtClean="0">
                <a:solidFill>
                  <a:srgbClr val="000000"/>
                </a:solidFill>
              </a:rPr>
              <a:t>	Επομένως, το ρεύμα είναι (νόμος του </a:t>
            </a:r>
            <a:r>
              <a:rPr lang="en-US" sz="1700" dirty="0" smtClean="0">
                <a:solidFill>
                  <a:srgbClr val="000000"/>
                </a:solidFill>
              </a:rPr>
              <a:t>Ohm)</a:t>
            </a:r>
            <a:endParaRPr lang="el-GR" sz="1700" dirty="0" smtClean="0">
              <a:solidFill>
                <a:srgbClr val="000000"/>
              </a:solidFill>
            </a:endParaRPr>
          </a:p>
          <a:p>
            <a:pPr marL="398463" indent="-398463" defTabSz="398463">
              <a:lnSpc>
                <a:spcPct val="100000"/>
              </a:lnSpc>
              <a:spcBef>
                <a:spcPts val="2400"/>
              </a:spcBef>
            </a:pPr>
            <a:r>
              <a:rPr lang="el-GR" sz="1700" dirty="0" smtClean="0">
                <a:solidFill>
                  <a:srgbClr val="000000"/>
                </a:solidFill>
              </a:rPr>
              <a:t>(Β)	Στη μέγιστη ταχύτητα, στο πηνίο του κινητήρα αναπτύσσεται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70 </a:t>
            </a:r>
            <a:r>
              <a:rPr lang="en-US" sz="1700" dirty="0" smtClean="0">
                <a:solidFill>
                  <a:srgbClr val="000000"/>
                </a:solidFill>
              </a:rPr>
              <a:t>V</a:t>
            </a:r>
            <a:r>
              <a:rPr lang="el-GR" sz="1700" dirty="0" smtClean="0">
                <a:solidFill>
                  <a:srgbClr val="000000"/>
                </a:solidFill>
              </a:rPr>
              <a:t> αντί-ΗΕΔ.</a:t>
            </a:r>
            <a:endParaRPr lang="en-US" sz="1700" dirty="0" smtClean="0">
              <a:solidFill>
                <a:srgbClr val="000000"/>
              </a:solidFill>
            </a:endParaRPr>
          </a:p>
          <a:p>
            <a:pPr marL="398463" indent="-398463" defTabSz="398463">
              <a:lnSpc>
                <a:spcPct val="100000"/>
              </a:lnSpc>
              <a:spcBef>
                <a:spcPts val="18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	</a:t>
            </a:r>
            <a:r>
              <a:rPr lang="el-GR" sz="1700" dirty="0" smtClean="0">
                <a:solidFill>
                  <a:srgbClr val="000000"/>
                </a:solidFill>
              </a:rPr>
              <a:t>Επομένως</a:t>
            </a:r>
            <a:r>
              <a:rPr lang="en-US" sz="1700" dirty="0" smtClean="0">
                <a:solidFill>
                  <a:srgbClr val="000000"/>
                </a:solidFill>
              </a:rPr>
              <a:t>:</a:t>
            </a:r>
          </a:p>
          <a:p>
            <a:pPr marL="3938588" indent="-3938588" defTabSz="398463">
              <a:lnSpc>
                <a:spcPct val="100000"/>
              </a:lnSpc>
              <a:spcBef>
                <a:spcPts val="3000"/>
              </a:spcBef>
            </a:pPr>
            <a:r>
              <a:rPr lang="el-GR" sz="1700" dirty="0" smtClean="0">
                <a:solidFill>
                  <a:srgbClr val="000000"/>
                </a:solidFill>
              </a:rPr>
              <a:t>(Γ)	δηλαδή, η ισχύς που παρέχεται στον κινητήρα, όταν ακινητοποιηθεί, αυξάνει 5,.76 φορές.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006975" y="4055857"/>
          <a:ext cx="1984375" cy="574675"/>
        </p:xfrm>
        <a:graphic>
          <a:graphicData uri="http://schemas.openxmlformats.org/presentationml/2006/ole">
            <p:oleObj spid="_x0000_s63501" name="Equation" r:id="rId3" imgW="1269720" imgH="368280" progId="Equation.3">
              <p:embed/>
            </p:oleObj>
          </a:graphicData>
        </a:graphic>
      </p:graphicFrame>
      <p:graphicFrame>
        <p:nvGraphicFramePr>
          <p:cNvPr id="63502" name="Object 14"/>
          <p:cNvGraphicFramePr>
            <a:graphicFrameLocks noChangeAspect="1"/>
          </p:cNvGraphicFramePr>
          <p:nvPr/>
        </p:nvGraphicFramePr>
        <p:xfrm>
          <a:off x="2103438" y="5128958"/>
          <a:ext cx="3821112" cy="584200"/>
        </p:xfrm>
        <a:graphic>
          <a:graphicData uri="http://schemas.openxmlformats.org/presentationml/2006/ole">
            <p:oleObj spid="_x0000_s63502" name="Equation" r:id="rId4" imgW="2489040" imgH="380880" progId="Equation.3">
              <p:embed/>
            </p:oleObj>
          </a:graphicData>
        </a:graphic>
      </p:graphicFrame>
      <p:graphicFrame>
        <p:nvGraphicFramePr>
          <p:cNvPr id="63503" name="Object 15"/>
          <p:cNvGraphicFramePr>
            <a:graphicFrameLocks noChangeAspect="1"/>
          </p:cNvGraphicFramePr>
          <p:nvPr/>
        </p:nvGraphicFramePr>
        <p:xfrm>
          <a:off x="854997" y="5720175"/>
          <a:ext cx="3178175" cy="661987"/>
        </p:xfrm>
        <a:graphic>
          <a:graphicData uri="http://schemas.openxmlformats.org/presentationml/2006/ole">
            <p:oleObj spid="_x0000_s63503" name="Equation" r:id="rId5" imgW="207000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Υβριδικά συστήματα κίνησης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617408"/>
            <a:ext cx="8229600" cy="4560888"/>
          </a:xfrm>
        </p:spPr>
        <p:txBody>
          <a:bodyPr>
            <a:spAutoFit/>
          </a:bodyPr>
          <a:lstStyle/>
          <a:p>
            <a:pPr marL="0" indent="0"/>
            <a:r>
              <a:rPr lang="en-US" sz="1600" dirty="0" err="1" smtClean="0">
                <a:solidFill>
                  <a:srgbClr val="000000"/>
                </a:solidFill>
              </a:rPr>
              <a:t>Στα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αυτοκίνητα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υβριδικά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συστήματα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κίνησης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για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βελτίωση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εξοικονόμησης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καυσίμου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μείωση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των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ρύπων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συνδυάζονται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ένας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βενζινοκινητήρας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ένας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ηλεκτροκινητήρας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0" indent="0"/>
            <a:r>
              <a:rPr lang="en-US" sz="1600" dirty="0" err="1" smtClean="0">
                <a:solidFill>
                  <a:srgbClr val="000000"/>
                </a:solidFill>
              </a:rPr>
              <a:t>Σε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αυτά</a:t>
            </a:r>
            <a:r>
              <a:rPr lang="en-US" sz="1600" dirty="0" smtClean="0">
                <a:solidFill>
                  <a:srgbClr val="000000"/>
                </a:solidFill>
              </a:rPr>
              <a:t>, η </a:t>
            </a:r>
            <a:r>
              <a:rPr lang="en-US" sz="1600" dirty="0" err="1" smtClean="0">
                <a:solidFill>
                  <a:srgbClr val="000000"/>
                </a:solidFill>
              </a:rPr>
              <a:t>ισχύς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παρέχεται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στους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τροχούς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είτε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από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βενζινοκινητήρα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είτε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από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ηλεκτροκινητήρα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0" indent="0"/>
            <a:r>
              <a:rPr lang="en-US" sz="1600" dirty="0" err="1" smtClean="0">
                <a:solidFill>
                  <a:srgbClr val="000000"/>
                </a:solidFill>
              </a:rPr>
              <a:t>Σε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κανονικές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συνθήκες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οδήγησης</a:t>
            </a:r>
            <a:r>
              <a:rPr lang="en-US" sz="1600" dirty="0" smtClean="0">
                <a:solidFill>
                  <a:srgbClr val="000000"/>
                </a:solidFill>
              </a:rPr>
              <a:t>, ο </a:t>
            </a:r>
            <a:r>
              <a:rPr lang="en-US" sz="1600" dirty="0" err="1" smtClean="0">
                <a:solidFill>
                  <a:srgbClr val="000000"/>
                </a:solidFill>
              </a:rPr>
              <a:t>ηλεκτροκινητήρας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επιταχύνει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αυτοκίνητο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από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ακινησία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μέχρι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να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φτάσει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περίπου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τα</a:t>
            </a:r>
            <a:r>
              <a:rPr lang="en-US" sz="1600" dirty="0" smtClean="0">
                <a:solidFill>
                  <a:srgbClr val="000000"/>
                </a:solidFill>
              </a:rPr>
              <a:t> 24 km/h.</a:t>
            </a:r>
          </a:p>
          <a:p>
            <a:pPr marL="0" indent="0"/>
            <a:r>
              <a:rPr lang="en-US" sz="1600" dirty="0" err="1" smtClean="0">
                <a:solidFill>
                  <a:srgbClr val="000000"/>
                </a:solidFill>
              </a:rPr>
              <a:t>Στον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χρόνο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απαιτείται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γι</a:t>
            </a:r>
            <a:r>
              <a:rPr lang="en-US" sz="1600" dirty="0" smtClean="0">
                <a:solidFill>
                  <a:srgbClr val="000000"/>
                </a:solidFill>
              </a:rPr>
              <a:t>’ </a:t>
            </a:r>
            <a:r>
              <a:rPr lang="en-US" sz="1600" dirty="0" err="1" smtClean="0">
                <a:solidFill>
                  <a:srgbClr val="000000"/>
                </a:solidFill>
              </a:rPr>
              <a:t>αυτή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επιτάχυνση</a:t>
            </a:r>
            <a:r>
              <a:rPr lang="en-US" sz="1600" dirty="0" smtClean="0">
                <a:solidFill>
                  <a:srgbClr val="000000"/>
                </a:solidFill>
              </a:rPr>
              <a:t>, ο </a:t>
            </a:r>
            <a:r>
              <a:rPr lang="en-US" sz="1600" dirty="0" err="1" smtClean="0">
                <a:solidFill>
                  <a:srgbClr val="000000"/>
                </a:solidFill>
              </a:rPr>
              <a:t>βενζινοκινητήρας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παραμένει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εκτός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λειτουργίας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οπότε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δεν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καταναλώνεται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καύσιμο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δεν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εκπέμπονται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ρύποι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0" indent="0"/>
            <a:r>
              <a:rPr lang="en-US" sz="1600" dirty="0" err="1" smtClean="0">
                <a:solidFill>
                  <a:srgbClr val="000000"/>
                </a:solidFill>
              </a:rPr>
              <a:t>Σε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υψηλότερες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ταχύτητες</a:t>
            </a:r>
            <a:r>
              <a:rPr lang="en-US" sz="1600" dirty="0" smtClean="0">
                <a:solidFill>
                  <a:srgbClr val="000000"/>
                </a:solidFill>
              </a:rPr>
              <a:t>, ο </a:t>
            </a:r>
            <a:r>
              <a:rPr lang="en-US" sz="1600" dirty="0" err="1" smtClean="0">
                <a:solidFill>
                  <a:srgbClr val="000000"/>
                </a:solidFill>
              </a:rPr>
              <a:t>βενζινοκινητήρας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και</a:t>
            </a:r>
            <a:r>
              <a:rPr lang="en-US" sz="1600" dirty="0" smtClean="0">
                <a:solidFill>
                  <a:srgbClr val="000000"/>
                </a:solidFill>
              </a:rPr>
              <a:t> ο </a:t>
            </a:r>
            <a:r>
              <a:rPr lang="en-US" sz="1600" dirty="0" err="1" smtClean="0">
                <a:solidFill>
                  <a:srgbClr val="000000"/>
                </a:solidFill>
              </a:rPr>
              <a:t>ηλεκτροκινητήρας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συνεργάζονται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έτσι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ώστε</a:t>
            </a:r>
            <a:r>
              <a:rPr lang="en-US" sz="1600" dirty="0" smtClean="0">
                <a:solidFill>
                  <a:srgbClr val="000000"/>
                </a:solidFill>
              </a:rPr>
              <a:t> ο </a:t>
            </a:r>
            <a:r>
              <a:rPr lang="en-US" sz="1600" dirty="0" err="1" smtClean="0">
                <a:solidFill>
                  <a:srgbClr val="000000"/>
                </a:solidFill>
              </a:rPr>
              <a:t>βενζινοκινητήρας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να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λειτουργεί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στην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πιο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αποδοτική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ταχύτητά</a:t>
            </a:r>
            <a:r>
              <a:rPr lang="en-US" sz="1600" dirty="0" smtClean="0">
                <a:solidFill>
                  <a:srgbClr val="000000"/>
                </a:solidFill>
              </a:rPr>
              <a:t> τ</a:t>
            </a:r>
            <a:r>
              <a:rPr lang="el-GR" sz="1600" dirty="0" smtClean="0">
                <a:solidFill>
                  <a:srgbClr val="000000"/>
                </a:solidFill>
              </a:rPr>
              <a:t>ου</a:t>
            </a:r>
            <a:r>
              <a:rPr lang="en-US" sz="1600" dirty="0" smtClean="0">
                <a:solidFill>
                  <a:srgbClr val="000000"/>
                </a:solidFill>
              </a:rPr>
              <a:t> ή </a:t>
            </a:r>
            <a:r>
              <a:rPr lang="en-US" sz="1600" dirty="0" err="1" smtClean="0">
                <a:solidFill>
                  <a:srgbClr val="000000"/>
                </a:solidFill>
              </a:rPr>
              <a:t>πολύ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κοντά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αυτήν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0" indent="0"/>
            <a:r>
              <a:rPr lang="en-US" sz="1600" dirty="0" err="1" smtClean="0">
                <a:solidFill>
                  <a:srgbClr val="000000"/>
                </a:solidFill>
              </a:rPr>
              <a:t>Ως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αποτέλεσμα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με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ίδια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ποσότητα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βενζίνης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υβριδικό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αυτοκίνητο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διανύει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σημαντικά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μεγαλύτερη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απόσταση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σχέση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ένα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κλασικό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βενζινοκίνητο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αυτοκίνητο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Δινορεύματα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586527"/>
            <a:ext cx="4114801" cy="433965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μεταλλικά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σώματα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κινούνται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μέσα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ένα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επάγονται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κυκλικά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ρεύματα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ονομάζονται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δινορεύματα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δινορεύματα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επάγονται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πλάκα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εισέρχεται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αντίθετη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εκείνα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επάγονται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πλάκα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εγκαταλείπει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Πολλές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φορές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δινορεύματα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ανεπιθύμητα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επειδή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συνεπάγονται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μετασχηματισμό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μηχανικής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ενέργειας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εσωτερική</a:t>
            </a:r>
            <a:r>
              <a:rPr lang="el-GR" dirty="0" smtClean="0">
                <a:solidFill>
                  <a:srgbClr val="000000"/>
                </a:solidFill>
              </a:rPr>
              <a:t> ενέργεια (θερμοκρασία) του μεταλλικού σώματος 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4036" name="TextBox 9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Η9.6</a:t>
            </a:r>
          </a:p>
        </p:txBody>
      </p:sp>
      <p:pic>
        <p:nvPicPr>
          <p:cNvPr id="44037" name="Picture 7" descr="27819_3121"/>
          <p:cNvPicPr>
            <a:picLocks noChangeAspect="1" noChangeArrowheads="1"/>
          </p:cNvPicPr>
          <p:nvPr/>
        </p:nvPicPr>
        <p:blipFill>
          <a:blip r:embed="rId2" cstate="print"/>
          <a:srcRect t="2232"/>
          <a:stretch>
            <a:fillRect/>
          </a:stretch>
        </p:blipFill>
        <p:spPr bwMode="auto">
          <a:xfrm>
            <a:off x="5209560" y="811161"/>
            <a:ext cx="2555536" cy="523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Δινορεύματα – Παράδειγμα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4016484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μέσα</a:t>
            </a:r>
            <a:r>
              <a:rPr lang="el-GR" dirty="0" smtClean="0">
                <a:solidFill>
                  <a:srgbClr val="000000"/>
                </a:solidFill>
              </a:rPr>
              <a:t> (προς τη σελίδα)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επαγόμενο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δινορεύμα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αριστερόστροφη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καθώς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πλάκα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εισέρχεται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Το επαγόμενο δινόρευμα έ</a:t>
            </a:r>
            <a:r>
              <a:rPr lang="en-US" dirty="0" err="1" smtClean="0">
                <a:solidFill>
                  <a:srgbClr val="000000"/>
                </a:solidFill>
              </a:rPr>
              <a:t>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αντίθετη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πλάκα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εγκαταλείπει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επαγόμενα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δινορεύματα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δημιουργούν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επιβράδυνσης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οπότε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ταλαντ</a:t>
            </a:r>
            <a:r>
              <a:rPr lang="el-GR" dirty="0" smtClean="0">
                <a:solidFill>
                  <a:srgbClr val="000000"/>
                </a:solidFill>
              </a:rPr>
              <a:t>ευό</a:t>
            </a:r>
            <a:r>
              <a:rPr lang="en-US" dirty="0" err="1" smtClean="0">
                <a:solidFill>
                  <a:srgbClr val="000000"/>
                </a:solidFill>
              </a:rPr>
              <a:t>μενη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πλάκα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τελικά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ακινητοποιείται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5060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Η9.6</a:t>
            </a:r>
          </a:p>
        </p:txBody>
      </p:sp>
      <p:pic>
        <p:nvPicPr>
          <p:cNvPr id="45061" name="Picture 7" descr="27819_3122"/>
          <p:cNvPicPr>
            <a:picLocks noChangeAspect="1" noChangeArrowheads="1"/>
          </p:cNvPicPr>
          <p:nvPr/>
        </p:nvPicPr>
        <p:blipFill>
          <a:blip r:embed="rId2" cstate="print"/>
          <a:srcRect r="46951" b="10085"/>
          <a:stretch>
            <a:fillRect/>
          </a:stretch>
        </p:blipFill>
        <p:spPr bwMode="auto">
          <a:xfrm>
            <a:off x="5133514" y="1117682"/>
            <a:ext cx="3096085" cy="49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ΗΕΔ που επάγεται από μεταβαλλόμενο μαγνητικό πεδίο (</a:t>
            </a:r>
            <a:r>
              <a:rPr lang="en-US" i="1" smtClean="0">
                <a:solidFill>
                  <a:srgbClr val="0D3857"/>
                </a:solidFill>
              </a:rPr>
              <a:t>1</a:t>
            </a:r>
            <a:r>
              <a:rPr lang="en-US" smtClean="0">
                <a:solidFill>
                  <a:srgbClr val="0D3857"/>
                </a:solidFill>
              </a:rPr>
              <a:t>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2646878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Ένας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συρμάτινος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βρόχος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συνδεδεμένος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ευαίσθητο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αμπερόμετρο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ο </a:t>
            </a:r>
            <a:r>
              <a:rPr lang="en-US" dirty="0" err="1" smtClean="0">
                <a:solidFill>
                  <a:srgbClr val="000000"/>
                </a:solidFill>
              </a:rPr>
              <a:t>μαγνήτης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κινείται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l-GR" dirty="0" smtClean="0">
                <a:solidFill>
                  <a:srgbClr val="000000"/>
                </a:solidFill>
              </a:rPr>
              <a:t>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βρόχο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αμπερόμετρο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καταγράφει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ηλεκτρικό </a:t>
            </a:r>
            <a:r>
              <a:rPr lang="en-US" dirty="0" err="1" smtClean="0">
                <a:solidFill>
                  <a:srgbClr val="000000"/>
                </a:solidFill>
              </a:rPr>
              <a:t>ρεύμα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l-GR" sz="1700" dirty="0" smtClean="0">
                <a:solidFill>
                  <a:srgbClr val="000000"/>
                </a:solidFill>
              </a:rPr>
              <a:t>Η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φορά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ρεύματος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έχει επιλεγεί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αυθαίρετα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ως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αρνητική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Η9.1</a:t>
            </a:r>
          </a:p>
        </p:txBody>
      </p:sp>
      <p:pic>
        <p:nvPicPr>
          <p:cNvPr id="16389" name="Picture 7" descr="27819_3101"/>
          <p:cNvPicPr>
            <a:picLocks noChangeAspect="1" noChangeArrowheads="1"/>
          </p:cNvPicPr>
          <p:nvPr/>
        </p:nvPicPr>
        <p:blipFill>
          <a:blip r:embed="rId2" cstate="print"/>
          <a:srcRect r="66135"/>
          <a:stretch>
            <a:fillRect/>
          </a:stretch>
        </p:blipFill>
        <p:spPr bwMode="auto">
          <a:xfrm>
            <a:off x="5580063" y="1557338"/>
            <a:ext cx="24066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Δινορεύματα </a:t>
            </a:r>
            <a:r>
              <a:rPr lang="el-GR" smtClean="0">
                <a:solidFill>
                  <a:srgbClr val="0D3857"/>
                </a:solidFill>
              </a:rPr>
              <a:t>(</a:t>
            </a:r>
            <a:r>
              <a:rPr lang="el-GR" i="1" smtClean="0">
                <a:solidFill>
                  <a:srgbClr val="0D3857"/>
                </a:solidFill>
              </a:rPr>
              <a:t>τελική διαφάνεια</a:t>
            </a:r>
            <a:r>
              <a:rPr lang="el-GR" smtClean="0">
                <a:solidFill>
                  <a:srgbClr val="0D3857"/>
                </a:solidFill>
              </a:rPr>
              <a:t>)</a:t>
            </a:r>
            <a:endParaRPr lang="en-US" smtClean="0">
              <a:solidFill>
                <a:srgbClr val="0D3857"/>
              </a:solidFill>
            </a:endParaRP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329113" cy="3123932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Ο</a:t>
            </a:r>
            <a:r>
              <a:rPr lang="en-US" dirty="0" smtClean="0">
                <a:solidFill>
                  <a:srgbClr val="000000"/>
                </a:solidFill>
              </a:rPr>
              <a:t>ι </a:t>
            </a:r>
            <a:r>
              <a:rPr lang="en-US" dirty="0" err="1" smtClean="0">
                <a:solidFill>
                  <a:srgbClr val="000000"/>
                </a:solidFill>
              </a:rPr>
              <a:t>ενεργειακές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απώλειες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λόγω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δινορευμάτων</a:t>
            </a:r>
            <a:r>
              <a:rPr lang="el-GR" dirty="0" smtClean="0">
                <a:solidFill>
                  <a:srgbClr val="000000"/>
                </a:solidFill>
              </a:rPr>
              <a:t> μπορούν να μειωθούν αν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n-US" sz="1700" dirty="0" err="1" smtClean="0">
                <a:solidFill>
                  <a:srgbClr val="000000"/>
                </a:solidFill>
              </a:rPr>
              <a:t>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αγώγιμα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εξαρτήματα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αποτελούνται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από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λεπτές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στρώσεις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χωρίζονται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μεταξύ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με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ένα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μη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αγώγιμο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υλικό</a:t>
            </a:r>
            <a:r>
              <a:rPr lang="el-GR" sz="1700" dirty="0" smtClean="0">
                <a:solidFill>
                  <a:srgbClr val="000000"/>
                </a:solidFill>
              </a:rPr>
              <a:t>.</a:t>
            </a:r>
            <a:endParaRPr lang="en-US" sz="1700" dirty="0" smtClean="0">
              <a:solidFill>
                <a:srgbClr val="000000"/>
              </a:solidFill>
            </a:endParaRP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n-US" sz="1700" dirty="0" smtClean="0">
                <a:solidFill>
                  <a:srgbClr val="000000"/>
                </a:solidFill>
              </a:rPr>
              <a:t>Η </a:t>
            </a:r>
            <a:r>
              <a:rPr lang="en-US" sz="1700" dirty="0" err="1" smtClean="0">
                <a:solidFill>
                  <a:srgbClr val="000000"/>
                </a:solidFill>
              </a:rPr>
              <a:t>αγώγιμη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πλάκα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διαθέτει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εγκοπές</a:t>
            </a:r>
            <a:r>
              <a:rPr lang="el-GR" sz="1700" dirty="0" smtClean="0">
                <a:solidFill>
                  <a:srgbClr val="000000"/>
                </a:solidFill>
              </a:rPr>
              <a:t>.</a:t>
            </a:r>
            <a:endParaRPr lang="en-US" sz="17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λύσεις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αποτρέπουν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δημιουργία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ισχυρών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κυκλικών </a:t>
            </a:r>
            <a:r>
              <a:rPr lang="en-US" dirty="0" err="1" smtClean="0">
                <a:solidFill>
                  <a:srgbClr val="000000"/>
                </a:solidFill>
              </a:rPr>
              <a:t>ρευμάτων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αυξάνουν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απόδοση</a:t>
            </a:r>
            <a:r>
              <a:rPr lang="en-US" dirty="0" smtClean="0">
                <a:solidFill>
                  <a:srgbClr val="000000"/>
                </a:solidFill>
              </a:rPr>
              <a:t> τ</a:t>
            </a:r>
            <a:r>
              <a:rPr lang="el-GR" dirty="0" smtClean="0">
                <a:solidFill>
                  <a:srgbClr val="000000"/>
                </a:solidFill>
              </a:rPr>
              <a:t>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συσκευ</a:t>
            </a:r>
            <a:r>
              <a:rPr lang="el-GR" dirty="0" smtClean="0">
                <a:solidFill>
                  <a:srgbClr val="000000"/>
                </a:solidFill>
              </a:rPr>
              <a:t>ής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6084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Η9.6</a:t>
            </a:r>
          </a:p>
        </p:txBody>
      </p:sp>
      <p:pic>
        <p:nvPicPr>
          <p:cNvPr id="46085" name="Picture 8" descr="27819_3122"/>
          <p:cNvPicPr>
            <a:picLocks noChangeAspect="1" noChangeArrowheads="1"/>
          </p:cNvPicPr>
          <p:nvPr/>
        </p:nvPicPr>
        <p:blipFill>
          <a:blip r:embed="rId2" cstate="print"/>
          <a:srcRect l="52408" r="-450" b="11181"/>
          <a:stretch>
            <a:fillRect/>
          </a:stretch>
        </p:blipFill>
        <p:spPr bwMode="auto">
          <a:xfrm>
            <a:off x="5393651" y="1187090"/>
            <a:ext cx="2761713" cy="484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7575" y="5663381"/>
            <a:ext cx="186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Τέλος κεφαλαίου</a:t>
            </a:r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ΗΕΔ που επάγεται από μεταβαλλόμενο μαγνητικό πεδίο (</a:t>
            </a:r>
            <a:r>
              <a:rPr lang="en-US" i="1" smtClean="0">
                <a:solidFill>
                  <a:srgbClr val="0D3857"/>
                </a:solidFill>
              </a:rPr>
              <a:t>2</a:t>
            </a:r>
            <a:r>
              <a:rPr lang="en-US" smtClean="0">
                <a:solidFill>
                  <a:srgbClr val="0D3857"/>
                </a:solidFill>
              </a:rPr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2092881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ο </a:t>
            </a:r>
            <a:r>
              <a:rPr lang="en-US" dirty="0" err="1" smtClean="0">
                <a:solidFill>
                  <a:srgbClr val="000000"/>
                </a:solidFill>
              </a:rPr>
              <a:t>μαγνήτης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ακίνητος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αμπερόμετρο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δεν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καταγράφει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ηλεκτρικό </a:t>
            </a:r>
            <a:r>
              <a:rPr lang="en-US" dirty="0" err="1" smtClean="0">
                <a:solidFill>
                  <a:srgbClr val="000000"/>
                </a:solidFill>
              </a:rPr>
              <a:t>ρεύμα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Επομένως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δεν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επάγεται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ρεύμα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n-US" sz="1700" dirty="0" err="1" smtClean="0">
                <a:solidFill>
                  <a:srgbClr val="000000"/>
                </a:solidFill>
              </a:rPr>
              <a:t>Ακόμα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αν</a:t>
            </a:r>
            <a:r>
              <a:rPr lang="en-US" sz="1700" dirty="0" smtClean="0">
                <a:solidFill>
                  <a:srgbClr val="000000"/>
                </a:solidFill>
              </a:rPr>
              <a:t> ο </a:t>
            </a:r>
            <a:r>
              <a:rPr lang="en-US" sz="1700" dirty="0" err="1" smtClean="0">
                <a:solidFill>
                  <a:srgbClr val="000000"/>
                </a:solidFill>
              </a:rPr>
              <a:t>μαγνήτης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βρίσκεται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εσωτερικό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βρόχου</a:t>
            </a:r>
            <a:r>
              <a:rPr lang="el-GR" sz="1700" dirty="0" smtClean="0">
                <a:solidFill>
                  <a:srgbClr val="000000"/>
                </a:solidFill>
              </a:rPr>
              <a:t>.</a:t>
            </a:r>
            <a:endParaRPr lang="en-US" sz="1700" dirty="0" smtClean="0">
              <a:solidFill>
                <a:srgbClr val="000000"/>
              </a:solidFill>
            </a:endParaRPr>
          </a:p>
        </p:txBody>
      </p: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Η9.1</a:t>
            </a:r>
          </a:p>
        </p:txBody>
      </p:sp>
      <p:pic>
        <p:nvPicPr>
          <p:cNvPr id="17413" name="Picture 7" descr="27819_3101"/>
          <p:cNvPicPr>
            <a:picLocks noChangeAspect="1" noChangeArrowheads="1"/>
          </p:cNvPicPr>
          <p:nvPr/>
        </p:nvPicPr>
        <p:blipFill>
          <a:blip r:embed="rId2" cstate="print"/>
          <a:srcRect l="34447" r="33118"/>
          <a:stretch>
            <a:fillRect/>
          </a:stretch>
        </p:blipFill>
        <p:spPr bwMode="auto">
          <a:xfrm>
            <a:off x="5364163" y="1412875"/>
            <a:ext cx="23050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ΗΕΔ που επάγεται από μεταβαλλόμενο μαγνητικό πεδίο (</a:t>
            </a:r>
            <a:r>
              <a:rPr lang="en-US" i="1" smtClean="0">
                <a:solidFill>
                  <a:srgbClr val="0D3857"/>
                </a:solidFill>
              </a:rPr>
              <a:t>3</a:t>
            </a:r>
            <a:r>
              <a:rPr lang="en-US" smtClean="0">
                <a:solidFill>
                  <a:srgbClr val="0D3857"/>
                </a:solidFill>
              </a:rPr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1615827"/>
          </a:xfrm>
          <a:noFill/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Ο </a:t>
            </a:r>
            <a:r>
              <a:rPr lang="en-US" dirty="0" err="1" smtClean="0">
                <a:solidFill>
                  <a:srgbClr val="000000"/>
                </a:solidFill>
              </a:rPr>
              <a:t>μαγνήτης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απομακρύνεται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βρόχο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αμπερόμετρο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καταγράφει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ηλεκτρικό </a:t>
            </a:r>
            <a:r>
              <a:rPr lang="en-US" dirty="0" err="1" smtClean="0">
                <a:solidFill>
                  <a:srgbClr val="000000"/>
                </a:solidFill>
              </a:rPr>
              <a:t>ρεύμα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αντίθετης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φοράς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αυτό </a:t>
            </a: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l-GR" dirty="0" smtClean="0">
                <a:solidFill>
                  <a:srgbClr val="000000"/>
                </a:solidFill>
              </a:rPr>
              <a:t>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περίπτωση</a:t>
            </a:r>
            <a:r>
              <a:rPr lang="el-GR" dirty="0" smtClean="0">
                <a:solidFill>
                  <a:srgbClr val="000000"/>
                </a:solidFill>
              </a:rPr>
              <a:t>ς (α)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Η9.1</a:t>
            </a:r>
          </a:p>
        </p:txBody>
      </p:sp>
      <p:pic>
        <p:nvPicPr>
          <p:cNvPr id="18437" name="Picture 7" descr="27819_3101 copy"/>
          <p:cNvPicPr>
            <a:picLocks noChangeAspect="1" noChangeArrowheads="1"/>
          </p:cNvPicPr>
          <p:nvPr/>
        </p:nvPicPr>
        <p:blipFill>
          <a:blip r:embed="rId2" cstate="print"/>
          <a:srcRect l="70987"/>
          <a:stretch>
            <a:fillRect/>
          </a:stretch>
        </p:blipFill>
        <p:spPr bwMode="auto">
          <a:xfrm>
            <a:off x="5651500" y="1484313"/>
            <a:ext cx="213201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Πείραμα επαγόμενου ρεύματος – Σύνοψη</a:t>
            </a:r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Η9.1</a:t>
            </a:r>
          </a:p>
        </p:txBody>
      </p:sp>
      <p:pic>
        <p:nvPicPr>
          <p:cNvPr id="19460" name="Picture 6" descr="27819_31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67" y="1556792"/>
            <a:ext cx="7626265" cy="463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Το πείραμα του Faraday – Διάταξη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4247317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πρωτεύον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πηνίο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συνδεδεμένο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έναν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διακόπτη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μια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μπαταρία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σύρμα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τυλιγμένο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γύρω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από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έναν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σιδερένιο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δακτύλιο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Γύρω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από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σιδερένιο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δακτύλιο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επίσης </a:t>
            </a:r>
            <a:r>
              <a:rPr lang="en-US" sz="1800" dirty="0" err="1" smtClean="0">
                <a:solidFill>
                  <a:srgbClr val="000000"/>
                </a:solidFill>
              </a:rPr>
              <a:t>τυλιγμένο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ένα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δευτερεύον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πηνίο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sz="1800" dirty="0" smtClean="0">
                <a:solidFill>
                  <a:srgbClr val="000000"/>
                </a:solidFill>
              </a:rPr>
              <a:t>Τ</a:t>
            </a:r>
            <a:r>
              <a:rPr lang="en-US" sz="1800" dirty="0" smtClean="0">
                <a:solidFill>
                  <a:srgbClr val="000000"/>
                </a:solidFill>
              </a:rPr>
              <a:t>ο </a:t>
            </a:r>
            <a:r>
              <a:rPr lang="en-US" sz="1800" dirty="0" err="1" smtClean="0">
                <a:solidFill>
                  <a:srgbClr val="000000"/>
                </a:solidFill>
              </a:rPr>
              <a:t>δευτερεύον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πηνίο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δεν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είναι συνδεδεμένο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με μπαταρία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δευτερεύον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πηνίο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δεν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ηλεκτρικά </a:t>
            </a:r>
            <a:r>
              <a:rPr lang="en-US" sz="1800" dirty="0" err="1" smtClean="0">
                <a:solidFill>
                  <a:srgbClr val="000000"/>
                </a:solidFill>
              </a:rPr>
              <a:t>συνδεδεμένο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πρωτεύον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πηνίο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508" name="TextBox 11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Η9.1</a:t>
            </a:r>
          </a:p>
        </p:txBody>
      </p:sp>
      <p:pic>
        <p:nvPicPr>
          <p:cNvPr id="21509" name="Picture 7" descr="27819_31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10578"/>
            <a:ext cx="4097647" cy="4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Το πείραμα του Faraday</a:t>
            </a:r>
          </a:p>
        </p:txBody>
      </p:sp>
      <p:sp>
        <p:nvSpPr>
          <p:cNvPr id="22531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060848"/>
            <a:ext cx="3538736" cy="1152128"/>
          </a:xfrm>
        </p:spPr>
        <p:txBody>
          <a:bodyPr/>
          <a:lstStyle/>
          <a:p>
            <a:pPr marL="0" indent="0">
              <a:defRPr/>
            </a:pPr>
            <a:r>
              <a:rPr lang="en-US" sz="1700" spc="-50" dirty="0" err="1" smtClean="0">
                <a:solidFill>
                  <a:srgbClr val="000000"/>
                </a:solidFill>
              </a:rPr>
              <a:t>Κλείνουμε</a:t>
            </a:r>
            <a:r>
              <a:rPr lang="en-US" sz="1700" spc="-50" dirty="0" smtClean="0">
                <a:solidFill>
                  <a:srgbClr val="000000"/>
                </a:solidFill>
              </a:rPr>
              <a:t> </a:t>
            </a:r>
            <a:r>
              <a:rPr lang="en-US" sz="1700" spc="-50" dirty="0" err="1" smtClean="0">
                <a:solidFill>
                  <a:srgbClr val="000000"/>
                </a:solidFill>
              </a:rPr>
              <a:t>τον</a:t>
            </a:r>
            <a:r>
              <a:rPr lang="en-US" sz="1700" spc="-50" dirty="0" smtClean="0">
                <a:solidFill>
                  <a:srgbClr val="000000"/>
                </a:solidFill>
              </a:rPr>
              <a:t> </a:t>
            </a:r>
            <a:r>
              <a:rPr lang="en-US" sz="1700" spc="-50" dirty="0" err="1" smtClean="0">
                <a:solidFill>
                  <a:srgbClr val="000000"/>
                </a:solidFill>
              </a:rPr>
              <a:t>διακόπτη</a:t>
            </a:r>
            <a:r>
              <a:rPr lang="en-US" sz="1700" spc="-50" dirty="0" smtClean="0">
                <a:solidFill>
                  <a:srgbClr val="000000"/>
                </a:solidFill>
              </a:rPr>
              <a:t> </a:t>
            </a:r>
            <a:r>
              <a:rPr lang="en-US" sz="1700" spc="-50" dirty="0" err="1" smtClean="0">
                <a:solidFill>
                  <a:srgbClr val="000000"/>
                </a:solidFill>
              </a:rPr>
              <a:t>και</a:t>
            </a:r>
            <a:r>
              <a:rPr lang="en-US" sz="1700" spc="-50" dirty="0" smtClean="0">
                <a:solidFill>
                  <a:srgbClr val="000000"/>
                </a:solidFill>
              </a:rPr>
              <a:t> </a:t>
            </a:r>
            <a:r>
              <a:rPr lang="en-US" sz="1700" spc="-50" dirty="0" err="1" smtClean="0">
                <a:solidFill>
                  <a:srgbClr val="000000"/>
                </a:solidFill>
              </a:rPr>
              <a:t>παρατηρούμε</a:t>
            </a:r>
            <a:r>
              <a:rPr lang="en-US" sz="1700" spc="-50" dirty="0" smtClean="0">
                <a:solidFill>
                  <a:srgbClr val="000000"/>
                </a:solidFill>
              </a:rPr>
              <a:t> </a:t>
            </a:r>
            <a:r>
              <a:rPr lang="en-US" sz="1700" spc="-50" dirty="0" err="1" smtClean="0">
                <a:solidFill>
                  <a:srgbClr val="000000"/>
                </a:solidFill>
              </a:rPr>
              <a:t>τις</a:t>
            </a:r>
            <a:r>
              <a:rPr lang="en-US" sz="1700" spc="-50" dirty="0" smtClean="0">
                <a:solidFill>
                  <a:srgbClr val="000000"/>
                </a:solidFill>
              </a:rPr>
              <a:t> </a:t>
            </a:r>
            <a:r>
              <a:rPr lang="en-US" sz="1700" spc="-50" dirty="0" err="1" smtClean="0">
                <a:solidFill>
                  <a:srgbClr val="000000"/>
                </a:solidFill>
              </a:rPr>
              <a:t>ενδείξεις</a:t>
            </a:r>
            <a:r>
              <a:rPr lang="en-US" sz="1700" spc="-50" dirty="0" smtClean="0">
                <a:solidFill>
                  <a:srgbClr val="000000"/>
                </a:solidFill>
              </a:rPr>
              <a:t> </a:t>
            </a:r>
            <a:r>
              <a:rPr lang="en-US" sz="1700" spc="-50" dirty="0" err="1" smtClean="0">
                <a:solidFill>
                  <a:srgbClr val="000000"/>
                </a:solidFill>
              </a:rPr>
              <a:t>ρεύματος</a:t>
            </a:r>
            <a:r>
              <a:rPr lang="en-US" sz="1700" spc="-50" dirty="0" smtClean="0">
                <a:solidFill>
                  <a:srgbClr val="000000"/>
                </a:solidFill>
              </a:rPr>
              <a:t> </a:t>
            </a:r>
            <a:r>
              <a:rPr lang="en-US" sz="1700" spc="-50" dirty="0" err="1" smtClean="0">
                <a:solidFill>
                  <a:srgbClr val="000000"/>
                </a:solidFill>
              </a:rPr>
              <a:t>που</a:t>
            </a:r>
            <a:r>
              <a:rPr lang="en-US" sz="1700" spc="-50" dirty="0" smtClean="0">
                <a:solidFill>
                  <a:srgbClr val="000000"/>
                </a:solidFill>
              </a:rPr>
              <a:t> </a:t>
            </a:r>
            <a:r>
              <a:rPr lang="en-US" sz="1700" spc="-50" dirty="0" err="1" smtClean="0">
                <a:solidFill>
                  <a:srgbClr val="000000"/>
                </a:solidFill>
              </a:rPr>
              <a:t>δίνει</a:t>
            </a:r>
            <a:r>
              <a:rPr lang="en-US" sz="1700" spc="-50" dirty="0" smtClean="0">
                <a:solidFill>
                  <a:srgbClr val="000000"/>
                </a:solidFill>
              </a:rPr>
              <a:t> </a:t>
            </a:r>
            <a:r>
              <a:rPr lang="en-US" sz="1700" spc="-50" dirty="0" err="1" smtClean="0">
                <a:solidFill>
                  <a:srgbClr val="000000"/>
                </a:solidFill>
              </a:rPr>
              <a:t>το</a:t>
            </a:r>
            <a:r>
              <a:rPr lang="en-US" sz="1700" spc="-50" dirty="0" smtClean="0">
                <a:solidFill>
                  <a:srgbClr val="000000"/>
                </a:solidFill>
              </a:rPr>
              <a:t> </a:t>
            </a:r>
            <a:r>
              <a:rPr lang="en-US" sz="1700" spc="-50" dirty="0" err="1" smtClean="0">
                <a:solidFill>
                  <a:srgbClr val="000000"/>
                </a:solidFill>
              </a:rPr>
              <a:t>αμπερόμετρο</a:t>
            </a:r>
            <a:r>
              <a:rPr lang="en-US" sz="1700" spc="-5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Η9.1</a:t>
            </a:r>
          </a:p>
        </p:txBody>
      </p:sp>
      <p:pic>
        <p:nvPicPr>
          <p:cNvPr id="22533" name="Picture 7" descr="27819_31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4088413" cy="43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 Template">
  <a:themeElements>
    <a:clrScheme name="">
      <a:dk1>
        <a:srgbClr val="000000"/>
      </a:dk1>
      <a:lt1>
        <a:srgbClr val="FFFFFF"/>
      </a:lt1>
      <a:dk2>
        <a:srgbClr val="B0D3DF"/>
      </a:dk2>
      <a:lt2>
        <a:srgbClr val="81C0DA"/>
      </a:lt2>
      <a:accent1>
        <a:srgbClr val="0D3857"/>
      </a:accent1>
      <a:accent2>
        <a:srgbClr val="055C91"/>
      </a:accent2>
      <a:accent3>
        <a:srgbClr val="FFFFFF"/>
      </a:accent3>
      <a:accent4>
        <a:srgbClr val="000000"/>
      </a:accent4>
      <a:accent5>
        <a:srgbClr val="AAAEB4"/>
      </a:accent5>
      <a:accent6>
        <a:srgbClr val="045383"/>
      </a:accent6>
      <a:hlink>
        <a:srgbClr val="2187BA"/>
      </a:hlink>
      <a:folHlink>
        <a:srgbClr val="53A7CA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 Template</Template>
  <TotalTime>3616</TotalTime>
  <Words>2368</Words>
  <Application>Microsoft Office PowerPoint</Application>
  <PresentationFormat>On-screen Show (4:3)</PresentationFormat>
  <Paragraphs>233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CL Template</vt:lpstr>
      <vt:lpstr>Equation</vt:lpstr>
      <vt:lpstr>Microsoft Equation 3.0</vt:lpstr>
      <vt:lpstr>Κεφάλαιο Η7</vt:lpstr>
      <vt:lpstr>Επαγόμενα πεδία</vt:lpstr>
      <vt:lpstr>Michael Faraday</vt:lpstr>
      <vt:lpstr>ΗΕΔ που επάγεται από μεταβαλλόμενο μαγνητικό πεδίο (1)</vt:lpstr>
      <vt:lpstr>ΗΕΔ που επάγεται από μεταβαλλόμενο μαγνητικό πεδίο (2)</vt:lpstr>
      <vt:lpstr>ΗΕΔ που επάγεται από μεταβαλλόμενο μαγνητικό πεδίο (3)</vt:lpstr>
      <vt:lpstr>Πείραμα επαγόμενου ρεύματος – Σύνοψη</vt:lpstr>
      <vt:lpstr>Το πείραμα του Faraday – Διάταξη</vt:lpstr>
      <vt:lpstr>Το πείραμα του Faraday</vt:lpstr>
      <vt:lpstr>Το πείραμα του Faraday – Διαπιστώσεις </vt:lpstr>
      <vt:lpstr>Το πείραμα του Faraday – Συμπεράσματα </vt:lpstr>
      <vt:lpstr>Ο νόμος του Faraday για την επαγωγή – Μαθηματικές σχέσεις</vt:lpstr>
      <vt:lpstr>Ο νόμος του Faraday – Παράδειγμα</vt:lpstr>
      <vt:lpstr>Τρόποι επαγωγής ΗΕΔ</vt:lpstr>
      <vt:lpstr>Εφαρμογές του νόμου του Faraday – Ασφαλειοδιακόπτης διαρροής γείωσης</vt:lpstr>
      <vt:lpstr>Εφαρμογές του νόμου του Faraday – Πηνίο ανίχνευσης</vt:lpstr>
      <vt:lpstr>Παράδειγμα Η9.1  Επαγωγή ΗΕΔ σε πηνίο</vt:lpstr>
      <vt:lpstr>Αγώγιμη ράβδος που ολισθαίνει</vt:lpstr>
      <vt:lpstr>Αγώγιμη ράβδος που ολισθαίνει  (συνέχεια)</vt:lpstr>
      <vt:lpstr>Αγώγιμη ράβδος που ολισθαίνει – Το ισοδύναμο διάγραμμα κυκλώματος</vt:lpstr>
      <vt:lpstr>Ο κανόνας του Lenz</vt:lpstr>
      <vt:lpstr>Ο κανόνας του Lenz – Παράδειγμα</vt:lpstr>
      <vt:lpstr>Η φορά του επαγόμενου ρεύματος – Παράδειγμα </vt:lpstr>
      <vt:lpstr>Η φορά του επαγόμενου ρεύματος – Παράδειγμα </vt:lpstr>
      <vt:lpstr>Επαγόμενη ΗΕΔ και ηλεκτρικά πεδία</vt:lpstr>
      <vt:lpstr>Γεννήτριες</vt:lpstr>
      <vt:lpstr>Περιστρεφόμενος βρόχος</vt:lpstr>
      <vt:lpstr>Επαγόμενη ΗΕΔ σε περιστρεφόμενο βρόχο</vt:lpstr>
      <vt:lpstr>Επαγόμενη ΗΕΔ σε περιστρεφόμενο βρόχο  (συνέχεια)</vt:lpstr>
      <vt:lpstr>Γεννήτριες συνεχούς ρεύματος (ΣΡ)</vt:lpstr>
      <vt:lpstr>Η βασική λειτουργία της dc γεννήτριας</vt:lpstr>
      <vt:lpstr>Γεννήτριες συνεχούς ρεύματος  (συνέχεια)</vt:lpstr>
      <vt:lpstr>Γεννήτριες συνεχούς ρεύματος  (συνέχεια)</vt:lpstr>
      <vt:lpstr>Κινητήρες</vt:lpstr>
      <vt:lpstr>Κινητήρες  (συνέχεια)</vt:lpstr>
      <vt:lpstr>Παράδειγμα Η9.9  Επαγόμενο ρεύμα κινητήρα</vt:lpstr>
      <vt:lpstr>Υβριδικά συστήματα κίνησης</vt:lpstr>
      <vt:lpstr>Δινορεύματα </vt:lpstr>
      <vt:lpstr>Δινορεύματα – Παράδειγμα</vt:lpstr>
      <vt:lpstr>Δινορεύματα (τελική διαφάνεια)</vt:lpstr>
    </vt:vector>
  </TitlesOfParts>
  <Company>Next Step Program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31</dc:title>
  <dc:creator>Marilyn Akins</dc:creator>
  <cp:lastModifiedBy>poulakis</cp:lastModifiedBy>
  <cp:revision>132</cp:revision>
  <dcterms:created xsi:type="dcterms:W3CDTF">2004-02-15T23:36:20Z</dcterms:created>
  <dcterms:modified xsi:type="dcterms:W3CDTF">2014-01-12T10:33:54Z</dcterms:modified>
</cp:coreProperties>
</file>