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257" r:id="rId3"/>
    <p:sldId id="258" r:id="rId4"/>
    <p:sldId id="259" r:id="rId5"/>
    <p:sldId id="260" r:id="rId6"/>
    <p:sldId id="267" r:id="rId7"/>
    <p:sldId id="274" r:id="rId8"/>
    <p:sldId id="275" r:id="rId9"/>
    <p:sldId id="262" r:id="rId10"/>
    <p:sldId id="261" r:id="rId11"/>
    <p:sldId id="263" r:id="rId12"/>
    <p:sldId id="264" r:id="rId13"/>
    <p:sldId id="265" r:id="rId14"/>
    <p:sldId id="266"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58" autoAdjust="0"/>
    <p:restoredTop sz="94737" autoAdjust="0"/>
  </p:normalViewPr>
  <p:slideViewPr>
    <p:cSldViewPr>
      <p:cViewPr varScale="1">
        <p:scale>
          <a:sx n="83" d="100"/>
          <a:sy n="83" d="100"/>
        </p:scale>
        <p:origin x="-189"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6C2469-1F42-441A-8ECD-E79906BAC461}" type="datetimeFigureOut">
              <a:rPr lang="el-GR" smtClean="0"/>
              <a:t>27/10/2016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6B004A-66EB-4D4D-8A7A-EBAD2082EBEF}" type="slidenum">
              <a:rPr lang="el-GR" smtClean="0"/>
              <a:t>‹#›</a:t>
            </a:fld>
            <a:endParaRPr lang="el-GR"/>
          </a:p>
        </p:txBody>
      </p:sp>
    </p:spTree>
    <p:extLst>
      <p:ext uri="{BB962C8B-B14F-4D97-AF65-F5344CB8AC3E}">
        <p14:creationId xmlns:p14="http://schemas.microsoft.com/office/powerpoint/2010/main" val="536858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dirty="0"/>
          </a:p>
        </p:txBody>
      </p:sp>
      <p:sp>
        <p:nvSpPr>
          <p:cNvPr id="3" name="Υπότιτλος 2"/>
          <p:cNvSpPr>
            <a:spLocks noGrp="1"/>
          </p:cNvSpPr>
          <p:nvPr>
            <p:ph type="subTitle" idx="1"/>
          </p:nvPr>
        </p:nvSpPr>
        <p:spPr>
          <a:xfrm>
            <a:off x="1371600" y="3886200"/>
            <a:ext cx="6400800" cy="1752600"/>
          </a:xfrm>
          <a:no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sp>
        <p:nvSpPr>
          <p:cNvPr id="4" name="Θέση ημερομηνίας 3"/>
          <p:cNvSpPr>
            <a:spLocks noGrp="1"/>
          </p:cNvSpPr>
          <p:nvPr>
            <p:ph type="dt" sz="half" idx="10"/>
          </p:nvPr>
        </p:nvSpPr>
        <p:spPr/>
        <p:txBody>
          <a:bodyPr/>
          <a:lstStyle/>
          <a:p>
            <a:fld id="{015CB64E-6737-4DFD-98E3-379F8F0005DB}" type="datetime1">
              <a:rPr lang="el-GR" smtClean="0"/>
              <a:t>27/10/2016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40365ED-FD8C-4697-988C-39E77CBFEA0E}" type="slidenum">
              <a:rPr lang="el-GR" smtClean="0"/>
              <a:t>‹#›</a:t>
            </a:fld>
            <a:endParaRPr lang="el-GR"/>
          </a:p>
        </p:txBody>
      </p:sp>
      <p:sp>
        <p:nvSpPr>
          <p:cNvPr id="9" name="Title 1"/>
          <p:cNvSpPr txBox="1">
            <a:spLocks/>
          </p:cNvSpPr>
          <p:nvPr userDrawn="1"/>
        </p:nvSpPr>
        <p:spPr bwMode="auto">
          <a:xfrm>
            <a:off x="251519" y="311696"/>
            <a:ext cx="8655755" cy="81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600" b="1">
                <a:solidFill>
                  <a:schemeClr val="tx1"/>
                </a:solidFill>
                <a:latin typeface="+mj-lt"/>
                <a:ea typeface="ＭＳ Ｐゴシック" charset="-128"/>
                <a:cs typeface="ＭＳ Ｐゴシック" charset="-128"/>
              </a:defRPr>
            </a:lvl1pPr>
            <a:lvl2pPr algn="l" rtl="0" eaLnBrk="0" fontAlgn="base" hangingPunct="0">
              <a:spcBef>
                <a:spcPct val="0"/>
              </a:spcBef>
              <a:spcAft>
                <a:spcPct val="0"/>
              </a:spcAft>
              <a:defRPr sz="2600" b="1">
                <a:solidFill>
                  <a:schemeClr val="tx1"/>
                </a:solidFill>
                <a:latin typeface="Arial" charset="0"/>
                <a:ea typeface="ＭＳ Ｐゴシック" charset="-128"/>
                <a:cs typeface="ＭＳ Ｐゴシック" charset="-128"/>
              </a:defRPr>
            </a:lvl2pPr>
            <a:lvl3pPr algn="l" rtl="0" eaLnBrk="0" fontAlgn="base" hangingPunct="0">
              <a:spcBef>
                <a:spcPct val="0"/>
              </a:spcBef>
              <a:spcAft>
                <a:spcPct val="0"/>
              </a:spcAft>
              <a:defRPr sz="2600" b="1">
                <a:solidFill>
                  <a:schemeClr val="tx1"/>
                </a:solidFill>
                <a:latin typeface="Arial" charset="0"/>
                <a:ea typeface="ＭＳ Ｐゴシック" charset="-128"/>
                <a:cs typeface="ＭＳ Ｐゴシック" charset="-128"/>
              </a:defRPr>
            </a:lvl3pPr>
            <a:lvl4pPr algn="l" rtl="0" eaLnBrk="0" fontAlgn="base" hangingPunct="0">
              <a:spcBef>
                <a:spcPct val="0"/>
              </a:spcBef>
              <a:spcAft>
                <a:spcPct val="0"/>
              </a:spcAft>
              <a:defRPr sz="2600" b="1">
                <a:solidFill>
                  <a:schemeClr val="tx1"/>
                </a:solidFill>
                <a:latin typeface="Arial" charset="0"/>
                <a:ea typeface="ＭＳ Ｐゴシック" charset="-128"/>
                <a:cs typeface="ＭＳ Ｐゴシック" charset="-128"/>
              </a:defRPr>
            </a:lvl4pPr>
            <a:lvl5pPr algn="l" rtl="0" eaLnBrk="0" fontAlgn="base" hangingPunct="0">
              <a:spcBef>
                <a:spcPct val="0"/>
              </a:spcBef>
              <a:spcAft>
                <a:spcPct val="0"/>
              </a:spcAft>
              <a:defRPr sz="2600" b="1">
                <a:solidFill>
                  <a:schemeClr val="tx1"/>
                </a:solidFill>
                <a:latin typeface="Arial" charset="0"/>
                <a:ea typeface="ＭＳ Ｐゴシック" charset="-128"/>
                <a:cs typeface="ＭＳ Ｐゴシック" charset="-128"/>
              </a:defRPr>
            </a:lvl5pPr>
            <a:lvl6pPr marL="457200" algn="l" rtl="0" fontAlgn="base">
              <a:spcBef>
                <a:spcPct val="0"/>
              </a:spcBef>
              <a:spcAft>
                <a:spcPct val="0"/>
              </a:spcAft>
              <a:defRPr sz="2600" b="1">
                <a:solidFill>
                  <a:schemeClr val="tx1"/>
                </a:solidFill>
                <a:latin typeface="Arial" charset="0"/>
              </a:defRPr>
            </a:lvl6pPr>
            <a:lvl7pPr marL="914400" algn="l" rtl="0" fontAlgn="base">
              <a:spcBef>
                <a:spcPct val="0"/>
              </a:spcBef>
              <a:spcAft>
                <a:spcPct val="0"/>
              </a:spcAft>
              <a:defRPr sz="2600" b="1">
                <a:solidFill>
                  <a:schemeClr val="tx1"/>
                </a:solidFill>
                <a:latin typeface="Arial" charset="0"/>
              </a:defRPr>
            </a:lvl7pPr>
            <a:lvl8pPr marL="1371600" algn="l" rtl="0" fontAlgn="base">
              <a:spcBef>
                <a:spcPct val="0"/>
              </a:spcBef>
              <a:spcAft>
                <a:spcPct val="0"/>
              </a:spcAft>
              <a:defRPr sz="2600" b="1">
                <a:solidFill>
                  <a:schemeClr val="tx1"/>
                </a:solidFill>
                <a:latin typeface="Arial" charset="0"/>
              </a:defRPr>
            </a:lvl8pPr>
            <a:lvl9pPr marL="1828800" algn="l" rtl="0" fontAlgn="base">
              <a:spcBef>
                <a:spcPct val="0"/>
              </a:spcBef>
              <a:spcAft>
                <a:spcPct val="0"/>
              </a:spcAft>
              <a:defRPr sz="2600" b="1">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000" b="0" i="0" u="none" strike="noStrike" kern="0" cap="none" spc="0" normalizeH="0" baseline="0" noProof="0" dirty="0" smtClean="0">
                <a:ln>
                  <a:noFill/>
                </a:ln>
                <a:solidFill>
                  <a:srgbClr val="000000"/>
                </a:solidFill>
                <a:effectLst/>
                <a:uLnTx/>
                <a:uFillTx/>
                <a:latin typeface="Arial"/>
                <a:ea typeface="ＭＳ Ｐゴシック" charset="-128"/>
              </a:rPr>
              <a:t/>
            </a:r>
            <a:br>
              <a:rPr kumimoji="0" lang="el-GR" sz="2000" b="0" i="0" u="none" strike="noStrike" kern="0" cap="none" spc="0" normalizeH="0" baseline="0" noProof="0" dirty="0" smtClean="0">
                <a:ln>
                  <a:noFill/>
                </a:ln>
                <a:solidFill>
                  <a:srgbClr val="000000"/>
                </a:solidFill>
                <a:effectLst/>
                <a:uLnTx/>
                <a:uFillTx/>
                <a:latin typeface="Arial"/>
                <a:ea typeface="ＭＳ Ｐゴシック" charset="-128"/>
              </a:rPr>
            </a:br>
            <a:r>
              <a:rPr kumimoji="0" lang="el-GR" sz="2000" b="0" i="0" u="none" strike="noStrike" kern="0" cap="none" spc="0" normalizeH="0" baseline="0" noProof="0" dirty="0" smtClean="0">
                <a:ln>
                  <a:noFill/>
                </a:ln>
                <a:solidFill>
                  <a:srgbClr val="000000"/>
                </a:solidFill>
                <a:effectLst/>
                <a:uLnTx/>
                <a:uFillTx/>
                <a:latin typeface="Arial"/>
                <a:ea typeface="ＭＳ Ｐゴシック" charset="-128"/>
              </a:rPr>
              <a:t> Πανεπιστήμιο Δυτικής Μακεδονίας </a:t>
            </a:r>
            <a:br>
              <a:rPr kumimoji="0" lang="el-GR" sz="2000" b="0" i="0" u="none" strike="noStrike" kern="0" cap="none" spc="0" normalizeH="0" baseline="0" noProof="0" dirty="0" smtClean="0">
                <a:ln>
                  <a:noFill/>
                </a:ln>
                <a:solidFill>
                  <a:srgbClr val="000000"/>
                </a:solidFill>
                <a:effectLst/>
                <a:uLnTx/>
                <a:uFillTx/>
                <a:latin typeface="Arial"/>
                <a:ea typeface="ＭＳ Ｐゴシック" charset="-128"/>
              </a:rPr>
            </a:br>
            <a:r>
              <a:rPr kumimoji="0" lang="el-GR" sz="2000" b="0" i="0" u="none" strike="noStrike" kern="0" cap="none" spc="0" normalizeH="0" baseline="0" noProof="0" dirty="0" smtClean="0">
                <a:ln>
                  <a:noFill/>
                </a:ln>
                <a:solidFill>
                  <a:srgbClr val="000000"/>
                </a:solidFill>
                <a:effectLst/>
                <a:uLnTx/>
                <a:uFillTx/>
                <a:latin typeface="Arial"/>
                <a:ea typeface="ＭＳ Ｐゴシック" charset="-128"/>
              </a:rPr>
              <a:t>  Παιδαγωγικό Τμήμα Νηπιαγωγών</a:t>
            </a:r>
            <a:br>
              <a:rPr kumimoji="0" lang="el-GR" sz="2000" b="0" i="0" u="none" strike="noStrike" kern="0" cap="none" spc="0" normalizeH="0" baseline="0" noProof="0" dirty="0" smtClean="0">
                <a:ln>
                  <a:noFill/>
                </a:ln>
                <a:solidFill>
                  <a:srgbClr val="000000"/>
                </a:solidFill>
                <a:effectLst/>
                <a:uLnTx/>
                <a:uFillTx/>
                <a:latin typeface="Arial"/>
                <a:ea typeface="ＭＳ Ｐゴシック" charset="-128"/>
              </a:rPr>
            </a:br>
            <a:endParaRPr kumimoji="0" lang="el-GR" sz="2600" b="1" i="0" u="none" strike="noStrike" kern="0" cap="none" spc="0" normalizeH="0" baseline="0" noProof="0" dirty="0">
              <a:ln>
                <a:noFill/>
              </a:ln>
              <a:solidFill>
                <a:srgbClr val="000000"/>
              </a:solidFill>
              <a:effectLst/>
              <a:uLnTx/>
              <a:uFillTx/>
              <a:latin typeface="Arial"/>
              <a:ea typeface="ＭＳ Ｐゴシック" charset="-128"/>
            </a:endParaRP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2644" y="404664"/>
            <a:ext cx="562972"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ooter Placeholder 4"/>
          <p:cNvSpPr txBox="1">
            <a:spLocks/>
          </p:cNvSpPr>
          <p:nvPr userDrawn="1"/>
        </p:nvSpPr>
        <p:spPr>
          <a:xfrm>
            <a:off x="-90764" y="6336938"/>
            <a:ext cx="8568952" cy="43204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lIns="91440" tIns="45720" rIns="91440" bIns="45720" rtlCol="0" anchor="ctr"/>
          <a:lstStyle>
            <a:defPPr>
              <a:defRPr lang="el-GR"/>
            </a:defPPr>
            <a:lvl1pPr marL="0" algn="ctr" defTabSz="914400" rtl="0" eaLnBrk="0" latinLnBrk="0" hangingPunct="0">
              <a:defRPr sz="2400" kern="1200">
                <a:solidFill>
                  <a:schemeClr val="tx1"/>
                </a:solidFill>
                <a:latin typeface="Arial" charset="0"/>
                <a:ea typeface="ＭＳ Ｐゴシック" pitchFamily="34" charset="-128"/>
                <a:cs typeface="+mn-cs"/>
              </a:defRPr>
            </a:lvl1pPr>
            <a:lvl2pPr marL="742950" indent="-285750" algn="l" defTabSz="914400" rtl="0" eaLnBrk="0" latinLnBrk="0" hangingPunct="0">
              <a:defRPr sz="2400" kern="1200">
                <a:solidFill>
                  <a:schemeClr val="tx1"/>
                </a:solidFill>
                <a:latin typeface="Arial" charset="0"/>
                <a:ea typeface="ＭＳ Ｐゴシック" pitchFamily="34" charset="-128"/>
                <a:cs typeface="+mn-cs"/>
              </a:defRPr>
            </a:lvl2pPr>
            <a:lvl3pPr marL="1143000" indent="-228600" algn="l" defTabSz="914400" rtl="0" eaLnBrk="0" latinLnBrk="0" hangingPunct="0">
              <a:defRPr sz="2400" kern="1200">
                <a:solidFill>
                  <a:schemeClr val="tx1"/>
                </a:solidFill>
                <a:latin typeface="Arial" charset="0"/>
                <a:ea typeface="ＭＳ Ｐゴシック" pitchFamily="34" charset="-128"/>
                <a:cs typeface="+mn-cs"/>
              </a:defRPr>
            </a:lvl3pPr>
            <a:lvl4pPr marL="1600200" indent="-228600" algn="l" defTabSz="914400" rtl="0" eaLnBrk="0" latinLnBrk="0" hangingPunct="0">
              <a:defRPr sz="2400" kern="1200">
                <a:solidFill>
                  <a:schemeClr val="tx1"/>
                </a:solidFill>
                <a:latin typeface="Arial" charset="0"/>
                <a:ea typeface="ＭＳ Ｐゴシック" pitchFamily="34" charset="-128"/>
                <a:cs typeface="+mn-cs"/>
              </a:defRPr>
            </a:lvl4pPr>
            <a:lvl5pPr marL="2057400" indent="-228600" algn="l" defTabSz="914400" rtl="0" eaLnBrk="0" latinLnBrk="0" hangingPunct="0">
              <a:defRPr sz="2400" kern="1200">
                <a:solidFill>
                  <a:schemeClr val="tx1"/>
                </a:solidFill>
                <a:latin typeface="Arial"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9pPr>
          </a:lstStyle>
          <a:p>
            <a:pPr eaLnBrk="1" hangingPunct="1"/>
            <a:r>
              <a:rPr lang="el-GR" sz="1200" dirty="0" smtClean="0"/>
              <a:t> </a:t>
            </a:r>
            <a:endParaRPr lang="el-GR" sz="1400" dirty="0" smtClean="0">
              <a:solidFill>
                <a:srgbClr val="000000"/>
              </a:solidFill>
            </a:endParaRPr>
          </a:p>
        </p:txBody>
      </p:sp>
    </p:spTree>
    <p:extLst>
      <p:ext uri="{BB962C8B-B14F-4D97-AF65-F5344CB8AC3E}">
        <p14:creationId xmlns:p14="http://schemas.microsoft.com/office/powerpoint/2010/main" val="4043068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92C42B1-B3C0-4C5E-A764-F7BF15999750}" type="datetime1">
              <a:rPr lang="el-GR" smtClean="0"/>
              <a:t>27/10/2016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1467397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910A68A-E52B-40E2-AC97-1FE45E071797}" type="datetime1">
              <a:rPr lang="el-GR" smtClean="0"/>
              <a:t>27/10/2016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104667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CC4C466-407A-4A6A-8222-4328B1A82D03}" type="datetime1">
              <a:rPr lang="el-GR" smtClean="0"/>
              <a:t>27/10/2016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76212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6D8C1AF9-C5B9-4F03-BB49-46C55890B292}" type="datetime1">
              <a:rPr lang="el-GR" smtClean="0"/>
              <a:t>27/10/2016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4293335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536599DC-F6F7-49F4-85C8-69D5D1B07918}" type="datetime1">
              <a:rPr lang="el-GR" smtClean="0"/>
              <a:t>27/10/2016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3006351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C8D59C52-5454-4E41-8E08-3B1EDEB275BE}" type="datetime1">
              <a:rPr lang="el-GR" smtClean="0"/>
              <a:t>27/10/2016</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2031632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1"/>
            </a:lvl1pPr>
          </a:lstStyle>
          <a:p>
            <a:r>
              <a:rPr lang="el-GR" dirty="0" smtClean="0"/>
              <a:t>Στυλ κύριου τίτλου</a:t>
            </a:r>
            <a:endParaRPr lang="el-GR" dirty="0"/>
          </a:p>
        </p:txBody>
      </p:sp>
      <p:sp>
        <p:nvSpPr>
          <p:cNvPr id="3" name="Θέση ημερομηνίας 2"/>
          <p:cNvSpPr>
            <a:spLocks noGrp="1"/>
          </p:cNvSpPr>
          <p:nvPr>
            <p:ph type="dt" sz="half" idx="10"/>
          </p:nvPr>
        </p:nvSpPr>
        <p:spPr/>
        <p:txBody>
          <a:bodyPr/>
          <a:lstStyle/>
          <a:p>
            <a:fld id="{418A2E75-D3B9-4A55-97AA-4BF2AC101A1C}" type="datetime1">
              <a:rPr lang="el-GR" smtClean="0"/>
              <a:t>27/10/2016</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117713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626E1568-E4DD-44EF-9D99-D38ADEED5DFF}" type="datetime1">
              <a:rPr lang="el-GR" smtClean="0"/>
              <a:t>27/10/2016</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3736394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CDD1FBA-9501-4A04-9E13-40D5BF437177}" type="datetime1">
              <a:rPr lang="el-GR" smtClean="0"/>
              <a:t>27/10/2016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3702919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DE308D2-BF7F-4866-BF6E-65A1B56D1499}" type="datetime1">
              <a:rPr lang="el-GR" smtClean="0"/>
              <a:t>27/10/2016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40365ED-FD8C-4697-988C-39E77CBFEA0E}" type="slidenum">
              <a:rPr lang="el-GR" smtClean="0"/>
              <a:t>‹#›</a:t>
            </a:fld>
            <a:endParaRPr lang="el-GR"/>
          </a:p>
        </p:txBody>
      </p:sp>
    </p:spTree>
    <p:extLst>
      <p:ext uri="{BB962C8B-B14F-4D97-AF65-F5344CB8AC3E}">
        <p14:creationId xmlns:p14="http://schemas.microsoft.com/office/powerpoint/2010/main" val="3517581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403898"/>
            <a:ext cx="8229600" cy="4641379"/>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100000" t="100000"/>
            </a:path>
            <a:tileRect r="-100000" b="-100000"/>
          </a:gradFill>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EAD539-5A64-487B-A5B2-B41656749417}" type="datetime1">
              <a:rPr lang="el-GR" smtClean="0"/>
              <a:t>27/10/2016</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365ED-FD8C-4697-988C-39E77CBFEA0E}" type="slidenum">
              <a:rPr lang="el-GR" smtClean="0"/>
              <a:t>‹#›</a:t>
            </a:fld>
            <a:endParaRPr lang="el-GR"/>
          </a:p>
        </p:txBody>
      </p:sp>
      <p:sp>
        <p:nvSpPr>
          <p:cNvPr id="7" name="Footer Placeholder 4"/>
          <p:cNvSpPr txBox="1">
            <a:spLocks/>
          </p:cNvSpPr>
          <p:nvPr/>
        </p:nvSpPr>
        <p:spPr>
          <a:xfrm>
            <a:off x="683568" y="6336938"/>
            <a:ext cx="7951698" cy="43204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lIns="91440" tIns="45720" rIns="91440" bIns="45720" rtlCol="0" anchor="ctr"/>
          <a:lstStyle>
            <a:defPPr>
              <a:defRPr lang="el-GR"/>
            </a:defPPr>
            <a:lvl1pPr marL="0" algn="ctr" defTabSz="914400" rtl="0" eaLnBrk="0" latinLnBrk="0" hangingPunct="0">
              <a:defRPr sz="2400" kern="1200">
                <a:solidFill>
                  <a:schemeClr val="tx1"/>
                </a:solidFill>
                <a:latin typeface="Arial" charset="0"/>
                <a:ea typeface="ＭＳ Ｐゴシック" pitchFamily="34" charset="-128"/>
                <a:cs typeface="+mn-cs"/>
              </a:defRPr>
            </a:lvl1pPr>
            <a:lvl2pPr marL="742950" indent="-285750" algn="l" defTabSz="914400" rtl="0" eaLnBrk="0" latinLnBrk="0" hangingPunct="0">
              <a:defRPr sz="2400" kern="1200">
                <a:solidFill>
                  <a:schemeClr val="tx1"/>
                </a:solidFill>
                <a:latin typeface="Arial" charset="0"/>
                <a:ea typeface="ＭＳ Ｐゴシック" pitchFamily="34" charset="-128"/>
                <a:cs typeface="+mn-cs"/>
              </a:defRPr>
            </a:lvl2pPr>
            <a:lvl3pPr marL="1143000" indent="-228600" algn="l" defTabSz="914400" rtl="0" eaLnBrk="0" latinLnBrk="0" hangingPunct="0">
              <a:defRPr sz="2400" kern="1200">
                <a:solidFill>
                  <a:schemeClr val="tx1"/>
                </a:solidFill>
                <a:latin typeface="Arial" charset="0"/>
                <a:ea typeface="ＭＳ Ｐゴシック" pitchFamily="34" charset="-128"/>
                <a:cs typeface="+mn-cs"/>
              </a:defRPr>
            </a:lvl3pPr>
            <a:lvl4pPr marL="1600200" indent="-228600" algn="l" defTabSz="914400" rtl="0" eaLnBrk="0" latinLnBrk="0" hangingPunct="0">
              <a:defRPr sz="2400" kern="1200">
                <a:solidFill>
                  <a:schemeClr val="tx1"/>
                </a:solidFill>
                <a:latin typeface="Arial" charset="0"/>
                <a:ea typeface="ＭＳ Ｐゴシック" pitchFamily="34" charset="-128"/>
                <a:cs typeface="+mn-cs"/>
              </a:defRPr>
            </a:lvl4pPr>
            <a:lvl5pPr marL="2057400" indent="-228600" algn="l" defTabSz="914400" rtl="0" eaLnBrk="0" latinLnBrk="0" hangingPunct="0">
              <a:defRPr sz="2400" kern="1200">
                <a:solidFill>
                  <a:schemeClr val="tx1"/>
                </a:solidFill>
                <a:latin typeface="Arial"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ＭＳ Ｐゴシック" pitchFamily="34" charset="-128"/>
                <a:cs typeface="+mn-cs"/>
              </a:defRPr>
            </a:lvl9pPr>
          </a:lstStyle>
          <a:p>
            <a:pPr algn="l" eaLnBrk="1" hangingPunct="1"/>
            <a:r>
              <a:rPr lang="el-GR" sz="1200" dirty="0" smtClean="0"/>
              <a:t> </a:t>
            </a:r>
            <a:r>
              <a:rPr lang="el-GR" sz="1400" dirty="0" smtClean="0"/>
              <a:t>Πανεπιστήμιο Δυτικής Μακεδονίας</a:t>
            </a:r>
            <a:endParaRPr lang="el-GR" sz="1400" dirty="0" smtClean="0">
              <a:solidFill>
                <a:srgbClr val="000000"/>
              </a:solidFill>
            </a:endParaRPr>
          </a:p>
        </p:txBody>
      </p:sp>
      <p:pic>
        <p:nvPicPr>
          <p:cNvPr id="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0074" y="6309320"/>
            <a:ext cx="425502" cy="435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Ευθεία γραμμή σύνδεσης 8"/>
          <p:cNvCxnSpPr/>
          <p:nvPr/>
        </p:nvCxnSpPr>
        <p:spPr>
          <a:xfrm>
            <a:off x="436726" y="6165304"/>
            <a:ext cx="82397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a:off x="467544" y="1233248"/>
            <a:ext cx="82089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7815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pPr algn="ctr"/>
            <a:r>
              <a:rPr lang="el-GR" dirty="0" smtClean="0"/>
              <a:t>Ανάπτυξη Εκπαιδευτικού Λογισμικού</a:t>
            </a:r>
            <a:endParaRPr lang="el-GR" dirty="0"/>
          </a:p>
        </p:txBody>
      </p:sp>
      <p:sp>
        <p:nvSpPr>
          <p:cNvPr id="3" name="Υπότιτλος 2"/>
          <p:cNvSpPr>
            <a:spLocks noGrp="1"/>
          </p:cNvSpPr>
          <p:nvPr>
            <p:ph type="subTitle" idx="1"/>
          </p:nvPr>
        </p:nvSpPr>
        <p:spPr/>
        <p:txBody>
          <a:bodyPr>
            <a:normAutofit fontScale="77500" lnSpcReduction="20000"/>
          </a:bodyPr>
          <a:lstStyle/>
          <a:p>
            <a:r>
              <a:rPr lang="el-GR" b="1" dirty="0">
                <a:solidFill>
                  <a:schemeClr val="tx1"/>
                </a:solidFill>
              </a:rPr>
              <a:t>Ενότητα </a:t>
            </a:r>
            <a:r>
              <a:rPr lang="en-US" b="1" dirty="0">
                <a:solidFill>
                  <a:schemeClr val="tx1"/>
                </a:solidFill>
              </a:rPr>
              <a:t># </a:t>
            </a:r>
            <a:r>
              <a:rPr lang="el-GR" b="1" dirty="0" smtClean="0">
                <a:solidFill>
                  <a:schemeClr val="tx1"/>
                </a:solidFill>
              </a:rPr>
              <a:t>7:</a:t>
            </a:r>
            <a:r>
              <a:rPr lang="en-US" dirty="0" smtClean="0">
                <a:solidFill>
                  <a:schemeClr val="tx1"/>
                </a:solidFill>
              </a:rPr>
              <a:t> </a:t>
            </a:r>
            <a:r>
              <a:rPr lang="el-GR" dirty="0" smtClean="0">
                <a:solidFill>
                  <a:schemeClr val="tx1"/>
                </a:solidFill>
              </a:rPr>
              <a:t>Σύνθετες επαναληπτικές δομές #2</a:t>
            </a:r>
            <a:endParaRPr lang="en-US" dirty="0">
              <a:solidFill>
                <a:schemeClr val="tx1"/>
              </a:solidFill>
            </a:endParaRPr>
          </a:p>
          <a:p>
            <a:r>
              <a:rPr lang="el-GR" dirty="0" smtClean="0">
                <a:solidFill>
                  <a:schemeClr val="tx1"/>
                </a:solidFill>
              </a:rPr>
              <a:t> </a:t>
            </a:r>
            <a:endParaRPr lang="en-US" dirty="0">
              <a:solidFill>
                <a:schemeClr val="tx1"/>
              </a:solidFill>
            </a:endParaRPr>
          </a:p>
          <a:p>
            <a:r>
              <a:rPr lang="el-GR" dirty="0" smtClean="0">
                <a:solidFill>
                  <a:schemeClr val="tx1"/>
                </a:solidFill>
              </a:rPr>
              <a:t>Θαρρενός Μπράτιτσης</a:t>
            </a:r>
            <a:endParaRPr lang="el-GR" dirty="0">
              <a:solidFill>
                <a:schemeClr val="tx1"/>
              </a:solidFill>
            </a:endParaRPr>
          </a:p>
          <a:p>
            <a:r>
              <a:rPr lang="el-GR" dirty="0" smtClean="0">
                <a:solidFill>
                  <a:schemeClr val="tx1"/>
                </a:solidFill>
              </a:rPr>
              <a:t>Παιδαγωγικό</a:t>
            </a:r>
            <a:r>
              <a:rPr lang="el-GR" dirty="0">
                <a:solidFill>
                  <a:schemeClr val="tx1"/>
                </a:solidFill>
              </a:rPr>
              <a:t> </a:t>
            </a:r>
            <a:r>
              <a:rPr lang="el-GR" dirty="0" smtClean="0">
                <a:solidFill>
                  <a:schemeClr val="tx1"/>
                </a:solidFill>
              </a:rPr>
              <a:t>Τμήμα Νηπιαγωγών</a:t>
            </a:r>
            <a:endParaRPr lang="el-GR" dirty="0">
              <a:solidFill>
                <a:schemeClr val="tx1"/>
              </a:solidFill>
            </a:endParaRPr>
          </a:p>
          <a:p>
            <a:endParaRPr lang="el-GR" dirty="0"/>
          </a:p>
        </p:txBody>
      </p:sp>
      <p:pic>
        <p:nvPicPr>
          <p:cNvPr id="4" name="7 - Εικόνα" descr="Λογότυπο για Άδειες χρήσης Creative Commons BY-NC-ND"/>
          <p:cNvPicPr>
            <a:picLocks noChangeAspect="1"/>
          </p:cNvPicPr>
          <p:nvPr/>
        </p:nvPicPr>
        <p:blipFill>
          <a:blip r:embed="rId2" cstate="print"/>
          <a:stretch>
            <a:fillRect/>
          </a:stretch>
        </p:blipFill>
        <p:spPr>
          <a:xfrm>
            <a:off x="5220456" y="6399909"/>
            <a:ext cx="819136" cy="286595"/>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6084168" y="6237312"/>
            <a:ext cx="2232248" cy="531288"/>
          </a:xfrm>
          <a:prstGeom prst="rect">
            <a:avLst/>
          </a:prstGeom>
          <a:noFill/>
        </p:spPr>
      </p:pic>
    </p:spTree>
    <p:extLst>
      <p:ext uri="{BB962C8B-B14F-4D97-AF65-F5344CB8AC3E}">
        <p14:creationId xmlns:p14="http://schemas.microsoft.com/office/powerpoint/2010/main" val="1287081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Οδηγίες </a:t>
            </a:r>
            <a:r>
              <a:rPr lang="el-GR" dirty="0" smtClean="0"/>
              <a:t>(2 </a:t>
            </a:r>
            <a:r>
              <a:rPr lang="el-GR" dirty="0"/>
              <a:t>από 4)</a:t>
            </a:r>
          </a:p>
        </p:txBody>
      </p:sp>
      <p:sp>
        <p:nvSpPr>
          <p:cNvPr id="3" name="Θέση περιεχομένου 2"/>
          <p:cNvSpPr>
            <a:spLocks noGrp="1"/>
          </p:cNvSpPr>
          <p:nvPr>
            <p:ph idx="1"/>
          </p:nvPr>
        </p:nvSpPr>
        <p:spPr/>
        <p:txBody>
          <a:bodyPr>
            <a:normAutofit fontScale="70000" lnSpcReduction="20000"/>
          </a:bodyPr>
          <a:lstStyle/>
          <a:p>
            <a:pPr marL="514350" indent="-514350">
              <a:buFont typeface="+mj-lt"/>
              <a:buAutoNum type="arabicPeriod" startAt="2"/>
            </a:pPr>
            <a:r>
              <a:rPr lang="el-GR" sz="3400" dirty="0"/>
              <a:t>Κάθε διαφάνεια πρέπει να έχει τίτλο που να είναι μοναδικός.</a:t>
            </a:r>
          </a:p>
          <a:p>
            <a:pPr marL="514350" indent="-514350">
              <a:buFont typeface="+mj-lt"/>
              <a:buAutoNum type="arabicPeriod" startAt="2"/>
            </a:pPr>
            <a:r>
              <a:rPr lang="el-GR" sz="3400" dirty="0"/>
              <a:t>Ο τίτλος διαφάνειας είναι </a:t>
            </a:r>
            <a:r>
              <a:rPr lang="en-US" sz="3400" b="1" dirty="0"/>
              <a:t>bold</a:t>
            </a:r>
            <a:r>
              <a:rPr lang="en-US" sz="3400" dirty="0"/>
              <a:t> </a:t>
            </a:r>
            <a:r>
              <a:rPr lang="el-GR" sz="3400" dirty="0"/>
              <a:t>44</a:t>
            </a:r>
            <a:r>
              <a:rPr lang="en-US" sz="3400" dirty="0" err="1"/>
              <a:t>pt</a:t>
            </a:r>
            <a:r>
              <a:rPr lang="en-US" sz="3400" dirty="0"/>
              <a:t> </a:t>
            </a:r>
            <a:r>
              <a:rPr lang="el-GR" sz="3400" dirty="0"/>
              <a:t>και δεν πρέπει να ξεπερνάει τις 2 γραμμές. (Στις 2 γραμμές το μέγεθος γραμματοσειράς προσαρμόζεται αυτόματα από το πρόγραμμα σε </a:t>
            </a:r>
            <a:r>
              <a:rPr lang="en-US" sz="3400" dirty="0"/>
              <a:t>40pt).</a:t>
            </a:r>
          </a:p>
          <a:p>
            <a:pPr marL="514350" indent="-514350">
              <a:buFont typeface="+mj-lt"/>
              <a:buAutoNum type="arabicPeriod" startAt="2"/>
            </a:pPr>
            <a:r>
              <a:rPr lang="el-GR" sz="3400" dirty="0"/>
              <a:t>Χρησιμοποιήστε τα ορισμένα μεγέθη γραμματοσειρών για το κείμενο: 32</a:t>
            </a:r>
            <a:r>
              <a:rPr lang="en-US" sz="3400" dirty="0" err="1"/>
              <a:t>pt</a:t>
            </a:r>
            <a:r>
              <a:rPr lang="el-GR" sz="3400" dirty="0"/>
              <a:t> για το πρώτο επίπεδο, 28</a:t>
            </a:r>
            <a:r>
              <a:rPr lang="en-US" sz="3400" dirty="0" err="1"/>
              <a:t>pt</a:t>
            </a:r>
            <a:r>
              <a:rPr lang="en-US" sz="3400" dirty="0"/>
              <a:t> </a:t>
            </a:r>
            <a:r>
              <a:rPr lang="el-GR" sz="3400" dirty="0"/>
              <a:t>για το δεύτερο, 24</a:t>
            </a:r>
            <a:r>
              <a:rPr lang="en-US" sz="3400" dirty="0" err="1"/>
              <a:t>pt</a:t>
            </a:r>
            <a:r>
              <a:rPr lang="en-US" sz="3400" dirty="0"/>
              <a:t> </a:t>
            </a:r>
            <a:r>
              <a:rPr lang="el-GR" sz="3400" dirty="0"/>
              <a:t>για το τρίτο, 22</a:t>
            </a:r>
            <a:r>
              <a:rPr lang="en-US" sz="3400" dirty="0" err="1"/>
              <a:t>pt</a:t>
            </a:r>
            <a:r>
              <a:rPr lang="el-GR" sz="3400" dirty="0"/>
              <a:t> για το τέταρτο και 20</a:t>
            </a:r>
            <a:r>
              <a:rPr lang="en-US" sz="3400" dirty="0" err="1"/>
              <a:t>pt</a:t>
            </a:r>
            <a:r>
              <a:rPr lang="el-GR" sz="3400" dirty="0"/>
              <a:t> για το πέμπτο. Μη χρησιμοποιείτε προσαρμοσμένο μέγεθος μικρότερο από 20</a:t>
            </a:r>
            <a:r>
              <a:rPr lang="en-US" sz="3400" dirty="0" err="1"/>
              <a:t>pt</a:t>
            </a:r>
            <a:r>
              <a:rPr lang="el-GR" sz="3400" dirty="0"/>
              <a:t>.</a:t>
            </a:r>
            <a:endParaRPr lang="en-US" sz="3400" dirty="0"/>
          </a:p>
          <a:p>
            <a:pPr marL="514350" indent="-514350">
              <a:buFont typeface="+mj-lt"/>
              <a:buAutoNum type="arabicPeriod" startAt="2"/>
            </a:pPr>
            <a:r>
              <a:rPr lang="el-GR" sz="3400" dirty="0"/>
              <a:t>Επιλέξτε γραμματοσειρές που είναι εύκολο να διαβαστούν και συναντώνται συχνά στα έγγραφα (π.χ. τύπου </a:t>
            </a:r>
            <a:r>
              <a:rPr lang="el-GR" sz="3400" dirty="0" err="1"/>
              <a:t>Sans</a:t>
            </a:r>
            <a:r>
              <a:rPr lang="el-GR" sz="3400" dirty="0"/>
              <a:t> </a:t>
            </a:r>
            <a:r>
              <a:rPr lang="el-GR" sz="3400" dirty="0" err="1"/>
              <a:t>Serif</a:t>
            </a:r>
            <a:r>
              <a:rPr lang="el-GR" sz="3400" dirty="0"/>
              <a:t>), όπως για παράδειγμα οι </a:t>
            </a:r>
            <a:r>
              <a:rPr lang="en-US" sz="3400" dirty="0"/>
              <a:t>Arial</a:t>
            </a:r>
            <a:r>
              <a:rPr lang="el-GR" sz="3400" dirty="0"/>
              <a:t>, </a:t>
            </a:r>
            <a:r>
              <a:rPr lang="en-US" sz="3400" dirty="0"/>
              <a:t>Verdana</a:t>
            </a:r>
            <a:r>
              <a:rPr lang="el-GR" sz="3400" dirty="0"/>
              <a:t>, </a:t>
            </a:r>
            <a:r>
              <a:rPr lang="en-US" sz="3400" dirty="0"/>
              <a:t>Tahoma, Calibri</a:t>
            </a:r>
            <a:r>
              <a:rPr lang="el-GR" sz="3400" dirty="0"/>
              <a:t>.</a:t>
            </a:r>
            <a:endParaRPr lang="en-US" sz="3400" dirty="0"/>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10</a:t>
            </a:fld>
            <a:endParaRPr lang="el-GR"/>
          </a:p>
        </p:txBody>
      </p:sp>
    </p:spTree>
    <p:extLst>
      <p:ext uri="{BB962C8B-B14F-4D97-AF65-F5344CB8AC3E}">
        <p14:creationId xmlns:p14="http://schemas.microsoft.com/office/powerpoint/2010/main" val="2986906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Οδηγίες </a:t>
            </a:r>
            <a:r>
              <a:rPr lang="el-GR" dirty="0" smtClean="0"/>
              <a:t>(3 </a:t>
            </a:r>
            <a:r>
              <a:rPr lang="el-GR" dirty="0"/>
              <a:t>από 4)</a:t>
            </a:r>
          </a:p>
        </p:txBody>
      </p:sp>
      <p:sp>
        <p:nvSpPr>
          <p:cNvPr id="3" name="Θέση περιεχομένου 2"/>
          <p:cNvSpPr>
            <a:spLocks noGrp="1"/>
          </p:cNvSpPr>
          <p:nvPr>
            <p:ph idx="1"/>
          </p:nvPr>
        </p:nvSpPr>
        <p:spPr/>
        <p:txBody>
          <a:bodyPr>
            <a:normAutofit fontScale="92500" lnSpcReduction="10000"/>
          </a:bodyPr>
          <a:lstStyle/>
          <a:p>
            <a:pPr marL="514350" indent="-514350">
              <a:buFont typeface="+mj-lt"/>
              <a:buAutoNum type="arabicPeriod" startAt="6"/>
            </a:pPr>
            <a:r>
              <a:rPr lang="el-GR" sz="2600" b="1" dirty="0"/>
              <a:t>Μην </a:t>
            </a:r>
            <a:r>
              <a:rPr lang="el-GR" sz="2600" dirty="0"/>
              <a:t>αλλοιώνετε</a:t>
            </a:r>
            <a:r>
              <a:rPr lang="el-GR" sz="2600" b="1" dirty="0"/>
              <a:t> </a:t>
            </a:r>
            <a:r>
              <a:rPr lang="el-GR" sz="2600" dirty="0"/>
              <a:t>τα πλαίσια του τίτλου και του κειμένου ως προς το μέγεθος και τη θέση τους.</a:t>
            </a:r>
          </a:p>
          <a:p>
            <a:pPr marL="514350" indent="-514350">
              <a:buFont typeface="+mj-lt"/>
              <a:buAutoNum type="arabicPeriod" startAt="6"/>
            </a:pPr>
            <a:r>
              <a:rPr lang="el-GR" sz="2600" dirty="0"/>
              <a:t>Μη χρησιμοποιείται αλλαγή χρώματος για επισήμανση λέξεων. Συνίσταται η χρήση </a:t>
            </a:r>
            <a:r>
              <a:rPr lang="en-US" sz="2600" b="1" dirty="0"/>
              <a:t>bold</a:t>
            </a:r>
            <a:r>
              <a:rPr lang="en-US" sz="2600" dirty="0"/>
              <a:t>.</a:t>
            </a:r>
            <a:endParaRPr lang="el-GR" sz="2600" dirty="0"/>
          </a:p>
          <a:p>
            <a:pPr marL="514350" indent="-514350">
              <a:buFont typeface="+mj-lt"/>
              <a:buAutoNum type="arabicPeriod" startAt="6"/>
            </a:pPr>
            <a:r>
              <a:rPr lang="el-GR" sz="2600" dirty="0"/>
              <a:t>Συνίσταται να χρησιμοποιείται  </a:t>
            </a:r>
            <a:r>
              <a:rPr lang="el-GR" sz="2600" b="1" dirty="0"/>
              <a:t>1</a:t>
            </a:r>
            <a:r>
              <a:rPr lang="el-GR" sz="2600" dirty="0"/>
              <a:t> σχήμα, γράφημα, εικόνα, φωτογραφία ανά διαφάνεια</a:t>
            </a:r>
            <a:r>
              <a:rPr lang="en-US" sz="2600" dirty="0"/>
              <a:t>.</a:t>
            </a:r>
            <a:r>
              <a:rPr lang="el-GR" sz="2600" dirty="0"/>
              <a:t> Συνίσταται να χρησιμοποιούνται μόνο όσα σχήματα χρειάζονται για να αποδώσουν την απαιτούμενη πληροφορία και όχι για «διακόσμηση».</a:t>
            </a:r>
          </a:p>
          <a:p>
            <a:pPr marL="514350" indent="-514350">
              <a:buFont typeface="+mj-lt"/>
              <a:buAutoNum type="arabicPeriod" startAt="6"/>
            </a:pPr>
            <a:r>
              <a:rPr lang="el-GR" sz="2600" dirty="0"/>
              <a:t>Συνίσταται να χρησιμοποιούνται μέχρι 6 </a:t>
            </a:r>
            <a:r>
              <a:rPr lang="en-US" sz="2600" dirty="0"/>
              <a:t>bullets </a:t>
            </a:r>
            <a:r>
              <a:rPr lang="el-GR" sz="2600" dirty="0"/>
              <a:t>ανά διαφάνεια. Διαφάνειες που περιέχουν μεγάλη ποσότητα πληροφορίας καλό είναι να αναλύονται σε επιμέρους διαφάνειες. </a:t>
            </a:r>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11</a:t>
            </a:fld>
            <a:endParaRPr lang="el-GR"/>
          </a:p>
        </p:txBody>
      </p:sp>
    </p:spTree>
    <p:extLst>
      <p:ext uri="{BB962C8B-B14F-4D97-AF65-F5344CB8AC3E}">
        <p14:creationId xmlns:p14="http://schemas.microsoft.com/office/powerpoint/2010/main" val="3220899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Οδηγίες </a:t>
            </a:r>
            <a:r>
              <a:rPr lang="el-GR" dirty="0" smtClean="0"/>
              <a:t>(4 </a:t>
            </a:r>
            <a:r>
              <a:rPr lang="el-GR" dirty="0"/>
              <a:t>από 4)</a:t>
            </a:r>
          </a:p>
        </p:txBody>
      </p:sp>
      <p:sp>
        <p:nvSpPr>
          <p:cNvPr id="3" name="Θέση περιεχομένου 2"/>
          <p:cNvSpPr>
            <a:spLocks noGrp="1"/>
          </p:cNvSpPr>
          <p:nvPr>
            <p:ph idx="1"/>
          </p:nvPr>
        </p:nvSpPr>
        <p:spPr/>
        <p:txBody>
          <a:bodyPr>
            <a:normAutofit fontScale="92500" lnSpcReduction="10000"/>
          </a:bodyPr>
          <a:lstStyle/>
          <a:p>
            <a:pPr marL="514350" indent="-514350">
              <a:buFont typeface="+mj-lt"/>
              <a:buAutoNum type="arabicPeriod" startAt="10"/>
            </a:pPr>
            <a:r>
              <a:rPr lang="el-GR" sz="2600" dirty="0"/>
              <a:t>Μην χρησιμοποιείτε εικόνες πίσω από γράμματα ως φόντο ούτε χρωματιστά πλαίσια. Για πλαίσια προτιμήστε μαύρο περίγραμμα τουλάχιστον 2</a:t>
            </a:r>
            <a:r>
              <a:rPr lang="en-US" sz="2600" dirty="0"/>
              <a:t>pt.</a:t>
            </a:r>
            <a:endParaRPr lang="el-GR" sz="2600" dirty="0"/>
          </a:p>
          <a:p>
            <a:pPr marL="514350" indent="-514350">
              <a:buFont typeface="+mj-lt"/>
              <a:buAutoNum type="arabicPeriod" startAt="10"/>
            </a:pPr>
            <a:r>
              <a:rPr lang="el-GR" sz="2600" dirty="0"/>
              <a:t>Μην χρησιμοποιείτε σκιά στα γράμματα</a:t>
            </a:r>
            <a:r>
              <a:rPr lang="en-US" sz="2600" dirty="0"/>
              <a:t>.</a:t>
            </a:r>
            <a:r>
              <a:rPr lang="el-GR" sz="2600" dirty="0"/>
              <a:t> </a:t>
            </a:r>
          </a:p>
          <a:p>
            <a:pPr marL="514350" indent="-514350">
              <a:buFont typeface="+mj-lt"/>
              <a:buAutoNum type="arabicPeriod" startAt="10"/>
            </a:pPr>
            <a:r>
              <a:rPr lang="el-GR" sz="2600" dirty="0"/>
              <a:t>Μην στοιχίζετε το κείμενο σε πλήρη στοίχιση (</a:t>
            </a:r>
            <a:r>
              <a:rPr lang="en-US" sz="2600" dirty="0"/>
              <a:t>justify</a:t>
            </a:r>
            <a:r>
              <a:rPr lang="el-GR" sz="2600" dirty="0"/>
              <a:t>)</a:t>
            </a:r>
            <a:r>
              <a:rPr lang="en-US" sz="2600" dirty="0"/>
              <a:t>.</a:t>
            </a:r>
            <a:endParaRPr lang="el-GR" sz="2600" dirty="0"/>
          </a:p>
          <a:p>
            <a:pPr marL="514350" indent="-514350">
              <a:buFont typeface="+mj-lt"/>
              <a:buAutoNum type="arabicPeriod" startAt="10"/>
            </a:pPr>
            <a:r>
              <a:rPr lang="el-GR" sz="2600" dirty="0"/>
              <a:t>Οι υπερσυνδέσεις να συνοδεύονται από αντιπροσωπευτικό κείμενο.</a:t>
            </a:r>
          </a:p>
          <a:p>
            <a:pPr marL="514350" indent="-514350">
              <a:buFont typeface="+mj-lt"/>
              <a:buAutoNum type="arabicPeriod" startAt="10"/>
            </a:pPr>
            <a:r>
              <a:rPr lang="el-GR" sz="2600" dirty="0"/>
              <a:t>Να είναι ενεργοποιημένος ο αυτόματος ορθογραφικός έλεγχος.</a:t>
            </a:r>
          </a:p>
          <a:p>
            <a:pPr marL="514350" indent="-514350">
              <a:buFont typeface="+mj-lt"/>
              <a:buAutoNum type="arabicPeriod" startAt="10"/>
            </a:pPr>
            <a:r>
              <a:rPr lang="el-GR" sz="2600" dirty="0"/>
              <a:t>Κατά την παρουσίαση, η μετάβαση μεταξύ διαφανειών να γίνεται με τον προκαθορισμένο τρόπο (</a:t>
            </a:r>
            <a:r>
              <a:rPr lang="en-US" sz="2600" dirty="0"/>
              <a:t>enter, </a:t>
            </a:r>
            <a:r>
              <a:rPr lang="el-GR" sz="2600" dirty="0"/>
              <a:t>βέλος, κλικ) και χωρίς όριο χρόνου.</a:t>
            </a:r>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12</a:t>
            </a:fld>
            <a:endParaRPr lang="el-GR"/>
          </a:p>
        </p:txBody>
      </p:sp>
    </p:spTree>
    <p:extLst>
      <p:ext uri="{BB962C8B-B14F-4D97-AF65-F5344CB8AC3E}">
        <p14:creationId xmlns:p14="http://schemas.microsoft.com/office/powerpoint/2010/main" val="2565954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Βασικές Οδηγίες Προσβασιμότητας</a:t>
            </a:r>
          </a:p>
        </p:txBody>
      </p:sp>
      <p:sp>
        <p:nvSpPr>
          <p:cNvPr id="3" name="Θέση περιεχομένου 2"/>
          <p:cNvSpPr>
            <a:spLocks noGrp="1"/>
          </p:cNvSpPr>
          <p:nvPr>
            <p:ph idx="1"/>
          </p:nvPr>
        </p:nvSpPr>
        <p:spPr/>
        <p:txBody>
          <a:bodyPr>
            <a:normAutofit fontScale="92500" lnSpcReduction="10000"/>
          </a:bodyPr>
          <a:lstStyle/>
          <a:p>
            <a:r>
              <a:rPr lang="el-GR" sz="2800" dirty="0"/>
              <a:t>Όλα τα αντικείμενα (π</a:t>
            </a:r>
            <a:r>
              <a:rPr lang="en-US" sz="2800" dirty="0"/>
              <a:t>.</a:t>
            </a:r>
            <a:r>
              <a:rPr lang="el-GR" sz="2800" dirty="0"/>
              <a:t>χ</a:t>
            </a:r>
            <a:r>
              <a:rPr lang="en-US" sz="2800" dirty="0"/>
              <a:t>.</a:t>
            </a:r>
            <a:r>
              <a:rPr lang="el-GR" sz="2800" dirty="0"/>
              <a:t> εικόνες, φωτογραφίες, σχήματα, γραφικά) πρέπει να συνοδεύονται από εναλλακτικό κείμενο περιγραφής τους. </a:t>
            </a:r>
          </a:p>
          <a:p>
            <a:r>
              <a:rPr lang="el-GR" sz="2800" dirty="0"/>
              <a:t>Διασφαλίστε ότι η σειρά αυτόματης ανάγνωσης σε κάθε διαφάνεια είναι λογική: η μετατροπή κειμένου σε ομιλία «διαβάζει» τον τίτλο, τα κείμενα και τα εναλλακτικά κείμενα των αντικειμένων με τη σειρά που έχουν εισαχθεί και όχι με τη σειρά που εμφανίζονται στη διαφάνεια. </a:t>
            </a:r>
          </a:p>
          <a:p>
            <a:r>
              <a:rPr lang="el-GR" sz="2800" dirty="0"/>
              <a:t>Ελέγξτε την ορατότητα για χρήστες με αχρωματοψία.</a:t>
            </a:r>
          </a:p>
          <a:p>
            <a:r>
              <a:rPr lang="el-GR" sz="2800" dirty="0"/>
              <a:t>Ακολουθείστε τις ειδικές οδηγίες για επιστημονικά σύμβολα, ηχητικά αρχεία και </a:t>
            </a:r>
            <a:r>
              <a:rPr lang="en-US" sz="2800" dirty="0"/>
              <a:t>video clips. </a:t>
            </a:r>
            <a:endParaRPr lang="el-GR" sz="2800" dirty="0"/>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13</a:t>
            </a:fld>
            <a:endParaRPr lang="el-GR"/>
          </a:p>
        </p:txBody>
      </p:sp>
    </p:spTree>
    <p:extLst>
      <p:ext uri="{BB962C8B-B14F-4D97-AF65-F5344CB8AC3E}">
        <p14:creationId xmlns:p14="http://schemas.microsoft.com/office/powerpoint/2010/main" val="1382145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a:xfrm>
            <a:off x="722313" y="2492896"/>
            <a:ext cx="7772400" cy="1500187"/>
          </a:xfrm>
        </p:spPr>
        <p:txBody>
          <a:bodyPr anchor="ctr" anchorCtr="0">
            <a:normAutofit/>
          </a:bodyPr>
          <a:lstStyle/>
          <a:p>
            <a:pPr algn="ctr"/>
            <a:r>
              <a:rPr lang="el-GR" sz="4000" dirty="0" smtClean="0">
                <a:solidFill>
                  <a:schemeClr val="tx1"/>
                </a:solidFill>
              </a:rPr>
              <a:t>Τέλος ενότητας</a:t>
            </a:r>
            <a:endParaRPr lang="el-GR" sz="4000" dirty="0">
              <a:solidFill>
                <a:schemeClr val="tx1"/>
              </a:solidFill>
            </a:endParaRPr>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14</a:t>
            </a:fld>
            <a:endParaRPr lang="el-GR"/>
          </a:p>
        </p:txBody>
      </p:sp>
      <p:pic>
        <p:nvPicPr>
          <p:cNvPr id="9" name="7 - Εικόνα" descr="Λογότυπο για Άδειες χρήσης Creative Commons"/>
          <p:cNvPicPr>
            <a:picLocks noChangeAspect="1"/>
          </p:cNvPicPr>
          <p:nvPr/>
        </p:nvPicPr>
        <p:blipFill>
          <a:blip r:embed="rId2" cstate="print"/>
          <a:stretch>
            <a:fillRect/>
          </a:stretch>
        </p:blipFill>
        <p:spPr>
          <a:xfrm>
            <a:off x="2080877" y="5251871"/>
            <a:ext cx="1581685" cy="553393"/>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157192"/>
            <a:ext cx="3240360" cy="771224"/>
          </a:xfrm>
          <a:prstGeom prst="rect">
            <a:avLst/>
          </a:prstGeom>
          <a:noFill/>
        </p:spPr>
      </p:pic>
    </p:spTree>
    <p:extLst>
      <p:ext uri="{BB962C8B-B14F-4D97-AF65-F5344CB8AC3E}">
        <p14:creationId xmlns:p14="http://schemas.microsoft.com/office/powerpoint/2010/main" val="3330456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Άδειες Χρήσης</a:t>
            </a:r>
          </a:p>
        </p:txBody>
      </p:sp>
      <p:sp>
        <p:nvSpPr>
          <p:cNvPr id="3" name="Θέση περιεχομένου 2"/>
          <p:cNvSpPr>
            <a:spLocks noGrp="1"/>
          </p:cNvSpPr>
          <p:nvPr>
            <p:ph idx="1"/>
          </p:nvPr>
        </p:nvSpPr>
        <p:spPr/>
        <p:txBody>
          <a:bodyPr/>
          <a:lstStyle/>
          <a:p>
            <a:r>
              <a:rPr lang="el-GR" sz="2800" dirty="0"/>
              <a:t>Το παρόν εκπαιδευτικό υλικό υπόκειται σε</a:t>
            </a:r>
            <a:r>
              <a:rPr lang="en-US" sz="2800" dirty="0"/>
              <a:t> </a:t>
            </a:r>
            <a:r>
              <a:rPr lang="el-GR" sz="2800" dirty="0"/>
              <a:t>άδειες χρήσης </a:t>
            </a:r>
            <a:r>
              <a:rPr lang="en-US" sz="2800" dirty="0"/>
              <a:t>Creative Commons. </a:t>
            </a:r>
          </a:p>
          <a:p>
            <a:r>
              <a:rPr lang="el-GR" sz="2800" dirty="0"/>
              <a:t>Για εκπαιδευτικό υλικό, όπως εικόνες, που υπόκειται σε άλλου τύπου άδειας χρήσης, η άδεια χρήσης αναφέρεται ρητώς. </a:t>
            </a:r>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2</a:t>
            </a:fld>
            <a:endParaRPr lang="el-GR"/>
          </a:p>
        </p:txBody>
      </p:sp>
      <p:pic>
        <p:nvPicPr>
          <p:cNvPr id="5" name="7 - Εικόνα" descr="Λογότυπο για Άδειες χρήσης Creative Commons BY-NC-ND"/>
          <p:cNvPicPr>
            <a:picLocks noChangeAspect="1"/>
          </p:cNvPicPr>
          <p:nvPr/>
        </p:nvPicPr>
        <p:blipFill>
          <a:blip r:embed="rId2" cstate="print"/>
          <a:stretch>
            <a:fillRect/>
          </a:stretch>
        </p:blipFill>
        <p:spPr>
          <a:xfrm>
            <a:off x="3782403" y="5035847"/>
            <a:ext cx="1581685" cy="553393"/>
          </a:xfrm>
          <a:prstGeom prst="rect">
            <a:avLst/>
          </a:prstGeom>
        </p:spPr>
      </p:pic>
    </p:spTree>
    <p:extLst>
      <p:ext uri="{BB962C8B-B14F-4D97-AF65-F5344CB8AC3E}">
        <p14:creationId xmlns:p14="http://schemas.microsoft.com/office/powerpoint/2010/main" val="922867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Χρηματοδότηση</a:t>
            </a:r>
          </a:p>
        </p:txBody>
      </p:sp>
      <p:sp>
        <p:nvSpPr>
          <p:cNvPr id="3" name="Θέση περιεχομένου 2"/>
          <p:cNvSpPr>
            <a:spLocks noGrp="1"/>
          </p:cNvSpPr>
          <p:nvPr>
            <p:ph idx="1"/>
          </p:nvPr>
        </p:nvSpPr>
        <p:spPr/>
        <p:txBody>
          <a:bodyPr>
            <a:normAutofit/>
          </a:bodyPr>
          <a:lstStyle/>
          <a:p>
            <a:r>
              <a:rPr lang="el-GR" sz="2400" dirty="0"/>
              <a:t>Το παρόν εκπαιδευτικό υλικό έχει αναπτυχθεί στα πλαίσια του εκπαιδευτικού έργου του διδάσκοντα.</a:t>
            </a:r>
            <a:endParaRPr lang="en-US" sz="2400" dirty="0"/>
          </a:p>
          <a:p>
            <a:r>
              <a:rPr lang="el-GR" sz="2400" dirty="0"/>
              <a:t>Το έργο «</a:t>
            </a:r>
            <a:r>
              <a:rPr lang="el-GR" sz="2400" b="1" dirty="0"/>
              <a:t>Ανοικτά Ακαδημαϊκά Μαθήματα στο Πανεπιστήμιο Αθηνών</a:t>
            </a:r>
            <a:r>
              <a:rPr lang="el-GR" sz="2400" dirty="0"/>
              <a:t>» έχει χρηματοδοτήσει μόνο τη αναδιαμόρφωση του εκπαιδευτικού υλικού. </a:t>
            </a:r>
          </a:p>
          <a:p>
            <a:r>
              <a:rPr lang="el-GR" sz="24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3</a:t>
            </a:fld>
            <a:endParaRPr lang="el-G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2" cstate="print"/>
          <a:srcRect/>
          <a:stretch>
            <a:fillRect/>
          </a:stretch>
        </p:blipFill>
        <p:spPr bwMode="auto">
          <a:xfrm>
            <a:off x="2259534" y="4955500"/>
            <a:ext cx="4608512" cy="10968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56196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Σκοποί  ενότητας</a:t>
            </a:r>
          </a:p>
        </p:txBody>
      </p:sp>
      <p:sp>
        <p:nvSpPr>
          <p:cNvPr id="3" name="Θέση περιεχομένου 2"/>
          <p:cNvSpPr>
            <a:spLocks noGrp="1"/>
          </p:cNvSpPr>
          <p:nvPr>
            <p:ph idx="1"/>
          </p:nvPr>
        </p:nvSpPr>
        <p:spPr/>
        <p:txBody>
          <a:bodyPr>
            <a:normAutofit fontScale="92500" lnSpcReduction="10000"/>
          </a:bodyPr>
          <a:lstStyle/>
          <a:p>
            <a:r>
              <a:rPr lang="el-GR" dirty="0" smtClean="0"/>
              <a:t>Η </a:t>
            </a:r>
            <a:r>
              <a:rPr lang="el-GR" dirty="0" smtClean="0"/>
              <a:t>ενότητα αυτή είναι άμεσα συνδεδεμένη με την ενότητα 6. Μέσα από την επέκταση του προβλήματος με το σχεδιασμό λουλουδιών, μελετάται ο τρόπος με τον οποίο μπορεί κανείς να επέμβει στον κώδικά του και αλλάζοντας ένα πολύ μικρό μέρος (που αντιστοιχεί σε ένα επιμέρους, μικρό πρόβλημα), τροποποιεί τελικά όλο το τελικό προϊόν. Στόχος είναι λοιπόν η δομημένη προσέγγιση των προβλημάτων σε αντιδιαστολή με τη </a:t>
            </a:r>
            <a:r>
              <a:rPr lang="el-GR" dirty="0" err="1" smtClean="0"/>
              <a:t>συνθετότητα</a:t>
            </a:r>
            <a:r>
              <a:rPr lang="el-GR" dirty="0" smtClean="0"/>
              <a:t> της ολιστικής προσέγγισης αυτών</a:t>
            </a:r>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4</a:t>
            </a:fld>
            <a:endParaRPr lang="el-GR"/>
          </a:p>
        </p:txBody>
      </p:sp>
    </p:spTree>
    <p:extLst>
      <p:ext uri="{BB962C8B-B14F-4D97-AF65-F5344CB8AC3E}">
        <p14:creationId xmlns:p14="http://schemas.microsoft.com/office/powerpoint/2010/main" val="2229331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Περιεχόμενα ενότητας</a:t>
            </a:r>
          </a:p>
        </p:txBody>
      </p:sp>
      <p:sp>
        <p:nvSpPr>
          <p:cNvPr id="3" name="Θέση περιεχομένου 2"/>
          <p:cNvSpPr>
            <a:spLocks noGrp="1"/>
          </p:cNvSpPr>
          <p:nvPr>
            <p:ph idx="1"/>
          </p:nvPr>
        </p:nvSpPr>
        <p:spPr/>
        <p:txBody>
          <a:bodyPr/>
          <a:lstStyle/>
          <a:p>
            <a:r>
              <a:rPr lang="el-GR" dirty="0" smtClean="0"/>
              <a:t>Σχεδιασμός ενός λουλουδιού</a:t>
            </a:r>
            <a:r>
              <a:rPr lang="en-US" dirty="0" smtClean="0"/>
              <a:t> </a:t>
            </a:r>
            <a:r>
              <a:rPr lang="el-GR" dirty="0" smtClean="0"/>
              <a:t>με εντολές τύπου </a:t>
            </a:r>
            <a:r>
              <a:rPr lang="en-US" dirty="0" smtClean="0"/>
              <a:t>Logo (</a:t>
            </a:r>
            <a:r>
              <a:rPr lang="el-GR" dirty="0" smtClean="0"/>
              <a:t>πένα) και επαναληπτικές δομές</a:t>
            </a:r>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5</a:t>
            </a:fld>
            <a:endParaRPr lang="el-GR"/>
          </a:p>
        </p:txBody>
      </p:sp>
    </p:spTree>
    <p:extLst>
      <p:ext uri="{BB962C8B-B14F-4D97-AF65-F5344CB8AC3E}">
        <p14:creationId xmlns:p14="http://schemas.microsoft.com/office/powerpoint/2010/main" val="2082546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normAutofit/>
          </a:bodyPr>
          <a:lstStyle/>
          <a:p>
            <a:r>
              <a:rPr lang="el-GR" dirty="0" smtClean="0"/>
              <a:t>Ας ζωγραφίσουμε πιο σύνθετα</a:t>
            </a:r>
            <a:endParaRPr lang="el-GR" dirty="0"/>
          </a:p>
        </p:txBody>
      </p:sp>
      <p:sp>
        <p:nvSpPr>
          <p:cNvPr id="3" name="Content Placeholder 2"/>
          <p:cNvSpPr>
            <a:spLocks noGrp="1"/>
          </p:cNvSpPr>
          <p:nvPr>
            <p:ph idx="1"/>
          </p:nvPr>
        </p:nvSpPr>
        <p:spPr/>
        <p:txBody>
          <a:bodyPr/>
          <a:lstStyle/>
          <a:p>
            <a:r>
              <a:rPr lang="el-GR" dirty="0" smtClean="0"/>
              <a:t>Το αρχικό λουλούδι με τα 6 πέταλα επεκτείνεται ως εξής:</a:t>
            </a:r>
          </a:p>
          <a:p>
            <a:pPr lvl="1"/>
            <a:r>
              <a:rPr lang="el-GR" dirty="0" smtClean="0"/>
              <a:t>Τα πέταλα μπορούν να έχουν διάφορα σχήματα, πέρα του κλασσικού (τρίγωνα, τετράγωνα, πεντάγωνα και εξάγωνα).</a:t>
            </a:r>
          </a:p>
          <a:p>
            <a:pPr lvl="1"/>
            <a:r>
              <a:rPr lang="el-GR" dirty="0" smtClean="0"/>
              <a:t>Ο χρήστης εισάγει το είδος και το πλήθος των πετάλων που επιθυμεί</a:t>
            </a:r>
            <a:endParaRPr lang="el-GR" dirty="0"/>
          </a:p>
        </p:txBody>
      </p:sp>
      <p:sp>
        <p:nvSpPr>
          <p:cNvPr id="4" name="Slide Number Placeholder 3"/>
          <p:cNvSpPr>
            <a:spLocks noGrp="1"/>
          </p:cNvSpPr>
          <p:nvPr>
            <p:ph type="sldNum" sz="quarter" idx="12"/>
          </p:nvPr>
        </p:nvSpPr>
        <p:spPr/>
        <p:txBody>
          <a:bodyPr/>
          <a:lstStyle/>
          <a:p>
            <a:fld id="{140365ED-FD8C-4697-988C-39E77CBFEA0E}" type="slidenum">
              <a:rPr lang="el-GR" smtClean="0"/>
              <a:t>6</a:t>
            </a:fld>
            <a:endParaRPr lang="el-GR"/>
          </a:p>
        </p:txBody>
      </p:sp>
    </p:spTree>
    <p:extLst>
      <p:ext uri="{BB962C8B-B14F-4D97-AF65-F5344CB8AC3E}">
        <p14:creationId xmlns:p14="http://schemas.microsoft.com/office/powerpoint/2010/main" val="1894628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Βήμα 1 – Αναγνώριση προβλήματος</a:t>
            </a:r>
            <a:endParaRPr lang="el-GR" dirty="0"/>
          </a:p>
        </p:txBody>
      </p:sp>
      <p:sp>
        <p:nvSpPr>
          <p:cNvPr id="3" name="Content Placeholder 2"/>
          <p:cNvSpPr>
            <a:spLocks noGrp="1"/>
          </p:cNvSpPr>
          <p:nvPr>
            <p:ph idx="1"/>
          </p:nvPr>
        </p:nvSpPr>
        <p:spPr/>
        <p:txBody>
          <a:bodyPr>
            <a:normAutofit/>
          </a:bodyPr>
          <a:lstStyle/>
          <a:p>
            <a:r>
              <a:rPr lang="el-GR" dirty="0" smtClean="0"/>
              <a:t>Έχοντας μάθει πως σπάμε ένα πρόβλημα σε μικρότερα και εστιάζοντας στο συγκεκριμένο και όχι στο όλο, στην άσκηση αυτή πρέπει να εντοπιστεί το επιμέρους πρόβλημα που πρέπει να τροποποιηθεί ως προς τη λύση του, για να επιλυθεί το «νέο πρόβλημα»</a:t>
            </a:r>
          </a:p>
        </p:txBody>
      </p:sp>
      <p:sp>
        <p:nvSpPr>
          <p:cNvPr id="4" name="Slide Number Placeholder 3"/>
          <p:cNvSpPr>
            <a:spLocks noGrp="1"/>
          </p:cNvSpPr>
          <p:nvPr>
            <p:ph type="sldNum" sz="quarter" idx="12"/>
          </p:nvPr>
        </p:nvSpPr>
        <p:spPr/>
        <p:txBody>
          <a:bodyPr/>
          <a:lstStyle/>
          <a:p>
            <a:fld id="{140365ED-FD8C-4697-988C-39E77CBFEA0E}" type="slidenum">
              <a:rPr lang="el-GR" smtClean="0"/>
              <a:t>7</a:t>
            </a:fld>
            <a:endParaRPr lang="el-GR"/>
          </a:p>
        </p:txBody>
      </p:sp>
    </p:spTree>
    <p:extLst>
      <p:ext uri="{BB962C8B-B14F-4D97-AF65-F5344CB8AC3E}">
        <p14:creationId xmlns:p14="http://schemas.microsoft.com/office/powerpoint/2010/main" val="3734621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Βήμα 1 – εφαρμογή στο λουλούδι</a:t>
            </a:r>
            <a:endParaRPr lang="el-GR" dirty="0"/>
          </a:p>
        </p:txBody>
      </p:sp>
      <p:sp>
        <p:nvSpPr>
          <p:cNvPr id="3" name="Content Placeholder 2"/>
          <p:cNvSpPr>
            <a:spLocks noGrp="1"/>
          </p:cNvSpPr>
          <p:nvPr>
            <p:ph idx="1"/>
          </p:nvPr>
        </p:nvSpPr>
        <p:spPr/>
        <p:txBody>
          <a:bodyPr>
            <a:normAutofit lnSpcReduction="10000"/>
          </a:bodyPr>
          <a:lstStyle/>
          <a:p>
            <a:r>
              <a:rPr lang="el-GR" dirty="0"/>
              <a:t>Στην περίπτωση αυτή στόχος είναι να σχεδιάσουμε </a:t>
            </a:r>
            <a:r>
              <a:rPr lang="el-GR" dirty="0" smtClean="0"/>
              <a:t>το λουλούδι </a:t>
            </a:r>
            <a:r>
              <a:rPr lang="el-GR" dirty="0"/>
              <a:t>με </a:t>
            </a:r>
            <a:r>
              <a:rPr lang="el-GR" dirty="0" smtClean="0"/>
              <a:t>διαφορετικά πέταλα</a:t>
            </a:r>
            <a:r>
              <a:rPr lang="el-GR" dirty="0"/>
              <a:t>. </a:t>
            </a:r>
            <a:endParaRPr lang="el-GR" dirty="0" smtClean="0"/>
          </a:p>
          <a:p>
            <a:r>
              <a:rPr lang="el-GR" dirty="0" smtClean="0"/>
              <a:t>Άρα τροποποιούμε μόνο την επαναληπτική δομή που σχεδιάζει το κάθε πέταλο, ώστε να προκύπτει το νέο σχήμα.</a:t>
            </a:r>
          </a:p>
          <a:p>
            <a:r>
              <a:rPr lang="el-GR" dirty="0" smtClean="0"/>
              <a:t>Συνειδητοποιούμε ότι δεν είναι ανάγκη να πειράξουμε τίποτα άλλο στον κώδικά μας (π.χ. διάταξη πετάλων).</a:t>
            </a:r>
            <a:endParaRPr lang="el-GR" dirty="0"/>
          </a:p>
        </p:txBody>
      </p:sp>
      <p:sp>
        <p:nvSpPr>
          <p:cNvPr id="4" name="Slide Number Placeholder 3"/>
          <p:cNvSpPr>
            <a:spLocks noGrp="1"/>
          </p:cNvSpPr>
          <p:nvPr>
            <p:ph type="sldNum" sz="quarter" idx="12"/>
          </p:nvPr>
        </p:nvSpPr>
        <p:spPr/>
        <p:txBody>
          <a:bodyPr/>
          <a:lstStyle/>
          <a:p>
            <a:fld id="{140365ED-FD8C-4697-988C-39E77CBFEA0E}" type="slidenum">
              <a:rPr lang="el-GR" smtClean="0"/>
              <a:t>8</a:t>
            </a:fld>
            <a:endParaRPr lang="el-GR"/>
          </a:p>
        </p:txBody>
      </p:sp>
    </p:spTree>
    <p:extLst>
      <p:ext uri="{BB962C8B-B14F-4D97-AF65-F5344CB8AC3E}">
        <p14:creationId xmlns:p14="http://schemas.microsoft.com/office/powerpoint/2010/main" val="3225875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Οδηγίες (</a:t>
            </a:r>
            <a:r>
              <a:rPr lang="en-US" dirty="0"/>
              <a:t>1</a:t>
            </a:r>
            <a:r>
              <a:rPr lang="el-GR" dirty="0"/>
              <a:t> από 4)</a:t>
            </a:r>
          </a:p>
        </p:txBody>
      </p:sp>
      <p:sp>
        <p:nvSpPr>
          <p:cNvPr id="6" name="Θέση περιεχομένου 5"/>
          <p:cNvSpPr>
            <a:spLocks noGrp="1"/>
          </p:cNvSpPr>
          <p:nvPr>
            <p:ph sz="half" idx="1"/>
          </p:nvPr>
        </p:nvSpPr>
        <p:spPr/>
        <p:txBody>
          <a:bodyPr/>
          <a:lstStyle/>
          <a:p>
            <a:r>
              <a:rPr lang="el-GR" sz="2400" dirty="0"/>
              <a:t>Το πρότυπο παρουσίασης (</a:t>
            </a:r>
            <a:r>
              <a:rPr lang="en-US" sz="2400" dirty="0"/>
              <a:t>template</a:t>
            </a:r>
            <a:r>
              <a:rPr lang="el-GR" sz="2400" dirty="0"/>
              <a:t>)</a:t>
            </a:r>
            <a:r>
              <a:rPr lang="en-US" sz="2400" dirty="0"/>
              <a:t> </a:t>
            </a:r>
            <a:r>
              <a:rPr lang="el-GR" sz="2400" dirty="0"/>
              <a:t>περιέχει συγκεκριμένες διατάξεις διαφανειών. Προτιμήστε μια από τις 9 προκαθορισμένες διατάξεις.</a:t>
            </a:r>
          </a:p>
          <a:p>
            <a:endParaRPr lang="el-GR" dirty="0"/>
          </a:p>
        </p:txBody>
      </p:sp>
      <p:sp>
        <p:nvSpPr>
          <p:cNvPr id="4" name="Θέση αριθμού διαφάνειας 3"/>
          <p:cNvSpPr>
            <a:spLocks noGrp="1"/>
          </p:cNvSpPr>
          <p:nvPr>
            <p:ph type="sldNum" sz="quarter" idx="12"/>
          </p:nvPr>
        </p:nvSpPr>
        <p:spPr/>
        <p:txBody>
          <a:bodyPr/>
          <a:lstStyle/>
          <a:p>
            <a:fld id="{140365ED-FD8C-4697-988C-39E77CBFEA0E}" type="slidenum">
              <a:rPr lang="el-GR" smtClean="0"/>
              <a:t>9</a:t>
            </a:fld>
            <a:endParaRPr lang="el-GR"/>
          </a:p>
        </p:txBody>
      </p:sp>
      <p:pic>
        <p:nvPicPr>
          <p:cNvPr id="10" name="Θέση περιεχομένου 5" descr="Εικόνα με τις 9 διαφορετικές διατάξεις διαφανειών.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09864" y="2348880"/>
            <a:ext cx="4038600" cy="2813329"/>
          </a:xfrm>
          <a:prstGeom prst="rect">
            <a:avLst/>
          </a:prstGeom>
          <a:ln>
            <a:solidFill>
              <a:schemeClr val="tx1">
                <a:lumMod val="75000"/>
                <a:lumOff val="2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568293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 NHPIA">
  <a:themeElements>
    <a:clrScheme name="Office">
      <a:dk1>
        <a:sysClr val="windowText" lastClr="000000"/>
      </a:dk1>
      <a:lt1>
        <a:sysClr val="window" lastClr="C9C9C9"/>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C9C9C9"/>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2627</TotalTime>
  <Words>805</Words>
  <Application>Microsoft Office PowerPoint</Application>
  <PresentationFormat>On-screen Show (4:3)</PresentationFormat>
  <Paragraphs>64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TEMP NHPIA</vt:lpstr>
      <vt:lpstr>Ανάπτυξη Εκπαιδευτικού Λογισμικού</vt:lpstr>
      <vt:lpstr>Άδειες Χρήσης</vt:lpstr>
      <vt:lpstr>Χρηματοδότηση</vt:lpstr>
      <vt:lpstr>Σκοποί  ενότητας</vt:lpstr>
      <vt:lpstr>Περιεχόμενα ενότητας</vt:lpstr>
      <vt:lpstr>Ας ζωγραφίσουμε πιο σύνθετα</vt:lpstr>
      <vt:lpstr>Βήμα 1 – Αναγνώριση προβλήματος</vt:lpstr>
      <vt:lpstr>Βήμα 1 – εφαρμογή στο λουλούδι</vt:lpstr>
      <vt:lpstr>Οδηγίες (1 από 4)</vt:lpstr>
      <vt:lpstr>Οδηγίες (2 από 4)</vt:lpstr>
      <vt:lpstr>Οδηγίες (3 από 4)</vt:lpstr>
      <vt:lpstr>Οδηγίες (4 από 4)</vt:lpstr>
      <vt:lpstr>Βασικές Οδηγίες Προσβασιμότητας</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Katerina</dc:creator>
  <cp:lastModifiedBy>akis</cp:lastModifiedBy>
  <cp:revision>43</cp:revision>
  <dcterms:created xsi:type="dcterms:W3CDTF">2012-11-26T09:41:26Z</dcterms:created>
  <dcterms:modified xsi:type="dcterms:W3CDTF">2016-10-28T09:50:26Z</dcterms:modified>
</cp:coreProperties>
</file>