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6"/>
  </p:notesMasterIdLst>
  <p:sldIdLst>
    <p:sldId id="256" r:id="rId2"/>
    <p:sldId id="28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266" r:id="rId35"/>
  </p:sldIdLst>
  <p:sldSz cx="9144000" cy="5143500" type="screen16x9"/>
  <p:notesSz cx="6858000" cy="9144000"/>
  <p:embeddedFontLst>
    <p:embeddedFont>
      <p:font typeface="Arvo"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Roboto Condensed" panose="02000000000000000000" pitchFamily="2" charset="0"/>
      <p:regular r:id="rId45"/>
      <p:bold r:id="rId46"/>
      <p:italic r:id="rId47"/>
      <p:boldItalic r:id="rId48"/>
    </p:embeddedFont>
    <p:embeddedFont>
      <p:font typeface="Roboto Condensed Light"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varScale="1">
        <p:scale>
          <a:sx n="108" d="100"/>
          <a:sy n="108" d="100"/>
        </p:scale>
        <p:origin x="90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lvl="0" algn="ctr"/>
            <a:r>
              <a:rPr lang="el-GR" sz="2800" dirty="0"/>
              <a:t>Ηλεκτρονικά εγχειρίδια </a:t>
            </a:r>
            <a:br>
              <a:rPr lang="en-US" sz="2800" dirty="0"/>
            </a:br>
            <a:r>
              <a:rPr lang="el-GR" sz="2800" dirty="0"/>
              <a:t>(</a:t>
            </a:r>
            <a:r>
              <a:rPr lang="sq-AL" sz="2800" dirty="0"/>
              <a:t>e-textbooks)</a:t>
            </a:r>
            <a:endParaRPr sz="2800" dirty="0"/>
          </a:p>
        </p:txBody>
      </p:sp>
      <p:sp>
        <p:nvSpPr>
          <p:cNvPr id="44033" name="Rectangle 1"/>
          <p:cNvSpPr>
            <a:spLocks noChangeArrowheads="1"/>
          </p:cNvSpPr>
          <p:nvPr/>
        </p:nvSpPr>
        <p:spPr bwMode="auto">
          <a:xfrm>
            <a:off x="0" y="0"/>
            <a:ext cx="8501090" cy="1354217"/>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b="1" dirty="0">
                <a:latin typeface="Calibri" panose="020F0502020204030204" pitchFamily="34" charset="0"/>
                <a:ea typeface="Calibri" panose="020F0502020204030204" pitchFamily="34" charset="0"/>
                <a:cs typeface="Times New Roman" panose="02020603050405020304" pitchFamily="18" charset="0"/>
              </a:rPr>
              <a:t>3. Το </a:t>
            </a:r>
            <a:r>
              <a:rPr lang="el-GR" sz="1600" b="1" dirty="0" err="1">
                <a:latin typeface="Calibri" panose="020F0502020204030204" pitchFamily="34" charset="0"/>
                <a:ea typeface="Calibri" panose="020F0502020204030204" pitchFamily="34" charset="0"/>
                <a:cs typeface="Times New Roman" panose="02020603050405020304" pitchFamily="18" charset="0"/>
              </a:rPr>
              <a:t>διαδραστικό</a:t>
            </a:r>
            <a:r>
              <a:rPr lang="el-GR" sz="1600" b="1" dirty="0">
                <a:latin typeface="Calibri" panose="020F0502020204030204" pitchFamily="34" charset="0"/>
                <a:ea typeface="Calibri" panose="020F0502020204030204" pitchFamily="34" charset="0"/>
                <a:cs typeface="Times New Roman" panose="02020603050405020304" pitchFamily="18" charset="0"/>
              </a:rPr>
              <a:t> ηλεκτρονικό εγχειρίδιο </a:t>
            </a:r>
            <a:r>
              <a:rPr lang="el-GR" sz="1600" dirty="0">
                <a:latin typeface="Calibri" panose="020F0502020204030204" pitchFamily="34" charset="0"/>
                <a:ea typeface="Calibri" panose="020F0502020204030204" pitchFamily="34" charset="0"/>
                <a:cs typeface="Times New Roman" panose="02020603050405020304" pitchFamily="18" charset="0"/>
              </a:rPr>
              <a:t>αναφέρεται σε ένα μοντέλο «εργαλειοθήκης» όπου το ηλεκτρονικό εγχειρίδιο (που έχει συγγραφεί για να λειτουργεί μόνο ως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διαδραστικό</a:t>
            </a:r>
            <a:r>
              <a:rPr lang="el-GR" sz="1600" dirty="0">
                <a:latin typeface="Calibri" panose="020F0502020204030204" pitchFamily="34" charset="0"/>
                <a:ea typeface="Calibri" panose="020F0502020204030204" pitchFamily="34" charset="0"/>
                <a:cs typeface="Times New Roman" panose="02020603050405020304" pitchFamily="18" charset="0"/>
              </a:rPr>
              <a:t> εγχειρίδιο) βασίζεται σε ένα σύνολο μαθησιακών αντικειμένων—έργων και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διαδραστικών</a:t>
            </a:r>
            <a:r>
              <a:rPr lang="el-GR" sz="1600" dirty="0">
                <a:latin typeface="Calibri" panose="020F0502020204030204" pitchFamily="34" charset="0"/>
                <a:ea typeface="Calibri" panose="020F0502020204030204" pitchFamily="34" charset="0"/>
                <a:cs typeface="Times New Roman" panose="02020603050405020304" pitchFamily="18" charset="0"/>
              </a:rPr>
              <a:t> στοιχείων (διαγράμματα και εργαλεία)— που μπορούν να συνδεθούν και να συνδυαστούν. Το παράδειγμα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(δείτε Παράθυρο 2) είναι ένα παράδειγμα για αυτόν τον τύπο σχολικού βιβλίου. Είναι «παραδοσιακά» γραμμένο, αντιπροσωπεύοντας έτσι την παραδοσιακή άποψη της εξωτερικής εξουσίας.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065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Ωστόσο, διαφορετικά από τα άλλα μοντέλα,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(α) οι εργασίες βασίζονται σε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διαδραστικά</a:t>
            </a:r>
            <a:r>
              <a:rPr lang="el-GR" sz="1600" dirty="0">
                <a:latin typeface="Calibri" panose="020F0502020204030204" pitchFamily="34" charset="0"/>
                <a:ea typeface="Calibri" panose="020F0502020204030204" pitchFamily="34" charset="0"/>
                <a:cs typeface="Times New Roman" panose="02020603050405020304" pitchFamily="18" charset="0"/>
              </a:rPr>
              <a:t> στοιχεία που αποτελούν αναπόσπαστο μέρος του σχολικού βιβλίου (αντί να αποτελούν πρόσθετα εργαλεία),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(β) έχει σχεδιαστεί για να παρέχει </a:t>
            </a:r>
            <a:r>
              <a:rPr lang="el-GR" sz="1600" dirty="0" err="1">
                <a:latin typeface="Calibri" panose="020F0502020204030204" pitchFamily="34" charset="0"/>
                <a:ea typeface="Calibri" panose="020F0502020204030204" pitchFamily="34" charset="0"/>
                <a:cs typeface="Times New Roman" panose="02020603050405020304" pitchFamily="18" charset="0"/>
              </a:rPr>
              <a:t>αντικειμενοστρεφή</a:t>
            </a:r>
            <a:r>
              <a:rPr lang="el-GR" sz="1600" dirty="0">
                <a:latin typeface="Calibri" panose="020F0502020204030204" pitchFamily="34" charset="0"/>
                <a:ea typeface="Calibri" panose="020F0502020204030204" pitchFamily="34" charset="0"/>
                <a:cs typeface="Times New Roman" panose="02020603050405020304" pitchFamily="18" charset="0"/>
              </a:rPr>
              <a:t> πλοήγηση κατά μήκος μαθηματικών αντικειμένων και λειτουργιών που παρέχουν μαθηματικές ευκαιρίες που μπορούν να διδαχθούν με διάφορες εντολές (όπως οι επισκέπτες του μουσείου που επισκέπτονται την τέχνη με διαφορετικούς τρόπους.)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395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πρώτο παράδειγμα (Εικόνα 1) αναφέρεται στο «πρόσθετο» μοντέλο όπου η ψηφιακή έκδοση ενός (παραδοσιακού) σχολικού βιβλίου συνδέεται με άλλα μαθησιακά αντικείμενα.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Η Κορέα, που θεωρείται μια από τις κορυφαίες χώρες στα μαθηματικά και τα επιτεύγματα των φυσικών επιστημών, έγινε κορυφαία στην καινοτομία στον τομέα των ηλεκτρονικών εγχειριδίων, ειδικά στα σχολικά μαθηματικά και τις επιστήμες. Οι </a:t>
            </a:r>
            <a:r>
              <a:rPr lang="el-GR" sz="1600" dirty="0" err="1">
                <a:latin typeface="Calibri" panose="020F0502020204030204" pitchFamily="34" charset="0"/>
                <a:ea typeface="Calibri" panose="020F0502020204030204" pitchFamily="34" charset="0"/>
                <a:cs typeface="Times New Roman" panose="02020603050405020304" pitchFamily="18" charset="0"/>
              </a:rPr>
              <a:t>Κορεάτες</a:t>
            </a:r>
            <a:r>
              <a:rPr lang="el-GR" sz="1600" dirty="0">
                <a:latin typeface="Calibri" panose="020F0502020204030204" pitchFamily="34" charset="0"/>
                <a:ea typeface="Calibri" panose="020F0502020204030204" pitchFamily="34" charset="0"/>
                <a:cs typeface="Times New Roman" panose="02020603050405020304" pitchFamily="18" charset="0"/>
              </a:rPr>
              <a:t> εκδότες έχουν μια ολοκληρωμένη άποψη στην οποία τα σχολικά βιβλία παραμένουν ο κεντρικός πόρος μάθησης, που περιβάλλεται από άλλους τύπους μέσων διευκόλυνσης.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079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Άλλα εκπαιδευτικά συστήματα υιοθετούν παρόμοια άποψη για το νέο σχολικό βιβλίο (</a:t>
            </a:r>
            <a:r>
              <a:rPr lang="el-GR" sz="1600" dirty="0" err="1">
                <a:latin typeface="Calibri" panose="020F0502020204030204" pitchFamily="34" charset="0"/>
                <a:ea typeface="Calibri" panose="020F0502020204030204" pitchFamily="34" charset="0"/>
                <a:cs typeface="Times New Roman" panose="02020603050405020304" pitchFamily="18" charset="0"/>
              </a:rPr>
              <a:t>Taizan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Bhang</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Kurokami</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Kwon</a:t>
            </a:r>
            <a:r>
              <a:rPr lang="el-GR" sz="1600" dirty="0">
                <a:latin typeface="Calibri" panose="020F0502020204030204" pitchFamily="34" charset="0"/>
                <a:ea typeface="Calibri" panose="020F0502020204030204" pitchFamily="34" charset="0"/>
                <a:cs typeface="Times New Roman" panose="02020603050405020304" pitchFamily="18" charset="0"/>
              </a:rPr>
              <a:t>, 2012). Το ισραηλινό εκπαιδευτικό σύστημα απαιτεί κάθε σχολικό βιβλίο να εμφανίζεται σε τουλάχιστον μία από τις τρεις μορφές: ψηφιοποιημένο εγχειρίδιο, ένα ψηφιοποιημένο εγχειρίδιο που εμπλουτίζεται με εξωτερικούς συνδέσμους και </a:t>
            </a:r>
            <a:r>
              <a:rPr lang="el-GR" sz="1600" dirty="0" err="1">
                <a:latin typeface="Calibri" panose="020F0502020204030204" pitchFamily="34" charset="0"/>
                <a:ea typeface="Calibri" panose="020F0502020204030204" pitchFamily="34" charset="0"/>
                <a:cs typeface="Times New Roman" panose="02020603050405020304" pitchFamily="18" charset="0"/>
              </a:rPr>
              <a:t>πολυτροπικό</a:t>
            </a:r>
            <a:r>
              <a:rPr lang="el-GR" sz="1600" dirty="0">
                <a:latin typeface="Calibri" panose="020F0502020204030204" pitchFamily="34" charset="0"/>
                <a:ea typeface="Calibri" panose="020F0502020204030204" pitchFamily="34" charset="0"/>
                <a:cs typeface="Times New Roman" panose="02020603050405020304" pitchFamily="18" charset="0"/>
              </a:rPr>
              <a:t> υλικό, ή/και ένα εγχειρίδιο που είναι ειδικά σχεδιασμένο για να λειτουργεί σε ψηφιακό περιβάλλον και το οποίο περιλαμβάνει διαδικτυακά εργαλεία για συγγραφή, μάθηση και διαχείριση.</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684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pic>
        <p:nvPicPr>
          <p:cNvPr id="4" name="Εικόνα 3">
            <a:extLst>
              <a:ext uri="{FF2B5EF4-FFF2-40B4-BE49-F238E27FC236}">
                <a16:creationId xmlns:a16="http://schemas.microsoft.com/office/drawing/2014/main" id="{999FC53F-658E-F6A8-B264-4DC772600C1B}"/>
              </a:ext>
            </a:extLst>
          </p:cNvPr>
          <p:cNvPicPr>
            <a:picLocks noChangeAspect="1"/>
          </p:cNvPicPr>
          <p:nvPr/>
        </p:nvPicPr>
        <p:blipFill>
          <a:blip r:embed="rId2"/>
          <a:stretch>
            <a:fillRect/>
          </a:stretch>
        </p:blipFill>
        <p:spPr>
          <a:xfrm>
            <a:off x="49459" y="1347928"/>
            <a:ext cx="7459577" cy="3399890"/>
          </a:xfrm>
          <a:prstGeom prst="rect">
            <a:avLst/>
          </a:prstGeom>
        </p:spPr>
      </p:pic>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8D8E6DD9-5F26-CAE6-3B3F-38B8562C65B8}"/>
              </a:ext>
            </a:extLst>
          </p:cNvPr>
          <p:cNvSpPr txBox="1"/>
          <p:nvPr/>
        </p:nvSpPr>
        <p:spPr>
          <a:xfrm>
            <a:off x="103941" y="4690490"/>
            <a:ext cx="7459577" cy="461665"/>
          </a:xfrm>
          <a:prstGeom prst="rect">
            <a:avLst/>
          </a:prstGeom>
          <a:noFill/>
        </p:spPr>
        <p:txBody>
          <a:bodyPr wrap="square">
            <a:spAutoFit/>
          </a:bodyPr>
          <a:lstStyle/>
          <a:p>
            <a:r>
              <a:rPr lang="el-GR" sz="1200" dirty="0"/>
              <a:t>Εικόνα 1. Το ενσωματωμένο ηλεκτρονικό εγχειρίδιο. Πηγή: </a:t>
            </a:r>
            <a:r>
              <a:rPr lang="sq-AL" sz="1200" dirty="0"/>
              <a:t>Korea Education and Research Information Service (KERIS), 2007.</a:t>
            </a:r>
            <a:endParaRPr lang="el-GR" sz="1200" dirty="0"/>
          </a:p>
        </p:txBody>
      </p:sp>
    </p:spTree>
    <p:extLst>
      <p:ext uri="{BB962C8B-B14F-4D97-AF65-F5344CB8AC3E}">
        <p14:creationId xmlns:p14="http://schemas.microsoft.com/office/powerpoint/2010/main" val="246722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Έτσι, ενώ μέρος του ψηφιακού εγχειριδίου μπορεί να λειτουργήσει και ως έντυπο κείμενο, το ηλεκτρονικό εγχειρίδιο ενσωματώνει λειτουργίες και χρήσεις (από εκπαιδευτικούς) που παραδοσιακά δεν αποτελούσαν μέρος της χρήσης σχολικών βιβλίων, όπως η βαθμολόγηση της εργασίας των μαθητών και η οργάνωση του μαθήματός τους.</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δεύτερο παράδειγμα είναι το ηλεκτρονικό εγχειρίδιο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που αναπτύχθηκε στη Γαλλία (βλ. Παράθυρο 1). Αυτό το παράδειγμα αναφέρεται σε ένα μοντέλο προσέγγισης συστήματος, όπου μια βασική ομάδα/κοινότητα (εκπαιδευτικών, ειδικών πληροφορικής) έχει αναπτύξει ένα υβριδικό εγχειρίδιο που εξελίσσεται συνεχώς μέσω της συμβολής άλλων ασκούμενων μελών.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066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Ένα ηλεκτρονικό εγχειρίδιο μπορεί να σχεδιαστεί εξ ολοκλήρου από εκπαιδευτικούς, όπως στην περίπτωση του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Σε αυτή την περίπτωση οι εκπαιδευτικοί </a:t>
            </a:r>
            <a:r>
              <a:rPr lang="el-GR" sz="1600" dirty="0" err="1">
                <a:latin typeface="Calibri" panose="020F0502020204030204" pitchFamily="34" charset="0"/>
                <a:ea typeface="Calibri" panose="020F0502020204030204" pitchFamily="34" charset="0"/>
                <a:cs typeface="Times New Roman" panose="02020603050405020304" pitchFamily="18" charset="0"/>
              </a:rPr>
              <a:t>παρενέβησαν</a:t>
            </a:r>
            <a:r>
              <a:rPr lang="el-GR" sz="1600" dirty="0">
                <a:latin typeface="Calibri" panose="020F0502020204030204" pitchFamily="34" charset="0"/>
                <a:ea typeface="Calibri" panose="020F0502020204030204" pitchFamily="34" charset="0"/>
                <a:cs typeface="Times New Roman" panose="02020603050405020304" pitchFamily="18" charset="0"/>
              </a:rPr>
              <a:t> ως μεμονωμένοι συγγραφείς του ηλεκτρονικού εγχειριδίου. Ωστόσο, ακόμη και στην περίπτωση των εκδοτών του εμπορίου και των «ειδικών» συγγραφέων (π.χ. «ειδικοί εκπαιδευτικοί», επιθεωρητές, εκπαιδευτές εκπαιδευτικών), οι εκπαιδευτικοί δεν αναμένεται να είναι παθητικοί χρήστες ηλεκτρονικών εγχειριδίων, αναμένεται να εξατομικεύσουν το βιβλίο (βλ. παράδειγμα στο Παράθυρο 2).</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4127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i="1" dirty="0">
                <a:latin typeface="Calibri" panose="020F0502020204030204" pitchFamily="34" charset="0"/>
                <a:ea typeface="Calibri" panose="020F0502020204030204" pitchFamily="34" charset="0"/>
                <a:cs typeface="Times New Roman" panose="02020603050405020304" pitchFamily="18" charset="0"/>
              </a:rPr>
              <a:t>Παράθυρο 1 — Ηλεκτρονικό εγχειρίδιο </a:t>
            </a:r>
            <a:r>
              <a:rPr lang="el-GR" sz="1600" i="1"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i="1" dirty="0">
                <a:latin typeface="Calibri" panose="020F0502020204030204" pitchFamily="34" charset="0"/>
                <a:ea typeface="Calibri" panose="020F0502020204030204" pitchFamily="34" charset="0"/>
                <a:cs typeface="Times New Roman" panose="02020603050405020304" pitchFamily="18" charset="0"/>
              </a:rPr>
              <a:t>, ένα σύστημα ζωντανών πόρων που έχει σχεδιαστεί από κοινού</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μια γαλλική διαδικτυακή ένωση εκπαιδευτικών των μαθηματικών (οι περισσότεροι από τους οποίους διδάσκουν στο γυμνάσιο, τάξεις 6–9), ξεκίνησε το 2001. Το πνεύμα της συνοψίζεται στον </a:t>
            </a:r>
            <a:r>
              <a:rPr lang="el-GR" sz="1600" dirty="0" err="1">
                <a:latin typeface="Calibri" panose="020F0502020204030204" pitchFamily="34" charset="0"/>
                <a:ea typeface="Calibri" panose="020F0502020204030204" pitchFamily="34" charset="0"/>
                <a:cs typeface="Times New Roman" panose="02020603050405020304" pitchFamily="18" charset="0"/>
              </a:rPr>
              <a:t>ιστότοπό</a:t>
            </a:r>
            <a:r>
              <a:rPr lang="el-GR" sz="1600" dirty="0">
                <a:latin typeface="Calibri" panose="020F0502020204030204" pitchFamily="34" charset="0"/>
                <a:ea typeface="Calibri" panose="020F0502020204030204" pitchFamily="34" charset="0"/>
                <a:cs typeface="Times New Roman" panose="02020603050405020304" pitchFamily="18" charset="0"/>
              </a:rPr>
              <a:t> της (www. sesamath.net/) ως «Μαθηματικά για όλους ” (Εικόνα 2). Ο σύλλογος ξεκίνησε με μια συγκέντρωση περίπου 20 εκπαιδευτικών των μαθηματικών που μοιράστηκαν τις προσωπικές τους ιστοσελίδες και στη συνέχεια σχεδίασαν ένα πρόγραμμα λογισμικού «Εξάσκηση-και-πρακτική» που ονομάστηκε </a:t>
            </a:r>
            <a:r>
              <a:rPr lang="el-GR" sz="1600" dirty="0" err="1">
                <a:latin typeface="Calibri" panose="020F0502020204030204" pitchFamily="34" charset="0"/>
                <a:ea typeface="Calibri" panose="020F0502020204030204" pitchFamily="34" charset="0"/>
                <a:cs typeface="Times New Roman" panose="02020603050405020304" pitchFamily="18" charset="0"/>
              </a:rPr>
              <a:t>Mathenpoche</a:t>
            </a:r>
            <a:r>
              <a:rPr lang="el-GR" sz="1600" dirty="0">
                <a:latin typeface="Calibri" panose="020F0502020204030204" pitchFamily="34" charset="0"/>
                <a:ea typeface="Calibri" panose="020F0502020204030204" pitchFamily="34" charset="0"/>
                <a:cs typeface="Times New Roman" panose="02020603050405020304" pitchFamily="18" charset="0"/>
              </a:rPr>
              <a:t> (το οποίο σημαίνει μαθηματικά στην τσέπη). Το </a:t>
            </a:r>
            <a:r>
              <a:rPr lang="el-GR" sz="1600" dirty="0" err="1">
                <a:latin typeface="Calibri" panose="020F0502020204030204" pitchFamily="34" charset="0"/>
                <a:ea typeface="Calibri" panose="020F0502020204030204" pitchFamily="34" charset="0"/>
                <a:cs typeface="Times New Roman" panose="02020603050405020304" pitchFamily="18" charset="0"/>
              </a:rPr>
              <a:t>Mathenpoche</a:t>
            </a:r>
            <a:r>
              <a:rPr lang="el-GR" sz="1600" dirty="0">
                <a:latin typeface="Calibri" panose="020F0502020204030204" pitchFamily="34" charset="0"/>
                <a:ea typeface="Calibri" panose="020F0502020204030204" pitchFamily="34" charset="0"/>
                <a:cs typeface="Times New Roman" panose="02020603050405020304" pitchFamily="18" charset="0"/>
              </a:rPr>
              <a:t> έγινε πολύ γρήγορα πολύ επιτυχημένο και χρησιμοποιήθηκε από πολλούς εκπαιδευτικούς και μαθητές.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418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Οι δυνατότητες και οι ευκαιρίες για οργάνωση συνεργατικής εργασίας, για προσφορά ενός συνόλου ευέλικτων πόρων και εργαλείων και για ερώτηση (π.χ. μέσω συζητήσεων με ερευνητές) της δομής και του τρόπου ανάπτυξής της, οδήγησαν το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να γίνει μια σημαντική αναφορά στο γαλλικό εκπαιδευτικό τοπίο (</a:t>
            </a:r>
            <a:r>
              <a:rPr lang="el-GR" sz="1600" dirty="0" err="1">
                <a:latin typeface="Calibri" panose="020F0502020204030204" pitchFamily="34" charset="0"/>
                <a:ea typeface="Calibri" panose="020F0502020204030204" pitchFamily="34" charset="0"/>
                <a:cs typeface="Times New Roman" panose="02020603050405020304" pitchFamily="18" charset="0"/>
              </a:rPr>
              <a:t>Trouche</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Drijvers</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Gueudet</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Sacristan</a:t>
            </a:r>
            <a:r>
              <a:rPr lang="el-GR" sz="1600" dirty="0">
                <a:latin typeface="Calibri" panose="020F0502020204030204" pitchFamily="34" charset="0"/>
                <a:ea typeface="Calibri" panose="020F0502020204030204" pitchFamily="34" charset="0"/>
                <a:cs typeface="Times New Roman" panose="02020603050405020304" pitchFamily="18" charset="0"/>
              </a:rPr>
              <a:t>, 2013).</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Από το 2005, το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σχεδίασε σχολικά βιβλία για τις τάξεις 6-10 και έχει γίνει πλέον ένα από τα πιο δημοφιλή σχολικά βιβλία στη Γαλλία: 300.000 σχολικά βιβλία έχουν πουληθεί, αντιπροσωπεύοντας το 20% μιας πολύ ανταγωνιστικής γαλλικής αγοράς σχολικών βιβλίων (</a:t>
            </a:r>
            <a:r>
              <a:rPr lang="el-GR" sz="1600" dirty="0" err="1">
                <a:latin typeface="Calibri" panose="020F0502020204030204" pitchFamily="34" charset="0"/>
                <a:ea typeface="Calibri" panose="020F0502020204030204" pitchFamily="34" charset="0"/>
                <a:cs typeface="Times New Roman" panose="02020603050405020304" pitchFamily="18" charset="0"/>
              </a:rPr>
              <a:t>Vieillard-Baron</a:t>
            </a:r>
            <a:r>
              <a:rPr lang="el-GR" sz="1600" dirty="0">
                <a:latin typeface="Calibri" panose="020F0502020204030204" pitchFamily="34" charset="0"/>
                <a:ea typeface="Calibri" panose="020F0502020204030204" pitchFamily="34" charset="0"/>
                <a:cs typeface="Times New Roman" panose="02020603050405020304" pitchFamily="18" charset="0"/>
              </a:rPr>
              <a:t>, 2009).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332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Παρουσιάζουμε το τρίτο παράδειγμα για να επεξηγήσουμε το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διαδραστικό</a:t>
            </a:r>
            <a:r>
              <a:rPr lang="el-GR" sz="1600" dirty="0">
                <a:latin typeface="Calibri" panose="020F0502020204030204" pitchFamily="34" charset="0"/>
                <a:ea typeface="Calibri" panose="020F0502020204030204" pitchFamily="34" charset="0"/>
                <a:cs typeface="Times New Roman" panose="02020603050405020304" pitchFamily="18" charset="0"/>
              </a:rPr>
              <a:t> μοντέλο που δείχνει το σχεδιασμό ενός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διαδραστικού</a:t>
            </a:r>
            <a:r>
              <a:rPr lang="el-GR" sz="1600" dirty="0">
                <a:latin typeface="Calibri" panose="020F0502020204030204" pitchFamily="34" charset="0"/>
                <a:ea typeface="Calibri" panose="020F0502020204030204" pitchFamily="34" charset="0"/>
                <a:cs typeface="Times New Roman" panose="02020603050405020304" pitchFamily="18" charset="0"/>
              </a:rPr>
              <a:t> ηλεκτρονικού εγχειριδίου που βασίζεται σε ένα σύνολο ανεξάρτητων αλλά εννοιολογικά συνδεδεμένων μαθησιακών αντικειμένων, τα οποία απευθύνονται σε συγκεκριμένο περιεχόμενο και μπορούν να συνδεθούν και να συνδυαστούν για να δημιουργήσουν μαθησιακές τροχιές που αντικατοπτρίζουν διαφορετικές παιδαγωγικές ιδέες (βλ. Παράθυρο 2).</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846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Ηλεκτρονικά εγχειρίδια (</a:t>
            </a:r>
            <a:r>
              <a:rPr lang="sq-AL" dirty="0">
                <a:latin typeface="Calibri" panose="020F0502020204030204" pitchFamily="34" charset="0"/>
                <a:ea typeface="Calibri" panose="020F0502020204030204" pitchFamily="34" charset="0"/>
                <a:cs typeface="Times New Roman" panose="02020603050405020304" pitchFamily="18" charset="0"/>
              </a:rPr>
              <a:t>e-textbooks)</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Στα προηγούμενα παρουσιάσαμε το σημαντικό ρόλο που παίζει το σχολικό εγχειρίδιο στην εκπαίδευση των μαθηματικών. Εδώ θα προσπαθήσουμε να παρουσιάσουμε τα χαρακτηριστικά του ηλεκτρονικού βιβλίου που είναι κάτι καινούργιο στην εκπαίδευση και αναπτύχθηκε με την εξέλιξη της χρήσης της τεχνολογίας στη διδασκαλία των μαθηματικών.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Για να γίνει κατανοητή η φύση των ηλεκτρονικών εγχειριδίων θα πρέπει να εξεταστούν τα πιθανά χαρακτηριστικά και η δομή τους ειδικότερα, αλλά και οι τρόποι σχεδίασής τους, και η διερεύνηση των ομοιοτήτων και των διαφορών μεταξύ των έντυπων εγχειριδίων και των ηλεκτρονικών εγχειριδίων όσον αφορά το σχεδιασμό.</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i="1" dirty="0">
                <a:latin typeface="Calibri" panose="020F0502020204030204" pitchFamily="34" charset="0"/>
                <a:ea typeface="Calibri" panose="020F0502020204030204" pitchFamily="34" charset="0"/>
                <a:cs typeface="Times New Roman" panose="02020603050405020304" pitchFamily="18" charset="0"/>
              </a:rPr>
              <a:t>Παράθυρο 2— </a:t>
            </a:r>
            <a:r>
              <a:rPr lang="el-GR" sz="1600" i="1" dirty="0" err="1">
                <a:latin typeface="Calibri" panose="020F0502020204030204" pitchFamily="34" charset="0"/>
                <a:ea typeface="Calibri" panose="020F0502020204030204" pitchFamily="34" charset="0"/>
                <a:cs typeface="Times New Roman" panose="02020603050405020304" pitchFamily="18" charset="0"/>
              </a:rPr>
              <a:t>Visual</a:t>
            </a:r>
            <a:r>
              <a:rPr lang="el-GR" sz="1600" i="1" dirty="0">
                <a:latin typeface="Calibri" panose="020F0502020204030204" pitchFamily="34" charset="0"/>
                <a:ea typeface="Calibri" panose="020F0502020204030204" pitchFamily="34" charset="0"/>
                <a:cs typeface="Times New Roman" panose="02020603050405020304" pitchFamily="18" charset="0"/>
              </a:rPr>
              <a:t> </a:t>
            </a:r>
            <a:r>
              <a:rPr lang="el-GR" sz="1600" i="1" dirty="0" err="1">
                <a:latin typeface="Calibri" panose="020F0502020204030204" pitchFamily="34" charset="0"/>
                <a:ea typeface="Calibri" panose="020F0502020204030204" pitchFamily="34" charset="0"/>
                <a:cs typeface="Times New Roman" panose="02020603050405020304" pitchFamily="18" charset="0"/>
              </a:rPr>
              <a:t>Math</a:t>
            </a:r>
            <a:r>
              <a:rPr lang="el-GR" sz="1600" i="1" dirty="0">
                <a:latin typeface="Calibri" panose="020F0502020204030204" pitchFamily="34" charset="0"/>
                <a:ea typeface="Calibri" panose="020F0502020204030204" pitchFamily="34" charset="0"/>
                <a:cs typeface="Times New Roman" panose="02020603050405020304" pitchFamily="18" charset="0"/>
              </a:rPr>
              <a:t> Διαδικασία σχεδίασης και δομή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έχει σχεδιαστεί για να αμφισβητεί τις παραδοσιακές έννοιες για το τι είναι τα σχολικά μαθηματικά και πώς μπορούν να διδαχθούν και να μαθευτούν (περισσότερα για τη λογική και το υπόβαθρο μπορείτε να βρείτε στα κεφάλαια της πρώτης και δεύτερης έκδοσης αυτού του Εγχειριδίου (</a:t>
            </a:r>
            <a:r>
              <a:rPr lang="el-GR" sz="1600" dirty="0" err="1">
                <a:latin typeface="Calibri" panose="020F0502020204030204" pitchFamily="34" charset="0"/>
                <a:ea typeface="Calibri" panose="020F0502020204030204" pitchFamily="34" charset="0"/>
                <a:cs typeface="Times New Roman" panose="02020603050405020304" pitchFamily="18" charset="0"/>
              </a:rPr>
              <a:t>Yerushalmy</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Chazan</a:t>
            </a:r>
            <a:r>
              <a:rPr lang="el-GR" sz="1600" dirty="0">
                <a:latin typeface="Calibri" panose="020F0502020204030204" pitchFamily="34" charset="0"/>
                <a:ea typeface="Calibri" panose="020F0502020204030204" pitchFamily="34" charset="0"/>
                <a:cs typeface="Times New Roman" panose="02020603050405020304" pitchFamily="18" charset="0"/>
              </a:rPr>
              <a:t>, 2002, 2008). Το ηλεκτρονικό εγχειρίδιο άλγεβρας του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είναι μέρος ενός έργου ανάπτυξης προγράμματος σπουδών γεωμετρίας, άλγεβρας και λογισμού που εκτείνεται σε περισσότερα από 25 χρόνια.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491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Υποστηρίζει το «τι» και τα μέσα για το «πώς» να διδάξουμε και να μάθουμε ένα πλήρες μάθημα σχολικής άλγεβρας βασισμένο στην έννοια της συνάρτησης. Τα έργα και οι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διαδραστικές</a:t>
            </a:r>
            <a:r>
              <a:rPr lang="el-GR" sz="1600" dirty="0">
                <a:latin typeface="Calibri" panose="020F0502020204030204" pitchFamily="34" charset="0"/>
                <a:ea typeface="Calibri" panose="020F0502020204030204" pitchFamily="34" charset="0"/>
                <a:cs typeface="Times New Roman" panose="02020603050405020304" pitchFamily="18" charset="0"/>
              </a:rPr>
              <a:t> δραστηριότητες οργανώνονται όλα γύρω από έναν σχετικά μικρό αριθμό μαθηματικών αντικειμένων (συναρτήσεων) και πράξεων (με τις συναρτήσεις) που αντιπροσωπεύονται και χειρίζονται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διαδραστικά</a:t>
            </a:r>
            <a:r>
              <a:rPr lang="el-GR" sz="1600" dirty="0">
                <a:latin typeface="Calibri" panose="020F0502020204030204" pitchFamily="34" charset="0"/>
                <a:ea typeface="Calibri" panose="020F0502020204030204" pitchFamily="34" charset="0"/>
                <a:cs typeface="Times New Roman" panose="02020603050405020304" pitchFamily="18" charset="0"/>
              </a:rPr>
              <a:t> με γραφήματα, σκίτσα, αριθμούς και σύμβολα. Αυτή η αντικειμενοστραφής χαρτογράφηση του προγράμματος σπουδών προτείνει μια συνεκτική οργάνωση του προγράμματος σπουδών της άλγεβρας.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399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 όρος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υποδηλώνει την έμφαση του προγράμματος στις μαθηματικές αναπαραστάσεις και ιδιαίτερα στην </a:t>
            </a:r>
            <a:r>
              <a:rPr lang="el-GR" sz="1600" dirty="0" err="1">
                <a:latin typeface="Calibri" panose="020F0502020204030204" pitchFamily="34" charset="0"/>
                <a:ea typeface="Calibri" panose="020F0502020204030204" pitchFamily="34" charset="0"/>
                <a:cs typeface="Times New Roman" panose="02020603050405020304" pitchFamily="18" charset="0"/>
              </a:rPr>
              <a:t>οπτικοποίηση</a:t>
            </a:r>
            <a:r>
              <a:rPr lang="el-GR" sz="1600" dirty="0">
                <a:latin typeface="Calibri" panose="020F0502020204030204" pitchFamily="34" charset="0"/>
                <a:ea typeface="Calibri" panose="020F0502020204030204" pitchFamily="34" charset="0"/>
                <a:cs typeface="Times New Roman" panose="02020603050405020304" pitchFamily="18" charset="0"/>
              </a:rPr>
              <a:t>. Από αυτή την άποψη, το πρόγραμμα αποτελεί πηγή σημαντικών ιδεών, καθώς και μεθόδων για να ενεργήσουν οι μαθητές με αυτές τις ιδέες που υποστηρίζονται από οπτική ανατροφοδότηση (</a:t>
            </a:r>
            <a:r>
              <a:rPr lang="el-GR" sz="1600" dirty="0" err="1">
                <a:latin typeface="Calibri" panose="020F0502020204030204" pitchFamily="34" charset="0"/>
                <a:ea typeface="Calibri" panose="020F0502020204030204" pitchFamily="34" charset="0"/>
                <a:cs typeface="Times New Roman" panose="02020603050405020304" pitchFamily="18" charset="0"/>
              </a:rPr>
              <a:t>Chazan</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Yerushalmy</a:t>
            </a:r>
            <a:r>
              <a:rPr lang="el-GR" sz="1600" dirty="0">
                <a:latin typeface="Calibri" panose="020F0502020204030204" pitchFamily="34" charset="0"/>
                <a:ea typeface="Calibri" panose="020F0502020204030204" pitchFamily="34" charset="0"/>
                <a:cs typeface="Times New Roman" panose="02020603050405020304" pitchFamily="18" charset="0"/>
              </a:rPr>
              <a:t>, 2003). Καθώς οι εκπαιδευτικοί αναμένεται να καθοδηγήσουν τη μαθηματική διερεύνηση και να αναλάβουν πιο ενεργό ρόλο στους τρόπους με τους οποίους χρησιμοποιούνται διαφορετικοί πόροι για την επικοινωνία ιδεών στην τάξη τους, ένα δεμένο βιβλίο που αντιπροσωπεύει το πρόγραμμα σπουδών και υποθέτει μια γραμμική πρόοδο για όλους τους μαθητές μπορεί να μην εξυπηρετεί καλύτερα τη διδασκαλία</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07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Έτσι, οι μαθησιακές μονάδες του ηλεκτρονικού εγχειριδίου έχουν σχεδιαστεί για να υποστηρίζουν ποικίλες προόδους και ακολουθίες. Καθ' όλη τη διάρκεια της ανάπτυξης του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αναπτύχθηκαν και μελετήθηκαν διάφορες μορφές έντυπων εγχειριδίων και ψηφιακών πόρων.</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ηλεκτρονικό εγχειρίδιο </a:t>
            </a:r>
            <a:r>
              <a:rPr lang="el-GR" sz="1600" dirty="0" err="1">
                <a:latin typeface="Calibri" panose="020F0502020204030204" pitchFamily="34" charset="0"/>
                <a:ea typeface="Calibri" panose="020F0502020204030204" pitchFamily="34" charset="0"/>
                <a:cs typeface="Times New Roman" panose="02020603050405020304" pitchFamily="18" charset="0"/>
              </a:rPr>
              <a:t>Algebra</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επανασχεδιάζεται επί του παρόντος προσπαθώντας να υποστηρίξει τις υποχρεώσεις των νέων εκπαιδευτικών με το υλικό. Αναπτύχθηκε για να λειτουργεί ως περιβάλλον Web.2 και περιλαμβάνει ένα νέο σύνολο επιλογών επεξεργασίας που επιτρέπουν στους χρήστες να δημιουργούν μαθήματα, να σχεδιάζουν την προσωπική τους έκδοση του ηλεκτρονικού εγχειριδίου, να επανασχεδιάζουν τις ακολουθίες και να ξαναγράφουν εργασίες από το συγγραφικό υλικό.</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1271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pic>
        <p:nvPicPr>
          <p:cNvPr id="4" name="Εικόνα 3">
            <a:extLst>
              <a:ext uri="{FF2B5EF4-FFF2-40B4-BE49-F238E27FC236}">
                <a16:creationId xmlns:a16="http://schemas.microsoft.com/office/drawing/2014/main" id="{48B36B56-F25B-C37E-AB1F-15D841ED7864}"/>
              </a:ext>
            </a:extLst>
          </p:cNvPr>
          <p:cNvPicPr>
            <a:picLocks noChangeAspect="1"/>
          </p:cNvPicPr>
          <p:nvPr/>
        </p:nvPicPr>
        <p:blipFill>
          <a:blip r:embed="rId2"/>
          <a:stretch>
            <a:fillRect/>
          </a:stretch>
        </p:blipFill>
        <p:spPr>
          <a:xfrm>
            <a:off x="497432" y="1279858"/>
            <a:ext cx="5800081" cy="3526986"/>
          </a:xfrm>
          <a:prstGeom prst="rect">
            <a:avLst/>
          </a:prstGeom>
        </p:spPr>
      </p:pic>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3E733D8A-6CCD-A885-DC14-06160E9C57A9}"/>
              </a:ext>
            </a:extLst>
          </p:cNvPr>
          <p:cNvSpPr txBox="1"/>
          <p:nvPr/>
        </p:nvSpPr>
        <p:spPr>
          <a:xfrm>
            <a:off x="6228184" y="1274457"/>
            <a:ext cx="3041425" cy="1569660"/>
          </a:xfrm>
          <a:prstGeom prst="rect">
            <a:avLst/>
          </a:prstGeom>
          <a:noFill/>
        </p:spPr>
        <p:txBody>
          <a:bodyPr wrap="square">
            <a:spAutoFit/>
          </a:bodyPr>
          <a:lstStyle/>
          <a:p>
            <a:r>
              <a:rPr lang="el-GR" sz="1200" i="1" dirty="0"/>
              <a:t>Εικόνα 3. Η ενότητα Μετασχηματισμοί γραφημάτων </a:t>
            </a:r>
            <a:endParaRPr lang="en-US" sz="1200" i="1" dirty="0"/>
          </a:p>
          <a:p>
            <a:r>
              <a:rPr lang="el-GR" sz="1200" i="1" dirty="0"/>
              <a:t>του ηλεκτρονικού βιβλίου </a:t>
            </a:r>
            <a:r>
              <a:rPr lang="el-GR" sz="1200" i="1" dirty="0" err="1"/>
              <a:t>VisualMath</a:t>
            </a:r>
            <a:r>
              <a:rPr lang="el-GR" sz="1200" i="1" dirty="0"/>
              <a:t>: </a:t>
            </a:r>
            <a:endParaRPr lang="en-US" sz="1200" i="1" dirty="0"/>
          </a:p>
          <a:p>
            <a:r>
              <a:rPr lang="el-GR" sz="1200" i="1" dirty="0"/>
              <a:t>Προσφέρει μια εργαλειοθήκη, ένα </a:t>
            </a:r>
            <a:endParaRPr lang="en-US" sz="1200" i="1" dirty="0"/>
          </a:p>
          <a:p>
            <a:r>
              <a:rPr lang="el-GR" sz="1200" i="1" dirty="0"/>
              <a:t>κεντρικό κομμάτι της έκθεσης, και τρεις χώρους εργασίας </a:t>
            </a:r>
            <a:endParaRPr lang="en-US" sz="1200" i="1" dirty="0"/>
          </a:p>
          <a:p>
            <a:r>
              <a:rPr lang="el-GR" sz="1200" i="1" dirty="0"/>
              <a:t>(στα αριστερά): Εργαλεία δραστηριότητας, </a:t>
            </a:r>
            <a:endParaRPr lang="en-US" sz="1200" i="1" dirty="0"/>
          </a:p>
          <a:p>
            <a:r>
              <a:rPr lang="el-GR" sz="1200" i="1" dirty="0"/>
              <a:t>Έργα και Ασκήσεις.</a:t>
            </a:r>
          </a:p>
        </p:txBody>
      </p:sp>
    </p:spTree>
    <p:extLst>
      <p:ext uri="{BB962C8B-B14F-4D97-AF65-F5344CB8AC3E}">
        <p14:creationId xmlns:p14="http://schemas.microsoft.com/office/powerpoint/2010/main" val="112963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Προτείνουμε εδώ ότι ένα κοινό χαρακτηριστικό των ηλεκτρονικών εγχειριδίων είναι ότι αποτελούν δίκτυα ψηφιακού υλικού που περικλείουν το μαθηματικό περιεχόμενο ενός παραδοσιακού σχολικού βιβλίου, αλλά περιλαμβάνουν επίσης διάφορα συμπληρωματικά εργαλεία, ιδιαίτερα αυτά που υποστηρίζουν την μάθηση του μαθηματικού περιεχομένου. Μπορούν να έχουν πολύ διαφορετικές δομές, σύμφωνα με τους συγγραφείς, τους εκδότες ή τις εθνικές πολιτικές. Ωστόσο, πολλά ηλεκτρονικά εγχειρίδια φαίνεται να προσφέρουν δυνατότητες προσαρμογής από τους δασκάλους, συνεργασίας δασκάλων και δημιουργίας προσωπικών μονοπατιών για τους μαθητές.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823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Ως εκ τούτου, υποστηρίζουμε ότι μπορούμε να ορίσουμε </a:t>
            </a:r>
            <a:r>
              <a:rPr lang="el-GR" sz="1600" i="1" dirty="0">
                <a:latin typeface="Calibri" panose="020F0502020204030204" pitchFamily="34" charset="0"/>
                <a:ea typeface="Calibri" panose="020F0502020204030204" pitchFamily="34" charset="0"/>
                <a:cs typeface="Times New Roman" panose="02020603050405020304" pitchFamily="18" charset="0"/>
              </a:rPr>
              <a:t>ένα ηλεκτρονικό εγχειρίδιο ως ένα εξελισσόμενο δομημένο σύνολο ψηφιακών πόρων, αφιερωμένων στη διδασκαλία, σχεδιασμένο αρχικά από διαφορετικούς τύπους συγγραφέων, αλλά ανοιχτό για επανασχεδιασμό από εκπαιδευτικούς, τόσο ατομικά όσο και συλλογικά.</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5544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Τα τρία μοντέλα και τα παραδείγματα που παρουσιάζονται απεικονίζουν αυτά τα κοινά χαρακτηριστικά και τις πιθανές διαφορές. Το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και το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μοιράζονται μια οπτική για τον τρόπο με τον οποίο οι μαθητές μαθαίνουν μαθηματικά: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διαδραστικά</a:t>
            </a:r>
            <a:r>
              <a:rPr lang="el-GR" sz="1600" dirty="0">
                <a:latin typeface="Calibri" panose="020F0502020204030204" pitchFamily="34" charset="0"/>
                <a:ea typeface="Calibri" panose="020F0502020204030204" pitchFamily="34" charset="0"/>
                <a:cs typeface="Times New Roman" panose="02020603050405020304" pitchFamily="18" charset="0"/>
              </a:rPr>
              <a:t>, εκπληρώνοντας διάφορες εργασίες και επιλέγοντας αναπαραστάσεις. Και τα δύο ηλεκτρονικά εγχειρίδια προτείνουν διαφορετικά είδη ψηφιακών πόρων, η δομή τους δεν είναι γραμμική και μπορούν να προσαρμοστούν και να διαμορφωθούν από τους εκπαιδευτικούς σύμφωνα με τα ιδιαίτερα πλαίσια και τους διδακτικούς στόχους τους. Είναι ενδιαφέρον ότι το ηλεκτρονικό εγχειρίδιο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σχεδιάστηκε αποκλειστικά από εκπαιδευτικούς, δεν ενσωμάτωσε, τουλάχιστον στα αρχικά στάδια, αποτελέσματα έρευνας από τη μαθηματική εκπαίδευση (</a:t>
            </a:r>
            <a:r>
              <a:rPr lang="el-GR" sz="1600" dirty="0" err="1">
                <a:latin typeface="Calibri" panose="020F0502020204030204" pitchFamily="34" charset="0"/>
                <a:ea typeface="Calibri" panose="020F0502020204030204" pitchFamily="34" charset="0"/>
                <a:cs typeface="Times New Roman" panose="02020603050405020304" pitchFamily="18" charset="0"/>
              </a:rPr>
              <a:t>Gueudet</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et</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al</a:t>
            </a:r>
            <a:r>
              <a:rPr lang="el-GR" sz="1600" dirty="0">
                <a:latin typeface="Calibri" panose="020F0502020204030204" pitchFamily="34" charset="0"/>
                <a:ea typeface="Calibri" panose="020F0502020204030204" pitchFamily="34" charset="0"/>
                <a:cs typeface="Times New Roman" panose="02020603050405020304" pitchFamily="18" charset="0"/>
              </a:rPr>
              <a:t>., 2013a).</a:t>
            </a:r>
            <a:endParaRPr lang="el-GR"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6803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02724" y="1339893"/>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Ωστόσο, τροποποιούνταν συνεχώς σύμφωνα με τις παρατηρήσεις των εκπαιδευτικών-χρηστών. Το </a:t>
            </a:r>
            <a:r>
              <a:rPr lang="el-GR" sz="1600" dirty="0" err="1">
                <a:latin typeface="Calibri" panose="020F0502020204030204" pitchFamily="34" charset="0"/>
                <a:ea typeface="Calibri" panose="020F0502020204030204" pitchFamily="34" charset="0"/>
                <a:cs typeface="Times New Roman" panose="02020603050405020304" pitchFamily="18" charset="0"/>
              </a:rPr>
              <a:t>VisualMath</a:t>
            </a:r>
            <a:r>
              <a:rPr lang="el-GR" sz="1600" dirty="0">
                <a:latin typeface="Calibri" panose="020F0502020204030204" pitchFamily="34" charset="0"/>
                <a:ea typeface="Calibri" panose="020F0502020204030204" pitchFamily="34" charset="0"/>
                <a:cs typeface="Times New Roman" panose="02020603050405020304" pitchFamily="18" charset="0"/>
              </a:rPr>
              <a:t> σχεδιάστηκε από ειδικούς στο πλαίσιο ενός μακροπρόθεσμου έργου έρευνας και ανάπτυξης. Στην τρέχουσα σχεδιασμένη έκδοση οι εκπαιδευτικοί θα μπορούν να εξατομικεύουν το κείμενο αναδιατάσσοντας ή ξαναγράφοντας εργασίες και προσθέτοντας νέες εργασίες και ζωντανούς πόρους. </a:t>
            </a:r>
            <a:endParaRPr lang="el-GR"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4756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02724" y="1339893"/>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Θα είναι σημαντικό να μελετηθούν πρότυπα χρήσης, όπως η επιλογή μιας διαδρομής μέσα στα προσφερόμενα πρωτότυπα υλικά, η δημιουργία ενός «προσωπικού βιβλίου» από το δεδομένο υλικό ή η προσθήκη και η απόρριψη εργασιών και ζωντανών πόρων. Θα είναι επίσης σημαντικό να παρατηρηθεί εάν οι αλλαγές και η εξατομίκευση που εισάγονται θα εξυπηρετούν μόνο τους εκπαιδευτικούς στις τάξεις τους ή εάν οι εκπαιδευτικοί θα προσπαθήσουν να μοιραστούν την εργασία τους σε διαδικτυακές κοινότητες, όπως συμβαίνει με το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a:t>
            </a:r>
            <a:endParaRPr lang="el-GR"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7762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Σχεδιασμός Ηλεκτρονικών Εγχειριδίων </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Τα ψηφιακά βιβλία έχουν αμφισβητήσει το αντικείμενο που συνηθίζαμε να αναφέρουμε ως «βιβλίο». Σαφώς, ο αναγνώστης του 21ου αιώνα θα διαβάζει όλο και περισσότερο υλικό σε ψηφιακή μορφή και μπορεί να το βρει χρήσιμο και ελκυστικό. Για μια αυξανόμενη κοινότητα αναγνωστών, τα ψηφιακά βιβλία έχουν ήδη αλλάξει την κουλτούρα του βιβλίου. Δεν χρειάστηκε πολύς χρόνος για τον κλάδο των εκδόσεων σχολικών βιβλίων να ακολουθήσει αυτές τις παγκόσμιες αλλαγές και να προσφέρει ψηφιακά σχολικά βιβλία. Στην αρχή οι εκδότες εγχειριδίων απευθύνονταν στο κοινό της τριτοβάθμιας εκπαίδευσης και πρόσφατα στοχεύουν σχολεία και δασκάλους, τόσο ως συγγραφείς όσο και ως χρήστες.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473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Αναφορές</a:t>
            </a:r>
          </a:p>
        </p:txBody>
      </p:sp>
      <p:sp>
        <p:nvSpPr>
          <p:cNvPr id="3" name="2 - Θέση κειμένου"/>
          <p:cNvSpPr>
            <a:spLocks noGrp="1"/>
          </p:cNvSpPr>
          <p:nvPr>
            <p:ph type="body" idx="1"/>
          </p:nvPr>
        </p:nvSpPr>
        <p:spPr>
          <a:xfrm>
            <a:off x="602724" y="1339893"/>
            <a:ext cx="7272808" cy="3176902"/>
          </a:xfrm>
        </p:spPr>
        <p:txBody>
          <a:bodyPr/>
          <a:lstStyle/>
          <a:p>
            <a:pPr marL="101600" indent="0" algn="ctr">
              <a:lnSpc>
                <a:spcPct val="107000"/>
              </a:lnSpc>
              <a:spcAft>
                <a:spcPts val="800"/>
              </a:spcAft>
              <a:buNone/>
            </a:pPr>
            <a:r>
              <a:rPr lang="en-US" sz="1600" b="1" dirty="0" err="1">
                <a:latin typeface="Calibri" panose="020F0502020204030204" pitchFamily="34" charset="0"/>
                <a:ea typeface="Calibri" panose="020F0502020204030204" pitchFamily="34" charset="0"/>
                <a:cs typeface="Times New Roman" panose="02020603050405020304" pitchFamily="18" charset="0"/>
              </a:rPr>
              <a:t>Αν</a:t>
            </a:r>
            <a:r>
              <a:rPr lang="en-US" sz="1600" b="1" dirty="0">
                <a:latin typeface="Calibri" panose="020F0502020204030204" pitchFamily="34" charset="0"/>
                <a:ea typeface="Calibri" panose="020F0502020204030204" pitchFamily="34" charset="0"/>
                <a:cs typeface="Times New Roman" panose="02020603050405020304" pitchFamily="18" charset="0"/>
              </a:rPr>
              <a:t>αφορές</a:t>
            </a:r>
          </a:p>
          <a:p>
            <a:pPr marL="101600" indent="0">
              <a:lnSpc>
                <a:spcPct val="107000"/>
              </a:lnSpc>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Chazan, D., &amp; </a:t>
            </a:r>
            <a:r>
              <a:rPr lang="en-US" sz="1600" dirty="0" err="1">
                <a:latin typeface="Calibri" panose="020F0502020204030204" pitchFamily="34" charset="0"/>
                <a:ea typeface="Calibri" panose="020F0502020204030204" pitchFamily="34" charset="0"/>
                <a:cs typeface="Times New Roman" panose="02020603050405020304" pitchFamily="18" charset="0"/>
              </a:rPr>
              <a:t>Yerushalmy</a:t>
            </a:r>
            <a:r>
              <a:rPr lang="en-US" sz="1600" dirty="0">
                <a:latin typeface="Calibri" panose="020F0502020204030204" pitchFamily="34" charset="0"/>
                <a:ea typeface="Calibri" panose="020F0502020204030204" pitchFamily="34" charset="0"/>
                <a:cs typeface="Times New Roman" panose="02020603050405020304" pitchFamily="18" charset="0"/>
              </a:rPr>
              <a:t>, M. (2003). On appreciating the cognitive complexity of school algebra: Research on algebra learning and directions of curricular change. In J. Kilpatrick, D. </a:t>
            </a:r>
            <a:r>
              <a:rPr lang="en-US" sz="1600" dirty="0" err="1">
                <a:latin typeface="Calibri" panose="020F0502020204030204" pitchFamily="34" charset="0"/>
                <a:ea typeface="Calibri" panose="020F0502020204030204" pitchFamily="34" charset="0"/>
                <a:cs typeface="Times New Roman" panose="02020603050405020304" pitchFamily="18" charset="0"/>
              </a:rPr>
              <a:t>Schifter</a:t>
            </a:r>
            <a:r>
              <a:rPr lang="en-US" sz="1600" dirty="0">
                <a:latin typeface="Calibri" panose="020F0502020204030204" pitchFamily="34" charset="0"/>
                <a:ea typeface="Calibri" panose="020F0502020204030204" pitchFamily="34" charset="0"/>
                <a:cs typeface="Times New Roman" panose="02020603050405020304" pitchFamily="18" charset="0"/>
              </a:rPr>
              <a:t>, &amp; G. Martin (Eds.), A Research Companion to the Principles and Standards for School Mathematics. Reston, VA: National Council of Teachers of Mathematics.</a:t>
            </a:r>
          </a:p>
          <a:p>
            <a:pPr marL="101600" indent="0">
              <a:lnSpc>
                <a:spcPct val="107000"/>
              </a:lnSpc>
              <a:spcAft>
                <a:spcPts val="800"/>
              </a:spcAft>
              <a:buNone/>
            </a:pPr>
            <a:r>
              <a:rPr lang="en-US" sz="1600" dirty="0" err="1">
                <a:latin typeface="Calibri" panose="020F0502020204030204" pitchFamily="34" charset="0"/>
                <a:ea typeface="Calibri" panose="020F0502020204030204" pitchFamily="34" charset="0"/>
                <a:cs typeface="Times New Roman" panose="02020603050405020304" pitchFamily="18" charset="0"/>
              </a:rPr>
              <a:t>Gueudet</a:t>
            </a:r>
            <a:r>
              <a:rPr lang="en-US" sz="1600" dirty="0">
                <a:latin typeface="Calibri" panose="020F0502020204030204" pitchFamily="34" charset="0"/>
                <a:ea typeface="Calibri" panose="020F0502020204030204" pitchFamily="34" charset="0"/>
                <a:cs typeface="Times New Roman" panose="02020603050405020304" pitchFamily="18" charset="0"/>
              </a:rPr>
              <a:t>, G., Pepin, B., &amp; </a:t>
            </a:r>
            <a:r>
              <a:rPr lang="en-US" sz="1600" dirty="0" err="1">
                <a:latin typeface="Calibri" panose="020F0502020204030204" pitchFamily="34" charset="0"/>
                <a:ea typeface="Calibri" panose="020F0502020204030204" pitchFamily="34" charset="0"/>
                <a:cs typeface="Times New Roman" panose="02020603050405020304" pitchFamily="18" charset="0"/>
              </a:rPr>
              <a:t>Trouche</a:t>
            </a:r>
            <a:r>
              <a:rPr lang="en-US" sz="1600" dirty="0">
                <a:latin typeface="Calibri" panose="020F0502020204030204" pitchFamily="34" charset="0"/>
                <a:ea typeface="Calibri" panose="020F0502020204030204" pitchFamily="34" charset="0"/>
                <a:cs typeface="Times New Roman" panose="02020603050405020304" pitchFamily="18" charset="0"/>
              </a:rPr>
              <a:t>, L. (2013a). Textbook design and digital resources. In C. </a:t>
            </a:r>
            <a:r>
              <a:rPr lang="en-US" sz="1600" dirty="0" err="1">
                <a:latin typeface="Calibri" panose="020F0502020204030204" pitchFamily="34" charset="0"/>
                <a:ea typeface="Calibri" panose="020F0502020204030204" pitchFamily="34" charset="0"/>
                <a:cs typeface="Times New Roman" panose="02020603050405020304" pitchFamily="18" charset="0"/>
              </a:rPr>
              <a:t>Margolinas</a:t>
            </a:r>
            <a:r>
              <a:rPr lang="en-US" sz="1600" dirty="0">
                <a:latin typeface="Calibri" panose="020F0502020204030204" pitchFamily="34" charset="0"/>
                <a:ea typeface="Calibri" panose="020F0502020204030204" pitchFamily="34" charset="0"/>
                <a:cs typeface="Times New Roman" panose="02020603050405020304" pitchFamily="18" charset="0"/>
              </a:rPr>
              <a:t> (Ed.), Designing and using tasks for learning mathematics, 22nd ICMI Study. Retrieved from http://hal.archives-ouvertes.fr/docs/00/83/74/88/PDF/ICMI_STudy_22_proceedings_2013-FINAL_V2.pdf.</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6747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Αναφορές</a:t>
            </a:r>
          </a:p>
        </p:txBody>
      </p:sp>
      <p:sp>
        <p:nvSpPr>
          <p:cNvPr id="3" name="2 - Θέση κειμένου"/>
          <p:cNvSpPr>
            <a:spLocks noGrp="1"/>
          </p:cNvSpPr>
          <p:nvPr>
            <p:ph type="body" idx="1"/>
          </p:nvPr>
        </p:nvSpPr>
        <p:spPr>
          <a:xfrm>
            <a:off x="602724" y="1339893"/>
            <a:ext cx="7272808" cy="3176902"/>
          </a:xfrm>
        </p:spPr>
        <p:txBody>
          <a:bodyPr/>
          <a:lstStyle/>
          <a:p>
            <a:pPr marL="101600" indent="0">
              <a:lnSpc>
                <a:spcPct val="107000"/>
              </a:lnSpc>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Gould, P. (2011). Electronic mathematics textbooks: Old wine in new skins? Paper presented at APEC-Tsukuba International Conference V (Tsukuba Session), Japan. </a:t>
            </a:r>
          </a:p>
          <a:p>
            <a:pPr marL="101600" indent="0">
              <a:lnSpc>
                <a:spcPct val="107000"/>
              </a:lnSpc>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Korea Education and Research Information Service (KERIS). (2007). Concept map of digital textbook. Retrieved from https://en.wikipedia.org/wiki/File:Concept_of_dt.PNG.</a:t>
            </a:r>
          </a:p>
          <a:p>
            <a:pPr marL="101600" indent="0">
              <a:lnSpc>
                <a:spcPct val="107000"/>
              </a:lnSpc>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Pepin B, </a:t>
            </a:r>
            <a:r>
              <a:rPr lang="en-US" sz="1600" dirty="0" err="1">
                <a:latin typeface="Calibri" panose="020F0502020204030204" pitchFamily="34" charset="0"/>
                <a:ea typeface="Calibri" panose="020F0502020204030204" pitchFamily="34" charset="0"/>
                <a:cs typeface="Times New Roman" panose="02020603050405020304" pitchFamily="18" charset="0"/>
              </a:rPr>
              <a:t>Gueudet</a:t>
            </a:r>
            <a:r>
              <a:rPr lang="en-US" sz="1600" dirty="0">
                <a:latin typeface="Calibri" panose="020F0502020204030204" pitchFamily="34" charset="0"/>
                <a:ea typeface="Calibri" panose="020F0502020204030204" pitchFamily="34" charset="0"/>
                <a:cs typeface="Times New Roman" panose="02020603050405020304" pitchFamily="18" charset="0"/>
              </a:rPr>
              <a:t> G, </a:t>
            </a:r>
            <a:r>
              <a:rPr lang="en-US" sz="1600" dirty="0" err="1">
                <a:latin typeface="Calibri" panose="020F0502020204030204" pitchFamily="34" charset="0"/>
                <a:ea typeface="Calibri" panose="020F0502020204030204" pitchFamily="34" charset="0"/>
                <a:cs typeface="Times New Roman" panose="02020603050405020304" pitchFamily="18" charset="0"/>
              </a:rPr>
              <a:t>Yerushalmy</a:t>
            </a:r>
            <a:r>
              <a:rPr lang="en-US" sz="1600" dirty="0">
                <a:latin typeface="Calibri" panose="020F0502020204030204" pitchFamily="34" charset="0"/>
                <a:ea typeface="Calibri" panose="020F0502020204030204" pitchFamily="34" charset="0"/>
                <a:cs typeface="Times New Roman" panose="02020603050405020304" pitchFamily="18" charset="0"/>
              </a:rPr>
              <a:t> M, </a:t>
            </a:r>
            <a:r>
              <a:rPr lang="en-US" sz="1600" dirty="0" err="1">
                <a:latin typeface="Calibri" panose="020F0502020204030204" pitchFamily="34" charset="0"/>
                <a:ea typeface="Calibri" panose="020F0502020204030204" pitchFamily="34" charset="0"/>
                <a:cs typeface="Times New Roman" panose="02020603050405020304" pitchFamily="18" charset="0"/>
              </a:rPr>
              <a:t>Trouche</a:t>
            </a:r>
            <a:r>
              <a:rPr lang="en-US" sz="1600" dirty="0">
                <a:latin typeface="Calibri" panose="020F0502020204030204" pitchFamily="34" charset="0"/>
                <a:ea typeface="Calibri" panose="020F0502020204030204" pitchFamily="34" charset="0"/>
                <a:cs typeface="Times New Roman" panose="02020603050405020304" pitchFamily="18" charset="0"/>
              </a:rPr>
              <a:t> L, Chazan D (2016) E-textbooks in/for teaching and learning mathematics: a disruptive and potentially transformative educational technology. In: English L, Kirshner D (eds) Handbook of international research in mathematics education. Taylor &amp; Francis, New York, NY, pp 636–661.</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445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Αναφορές</a:t>
            </a:r>
          </a:p>
        </p:txBody>
      </p:sp>
      <p:sp>
        <p:nvSpPr>
          <p:cNvPr id="3" name="2 - Θέση κειμένου"/>
          <p:cNvSpPr>
            <a:spLocks noGrp="1"/>
          </p:cNvSpPr>
          <p:nvPr>
            <p:ph type="body" idx="1"/>
          </p:nvPr>
        </p:nvSpPr>
        <p:spPr>
          <a:xfrm>
            <a:off x="602724" y="1339893"/>
            <a:ext cx="7272808" cy="3176902"/>
          </a:xfrm>
        </p:spPr>
        <p:txBody>
          <a:bodyPr/>
          <a:lstStyle/>
          <a:p>
            <a:pPr marL="101600" indent="0">
              <a:lnSpc>
                <a:spcPct val="107000"/>
              </a:lnSpc>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Taizan, Y., Bhang, S., </a:t>
            </a:r>
            <a:r>
              <a:rPr lang="en-US" sz="1600" dirty="0" err="1">
                <a:latin typeface="Calibri" panose="020F0502020204030204" pitchFamily="34" charset="0"/>
                <a:ea typeface="Calibri" panose="020F0502020204030204" pitchFamily="34" charset="0"/>
                <a:cs typeface="Times New Roman" panose="02020603050405020304" pitchFamily="18" charset="0"/>
              </a:rPr>
              <a:t>Kurokami</a:t>
            </a:r>
            <a:r>
              <a:rPr lang="en-US" sz="1600" dirty="0">
                <a:latin typeface="Calibri" panose="020F0502020204030204" pitchFamily="34" charset="0"/>
                <a:ea typeface="Calibri" panose="020F0502020204030204" pitchFamily="34" charset="0"/>
                <a:cs typeface="Times New Roman" panose="02020603050405020304" pitchFamily="18" charset="0"/>
              </a:rPr>
              <a:t>, H., &amp; Kwon, S. (2012). A comparison of functions and the effect of digital textbook in Japan and Korea. International Journal for Educational Media and Technology, 6(1), 85–93.</a:t>
            </a:r>
          </a:p>
          <a:p>
            <a:pPr marL="101600" indent="0">
              <a:lnSpc>
                <a:spcPct val="107000"/>
              </a:lnSpc>
              <a:spcAft>
                <a:spcPts val="800"/>
              </a:spcAft>
              <a:buNone/>
            </a:pPr>
            <a:r>
              <a:rPr lang="en-US" sz="1600" dirty="0" err="1">
                <a:latin typeface="Calibri" panose="020F0502020204030204" pitchFamily="34" charset="0"/>
                <a:ea typeface="Calibri" panose="020F0502020204030204" pitchFamily="34" charset="0"/>
                <a:cs typeface="Times New Roman" panose="02020603050405020304" pitchFamily="18" charset="0"/>
              </a:rPr>
              <a:t>Trouche</a:t>
            </a:r>
            <a:r>
              <a:rPr lang="en-US" sz="1600" dirty="0">
                <a:latin typeface="Calibri" panose="020F0502020204030204" pitchFamily="34" charset="0"/>
                <a:ea typeface="Calibri" panose="020F0502020204030204" pitchFamily="34" charset="0"/>
                <a:cs typeface="Times New Roman" panose="02020603050405020304" pitchFamily="18" charset="0"/>
              </a:rPr>
              <a:t>, L., </a:t>
            </a:r>
            <a:r>
              <a:rPr lang="en-US" sz="1600" dirty="0" err="1">
                <a:latin typeface="Calibri" panose="020F0502020204030204" pitchFamily="34" charset="0"/>
                <a:ea typeface="Calibri" panose="020F0502020204030204" pitchFamily="34" charset="0"/>
                <a:cs typeface="Times New Roman" panose="02020603050405020304" pitchFamily="18" charset="0"/>
              </a:rPr>
              <a:t>Drijvers</a:t>
            </a:r>
            <a:r>
              <a:rPr lang="en-US" sz="1600" dirty="0">
                <a:latin typeface="Calibri" panose="020F0502020204030204" pitchFamily="34" charset="0"/>
                <a:ea typeface="Calibri" panose="020F0502020204030204" pitchFamily="34" charset="0"/>
                <a:cs typeface="Times New Roman" panose="02020603050405020304" pitchFamily="18" charset="0"/>
              </a:rPr>
              <a:t>, P., </a:t>
            </a:r>
            <a:r>
              <a:rPr lang="en-US" sz="1600" dirty="0" err="1">
                <a:latin typeface="Calibri" panose="020F0502020204030204" pitchFamily="34" charset="0"/>
                <a:ea typeface="Calibri" panose="020F0502020204030204" pitchFamily="34" charset="0"/>
                <a:cs typeface="Times New Roman" panose="02020603050405020304" pitchFamily="18" charset="0"/>
              </a:rPr>
              <a:t>Gueudet</a:t>
            </a:r>
            <a:r>
              <a:rPr lang="en-US" sz="1600" dirty="0">
                <a:latin typeface="Calibri" panose="020F0502020204030204" pitchFamily="34" charset="0"/>
                <a:ea typeface="Calibri" panose="020F0502020204030204" pitchFamily="34" charset="0"/>
                <a:cs typeface="Times New Roman" panose="02020603050405020304" pitchFamily="18" charset="0"/>
              </a:rPr>
              <a:t>, G., &amp; Sacristan, A. I. (2013). Technology-driven developments and policy implications for mathematics education. In A. J. Bishop, M. A. Clements, C. Keitel, J. Kilpatrick, &amp; F.K.S. Leung (Eds.), Third international handbook of mathematics education (pp. 753–790). New York: Springer.</a:t>
            </a:r>
          </a:p>
          <a:p>
            <a:pPr marL="101600" indent="0">
              <a:lnSpc>
                <a:spcPct val="107000"/>
              </a:lnSpc>
              <a:spcAft>
                <a:spcPts val="800"/>
              </a:spcAft>
              <a:buNone/>
            </a:pPr>
            <a:r>
              <a:rPr lang="en-US" sz="1600" dirty="0" err="1">
                <a:latin typeface="Calibri" panose="020F0502020204030204" pitchFamily="34" charset="0"/>
                <a:ea typeface="Calibri" panose="020F0502020204030204" pitchFamily="34" charset="0"/>
                <a:cs typeface="Times New Roman" panose="02020603050405020304" pitchFamily="18" charset="0"/>
              </a:rPr>
              <a:t>Vieillard</a:t>
            </a:r>
            <a:r>
              <a:rPr lang="en-US" sz="1600" dirty="0">
                <a:latin typeface="Calibri" panose="020F0502020204030204" pitchFamily="34" charset="0"/>
                <a:ea typeface="Calibri" panose="020F0502020204030204" pitchFamily="34" charset="0"/>
                <a:cs typeface="Times New Roman" panose="02020603050405020304" pitchFamily="18" charset="0"/>
              </a:rPr>
              <a:t>-Baron, E. (2009). </a:t>
            </a:r>
            <a:r>
              <a:rPr lang="en-US" sz="1600" dirty="0" err="1">
                <a:latin typeface="Calibri" panose="020F0502020204030204" pitchFamily="34" charset="0"/>
                <a:ea typeface="Calibri" panose="020F0502020204030204" pitchFamily="34" charset="0"/>
                <a:cs typeface="Times New Roman" panose="02020603050405020304" pitchFamily="18" charset="0"/>
              </a:rPr>
              <a:t>Sesamath</a:t>
            </a:r>
            <a:r>
              <a:rPr lang="en-US" sz="1600" dirty="0">
                <a:latin typeface="Calibri" panose="020F0502020204030204" pitchFamily="34" charset="0"/>
                <a:ea typeface="Calibri" panose="020F0502020204030204" pitchFamily="34" charset="0"/>
                <a:cs typeface="Times New Roman" panose="02020603050405020304" pitchFamily="18" charset="0"/>
              </a:rPr>
              <a:t>, un </a:t>
            </a:r>
            <a:r>
              <a:rPr lang="en-US" sz="1600" dirty="0" err="1">
                <a:latin typeface="Calibri" panose="020F0502020204030204" pitchFamily="34" charset="0"/>
                <a:ea typeface="Calibri" panose="020F0502020204030204" pitchFamily="34" charset="0"/>
                <a:cs typeface="Times New Roman" panose="02020603050405020304" pitchFamily="18" charset="0"/>
              </a:rPr>
              <a:t>modèle</a:t>
            </a:r>
            <a:r>
              <a:rPr lang="en-US" sz="1600" dirty="0">
                <a:latin typeface="Calibri" panose="020F0502020204030204" pitchFamily="34" charset="0"/>
                <a:ea typeface="Calibri" panose="020F0502020204030204" pitchFamily="34" charset="0"/>
                <a:cs typeface="Times New Roman" panose="02020603050405020304" pitchFamily="18" charset="0"/>
              </a:rPr>
              <a:t> de </a:t>
            </a:r>
            <a:r>
              <a:rPr lang="en-US" sz="1600" dirty="0" err="1">
                <a:latin typeface="Calibri" panose="020F0502020204030204" pitchFamily="34" charset="0"/>
                <a:ea typeface="Calibri" panose="020F0502020204030204" pitchFamily="34" charset="0"/>
                <a:cs typeface="Times New Roman" panose="02020603050405020304" pitchFamily="18" charset="0"/>
              </a:rPr>
              <a:t>mutualisation</a:t>
            </a:r>
            <a:r>
              <a:rPr lang="en-US" sz="1600" dirty="0">
                <a:latin typeface="Calibri" panose="020F0502020204030204" pitchFamily="34" charset="0"/>
                <a:ea typeface="Calibri" panose="020F0502020204030204" pitchFamily="34" charset="0"/>
                <a:cs typeface="Times New Roman" panose="02020603050405020304" pitchFamily="18" charset="0"/>
              </a:rPr>
              <a:t> et de diffusion </a:t>
            </a:r>
            <a:r>
              <a:rPr lang="en-US" sz="1600" dirty="0" err="1">
                <a:latin typeface="Calibri" panose="020F0502020204030204" pitchFamily="34" charset="0"/>
                <a:ea typeface="Calibri" panose="020F0502020204030204" pitchFamily="34" charset="0"/>
                <a:cs typeface="Times New Roman" panose="02020603050405020304" pitchFamily="18" charset="0"/>
              </a:rPr>
              <a:t>gratuite</a:t>
            </a:r>
            <a:r>
              <a:rPr lang="en-US" sz="1600" dirty="0">
                <a:latin typeface="Calibri" panose="020F0502020204030204" pitchFamily="34" charset="0"/>
                <a:ea typeface="Calibri" panose="020F0502020204030204" pitchFamily="34" charset="0"/>
                <a:cs typeface="Times New Roman" panose="02020603050405020304" pitchFamily="18" charset="0"/>
              </a:rPr>
              <a:t> de </a:t>
            </a:r>
            <a:r>
              <a:rPr lang="en-US" sz="1600" dirty="0" err="1">
                <a:latin typeface="Calibri" panose="020F0502020204030204" pitchFamily="34" charset="0"/>
                <a:ea typeface="Calibri" panose="020F0502020204030204" pitchFamily="34" charset="0"/>
                <a:cs typeface="Times New Roman" panose="02020603050405020304" pitchFamily="18" charset="0"/>
              </a:rPr>
              <a:t>ressources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mathématiques</a:t>
            </a:r>
            <a:r>
              <a:rPr lang="en-US" sz="1600" dirty="0">
                <a:latin typeface="Calibri" panose="020F0502020204030204" pitchFamily="34" charset="0"/>
                <a:ea typeface="Calibri" panose="020F0502020204030204" pitchFamily="34" charset="0"/>
                <a:cs typeface="Times New Roman" panose="02020603050405020304" pitchFamily="18" charset="0"/>
              </a:rPr>
              <a:t>. In </a:t>
            </a:r>
            <a:r>
              <a:rPr lang="en-US" sz="1600" dirty="0" err="1">
                <a:latin typeface="Calibri" panose="020F0502020204030204" pitchFamily="34" charset="0"/>
                <a:ea typeface="Calibri" panose="020F0502020204030204" pitchFamily="34" charset="0"/>
                <a:cs typeface="Times New Roman" panose="02020603050405020304" pitchFamily="18" charset="0"/>
              </a:rPr>
              <a:t>Séminaire</a:t>
            </a:r>
            <a:r>
              <a:rPr lang="en-US" sz="1600" dirty="0">
                <a:latin typeface="Calibri" panose="020F0502020204030204" pitchFamily="34" charset="0"/>
                <a:ea typeface="Calibri" panose="020F0502020204030204" pitchFamily="34" charset="0"/>
                <a:cs typeface="Times New Roman" panose="02020603050405020304" pitchFamily="18" charset="0"/>
              </a:rPr>
              <a:t> international </a:t>
            </a:r>
            <a:r>
              <a:rPr lang="en-US" sz="1600" dirty="0" err="1">
                <a:latin typeface="Calibri" panose="020F0502020204030204" pitchFamily="34" charset="0"/>
                <a:ea typeface="Calibri" panose="020F0502020204030204" pitchFamily="34" charset="0"/>
                <a:cs typeface="Times New Roman" panose="02020603050405020304" pitchFamily="18" charset="0"/>
              </a:rPr>
              <a:t>thématique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ePrep</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Institut</a:t>
            </a:r>
            <a:r>
              <a:rPr lang="en-US" sz="1600" dirty="0">
                <a:latin typeface="Calibri" panose="020F0502020204030204" pitchFamily="34" charset="0"/>
                <a:ea typeface="Calibri" panose="020F0502020204030204" pitchFamily="34" charset="0"/>
                <a:cs typeface="Times New Roman" panose="02020603050405020304" pitchFamily="18" charset="0"/>
              </a:rPr>
              <a:t> Henri </a:t>
            </a:r>
            <a:r>
              <a:rPr lang="en-US" sz="1600" dirty="0" err="1">
                <a:latin typeface="Calibri" panose="020F0502020204030204" pitchFamily="34" charset="0"/>
                <a:ea typeface="Calibri" panose="020F0502020204030204" pitchFamily="34" charset="0"/>
                <a:cs typeface="Times New Roman" panose="02020603050405020304" pitchFamily="18" charset="0"/>
              </a:rPr>
              <a:t>Poincaré</a:t>
            </a:r>
            <a:r>
              <a:rPr lang="en-US" sz="1600" dirty="0">
                <a:latin typeface="Calibri" panose="020F0502020204030204" pitchFamily="34" charset="0"/>
                <a:ea typeface="Calibri" panose="020F0502020204030204" pitchFamily="34" charset="0"/>
                <a:cs typeface="Times New Roman" panose="02020603050405020304" pitchFamily="18" charset="0"/>
              </a:rPr>
              <a:t>, Paris. Retrieved from www.eprep.org/seminaires/seminaire09/comm_sem09/ePrep09_Sesamath_descriptif.pdf.</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450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Αναφορές</a:t>
            </a:r>
          </a:p>
        </p:txBody>
      </p:sp>
      <p:sp>
        <p:nvSpPr>
          <p:cNvPr id="3" name="2 - Θέση κειμένου"/>
          <p:cNvSpPr>
            <a:spLocks noGrp="1"/>
          </p:cNvSpPr>
          <p:nvPr>
            <p:ph type="body" idx="1"/>
          </p:nvPr>
        </p:nvSpPr>
        <p:spPr>
          <a:xfrm>
            <a:off x="602724" y="1339893"/>
            <a:ext cx="7272808" cy="3176902"/>
          </a:xfrm>
        </p:spPr>
        <p:txBody>
          <a:bodyPr/>
          <a:lstStyle/>
          <a:p>
            <a:pPr marL="101600" indent="0">
              <a:lnSpc>
                <a:spcPct val="107000"/>
              </a:lnSpc>
              <a:spcAft>
                <a:spcPts val="800"/>
              </a:spcAft>
              <a:buNone/>
            </a:pPr>
            <a:r>
              <a:rPr lang="en-US" sz="1600" dirty="0" err="1">
                <a:latin typeface="Calibri" panose="020F0502020204030204" pitchFamily="34" charset="0"/>
                <a:ea typeface="Calibri" panose="020F0502020204030204" pitchFamily="34" charset="0"/>
                <a:cs typeface="Times New Roman" panose="02020603050405020304" pitchFamily="18" charset="0"/>
              </a:rPr>
              <a:t>Yerushalmy</a:t>
            </a:r>
            <a:r>
              <a:rPr lang="en-US" sz="1600" dirty="0">
                <a:latin typeface="Calibri" panose="020F0502020204030204" pitchFamily="34" charset="0"/>
                <a:ea typeface="Calibri" panose="020F0502020204030204" pitchFamily="34" charset="0"/>
                <a:cs typeface="Times New Roman" panose="02020603050405020304" pitchFamily="18" charset="0"/>
              </a:rPr>
              <a:t>, M., &amp; Chazan, D. (2002). Flux in school algebra: Curricular change, graphing technology, and research on student learning and teacher knowledge. In L. English (Ed.) Handbook of international research in mathematics education (pp. 725–756). Hillsdale, NJ: Lawrence Erlbaum Associates.</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2207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a:t>Ευχαριστούμε για την προσοχή σας</a:t>
            </a:r>
            <a:endParaRPr sz="4000"/>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Σχεδιασμός Ηλεκτρονικών Εγχειριδίων </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Η πρώτη γενιά ψηφιακών εγχειριδίων μπορεί να θεωρηθεί «παλιό κρασί σε νέο μπουκάλι» (</a:t>
            </a:r>
            <a:r>
              <a:rPr lang="el-GR" sz="1600" dirty="0" err="1">
                <a:latin typeface="Calibri" panose="020F0502020204030204" pitchFamily="34" charset="0"/>
                <a:ea typeface="Calibri" panose="020F0502020204030204" pitchFamily="34" charset="0"/>
                <a:cs typeface="Times New Roman" panose="02020603050405020304" pitchFamily="18" charset="0"/>
              </a:rPr>
              <a:t>Gould</a:t>
            </a:r>
            <a:r>
              <a:rPr lang="el-GR" sz="1600" dirty="0">
                <a:latin typeface="Calibri" panose="020F0502020204030204" pitchFamily="34" charset="0"/>
                <a:ea typeface="Calibri" panose="020F0502020204030204" pitchFamily="34" charset="0"/>
                <a:cs typeface="Times New Roman" panose="02020603050405020304" pitchFamily="18" charset="0"/>
              </a:rPr>
              <a:t>, 2011), ήταν απλώς ψηφιοποιημένες εκδόσεις των αντίστοιχων σε χαρτί, που ενσωμάτωναν ένα δεδομένο σταθερό περιεχόμενο και υποστήριζαν περιορισμένη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διαδραστικότητα</a:t>
            </a:r>
            <a:r>
              <a:rPr lang="el-GR" sz="1600" dirty="0">
                <a:latin typeface="Calibri" panose="020F0502020204030204" pitchFamily="34" charset="0"/>
                <a:ea typeface="Calibri" panose="020F0502020204030204" pitchFamily="34" charset="0"/>
                <a:cs typeface="Times New Roman" panose="02020603050405020304" pitchFamily="18" charset="0"/>
              </a:rPr>
              <a:t> μόνο μέσω αναζήτησης και πλοήγησης στο ψηφιακό έγγραφο.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Η δεύτερη γενιά ψηφιακών εγχειριδίων φέρει μια αξιοσημείωτη αλλαγή στο ίδιο το αντικείμενο, ανοίγοντας νέες ευκαιρίες για αλληλεπιδράσεις, εξατομίκευση και εξέλιξη του περιεχομένου: ένας αυξανόμενος αριθμός σχολικών εγχειριδίων συμπληρώνεται πλέον από συνεχώς αναβαθμιζόμενους ψηφιακούς πόρους που βρίσκονται στο διαδίκτυο.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08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Σχεδιασμός Ηλεκτρονικών Εγχειριδίων </a:t>
            </a:r>
          </a:p>
        </p:txBody>
      </p:sp>
      <p:sp>
        <p:nvSpPr>
          <p:cNvPr id="3" name="2 - Θέση κειμένου"/>
          <p:cNvSpPr>
            <a:spLocks noGrp="1"/>
          </p:cNvSpPr>
          <p:nvPr>
            <p:ph type="body" idx="1"/>
          </p:nvPr>
        </p:nvSpPr>
        <p:spPr>
          <a:xfrm>
            <a:off x="628216" y="145959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Οι εκδότες σχολικών βιβλίων αντιμετωπίζουν ένα ευρύ φάσμα αναμενόμενων αλλαγών στις δυνατότητες του ψηφιακού αντικειμένου, συμπεριλαμβανομένων των υλικών πτυχών του βάρους και του κόστους, την ποιότητα και την ελκυστικότητα του υλικού, τον πλούτο των τρόπων παρουσίασης και τις ευκαιρίες για εξατομίκευση. Οι εκδότες προσφέρουν στους εκπαιδευτικούς τη δυνατότητα να εξατομικεύουν τα ψηφιακά εγχειρίδια για τα μαθήματά τους, δίνοντας έμφαση στην ευελιξία και τις φθηνές δυναμικές αλλαγές που επιτρέπουν στους εκπαιδευτικούς να εξατομικεύουν το σχολικό βιβλίο επιλέγοντας από τα υπάρχοντα κεφάλαια και περιεχόμενο, ακόμη και εξατομικεύοντας το βιβλίο για κάθε μαθητή. Έτσι, η αλλαγή στο αντικείμενο συνδέεται επίσης με μια ουσιαστική αλλαγή που αφορά το σχεδιασμό, την αντιπροσώπευση του εκπαιδευτικού και τη σύνταξη.</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991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Θα παρουσιάσουμε παρακάτω τρεις τύπους/μοντέλα ηλεκτρονικών εγχειριδίων και θα περιγράψουμε παραδείγματα που αντιστοιχούν σε κάθε τύπο. Κάθε παράδειγμα περιγράφει έναν περίπλοκο σχεδιασμό, αλλά χρησιμοποιείται για την απεικόνιση συγκεκριμένων χαρακτηριστικών που για εμάς είναι οι κεντρικές διαστάσεις των ηλεκτρονικών εγχειριδίων και η χρήση τους από εκπαιδευτικούς ή μαθητές.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122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b="1" dirty="0">
                <a:latin typeface="Calibri" panose="020F0502020204030204" pitchFamily="34" charset="0"/>
                <a:ea typeface="Calibri" panose="020F0502020204030204" pitchFamily="34" charset="0"/>
                <a:cs typeface="Times New Roman" panose="02020603050405020304" pitchFamily="18" charset="0"/>
              </a:rPr>
              <a:t>1. Το ενσωματωμένο ηλεκτρονικό εγχειρίδιο </a:t>
            </a:r>
            <a:r>
              <a:rPr lang="el-GR" sz="1600" dirty="0">
                <a:latin typeface="Calibri" panose="020F0502020204030204" pitchFamily="34" charset="0"/>
                <a:ea typeface="Calibri" panose="020F0502020204030204" pitchFamily="34" charset="0"/>
                <a:cs typeface="Times New Roman" panose="02020603050405020304" pitchFamily="18" charset="0"/>
              </a:rPr>
              <a:t>αναφέρεται σε ένα μοντέλο τύπου «πρόσθετου» όπου η ψηφιακή έκδοση ενός (παραδοσιακού) σχολικού βιβλίου συνδέεται με άλλα μαθησιακά αντικείμενα (βλ. Εικόνα 1): ένα ψηφιακό βιβλίο που είναι ιδεολογικά παρόμοιο με ένα άκαμπτο εγχειρίδιο από χαρτί. Δηλαδή είναι ένα παραδοσιακό εγχειρίδιο και πολλοί χρήστες είναι πιθανό να το χρησιμοποιήσουν ως ψηφιακή έκδοση ενός εγχειριδίου σε χαρτί. Υπό αυτή την έννοια, οι κανόνες εξουσίας, συνοχής και ποιότητας δεν αλλάζουν.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707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Ωστόσο, το ενσωματωμένο ηλεκτρονικό εγχειρίδιο επιτρέπει στους χρήστες (εκπαιδευτικούς ή προγραμματιστές) να προσθέτουν ή να συνδέονται με άλλα μαθησιακά αντικείμενα που παραδοσιακά δεν θεωρείται ότι αποτελούν μέρος ενός σχολικού βιβλίου. Χρησιμοποιείται από εκπαιδευτικά συστήματα (σχολεία, πολιτείες, προγραμματιστές) ως ο πυρήνας ενός Εικονικού Περιβάλλοντος Μάθησης—διαχείριση μάθησης, διαχείριση μαθημάτων, εργαλεία συγγραφής για προσθήκη ή επεξεργασία δραστηριοτήτων (από εκπαιδευτικούς) κ.λπ.</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753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Διαφορετικοί τύποι ηλεκτρονικών εγχειριδίων</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2. </a:t>
            </a:r>
            <a:r>
              <a:rPr lang="el-GR" sz="1600" b="1" dirty="0">
                <a:latin typeface="Calibri" panose="020F0502020204030204" pitchFamily="34" charset="0"/>
                <a:ea typeface="Calibri" panose="020F0502020204030204" pitchFamily="34" charset="0"/>
                <a:cs typeface="Times New Roman" panose="02020603050405020304" pitchFamily="18" charset="0"/>
              </a:rPr>
              <a:t>Το εξελισσόμενο ή «ζωντανό» ηλεκτρονικό εγχειρίδιο </a:t>
            </a:r>
            <a:r>
              <a:rPr lang="el-GR" sz="1600" dirty="0">
                <a:latin typeface="Calibri" panose="020F0502020204030204" pitchFamily="34" charset="0"/>
                <a:ea typeface="Calibri" panose="020F0502020204030204" pitchFamily="34" charset="0"/>
                <a:cs typeface="Times New Roman" panose="02020603050405020304" pitchFamily="18" charset="0"/>
              </a:rPr>
              <a:t>αναφέρεται σε ένα συσσωρευτικό/αναπτυξιακό μοντέλο όπου μια βασική κοινότητα (π.χ. εκπαιδευτικών, ειδικών πληροφορικής) έχει συντάξει ένα ψηφιακό εγχειρίδιο που είναι μόνιμα υπό εξέλιξη λόγω της συμβολής άλλων μελών της πράξης/ εκπαιδευτικών (βλ. Παράθυρο 1 και Εικόνα 2). Το σύστημα </a:t>
            </a:r>
            <a:r>
              <a:rPr lang="el-GR" sz="1600" dirty="0" err="1">
                <a:latin typeface="Calibri" panose="020F0502020204030204" pitchFamily="34" charset="0"/>
                <a:ea typeface="Calibri" panose="020F0502020204030204" pitchFamily="34" charset="0"/>
                <a:cs typeface="Times New Roman" panose="02020603050405020304" pitchFamily="18" charset="0"/>
              </a:rPr>
              <a:t>Sésamath</a:t>
            </a:r>
            <a:r>
              <a:rPr lang="el-GR" sz="1600" dirty="0">
                <a:latin typeface="Calibri" panose="020F0502020204030204" pitchFamily="34" charset="0"/>
                <a:ea typeface="Calibri" panose="020F0502020204030204" pitchFamily="34" charset="0"/>
                <a:cs typeface="Times New Roman" panose="02020603050405020304" pitchFamily="18" charset="0"/>
              </a:rPr>
              <a:t> είναι ένα παράδειγμα ενός διαρκούς έργου πόρων που έχουν συγγραφεί από την κοινότητα. Η χρήση ενός τέτοιου εγχειριδίου από εκπαιδευτικούς που δεν συνεισφέρουν διαφέρει από τη χρήση του ενσωματωμένου μοντέλου, επειδή το εξελισσόμενο/«ζωντανό» ηλεκτρονικό εγχειρίδιο δίνει έμφαση στη </a:t>
            </a:r>
            <a:r>
              <a:rPr lang="el-GR" sz="1600" dirty="0" err="1">
                <a:latin typeface="Calibri" panose="020F0502020204030204" pitchFamily="34" charset="0"/>
                <a:ea typeface="Calibri" panose="020F0502020204030204" pitchFamily="34" charset="0"/>
                <a:cs typeface="Times New Roman" panose="02020603050405020304" pitchFamily="18" charset="0"/>
              </a:rPr>
              <a:t>διαδραστικότητα</a:t>
            </a:r>
            <a:r>
              <a:rPr lang="el-GR" sz="1600" dirty="0">
                <a:latin typeface="Calibri" panose="020F0502020204030204" pitchFamily="34" charset="0"/>
                <a:ea typeface="Calibri" panose="020F0502020204030204" pitchFamily="34" charset="0"/>
                <a:cs typeface="Times New Roman" panose="02020603050405020304" pitchFamily="18" charset="0"/>
              </a:rPr>
              <a:t> των «ζωντανών» πόρων (και αυτό θα το δείξουμε στην επόμενη ενότητα).</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7030488"/>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3080</Words>
  <Application>Microsoft Office PowerPoint</Application>
  <PresentationFormat>Προβολή στην οθόνη (16:9)</PresentationFormat>
  <Paragraphs>126</Paragraphs>
  <Slides>34</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34</vt:i4>
      </vt:variant>
    </vt:vector>
  </HeadingPairs>
  <TitlesOfParts>
    <vt:vector size="40" baseType="lpstr">
      <vt:lpstr>Roboto Condensed</vt:lpstr>
      <vt:lpstr>Arvo</vt:lpstr>
      <vt:lpstr>Roboto Condensed Light</vt:lpstr>
      <vt:lpstr>Arial</vt:lpstr>
      <vt:lpstr>Calibri</vt:lpstr>
      <vt:lpstr>Salerio template</vt:lpstr>
      <vt:lpstr>Ηλεκτρονικά εγχειρίδια  (e-textbooks)</vt:lpstr>
      <vt:lpstr>Ηλεκτρονικά εγχειρίδια (e-textbooks)</vt:lpstr>
      <vt:lpstr>Σχεδιασμός Ηλεκτρονικών Εγχειριδίων </vt:lpstr>
      <vt:lpstr>Σχεδιασμός Ηλεκτρονικών Εγχειριδίων </vt:lpstr>
      <vt:lpstr>Σχεδιασμός Ηλεκτρονικών Εγχειριδίων </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Διαφορετικοί τύποι ηλεκτρονικών εγχειριδίων</vt:lpstr>
      <vt:lpstr>             Αναφορές</vt:lpstr>
      <vt:lpstr>             Αναφορές</vt:lpstr>
      <vt:lpstr>             Αναφορές</vt:lpstr>
      <vt:lpstr>             Αναφορές</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ΛΕΜΟΝΙΔΗΣ ΧΑΡΑΛΑΜΠΟΣ</cp:lastModifiedBy>
  <cp:revision>277</cp:revision>
  <dcterms:modified xsi:type="dcterms:W3CDTF">2023-10-20T05:43:51Z</dcterms:modified>
</cp:coreProperties>
</file>