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84" r:id="rId4"/>
    <p:sldMasterId id="2147483696" r:id="rId5"/>
    <p:sldMasterId id="2147483713" r:id="rId6"/>
  </p:sldMasterIdLst>
  <p:notesMasterIdLst>
    <p:notesMasterId r:id="rId65"/>
  </p:notesMasterIdLst>
  <p:sldIdLst>
    <p:sldId id="256" r:id="rId7"/>
    <p:sldId id="403" r:id="rId8"/>
    <p:sldId id="412" r:id="rId9"/>
    <p:sldId id="400" r:id="rId10"/>
    <p:sldId id="443" r:id="rId11"/>
    <p:sldId id="417" r:id="rId12"/>
    <p:sldId id="436" r:id="rId13"/>
    <p:sldId id="579" r:id="rId14"/>
    <p:sldId id="493" r:id="rId15"/>
    <p:sldId id="578" r:id="rId16"/>
    <p:sldId id="372" r:id="rId17"/>
    <p:sldId id="373" r:id="rId18"/>
    <p:sldId id="573" r:id="rId19"/>
    <p:sldId id="567" r:id="rId20"/>
    <p:sldId id="564" r:id="rId21"/>
    <p:sldId id="568" r:id="rId22"/>
    <p:sldId id="569" r:id="rId23"/>
    <p:sldId id="571" r:id="rId24"/>
    <p:sldId id="570" r:id="rId25"/>
    <p:sldId id="437" r:id="rId26"/>
    <p:sldId id="446" r:id="rId27"/>
    <p:sldId id="479" r:id="rId28"/>
    <p:sldId id="558" r:id="rId29"/>
    <p:sldId id="559" r:id="rId30"/>
    <p:sldId id="560" r:id="rId31"/>
    <p:sldId id="450" r:id="rId32"/>
    <p:sldId id="480" r:id="rId33"/>
    <p:sldId id="456" r:id="rId34"/>
    <p:sldId id="455" r:id="rId35"/>
    <p:sldId id="481" r:id="rId36"/>
    <p:sldId id="458" r:id="rId37"/>
    <p:sldId id="574" r:id="rId38"/>
    <p:sldId id="576" r:id="rId39"/>
    <p:sldId id="451" r:id="rId40"/>
    <p:sldId id="577" r:id="rId41"/>
    <p:sldId id="482" r:id="rId42"/>
    <p:sldId id="453" r:id="rId43"/>
    <p:sldId id="459" r:id="rId44"/>
    <p:sldId id="460" r:id="rId45"/>
    <p:sldId id="461" r:id="rId46"/>
    <p:sldId id="462" r:id="rId47"/>
    <p:sldId id="463" r:id="rId48"/>
    <p:sldId id="464" r:id="rId49"/>
    <p:sldId id="465" r:id="rId50"/>
    <p:sldId id="484" r:id="rId51"/>
    <p:sldId id="486" r:id="rId52"/>
    <p:sldId id="468" r:id="rId53"/>
    <p:sldId id="469" r:id="rId54"/>
    <p:sldId id="470" r:id="rId55"/>
    <p:sldId id="471" r:id="rId56"/>
    <p:sldId id="472" r:id="rId57"/>
    <p:sldId id="473" r:id="rId58"/>
    <p:sldId id="474" r:id="rId59"/>
    <p:sldId id="475" r:id="rId60"/>
    <p:sldId id="476" r:id="rId61"/>
    <p:sldId id="483" r:id="rId62"/>
    <p:sldId id="477" r:id="rId63"/>
    <p:sldId id="487"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kalf" initials="n"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7CCAF"/>
    <a:srgbClr val="FF9999"/>
    <a:srgbClr val="CA3E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5" d="100"/>
          <a:sy n="105" d="100"/>
        </p:scale>
        <p:origin x="83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commentAuthors" Target="commentAuthors.xml"/><Relationship Id="rId5" Type="http://schemas.openxmlformats.org/officeDocument/2006/relationships/slideMaster" Target="slideMasters/slideMaster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C7CFFA-0F4B-474B-8DEE-293C57474B67}" type="datetimeFigureOut">
              <a:rPr lang="en-US" smtClean="0"/>
              <a:t>25-Nov-24</a:t>
            </a:fld>
            <a:endParaRPr lang="en-US"/>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9DFE7C-8CBA-4D77-84C8-694D21031E13}"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hasCustomPrompt="1"/>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endParaRPr lang="en-US"/>
          </a:p>
        </p:txBody>
      </p:sp>
      <p:sp>
        <p:nvSpPr>
          <p:cNvPr id="3" name="Υπότιτλος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a:p>
        </p:txBody>
      </p:sp>
      <p:sp>
        <p:nvSpPr>
          <p:cNvPr id="4" name="Θέση ημερομηνίας 3"/>
          <p:cNvSpPr>
            <a:spLocks noGrp="1"/>
          </p:cNvSpPr>
          <p:nvPr>
            <p:ph type="dt" sz="half" idx="10"/>
          </p:nvPr>
        </p:nvSpPr>
        <p:spPr/>
        <p:txBody>
          <a:bodyPr/>
          <a:lstStyle/>
          <a:p>
            <a:fld id="{6BBE9F3B-AB5A-400D-AE7C-AA75907FE355}" type="datetimeFigureOut">
              <a:rPr lang="en-US" smtClean="0"/>
              <a:t>25-Nov-24</a:t>
            </a:fld>
            <a:endParaRPr lang="en-US"/>
          </a:p>
        </p:txBody>
      </p:sp>
      <p:sp>
        <p:nvSpPr>
          <p:cNvPr id="5" name="Θέση υποσέλιδου 4"/>
          <p:cNvSpPr>
            <a:spLocks noGrp="1"/>
          </p:cNvSpPr>
          <p:nvPr>
            <p:ph type="ftr" sz="quarter" idx="11"/>
          </p:nvPr>
        </p:nvSpPr>
        <p:spPr/>
        <p:txBody>
          <a:bodyPr/>
          <a:lstStyle/>
          <a:p>
            <a:endParaRPr lang="en-US"/>
          </a:p>
        </p:txBody>
      </p:sp>
      <p:sp>
        <p:nvSpPr>
          <p:cNvPr id="6" name="Θέση αριθμού διαφάνειας 5"/>
          <p:cNvSpPr>
            <a:spLocks noGrp="1"/>
          </p:cNvSpPr>
          <p:nvPr>
            <p:ph type="sldNum" sz="quarter" idx="12"/>
          </p:nvPr>
        </p:nvSpPr>
        <p:spPr/>
        <p:txBody>
          <a:bodyPr/>
          <a:lstStyle/>
          <a:p>
            <a:fld id="{DFF22BE8-CE67-43FD-8072-4532538FDAED}"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p:txBody>
          <a:bodyPr/>
          <a:lstStyle/>
          <a:p>
            <a:r>
              <a:rPr lang="el-GR"/>
              <a:t>Κάντε κλικ για να επεξεργαστείτε τον τίτλο υποδείγματος</a:t>
            </a:r>
            <a:endParaRPr lang="en-US"/>
          </a:p>
        </p:txBody>
      </p:sp>
      <p:sp>
        <p:nvSpPr>
          <p:cNvPr id="3" name="Θέση κατακόρυφου κειμένου 2"/>
          <p:cNvSpPr>
            <a:spLocks noGrp="1"/>
          </p:cNvSpPr>
          <p:nvPr>
            <p:ph type="body" orient="vert" idx="1" hasCustomPrompt="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ημερομηνίας 3"/>
          <p:cNvSpPr>
            <a:spLocks noGrp="1"/>
          </p:cNvSpPr>
          <p:nvPr>
            <p:ph type="dt" sz="half" idx="10"/>
          </p:nvPr>
        </p:nvSpPr>
        <p:spPr/>
        <p:txBody>
          <a:bodyPr/>
          <a:lstStyle/>
          <a:p>
            <a:fld id="{6BBE9F3B-AB5A-400D-AE7C-AA75907FE355}" type="datetimeFigureOut">
              <a:rPr lang="en-US" smtClean="0"/>
              <a:t>25-Nov-24</a:t>
            </a:fld>
            <a:endParaRPr lang="en-US"/>
          </a:p>
        </p:txBody>
      </p:sp>
      <p:sp>
        <p:nvSpPr>
          <p:cNvPr id="5" name="Θέση υποσέλιδου 4"/>
          <p:cNvSpPr>
            <a:spLocks noGrp="1"/>
          </p:cNvSpPr>
          <p:nvPr>
            <p:ph type="ftr" sz="quarter" idx="11"/>
          </p:nvPr>
        </p:nvSpPr>
        <p:spPr/>
        <p:txBody>
          <a:bodyPr/>
          <a:lstStyle/>
          <a:p>
            <a:endParaRPr lang="en-US"/>
          </a:p>
        </p:txBody>
      </p:sp>
      <p:sp>
        <p:nvSpPr>
          <p:cNvPr id="6" name="Θέση αριθμού διαφάνειας 5"/>
          <p:cNvSpPr>
            <a:spLocks noGrp="1"/>
          </p:cNvSpPr>
          <p:nvPr>
            <p:ph type="sldNum" sz="quarter" idx="12"/>
          </p:nvPr>
        </p:nvSpPr>
        <p:spPr/>
        <p:txBody>
          <a:bodyPr/>
          <a:lstStyle/>
          <a:p>
            <a:fld id="{DFF22BE8-CE67-43FD-8072-4532538FDAED}"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hasCustomPrompt="1"/>
          </p:nvPr>
        </p:nvSpPr>
        <p:spPr>
          <a:xfrm>
            <a:off x="8724900" y="365125"/>
            <a:ext cx="2628900" cy="5811838"/>
          </a:xfrm>
        </p:spPr>
        <p:txBody>
          <a:bodyPr vert="eaVert"/>
          <a:lstStyle/>
          <a:p>
            <a:r>
              <a:rPr lang="el-GR"/>
              <a:t>Κάντε κλικ για να επεξεργαστείτε τον τίτλο υποδείγματος</a:t>
            </a:r>
            <a:endParaRPr lang="en-US"/>
          </a:p>
        </p:txBody>
      </p:sp>
      <p:sp>
        <p:nvSpPr>
          <p:cNvPr id="3" name="Θέση κατακόρυφου κειμένου 2"/>
          <p:cNvSpPr>
            <a:spLocks noGrp="1"/>
          </p:cNvSpPr>
          <p:nvPr>
            <p:ph type="body" orient="vert" idx="1" hasCustomPrompt="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ημερομηνίας 3"/>
          <p:cNvSpPr>
            <a:spLocks noGrp="1"/>
          </p:cNvSpPr>
          <p:nvPr>
            <p:ph type="dt" sz="half" idx="10"/>
          </p:nvPr>
        </p:nvSpPr>
        <p:spPr/>
        <p:txBody>
          <a:bodyPr/>
          <a:lstStyle/>
          <a:p>
            <a:fld id="{6BBE9F3B-AB5A-400D-AE7C-AA75907FE355}" type="datetimeFigureOut">
              <a:rPr lang="en-US" smtClean="0"/>
              <a:t>25-Nov-24</a:t>
            </a:fld>
            <a:endParaRPr lang="en-US"/>
          </a:p>
        </p:txBody>
      </p:sp>
      <p:sp>
        <p:nvSpPr>
          <p:cNvPr id="5" name="Θέση υποσέλιδου 4"/>
          <p:cNvSpPr>
            <a:spLocks noGrp="1"/>
          </p:cNvSpPr>
          <p:nvPr>
            <p:ph type="ftr" sz="quarter" idx="11"/>
          </p:nvPr>
        </p:nvSpPr>
        <p:spPr/>
        <p:txBody>
          <a:bodyPr/>
          <a:lstStyle/>
          <a:p>
            <a:endParaRPr lang="en-US"/>
          </a:p>
        </p:txBody>
      </p:sp>
      <p:sp>
        <p:nvSpPr>
          <p:cNvPr id="6" name="Θέση αριθμού διαφάνειας 5"/>
          <p:cNvSpPr>
            <a:spLocks noGrp="1"/>
          </p:cNvSpPr>
          <p:nvPr>
            <p:ph type="sldNum" sz="quarter" idx="12"/>
          </p:nvPr>
        </p:nvSpPr>
        <p:spPr/>
        <p:txBody>
          <a:bodyPr/>
          <a:lstStyle/>
          <a:p>
            <a:fld id="{DFF22BE8-CE67-43FD-8072-4532538FDAED}"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hasCustomPrompt="1"/>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endParaRPr lang="en-US"/>
          </a:p>
        </p:txBody>
      </p:sp>
      <p:sp>
        <p:nvSpPr>
          <p:cNvPr id="3" name="Υπότιτλος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a:p>
        </p:txBody>
      </p:sp>
      <p:sp>
        <p:nvSpPr>
          <p:cNvPr id="4" name="Θέση ημερομηνίας 3"/>
          <p:cNvSpPr>
            <a:spLocks noGrp="1"/>
          </p:cNvSpPr>
          <p:nvPr>
            <p:ph type="dt" sz="half" idx="10"/>
          </p:nvPr>
        </p:nvSpPr>
        <p:spPr/>
        <p:txBody>
          <a:bodyPr/>
          <a:lstStyle/>
          <a:p>
            <a:fld id="{6BBE9F3B-AB5A-400D-AE7C-AA75907FE355}" type="datetimeFigureOut">
              <a:rPr lang="en-US" smtClean="0"/>
              <a:t>25-Nov-24</a:t>
            </a:fld>
            <a:endParaRPr lang="en-US"/>
          </a:p>
        </p:txBody>
      </p:sp>
      <p:sp>
        <p:nvSpPr>
          <p:cNvPr id="5" name="Θέση υποσέλιδου 4"/>
          <p:cNvSpPr>
            <a:spLocks noGrp="1"/>
          </p:cNvSpPr>
          <p:nvPr>
            <p:ph type="ftr" sz="quarter" idx="11"/>
          </p:nvPr>
        </p:nvSpPr>
        <p:spPr/>
        <p:txBody>
          <a:bodyPr/>
          <a:lstStyle/>
          <a:p>
            <a:endParaRPr lang="en-US"/>
          </a:p>
        </p:txBody>
      </p:sp>
      <p:sp>
        <p:nvSpPr>
          <p:cNvPr id="6" name="Θέση αριθμού διαφάνειας 5"/>
          <p:cNvSpPr>
            <a:spLocks noGrp="1"/>
          </p:cNvSpPr>
          <p:nvPr>
            <p:ph type="sldNum" sz="quarter" idx="12"/>
          </p:nvPr>
        </p:nvSpPr>
        <p:spPr/>
        <p:txBody>
          <a:bodyPr/>
          <a:lstStyle/>
          <a:p>
            <a:fld id="{DFF22BE8-CE67-43FD-8072-4532538FDAED}" type="slidenum">
              <a:rPr lang="en-US" smtClean="0"/>
              <a:t>‹#›</a:t>
            </a:fld>
            <a:endParaRPr lang="en-US"/>
          </a:p>
        </p:txBody>
      </p:sp>
    </p:spTree>
    <p:extLst>
      <p:ext uri="{BB962C8B-B14F-4D97-AF65-F5344CB8AC3E}">
        <p14:creationId xmlns:p14="http://schemas.microsoft.com/office/powerpoint/2010/main" val="37009481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p:txBody>
          <a:bodyPr/>
          <a:lstStyle/>
          <a:p>
            <a:r>
              <a:rPr lang="el-GR"/>
              <a:t>Κάντε κλικ για να επεξεργαστείτε τον τίτλο υποδείγματος</a:t>
            </a:r>
            <a:endParaRPr lang="en-US"/>
          </a:p>
        </p:txBody>
      </p:sp>
      <p:sp>
        <p:nvSpPr>
          <p:cNvPr id="3" name="Θέση περιεχομένου 2"/>
          <p:cNvSpPr>
            <a:spLocks noGrp="1"/>
          </p:cNvSpPr>
          <p:nvPr>
            <p:ph idx="1" hasCustomPrompt="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ημερομηνίας 3"/>
          <p:cNvSpPr>
            <a:spLocks noGrp="1"/>
          </p:cNvSpPr>
          <p:nvPr>
            <p:ph type="dt" sz="half" idx="10"/>
          </p:nvPr>
        </p:nvSpPr>
        <p:spPr/>
        <p:txBody>
          <a:bodyPr/>
          <a:lstStyle/>
          <a:p>
            <a:fld id="{6BBE9F3B-AB5A-400D-AE7C-AA75907FE355}" type="datetimeFigureOut">
              <a:rPr lang="en-US" smtClean="0"/>
              <a:t>25-Nov-24</a:t>
            </a:fld>
            <a:endParaRPr lang="en-US"/>
          </a:p>
        </p:txBody>
      </p:sp>
      <p:sp>
        <p:nvSpPr>
          <p:cNvPr id="5" name="Θέση υποσέλιδου 4"/>
          <p:cNvSpPr>
            <a:spLocks noGrp="1"/>
          </p:cNvSpPr>
          <p:nvPr>
            <p:ph type="ftr" sz="quarter" idx="11"/>
          </p:nvPr>
        </p:nvSpPr>
        <p:spPr/>
        <p:txBody>
          <a:bodyPr/>
          <a:lstStyle/>
          <a:p>
            <a:endParaRPr lang="en-US"/>
          </a:p>
        </p:txBody>
      </p:sp>
      <p:sp>
        <p:nvSpPr>
          <p:cNvPr id="6" name="Θέση αριθμού διαφάνειας 5"/>
          <p:cNvSpPr>
            <a:spLocks noGrp="1"/>
          </p:cNvSpPr>
          <p:nvPr>
            <p:ph type="sldNum" sz="quarter" idx="12"/>
          </p:nvPr>
        </p:nvSpPr>
        <p:spPr/>
        <p:txBody>
          <a:bodyPr/>
          <a:lstStyle/>
          <a:p>
            <a:fld id="{DFF22BE8-CE67-43FD-8072-4532538FDAED}" type="slidenum">
              <a:rPr lang="en-US" smtClean="0"/>
              <a:t>‹#›</a:t>
            </a:fld>
            <a:endParaRPr lang="en-US"/>
          </a:p>
        </p:txBody>
      </p:sp>
    </p:spTree>
    <p:extLst>
      <p:ext uri="{BB962C8B-B14F-4D97-AF65-F5344CB8AC3E}">
        <p14:creationId xmlns:p14="http://schemas.microsoft.com/office/powerpoint/2010/main" val="5686094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endParaRPr lang="en-US"/>
          </a:p>
        </p:txBody>
      </p:sp>
      <p:sp>
        <p:nvSpPr>
          <p:cNvPr id="3" name="Θέση κειμένου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p:cNvSpPr>
            <a:spLocks noGrp="1"/>
          </p:cNvSpPr>
          <p:nvPr>
            <p:ph type="dt" sz="half" idx="10"/>
          </p:nvPr>
        </p:nvSpPr>
        <p:spPr/>
        <p:txBody>
          <a:bodyPr/>
          <a:lstStyle/>
          <a:p>
            <a:fld id="{6BBE9F3B-AB5A-400D-AE7C-AA75907FE355}" type="datetimeFigureOut">
              <a:rPr lang="en-US" smtClean="0"/>
              <a:t>25-Nov-24</a:t>
            </a:fld>
            <a:endParaRPr lang="en-US"/>
          </a:p>
        </p:txBody>
      </p:sp>
      <p:sp>
        <p:nvSpPr>
          <p:cNvPr id="5" name="Θέση υποσέλιδου 4"/>
          <p:cNvSpPr>
            <a:spLocks noGrp="1"/>
          </p:cNvSpPr>
          <p:nvPr>
            <p:ph type="ftr" sz="quarter" idx="11"/>
          </p:nvPr>
        </p:nvSpPr>
        <p:spPr/>
        <p:txBody>
          <a:bodyPr/>
          <a:lstStyle/>
          <a:p>
            <a:endParaRPr lang="en-US"/>
          </a:p>
        </p:txBody>
      </p:sp>
      <p:sp>
        <p:nvSpPr>
          <p:cNvPr id="6" name="Θέση αριθμού διαφάνειας 5"/>
          <p:cNvSpPr>
            <a:spLocks noGrp="1"/>
          </p:cNvSpPr>
          <p:nvPr>
            <p:ph type="sldNum" sz="quarter" idx="12"/>
          </p:nvPr>
        </p:nvSpPr>
        <p:spPr/>
        <p:txBody>
          <a:bodyPr/>
          <a:lstStyle/>
          <a:p>
            <a:fld id="{DFF22BE8-CE67-43FD-8072-4532538FDAED}" type="slidenum">
              <a:rPr lang="en-US" smtClean="0"/>
              <a:t>‹#›</a:t>
            </a:fld>
            <a:endParaRPr lang="en-US"/>
          </a:p>
        </p:txBody>
      </p:sp>
    </p:spTree>
    <p:extLst>
      <p:ext uri="{BB962C8B-B14F-4D97-AF65-F5344CB8AC3E}">
        <p14:creationId xmlns:p14="http://schemas.microsoft.com/office/powerpoint/2010/main" val="2768575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p:txBody>
          <a:bodyPr/>
          <a:lstStyle/>
          <a:p>
            <a:r>
              <a:rPr lang="el-GR"/>
              <a:t>Κάντε κλικ για να επεξεργαστείτε τον τίτλο υποδείγματος</a:t>
            </a:r>
            <a:endParaRPr lang="en-US"/>
          </a:p>
        </p:txBody>
      </p:sp>
      <p:sp>
        <p:nvSpPr>
          <p:cNvPr id="3" name="Θέση περιεχομένου 2"/>
          <p:cNvSpPr>
            <a:spLocks noGrp="1"/>
          </p:cNvSpPr>
          <p:nvPr>
            <p:ph sz="half" idx="1" hasCustomPrompt="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περιεχομένου 3"/>
          <p:cNvSpPr>
            <a:spLocks noGrp="1"/>
          </p:cNvSpPr>
          <p:nvPr>
            <p:ph sz="half" idx="2" hasCustomPrompt="1"/>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5" name="Θέση ημερομηνίας 4"/>
          <p:cNvSpPr>
            <a:spLocks noGrp="1"/>
          </p:cNvSpPr>
          <p:nvPr>
            <p:ph type="dt" sz="half" idx="10"/>
          </p:nvPr>
        </p:nvSpPr>
        <p:spPr/>
        <p:txBody>
          <a:bodyPr/>
          <a:lstStyle/>
          <a:p>
            <a:fld id="{6BBE9F3B-AB5A-400D-AE7C-AA75907FE355}" type="datetimeFigureOut">
              <a:rPr lang="en-US" smtClean="0"/>
              <a:t>25-Nov-24</a:t>
            </a:fld>
            <a:endParaRPr lang="en-US"/>
          </a:p>
        </p:txBody>
      </p:sp>
      <p:sp>
        <p:nvSpPr>
          <p:cNvPr id="6" name="Θέση υποσέλιδου 5"/>
          <p:cNvSpPr>
            <a:spLocks noGrp="1"/>
          </p:cNvSpPr>
          <p:nvPr>
            <p:ph type="ftr" sz="quarter" idx="11"/>
          </p:nvPr>
        </p:nvSpPr>
        <p:spPr/>
        <p:txBody>
          <a:bodyPr/>
          <a:lstStyle/>
          <a:p>
            <a:endParaRPr lang="en-US"/>
          </a:p>
        </p:txBody>
      </p:sp>
      <p:sp>
        <p:nvSpPr>
          <p:cNvPr id="7" name="Θέση αριθμού διαφάνειας 6"/>
          <p:cNvSpPr>
            <a:spLocks noGrp="1"/>
          </p:cNvSpPr>
          <p:nvPr>
            <p:ph type="sldNum" sz="quarter" idx="12"/>
          </p:nvPr>
        </p:nvSpPr>
        <p:spPr/>
        <p:txBody>
          <a:bodyPr/>
          <a:lstStyle/>
          <a:p>
            <a:fld id="{DFF22BE8-CE67-43FD-8072-4532538FDAED}" type="slidenum">
              <a:rPr lang="en-US" smtClean="0"/>
              <a:t>‹#›</a:t>
            </a:fld>
            <a:endParaRPr lang="en-US"/>
          </a:p>
        </p:txBody>
      </p:sp>
    </p:spTree>
    <p:extLst>
      <p:ext uri="{BB962C8B-B14F-4D97-AF65-F5344CB8AC3E}">
        <p14:creationId xmlns:p14="http://schemas.microsoft.com/office/powerpoint/2010/main" val="26575699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a:xfrm>
            <a:off x="839788" y="365125"/>
            <a:ext cx="10515600" cy="1325563"/>
          </a:xfrm>
        </p:spPr>
        <p:txBody>
          <a:bodyPr/>
          <a:lstStyle/>
          <a:p>
            <a:r>
              <a:rPr lang="el-GR"/>
              <a:t>Κάντε κλικ για να επεξεργαστείτε τον τίτλο υποδείγματος</a:t>
            </a:r>
            <a:endParaRPr lang="en-US"/>
          </a:p>
        </p:txBody>
      </p:sp>
      <p:sp>
        <p:nvSpPr>
          <p:cNvPr id="3" name="Θέση κειμένου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p:cNvSpPr>
            <a:spLocks noGrp="1"/>
          </p:cNvSpPr>
          <p:nvPr>
            <p:ph sz="half" idx="2" hasCustomPrompt="1"/>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5" name="Θέση κειμένου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p:cNvSpPr>
            <a:spLocks noGrp="1"/>
          </p:cNvSpPr>
          <p:nvPr>
            <p:ph sz="quarter" idx="4" hasCustomPrompt="1"/>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7" name="Θέση ημερομηνίας 6"/>
          <p:cNvSpPr>
            <a:spLocks noGrp="1"/>
          </p:cNvSpPr>
          <p:nvPr>
            <p:ph type="dt" sz="half" idx="10"/>
          </p:nvPr>
        </p:nvSpPr>
        <p:spPr/>
        <p:txBody>
          <a:bodyPr/>
          <a:lstStyle/>
          <a:p>
            <a:fld id="{6BBE9F3B-AB5A-400D-AE7C-AA75907FE355}" type="datetimeFigureOut">
              <a:rPr lang="en-US" smtClean="0"/>
              <a:t>25-Nov-24</a:t>
            </a:fld>
            <a:endParaRPr lang="en-US"/>
          </a:p>
        </p:txBody>
      </p:sp>
      <p:sp>
        <p:nvSpPr>
          <p:cNvPr id="8" name="Θέση υποσέλιδου 7"/>
          <p:cNvSpPr>
            <a:spLocks noGrp="1"/>
          </p:cNvSpPr>
          <p:nvPr>
            <p:ph type="ftr" sz="quarter" idx="11"/>
          </p:nvPr>
        </p:nvSpPr>
        <p:spPr/>
        <p:txBody>
          <a:bodyPr/>
          <a:lstStyle/>
          <a:p>
            <a:endParaRPr lang="en-US"/>
          </a:p>
        </p:txBody>
      </p:sp>
      <p:sp>
        <p:nvSpPr>
          <p:cNvPr id="9" name="Θέση αριθμού διαφάνειας 8"/>
          <p:cNvSpPr>
            <a:spLocks noGrp="1"/>
          </p:cNvSpPr>
          <p:nvPr>
            <p:ph type="sldNum" sz="quarter" idx="12"/>
          </p:nvPr>
        </p:nvSpPr>
        <p:spPr/>
        <p:txBody>
          <a:bodyPr/>
          <a:lstStyle/>
          <a:p>
            <a:fld id="{DFF22BE8-CE67-43FD-8072-4532538FDAED}" type="slidenum">
              <a:rPr lang="en-US" smtClean="0"/>
              <a:t>‹#›</a:t>
            </a:fld>
            <a:endParaRPr lang="en-US"/>
          </a:p>
        </p:txBody>
      </p:sp>
    </p:spTree>
    <p:extLst>
      <p:ext uri="{BB962C8B-B14F-4D97-AF65-F5344CB8AC3E}">
        <p14:creationId xmlns:p14="http://schemas.microsoft.com/office/powerpoint/2010/main" val="5534350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p:txBody>
          <a:bodyPr/>
          <a:lstStyle/>
          <a:p>
            <a:r>
              <a:rPr lang="el-GR"/>
              <a:t>Κάντε κλικ για να επεξεργαστείτε τον τίτλο υποδείγματος</a:t>
            </a:r>
            <a:endParaRPr lang="en-US"/>
          </a:p>
        </p:txBody>
      </p:sp>
      <p:sp>
        <p:nvSpPr>
          <p:cNvPr id="3" name="Θέση ημερομηνίας 2"/>
          <p:cNvSpPr>
            <a:spLocks noGrp="1"/>
          </p:cNvSpPr>
          <p:nvPr>
            <p:ph type="dt" sz="half" idx="10"/>
          </p:nvPr>
        </p:nvSpPr>
        <p:spPr/>
        <p:txBody>
          <a:bodyPr/>
          <a:lstStyle/>
          <a:p>
            <a:fld id="{6BBE9F3B-AB5A-400D-AE7C-AA75907FE355}" type="datetimeFigureOut">
              <a:rPr lang="en-US" smtClean="0"/>
              <a:t>25-Nov-24</a:t>
            </a:fld>
            <a:endParaRPr lang="en-US"/>
          </a:p>
        </p:txBody>
      </p:sp>
      <p:sp>
        <p:nvSpPr>
          <p:cNvPr id="4" name="Θέση υποσέλιδου 3"/>
          <p:cNvSpPr>
            <a:spLocks noGrp="1"/>
          </p:cNvSpPr>
          <p:nvPr>
            <p:ph type="ftr" sz="quarter" idx="11"/>
          </p:nvPr>
        </p:nvSpPr>
        <p:spPr/>
        <p:txBody>
          <a:bodyPr/>
          <a:lstStyle/>
          <a:p>
            <a:endParaRPr lang="en-US"/>
          </a:p>
        </p:txBody>
      </p:sp>
      <p:sp>
        <p:nvSpPr>
          <p:cNvPr id="5" name="Θέση αριθμού διαφάνειας 4"/>
          <p:cNvSpPr>
            <a:spLocks noGrp="1"/>
          </p:cNvSpPr>
          <p:nvPr>
            <p:ph type="sldNum" sz="quarter" idx="12"/>
          </p:nvPr>
        </p:nvSpPr>
        <p:spPr/>
        <p:txBody>
          <a:bodyPr/>
          <a:lstStyle/>
          <a:p>
            <a:fld id="{DFF22BE8-CE67-43FD-8072-4532538FDAED}" type="slidenum">
              <a:rPr lang="en-US" smtClean="0"/>
              <a:t>‹#›</a:t>
            </a:fld>
            <a:endParaRPr lang="en-US"/>
          </a:p>
        </p:txBody>
      </p:sp>
    </p:spTree>
    <p:extLst>
      <p:ext uri="{BB962C8B-B14F-4D97-AF65-F5344CB8AC3E}">
        <p14:creationId xmlns:p14="http://schemas.microsoft.com/office/powerpoint/2010/main" val="26437661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6BBE9F3B-AB5A-400D-AE7C-AA75907FE355}" type="datetimeFigureOut">
              <a:rPr lang="en-US" smtClean="0"/>
              <a:t>25-Nov-24</a:t>
            </a:fld>
            <a:endParaRPr lang="en-US"/>
          </a:p>
        </p:txBody>
      </p:sp>
      <p:sp>
        <p:nvSpPr>
          <p:cNvPr id="3" name="Θέση υποσέλιδου 2"/>
          <p:cNvSpPr>
            <a:spLocks noGrp="1"/>
          </p:cNvSpPr>
          <p:nvPr>
            <p:ph type="ftr" sz="quarter" idx="11"/>
          </p:nvPr>
        </p:nvSpPr>
        <p:spPr/>
        <p:txBody>
          <a:bodyPr/>
          <a:lstStyle/>
          <a:p>
            <a:endParaRPr lang="en-US"/>
          </a:p>
        </p:txBody>
      </p:sp>
      <p:sp>
        <p:nvSpPr>
          <p:cNvPr id="4" name="Θέση αριθμού διαφάνειας 3"/>
          <p:cNvSpPr>
            <a:spLocks noGrp="1"/>
          </p:cNvSpPr>
          <p:nvPr>
            <p:ph type="sldNum" sz="quarter" idx="12"/>
          </p:nvPr>
        </p:nvSpPr>
        <p:spPr/>
        <p:txBody>
          <a:bodyPr/>
          <a:lstStyle/>
          <a:p>
            <a:fld id="{DFF22BE8-CE67-43FD-8072-4532538FDAED}" type="slidenum">
              <a:rPr lang="en-US" smtClean="0"/>
              <a:t>‹#›</a:t>
            </a:fld>
            <a:endParaRPr lang="en-US"/>
          </a:p>
        </p:txBody>
      </p:sp>
    </p:spTree>
    <p:extLst>
      <p:ext uri="{BB962C8B-B14F-4D97-AF65-F5344CB8AC3E}">
        <p14:creationId xmlns:p14="http://schemas.microsoft.com/office/powerpoint/2010/main" val="22386784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a:p>
        </p:txBody>
      </p:sp>
      <p:sp>
        <p:nvSpPr>
          <p:cNvPr id="3" name="Θέση περιεχομένου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κειμένου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p:cNvSpPr>
            <a:spLocks noGrp="1"/>
          </p:cNvSpPr>
          <p:nvPr>
            <p:ph type="dt" sz="half" idx="10"/>
          </p:nvPr>
        </p:nvSpPr>
        <p:spPr/>
        <p:txBody>
          <a:bodyPr/>
          <a:lstStyle/>
          <a:p>
            <a:fld id="{6BBE9F3B-AB5A-400D-AE7C-AA75907FE355}" type="datetimeFigureOut">
              <a:rPr lang="en-US" smtClean="0"/>
              <a:t>25-Nov-24</a:t>
            </a:fld>
            <a:endParaRPr lang="en-US"/>
          </a:p>
        </p:txBody>
      </p:sp>
      <p:sp>
        <p:nvSpPr>
          <p:cNvPr id="6" name="Θέση υποσέλιδου 5"/>
          <p:cNvSpPr>
            <a:spLocks noGrp="1"/>
          </p:cNvSpPr>
          <p:nvPr>
            <p:ph type="ftr" sz="quarter" idx="11"/>
          </p:nvPr>
        </p:nvSpPr>
        <p:spPr/>
        <p:txBody>
          <a:bodyPr/>
          <a:lstStyle/>
          <a:p>
            <a:endParaRPr lang="en-US"/>
          </a:p>
        </p:txBody>
      </p:sp>
      <p:sp>
        <p:nvSpPr>
          <p:cNvPr id="7" name="Θέση αριθμού διαφάνειας 6"/>
          <p:cNvSpPr>
            <a:spLocks noGrp="1"/>
          </p:cNvSpPr>
          <p:nvPr>
            <p:ph type="sldNum" sz="quarter" idx="12"/>
          </p:nvPr>
        </p:nvSpPr>
        <p:spPr/>
        <p:txBody>
          <a:bodyPr/>
          <a:lstStyle/>
          <a:p>
            <a:fld id="{DFF22BE8-CE67-43FD-8072-4532538FDAED}" type="slidenum">
              <a:rPr lang="en-US" smtClean="0"/>
              <a:t>‹#›</a:t>
            </a:fld>
            <a:endParaRPr lang="en-US"/>
          </a:p>
        </p:txBody>
      </p:sp>
    </p:spTree>
    <p:extLst>
      <p:ext uri="{BB962C8B-B14F-4D97-AF65-F5344CB8AC3E}">
        <p14:creationId xmlns:p14="http://schemas.microsoft.com/office/powerpoint/2010/main" val="28380187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p:txBody>
          <a:bodyPr/>
          <a:lstStyle/>
          <a:p>
            <a:r>
              <a:rPr lang="el-GR"/>
              <a:t>Κάντε κλικ για να επεξεργαστείτε τον τίτλο υποδείγματος</a:t>
            </a:r>
            <a:endParaRPr lang="en-US"/>
          </a:p>
        </p:txBody>
      </p:sp>
      <p:sp>
        <p:nvSpPr>
          <p:cNvPr id="3" name="Θέση περιεχομένου 2"/>
          <p:cNvSpPr>
            <a:spLocks noGrp="1"/>
          </p:cNvSpPr>
          <p:nvPr>
            <p:ph idx="1" hasCustomPrompt="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ημερομηνίας 3"/>
          <p:cNvSpPr>
            <a:spLocks noGrp="1"/>
          </p:cNvSpPr>
          <p:nvPr>
            <p:ph type="dt" sz="half" idx="10"/>
          </p:nvPr>
        </p:nvSpPr>
        <p:spPr/>
        <p:txBody>
          <a:bodyPr/>
          <a:lstStyle/>
          <a:p>
            <a:fld id="{6BBE9F3B-AB5A-400D-AE7C-AA75907FE355}" type="datetimeFigureOut">
              <a:rPr lang="en-US" smtClean="0"/>
              <a:t>25-Nov-24</a:t>
            </a:fld>
            <a:endParaRPr lang="en-US"/>
          </a:p>
        </p:txBody>
      </p:sp>
      <p:sp>
        <p:nvSpPr>
          <p:cNvPr id="5" name="Θέση υποσέλιδου 4"/>
          <p:cNvSpPr>
            <a:spLocks noGrp="1"/>
          </p:cNvSpPr>
          <p:nvPr>
            <p:ph type="ftr" sz="quarter" idx="11"/>
          </p:nvPr>
        </p:nvSpPr>
        <p:spPr/>
        <p:txBody>
          <a:bodyPr/>
          <a:lstStyle/>
          <a:p>
            <a:endParaRPr lang="en-US"/>
          </a:p>
        </p:txBody>
      </p:sp>
      <p:sp>
        <p:nvSpPr>
          <p:cNvPr id="6" name="Θέση αριθμού διαφάνειας 5"/>
          <p:cNvSpPr>
            <a:spLocks noGrp="1"/>
          </p:cNvSpPr>
          <p:nvPr>
            <p:ph type="sldNum" sz="quarter" idx="12"/>
          </p:nvPr>
        </p:nvSpPr>
        <p:spPr/>
        <p:txBody>
          <a:bodyPr/>
          <a:lstStyle/>
          <a:p>
            <a:fld id="{DFF22BE8-CE67-43FD-8072-4532538FDAED}"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a:p>
        </p:txBody>
      </p:sp>
      <p:sp>
        <p:nvSpPr>
          <p:cNvPr id="3" name="Θέση εικόνας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Θέση κειμένου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p:cNvSpPr>
            <a:spLocks noGrp="1"/>
          </p:cNvSpPr>
          <p:nvPr>
            <p:ph type="dt" sz="half" idx="10"/>
          </p:nvPr>
        </p:nvSpPr>
        <p:spPr/>
        <p:txBody>
          <a:bodyPr/>
          <a:lstStyle/>
          <a:p>
            <a:fld id="{6BBE9F3B-AB5A-400D-AE7C-AA75907FE355}" type="datetimeFigureOut">
              <a:rPr lang="en-US" smtClean="0"/>
              <a:t>25-Nov-24</a:t>
            </a:fld>
            <a:endParaRPr lang="en-US"/>
          </a:p>
        </p:txBody>
      </p:sp>
      <p:sp>
        <p:nvSpPr>
          <p:cNvPr id="6" name="Θέση υποσέλιδου 5"/>
          <p:cNvSpPr>
            <a:spLocks noGrp="1"/>
          </p:cNvSpPr>
          <p:nvPr>
            <p:ph type="ftr" sz="quarter" idx="11"/>
          </p:nvPr>
        </p:nvSpPr>
        <p:spPr/>
        <p:txBody>
          <a:bodyPr/>
          <a:lstStyle/>
          <a:p>
            <a:endParaRPr lang="en-US"/>
          </a:p>
        </p:txBody>
      </p:sp>
      <p:sp>
        <p:nvSpPr>
          <p:cNvPr id="7" name="Θέση αριθμού διαφάνειας 6"/>
          <p:cNvSpPr>
            <a:spLocks noGrp="1"/>
          </p:cNvSpPr>
          <p:nvPr>
            <p:ph type="sldNum" sz="quarter" idx="12"/>
          </p:nvPr>
        </p:nvSpPr>
        <p:spPr/>
        <p:txBody>
          <a:bodyPr/>
          <a:lstStyle/>
          <a:p>
            <a:fld id="{DFF22BE8-CE67-43FD-8072-4532538FDAED}" type="slidenum">
              <a:rPr lang="en-US" smtClean="0"/>
              <a:t>‹#›</a:t>
            </a:fld>
            <a:endParaRPr lang="en-US"/>
          </a:p>
        </p:txBody>
      </p:sp>
    </p:spTree>
    <p:extLst>
      <p:ext uri="{BB962C8B-B14F-4D97-AF65-F5344CB8AC3E}">
        <p14:creationId xmlns:p14="http://schemas.microsoft.com/office/powerpoint/2010/main" val="8279632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p:txBody>
          <a:bodyPr/>
          <a:lstStyle/>
          <a:p>
            <a:r>
              <a:rPr lang="el-GR"/>
              <a:t>Κάντε κλικ για να επεξεργαστείτε τον τίτλο υποδείγματος</a:t>
            </a:r>
            <a:endParaRPr lang="en-US"/>
          </a:p>
        </p:txBody>
      </p:sp>
      <p:sp>
        <p:nvSpPr>
          <p:cNvPr id="3" name="Θέση κατακόρυφου κειμένου 2"/>
          <p:cNvSpPr>
            <a:spLocks noGrp="1"/>
          </p:cNvSpPr>
          <p:nvPr>
            <p:ph type="body" orient="vert" idx="1" hasCustomPrompt="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ημερομηνίας 3"/>
          <p:cNvSpPr>
            <a:spLocks noGrp="1"/>
          </p:cNvSpPr>
          <p:nvPr>
            <p:ph type="dt" sz="half" idx="10"/>
          </p:nvPr>
        </p:nvSpPr>
        <p:spPr/>
        <p:txBody>
          <a:bodyPr/>
          <a:lstStyle/>
          <a:p>
            <a:fld id="{6BBE9F3B-AB5A-400D-AE7C-AA75907FE355}" type="datetimeFigureOut">
              <a:rPr lang="en-US" smtClean="0"/>
              <a:t>25-Nov-24</a:t>
            </a:fld>
            <a:endParaRPr lang="en-US"/>
          </a:p>
        </p:txBody>
      </p:sp>
      <p:sp>
        <p:nvSpPr>
          <p:cNvPr id="5" name="Θέση υποσέλιδου 4"/>
          <p:cNvSpPr>
            <a:spLocks noGrp="1"/>
          </p:cNvSpPr>
          <p:nvPr>
            <p:ph type="ftr" sz="quarter" idx="11"/>
          </p:nvPr>
        </p:nvSpPr>
        <p:spPr/>
        <p:txBody>
          <a:bodyPr/>
          <a:lstStyle/>
          <a:p>
            <a:endParaRPr lang="en-US"/>
          </a:p>
        </p:txBody>
      </p:sp>
      <p:sp>
        <p:nvSpPr>
          <p:cNvPr id="6" name="Θέση αριθμού διαφάνειας 5"/>
          <p:cNvSpPr>
            <a:spLocks noGrp="1"/>
          </p:cNvSpPr>
          <p:nvPr>
            <p:ph type="sldNum" sz="quarter" idx="12"/>
          </p:nvPr>
        </p:nvSpPr>
        <p:spPr/>
        <p:txBody>
          <a:bodyPr/>
          <a:lstStyle/>
          <a:p>
            <a:fld id="{DFF22BE8-CE67-43FD-8072-4532538FDAED}" type="slidenum">
              <a:rPr lang="en-US" smtClean="0"/>
              <a:t>‹#›</a:t>
            </a:fld>
            <a:endParaRPr lang="en-US"/>
          </a:p>
        </p:txBody>
      </p:sp>
    </p:spTree>
    <p:extLst>
      <p:ext uri="{BB962C8B-B14F-4D97-AF65-F5344CB8AC3E}">
        <p14:creationId xmlns:p14="http://schemas.microsoft.com/office/powerpoint/2010/main" val="21769018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hasCustomPrompt="1"/>
          </p:nvPr>
        </p:nvSpPr>
        <p:spPr>
          <a:xfrm>
            <a:off x="8724900" y="365125"/>
            <a:ext cx="2628900" cy="5811838"/>
          </a:xfrm>
        </p:spPr>
        <p:txBody>
          <a:bodyPr vert="eaVert"/>
          <a:lstStyle/>
          <a:p>
            <a:r>
              <a:rPr lang="el-GR"/>
              <a:t>Κάντε κλικ για να επεξεργαστείτε τον τίτλο υποδείγματος</a:t>
            </a:r>
            <a:endParaRPr lang="en-US"/>
          </a:p>
        </p:txBody>
      </p:sp>
      <p:sp>
        <p:nvSpPr>
          <p:cNvPr id="3" name="Θέση κατακόρυφου κειμένου 2"/>
          <p:cNvSpPr>
            <a:spLocks noGrp="1"/>
          </p:cNvSpPr>
          <p:nvPr>
            <p:ph type="body" orient="vert" idx="1" hasCustomPrompt="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ημερομηνίας 3"/>
          <p:cNvSpPr>
            <a:spLocks noGrp="1"/>
          </p:cNvSpPr>
          <p:nvPr>
            <p:ph type="dt" sz="half" idx="10"/>
          </p:nvPr>
        </p:nvSpPr>
        <p:spPr/>
        <p:txBody>
          <a:bodyPr/>
          <a:lstStyle/>
          <a:p>
            <a:fld id="{6BBE9F3B-AB5A-400D-AE7C-AA75907FE355}" type="datetimeFigureOut">
              <a:rPr lang="en-US" smtClean="0"/>
              <a:t>25-Nov-24</a:t>
            </a:fld>
            <a:endParaRPr lang="en-US"/>
          </a:p>
        </p:txBody>
      </p:sp>
      <p:sp>
        <p:nvSpPr>
          <p:cNvPr id="5" name="Θέση υποσέλιδου 4"/>
          <p:cNvSpPr>
            <a:spLocks noGrp="1"/>
          </p:cNvSpPr>
          <p:nvPr>
            <p:ph type="ftr" sz="quarter" idx="11"/>
          </p:nvPr>
        </p:nvSpPr>
        <p:spPr/>
        <p:txBody>
          <a:bodyPr/>
          <a:lstStyle/>
          <a:p>
            <a:endParaRPr lang="en-US"/>
          </a:p>
        </p:txBody>
      </p:sp>
      <p:sp>
        <p:nvSpPr>
          <p:cNvPr id="6" name="Θέση αριθμού διαφάνειας 5"/>
          <p:cNvSpPr>
            <a:spLocks noGrp="1"/>
          </p:cNvSpPr>
          <p:nvPr>
            <p:ph type="sldNum" sz="quarter" idx="12"/>
          </p:nvPr>
        </p:nvSpPr>
        <p:spPr/>
        <p:txBody>
          <a:bodyPr/>
          <a:lstStyle/>
          <a:p>
            <a:fld id="{DFF22BE8-CE67-43FD-8072-4532538FDAED}" type="slidenum">
              <a:rPr lang="en-US" smtClean="0"/>
              <a:t>‹#›</a:t>
            </a:fld>
            <a:endParaRPr lang="en-US"/>
          </a:p>
        </p:txBody>
      </p:sp>
    </p:spTree>
    <p:extLst>
      <p:ext uri="{BB962C8B-B14F-4D97-AF65-F5344CB8AC3E}">
        <p14:creationId xmlns:p14="http://schemas.microsoft.com/office/powerpoint/2010/main" val="28038369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38300" y="1371600"/>
            <a:ext cx="8127574" cy="2736443"/>
          </a:xfrm>
        </p:spPr>
        <p:txBody>
          <a:bodyPr anchor="b">
            <a:normAutofit/>
          </a:bodyPr>
          <a:lstStyle>
            <a:lvl1pPr algn="l">
              <a:defRPr sz="4400"/>
            </a:lvl1pPr>
          </a:lstStyle>
          <a:p>
            <a:r>
              <a:rPr lang="en-US"/>
              <a:t>Click to edit Master title style</a:t>
            </a:r>
          </a:p>
        </p:txBody>
      </p:sp>
      <p:sp>
        <p:nvSpPr>
          <p:cNvPr id="3" name="Subtitle 2"/>
          <p:cNvSpPr>
            <a:spLocks noGrp="1"/>
          </p:cNvSpPr>
          <p:nvPr>
            <p:ph type="subTitle" idx="1"/>
          </p:nvPr>
        </p:nvSpPr>
        <p:spPr>
          <a:xfrm>
            <a:off x="1638300" y="4299358"/>
            <a:ext cx="8127574" cy="1187042"/>
          </a:xfrm>
        </p:spPr>
        <p:txBody>
          <a:bodyPr>
            <a:normAutofit/>
          </a:bodyPr>
          <a:lstStyle>
            <a:lvl1pPr marL="0" indent="0" algn="l">
              <a:buNone/>
              <a:defRPr sz="1800" cap="all" spc="2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6D41BCC-AD73-4203-A5A6-E62EB28B0FE6}" type="datetimeFigureOut">
              <a:rPr lang="en-US" smtClean="0"/>
              <a:t>25-Nov-24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37F8FC-4B86-4690-8888-22AB2F781BEF}" type="slidenum">
              <a:rPr lang="en-US" smtClean="0"/>
              <a:t>‹#›</a:t>
            </a:fld>
            <a:endParaRPr lang="en-US"/>
          </a:p>
        </p:txBody>
      </p:sp>
    </p:spTree>
    <p:extLst>
      <p:ext uri="{BB962C8B-B14F-4D97-AF65-F5344CB8AC3E}">
        <p14:creationId xmlns:p14="http://schemas.microsoft.com/office/powerpoint/2010/main" val="28122913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D41BCC-AD73-4203-A5A6-E62EB28B0FE6}" type="datetimeFigureOut">
              <a:rPr lang="en-US" smtClean="0"/>
              <a:t>25-Nov-24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37F8FC-4B86-4690-8888-22AB2F781BEF}" type="slidenum">
              <a:rPr lang="en-US" smtClean="0"/>
              <a:t>‹#›</a:t>
            </a:fld>
            <a:endParaRPr lang="en-US"/>
          </a:p>
        </p:txBody>
      </p:sp>
    </p:spTree>
    <p:extLst>
      <p:ext uri="{BB962C8B-B14F-4D97-AF65-F5344CB8AC3E}">
        <p14:creationId xmlns:p14="http://schemas.microsoft.com/office/powerpoint/2010/main" val="24117890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38300" y="2748406"/>
            <a:ext cx="8115300" cy="2737994"/>
          </a:xfrm>
        </p:spPr>
        <p:txBody>
          <a:bodyPr anchor="b">
            <a:normAutofit/>
          </a:bodyPr>
          <a:lstStyle>
            <a:lvl1pPr>
              <a:defRPr sz="5400"/>
            </a:lvl1pPr>
          </a:lstStyle>
          <a:p>
            <a:r>
              <a:rPr lang="en-US"/>
              <a:t>Click to edit Master title style</a:t>
            </a:r>
          </a:p>
        </p:txBody>
      </p:sp>
      <p:sp>
        <p:nvSpPr>
          <p:cNvPr id="3" name="Text Placeholder 2"/>
          <p:cNvSpPr>
            <a:spLocks noGrp="1"/>
          </p:cNvSpPr>
          <p:nvPr>
            <p:ph type="body" idx="1"/>
          </p:nvPr>
        </p:nvSpPr>
        <p:spPr>
          <a:xfrm>
            <a:off x="1638300" y="1371600"/>
            <a:ext cx="8115300" cy="1333272"/>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D41BCC-AD73-4203-A5A6-E62EB28B0FE6}" type="datetimeFigureOut">
              <a:rPr lang="en-US" smtClean="0"/>
              <a:t>25-Nov-24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37F8FC-4B86-4690-8888-22AB2F781BEF}" type="slidenum">
              <a:rPr lang="en-US" smtClean="0"/>
              <a:t>‹#›</a:t>
            </a:fld>
            <a:endParaRPr lang="en-US"/>
          </a:p>
        </p:txBody>
      </p:sp>
    </p:spTree>
    <p:extLst>
      <p:ext uri="{BB962C8B-B14F-4D97-AF65-F5344CB8AC3E}">
        <p14:creationId xmlns:p14="http://schemas.microsoft.com/office/powerpoint/2010/main" val="20328696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638299" y="685800"/>
            <a:ext cx="9382348" cy="1371600"/>
          </a:xfrm>
        </p:spPr>
        <p:txBody>
          <a:bodyPr/>
          <a:lstStyle/>
          <a:p>
            <a:r>
              <a:rPr lang="en-US"/>
              <a:t>Click to edit Master title style</a:t>
            </a:r>
          </a:p>
        </p:txBody>
      </p:sp>
      <p:sp>
        <p:nvSpPr>
          <p:cNvPr id="3" name="Content Placeholder 2"/>
          <p:cNvSpPr>
            <a:spLocks noGrp="1"/>
          </p:cNvSpPr>
          <p:nvPr>
            <p:ph sz="half" idx="1"/>
          </p:nvPr>
        </p:nvSpPr>
        <p:spPr>
          <a:xfrm>
            <a:off x="1638297" y="2057400"/>
            <a:ext cx="4553103" cy="4125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77000" y="2057400"/>
            <a:ext cx="4543647" cy="4125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D41BCC-AD73-4203-A5A6-E62EB28B0FE6}" type="datetimeFigureOut">
              <a:rPr lang="en-US" smtClean="0"/>
              <a:t>25-Nov-24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37F8FC-4B86-4690-8888-22AB2F781BEF}" type="slidenum">
              <a:rPr lang="en-US" smtClean="0"/>
              <a:t>‹#›</a:t>
            </a:fld>
            <a:endParaRPr lang="en-US"/>
          </a:p>
        </p:txBody>
      </p:sp>
    </p:spTree>
    <p:extLst>
      <p:ext uri="{BB962C8B-B14F-4D97-AF65-F5344CB8AC3E}">
        <p14:creationId xmlns:p14="http://schemas.microsoft.com/office/powerpoint/2010/main" val="34655203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38300" y="755118"/>
            <a:ext cx="9378304" cy="1222765"/>
          </a:xfrm>
        </p:spPr>
        <p:txBody>
          <a:bodyPr/>
          <a:lstStyle/>
          <a:p>
            <a:r>
              <a:rPr lang="en-US"/>
              <a:t>Click to edit Master title style</a:t>
            </a:r>
          </a:p>
        </p:txBody>
      </p:sp>
      <p:sp>
        <p:nvSpPr>
          <p:cNvPr id="3" name="Text Placeholder 2"/>
          <p:cNvSpPr>
            <a:spLocks noGrp="1"/>
          </p:cNvSpPr>
          <p:nvPr>
            <p:ph type="body" idx="1"/>
          </p:nvPr>
        </p:nvSpPr>
        <p:spPr>
          <a:xfrm>
            <a:off x="1638300" y="2034147"/>
            <a:ext cx="4529391" cy="681591"/>
          </a:xfrm>
        </p:spPr>
        <p:txBody>
          <a:bodyPr anchor="b">
            <a:normAutofit/>
          </a:bodyPr>
          <a:lstStyle>
            <a:lvl1pPr marL="0" indent="0">
              <a:buNone/>
              <a:defRPr sz="1800" b="1" cap="all" spc="2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638300" y="2748405"/>
            <a:ext cx="4529391" cy="34412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87213" y="2034147"/>
            <a:ext cx="4529391" cy="681591"/>
          </a:xfrm>
        </p:spPr>
        <p:txBody>
          <a:bodyPr anchor="b">
            <a:normAutofit/>
          </a:bodyPr>
          <a:lstStyle>
            <a:lvl1pPr marL="0" indent="0">
              <a:buNone/>
              <a:defRPr sz="1800" b="1" cap="all" spc="2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87213" y="2748405"/>
            <a:ext cx="4529391" cy="34412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D41BCC-AD73-4203-A5A6-E62EB28B0FE6}" type="datetimeFigureOut">
              <a:rPr lang="en-US" smtClean="0"/>
              <a:t>25-Nov-24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37F8FC-4B86-4690-8888-22AB2F781BEF}" type="slidenum">
              <a:rPr lang="en-US" smtClean="0"/>
              <a:t>‹#›</a:t>
            </a:fld>
            <a:endParaRPr lang="en-US"/>
          </a:p>
        </p:txBody>
      </p:sp>
    </p:spTree>
    <p:extLst>
      <p:ext uri="{BB962C8B-B14F-4D97-AF65-F5344CB8AC3E}">
        <p14:creationId xmlns:p14="http://schemas.microsoft.com/office/powerpoint/2010/main" val="38440554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D41BCC-AD73-4203-A5A6-E62EB28B0FE6}" type="datetimeFigureOut">
              <a:rPr lang="en-US" smtClean="0"/>
              <a:t>25-Nov-24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37F8FC-4B86-4690-8888-22AB2F781BEF}" type="slidenum">
              <a:rPr lang="en-US" smtClean="0"/>
              <a:t>‹#›</a:t>
            </a:fld>
            <a:endParaRPr lang="en-US"/>
          </a:p>
        </p:txBody>
      </p:sp>
    </p:spTree>
    <p:extLst>
      <p:ext uri="{BB962C8B-B14F-4D97-AF65-F5344CB8AC3E}">
        <p14:creationId xmlns:p14="http://schemas.microsoft.com/office/powerpoint/2010/main" val="25401969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D41BCC-AD73-4203-A5A6-E62EB28B0FE6}" type="datetimeFigureOut">
              <a:rPr lang="en-US" smtClean="0"/>
              <a:t>25-Nov-24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37F8FC-4B86-4690-8888-22AB2F781BEF}" type="slidenum">
              <a:rPr lang="en-US" smtClean="0"/>
              <a:t>‹#›</a:t>
            </a:fld>
            <a:endParaRPr lang="en-US"/>
          </a:p>
        </p:txBody>
      </p:sp>
    </p:spTree>
    <p:extLst>
      <p:ext uri="{BB962C8B-B14F-4D97-AF65-F5344CB8AC3E}">
        <p14:creationId xmlns:p14="http://schemas.microsoft.com/office/powerpoint/2010/main" val="29007593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endParaRPr lang="en-US"/>
          </a:p>
        </p:txBody>
      </p:sp>
      <p:sp>
        <p:nvSpPr>
          <p:cNvPr id="3" name="Θέση κειμένου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p:cNvSpPr>
            <a:spLocks noGrp="1"/>
          </p:cNvSpPr>
          <p:nvPr>
            <p:ph type="dt" sz="half" idx="10"/>
          </p:nvPr>
        </p:nvSpPr>
        <p:spPr/>
        <p:txBody>
          <a:bodyPr/>
          <a:lstStyle/>
          <a:p>
            <a:fld id="{6BBE9F3B-AB5A-400D-AE7C-AA75907FE355}" type="datetimeFigureOut">
              <a:rPr lang="en-US" smtClean="0"/>
              <a:t>25-Nov-24</a:t>
            </a:fld>
            <a:endParaRPr lang="en-US"/>
          </a:p>
        </p:txBody>
      </p:sp>
      <p:sp>
        <p:nvSpPr>
          <p:cNvPr id="5" name="Θέση υποσέλιδου 4"/>
          <p:cNvSpPr>
            <a:spLocks noGrp="1"/>
          </p:cNvSpPr>
          <p:nvPr>
            <p:ph type="ftr" sz="quarter" idx="11"/>
          </p:nvPr>
        </p:nvSpPr>
        <p:spPr/>
        <p:txBody>
          <a:bodyPr/>
          <a:lstStyle/>
          <a:p>
            <a:endParaRPr lang="en-US"/>
          </a:p>
        </p:txBody>
      </p:sp>
      <p:sp>
        <p:nvSpPr>
          <p:cNvPr id="6" name="Θέση αριθμού διαφάνειας 5"/>
          <p:cNvSpPr>
            <a:spLocks noGrp="1"/>
          </p:cNvSpPr>
          <p:nvPr>
            <p:ph type="sldNum" sz="quarter" idx="12"/>
          </p:nvPr>
        </p:nvSpPr>
        <p:spPr/>
        <p:txBody>
          <a:bodyPr/>
          <a:lstStyle/>
          <a:p>
            <a:fld id="{DFF22BE8-CE67-43FD-8072-4532538FDAED}"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25621" y="1085481"/>
            <a:ext cx="3651180" cy="1657719"/>
          </a:xfrm>
        </p:spPr>
        <p:txBody>
          <a:bodyPr anchor="t"/>
          <a:lstStyle>
            <a:lvl1pPr>
              <a:defRPr sz="3200"/>
            </a:lvl1pPr>
          </a:lstStyle>
          <a:p>
            <a:r>
              <a:rPr lang="en-US"/>
              <a:t>Click to edit Master title style</a:t>
            </a:r>
          </a:p>
        </p:txBody>
      </p:sp>
      <p:sp>
        <p:nvSpPr>
          <p:cNvPr id="3" name="Content Placeholder 2"/>
          <p:cNvSpPr>
            <a:spLocks noGrp="1"/>
          </p:cNvSpPr>
          <p:nvPr>
            <p:ph idx="1"/>
          </p:nvPr>
        </p:nvSpPr>
        <p:spPr>
          <a:xfrm>
            <a:off x="5676900" y="1132676"/>
            <a:ext cx="5289480" cy="4728374"/>
          </a:xfrm>
        </p:spPr>
        <p:txBody>
          <a:bodyPr/>
          <a:lstStyle>
            <a:lvl1pPr>
              <a:lnSpc>
                <a:spcPct val="110000"/>
              </a:lnSpc>
              <a:defRPr sz="3200"/>
            </a:lvl1pPr>
            <a:lvl2pPr>
              <a:lnSpc>
                <a:spcPct val="110000"/>
              </a:lnSpc>
              <a:defRPr sz="2800"/>
            </a:lvl2pPr>
            <a:lvl3pPr>
              <a:lnSpc>
                <a:spcPct val="110000"/>
              </a:lnSpc>
              <a:defRPr sz="2400"/>
            </a:lvl3pPr>
            <a:lvl4pPr>
              <a:lnSpc>
                <a:spcPct val="110000"/>
              </a:lnSpc>
              <a:defRPr sz="2000"/>
            </a:lvl4pPr>
            <a:lvl5pPr>
              <a:lnSpc>
                <a:spcPct val="110000"/>
              </a:lnSpc>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25621" y="2748406"/>
            <a:ext cx="3651180" cy="31126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D41BCC-AD73-4203-A5A6-E62EB28B0FE6}" type="datetimeFigureOut">
              <a:rPr lang="en-US" smtClean="0"/>
              <a:t>25-Nov-24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37F8FC-4B86-4690-8888-22AB2F781BEF}" type="slidenum">
              <a:rPr lang="en-US" smtClean="0"/>
              <a:t>‹#›</a:t>
            </a:fld>
            <a:endParaRPr lang="en-US"/>
          </a:p>
        </p:txBody>
      </p:sp>
    </p:spTree>
    <p:extLst>
      <p:ext uri="{BB962C8B-B14F-4D97-AF65-F5344CB8AC3E}">
        <p14:creationId xmlns:p14="http://schemas.microsoft.com/office/powerpoint/2010/main" val="13773259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1085481"/>
            <a:ext cx="3657600" cy="1657719"/>
          </a:xfrm>
        </p:spPr>
        <p:txBody>
          <a:bodyPr anchor="t"/>
          <a:lstStyle>
            <a:lvl1pPr>
              <a:defRPr sz="3200"/>
            </a:lvl1pPr>
          </a:lstStyle>
          <a:p>
            <a:r>
              <a:rPr lang="en-US"/>
              <a:t>Click to edit Master title style</a:t>
            </a:r>
          </a:p>
        </p:txBody>
      </p:sp>
      <p:sp>
        <p:nvSpPr>
          <p:cNvPr id="3" name="Picture Placeholder 2"/>
          <p:cNvSpPr>
            <a:spLocks noGrp="1"/>
          </p:cNvSpPr>
          <p:nvPr>
            <p:ph type="pic" idx="1"/>
          </p:nvPr>
        </p:nvSpPr>
        <p:spPr>
          <a:xfrm>
            <a:off x="5676900" y="1061885"/>
            <a:ext cx="5331069" cy="477556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219200" y="2748406"/>
            <a:ext cx="3657600" cy="31126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D41BCC-AD73-4203-A5A6-E62EB28B0FE6}" type="datetimeFigureOut">
              <a:rPr lang="en-US" smtClean="0"/>
              <a:t>25-Nov-24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37F8FC-4B86-4690-8888-22AB2F781BEF}" type="slidenum">
              <a:rPr lang="en-US" smtClean="0"/>
              <a:t>‹#›</a:t>
            </a:fld>
            <a:endParaRPr lang="en-US"/>
          </a:p>
        </p:txBody>
      </p:sp>
    </p:spTree>
    <p:extLst>
      <p:ext uri="{BB962C8B-B14F-4D97-AF65-F5344CB8AC3E}">
        <p14:creationId xmlns:p14="http://schemas.microsoft.com/office/powerpoint/2010/main" val="16674185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638299" y="685800"/>
            <a:ext cx="8915402" cy="1371600"/>
          </a:xfrm>
        </p:spPr>
        <p:txBody>
          <a:bodyPr/>
          <a:lstStyle/>
          <a:p>
            <a:r>
              <a:rPr lang="en-US"/>
              <a:t>Click to edit Master title style</a:t>
            </a:r>
          </a:p>
        </p:txBody>
      </p:sp>
      <p:sp>
        <p:nvSpPr>
          <p:cNvPr id="3" name="Vertical Text Placeholder 2"/>
          <p:cNvSpPr>
            <a:spLocks noGrp="1"/>
          </p:cNvSpPr>
          <p:nvPr>
            <p:ph type="body" orient="vert" idx="1"/>
          </p:nvPr>
        </p:nvSpPr>
        <p:spPr>
          <a:xfrm>
            <a:off x="1638299" y="2057399"/>
            <a:ext cx="8915401" cy="41148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D41BCC-AD73-4203-A5A6-E62EB28B0FE6}" type="datetimeFigureOut">
              <a:rPr lang="en-US" smtClean="0"/>
              <a:t>25-Nov-24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37F8FC-4B86-4690-8888-22AB2F781BEF}" type="slidenum">
              <a:rPr lang="en-US" smtClean="0"/>
              <a:t>‹#›</a:t>
            </a:fld>
            <a:endParaRPr lang="en-US"/>
          </a:p>
        </p:txBody>
      </p:sp>
    </p:spTree>
    <p:extLst>
      <p:ext uri="{BB962C8B-B14F-4D97-AF65-F5344CB8AC3E}">
        <p14:creationId xmlns:p14="http://schemas.microsoft.com/office/powerpoint/2010/main" val="41894289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D41BCC-AD73-4203-A5A6-E62EB28B0FE6}" type="datetimeFigureOut">
              <a:rPr lang="en-US" smtClean="0"/>
              <a:t>25-Nov-24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37F8FC-4B86-4690-8888-22AB2F781BEF}" type="slidenum">
              <a:rPr lang="en-US" smtClean="0"/>
              <a:t>‹#›</a:t>
            </a:fld>
            <a:endParaRPr lang="en-US"/>
          </a:p>
        </p:txBody>
      </p:sp>
    </p:spTree>
    <p:extLst>
      <p:ext uri="{BB962C8B-B14F-4D97-AF65-F5344CB8AC3E}">
        <p14:creationId xmlns:p14="http://schemas.microsoft.com/office/powerpoint/2010/main" val="8687590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7" name="Ορθογώνιο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Ορθογώνιο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Τίτλος 1"/>
          <p:cNvSpPr>
            <a:spLocks noGrp="1"/>
          </p:cNvSpPr>
          <p:nvPr>
            <p:ph type="ctrTitle" hasCustomPrompt="1"/>
          </p:nvPr>
        </p:nvSpPr>
        <p:spPr>
          <a:xfrm>
            <a:off x="1069848" y="1298448"/>
            <a:ext cx="7315200" cy="3255264"/>
          </a:xfrm>
        </p:spPr>
        <p:txBody>
          <a:bodyPr rtlCol="0" anchor="b">
            <a:normAutofit/>
          </a:bodyPr>
          <a:lstStyle>
            <a:lvl1pPr algn="l">
              <a:defRPr sz="5900" spc="-100" baseline="0">
                <a:solidFill>
                  <a:srgbClr val="FFFFFF"/>
                </a:solidFill>
              </a:defRPr>
            </a:lvl1pPr>
          </a:lstStyle>
          <a:p>
            <a:pPr rtl="0"/>
            <a:r>
              <a:rPr lang="el-GR" dirty="0"/>
              <a:t>Κάντε κλικ για να επεξεργαστείτε τον τίτλο υποδείγματος</a:t>
            </a:r>
            <a:endParaRPr lang="el-GR" noProof="0" dirty="0"/>
          </a:p>
        </p:txBody>
      </p:sp>
      <p:sp>
        <p:nvSpPr>
          <p:cNvPr id="3" name="Υπότιτλος 2"/>
          <p:cNvSpPr>
            <a:spLocks noGrp="1"/>
          </p:cNvSpPr>
          <p:nvPr>
            <p:ph type="subTitle" idx="1" hasCustomPrompt="1"/>
          </p:nvPr>
        </p:nvSpPr>
        <p:spPr>
          <a:xfrm>
            <a:off x="1100015" y="4670246"/>
            <a:ext cx="7315200" cy="914400"/>
          </a:xfrm>
        </p:spPr>
        <p:txBody>
          <a:bodyPr rtlCol="0"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el-GR" noProof="0"/>
              <a:t>Κάντε κλικ για να επεξεργαστείτε τον υπότιτλο του υποδείγματος</a:t>
            </a:r>
          </a:p>
        </p:txBody>
      </p:sp>
      <p:sp>
        <p:nvSpPr>
          <p:cNvPr id="4" name="Θέση ημερομηνίας 3"/>
          <p:cNvSpPr>
            <a:spLocks noGrp="1"/>
          </p:cNvSpPr>
          <p:nvPr>
            <p:ph type="dt" sz="half" idx="10"/>
          </p:nvPr>
        </p:nvSpPr>
        <p:spPr/>
        <p:txBody>
          <a:bodyPr rtlCol="0"/>
          <a:lstStyle/>
          <a:p>
            <a:pPr rtl="0"/>
            <a:fld id="{8A52B2FF-A580-4786-BC9D-A5B26535429A}" type="datetime1">
              <a:rPr lang="el-GR" noProof="0" smtClean="0"/>
              <a:t>25/11/2024</a:t>
            </a:fld>
            <a:endParaRPr lang="el-GR" noProof="0"/>
          </a:p>
        </p:txBody>
      </p:sp>
      <p:sp>
        <p:nvSpPr>
          <p:cNvPr id="5" name="Θέση υποσέλιδου 4"/>
          <p:cNvSpPr>
            <a:spLocks noGrp="1"/>
          </p:cNvSpPr>
          <p:nvPr>
            <p:ph type="ftr" sz="quarter" idx="11"/>
          </p:nvPr>
        </p:nvSpPr>
        <p:spPr/>
        <p:txBody>
          <a:bodyPr rtlCol="0"/>
          <a:lstStyle/>
          <a:p>
            <a:pPr rtl="0"/>
            <a:endParaRPr lang="el-GR" noProof="0"/>
          </a:p>
        </p:txBody>
      </p:sp>
      <p:sp>
        <p:nvSpPr>
          <p:cNvPr id="6" name="Θέση αριθμού διαφάνειας 5"/>
          <p:cNvSpPr>
            <a:spLocks noGrp="1"/>
          </p:cNvSpPr>
          <p:nvPr>
            <p:ph type="sldNum" sz="quarter" idx="12"/>
          </p:nvPr>
        </p:nvSpPr>
        <p:spPr/>
        <p:txBody>
          <a:bodyPr rtlCol="0"/>
          <a:lstStyle/>
          <a:p>
            <a:pPr rtl="0"/>
            <a:fld id="{4FAB73BC-B049-4115-A692-8D63A059BFB8}" type="slidenum">
              <a:rPr lang="el-GR" noProof="0" smtClean="0"/>
              <a:t>‹#›</a:t>
            </a:fld>
            <a:endParaRPr lang="el-GR" noProof="0"/>
          </a:p>
        </p:txBody>
      </p:sp>
    </p:spTree>
    <p:extLst>
      <p:ext uri="{BB962C8B-B14F-4D97-AF65-F5344CB8AC3E}">
        <p14:creationId xmlns:p14="http://schemas.microsoft.com/office/powerpoint/2010/main" val="39608289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p:txBody>
          <a:bodyPr rtlCol="0"/>
          <a:lstStyle/>
          <a:p>
            <a:pPr rtl="0"/>
            <a:r>
              <a:rPr lang="el-GR" dirty="0"/>
              <a:t>Κάντε κλικ για να επεξεργαστείτε τον τίτλο υποδείγματος</a:t>
            </a:r>
            <a:endParaRPr lang="el-GR" noProof="0" dirty="0"/>
          </a:p>
        </p:txBody>
      </p:sp>
      <p:sp>
        <p:nvSpPr>
          <p:cNvPr id="3" name="Θέση περιεχομένου 2"/>
          <p:cNvSpPr>
            <a:spLocks noGrp="1"/>
          </p:cNvSpPr>
          <p:nvPr>
            <p:ph idx="1" hasCustomPrompt="1"/>
          </p:nvPr>
        </p:nvSpPr>
        <p:spPr/>
        <p:txBody>
          <a:bodyPr rtlCol="0"/>
          <a:lstStyle/>
          <a:p>
            <a:pPr lvl="0" rtl="0"/>
            <a:r>
              <a:rPr lang="el-GR" noProof="0"/>
              <a:t>Στυλ υποδείγματος κειμένου</a:t>
            </a:r>
          </a:p>
          <a:p>
            <a:pPr lvl="1" rtl="0"/>
            <a:r>
              <a:rPr lang="el-GR" noProof="0"/>
              <a:t>Δεύτερου επιπέδου</a:t>
            </a:r>
          </a:p>
          <a:p>
            <a:pPr lvl="2" rtl="0"/>
            <a:r>
              <a:rPr lang="el-GR" noProof="0"/>
              <a:t>Τρίτου επιπέδου</a:t>
            </a:r>
          </a:p>
          <a:p>
            <a:pPr lvl="3" rtl="0"/>
            <a:r>
              <a:rPr lang="el-GR" noProof="0"/>
              <a:t>Τέταρτου επιπέδου</a:t>
            </a:r>
          </a:p>
          <a:p>
            <a:pPr lvl="4" rtl="0"/>
            <a:r>
              <a:rPr lang="el-GR" noProof="0"/>
              <a:t>Πέμπτου επιπέδου</a:t>
            </a:r>
          </a:p>
        </p:txBody>
      </p:sp>
      <p:sp>
        <p:nvSpPr>
          <p:cNvPr id="4" name="Θέση ημερομηνίας 3"/>
          <p:cNvSpPr>
            <a:spLocks noGrp="1"/>
          </p:cNvSpPr>
          <p:nvPr>
            <p:ph type="dt" sz="half" idx="10"/>
          </p:nvPr>
        </p:nvSpPr>
        <p:spPr/>
        <p:txBody>
          <a:bodyPr rtlCol="0"/>
          <a:lstStyle/>
          <a:p>
            <a:pPr rtl="0"/>
            <a:fld id="{273D8B10-2579-4F42-8D33-A0C58AC13C5F}" type="datetime1">
              <a:rPr lang="el-GR" noProof="0" smtClean="0"/>
              <a:t>25/11/2024</a:t>
            </a:fld>
            <a:endParaRPr lang="el-GR" noProof="0"/>
          </a:p>
        </p:txBody>
      </p:sp>
      <p:sp>
        <p:nvSpPr>
          <p:cNvPr id="5" name="Θέση υποσέλιδου 4"/>
          <p:cNvSpPr>
            <a:spLocks noGrp="1"/>
          </p:cNvSpPr>
          <p:nvPr>
            <p:ph type="ftr" sz="quarter" idx="11"/>
          </p:nvPr>
        </p:nvSpPr>
        <p:spPr/>
        <p:txBody>
          <a:bodyPr rtlCol="0"/>
          <a:lstStyle/>
          <a:p>
            <a:pPr rtl="0"/>
            <a:endParaRPr lang="el-GR" noProof="0"/>
          </a:p>
        </p:txBody>
      </p:sp>
      <p:sp>
        <p:nvSpPr>
          <p:cNvPr id="6" name="Θέση αριθμού διαφάνειας 5"/>
          <p:cNvSpPr>
            <a:spLocks noGrp="1"/>
          </p:cNvSpPr>
          <p:nvPr>
            <p:ph type="sldNum" sz="quarter" idx="12"/>
          </p:nvPr>
        </p:nvSpPr>
        <p:spPr/>
        <p:txBody>
          <a:bodyPr rtlCol="0"/>
          <a:lstStyle/>
          <a:p>
            <a:pPr rtl="0"/>
            <a:fld id="{4FAB73BC-B049-4115-A692-8D63A059BFB8}" type="slidenum">
              <a:rPr lang="el-GR" noProof="0" smtClean="0"/>
              <a:t>‹#›</a:t>
            </a:fld>
            <a:endParaRPr lang="el-GR" noProof="0"/>
          </a:p>
        </p:txBody>
      </p:sp>
    </p:spTree>
    <p:extLst>
      <p:ext uri="{BB962C8B-B14F-4D97-AF65-F5344CB8AC3E}">
        <p14:creationId xmlns:p14="http://schemas.microsoft.com/office/powerpoint/2010/main" val="42128063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a:xfrm>
            <a:off x="3867912" y="1298448"/>
            <a:ext cx="7315200" cy="3255264"/>
          </a:xfrm>
        </p:spPr>
        <p:txBody>
          <a:bodyPr rtlCol="0" anchor="b">
            <a:normAutofit/>
          </a:bodyPr>
          <a:lstStyle>
            <a:lvl1pPr>
              <a:defRPr sz="5900" b="0" spc="-100" baseline="0">
                <a:solidFill>
                  <a:schemeClr val="tx1">
                    <a:lumMod val="65000"/>
                    <a:lumOff val="35000"/>
                  </a:schemeClr>
                </a:solidFill>
              </a:defRPr>
            </a:lvl1pPr>
          </a:lstStyle>
          <a:p>
            <a:pPr rtl="0"/>
            <a:r>
              <a:rPr lang="el-GR" dirty="0"/>
              <a:t>Κάντε κλικ για να επεξεργαστείτε τον τίτλο υποδείγματος</a:t>
            </a:r>
            <a:endParaRPr lang="el-GR" noProof="0" dirty="0"/>
          </a:p>
        </p:txBody>
      </p:sp>
      <p:sp>
        <p:nvSpPr>
          <p:cNvPr id="3" name="Θέση κειμένου 2"/>
          <p:cNvSpPr>
            <a:spLocks noGrp="1"/>
          </p:cNvSpPr>
          <p:nvPr>
            <p:ph type="body" idx="1" hasCustomPrompt="1"/>
          </p:nvPr>
        </p:nvSpPr>
        <p:spPr>
          <a:xfrm>
            <a:off x="3886200" y="4672584"/>
            <a:ext cx="7315200" cy="914400"/>
          </a:xfrm>
        </p:spPr>
        <p:txBody>
          <a:bodyPr rtlCol="0"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el-GR" noProof="0"/>
              <a:t>Στυλ υποδείγματος κειμένου</a:t>
            </a:r>
          </a:p>
        </p:txBody>
      </p:sp>
      <p:sp>
        <p:nvSpPr>
          <p:cNvPr id="4" name="Θέση ημερομηνίας 3"/>
          <p:cNvSpPr>
            <a:spLocks noGrp="1"/>
          </p:cNvSpPr>
          <p:nvPr>
            <p:ph type="dt" sz="half" idx="10"/>
          </p:nvPr>
        </p:nvSpPr>
        <p:spPr/>
        <p:txBody>
          <a:bodyPr rtlCol="0"/>
          <a:lstStyle/>
          <a:p>
            <a:pPr rtl="0"/>
            <a:fld id="{48B52719-D9D8-4B34-85EC-2C4B24A86F32}" type="datetime1">
              <a:rPr lang="el-GR" noProof="0" smtClean="0"/>
              <a:t>25/11/2024</a:t>
            </a:fld>
            <a:endParaRPr lang="el-GR" noProof="0"/>
          </a:p>
        </p:txBody>
      </p:sp>
      <p:sp>
        <p:nvSpPr>
          <p:cNvPr id="5" name="Θέση υποσέλιδου 4"/>
          <p:cNvSpPr>
            <a:spLocks noGrp="1"/>
          </p:cNvSpPr>
          <p:nvPr>
            <p:ph type="ftr" sz="quarter" idx="11"/>
          </p:nvPr>
        </p:nvSpPr>
        <p:spPr/>
        <p:txBody>
          <a:bodyPr rtlCol="0"/>
          <a:lstStyle/>
          <a:p>
            <a:pPr rtl="0"/>
            <a:endParaRPr lang="el-GR" noProof="0"/>
          </a:p>
        </p:txBody>
      </p:sp>
      <p:sp>
        <p:nvSpPr>
          <p:cNvPr id="6" name="Θέση αριθμού διαφάνειας 5"/>
          <p:cNvSpPr>
            <a:spLocks noGrp="1"/>
          </p:cNvSpPr>
          <p:nvPr>
            <p:ph type="sldNum" sz="quarter" idx="12"/>
          </p:nvPr>
        </p:nvSpPr>
        <p:spPr/>
        <p:txBody>
          <a:bodyPr rtlCol="0"/>
          <a:lstStyle/>
          <a:p>
            <a:pPr rtl="0"/>
            <a:fld id="{4FAB73BC-B049-4115-A692-8D63A059BFB8}" type="slidenum">
              <a:rPr lang="el-GR" noProof="0" smtClean="0"/>
              <a:t>‹#›</a:t>
            </a:fld>
            <a:endParaRPr lang="el-GR" noProof="0"/>
          </a:p>
        </p:txBody>
      </p:sp>
    </p:spTree>
    <p:extLst>
      <p:ext uri="{BB962C8B-B14F-4D97-AF65-F5344CB8AC3E}">
        <p14:creationId xmlns:p14="http://schemas.microsoft.com/office/powerpoint/2010/main" val="37808092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p:txBody>
          <a:bodyPr rtlCol="0"/>
          <a:lstStyle/>
          <a:p>
            <a:pPr rtl="0"/>
            <a:r>
              <a:rPr lang="el-GR" dirty="0"/>
              <a:t>Κάντε κλικ για να επεξεργαστείτε τον τίτλο υποδείγματος</a:t>
            </a:r>
            <a:endParaRPr lang="el-GR" noProof="0" dirty="0"/>
          </a:p>
        </p:txBody>
      </p:sp>
      <p:sp>
        <p:nvSpPr>
          <p:cNvPr id="3" name="Θέση περιεχομένου 2"/>
          <p:cNvSpPr>
            <a:spLocks noGrp="1"/>
          </p:cNvSpPr>
          <p:nvPr>
            <p:ph sz="half" idx="1" hasCustomPrompt="1"/>
          </p:nvPr>
        </p:nvSpPr>
        <p:spPr>
          <a:xfrm>
            <a:off x="3867912" y="868680"/>
            <a:ext cx="3474720" cy="5120640"/>
          </a:xfrm>
        </p:spPr>
        <p:txBody>
          <a:bodyPr rtlCol="0"/>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el-GR" noProof="0"/>
              <a:t>Στυλ υποδείγματος κειμένου</a:t>
            </a:r>
          </a:p>
          <a:p>
            <a:pPr lvl="1" rtl="0"/>
            <a:r>
              <a:rPr lang="el-GR" noProof="0"/>
              <a:t>Δεύτερου επιπέδου</a:t>
            </a:r>
          </a:p>
          <a:p>
            <a:pPr lvl="2" rtl="0"/>
            <a:r>
              <a:rPr lang="el-GR" noProof="0"/>
              <a:t>Τρίτου επιπέδου</a:t>
            </a:r>
          </a:p>
          <a:p>
            <a:pPr lvl="3" rtl="0"/>
            <a:r>
              <a:rPr lang="el-GR" noProof="0"/>
              <a:t>Τέταρτου επιπέδου</a:t>
            </a:r>
          </a:p>
          <a:p>
            <a:pPr lvl="4" rtl="0"/>
            <a:r>
              <a:rPr lang="el-GR" noProof="0"/>
              <a:t>Πέμπτου επιπέδου</a:t>
            </a:r>
          </a:p>
        </p:txBody>
      </p:sp>
      <p:sp>
        <p:nvSpPr>
          <p:cNvPr id="4" name="Θέση περιεχομένου 3"/>
          <p:cNvSpPr>
            <a:spLocks noGrp="1"/>
          </p:cNvSpPr>
          <p:nvPr>
            <p:ph sz="half" idx="2" hasCustomPrompt="1"/>
          </p:nvPr>
        </p:nvSpPr>
        <p:spPr>
          <a:xfrm>
            <a:off x="7818120" y="868680"/>
            <a:ext cx="3474720" cy="5120640"/>
          </a:xfrm>
        </p:spPr>
        <p:txBody>
          <a:bodyPr rtlCol="0"/>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el-GR" noProof="0"/>
              <a:t>Στυλ υποδείγματος κειμένου</a:t>
            </a:r>
          </a:p>
          <a:p>
            <a:pPr lvl="1" rtl="0"/>
            <a:r>
              <a:rPr lang="el-GR" noProof="0"/>
              <a:t>Δεύτερου επιπέδου</a:t>
            </a:r>
          </a:p>
          <a:p>
            <a:pPr lvl="2" rtl="0"/>
            <a:r>
              <a:rPr lang="el-GR" noProof="0"/>
              <a:t>Τρίτου επιπέδου</a:t>
            </a:r>
          </a:p>
          <a:p>
            <a:pPr lvl="3" rtl="0"/>
            <a:r>
              <a:rPr lang="el-GR" noProof="0"/>
              <a:t>Τέταρτου επιπέδου</a:t>
            </a:r>
          </a:p>
          <a:p>
            <a:pPr lvl="4" rtl="0"/>
            <a:r>
              <a:rPr lang="el-GR" noProof="0"/>
              <a:t>Πέμπτου επιπέδου</a:t>
            </a:r>
          </a:p>
        </p:txBody>
      </p:sp>
      <p:sp>
        <p:nvSpPr>
          <p:cNvPr id="8" name="Θέση ημερομηνίας 7"/>
          <p:cNvSpPr>
            <a:spLocks noGrp="1"/>
          </p:cNvSpPr>
          <p:nvPr>
            <p:ph type="dt" sz="half" idx="10"/>
          </p:nvPr>
        </p:nvSpPr>
        <p:spPr/>
        <p:txBody>
          <a:bodyPr rtlCol="0"/>
          <a:lstStyle/>
          <a:p>
            <a:pPr rtl="0"/>
            <a:fld id="{21B9A892-C5EC-4453-9D4F-2E34F4D22B4A}" type="datetime1">
              <a:rPr lang="el-GR" noProof="0" smtClean="0"/>
              <a:t>25/11/2024</a:t>
            </a:fld>
            <a:endParaRPr lang="el-GR" noProof="0"/>
          </a:p>
        </p:txBody>
      </p:sp>
      <p:sp>
        <p:nvSpPr>
          <p:cNvPr id="9" name="Θέση υποσέλιδου 8"/>
          <p:cNvSpPr>
            <a:spLocks noGrp="1"/>
          </p:cNvSpPr>
          <p:nvPr>
            <p:ph type="ftr" sz="quarter" idx="11"/>
          </p:nvPr>
        </p:nvSpPr>
        <p:spPr/>
        <p:txBody>
          <a:bodyPr rtlCol="0"/>
          <a:lstStyle/>
          <a:p>
            <a:pPr rtl="0"/>
            <a:endParaRPr lang="el-GR" noProof="0"/>
          </a:p>
        </p:txBody>
      </p:sp>
      <p:sp>
        <p:nvSpPr>
          <p:cNvPr id="10" name="Θέση αριθμού διαφάνειας 9"/>
          <p:cNvSpPr>
            <a:spLocks noGrp="1"/>
          </p:cNvSpPr>
          <p:nvPr>
            <p:ph type="sldNum" sz="quarter" idx="12"/>
          </p:nvPr>
        </p:nvSpPr>
        <p:spPr/>
        <p:txBody>
          <a:bodyPr rtlCol="0"/>
          <a:lstStyle/>
          <a:p>
            <a:pPr rtl="0"/>
            <a:fld id="{4FAB73BC-B049-4115-A692-8D63A059BFB8}" type="slidenum">
              <a:rPr lang="el-GR" noProof="0" smtClean="0"/>
              <a:t>‹#›</a:t>
            </a:fld>
            <a:endParaRPr lang="el-GR" noProof="0"/>
          </a:p>
        </p:txBody>
      </p:sp>
    </p:spTree>
    <p:extLst>
      <p:ext uri="{BB962C8B-B14F-4D97-AF65-F5344CB8AC3E}">
        <p14:creationId xmlns:p14="http://schemas.microsoft.com/office/powerpoint/2010/main" val="34265164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Τίτλος 9"/>
          <p:cNvSpPr>
            <a:spLocks noGrp="1"/>
          </p:cNvSpPr>
          <p:nvPr>
            <p:ph type="title" hasCustomPrompt="1"/>
          </p:nvPr>
        </p:nvSpPr>
        <p:spPr/>
        <p:txBody>
          <a:bodyPr rtlCol="0"/>
          <a:lstStyle/>
          <a:p>
            <a:pPr rtl="0"/>
            <a:r>
              <a:rPr lang="el-GR" dirty="0"/>
              <a:t>Κάντε κλικ για να επεξεργαστείτε τον τίτλο υποδείγματος</a:t>
            </a:r>
            <a:endParaRPr lang="el-GR" noProof="0" dirty="0"/>
          </a:p>
        </p:txBody>
      </p:sp>
      <p:sp>
        <p:nvSpPr>
          <p:cNvPr id="3" name="Θέση κειμένου 2"/>
          <p:cNvSpPr>
            <a:spLocks noGrp="1"/>
          </p:cNvSpPr>
          <p:nvPr>
            <p:ph type="body" idx="1" hasCustomPrompt="1"/>
          </p:nvPr>
        </p:nvSpPr>
        <p:spPr>
          <a:xfrm>
            <a:off x="3867912" y="1023586"/>
            <a:ext cx="3474720" cy="807720"/>
          </a:xfrm>
        </p:spPr>
        <p:txBody>
          <a:bodyPr rtlCol="0"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l-GR" noProof="0"/>
              <a:t>Στυλ υποδείγματος κειμένου</a:t>
            </a:r>
          </a:p>
        </p:txBody>
      </p:sp>
      <p:sp>
        <p:nvSpPr>
          <p:cNvPr id="4" name="Θέση περιεχομένου 3"/>
          <p:cNvSpPr>
            <a:spLocks noGrp="1"/>
          </p:cNvSpPr>
          <p:nvPr>
            <p:ph sz="half" idx="2" hasCustomPrompt="1"/>
          </p:nvPr>
        </p:nvSpPr>
        <p:spPr>
          <a:xfrm>
            <a:off x="3867912" y="1930936"/>
            <a:ext cx="3474720" cy="4023360"/>
          </a:xfrm>
        </p:spPr>
        <p:txBody>
          <a:bodyPr rtlCol="0"/>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el-GR" noProof="0"/>
              <a:t>Στυλ υποδείγματος κειμένου</a:t>
            </a:r>
          </a:p>
          <a:p>
            <a:pPr lvl="1" rtl="0"/>
            <a:r>
              <a:rPr lang="el-GR" noProof="0"/>
              <a:t>Δεύτερου επιπέδου</a:t>
            </a:r>
          </a:p>
          <a:p>
            <a:pPr lvl="2" rtl="0"/>
            <a:r>
              <a:rPr lang="el-GR" noProof="0"/>
              <a:t>Τρίτου επιπέδου</a:t>
            </a:r>
          </a:p>
          <a:p>
            <a:pPr lvl="3" rtl="0"/>
            <a:r>
              <a:rPr lang="el-GR" noProof="0"/>
              <a:t>Τέταρτου επιπέδου</a:t>
            </a:r>
          </a:p>
          <a:p>
            <a:pPr lvl="4" rtl="0"/>
            <a:r>
              <a:rPr lang="el-GR" noProof="0"/>
              <a:t>Πέμπτου επιπέδου</a:t>
            </a:r>
          </a:p>
        </p:txBody>
      </p:sp>
      <p:sp>
        <p:nvSpPr>
          <p:cNvPr id="5" name="Θέση κειμένου 4"/>
          <p:cNvSpPr>
            <a:spLocks noGrp="1"/>
          </p:cNvSpPr>
          <p:nvPr>
            <p:ph type="body" sz="quarter" idx="3" hasCustomPrompt="1"/>
          </p:nvPr>
        </p:nvSpPr>
        <p:spPr>
          <a:xfrm>
            <a:off x="7818463" y="1023586"/>
            <a:ext cx="3474720" cy="813171"/>
          </a:xfrm>
        </p:spPr>
        <p:txBody>
          <a:bodyPr rtlCol="0"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l-GR" noProof="0"/>
              <a:t>Στυλ υποδείγματος κειμένου</a:t>
            </a:r>
          </a:p>
        </p:txBody>
      </p:sp>
      <p:sp>
        <p:nvSpPr>
          <p:cNvPr id="6" name="Θέση περιεχομένου 5"/>
          <p:cNvSpPr>
            <a:spLocks noGrp="1"/>
          </p:cNvSpPr>
          <p:nvPr>
            <p:ph sz="quarter" idx="4" hasCustomPrompt="1"/>
          </p:nvPr>
        </p:nvSpPr>
        <p:spPr>
          <a:xfrm>
            <a:off x="7818463" y="1930936"/>
            <a:ext cx="3474720" cy="4023360"/>
          </a:xfrm>
        </p:spPr>
        <p:txBody>
          <a:bodyPr rtlCol="0"/>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el-GR" noProof="0"/>
              <a:t>Στυλ υποδείγματος κειμένου</a:t>
            </a:r>
          </a:p>
          <a:p>
            <a:pPr lvl="1" rtl="0"/>
            <a:r>
              <a:rPr lang="el-GR" noProof="0"/>
              <a:t>Δεύτερου επιπέδου</a:t>
            </a:r>
          </a:p>
          <a:p>
            <a:pPr lvl="2" rtl="0"/>
            <a:r>
              <a:rPr lang="el-GR" noProof="0"/>
              <a:t>Τρίτου επιπέδου</a:t>
            </a:r>
          </a:p>
          <a:p>
            <a:pPr lvl="3" rtl="0"/>
            <a:r>
              <a:rPr lang="el-GR" noProof="0"/>
              <a:t>Τέταρτου επιπέδου</a:t>
            </a:r>
          </a:p>
          <a:p>
            <a:pPr lvl="4" rtl="0"/>
            <a:r>
              <a:rPr lang="el-GR" noProof="0"/>
              <a:t>Πέμπτου επιπέδου</a:t>
            </a:r>
          </a:p>
        </p:txBody>
      </p:sp>
      <p:sp>
        <p:nvSpPr>
          <p:cNvPr id="2" name="Θέση ημερομηνίας 1"/>
          <p:cNvSpPr>
            <a:spLocks noGrp="1"/>
          </p:cNvSpPr>
          <p:nvPr>
            <p:ph type="dt" sz="half" idx="10"/>
          </p:nvPr>
        </p:nvSpPr>
        <p:spPr/>
        <p:txBody>
          <a:bodyPr rtlCol="0"/>
          <a:lstStyle/>
          <a:p>
            <a:pPr rtl="0"/>
            <a:fld id="{8D6137E5-3D70-4740-ACDC-8748637E90D3}" type="datetime1">
              <a:rPr lang="el-GR" noProof="0" smtClean="0"/>
              <a:t>25/11/2024</a:t>
            </a:fld>
            <a:endParaRPr lang="el-GR" noProof="0"/>
          </a:p>
        </p:txBody>
      </p:sp>
      <p:sp>
        <p:nvSpPr>
          <p:cNvPr id="11" name="Θέση υποσέλιδου 10"/>
          <p:cNvSpPr>
            <a:spLocks noGrp="1"/>
          </p:cNvSpPr>
          <p:nvPr>
            <p:ph type="ftr" sz="quarter" idx="11"/>
          </p:nvPr>
        </p:nvSpPr>
        <p:spPr/>
        <p:txBody>
          <a:bodyPr rtlCol="0"/>
          <a:lstStyle/>
          <a:p>
            <a:pPr rtl="0"/>
            <a:endParaRPr lang="el-GR" noProof="0"/>
          </a:p>
        </p:txBody>
      </p:sp>
      <p:sp>
        <p:nvSpPr>
          <p:cNvPr id="12" name="Θέση αριθμού διαφάνειας 11"/>
          <p:cNvSpPr>
            <a:spLocks noGrp="1"/>
          </p:cNvSpPr>
          <p:nvPr>
            <p:ph type="sldNum" sz="quarter" idx="12"/>
          </p:nvPr>
        </p:nvSpPr>
        <p:spPr/>
        <p:txBody>
          <a:bodyPr rtlCol="0"/>
          <a:lstStyle/>
          <a:p>
            <a:pPr rtl="0"/>
            <a:fld id="{4FAB73BC-B049-4115-A692-8D63A059BFB8}" type="slidenum">
              <a:rPr lang="el-GR" noProof="0" smtClean="0"/>
              <a:t>‹#›</a:t>
            </a:fld>
            <a:endParaRPr lang="el-GR" noProof="0"/>
          </a:p>
        </p:txBody>
      </p:sp>
    </p:spTree>
    <p:extLst>
      <p:ext uri="{BB962C8B-B14F-4D97-AF65-F5344CB8AC3E}">
        <p14:creationId xmlns:p14="http://schemas.microsoft.com/office/powerpoint/2010/main" val="42406956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6" name="Τίτλος 5"/>
          <p:cNvSpPr>
            <a:spLocks noGrp="1"/>
          </p:cNvSpPr>
          <p:nvPr>
            <p:ph type="title" hasCustomPrompt="1"/>
          </p:nvPr>
        </p:nvSpPr>
        <p:spPr/>
        <p:txBody>
          <a:bodyPr rtlCol="0"/>
          <a:lstStyle/>
          <a:p>
            <a:pPr rtl="0"/>
            <a:r>
              <a:rPr lang="el-GR" dirty="0"/>
              <a:t>Κάντε κλικ για να επεξεργαστείτε τον τίτλο υποδείγματος</a:t>
            </a:r>
            <a:endParaRPr lang="el-GR" noProof="0" dirty="0"/>
          </a:p>
        </p:txBody>
      </p:sp>
      <p:sp>
        <p:nvSpPr>
          <p:cNvPr id="2" name="Θέση ημερομηνίας 1"/>
          <p:cNvSpPr>
            <a:spLocks noGrp="1"/>
          </p:cNvSpPr>
          <p:nvPr>
            <p:ph type="dt" sz="half" idx="10"/>
          </p:nvPr>
        </p:nvSpPr>
        <p:spPr/>
        <p:txBody>
          <a:bodyPr rtlCol="0"/>
          <a:lstStyle/>
          <a:p>
            <a:pPr rtl="0"/>
            <a:fld id="{D4964BBA-BF0B-4A27-8A3F-D213014E344F}" type="datetime1">
              <a:rPr lang="el-GR" noProof="0" smtClean="0"/>
              <a:t>25/11/2024</a:t>
            </a:fld>
            <a:endParaRPr lang="el-GR" noProof="0"/>
          </a:p>
        </p:txBody>
      </p:sp>
      <p:sp>
        <p:nvSpPr>
          <p:cNvPr id="7" name="Θέση υποσέλιδου 6"/>
          <p:cNvSpPr>
            <a:spLocks noGrp="1"/>
          </p:cNvSpPr>
          <p:nvPr>
            <p:ph type="ftr" sz="quarter" idx="11"/>
          </p:nvPr>
        </p:nvSpPr>
        <p:spPr/>
        <p:txBody>
          <a:bodyPr rtlCol="0"/>
          <a:lstStyle/>
          <a:p>
            <a:pPr rtl="0"/>
            <a:endParaRPr lang="el-GR" noProof="0"/>
          </a:p>
        </p:txBody>
      </p:sp>
      <p:sp>
        <p:nvSpPr>
          <p:cNvPr id="8" name="Θέση αριθμού διαφάνειας 7"/>
          <p:cNvSpPr>
            <a:spLocks noGrp="1"/>
          </p:cNvSpPr>
          <p:nvPr>
            <p:ph type="sldNum" sz="quarter" idx="12"/>
          </p:nvPr>
        </p:nvSpPr>
        <p:spPr/>
        <p:txBody>
          <a:bodyPr rtlCol="0"/>
          <a:lstStyle/>
          <a:p>
            <a:pPr rtl="0"/>
            <a:fld id="{4FAB73BC-B049-4115-A692-8D63A059BFB8}" type="slidenum">
              <a:rPr lang="el-GR" noProof="0" smtClean="0"/>
              <a:t>‹#›</a:t>
            </a:fld>
            <a:endParaRPr lang="el-GR" noProof="0"/>
          </a:p>
        </p:txBody>
      </p:sp>
    </p:spTree>
    <p:extLst>
      <p:ext uri="{BB962C8B-B14F-4D97-AF65-F5344CB8AC3E}">
        <p14:creationId xmlns:p14="http://schemas.microsoft.com/office/powerpoint/2010/main" val="2801900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p:txBody>
          <a:bodyPr/>
          <a:lstStyle/>
          <a:p>
            <a:r>
              <a:rPr lang="el-GR"/>
              <a:t>Κάντε κλικ για να επεξεργαστείτε τον τίτλο υποδείγματος</a:t>
            </a:r>
            <a:endParaRPr lang="en-US"/>
          </a:p>
        </p:txBody>
      </p:sp>
      <p:sp>
        <p:nvSpPr>
          <p:cNvPr id="3" name="Θέση περιεχομένου 2"/>
          <p:cNvSpPr>
            <a:spLocks noGrp="1"/>
          </p:cNvSpPr>
          <p:nvPr>
            <p:ph sz="half" idx="1" hasCustomPrompt="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περιεχομένου 3"/>
          <p:cNvSpPr>
            <a:spLocks noGrp="1"/>
          </p:cNvSpPr>
          <p:nvPr>
            <p:ph sz="half" idx="2" hasCustomPrompt="1"/>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5" name="Θέση ημερομηνίας 4"/>
          <p:cNvSpPr>
            <a:spLocks noGrp="1"/>
          </p:cNvSpPr>
          <p:nvPr>
            <p:ph type="dt" sz="half" idx="10"/>
          </p:nvPr>
        </p:nvSpPr>
        <p:spPr/>
        <p:txBody>
          <a:bodyPr/>
          <a:lstStyle/>
          <a:p>
            <a:fld id="{6BBE9F3B-AB5A-400D-AE7C-AA75907FE355}" type="datetimeFigureOut">
              <a:rPr lang="en-US" smtClean="0"/>
              <a:t>25-Nov-24</a:t>
            </a:fld>
            <a:endParaRPr lang="en-US"/>
          </a:p>
        </p:txBody>
      </p:sp>
      <p:sp>
        <p:nvSpPr>
          <p:cNvPr id="6" name="Θέση υποσέλιδου 5"/>
          <p:cNvSpPr>
            <a:spLocks noGrp="1"/>
          </p:cNvSpPr>
          <p:nvPr>
            <p:ph type="ftr" sz="quarter" idx="11"/>
          </p:nvPr>
        </p:nvSpPr>
        <p:spPr/>
        <p:txBody>
          <a:bodyPr/>
          <a:lstStyle/>
          <a:p>
            <a:endParaRPr lang="en-US"/>
          </a:p>
        </p:txBody>
      </p:sp>
      <p:sp>
        <p:nvSpPr>
          <p:cNvPr id="7" name="Θέση αριθμού διαφάνειας 6"/>
          <p:cNvSpPr>
            <a:spLocks noGrp="1"/>
          </p:cNvSpPr>
          <p:nvPr>
            <p:ph type="sldNum" sz="quarter" idx="12"/>
          </p:nvPr>
        </p:nvSpPr>
        <p:spPr/>
        <p:txBody>
          <a:bodyPr/>
          <a:lstStyle/>
          <a:p>
            <a:fld id="{DFF22BE8-CE67-43FD-8072-4532538FDAED}"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Κενό">
    <p:spTree>
      <p:nvGrpSpPr>
        <p:cNvPr id="1" name=""/>
        <p:cNvGrpSpPr/>
        <p:nvPr/>
      </p:nvGrpSpPr>
      <p:grpSpPr>
        <a:xfrm>
          <a:off x="0" y="0"/>
          <a:ext cx="0" cy="0"/>
          <a:chOff x="0" y="0"/>
          <a:chExt cx="0" cy="0"/>
        </a:xfrm>
      </p:grpSpPr>
      <p:sp>
        <p:nvSpPr>
          <p:cNvPr id="5" name="Θέση ημερομηνίας 4"/>
          <p:cNvSpPr>
            <a:spLocks noGrp="1"/>
          </p:cNvSpPr>
          <p:nvPr>
            <p:ph type="dt" sz="half" idx="10"/>
          </p:nvPr>
        </p:nvSpPr>
        <p:spPr/>
        <p:txBody>
          <a:bodyPr rtlCol="0"/>
          <a:lstStyle/>
          <a:p>
            <a:pPr rtl="0"/>
            <a:fld id="{22C046D7-14AD-4A97-AFDA-7123A5AC31C3}" type="datetime1">
              <a:rPr lang="el-GR" noProof="0" smtClean="0"/>
              <a:t>25/11/2024</a:t>
            </a:fld>
            <a:endParaRPr lang="el-GR" noProof="0"/>
          </a:p>
        </p:txBody>
      </p:sp>
      <p:sp>
        <p:nvSpPr>
          <p:cNvPr id="6" name="Θέση υποσέλιδου 5"/>
          <p:cNvSpPr>
            <a:spLocks noGrp="1"/>
          </p:cNvSpPr>
          <p:nvPr>
            <p:ph type="ftr" sz="quarter" idx="11"/>
          </p:nvPr>
        </p:nvSpPr>
        <p:spPr/>
        <p:txBody>
          <a:bodyPr rtlCol="0"/>
          <a:lstStyle/>
          <a:p>
            <a:pPr rtl="0"/>
            <a:endParaRPr lang="el-GR" noProof="0"/>
          </a:p>
        </p:txBody>
      </p:sp>
      <p:sp>
        <p:nvSpPr>
          <p:cNvPr id="7" name="Θέση αριθμού διαφάνειας 6"/>
          <p:cNvSpPr>
            <a:spLocks noGrp="1"/>
          </p:cNvSpPr>
          <p:nvPr>
            <p:ph type="sldNum" sz="quarter" idx="12"/>
          </p:nvPr>
        </p:nvSpPr>
        <p:spPr/>
        <p:txBody>
          <a:bodyPr rtlCol="0"/>
          <a:lstStyle/>
          <a:p>
            <a:pPr rtl="0"/>
            <a:fld id="{4FAB73BC-B049-4115-A692-8D63A059BFB8}" type="slidenum">
              <a:rPr lang="el-GR" noProof="0" smtClean="0"/>
              <a:t>‹#›</a:t>
            </a:fld>
            <a:endParaRPr lang="el-GR" noProof="0"/>
          </a:p>
        </p:txBody>
      </p:sp>
    </p:spTree>
    <p:extLst>
      <p:ext uri="{BB962C8B-B14F-4D97-AF65-F5344CB8AC3E}">
        <p14:creationId xmlns:p14="http://schemas.microsoft.com/office/powerpoint/2010/main" val="8838462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a:xfrm>
            <a:off x="256032" y="1143000"/>
            <a:ext cx="2834640" cy="2377440"/>
          </a:xfrm>
        </p:spPr>
        <p:txBody>
          <a:bodyPr rtlCol="0" anchor="b">
            <a:normAutofit/>
          </a:bodyPr>
          <a:lstStyle>
            <a:lvl1pPr>
              <a:defRPr sz="3200" b="0" baseline="0"/>
            </a:lvl1pPr>
          </a:lstStyle>
          <a:p>
            <a:pPr rtl="0"/>
            <a:r>
              <a:rPr lang="el-GR" dirty="0"/>
              <a:t>Κάντε κλικ για να επεξεργαστείτε τον τίτλο υποδείγματος</a:t>
            </a:r>
            <a:endParaRPr lang="el-GR" noProof="0" dirty="0"/>
          </a:p>
        </p:txBody>
      </p:sp>
      <p:sp>
        <p:nvSpPr>
          <p:cNvPr id="3" name="Θέση περιεχομένου 2"/>
          <p:cNvSpPr>
            <a:spLocks noGrp="1"/>
          </p:cNvSpPr>
          <p:nvPr>
            <p:ph idx="1" hasCustomPrompt="1"/>
          </p:nvPr>
        </p:nvSpPr>
        <p:spPr>
          <a:xfrm>
            <a:off x="3867912" y="868680"/>
            <a:ext cx="7315200" cy="5120640"/>
          </a:xfrm>
        </p:spPr>
        <p:txBody>
          <a:bodyPr rtlCol="0"/>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el-GR" noProof="0"/>
              <a:t>Στυλ υποδείγματος κειμένου</a:t>
            </a:r>
          </a:p>
          <a:p>
            <a:pPr lvl="1" rtl="0"/>
            <a:r>
              <a:rPr lang="el-GR" noProof="0"/>
              <a:t>Δεύτερου επιπέδου</a:t>
            </a:r>
          </a:p>
          <a:p>
            <a:pPr lvl="2" rtl="0"/>
            <a:r>
              <a:rPr lang="el-GR" noProof="0"/>
              <a:t>Τρίτου επιπέδου</a:t>
            </a:r>
          </a:p>
          <a:p>
            <a:pPr lvl="3" rtl="0"/>
            <a:r>
              <a:rPr lang="el-GR" noProof="0"/>
              <a:t>Τέταρτου επιπέδου</a:t>
            </a:r>
          </a:p>
          <a:p>
            <a:pPr lvl="4" rtl="0"/>
            <a:r>
              <a:rPr lang="el-GR" noProof="0"/>
              <a:t>Πέμπτου επιπέδου</a:t>
            </a:r>
          </a:p>
        </p:txBody>
      </p:sp>
      <p:sp>
        <p:nvSpPr>
          <p:cNvPr id="4" name="Θέση κειμένου 3"/>
          <p:cNvSpPr>
            <a:spLocks noGrp="1"/>
          </p:cNvSpPr>
          <p:nvPr>
            <p:ph type="body" sz="half" idx="2" hasCustomPrompt="1"/>
          </p:nvPr>
        </p:nvSpPr>
        <p:spPr>
          <a:xfrm>
            <a:off x="256032" y="3494176"/>
            <a:ext cx="2834640" cy="2321990"/>
          </a:xfrm>
        </p:spPr>
        <p:txBody>
          <a:bodyPr rtlCol="0"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l-GR" noProof="0"/>
              <a:t>Στυλ υποδείγματος κειμένου</a:t>
            </a:r>
          </a:p>
        </p:txBody>
      </p:sp>
      <p:sp>
        <p:nvSpPr>
          <p:cNvPr id="8" name="Θέση ημερομηνίας 7"/>
          <p:cNvSpPr>
            <a:spLocks noGrp="1"/>
          </p:cNvSpPr>
          <p:nvPr>
            <p:ph type="dt" sz="half" idx="10"/>
          </p:nvPr>
        </p:nvSpPr>
        <p:spPr/>
        <p:txBody>
          <a:bodyPr rtlCol="0"/>
          <a:lstStyle/>
          <a:p>
            <a:pPr rtl="0"/>
            <a:fld id="{12394010-EC21-47A3-BECC-F0D0C23AE9FD}" type="datetime1">
              <a:rPr lang="el-GR" noProof="0" smtClean="0"/>
              <a:t>25/11/2024</a:t>
            </a:fld>
            <a:endParaRPr lang="el-GR" noProof="0"/>
          </a:p>
        </p:txBody>
      </p:sp>
      <p:sp>
        <p:nvSpPr>
          <p:cNvPr id="9" name="Θέση υποσέλιδου 8"/>
          <p:cNvSpPr>
            <a:spLocks noGrp="1"/>
          </p:cNvSpPr>
          <p:nvPr>
            <p:ph type="ftr" sz="quarter" idx="11"/>
          </p:nvPr>
        </p:nvSpPr>
        <p:spPr/>
        <p:txBody>
          <a:bodyPr rtlCol="0"/>
          <a:lstStyle/>
          <a:p>
            <a:pPr rtl="0"/>
            <a:endParaRPr lang="el-GR" noProof="0"/>
          </a:p>
        </p:txBody>
      </p:sp>
      <p:sp>
        <p:nvSpPr>
          <p:cNvPr id="10" name="Θέση αριθμού διαφάνειας 9"/>
          <p:cNvSpPr>
            <a:spLocks noGrp="1"/>
          </p:cNvSpPr>
          <p:nvPr>
            <p:ph type="sldNum" sz="quarter" idx="12"/>
          </p:nvPr>
        </p:nvSpPr>
        <p:spPr/>
        <p:txBody>
          <a:bodyPr rtlCol="0"/>
          <a:lstStyle/>
          <a:p>
            <a:pPr rtl="0"/>
            <a:fld id="{4FAB73BC-B049-4115-A692-8D63A059BFB8}" type="slidenum">
              <a:rPr lang="el-GR" noProof="0" smtClean="0"/>
              <a:t>‹#›</a:t>
            </a:fld>
            <a:endParaRPr lang="el-GR" noProof="0"/>
          </a:p>
        </p:txBody>
      </p:sp>
    </p:spTree>
    <p:extLst>
      <p:ext uri="{BB962C8B-B14F-4D97-AF65-F5344CB8AC3E}">
        <p14:creationId xmlns:p14="http://schemas.microsoft.com/office/powerpoint/2010/main" val="41496789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a:xfrm>
            <a:off x="256032" y="1143000"/>
            <a:ext cx="2834640" cy="2377440"/>
          </a:xfrm>
        </p:spPr>
        <p:txBody>
          <a:bodyPr rtlCol="0" anchor="b">
            <a:normAutofit/>
          </a:bodyPr>
          <a:lstStyle>
            <a:lvl1pPr>
              <a:defRPr sz="3200" b="0"/>
            </a:lvl1pPr>
          </a:lstStyle>
          <a:p>
            <a:pPr rtl="0"/>
            <a:r>
              <a:rPr lang="el-GR" dirty="0"/>
              <a:t>Κάντε κλικ για να επεξεργαστείτε τον τίτλο υποδείγματος</a:t>
            </a:r>
            <a:endParaRPr lang="el-GR" noProof="0" dirty="0"/>
          </a:p>
        </p:txBody>
      </p:sp>
      <p:sp>
        <p:nvSpPr>
          <p:cNvPr id="3" name="Θέση εικόνας 2"/>
          <p:cNvSpPr>
            <a:spLocks noGrp="1" noChangeAspect="1"/>
          </p:cNvSpPr>
          <p:nvPr>
            <p:ph type="pic" idx="1" hasCustomPrompt="1"/>
          </p:nvPr>
        </p:nvSpPr>
        <p:spPr>
          <a:xfrm>
            <a:off x="3570644" y="767419"/>
            <a:ext cx="8115230" cy="5330952"/>
          </a:xfrm>
          <a:solidFill>
            <a:schemeClr val="bg1">
              <a:lumMod val="75000"/>
            </a:schemeClr>
          </a:solidFill>
        </p:spPr>
        <p:txBody>
          <a:bodyPr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l-GR" noProof="0"/>
              <a:t>Κάντε κλικ στο εικονίδιο για να προσθέσετε μια εικόνα</a:t>
            </a:r>
          </a:p>
        </p:txBody>
      </p:sp>
      <p:sp>
        <p:nvSpPr>
          <p:cNvPr id="4" name="Θέση κειμένου 3"/>
          <p:cNvSpPr>
            <a:spLocks noGrp="1"/>
          </p:cNvSpPr>
          <p:nvPr>
            <p:ph type="body" sz="half" idx="2" hasCustomPrompt="1"/>
          </p:nvPr>
        </p:nvSpPr>
        <p:spPr>
          <a:xfrm>
            <a:off x="256032" y="3493008"/>
            <a:ext cx="2834640" cy="2322576"/>
          </a:xfrm>
        </p:spPr>
        <p:txBody>
          <a:bodyPr rtlCol="0"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l-GR" noProof="0"/>
              <a:t>Στυλ υποδείγματος κειμένου</a:t>
            </a:r>
          </a:p>
        </p:txBody>
      </p:sp>
      <p:sp>
        <p:nvSpPr>
          <p:cNvPr id="8" name="Θέση ημερομηνίας 7"/>
          <p:cNvSpPr>
            <a:spLocks noGrp="1"/>
          </p:cNvSpPr>
          <p:nvPr>
            <p:ph type="dt" sz="half" idx="10"/>
          </p:nvPr>
        </p:nvSpPr>
        <p:spPr/>
        <p:txBody>
          <a:bodyPr rtlCol="0"/>
          <a:lstStyle/>
          <a:p>
            <a:pPr rtl="0"/>
            <a:fld id="{FA42B040-77DC-4B09-BE49-D3597A2E4972}" type="datetime1">
              <a:rPr lang="el-GR" noProof="0" smtClean="0"/>
              <a:t>25/11/2024</a:t>
            </a:fld>
            <a:endParaRPr lang="el-GR" noProof="0"/>
          </a:p>
        </p:txBody>
      </p:sp>
      <p:sp>
        <p:nvSpPr>
          <p:cNvPr id="9" name="Θέση υποσέλιδου 8"/>
          <p:cNvSpPr>
            <a:spLocks noGrp="1"/>
          </p:cNvSpPr>
          <p:nvPr>
            <p:ph type="ftr" sz="quarter" idx="11"/>
          </p:nvPr>
        </p:nvSpPr>
        <p:spPr>
          <a:xfrm>
            <a:off x="3499101" y="6356350"/>
            <a:ext cx="5911517" cy="365125"/>
          </a:xfrm>
        </p:spPr>
        <p:txBody>
          <a:bodyPr rtlCol="0"/>
          <a:lstStyle/>
          <a:p>
            <a:pPr rtl="0"/>
            <a:endParaRPr lang="el-GR" noProof="0"/>
          </a:p>
        </p:txBody>
      </p:sp>
      <p:sp>
        <p:nvSpPr>
          <p:cNvPr id="10" name="Θέση αριθμού διαφάνειας 9"/>
          <p:cNvSpPr>
            <a:spLocks noGrp="1"/>
          </p:cNvSpPr>
          <p:nvPr>
            <p:ph type="sldNum" sz="quarter" idx="12"/>
          </p:nvPr>
        </p:nvSpPr>
        <p:spPr/>
        <p:txBody>
          <a:bodyPr rtlCol="0"/>
          <a:lstStyle/>
          <a:p>
            <a:pPr rtl="0"/>
            <a:fld id="{4FAB73BC-B049-4115-A692-8D63A059BFB8}" type="slidenum">
              <a:rPr lang="el-GR" noProof="0" smtClean="0"/>
              <a:t>‹#›</a:t>
            </a:fld>
            <a:endParaRPr lang="el-GR" noProof="0"/>
          </a:p>
        </p:txBody>
      </p:sp>
    </p:spTree>
    <p:extLst>
      <p:ext uri="{BB962C8B-B14F-4D97-AF65-F5344CB8AC3E}">
        <p14:creationId xmlns:p14="http://schemas.microsoft.com/office/powerpoint/2010/main" val="20182519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p:txBody>
          <a:bodyPr rtlCol="0"/>
          <a:lstStyle/>
          <a:p>
            <a:pPr rtl="0"/>
            <a:r>
              <a:rPr lang="el-GR" dirty="0"/>
              <a:t>Κάντε κλικ για να επεξεργαστείτε τον τίτλο υποδείγματος</a:t>
            </a:r>
            <a:endParaRPr lang="el-GR" noProof="0" dirty="0"/>
          </a:p>
        </p:txBody>
      </p:sp>
      <p:sp>
        <p:nvSpPr>
          <p:cNvPr id="3" name="Σύμβολο κράτησης θέσης κατακόρυφου κειμένου 2"/>
          <p:cNvSpPr>
            <a:spLocks noGrp="1"/>
          </p:cNvSpPr>
          <p:nvPr>
            <p:ph type="body" orient="vert" idx="1" hasCustomPrompt="1"/>
          </p:nvPr>
        </p:nvSpPr>
        <p:spPr/>
        <p:txBody>
          <a:bodyPr vert="eaVert" rtlCol="0" anchor="t"/>
          <a:lstStyle/>
          <a:p>
            <a:pPr lvl="0" rtl="0"/>
            <a:r>
              <a:rPr lang="el-GR" noProof="0"/>
              <a:t>Στυλ υποδείγματος κειμένου</a:t>
            </a:r>
          </a:p>
          <a:p>
            <a:pPr lvl="1" rtl="0"/>
            <a:r>
              <a:rPr lang="el-GR" noProof="0"/>
              <a:t>Δεύτερου επιπέδου</a:t>
            </a:r>
          </a:p>
          <a:p>
            <a:pPr lvl="2" rtl="0"/>
            <a:r>
              <a:rPr lang="el-GR" noProof="0"/>
              <a:t>Τρίτου επιπέδου</a:t>
            </a:r>
          </a:p>
          <a:p>
            <a:pPr lvl="3" rtl="0"/>
            <a:r>
              <a:rPr lang="el-GR" noProof="0"/>
              <a:t>Τέταρτου επιπέδου</a:t>
            </a:r>
          </a:p>
          <a:p>
            <a:pPr lvl="4" rtl="0"/>
            <a:r>
              <a:rPr lang="el-GR" noProof="0"/>
              <a:t>Πέμπτου επιπέδου</a:t>
            </a:r>
          </a:p>
        </p:txBody>
      </p:sp>
      <p:sp>
        <p:nvSpPr>
          <p:cNvPr id="7" name="Θέση ημερομηνίας 6"/>
          <p:cNvSpPr>
            <a:spLocks noGrp="1"/>
          </p:cNvSpPr>
          <p:nvPr>
            <p:ph type="dt" sz="half" idx="10"/>
          </p:nvPr>
        </p:nvSpPr>
        <p:spPr/>
        <p:txBody>
          <a:bodyPr rtlCol="0"/>
          <a:lstStyle/>
          <a:p>
            <a:pPr rtl="0"/>
            <a:fld id="{2BE8E5DE-8645-4542-A21E-9E5BC6D73D1D}" type="datetime1">
              <a:rPr lang="el-GR" noProof="0" smtClean="0"/>
              <a:t>25/11/2024</a:t>
            </a:fld>
            <a:endParaRPr lang="el-GR" noProof="0"/>
          </a:p>
        </p:txBody>
      </p:sp>
      <p:sp>
        <p:nvSpPr>
          <p:cNvPr id="8" name="Θέση υποσέλιδου 7"/>
          <p:cNvSpPr>
            <a:spLocks noGrp="1"/>
          </p:cNvSpPr>
          <p:nvPr>
            <p:ph type="ftr" sz="quarter" idx="11"/>
          </p:nvPr>
        </p:nvSpPr>
        <p:spPr/>
        <p:txBody>
          <a:bodyPr rtlCol="0"/>
          <a:lstStyle/>
          <a:p>
            <a:pPr rtl="0"/>
            <a:endParaRPr lang="el-GR" noProof="0"/>
          </a:p>
        </p:txBody>
      </p:sp>
      <p:sp>
        <p:nvSpPr>
          <p:cNvPr id="9" name="Θέση αριθμού διαφάνειας 8"/>
          <p:cNvSpPr>
            <a:spLocks noGrp="1"/>
          </p:cNvSpPr>
          <p:nvPr>
            <p:ph type="sldNum" sz="quarter" idx="12"/>
          </p:nvPr>
        </p:nvSpPr>
        <p:spPr/>
        <p:txBody>
          <a:bodyPr rtlCol="0"/>
          <a:lstStyle/>
          <a:p>
            <a:pPr rtl="0"/>
            <a:fld id="{4FAB73BC-B049-4115-A692-8D63A059BFB8}" type="slidenum">
              <a:rPr lang="el-GR" noProof="0" smtClean="0"/>
              <a:t>‹#›</a:t>
            </a:fld>
            <a:endParaRPr lang="el-GR" noProof="0"/>
          </a:p>
        </p:txBody>
      </p:sp>
    </p:spTree>
    <p:extLst>
      <p:ext uri="{BB962C8B-B14F-4D97-AF65-F5344CB8AC3E}">
        <p14:creationId xmlns:p14="http://schemas.microsoft.com/office/powerpoint/2010/main" val="41717800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hasCustomPrompt="1"/>
          </p:nvPr>
        </p:nvSpPr>
        <p:spPr>
          <a:xfrm>
            <a:off x="381000" y="990600"/>
            <a:ext cx="2819400" cy="4953000"/>
          </a:xfrm>
        </p:spPr>
        <p:txBody>
          <a:bodyPr vert="eaVert" rtlCol="0"/>
          <a:lstStyle/>
          <a:p>
            <a:pPr rtl="0"/>
            <a:r>
              <a:rPr lang="el-GR" dirty="0"/>
              <a:t>Κάντε κλικ για να επεξεργαστείτε τον τίτλο υποδείγματος</a:t>
            </a:r>
            <a:endParaRPr lang="el-GR" noProof="0" dirty="0"/>
          </a:p>
        </p:txBody>
      </p:sp>
      <p:sp>
        <p:nvSpPr>
          <p:cNvPr id="3" name="Σύμβολο κράτησης θέσης κατακόρυφου κειμένου 2"/>
          <p:cNvSpPr>
            <a:spLocks noGrp="1"/>
          </p:cNvSpPr>
          <p:nvPr>
            <p:ph type="body" orient="vert" idx="1" hasCustomPrompt="1"/>
          </p:nvPr>
        </p:nvSpPr>
        <p:spPr>
          <a:xfrm>
            <a:off x="3867912" y="868680"/>
            <a:ext cx="7315200" cy="5120640"/>
          </a:xfrm>
        </p:spPr>
        <p:txBody>
          <a:bodyPr vert="eaVert" rtlCol="0" anchor="t"/>
          <a:lstStyle/>
          <a:p>
            <a:pPr lvl="0" rtl="0"/>
            <a:r>
              <a:rPr lang="el-GR" noProof="0"/>
              <a:t>Στυλ υποδείγματος κειμένου</a:t>
            </a:r>
          </a:p>
          <a:p>
            <a:pPr lvl="1" rtl="0"/>
            <a:r>
              <a:rPr lang="el-GR" noProof="0"/>
              <a:t>Δεύτερου επιπέδου</a:t>
            </a:r>
          </a:p>
          <a:p>
            <a:pPr lvl="2" rtl="0"/>
            <a:r>
              <a:rPr lang="el-GR" noProof="0"/>
              <a:t>Τρίτου επιπέδου</a:t>
            </a:r>
          </a:p>
          <a:p>
            <a:pPr lvl="3" rtl="0"/>
            <a:r>
              <a:rPr lang="el-GR" noProof="0"/>
              <a:t>Τέταρτου επιπέδου</a:t>
            </a:r>
          </a:p>
          <a:p>
            <a:pPr lvl="4" rtl="0"/>
            <a:r>
              <a:rPr lang="el-GR" noProof="0"/>
              <a:t>Πέμπτου επιπέδου</a:t>
            </a:r>
          </a:p>
        </p:txBody>
      </p:sp>
      <p:sp>
        <p:nvSpPr>
          <p:cNvPr id="7" name="Θέση ημερομηνίας 6"/>
          <p:cNvSpPr>
            <a:spLocks noGrp="1"/>
          </p:cNvSpPr>
          <p:nvPr>
            <p:ph type="dt" sz="half" idx="10"/>
          </p:nvPr>
        </p:nvSpPr>
        <p:spPr/>
        <p:txBody>
          <a:bodyPr rtlCol="0"/>
          <a:lstStyle/>
          <a:p>
            <a:pPr rtl="0"/>
            <a:fld id="{16EAE5AE-2BCE-44A7-8B49-D69D0B032D66}" type="datetime1">
              <a:rPr lang="el-GR" noProof="0" smtClean="0"/>
              <a:t>25/11/2024</a:t>
            </a:fld>
            <a:endParaRPr lang="el-GR" noProof="0"/>
          </a:p>
        </p:txBody>
      </p:sp>
      <p:sp>
        <p:nvSpPr>
          <p:cNvPr id="8" name="Θέση υποσέλιδου 7"/>
          <p:cNvSpPr>
            <a:spLocks noGrp="1"/>
          </p:cNvSpPr>
          <p:nvPr>
            <p:ph type="ftr" sz="quarter" idx="11"/>
          </p:nvPr>
        </p:nvSpPr>
        <p:spPr/>
        <p:txBody>
          <a:bodyPr rtlCol="0"/>
          <a:lstStyle/>
          <a:p>
            <a:pPr rtl="0"/>
            <a:endParaRPr lang="el-GR" noProof="0"/>
          </a:p>
        </p:txBody>
      </p:sp>
      <p:sp>
        <p:nvSpPr>
          <p:cNvPr id="9" name="Θέση αριθμού διαφάνειας 8"/>
          <p:cNvSpPr>
            <a:spLocks noGrp="1"/>
          </p:cNvSpPr>
          <p:nvPr>
            <p:ph type="sldNum" sz="quarter" idx="12"/>
          </p:nvPr>
        </p:nvSpPr>
        <p:spPr/>
        <p:txBody>
          <a:bodyPr rtlCol="0"/>
          <a:lstStyle/>
          <a:p>
            <a:pPr rtl="0"/>
            <a:fld id="{4FAB73BC-B049-4115-A692-8D63A059BFB8}" type="slidenum">
              <a:rPr lang="el-GR" noProof="0" smtClean="0"/>
              <a:t>‹#›</a:t>
            </a:fld>
            <a:endParaRPr lang="el-GR" noProof="0"/>
          </a:p>
        </p:txBody>
      </p:sp>
    </p:spTree>
    <p:extLst>
      <p:ext uri="{BB962C8B-B14F-4D97-AF65-F5344CB8AC3E}">
        <p14:creationId xmlns:p14="http://schemas.microsoft.com/office/powerpoint/2010/main" val="5562793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589213" y="2514600"/>
            <a:ext cx="8915399" cy="2262781"/>
          </a:xfrm>
        </p:spPr>
        <p:txBody>
          <a:bodyPr anchor="b">
            <a:normAutofit/>
          </a:bodyPr>
          <a:lstStyle>
            <a:lvl1pPr>
              <a:defRPr sz="5400"/>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hasCustomPrompt="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F707C7D8-1A7B-462B-8E48-CA5E8E08BC61}" type="datetimeFigureOut">
              <a:rPr lang="en-US" smtClean="0"/>
              <a:t>25-Nov-24</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BFE972E0-F013-4266-9434-CACE684EB8E6}" type="slidenum">
              <a:rPr lang="en-US" smtClean="0"/>
              <a:t>‹#›</a:t>
            </a:fld>
            <a:endParaRPr lang="en-US"/>
          </a:p>
        </p:txBody>
      </p:sp>
    </p:spTree>
    <p:extLst>
      <p:ext uri="{BB962C8B-B14F-4D97-AF65-F5344CB8AC3E}">
        <p14:creationId xmlns:p14="http://schemas.microsoft.com/office/powerpoint/2010/main" val="26731798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92925" y="624110"/>
            <a:ext cx="8911687" cy="1280890"/>
          </a:xfrm>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hasCustomPrompt="1"/>
          </p:nvPr>
        </p:nvSpPr>
        <p:spPr>
          <a:xfrm>
            <a:off x="2589212" y="2133600"/>
            <a:ext cx="8915400" cy="3777622"/>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F707C7D8-1A7B-462B-8E48-CA5E8E08BC61}" type="datetimeFigureOut">
              <a:rPr lang="en-US" smtClean="0"/>
              <a:t>25-Nov-24</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FE972E0-F013-4266-9434-CACE684EB8E6}" type="slidenum">
              <a:rPr lang="en-US" smtClean="0"/>
              <a:t>‹#›</a:t>
            </a:fld>
            <a:endParaRPr lang="en-US"/>
          </a:p>
        </p:txBody>
      </p:sp>
    </p:spTree>
    <p:extLst>
      <p:ext uri="{BB962C8B-B14F-4D97-AF65-F5344CB8AC3E}">
        <p14:creationId xmlns:p14="http://schemas.microsoft.com/office/powerpoint/2010/main" val="28809292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89212" y="2058750"/>
            <a:ext cx="8915399" cy="1468800"/>
          </a:xfrm>
        </p:spPr>
        <p:txBody>
          <a:bodyPr anchor="b"/>
          <a:lstStyle>
            <a:lvl1pPr algn="l">
              <a:defRPr sz="40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hasCustomPrompt="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F707C7D8-1A7B-462B-8E48-CA5E8E08BC61}" type="datetimeFigureOut">
              <a:rPr lang="en-US" smtClean="0"/>
              <a:t>25-Nov-24</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BFE972E0-F013-4266-9434-CACE684EB8E6}" type="slidenum">
              <a:rPr lang="en-US" smtClean="0"/>
              <a:t>‹#›</a:t>
            </a:fld>
            <a:endParaRPr lang="en-US"/>
          </a:p>
        </p:txBody>
      </p:sp>
    </p:spTree>
    <p:extLst>
      <p:ext uri="{BB962C8B-B14F-4D97-AF65-F5344CB8AC3E}">
        <p14:creationId xmlns:p14="http://schemas.microsoft.com/office/powerpoint/2010/main" val="41221218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8" name="Title 7"/>
          <p:cNvSpPr>
            <a:spLocks noGrp="1"/>
          </p:cNvSpPr>
          <p:nvPr>
            <p:ph type="title" hasCustomPrompt="1"/>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hasCustomPrompt="1"/>
          </p:nvPr>
        </p:nvSpPr>
        <p:spPr>
          <a:xfrm>
            <a:off x="2589212" y="2133600"/>
            <a:ext cx="4313864" cy="3777622"/>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hasCustomPrompt="1"/>
          </p:nvPr>
        </p:nvSpPr>
        <p:spPr>
          <a:xfrm>
            <a:off x="7190747" y="2126222"/>
            <a:ext cx="4313864" cy="3777622"/>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F707C7D8-1A7B-462B-8E48-CA5E8E08BC61}" type="datetimeFigureOut">
              <a:rPr lang="en-US" smtClean="0"/>
              <a:t>25-Nov-24</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BFE972E0-F013-4266-9434-CACE684EB8E6}" type="slidenum">
              <a:rPr lang="en-US" smtClean="0"/>
              <a:t>‹#›</a:t>
            </a:fld>
            <a:endParaRPr lang="en-US"/>
          </a:p>
        </p:txBody>
      </p:sp>
    </p:spTree>
    <p:extLst>
      <p:ext uri="{BB962C8B-B14F-4D97-AF65-F5344CB8AC3E}">
        <p14:creationId xmlns:p14="http://schemas.microsoft.com/office/powerpoint/2010/main" val="34406962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hasCustomPrompt="1"/>
          </p:nvPr>
        </p:nvSpPr>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hasCustomPrompt="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hasCustomPrompt="1"/>
          </p:nvPr>
        </p:nvSpPr>
        <p:spPr>
          <a:xfrm>
            <a:off x="2589212" y="2548966"/>
            <a:ext cx="4342893" cy="3354060"/>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hasCustomPrompt="1"/>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hasCustomPrompt="1"/>
          </p:nvPr>
        </p:nvSpPr>
        <p:spPr>
          <a:xfrm>
            <a:off x="7166957" y="2545738"/>
            <a:ext cx="4338674" cy="3354060"/>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F707C7D8-1A7B-462B-8E48-CA5E8E08BC61}" type="datetimeFigureOut">
              <a:rPr lang="en-US" smtClean="0"/>
              <a:t>25-Nov-24</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BFE972E0-F013-4266-9434-CACE684EB8E6}" type="slidenum">
              <a:rPr lang="en-US" smtClean="0"/>
              <a:t>‹#›</a:t>
            </a:fld>
            <a:endParaRPr lang="en-US"/>
          </a:p>
        </p:txBody>
      </p:sp>
    </p:spTree>
    <p:extLst>
      <p:ext uri="{BB962C8B-B14F-4D97-AF65-F5344CB8AC3E}">
        <p14:creationId xmlns:p14="http://schemas.microsoft.com/office/powerpoint/2010/main" val="3171255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a:xfrm>
            <a:off x="839788" y="365125"/>
            <a:ext cx="10515600" cy="1325563"/>
          </a:xfrm>
        </p:spPr>
        <p:txBody>
          <a:bodyPr/>
          <a:lstStyle/>
          <a:p>
            <a:r>
              <a:rPr lang="el-GR"/>
              <a:t>Κάντε κλικ για να επεξεργαστείτε τον τίτλο υποδείγματος</a:t>
            </a:r>
            <a:endParaRPr lang="en-US"/>
          </a:p>
        </p:txBody>
      </p:sp>
      <p:sp>
        <p:nvSpPr>
          <p:cNvPr id="3" name="Θέση κειμένου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p:cNvSpPr>
            <a:spLocks noGrp="1"/>
          </p:cNvSpPr>
          <p:nvPr>
            <p:ph sz="half" idx="2" hasCustomPrompt="1"/>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5" name="Θέση κειμένου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p:cNvSpPr>
            <a:spLocks noGrp="1"/>
          </p:cNvSpPr>
          <p:nvPr>
            <p:ph sz="quarter" idx="4" hasCustomPrompt="1"/>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7" name="Θέση ημερομηνίας 6"/>
          <p:cNvSpPr>
            <a:spLocks noGrp="1"/>
          </p:cNvSpPr>
          <p:nvPr>
            <p:ph type="dt" sz="half" idx="10"/>
          </p:nvPr>
        </p:nvSpPr>
        <p:spPr/>
        <p:txBody>
          <a:bodyPr/>
          <a:lstStyle/>
          <a:p>
            <a:fld id="{6BBE9F3B-AB5A-400D-AE7C-AA75907FE355}" type="datetimeFigureOut">
              <a:rPr lang="en-US" smtClean="0"/>
              <a:t>25-Nov-24</a:t>
            </a:fld>
            <a:endParaRPr lang="en-US"/>
          </a:p>
        </p:txBody>
      </p:sp>
      <p:sp>
        <p:nvSpPr>
          <p:cNvPr id="8" name="Θέση υποσέλιδου 7"/>
          <p:cNvSpPr>
            <a:spLocks noGrp="1"/>
          </p:cNvSpPr>
          <p:nvPr>
            <p:ph type="ftr" sz="quarter" idx="11"/>
          </p:nvPr>
        </p:nvSpPr>
        <p:spPr/>
        <p:txBody>
          <a:bodyPr/>
          <a:lstStyle/>
          <a:p>
            <a:endParaRPr lang="en-US"/>
          </a:p>
        </p:txBody>
      </p:sp>
      <p:sp>
        <p:nvSpPr>
          <p:cNvPr id="9" name="Θέση αριθμού διαφάνειας 8"/>
          <p:cNvSpPr>
            <a:spLocks noGrp="1"/>
          </p:cNvSpPr>
          <p:nvPr>
            <p:ph type="sldNum" sz="quarter" idx="12"/>
          </p:nvPr>
        </p:nvSpPr>
        <p:spPr/>
        <p:txBody>
          <a:bodyPr/>
          <a:lstStyle/>
          <a:p>
            <a:fld id="{DFF22BE8-CE67-43FD-8072-4532538FDAED}"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F707C7D8-1A7B-462B-8E48-CA5E8E08BC61}" type="datetimeFigureOut">
              <a:rPr lang="en-US" smtClean="0"/>
              <a:t>25-Nov-24</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BFE972E0-F013-4266-9434-CACE684EB8E6}" type="slidenum">
              <a:rPr lang="en-US" smtClean="0"/>
              <a:t>‹#›</a:t>
            </a:fld>
            <a:endParaRPr lang="en-US"/>
          </a:p>
        </p:txBody>
      </p:sp>
    </p:spTree>
    <p:extLst>
      <p:ext uri="{BB962C8B-B14F-4D97-AF65-F5344CB8AC3E}">
        <p14:creationId xmlns:p14="http://schemas.microsoft.com/office/powerpoint/2010/main" val="18901261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07C7D8-1A7B-462B-8E48-CA5E8E08BC61}" type="datetimeFigureOut">
              <a:rPr lang="en-US" smtClean="0"/>
              <a:t>25-Nov-24</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BFE972E0-F013-4266-9434-CACE684EB8E6}" type="slidenum">
              <a:rPr lang="en-US" smtClean="0"/>
              <a:t>‹#›</a:t>
            </a:fld>
            <a:endParaRPr lang="en-US"/>
          </a:p>
        </p:txBody>
      </p:sp>
    </p:spTree>
    <p:extLst>
      <p:ext uri="{BB962C8B-B14F-4D97-AF65-F5344CB8AC3E}">
        <p14:creationId xmlns:p14="http://schemas.microsoft.com/office/powerpoint/2010/main" val="24958063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89212" y="446088"/>
            <a:ext cx="3505199" cy="976312"/>
          </a:xfrm>
        </p:spPr>
        <p:txBody>
          <a:bodyPr anchor="b"/>
          <a:lstStyle>
            <a:lvl1pPr algn="l">
              <a:defRPr sz="2000" b="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hasCustomPrompt="1"/>
          </p:nvPr>
        </p:nvSpPr>
        <p:spPr>
          <a:xfrm>
            <a:off x="6323012" y="446088"/>
            <a:ext cx="5181600" cy="5414963"/>
          </a:xfrm>
        </p:spPr>
        <p:txBody>
          <a:bodyPr anchor="ct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hasCustomPrompt="1"/>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F707C7D8-1A7B-462B-8E48-CA5E8E08BC61}" type="datetimeFigureOut">
              <a:rPr lang="en-US" smtClean="0"/>
              <a:t>25-Nov-24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BFE972E0-F013-4266-9434-CACE684EB8E6}" type="slidenum">
              <a:rPr lang="en-US" smtClean="0"/>
              <a:t>‹#›</a:t>
            </a:fld>
            <a:endParaRPr lang="en-US"/>
          </a:p>
        </p:txBody>
      </p:sp>
    </p:spTree>
    <p:extLst>
      <p:ext uri="{BB962C8B-B14F-4D97-AF65-F5344CB8AC3E}">
        <p14:creationId xmlns:p14="http://schemas.microsoft.com/office/powerpoint/2010/main" val="2689278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89213" y="4800600"/>
            <a:ext cx="8915400" cy="566738"/>
          </a:xfrm>
        </p:spPr>
        <p:txBody>
          <a:bodyPr anchor="b">
            <a:normAutofit/>
          </a:bodyPr>
          <a:lstStyle>
            <a:lvl1pPr algn="l">
              <a:defRPr sz="2400" b="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hasCustomPrompt="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hasCustomPrompt="1"/>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F707C7D8-1A7B-462B-8E48-CA5E8E08BC61}" type="datetimeFigureOut">
              <a:rPr lang="en-US" smtClean="0"/>
              <a:t>25-Nov-24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FE972E0-F013-4266-9434-CACE684EB8E6}" type="slidenum">
              <a:rPr lang="en-US" smtClean="0"/>
              <a:t>‹#›</a:t>
            </a:fld>
            <a:endParaRPr lang="en-US"/>
          </a:p>
        </p:txBody>
      </p:sp>
    </p:spTree>
    <p:extLst>
      <p:ext uri="{BB962C8B-B14F-4D97-AF65-F5344CB8AC3E}">
        <p14:creationId xmlns:p14="http://schemas.microsoft.com/office/powerpoint/2010/main" val="39356605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89212" y="609600"/>
            <a:ext cx="8915399" cy="3117040"/>
          </a:xfrm>
        </p:spPr>
        <p:txBody>
          <a:bodyPr anchor="ctr">
            <a:normAutofit/>
          </a:bodyPr>
          <a:lstStyle>
            <a:lvl1pPr algn="l">
              <a:defRPr sz="48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hasCustomPrompt="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F707C7D8-1A7B-462B-8E48-CA5E8E08BC61}" type="datetimeFigureOut">
              <a:rPr lang="en-US" smtClean="0"/>
              <a:t>25-Nov-24</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BFE972E0-F013-4266-9434-CACE684EB8E6}" type="slidenum">
              <a:rPr lang="en-US" smtClean="0"/>
              <a:t>‹#›</a:t>
            </a:fld>
            <a:endParaRPr lang="en-US"/>
          </a:p>
        </p:txBody>
      </p:sp>
    </p:spTree>
    <p:extLst>
      <p:ext uri="{BB962C8B-B14F-4D97-AF65-F5344CB8AC3E}">
        <p14:creationId xmlns:p14="http://schemas.microsoft.com/office/powerpoint/2010/main" val="42477174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49949" y="609600"/>
            <a:ext cx="8393926" cy="2895600"/>
          </a:xfrm>
        </p:spPr>
        <p:txBody>
          <a:bodyPr anchor="ctr">
            <a:normAutofit/>
          </a:bodyPr>
          <a:lstStyle>
            <a:lvl1pPr algn="l">
              <a:defRPr sz="4800" b="0" cap="none"/>
            </a:lvl1pPr>
          </a:lstStyle>
          <a:p>
            <a:r>
              <a:rPr lang="el-GR"/>
              <a:t>Κάντε κλικ για να επεξεργαστείτε τον τίτλο υποδείγματος</a:t>
            </a:r>
            <a:endParaRPr lang="en-US" dirty="0"/>
          </a:p>
        </p:txBody>
      </p:sp>
      <p:sp>
        <p:nvSpPr>
          <p:cNvPr id="13" name="Text Placeholder 9"/>
          <p:cNvSpPr>
            <a:spLocks noGrp="1"/>
          </p:cNvSpPr>
          <p:nvPr>
            <p:ph type="body" sz="quarter" idx="13" hasCustomPrompt="1"/>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Στυλ κειμένου υποδείγματος</a:t>
            </a:r>
          </a:p>
        </p:txBody>
      </p:sp>
      <p:sp>
        <p:nvSpPr>
          <p:cNvPr id="3" name="Text Placeholder 2"/>
          <p:cNvSpPr>
            <a:spLocks noGrp="1"/>
          </p:cNvSpPr>
          <p:nvPr>
            <p:ph type="body" idx="1" hasCustomPrompt="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F707C7D8-1A7B-462B-8E48-CA5E8E08BC61}" type="datetimeFigureOut">
              <a:rPr lang="en-US" smtClean="0"/>
              <a:t>25-Nov-24</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BFE972E0-F013-4266-9434-CACE684EB8E6}"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panose="020B0604020202020204"/>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panose="020B0604020202020204"/>
              </a:rPr>
              <a:t>”</a:t>
            </a:r>
          </a:p>
        </p:txBody>
      </p:sp>
    </p:spTree>
    <p:extLst>
      <p:ext uri="{BB962C8B-B14F-4D97-AF65-F5344CB8AC3E}">
        <p14:creationId xmlns:p14="http://schemas.microsoft.com/office/powerpoint/2010/main" val="35623988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89213" y="2438400"/>
            <a:ext cx="8915400" cy="2724845"/>
          </a:xfrm>
        </p:spPr>
        <p:txBody>
          <a:bodyPr anchor="b">
            <a:normAutofit/>
          </a:bodyPr>
          <a:lstStyle>
            <a:lvl1pPr algn="l">
              <a:defRPr sz="4800" b="0"/>
            </a:lvl1pPr>
          </a:lstStyle>
          <a:p>
            <a:r>
              <a:rPr lang="el-GR"/>
              <a:t>Κάντε κλικ για να επεξεργαστείτε τον τίτλο υποδείγματος</a:t>
            </a:r>
            <a:endParaRPr lang="en-US" dirty="0"/>
          </a:p>
        </p:txBody>
      </p:sp>
      <p:sp>
        <p:nvSpPr>
          <p:cNvPr id="4" name="Text Placeholder 3"/>
          <p:cNvSpPr>
            <a:spLocks noGrp="1"/>
          </p:cNvSpPr>
          <p:nvPr>
            <p:ph type="body" sz="half" idx="2" hasCustomPrompt="1"/>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l-GR"/>
              <a:t>Στυλ κειμένου υποδείγματος</a:t>
            </a:r>
          </a:p>
        </p:txBody>
      </p:sp>
      <p:sp>
        <p:nvSpPr>
          <p:cNvPr id="5" name="Date Placeholder 4"/>
          <p:cNvSpPr>
            <a:spLocks noGrp="1"/>
          </p:cNvSpPr>
          <p:nvPr>
            <p:ph type="dt" sz="half" idx="10"/>
          </p:nvPr>
        </p:nvSpPr>
        <p:spPr/>
        <p:txBody>
          <a:bodyPr/>
          <a:lstStyle/>
          <a:p>
            <a:fld id="{F707C7D8-1A7B-462B-8E48-CA5E8E08BC61}" type="datetimeFigureOut">
              <a:rPr lang="en-US" smtClean="0"/>
              <a:t>25-Nov-24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FE972E0-F013-4266-9434-CACE684EB8E6}" type="slidenum">
              <a:rPr lang="en-US" smtClean="0"/>
              <a:t>‹#›</a:t>
            </a:fld>
            <a:endParaRPr lang="en-US"/>
          </a:p>
        </p:txBody>
      </p:sp>
    </p:spTree>
    <p:extLst>
      <p:ext uri="{BB962C8B-B14F-4D97-AF65-F5344CB8AC3E}">
        <p14:creationId xmlns:p14="http://schemas.microsoft.com/office/powerpoint/2010/main" val="13711299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Κάρτα ονόματος με φράση">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2849949" y="609600"/>
            <a:ext cx="8393926" cy="2895600"/>
          </a:xfrm>
        </p:spPr>
        <p:txBody>
          <a:bodyPr anchor="ctr">
            <a:normAutofit/>
          </a:bodyPr>
          <a:lstStyle>
            <a:lvl1pPr algn="l">
              <a:defRPr sz="4800" b="0" cap="none"/>
            </a:lvl1pPr>
          </a:lstStyle>
          <a:p>
            <a:r>
              <a:rPr lang="el-GR"/>
              <a:t>Κάντε κλικ για να επεξεργαστείτε τον τίτλο υποδείγματος</a:t>
            </a:r>
            <a:endParaRPr lang="en-US" dirty="0"/>
          </a:p>
        </p:txBody>
      </p:sp>
      <p:sp>
        <p:nvSpPr>
          <p:cNvPr id="21" name="Text Placeholder 9"/>
          <p:cNvSpPr>
            <a:spLocks noGrp="1"/>
          </p:cNvSpPr>
          <p:nvPr>
            <p:ph type="body" sz="quarter" idx="13" hasCustomPrompt="1"/>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Στυλ κειμένου υποδείγματος</a:t>
            </a:r>
          </a:p>
        </p:txBody>
      </p:sp>
      <p:sp>
        <p:nvSpPr>
          <p:cNvPr id="4" name="Text Placeholder 3"/>
          <p:cNvSpPr>
            <a:spLocks noGrp="1"/>
          </p:cNvSpPr>
          <p:nvPr>
            <p:ph type="body" sz="half" idx="2" hasCustomPrompt="1"/>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l-GR"/>
              <a:t>Στυλ κειμένου υποδείγματος</a:t>
            </a:r>
          </a:p>
        </p:txBody>
      </p:sp>
      <p:sp>
        <p:nvSpPr>
          <p:cNvPr id="5" name="Date Placeholder 4"/>
          <p:cNvSpPr>
            <a:spLocks noGrp="1"/>
          </p:cNvSpPr>
          <p:nvPr>
            <p:ph type="dt" sz="half" idx="10"/>
          </p:nvPr>
        </p:nvSpPr>
        <p:spPr/>
        <p:txBody>
          <a:bodyPr/>
          <a:lstStyle/>
          <a:p>
            <a:fld id="{F707C7D8-1A7B-462B-8E48-CA5E8E08BC61}" type="datetimeFigureOut">
              <a:rPr lang="en-US" smtClean="0"/>
              <a:t>25-Nov-24</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FE972E0-F013-4266-9434-CACE684EB8E6}"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panose="020B0604020202020204"/>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panose="020B0604020202020204"/>
              </a:rPr>
              <a:t>”</a:t>
            </a:r>
          </a:p>
        </p:txBody>
      </p:sp>
    </p:spTree>
    <p:extLst>
      <p:ext uri="{BB962C8B-B14F-4D97-AF65-F5344CB8AC3E}">
        <p14:creationId xmlns:p14="http://schemas.microsoft.com/office/powerpoint/2010/main" val="18440600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rue ή Fals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89212" y="627407"/>
            <a:ext cx="8915399" cy="2880020"/>
          </a:xfrm>
        </p:spPr>
        <p:txBody>
          <a:bodyPr anchor="ctr">
            <a:normAutofit/>
          </a:bodyPr>
          <a:lstStyle>
            <a:lvl1pPr algn="l">
              <a:defRPr sz="4800" b="0"/>
            </a:lvl1pPr>
          </a:lstStyle>
          <a:p>
            <a:r>
              <a:rPr lang="el-GR"/>
              <a:t>Κάντε κλικ για να επεξεργαστείτε τον τίτλο υποδείγματος</a:t>
            </a:r>
            <a:endParaRPr lang="en-US" dirty="0"/>
          </a:p>
        </p:txBody>
      </p:sp>
      <p:sp>
        <p:nvSpPr>
          <p:cNvPr id="21" name="Text Placeholder 9"/>
          <p:cNvSpPr>
            <a:spLocks noGrp="1"/>
          </p:cNvSpPr>
          <p:nvPr>
            <p:ph type="body" sz="quarter" idx="13" hasCustomPrompt="1"/>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Στυλ κειμένου υποδείγματος</a:t>
            </a:r>
          </a:p>
        </p:txBody>
      </p:sp>
      <p:sp>
        <p:nvSpPr>
          <p:cNvPr id="4" name="Text Placeholder 3"/>
          <p:cNvSpPr>
            <a:spLocks noGrp="1"/>
          </p:cNvSpPr>
          <p:nvPr>
            <p:ph type="body" sz="half" idx="2" hasCustomPrompt="1"/>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l-GR"/>
              <a:t>Στυλ κειμένου υποδείγματος</a:t>
            </a:r>
          </a:p>
        </p:txBody>
      </p:sp>
      <p:sp>
        <p:nvSpPr>
          <p:cNvPr id="5" name="Date Placeholder 4"/>
          <p:cNvSpPr>
            <a:spLocks noGrp="1"/>
          </p:cNvSpPr>
          <p:nvPr>
            <p:ph type="dt" sz="half" idx="10"/>
          </p:nvPr>
        </p:nvSpPr>
        <p:spPr/>
        <p:txBody>
          <a:bodyPr/>
          <a:lstStyle/>
          <a:p>
            <a:fld id="{F707C7D8-1A7B-462B-8E48-CA5E8E08BC61}" type="datetimeFigureOut">
              <a:rPr lang="en-US" smtClean="0"/>
              <a:t>25-Nov-24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FE972E0-F013-4266-9434-CACE684EB8E6}" type="slidenum">
              <a:rPr lang="en-US" smtClean="0"/>
              <a:t>‹#›</a:t>
            </a:fld>
            <a:endParaRPr lang="en-US"/>
          </a:p>
        </p:txBody>
      </p:sp>
    </p:spTree>
    <p:extLst>
      <p:ext uri="{BB962C8B-B14F-4D97-AF65-F5344CB8AC3E}">
        <p14:creationId xmlns:p14="http://schemas.microsoft.com/office/powerpoint/2010/main" val="5587184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hasCustomPrompt="1"/>
          </p:nvPr>
        </p:nvSpPr>
        <p:spPr/>
        <p:txBody>
          <a:bodyPr vert="eaVert" ancho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F707C7D8-1A7B-462B-8E48-CA5E8E08BC61}" type="datetimeFigureOut">
              <a:rPr lang="en-US" smtClean="0"/>
              <a:t>25-Nov-24</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FE972E0-F013-4266-9434-CACE684EB8E6}" type="slidenum">
              <a:rPr lang="en-US" smtClean="0"/>
              <a:t>‹#›</a:t>
            </a:fld>
            <a:endParaRPr lang="en-US"/>
          </a:p>
        </p:txBody>
      </p:sp>
    </p:spTree>
    <p:extLst>
      <p:ext uri="{BB962C8B-B14F-4D97-AF65-F5344CB8AC3E}">
        <p14:creationId xmlns:p14="http://schemas.microsoft.com/office/powerpoint/2010/main" val="41563424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p:txBody>
          <a:bodyPr/>
          <a:lstStyle/>
          <a:p>
            <a:r>
              <a:rPr lang="el-GR"/>
              <a:t>Κάντε κλικ για να επεξεργαστείτε τον τίτλο υποδείγματος</a:t>
            </a:r>
            <a:endParaRPr lang="en-US"/>
          </a:p>
        </p:txBody>
      </p:sp>
      <p:sp>
        <p:nvSpPr>
          <p:cNvPr id="3" name="Θέση ημερομηνίας 2"/>
          <p:cNvSpPr>
            <a:spLocks noGrp="1"/>
          </p:cNvSpPr>
          <p:nvPr>
            <p:ph type="dt" sz="half" idx="10"/>
          </p:nvPr>
        </p:nvSpPr>
        <p:spPr/>
        <p:txBody>
          <a:bodyPr/>
          <a:lstStyle/>
          <a:p>
            <a:fld id="{6BBE9F3B-AB5A-400D-AE7C-AA75907FE355}" type="datetimeFigureOut">
              <a:rPr lang="en-US" smtClean="0"/>
              <a:t>25-Nov-24</a:t>
            </a:fld>
            <a:endParaRPr lang="en-US"/>
          </a:p>
        </p:txBody>
      </p:sp>
      <p:sp>
        <p:nvSpPr>
          <p:cNvPr id="4" name="Θέση υποσέλιδου 3"/>
          <p:cNvSpPr>
            <a:spLocks noGrp="1"/>
          </p:cNvSpPr>
          <p:nvPr>
            <p:ph type="ftr" sz="quarter" idx="11"/>
          </p:nvPr>
        </p:nvSpPr>
        <p:spPr/>
        <p:txBody>
          <a:bodyPr/>
          <a:lstStyle/>
          <a:p>
            <a:endParaRPr lang="en-US"/>
          </a:p>
        </p:txBody>
      </p:sp>
      <p:sp>
        <p:nvSpPr>
          <p:cNvPr id="5" name="Θέση αριθμού διαφάνειας 4"/>
          <p:cNvSpPr>
            <a:spLocks noGrp="1"/>
          </p:cNvSpPr>
          <p:nvPr>
            <p:ph type="sldNum" sz="quarter" idx="12"/>
          </p:nvPr>
        </p:nvSpPr>
        <p:spPr/>
        <p:txBody>
          <a:bodyPr/>
          <a:lstStyle/>
          <a:p>
            <a:fld id="{DFF22BE8-CE67-43FD-8072-4532538FDAED}"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9294812" y="627405"/>
            <a:ext cx="2207601" cy="5283817"/>
          </a:xfrm>
        </p:spPr>
        <p:txBody>
          <a:bodyPr vert="eaVert" anchor="ct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hasCustomPrompt="1"/>
          </p:nvPr>
        </p:nvSpPr>
        <p:spPr>
          <a:xfrm>
            <a:off x="2589212" y="627405"/>
            <a:ext cx="6477000" cy="5283817"/>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F707C7D8-1A7B-462B-8E48-CA5E8E08BC61}" type="datetimeFigureOut">
              <a:rPr lang="en-US" smtClean="0"/>
              <a:t>25-Nov-24</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FE972E0-F013-4266-9434-CACE684EB8E6}" type="slidenum">
              <a:rPr lang="en-US" smtClean="0"/>
              <a:t>‹#›</a:t>
            </a:fld>
            <a:endParaRPr lang="en-US"/>
          </a:p>
        </p:txBody>
      </p:sp>
    </p:spTree>
    <p:extLst>
      <p:ext uri="{BB962C8B-B14F-4D97-AF65-F5344CB8AC3E}">
        <p14:creationId xmlns:p14="http://schemas.microsoft.com/office/powerpoint/2010/main" val="32188310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589213" y="2514600"/>
            <a:ext cx="8915399" cy="2262781"/>
          </a:xfrm>
        </p:spPr>
        <p:txBody>
          <a:bodyPr anchor="b">
            <a:normAutofit/>
          </a:bodyPr>
          <a:lstStyle>
            <a:lvl1pPr>
              <a:defRPr sz="5400"/>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hasCustomPrompt="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F707C7D8-1A7B-462B-8E48-CA5E8E08BC61}" type="datetimeFigureOut">
              <a:rPr lang="en-US" smtClean="0"/>
              <a:t>25-Nov-24</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BFE972E0-F013-4266-9434-CACE684EB8E6}" type="slidenum">
              <a:rPr lang="en-US" smtClean="0"/>
              <a:t>‹#›</a:t>
            </a:fld>
            <a:endParaRPr lang="en-US"/>
          </a:p>
        </p:txBody>
      </p:sp>
    </p:spTree>
    <p:extLst>
      <p:ext uri="{BB962C8B-B14F-4D97-AF65-F5344CB8AC3E}">
        <p14:creationId xmlns:p14="http://schemas.microsoft.com/office/powerpoint/2010/main" val="38248081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92925" y="624110"/>
            <a:ext cx="8911687" cy="1280890"/>
          </a:xfrm>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hasCustomPrompt="1"/>
          </p:nvPr>
        </p:nvSpPr>
        <p:spPr>
          <a:xfrm>
            <a:off x="2589212" y="2133600"/>
            <a:ext cx="8915400" cy="3777622"/>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F707C7D8-1A7B-462B-8E48-CA5E8E08BC61}" type="datetimeFigureOut">
              <a:rPr lang="en-US" smtClean="0"/>
              <a:t>25-Nov-24</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FE972E0-F013-4266-9434-CACE684EB8E6}" type="slidenum">
              <a:rPr lang="en-US" smtClean="0"/>
              <a:t>‹#›</a:t>
            </a:fld>
            <a:endParaRPr lang="en-US"/>
          </a:p>
        </p:txBody>
      </p:sp>
    </p:spTree>
    <p:extLst>
      <p:ext uri="{BB962C8B-B14F-4D97-AF65-F5344CB8AC3E}">
        <p14:creationId xmlns:p14="http://schemas.microsoft.com/office/powerpoint/2010/main" val="32271235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89212" y="2058750"/>
            <a:ext cx="8915399" cy="1468800"/>
          </a:xfrm>
        </p:spPr>
        <p:txBody>
          <a:bodyPr anchor="b"/>
          <a:lstStyle>
            <a:lvl1pPr algn="l">
              <a:defRPr sz="40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hasCustomPrompt="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F707C7D8-1A7B-462B-8E48-CA5E8E08BC61}" type="datetimeFigureOut">
              <a:rPr lang="en-US" smtClean="0"/>
              <a:t>25-Nov-24</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BFE972E0-F013-4266-9434-CACE684EB8E6}" type="slidenum">
              <a:rPr lang="en-US" smtClean="0"/>
              <a:t>‹#›</a:t>
            </a:fld>
            <a:endParaRPr lang="en-US"/>
          </a:p>
        </p:txBody>
      </p:sp>
    </p:spTree>
    <p:extLst>
      <p:ext uri="{BB962C8B-B14F-4D97-AF65-F5344CB8AC3E}">
        <p14:creationId xmlns:p14="http://schemas.microsoft.com/office/powerpoint/2010/main" val="392084291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8" name="Title 7"/>
          <p:cNvSpPr>
            <a:spLocks noGrp="1"/>
          </p:cNvSpPr>
          <p:nvPr>
            <p:ph type="title" hasCustomPrompt="1"/>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hasCustomPrompt="1"/>
          </p:nvPr>
        </p:nvSpPr>
        <p:spPr>
          <a:xfrm>
            <a:off x="2589212" y="2133600"/>
            <a:ext cx="4313864" cy="3777622"/>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hasCustomPrompt="1"/>
          </p:nvPr>
        </p:nvSpPr>
        <p:spPr>
          <a:xfrm>
            <a:off x="7190747" y="2126222"/>
            <a:ext cx="4313864" cy="3777622"/>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F707C7D8-1A7B-462B-8E48-CA5E8E08BC61}" type="datetimeFigureOut">
              <a:rPr lang="en-US" smtClean="0"/>
              <a:t>25-Nov-24</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BFE972E0-F013-4266-9434-CACE684EB8E6}" type="slidenum">
              <a:rPr lang="en-US" smtClean="0"/>
              <a:t>‹#›</a:t>
            </a:fld>
            <a:endParaRPr lang="en-US"/>
          </a:p>
        </p:txBody>
      </p:sp>
    </p:spTree>
    <p:extLst>
      <p:ext uri="{BB962C8B-B14F-4D97-AF65-F5344CB8AC3E}">
        <p14:creationId xmlns:p14="http://schemas.microsoft.com/office/powerpoint/2010/main" val="319950033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hasCustomPrompt="1"/>
          </p:nvPr>
        </p:nvSpPr>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hasCustomPrompt="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hasCustomPrompt="1"/>
          </p:nvPr>
        </p:nvSpPr>
        <p:spPr>
          <a:xfrm>
            <a:off x="2589212" y="2548966"/>
            <a:ext cx="4342893" cy="3354060"/>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hasCustomPrompt="1"/>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hasCustomPrompt="1"/>
          </p:nvPr>
        </p:nvSpPr>
        <p:spPr>
          <a:xfrm>
            <a:off x="7166957" y="2545738"/>
            <a:ext cx="4338674" cy="3354060"/>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F707C7D8-1A7B-462B-8E48-CA5E8E08BC61}" type="datetimeFigureOut">
              <a:rPr lang="en-US" smtClean="0"/>
              <a:t>25-Nov-24</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BFE972E0-F013-4266-9434-CACE684EB8E6}" type="slidenum">
              <a:rPr lang="en-US" smtClean="0"/>
              <a:t>‹#›</a:t>
            </a:fld>
            <a:endParaRPr lang="en-US"/>
          </a:p>
        </p:txBody>
      </p:sp>
    </p:spTree>
    <p:extLst>
      <p:ext uri="{BB962C8B-B14F-4D97-AF65-F5344CB8AC3E}">
        <p14:creationId xmlns:p14="http://schemas.microsoft.com/office/powerpoint/2010/main" val="74022882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F707C7D8-1A7B-462B-8E48-CA5E8E08BC61}" type="datetimeFigureOut">
              <a:rPr lang="en-US" smtClean="0"/>
              <a:t>25-Nov-24</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BFE972E0-F013-4266-9434-CACE684EB8E6}" type="slidenum">
              <a:rPr lang="en-US" smtClean="0"/>
              <a:t>‹#›</a:t>
            </a:fld>
            <a:endParaRPr lang="en-US"/>
          </a:p>
        </p:txBody>
      </p:sp>
    </p:spTree>
    <p:extLst>
      <p:ext uri="{BB962C8B-B14F-4D97-AF65-F5344CB8AC3E}">
        <p14:creationId xmlns:p14="http://schemas.microsoft.com/office/powerpoint/2010/main" val="135577417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07C7D8-1A7B-462B-8E48-CA5E8E08BC61}" type="datetimeFigureOut">
              <a:rPr lang="en-US" smtClean="0"/>
              <a:t>25-Nov-24</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BFE972E0-F013-4266-9434-CACE684EB8E6}" type="slidenum">
              <a:rPr lang="en-US" smtClean="0"/>
              <a:t>‹#›</a:t>
            </a:fld>
            <a:endParaRPr lang="en-US"/>
          </a:p>
        </p:txBody>
      </p:sp>
    </p:spTree>
    <p:extLst>
      <p:ext uri="{BB962C8B-B14F-4D97-AF65-F5344CB8AC3E}">
        <p14:creationId xmlns:p14="http://schemas.microsoft.com/office/powerpoint/2010/main" val="9013509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89212" y="446088"/>
            <a:ext cx="3505199" cy="976312"/>
          </a:xfrm>
        </p:spPr>
        <p:txBody>
          <a:bodyPr anchor="b"/>
          <a:lstStyle>
            <a:lvl1pPr algn="l">
              <a:defRPr sz="2000" b="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hasCustomPrompt="1"/>
          </p:nvPr>
        </p:nvSpPr>
        <p:spPr>
          <a:xfrm>
            <a:off x="6323012" y="446088"/>
            <a:ext cx="5181600" cy="5414963"/>
          </a:xfrm>
        </p:spPr>
        <p:txBody>
          <a:bodyPr anchor="ct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hasCustomPrompt="1"/>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F707C7D8-1A7B-462B-8E48-CA5E8E08BC61}" type="datetimeFigureOut">
              <a:rPr lang="en-US" smtClean="0"/>
              <a:t>25-Nov-24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BFE972E0-F013-4266-9434-CACE684EB8E6}" type="slidenum">
              <a:rPr lang="en-US" smtClean="0"/>
              <a:t>‹#›</a:t>
            </a:fld>
            <a:endParaRPr lang="en-US"/>
          </a:p>
        </p:txBody>
      </p:sp>
    </p:spTree>
    <p:extLst>
      <p:ext uri="{BB962C8B-B14F-4D97-AF65-F5344CB8AC3E}">
        <p14:creationId xmlns:p14="http://schemas.microsoft.com/office/powerpoint/2010/main" val="426157445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89213" y="4800600"/>
            <a:ext cx="8915400" cy="566738"/>
          </a:xfrm>
        </p:spPr>
        <p:txBody>
          <a:bodyPr anchor="b">
            <a:normAutofit/>
          </a:bodyPr>
          <a:lstStyle>
            <a:lvl1pPr algn="l">
              <a:defRPr sz="2400" b="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hasCustomPrompt="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hasCustomPrompt="1"/>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F707C7D8-1A7B-462B-8E48-CA5E8E08BC61}" type="datetimeFigureOut">
              <a:rPr lang="en-US" smtClean="0"/>
              <a:t>25-Nov-24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FE972E0-F013-4266-9434-CACE684EB8E6}" type="slidenum">
              <a:rPr lang="en-US" smtClean="0"/>
              <a:t>‹#›</a:t>
            </a:fld>
            <a:endParaRPr lang="en-US"/>
          </a:p>
        </p:txBody>
      </p:sp>
    </p:spTree>
    <p:extLst>
      <p:ext uri="{BB962C8B-B14F-4D97-AF65-F5344CB8AC3E}">
        <p14:creationId xmlns:p14="http://schemas.microsoft.com/office/powerpoint/2010/main" val="34319182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6BBE9F3B-AB5A-400D-AE7C-AA75907FE355}" type="datetimeFigureOut">
              <a:rPr lang="en-US" smtClean="0"/>
              <a:t>25-Nov-24</a:t>
            </a:fld>
            <a:endParaRPr lang="en-US"/>
          </a:p>
        </p:txBody>
      </p:sp>
      <p:sp>
        <p:nvSpPr>
          <p:cNvPr id="3" name="Θέση υποσέλιδου 2"/>
          <p:cNvSpPr>
            <a:spLocks noGrp="1"/>
          </p:cNvSpPr>
          <p:nvPr>
            <p:ph type="ftr" sz="quarter" idx="11"/>
          </p:nvPr>
        </p:nvSpPr>
        <p:spPr/>
        <p:txBody>
          <a:bodyPr/>
          <a:lstStyle/>
          <a:p>
            <a:endParaRPr lang="en-US"/>
          </a:p>
        </p:txBody>
      </p:sp>
      <p:sp>
        <p:nvSpPr>
          <p:cNvPr id="4" name="Θέση αριθμού διαφάνειας 3"/>
          <p:cNvSpPr>
            <a:spLocks noGrp="1"/>
          </p:cNvSpPr>
          <p:nvPr>
            <p:ph type="sldNum" sz="quarter" idx="12"/>
          </p:nvPr>
        </p:nvSpPr>
        <p:spPr/>
        <p:txBody>
          <a:bodyPr/>
          <a:lstStyle/>
          <a:p>
            <a:fld id="{DFF22BE8-CE67-43FD-8072-4532538FDAED}"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89212" y="609600"/>
            <a:ext cx="8915399" cy="3117040"/>
          </a:xfrm>
        </p:spPr>
        <p:txBody>
          <a:bodyPr anchor="ctr">
            <a:normAutofit/>
          </a:bodyPr>
          <a:lstStyle>
            <a:lvl1pPr algn="l">
              <a:defRPr sz="48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hasCustomPrompt="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F707C7D8-1A7B-462B-8E48-CA5E8E08BC61}" type="datetimeFigureOut">
              <a:rPr lang="en-US" smtClean="0"/>
              <a:t>25-Nov-24</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BFE972E0-F013-4266-9434-CACE684EB8E6}" type="slidenum">
              <a:rPr lang="en-US" smtClean="0"/>
              <a:t>‹#›</a:t>
            </a:fld>
            <a:endParaRPr lang="en-US"/>
          </a:p>
        </p:txBody>
      </p:sp>
    </p:spTree>
    <p:extLst>
      <p:ext uri="{BB962C8B-B14F-4D97-AF65-F5344CB8AC3E}">
        <p14:creationId xmlns:p14="http://schemas.microsoft.com/office/powerpoint/2010/main" val="40395828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49949" y="609600"/>
            <a:ext cx="8393926" cy="2895600"/>
          </a:xfrm>
        </p:spPr>
        <p:txBody>
          <a:bodyPr anchor="ctr">
            <a:normAutofit/>
          </a:bodyPr>
          <a:lstStyle>
            <a:lvl1pPr algn="l">
              <a:defRPr sz="4800" b="0" cap="none"/>
            </a:lvl1pPr>
          </a:lstStyle>
          <a:p>
            <a:r>
              <a:rPr lang="el-GR"/>
              <a:t>Κάντε κλικ για να επεξεργαστείτε τον τίτλο υποδείγματος</a:t>
            </a:r>
            <a:endParaRPr lang="en-US" dirty="0"/>
          </a:p>
        </p:txBody>
      </p:sp>
      <p:sp>
        <p:nvSpPr>
          <p:cNvPr id="13" name="Text Placeholder 9"/>
          <p:cNvSpPr>
            <a:spLocks noGrp="1"/>
          </p:cNvSpPr>
          <p:nvPr>
            <p:ph type="body" sz="quarter" idx="13" hasCustomPrompt="1"/>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Στυλ κειμένου υποδείγματος</a:t>
            </a:r>
          </a:p>
        </p:txBody>
      </p:sp>
      <p:sp>
        <p:nvSpPr>
          <p:cNvPr id="3" name="Text Placeholder 2"/>
          <p:cNvSpPr>
            <a:spLocks noGrp="1"/>
          </p:cNvSpPr>
          <p:nvPr>
            <p:ph type="body" idx="1" hasCustomPrompt="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F707C7D8-1A7B-462B-8E48-CA5E8E08BC61}" type="datetimeFigureOut">
              <a:rPr lang="en-US" smtClean="0"/>
              <a:t>25-Nov-24</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BFE972E0-F013-4266-9434-CACE684EB8E6}"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panose="020B0604020202020204"/>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panose="020B0604020202020204"/>
              </a:rPr>
              <a:t>”</a:t>
            </a:r>
          </a:p>
        </p:txBody>
      </p:sp>
    </p:spTree>
    <p:extLst>
      <p:ext uri="{BB962C8B-B14F-4D97-AF65-F5344CB8AC3E}">
        <p14:creationId xmlns:p14="http://schemas.microsoft.com/office/powerpoint/2010/main" val="423762333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89213" y="2438400"/>
            <a:ext cx="8915400" cy="2724845"/>
          </a:xfrm>
        </p:spPr>
        <p:txBody>
          <a:bodyPr anchor="b">
            <a:normAutofit/>
          </a:bodyPr>
          <a:lstStyle>
            <a:lvl1pPr algn="l">
              <a:defRPr sz="4800" b="0"/>
            </a:lvl1pPr>
          </a:lstStyle>
          <a:p>
            <a:r>
              <a:rPr lang="el-GR"/>
              <a:t>Κάντε κλικ για να επεξεργαστείτε τον τίτλο υποδείγματος</a:t>
            </a:r>
            <a:endParaRPr lang="en-US" dirty="0"/>
          </a:p>
        </p:txBody>
      </p:sp>
      <p:sp>
        <p:nvSpPr>
          <p:cNvPr id="4" name="Text Placeholder 3"/>
          <p:cNvSpPr>
            <a:spLocks noGrp="1"/>
          </p:cNvSpPr>
          <p:nvPr>
            <p:ph type="body" sz="half" idx="2" hasCustomPrompt="1"/>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l-GR"/>
              <a:t>Στυλ κειμένου υποδείγματος</a:t>
            </a:r>
          </a:p>
        </p:txBody>
      </p:sp>
      <p:sp>
        <p:nvSpPr>
          <p:cNvPr id="5" name="Date Placeholder 4"/>
          <p:cNvSpPr>
            <a:spLocks noGrp="1"/>
          </p:cNvSpPr>
          <p:nvPr>
            <p:ph type="dt" sz="half" idx="10"/>
          </p:nvPr>
        </p:nvSpPr>
        <p:spPr/>
        <p:txBody>
          <a:bodyPr/>
          <a:lstStyle/>
          <a:p>
            <a:fld id="{F707C7D8-1A7B-462B-8E48-CA5E8E08BC61}" type="datetimeFigureOut">
              <a:rPr lang="en-US" smtClean="0"/>
              <a:t>25-Nov-24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FE972E0-F013-4266-9434-CACE684EB8E6}" type="slidenum">
              <a:rPr lang="en-US" smtClean="0"/>
              <a:t>‹#›</a:t>
            </a:fld>
            <a:endParaRPr lang="en-US"/>
          </a:p>
        </p:txBody>
      </p:sp>
    </p:spTree>
    <p:extLst>
      <p:ext uri="{BB962C8B-B14F-4D97-AF65-F5344CB8AC3E}">
        <p14:creationId xmlns:p14="http://schemas.microsoft.com/office/powerpoint/2010/main" val="30369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Κάρτα ονόματος με φράση">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2849949" y="609600"/>
            <a:ext cx="8393926" cy="2895600"/>
          </a:xfrm>
        </p:spPr>
        <p:txBody>
          <a:bodyPr anchor="ctr">
            <a:normAutofit/>
          </a:bodyPr>
          <a:lstStyle>
            <a:lvl1pPr algn="l">
              <a:defRPr sz="4800" b="0" cap="none"/>
            </a:lvl1pPr>
          </a:lstStyle>
          <a:p>
            <a:r>
              <a:rPr lang="el-GR"/>
              <a:t>Κάντε κλικ για να επεξεργαστείτε τον τίτλο υποδείγματος</a:t>
            </a:r>
            <a:endParaRPr lang="en-US" dirty="0"/>
          </a:p>
        </p:txBody>
      </p:sp>
      <p:sp>
        <p:nvSpPr>
          <p:cNvPr id="21" name="Text Placeholder 9"/>
          <p:cNvSpPr>
            <a:spLocks noGrp="1"/>
          </p:cNvSpPr>
          <p:nvPr>
            <p:ph type="body" sz="quarter" idx="13" hasCustomPrompt="1"/>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Στυλ κειμένου υποδείγματος</a:t>
            </a:r>
          </a:p>
        </p:txBody>
      </p:sp>
      <p:sp>
        <p:nvSpPr>
          <p:cNvPr id="4" name="Text Placeholder 3"/>
          <p:cNvSpPr>
            <a:spLocks noGrp="1"/>
          </p:cNvSpPr>
          <p:nvPr>
            <p:ph type="body" sz="half" idx="2" hasCustomPrompt="1"/>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l-GR"/>
              <a:t>Στυλ κειμένου υποδείγματος</a:t>
            </a:r>
          </a:p>
        </p:txBody>
      </p:sp>
      <p:sp>
        <p:nvSpPr>
          <p:cNvPr id="5" name="Date Placeholder 4"/>
          <p:cNvSpPr>
            <a:spLocks noGrp="1"/>
          </p:cNvSpPr>
          <p:nvPr>
            <p:ph type="dt" sz="half" idx="10"/>
          </p:nvPr>
        </p:nvSpPr>
        <p:spPr/>
        <p:txBody>
          <a:bodyPr/>
          <a:lstStyle/>
          <a:p>
            <a:fld id="{F707C7D8-1A7B-462B-8E48-CA5E8E08BC61}" type="datetimeFigureOut">
              <a:rPr lang="en-US" smtClean="0"/>
              <a:t>25-Nov-24</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FE972E0-F013-4266-9434-CACE684EB8E6}"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panose="020B0604020202020204"/>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panose="020B0604020202020204"/>
              </a:rPr>
              <a:t>”</a:t>
            </a:r>
          </a:p>
        </p:txBody>
      </p:sp>
    </p:spTree>
    <p:extLst>
      <p:ext uri="{BB962C8B-B14F-4D97-AF65-F5344CB8AC3E}">
        <p14:creationId xmlns:p14="http://schemas.microsoft.com/office/powerpoint/2010/main" val="37036857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rue ή Fals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89212" y="627407"/>
            <a:ext cx="8915399" cy="2880020"/>
          </a:xfrm>
        </p:spPr>
        <p:txBody>
          <a:bodyPr anchor="ctr">
            <a:normAutofit/>
          </a:bodyPr>
          <a:lstStyle>
            <a:lvl1pPr algn="l">
              <a:defRPr sz="4800" b="0"/>
            </a:lvl1pPr>
          </a:lstStyle>
          <a:p>
            <a:r>
              <a:rPr lang="el-GR"/>
              <a:t>Κάντε κλικ για να επεξεργαστείτε τον τίτλο υποδείγματος</a:t>
            </a:r>
            <a:endParaRPr lang="en-US" dirty="0"/>
          </a:p>
        </p:txBody>
      </p:sp>
      <p:sp>
        <p:nvSpPr>
          <p:cNvPr id="21" name="Text Placeholder 9"/>
          <p:cNvSpPr>
            <a:spLocks noGrp="1"/>
          </p:cNvSpPr>
          <p:nvPr>
            <p:ph type="body" sz="quarter" idx="13" hasCustomPrompt="1"/>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Στυλ κειμένου υποδείγματος</a:t>
            </a:r>
          </a:p>
        </p:txBody>
      </p:sp>
      <p:sp>
        <p:nvSpPr>
          <p:cNvPr id="4" name="Text Placeholder 3"/>
          <p:cNvSpPr>
            <a:spLocks noGrp="1"/>
          </p:cNvSpPr>
          <p:nvPr>
            <p:ph type="body" sz="half" idx="2" hasCustomPrompt="1"/>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l-GR"/>
              <a:t>Στυλ κειμένου υποδείγματος</a:t>
            </a:r>
          </a:p>
        </p:txBody>
      </p:sp>
      <p:sp>
        <p:nvSpPr>
          <p:cNvPr id="5" name="Date Placeholder 4"/>
          <p:cNvSpPr>
            <a:spLocks noGrp="1"/>
          </p:cNvSpPr>
          <p:nvPr>
            <p:ph type="dt" sz="half" idx="10"/>
          </p:nvPr>
        </p:nvSpPr>
        <p:spPr/>
        <p:txBody>
          <a:bodyPr/>
          <a:lstStyle/>
          <a:p>
            <a:fld id="{F707C7D8-1A7B-462B-8E48-CA5E8E08BC61}" type="datetimeFigureOut">
              <a:rPr lang="en-US" smtClean="0"/>
              <a:t>25-Nov-24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FE972E0-F013-4266-9434-CACE684EB8E6}" type="slidenum">
              <a:rPr lang="en-US" smtClean="0"/>
              <a:t>‹#›</a:t>
            </a:fld>
            <a:endParaRPr lang="en-US"/>
          </a:p>
        </p:txBody>
      </p:sp>
    </p:spTree>
    <p:extLst>
      <p:ext uri="{BB962C8B-B14F-4D97-AF65-F5344CB8AC3E}">
        <p14:creationId xmlns:p14="http://schemas.microsoft.com/office/powerpoint/2010/main" val="134453958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hasCustomPrompt="1"/>
          </p:nvPr>
        </p:nvSpPr>
        <p:spPr/>
        <p:txBody>
          <a:bodyPr vert="eaVert" ancho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F707C7D8-1A7B-462B-8E48-CA5E8E08BC61}" type="datetimeFigureOut">
              <a:rPr lang="en-US" smtClean="0"/>
              <a:t>25-Nov-24</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FE972E0-F013-4266-9434-CACE684EB8E6}" type="slidenum">
              <a:rPr lang="en-US" smtClean="0"/>
              <a:t>‹#›</a:t>
            </a:fld>
            <a:endParaRPr lang="en-US"/>
          </a:p>
        </p:txBody>
      </p:sp>
    </p:spTree>
    <p:extLst>
      <p:ext uri="{BB962C8B-B14F-4D97-AF65-F5344CB8AC3E}">
        <p14:creationId xmlns:p14="http://schemas.microsoft.com/office/powerpoint/2010/main" val="395614970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9294812" y="627405"/>
            <a:ext cx="2207601" cy="5283817"/>
          </a:xfrm>
        </p:spPr>
        <p:txBody>
          <a:bodyPr vert="eaVert" anchor="ct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hasCustomPrompt="1"/>
          </p:nvPr>
        </p:nvSpPr>
        <p:spPr>
          <a:xfrm>
            <a:off x="2589212" y="627405"/>
            <a:ext cx="6477000" cy="5283817"/>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F707C7D8-1A7B-462B-8E48-CA5E8E08BC61}" type="datetimeFigureOut">
              <a:rPr lang="en-US" smtClean="0"/>
              <a:t>25-Nov-24</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FE972E0-F013-4266-9434-CACE684EB8E6}" type="slidenum">
              <a:rPr lang="en-US" smtClean="0"/>
              <a:t>‹#›</a:t>
            </a:fld>
            <a:endParaRPr lang="en-US"/>
          </a:p>
        </p:txBody>
      </p:sp>
    </p:spTree>
    <p:extLst>
      <p:ext uri="{BB962C8B-B14F-4D97-AF65-F5344CB8AC3E}">
        <p14:creationId xmlns:p14="http://schemas.microsoft.com/office/powerpoint/2010/main" val="13479258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a:p>
        </p:txBody>
      </p:sp>
      <p:sp>
        <p:nvSpPr>
          <p:cNvPr id="3" name="Θέση περιεχομένου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κειμένου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p:cNvSpPr>
            <a:spLocks noGrp="1"/>
          </p:cNvSpPr>
          <p:nvPr>
            <p:ph type="dt" sz="half" idx="10"/>
          </p:nvPr>
        </p:nvSpPr>
        <p:spPr/>
        <p:txBody>
          <a:bodyPr/>
          <a:lstStyle/>
          <a:p>
            <a:fld id="{6BBE9F3B-AB5A-400D-AE7C-AA75907FE355}" type="datetimeFigureOut">
              <a:rPr lang="en-US" smtClean="0"/>
              <a:t>25-Nov-24</a:t>
            </a:fld>
            <a:endParaRPr lang="en-US"/>
          </a:p>
        </p:txBody>
      </p:sp>
      <p:sp>
        <p:nvSpPr>
          <p:cNvPr id="6" name="Θέση υποσέλιδου 5"/>
          <p:cNvSpPr>
            <a:spLocks noGrp="1"/>
          </p:cNvSpPr>
          <p:nvPr>
            <p:ph type="ftr" sz="quarter" idx="11"/>
          </p:nvPr>
        </p:nvSpPr>
        <p:spPr/>
        <p:txBody>
          <a:bodyPr/>
          <a:lstStyle/>
          <a:p>
            <a:endParaRPr lang="en-US"/>
          </a:p>
        </p:txBody>
      </p:sp>
      <p:sp>
        <p:nvSpPr>
          <p:cNvPr id="7" name="Θέση αριθμού διαφάνειας 6"/>
          <p:cNvSpPr>
            <a:spLocks noGrp="1"/>
          </p:cNvSpPr>
          <p:nvPr>
            <p:ph type="sldNum" sz="quarter" idx="12"/>
          </p:nvPr>
        </p:nvSpPr>
        <p:spPr/>
        <p:txBody>
          <a:bodyPr/>
          <a:lstStyle/>
          <a:p>
            <a:fld id="{DFF22BE8-CE67-43FD-8072-4532538FDAED}"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a:p>
        </p:txBody>
      </p:sp>
      <p:sp>
        <p:nvSpPr>
          <p:cNvPr id="3" name="Θέση εικόνας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Θέση κειμένου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p:cNvSpPr>
            <a:spLocks noGrp="1"/>
          </p:cNvSpPr>
          <p:nvPr>
            <p:ph type="dt" sz="half" idx="10"/>
          </p:nvPr>
        </p:nvSpPr>
        <p:spPr/>
        <p:txBody>
          <a:bodyPr/>
          <a:lstStyle/>
          <a:p>
            <a:fld id="{6BBE9F3B-AB5A-400D-AE7C-AA75907FE355}" type="datetimeFigureOut">
              <a:rPr lang="en-US" smtClean="0"/>
              <a:t>25-Nov-24</a:t>
            </a:fld>
            <a:endParaRPr lang="en-US"/>
          </a:p>
        </p:txBody>
      </p:sp>
      <p:sp>
        <p:nvSpPr>
          <p:cNvPr id="6" name="Θέση υποσέλιδου 5"/>
          <p:cNvSpPr>
            <a:spLocks noGrp="1"/>
          </p:cNvSpPr>
          <p:nvPr>
            <p:ph type="ftr" sz="quarter" idx="11"/>
          </p:nvPr>
        </p:nvSpPr>
        <p:spPr/>
        <p:txBody>
          <a:bodyPr/>
          <a:lstStyle/>
          <a:p>
            <a:endParaRPr lang="en-US"/>
          </a:p>
        </p:txBody>
      </p:sp>
      <p:sp>
        <p:nvSpPr>
          <p:cNvPr id="7" name="Θέση αριθμού διαφάνειας 6"/>
          <p:cNvSpPr>
            <a:spLocks noGrp="1"/>
          </p:cNvSpPr>
          <p:nvPr>
            <p:ph type="sldNum" sz="quarter" idx="12"/>
          </p:nvPr>
        </p:nvSpPr>
        <p:spPr/>
        <p:txBody>
          <a:bodyPr/>
          <a:lstStyle/>
          <a:p>
            <a:fld id="{DFF22BE8-CE67-43FD-8072-4532538FDAED}"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theme" Target="../theme/theme5.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theme" Target="../theme/theme6.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n-US"/>
          </a:p>
        </p:txBody>
      </p:sp>
      <p:sp>
        <p:nvSpPr>
          <p:cNvPr id="3" name="Θέση κειμένου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ημερομηνίας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BE9F3B-AB5A-400D-AE7C-AA75907FE355}" type="datetimeFigureOut">
              <a:rPr lang="en-US" smtClean="0"/>
              <a:t>25-Nov-24</a:t>
            </a:fld>
            <a:endParaRPr lang="en-US"/>
          </a:p>
        </p:txBody>
      </p:sp>
      <p:sp>
        <p:nvSpPr>
          <p:cNvPr id="5" name="Θέση υποσέλιδου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Θέση αριθμού διαφάνειας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F22BE8-CE67-43FD-8072-4532538FDAED}"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bg2">
                <a:shade val="98000"/>
                <a:satMod val="120000"/>
                <a:lumMod val="98000"/>
              </a:schemeClr>
            </a:gs>
          </a:gsLst>
          <a:path path="circle">
            <a:fillToRect l="50000" t="50000" r="100000" b="100000"/>
          </a:path>
          <a:tileRect/>
        </a:gradFill>
        <a:effectLst/>
      </p:bgPr>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n-US"/>
          </a:p>
        </p:txBody>
      </p:sp>
      <p:sp>
        <p:nvSpPr>
          <p:cNvPr id="3" name="Θέση κειμένου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ημερομηνίας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BE9F3B-AB5A-400D-AE7C-AA75907FE355}" type="datetimeFigureOut">
              <a:rPr lang="en-US" smtClean="0"/>
              <a:t>25-Nov-24</a:t>
            </a:fld>
            <a:endParaRPr lang="en-US"/>
          </a:p>
        </p:txBody>
      </p:sp>
      <p:sp>
        <p:nvSpPr>
          <p:cNvPr id="5" name="Θέση υποσέλιδου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Θέση αριθμού διαφάνειας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F22BE8-CE67-43FD-8072-4532538FDAED}" type="slidenum">
              <a:rPr lang="en-US" smtClean="0"/>
              <a:t>‹#›</a:t>
            </a:fld>
            <a:endParaRPr lang="en-US"/>
          </a:p>
        </p:txBody>
      </p:sp>
    </p:spTree>
    <p:extLst>
      <p:ext uri="{BB962C8B-B14F-4D97-AF65-F5344CB8AC3E}">
        <p14:creationId xmlns:p14="http://schemas.microsoft.com/office/powerpoint/2010/main" val="9977260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38299" y="685800"/>
            <a:ext cx="8915402"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638300" y="2057400"/>
            <a:ext cx="8915402" cy="413725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5400000">
            <a:off x="-1001475" y="1517536"/>
            <a:ext cx="2801123" cy="365125"/>
          </a:xfrm>
          <a:prstGeom prst="rect">
            <a:avLst/>
          </a:prstGeom>
        </p:spPr>
        <p:txBody>
          <a:bodyPr vert="horz" lIns="91440" tIns="45720" rIns="91440" bIns="45720" rtlCol="0" anchor="ctr"/>
          <a:lstStyle>
            <a:lvl1pPr algn="l">
              <a:defRPr sz="800" cap="all" spc="100" baseline="0">
                <a:solidFill>
                  <a:schemeClr val="tx1"/>
                </a:solidFill>
              </a:defRPr>
            </a:lvl1pPr>
          </a:lstStyle>
          <a:p>
            <a:fld id="{B6D41BCC-AD73-4203-A5A6-E62EB28B0FE6}" type="datetimeFigureOut">
              <a:rPr lang="en-US" smtClean="0"/>
              <a:t>25-Nov-24</a:t>
            </a:fld>
            <a:endParaRPr lang="en-US"/>
          </a:p>
        </p:txBody>
      </p:sp>
      <p:sp>
        <p:nvSpPr>
          <p:cNvPr id="5" name="Footer Placeholder 4"/>
          <p:cNvSpPr>
            <a:spLocks noGrp="1"/>
          </p:cNvSpPr>
          <p:nvPr>
            <p:ph type="ftr" sz="quarter" idx="3"/>
          </p:nvPr>
        </p:nvSpPr>
        <p:spPr>
          <a:xfrm rot="5400000">
            <a:off x="10118764" y="4237870"/>
            <a:ext cx="3344053" cy="365125"/>
          </a:xfrm>
          <a:prstGeom prst="rect">
            <a:avLst/>
          </a:prstGeom>
        </p:spPr>
        <p:txBody>
          <a:bodyPr vert="horz" lIns="91440" tIns="45720" rIns="91440" bIns="45720" rtlCol="0" anchor="ctr"/>
          <a:lstStyle>
            <a:lvl1pPr algn="r">
              <a:defRPr sz="800" cap="all" spc="100" baseline="0">
                <a:solidFill>
                  <a:schemeClr val="tx1"/>
                </a:solidFill>
              </a:defRPr>
            </a:lvl1pPr>
          </a:lstStyle>
          <a:p>
            <a:endParaRPr lang="en-US"/>
          </a:p>
        </p:txBody>
      </p:sp>
      <p:sp>
        <p:nvSpPr>
          <p:cNvPr id="6" name="Slide Number Placeholder 5"/>
          <p:cNvSpPr>
            <a:spLocks noGrp="1"/>
          </p:cNvSpPr>
          <p:nvPr>
            <p:ph type="sldNum" sz="quarter" idx="4"/>
          </p:nvPr>
        </p:nvSpPr>
        <p:spPr>
          <a:xfrm>
            <a:off x="11228877" y="6319138"/>
            <a:ext cx="710647" cy="365125"/>
          </a:xfrm>
          <a:prstGeom prst="rect">
            <a:avLst/>
          </a:prstGeom>
        </p:spPr>
        <p:txBody>
          <a:bodyPr vert="horz" lIns="91440" tIns="45720" rIns="91440" bIns="45720" rtlCol="0" anchor="ctr"/>
          <a:lstStyle>
            <a:lvl1pPr algn="r">
              <a:defRPr sz="800" cap="all" spc="100" baseline="0">
                <a:solidFill>
                  <a:schemeClr val="tx1"/>
                </a:solidFill>
              </a:defRPr>
            </a:lvl1pPr>
          </a:lstStyle>
          <a:p>
            <a:fld id="{D637F8FC-4B86-4690-8888-22AB2F781BEF}" type="slidenum">
              <a:rPr lang="en-US" smtClean="0"/>
              <a:t>‹#›</a:t>
            </a:fld>
            <a:endParaRPr lang="en-US"/>
          </a:p>
        </p:txBody>
      </p:sp>
    </p:spTree>
    <p:extLst>
      <p:ext uri="{BB962C8B-B14F-4D97-AF65-F5344CB8AC3E}">
        <p14:creationId xmlns:p14="http://schemas.microsoft.com/office/powerpoint/2010/main" val="207343712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10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50292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10058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2344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Ορθογώνιο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Θέση τίτλου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pPr rtl="0"/>
            <a:r>
              <a:rPr lang="el-GR" dirty="0"/>
              <a:t>Κάντε κλικ για να επεξεργαστείτε τον τίτλο υποδείγματος</a:t>
            </a:r>
            <a:endParaRPr lang="el-GR" noProof="0" dirty="0"/>
          </a:p>
        </p:txBody>
      </p:sp>
      <p:sp>
        <p:nvSpPr>
          <p:cNvPr id="38" name="Ορθογώνιο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Θέση κειμένου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rtl="0"/>
            <a:r>
              <a:rPr lang="el-GR" noProof="0" dirty="0"/>
              <a:t>Στυλ υποδείγματος κειμένου</a:t>
            </a:r>
          </a:p>
          <a:p>
            <a:pPr lvl="1" rtl="0"/>
            <a:r>
              <a:rPr lang="el-GR" noProof="0" dirty="0"/>
              <a:t>Δεύτερου επιπέδου</a:t>
            </a:r>
          </a:p>
          <a:p>
            <a:pPr lvl="2" rtl="0"/>
            <a:r>
              <a:rPr lang="el-GR" noProof="0" dirty="0"/>
              <a:t>Τρίτου επιπέδου</a:t>
            </a:r>
          </a:p>
          <a:p>
            <a:pPr lvl="3" rtl="0"/>
            <a:r>
              <a:rPr lang="el-GR" noProof="0" dirty="0"/>
              <a:t>Τέταρτου επιπέδου</a:t>
            </a:r>
          </a:p>
          <a:p>
            <a:pPr lvl="4" rtl="0"/>
            <a:r>
              <a:rPr lang="el-GR" noProof="0" dirty="0"/>
              <a:t>Πέμπτου επιπέδου</a:t>
            </a:r>
          </a:p>
        </p:txBody>
      </p:sp>
      <p:sp>
        <p:nvSpPr>
          <p:cNvPr id="4" name="Θέση ημερομηνίας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pPr rtl="0"/>
            <a:fld id="{24EBE55C-B3B9-48FC-84FD-F405D6BE0605}" type="datetime1">
              <a:rPr lang="el-GR" noProof="0" smtClean="0"/>
              <a:t>25/11/2024</a:t>
            </a:fld>
            <a:endParaRPr lang="el-GR" noProof="0"/>
          </a:p>
        </p:txBody>
      </p:sp>
      <p:sp>
        <p:nvSpPr>
          <p:cNvPr id="5" name="Θέση υποσέλιδου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pPr rtl="0"/>
            <a:endParaRPr lang="el-GR" noProof="0"/>
          </a:p>
        </p:txBody>
      </p:sp>
      <p:sp>
        <p:nvSpPr>
          <p:cNvPr id="6" name="Θέση αριθμού διαφάνειας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pPr rtl="0"/>
            <a:fld id="{4FAB73BC-B049-4115-A692-8D63A059BFB8}" type="slidenum">
              <a:rPr lang="el-GR" noProof="0" smtClean="0"/>
              <a:t>‹#›</a:t>
            </a:fld>
            <a:endParaRPr lang="el-GR" noProof="0"/>
          </a:p>
        </p:txBody>
      </p:sp>
    </p:spTree>
    <p:extLst>
      <p:ext uri="{BB962C8B-B14F-4D97-AF65-F5344CB8AC3E}">
        <p14:creationId xmlns:p14="http://schemas.microsoft.com/office/powerpoint/2010/main" val="312564292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anose="05020102010507070707"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bg2">
                <a:shade val="98000"/>
                <a:satMod val="120000"/>
                <a:lumMod val="98000"/>
              </a:schemeClr>
            </a:gs>
          </a:gsLst>
          <a:path path="circle">
            <a:fillToRect l="50000" t="50000" r="100000" b="100000"/>
          </a:path>
          <a:tileRect/>
        </a:gradFill>
        <a:effectLst/>
      </p:bgPr>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F707C7D8-1A7B-462B-8E48-CA5E8E08BC61}" type="datetimeFigureOut">
              <a:rPr lang="en-US" smtClean="0"/>
              <a:t>25-Nov-24</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BFE972E0-F013-4266-9434-CACE684EB8E6}" type="slidenum">
              <a:rPr lang="en-US" smtClean="0"/>
              <a:t>‹#›</a:t>
            </a:fld>
            <a:endParaRPr lang="en-US"/>
          </a:p>
        </p:txBody>
      </p:sp>
    </p:spTree>
    <p:extLst>
      <p:ext uri="{BB962C8B-B14F-4D97-AF65-F5344CB8AC3E}">
        <p14:creationId xmlns:p14="http://schemas.microsoft.com/office/powerpoint/2010/main" val="349499078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panose="05040102010807070707"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panose="05040102010807070707"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panose="05040102010807070707"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F707C7D8-1A7B-462B-8E48-CA5E8E08BC61}" type="datetimeFigureOut">
              <a:rPr lang="en-US" smtClean="0"/>
              <a:t>25-Nov-24</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BFE972E0-F013-4266-9434-CACE684EB8E6}" type="slidenum">
              <a:rPr lang="en-US" smtClean="0"/>
              <a:t>‹#›</a:t>
            </a:fld>
            <a:endParaRPr lang="en-US"/>
          </a:p>
        </p:txBody>
      </p:sp>
    </p:spTree>
    <p:extLst>
      <p:ext uri="{BB962C8B-B14F-4D97-AF65-F5344CB8AC3E}">
        <p14:creationId xmlns:p14="http://schemas.microsoft.com/office/powerpoint/2010/main" val="421942827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panose="05040102010807070707"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panose="05040102010807070707"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panose="05040102010807070707"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p:cNvSpPr>
            <a:spLocks noGrp="1"/>
          </p:cNvSpPr>
          <p:nvPr>
            <p:ph type="ctrTitle"/>
          </p:nvPr>
        </p:nvSpPr>
        <p:spPr>
          <a:xfrm>
            <a:off x="213360" y="3027680"/>
            <a:ext cx="11694160" cy="2125830"/>
          </a:xfrm>
        </p:spPr>
        <p:txBody>
          <a:bodyPr anchor="b">
            <a:normAutofit/>
          </a:bodyPr>
          <a:lstStyle/>
          <a:p>
            <a:pPr>
              <a:lnSpc>
                <a:spcPct val="120000"/>
              </a:lnSpc>
            </a:pPr>
            <a:r>
              <a:rPr lang="el-GR" sz="2400" dirty="0">
                <a:latin typeface="Aptos" panose="020B0004020202020204" pitchFamily="34" charset="0"/>
              </a:rPr>
              <a:t>8ο Μάθημα </a:t>
            </a:r>
            <a:br>
              <a:rPr lang="el-GR" sz="2400" dirty="0">
                <a:latin typeface="Aptos" panose="020B0004020202020204" pitchFamily="34" charset="0"/>
              </a:rPr>
            </a:br>
            <a:r>
              <a:rPr lang="el-GR" sz="2400" dirty="0">
                <a:latin typeface="Aptos" panose="020B0004020202020204" pitchFamily="34" charset="0"/>
              </a:rPr>
              <a:t>ΕΙΣΑΓΩΓΗ ΣΤΗ ΔΗΜΟΣΙΟΓΡΑΦΙΑ</a:t>
            </a:r>
            <a:br>
              <a:rPr lang="en-US" sz="2400" dirty="0">
                <a:latin typeface="Aptos" panose="020B0004020202020204" pitchFamily="34" charset="0"/>
              </a:rPr>
            </a:br>
            <a:r>
              <a:rPr lang="el-GR" sz="2400" dirty="0">
                <a:latin typeface="Aptos" panose="020B0004020202020204" pitchFamily="34" charset="0"/>
              </a:rPr>
              <a:t>«Ψευδείς» Ειδήσεις, Παραπληροφόρηση, Προπαγάνδα</a:t>
            </a:r>
            <a:endParaRPr lang="en-US" sz="2400" dirty="0">
              <a:latin typeface="Aptos" panose="020B0004020202020204" pitchFamily="34" charset="0"/>
            </a:endParaRPr>
          </a:p>
        </p:txBody>
      </p:sp>
      <p:sp>
        <p:nvSpPr>
          <p:cNvPr id="3" name="Υπότιτλος 2"/>
          <p:cNvSpPr>
            <a:spLocks noGrp="1"/>
          </p:cNvSpPr>
          <p:nvPr>
            <p:ph type="subTitle" idx="1"/>
          </p:nvPr>
        </p:nvSpPr>
        <p:spPr>
          <a:xfrm>
            <a:off x="638881" y="5660607"/>
            <a:ext cx="11024799" cy="730033"/>
          </a:xfrm>
        </p:spPr>
        <p:txBody>
          <a:bodyPr anchor="t">
            <a:noAutofit/>
          </a:bodyPr>
          <a:lstStyle/>
          <a:p>
            <a:r>
              <a:rPr lang="el-GR" sz="2000" dirty="0">
                <a:latin typeface="Aptos" panose="020B0004020202020204" pitchFamily="34" charset="0"/>
                <a:ea typeface="+mj-ea"/>
                <a:cs typeface="+mj-cs"/>
              </a:rPr>
              <a:t>ΔΙΔΑΣΚΟΥΣΑ:</a:t>
            </a:r>
          </a:p>
          <a:p>
            <a:r>
              <a:rPr lang="el-GR" sz="2000" dirty="0">
                <a:latin typeface="Aptos" panose="020B0004020202020204" pitchFamily="34" charset="0"/>
                <a:ea typeface="+mj-ea"/>
                <a:cs typeface="+mj-cs"/>
              </a:rPr>
              <a:t>ΔΡ. ΝΑΓΙΑ ΚΑΛΦΕΛΗ</a:t>
            </a:r>
          </a:p>
        </p:txBody>
      </p:sp>
      <p:pic>
        <p:nvPicPr>
          <p:cNvPr id="4" name="Εικόνα 3"/>
          <p:cNvPicPr>
            <a:picLocks noChangeAspect="1"/>
          </p:cNvPicPr>
          <p:nvPr/>
        </p:nvPicPr>
        <p:blipFill>
          <a:blip r:embed="rId2"/>
          <a:stretch>
            <a:fillRect/>
          </a:stretch>
        </p:blipFill>
        <p:spPr>
          <a:xfrm>
            <a:off x="3736541" y="591670"/>
            <a:ext cx="4714322" cy="2742004"/>
          </a:xfrm>
          <a:prstGeom prst="rect">
            <a:avLst/>
          </a:prstGeom>
        </p:spPr>
      </p:pic>
      <p:sp>
        <p:nvSpPr>
          <p:cNvPr id="11" name="sketch line"/>
          <p:cNvSpPr>
            <a:spLocks noGrp="1" noRot="1" noChangeAspect="1" noMove="1" noResize="1" noEditPoints="1" noAdjustHandles="1" noChangeArrowheads="1" noChangeShapeType="1" noTextEdit="1"/>
          </p:cNvSpPr>
          <p:nvPr/>
        </p:nvSpPr>
        <p:spPr>
          <a:xfrm>
            <a:off x="3807702" y="5509052"/>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ED054DF-2F27-A095-5564-D3706BBA0D9C}"/>
            </a:ext>
          </a:extLst>
        </p:cNvPr>
        <p:cNvGrpSpPr/>
        <p:nvPr/>
      </p:nvGrpSpPr>
      <p:grpSpPr>
        <a:xfrm>
          <a:off x="0" y="0"/>
          <a:ext cx="0" cy="0"/>
          <a:chOff x="0" y="0"/>
          <a:chExt cx="0" cy="0"/>
        </a:xfrm>
      </p:grpSpPr>
      <p:pic>
        <p:nvPicPr>
          <p:cNvPr id="5" name="Θέση περιεχομένου 4" descr="Εικόνα που περιέχει κείμενο&#10;&#10;Περιγραφή που δημιουργήθηκε αυτόματα">
            <a:extLst>
              <a:ext uri="{FF2B5EF4-FFF2-40B4-BE49-F238E27FC236}">
                <a16:creationId xmlns:a16="http://schemas.microsoft.com/office/drawing/2014/main" id="{80B4DEB1-688B-8A44-0416-297D749F7393}"/>
              </a:ext>
            </a:extLst>
          </p:cNvPr>
          <p:cNvPicPr>
            <a:picLocks noGrp="1" noChangeAspect="1"/>
          </p:cNvPicPr>
          <p:nvPr>
            <p:ph sz="half" idx="1"/>
          </p:nvPr>
        </p:nvPicPr>
        <p:blipFill rotWithShape="1">
          <a:blip r:embed="rId2"/>
          <a:srcRect l="4916" t="9091" r="4580" b="1"/>
          <a:stretch>
            <a:fillRect/>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D3F19D71-5CA6-D223-C706-AC37B52D1DF3}"/>
              </a:ext>
            </a:extLst>
          </p:cNvPr>
          <p:cNvSpPr>
            <a:spLocks noGrp="1" noRot="1" noChangeAspect="1" noMove="1" noResize="1" noEditPoints="1" noAdjustHandles="1" noChangeArrowheads="1" noChangeShapeType="1" noTextEdit="1"/>
          </p:cNvSpPr>
          <p:nvPr/>
        </p:nvSpPr>
        <p:spPr bwMode="ltGray">
          <a:xfrm>
            <a:off x="33688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Θέση περιεχομένου 3">
            <a:extLst>
              <a:ext uri="{FF2B5EF4-FFF2-40B4-BE49-F238E27FC236}">
                <a16:creationId xmlns:a16="http://schemas.microsoft.com/office/drawing/2014/main" id="{6AF9D415-5DD7-09C0-A01B-5659654F4239}"/>
              </a:ext>
            </a:extLst>
          </p:cNvPr>
          <p:cNvSpPr>
            <a:spLocks noGrp="1"/>
          </p:cNvSpPr>
          <p:nvPr>
            <p:ph sz="half" idx="2"/>
          </p:nvPr>
        </p:nvSpPr>
        <p:spPr>
          <a:xfrm>
            <a:off x="894080" y="934720"/>
            <a:ext cx="3037840" cy="4480560"/>
          </a:xfrm>
        </p:spPr>
        <p:txBody>
          <a:bodyPr vert="horz" lIns="91440" tIns="45720" rIns="91440" bIns="45720" rtlCol="0">
            <a:noAutofit/>
          </a:bodyPr>
          <a:lstStyle/>
          <a:p>
            <a:pPr marL="0" indent="0" algn="ctr">
              <a:lnSpc>
                <a:spcPct val="200000"/>
              </a:lnSpc>
              <a:buNone/>
            </a:pPr>
            <a:r>
              <a:rPr lang="el-GR" dirty="0">
                <a:latin typeface="Aptos" panose="020B0004020202020204" pitchFamily="34" charset="0"/>
              </a:rPr>
              <a:t>Τι σημαίνει π</a:t>
            </a:r>
            <a:r>
              <a:rPr lang="en-US" dirty="0" err="1">
                <a:latin typeface="Aptos" panose="020B0004020202020204" pitchFamily="34" charset="0"/>
              </a:rPr>
              <a:t>ληροφορι</a:t>
            </a:r>
            <a:r>
              <a:rPr lang="en-US" dirty="0">
                <a:latin typeface="Aptos" panose="020B0004020202020204" pitchFamily="34" charset="0"/>
              </a:rPr>
              <a:t>ακή αταξία (information disorder)</a:t>
            </a:r>
            <a:r>
              <a:rPr lang="el-GR" dirty="0">
                <a:latin typeface="Aptos" panose="020B0004020202020204" pitchFamily="34" charset="0"/>
              </a:rPr>
              <a:t>;</a:t>
            </a:r>
            <a:endParaRPr lang="en-US" dirty="0">
              <a:latin typeface="Aptos" panose="020B0004020202020204" pitchFamily="34" charset="0"/>
            </a:endParaRPr>
          </a:p>
        </p:txBody>
      </p:sp>
    </p:spTree>
    <p:extLst>
      <p:ext uri="{BB962C8B-B14F-4D97-AF65-F5344CB8AC3E}">
        <p14:creationId xmlns:p14="http://schemas.microsoft.com/office/powerpoint/2010/main" val="3150957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3"/>
          <p:cNvSpPr>
            <a:spLocks noGrp="1" noRot="1" noChangeAspect="1" noMove="1" noResize="1" noEditPoints="1" noAdjustHandles="1" noChangeArrowheads="1" noChangeShapeType="1" noTextEdit="1"/>
          </p:cNvSpPr>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grpSp>
        <p:nvGrpSpPr>
          <p:cNvPr id="34" name="Group 25"/>
          <p:cNvGrpSpPr>
            <a:grpSpLocks noGrp="1" noUngrp="1" noRot="1" noChangeAspect="1" noMove="1" noResize="1"/>
          </p:cNvGrpSpPr>
          <p:nvPr/>
        </p:nvGrpSpPr>
        <p:grpSpPr>
          <a:xfrm>
            <a:off x="4" y="1062849"/>
            <a:ext cx="731521" cy="673460"/>
            <a:chOff x="3940602" y="308034"/>
            <a:chExt cx="2116791" cy="3428999"/>
          </a:xfrm>
          <a:solidFill>
            <a:schemeClr val="accent4"/>
          </a:solidFill>
        </p:grpSpPr>
        <p:sp>
          <p:nvSpPr>
            <p:cNvPr id="27" name="Rectangle 26"/>
            <p:cNvSpPr/>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sp>
          <p:nvSpPr>
            <p:cNvPr id="36" name="Rectangle 27"/>
            <p:cNvSpPr/>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sp>
          <p:nvSpPr>
            <p:cNvPr id="29" name="Rectangle 28"/>
            <p:cNvSpPr/>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grpSp>
      <p:sp>
        <p:nvSpPr>
          <p:cNvPr id="31" name="Rectangle 30"/>
          <p:cNvSpPr>
            <a:spLocks noGrp="1" noRot="1" noChangeAspect="1" noMove="1" noResize="1" noEditPoints="1" noAdjustHandles="1" noChangeArrowheads="1" noChangeShapeType="1" noTextEdit="1"/>
          </p:cNvSpPr>
          <p:nvPr/>
        </p:nvSpPr>
        <p:spPr>
          <a:xfrm>
            <a:off x="640080" y="656150"/>
            <a:ext cx="567266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sp>
        <p:nvSpPr>
          <p:cNvPr id="2" name="Τίτλος 1"/>
          <p:cNvSpPr>
            <a:spLocks noGrp="1"/>
          </p:cNvSpPr>
          <p:nvPr>
            <p:ph type="title"/>
          </p:nvPr>
        </p:nvSpPr>
        <p:spPr>
          <a:xfrm>
            <a:off x="1043631" y="873940"/>
            <a:ext cx="5052369" cy="1035781"/>
          </a:xfrm>
        </p:spPr>
        <p:txBody>
          <a:bodyPr anchor="ctr">
            <a:normAutofit/>
          </a:bodyPr>
          <a:lstStyle/>
          <a:p>
            <a:pPr>
              <a:lnSpc>
                <a:spcPct val="90000"/>
              </a:lnSpc>
            </a:pPr>
            <a:r>
              <a:rPr lang="el-GR" sz="3300" dirty="0">
                <a:latin typeface="Aptos"/>
                <a:cs typeface="Times New Roman" panose="02020603050405020304"/>
              </a:rPr>
              <a:t>Η έννοια της πληροφοριακής αταξίας</a:t>
            </a:r>
          </a:p>
        </p:txBody>
      </p:sp>
      <p:sp>
        <p:nvSpPr>
          <p:cNvPr id="3" name="Θέση περιεχομένου 2"/>
          <p:cNvSpPr>
            <a:spLocks noGrp="1"/>
          </p:cNvSpPr>
          <p:nvPr>
            <p:ph idx="1"/>
          </p:nvPr>
        </p:nvSpPr>
        <p:spPr>
          <a:xfrm>
            <a:off x="631897" y="2304384"/>
            <a:ext cx="5450664" cy="3897460"/>
          </a:xfrm>
        </p:spPr>
        <p:txBody>
          <a:bodyPr vert="horz" lIns="91440" tIns="45720" rIns="91440" bIns="45720" rtlCol="0" anchor="ctr">
            <a:normAutofit/>
          </a:bodyPr>
          <a:lstStyle/>
          <a:p>
            <a:pPr>
              <a:lnSpc>
                <a:spcPct val="110000"/>
              </a:lnSpc>
            </a:pPr>
            <a:r>
              <a:rPr lang="en-US" sz="1400" dirty="0">
                <a:latin typeface="Aptos"/>
                <a:cs typeface="Times New Roman" panose="02020603050405020304"/>
              </a:rPr>
              <a:t>Η πληροφοριακή αταξία (</a:t>
            </a:r>
            <a:r>
              <a:rPr lang="en-US" sz="1400" dirty="0" err="1">
                <a:latin typeface="Aptos"/>
                <a:cs typeface="Times New Roman" panose="02020603050405020304"/>
              </a:rPr>
              <a:t>information</a:t>
            </a:r>
            <a:r>
              <a:rPr lang="en-US" sz="1400" dirty="0">
                <a:latin typeface="Aptos"/>
                <a:cs typeface="Times New Roman" panose="02020603050405020304"/>
              </a:rPr>
              <a:t> </a:t>
            </a:r>
            <a:r>
              <a:rPr lang="en-US" sz="1400" dirty="0" err="1">
                <a:latin typeface="Aptos"/>
                <a:cs typeface="Times New Roman" panose="02020603050405020304"/>
              </a:rPr>
              <a:t>disorder</a:t>
            </a:r>
            <a:r>
              <a:rPr lang="en-US" sz="1400" dirty="0">
                <a:latin typeface="Aptos"/>
                <a:cs typeface="Times New Roman" panose="02020603050405020304"/>
              </a:rPr>
              <a:t>) αποτελεί μια έννοια που περιγράφει το χάος που δημιουργείται από την υπερβολική, ασύντακτη και συχνά αντικρουόμενη ροή πληροφοριών.</a:t>
            </a:r>
            <a:endParaRPr lang="el-GR" sz="1400" dirty="0">
              <a:latin typeface="Aptos"/>
            </a:endParaRPr>
          </a:p>
          <a:p>
            <a:pPr>
              <a:lnSpc>
                <a:spcPct val="110000"/>
              </a:lnSpc>
            </a:pPr>
            <a:r>
              <a:rPr lang="en-US" sz="1400" dirty="0">
                <a:latin typeface="Aptos"/>
                <a:cs typeface="Times New Roman" panose="02020603050405020304"/>
              </a:rPr>
              <a:t>Χαρακτηριστικά:</a:t>
            </a:r>
          </a:p>
          <a:p>
            <a:pPr lvl="1">
              <a:lnSpc>
                <a:spcPct val="110000"/>
              </a:lnSpc>
              <a:buFont typeface="Courier New" panose="02070309020205020404" pitchFamily="34" charset="0"/>
              <a:buChar char="o"/>
            </a:pPr>
            <a:r>
              <a:rPr lang="en-US" sz="1400" dirty="0">
                <a:latin typeface="Aptos"/>
                <a:cs typeface="Times New Roman" panose="02020603050405020304"/>
              </a:rPr>
              <a:t>Προκαλείται από τη</a:t>
            </a:r>
            <a:r>
              <a:rPr lang="el-GR" sz="1400" dirty="0">
                <a:latin typeface="Aptos"/>
                <a:cs typeface="Times New Roman" panose="02020603050405020304"/>
              </a:rPr>
              <a:t> διαρκή ροή της </a:t>
            </a:r>
            <a:r>
              <a:rPr lang="en-US" sz="1400" dirty="0">
                <a:latin typeface="Aptos"/>
                <a:cs typeface="Times New Roman" panose="02020603050405020304"/>
              </a:rPr>
              <a:t>π</a:t>
            </a:r>
            <a:r>
              <a:rPr lang="en-US" sz="1400" dirty="0" err="1">
                <a:latin typeface="Aptos"/>
                <a:cs typeface="Times New Roman" panose="02020603050405020304"/>
              </a:rPr>
              <a:t>ληροφορί</a:t>
            </a:r>
            <a:r>
              <a:rPr lang="en-US" sz="1400" dirty="0">
                <a:latin typeface="Aptos"/>
                <a:cs typeface="Times New Roman" panose="02020603050405020304"/>
              </a:rPr>
              <a:t>ας, την ταχύτητα </a:t>
            </a:r>
            <a:r>
              <a:rPr lang="el-GR" sz="1400" dirty="0">
                <a:latin typeface="Aptos"/>
                <a:cs typeface="Times New Roman" panose="02020603050405020304"/>
              </a:rPr>
              <a:t>μετά</a:t>
            </a:r>
            <a:r>
              <a:rPr lang="en-US" sz="1400" dirty="0" err="1">
                <a:latin typeface="Aptos"/>
                <a:cs typeface="Times New Roman" panose="02020603050405020304"/>
              </a:rPr>
              <a:t>δοσης</a:t>
            </a:r>
            <a:r>
              <a:rPr lang="el-GR" sz="1400" dirty="0">
                <a:latin typeface="Aptos"/>
                <a:cs typeface="Times New Roman" panose="02020603050405020304"/>
              </a:rPr>
              <a:t> πληροφοριών</a:t>
            </a:r>
            <a:r>
              <a:rPr lang="en-US" sz="1400" dirty="0">
                <a:latin typeface="Aptos"/>
                <a:cs typeface="Times New Roman" panose="02020603050405020304"/>
              </a:rPr>
              <a:t> μέσω των μέσων κοινωνικής δικτύωσης και την έλλειψη φίλτρων αξιολόγησης.</a:t>
            </a:r>
            <a:endParaRPr lang="en-US" sz="1400" dirty="0">
              <a:latin typeface="Aptos"/>
            </a:endParaRPr>
          </a:p>
          <a:p>
            <a:pPr lvl="1">
              <a:lnSpc>
                <a:spcPct val="110000"/>
              </a:lnSpc>
              <a:buFont typeface="Courier New" panose="02070309020205020404" pitchFamily="34" charset="0"/>
              <a:buChar char="o"/>
            </a:pPr>
            <a:r>
              <a:rPr lang="el-GR" sz="1400" dirty="0">
                <a:latin typeface="Aptos"/>
                <a:cs typeface="Times New Roman" panose="02020603050405020304"/>
              </a:rPr>
              <a:t>Σε ορισμένες περιπτώσεις, μπορεί</a:t>
            </a:r>
            <a:r>
              <a:rPr lang="en-US" sz="1400" dirty="0">
                <a:latin typeface="Aptos"/>
                <a:cs typeface="Times New Roman" panose="02020603050405020304"/>
              </a:rPr>
              <a:t> να περιλαμβάνει έγκυρες πληροφορίες που χάνουν την αξία τους λόγω σύγχυσης ή αντιφάσεων.</a:t>
            </a:r>
            <a:endParaRPr lang="en-US" sz="1400" dirty="0">
              <a:latin typeface="Aptos"/>
            </a:endParaRPr>
          </a:p>
          <a:p>
            <a:pPr lvl="1">
              <a:lnSpc>
                <a:spcPct val="110000"/>
              </a:lnSpc>
              <a:buFont typeface="Courier New" panose="02070309020205020404" pitchFamily="34" charset="0"/>
              <a:buChar char="o"/>
            </a:pPr>
            <a:r>
              <a:rPr lang="en-US" sz="1400" dirty="0">
                <a:latin typeface="Aptos"/>
                <a:cs typeface="Times New Roman" panose="02020603050405020304"/>
              </a:rPr>
              <a:t>Δυσκολεύει </a:t>
            </a:r>
            <a:r>
              <a:rPr lang="en-US" sz="1400" dirty="0" err="1">
                <a:latin typeface="Aptos"/>
                <a:cs typeface="Times New Roman" panose="02020603050405020304"/>
              </a:rPr>
              <a:t>τους</a:t>
            </a:r>
            <a:r>
              <a:rPr lang="en-US" sz="1400" dirty="0">
                <a:latin typeface="Aptos"/>
                <a:cs typeface="Times New Roman" panose="02020603050405020304"/>
              </a:rPr>
              <a:t> </a:t>
            </a:r>
            <a:r>
              <a:rPr lang="el-GR" sz="1400" dirty="0">
                <a:latin typeface="Aptos"/>
                <a:cs typeface="Times New Roman" panose="02020603050405020304"/>
              </a:rPr>
              <a:t>πολίτες</a:t>
            </a:r>
            <a:r>
              <a:rPr lang="en-US" sz="1400" dirty="0">
                <a:latin typeface="Aptos"/>
                <a:cs typeface="Times New Roman" panose="02020603050405020304"/>
              </a:rPr>
              <a:t> να διακρίνουν την αλήθεια από το ψέμα</a:t>
            </a:r>
            <a:r>
              <a:rPr lang="el-GR" sz="1400" dirty="0">
                <a:latin typeface="Aptos"/>
                <a:cs typeface="Times New Roman" panose="02020603050405020304"/>
              </a:rPr>
              <a:t>.</a:t>
            </a:r>
            <a:endParaRPr lang="en-US" sz="1400" dirty="0">
              <a:latin typeface="Aptos"/>
            </a:endParaRPr>
          </a:p>
        </p:txBody>
      </p:sp>
      <p:sp>
        <p:nvSpPr>
          <p:cNvPr id="33" name="Rectangle 32"/>
          <p:cNvSpPr>
            <a:spLocks noGrp="1" noRot="1" noChangeAspect="1" noMove="1" noResize="1" noEditPoints="1" noAdjustHandles="1" noChangeArrowheads="1" noChangeShapeType="1" noTextEdit="1"/>
          </p:cNvSpPr>
          <p:nvPr/>
        </p:nvSpPr>
        <p:spPr>
          <a:xfrm>
            <a:off x="6716299" y="608401"/>
            <a:ext cx="4637502" cy="5593443"/>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pic>
        <p:nvPicPr>
          <p:cNvPr id="4" name="Εικόνα 3" descr="Information disorder ecosystem: concepts, taxonomies, and research agenda –  DAIDAC"/>
          <p:cNvPicPr>
            <a:picLocks noChangeAspect="1"/>
          </p:cNvPicPr>
          <p:nvPr/>
        </p:nvPicPr>
        <p:blipFill>
          <a:blip r:embed="rId2"/>
          <a:stretch>
            <a:fillRect/>
          </a:stretch>
        </p:blipFill>
        <p:spPr>
          <a:xfrm>
            <a:off x="6930493" y="2070748"/>
            <a:ext cx="4223252" cy="2776788"/>
          </a:xfrm>
          <a:prstGeom prst="rect">
            <a:avLst/>
          </a:prstGeom>
        </p:spPr>
      </p:pic>
      <p:cxnSp>
        <p:nvCxnSpPr>
          <p:cNvPr id="35" name="Straight Connector 34"/>
          <p:cNvCxnSpPr>
            <a:cxnSpLocks noGrp="1" noRot="1" noChangeAspect="1" noMove="1" noResize="1" noEditPoints="1" noAdjustHandles="1" noChangeArrowheads="1" noChangeShapeType="1"/>
          </p:cNvCxnSpPr>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3"/>
          <p:cNvSpPr>
            <a:spLocks noGrp="1" noRot="1" noChangeAspect="1" noMove="1" noResize="1" noEditPoints="1" noAdjustHandles="1" noChangeArrowheads="1" noChangeShapeType="1" noTextEdit="1"/>
          </p:cNvSpPr>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grpSp>
        <p:nvGrpSpPr>
          <p:cNvPr id="34" name="Group 25"/>
          <p:cNvGrpSpPr>
            <a:grpSpLocks noGrp="1" noUngrp="1" noRot="1" noChangeAspect="1" noMove="1" noResize="1"/>
          </p:cNvGrpSpPr>
          <p:nvPr/>
        </p:nvGrpSpPr>
        <p:grpSpPr>
          <a:xfrm>
            <a:off x="4" y="1062849"/>
            <a:ext cx="731521" cy="673460"/>
            <a:chOff x="3940602" y="308034"/>
            <a:chExt cx="2116791" cy="3428999"/>
          </a:xfrm>
          <a:solidFill>
            <a:schemeClr val="accent4"/>
          </a:solidFill>
        </p:grpSpPr>
        <p:sp>
          <p:nvSpPr>
            <p:cNvPr id="27" name="Rectangle 26"/>
            <p:cNvSpPr/>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sp>
          <p:nvSpPr>
            <p:cNvPr id="36" name="Rectangle 27"/>
            <p:cNvSpPr/>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sp>
          <p:nvSpPr>
            <p:cNvPr id="29" name="Rectangle 28"/>
            <p:cNvSpPr/>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grpSp>
      <p:sp>
        <p:nvSpPr>
          <p:cNvPr id="31" name="Rectangle 30"/>
          <p:cNvSpPr>
            <a:spLocks noGrp="1" noRot="1" noChangeAspect="1" noMove="1" noResize="1" noEditPoints="1" noAdjustHandles="1" noChangeArrowheads="1" noChangeShapeType="1" noTextEdit="1"/>
          </p:cNvSpPr>
          <p:nvPr/>
        </p:nvSpPr>
        <p:spPr>
          <a:xfrm>
            <a:off x="640080" y="656150"/>
            <a:ext cx="567266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sp>
        <p:nvSpPr>
          <p:cNvPr id="2" name="Τίτλος 1"/>
          <p:cNvSpPr>
            <a:spLocks noGrp="1"/>
          </p:cNvSpPr>
          <p:nvPr>
            <p:ph type="title"/>
          </p:nvPr>
        </p:nvSpPr>
        <p:spPr>
          <a:xfrm>
            <a:off x="1043631" y="873940"/>
            <a:ext cx="5052369" cy="1035781"/>
          </a:xfrm>
        </p:spPr>
        <p:txBody>
          <a:bodyPr anchor="ctr">
            <a:normAutofit/>
          </a:bodyPr>
          <a:lstStyle/>
          <a:p>
            <a:pPr>
              <a:lnSpc>
                <a:spcPct val="90000"/>
              </a:lnSpc>
            </a:pPr>
            <a:r>
              <a:rPr lang="el-GR" sz="3300">
                <a:latin typeface="Aptos"/>
                <a:cs typeface="Times New Roman" panose="02020603050405020304"/>
              </a:rPr>
              <a:t>Η έννοια της πληροφοριακής αταξίας</a:t>
            </a:r>
          </a:p>
        </p:txBody>
      </p:sp>
      <p:sp>
        <p:nvSpPr>
          <p:cNvPr id="3" name="Θέση περιεχομένου 2"/>
          <p:cNvSpPr>
            <a:spLocks noGrp="1"/>
          </p:cNvSpPr>
          <p:nvPr>
            <p:ph idx="1"/>
          </p:nvPr>
        </p:nvSpPr>
        <p:spPr>
          <a:xfrm>
            <a:off x="631897" y="2304384"/>
            <a:ext cx="5450664" cy="3897460"/>
          </a:xfrm>
        </p:spPr>
        <p:txBody>
          <a:bodyPr vert="horz" lIns="91440" tIns="45720" rIns="91440" bIns="45720" rtlCol="0" anchor="ctr">
            <a:normAutofit/>
          </a:bodyPr>
          <a:lstStyle/>
          <a:p>
            <a:pPr>
              <a:lnSpc>
                <a:spcPct val="150000"/>
              </a:lnSpc>
            </a:pPr>
            <a:r>
              <a:rPr lang="en-US" dirty="0" err="1">
                <a:latin typeface="Aptos"/>
                <a:cs typeface="Times New Roman" panose="02020603050405020304"/>
              </a:rPr>
              <a:t>Ως</a:t>
            </a:r>
            <a:r>
              <a:rPr lang="en-US" dirty="0">
                <a:latin typeface="Aptos"/>
                <a:cs typeface="Times New Roman" panose="02020603050405020304"/>
              </a:rPr>
              <a:t> «</a:t>
            </a:r>
            <a:r>
              <a:rPr lang="en-US" b="1" dirty="0">
                <a:latin typeface="Aptos"/>
                <a:cs typeface="Times New Roman" panose="02020603050405020304"/>
              </a:rPr>
              <a:t>π</a:t>
            </a:r>
            <a:r>
              <a:rPr lang="en-US" b="1" dirty="0" err="1">
                <a:latin typeface="Aptos"/>
                <a:cs typeface="Times New Roman" panose="02020603050405020304"/>
              </a:rPr>
              <a:t>ληροφορι</a:t>
            </a:r>
            <a:r>
              <a:rPr lang="en-US" b="1" dirty="0">
                <a:latin typeface="Aptos"/>
                <a:cs typeface="Times New Roman" panose="02020603050405020304"/>
              </a:rPr>
              <a:t>ακή αταξία</a:t>
            </a:r>
            <a:r>
              <a:rPr lang="en-US" dirty="0">
                <a:latin typeface="Aptos"/>
                <a:cs typeface="Times New Roman" panose="02020603050405020304"/>
              </a:rPr>
              <a:t>» μπορούμε να ορίσουμε ένα γενικό πλαίσιο το οποίο περιλαμβάνει </a:t>
            </a:r>
            <a:r>
              <a:rPr lang="el-GR" dirty="0">
                <a:latin typeface="Aptos"/>
                <a:cs typeface="Times New Roman" panose="02020603050405020304"/>
              </a:rPr>
              <a:t>τρεις</a:t>
            </a:r>
            <a:r>
              <a:rPr lang="en-US" dirty="0">
                <a:latin typeface="Aptos"/>
                <a:cs typeface="Times New Roman" panose="02020603050405020304"/>
              </a:rPr>
              <a:t> κα</a:t>
            </a:r>
            <a:r>
              <a:rPr lang="en-US" dirty="0" err="1">
                <a:latin typeface="Aptos"/>
                <a:cs typeface="Times New Roman" panose="02020603050405020304"/>
              </a:rPr>
              <a:t>τηγορίες</a:t>
            </a:r>
            <a:r>
              <a:rPr lang="en-US" dirty="0">
                <a:latin typeface="Aptos"/>
                <a:cs typeface="Times New Roman" panose="02020603050405020304"/>
              </a:rPr>
              <a:t> π</a:t>
            </a:r>
            <a:r>
              <a:rPr lang="en-US" dirty="0" err="1">
                <a:latin typeface="Aptos"/>
                <a:cs typeface="Times New Roman" panose="02020603050405020304"/>
              </a:rPr>
              <a:t>ληροφορί</a:t>
            </a:r>
            <a:r>
              <a:rPr lang="en-US" dirty="0">
                <a:latin typeface="Aptos"/>
                <a:cs typeface="Times New Roman" panose="02020603050405020304"/>
              </a:rPr>
              <a:t>ας/ πληροφόρησης.</a:t>
            </a:r>
            <a:endParaRPr lang="el-GR" dirty="0">
              <a:latin typeface="Aptos"/>
              <a:cs typeface="Times New Roman" panose="02020603050405020304"/>
            </a:endParaRPr>
          </a:p>
          <a:p>
            <a:pPr>
              <a:lnSpc>
                <a:spcPct val="150000"/>
              </a:lnSpc>
            </a:pPr>
            <a:r>
              <a:rPr lang="en-US" dirty="0">
                <a:latin typeface="Aptos"/>
                <a:cs typeface="Times New Roman" panose="02020603050405020304"/>
              </a:rPr>
              <a:t>Η </a:t>
            </a:r>
            <a:r>
              <a:rPr lang="en-US" b="1" dirty="0">
                <a:latin typeface="Aptos"/>
                <a:cs typeface="Times New Roman" panose="02020603050405020304"/>
              </a:rPr>
              <a:t>παραπληροφόρηση</a:t>
            </a:r>
            <a:r>
              <a:rPr lang="en-US" dirty="0">
                <a:latin typeface="Aptos"/>
                <a:cs typeface="Times New Roman" panose="02020603050405020304"/>
              </a:rPr>
              <a:t> (misinformation), η </a:t>
            </a:r>
            <a:r>
              <a:rPr lang="en-US" b="1" dirty="0">
                <a:latin typeface="Aptos"/>
                <a:cs typeface="Times New Roman" panose="02020603050405020304"/>
              </a:rPr>
              <a:t>σκόπιμη παραπληροφόρηση</a:t>
            </a:r>
            <a:r>
              <a:rPr lang="en-US" dirty="0">
                <a:latin typeface="Aptos"/>
                <a:cs typeface="Times New Roman" panose="02020603050405020304"/>
              </a:rPr>
              <a:t> (disinformation) και η </a:t>
            </a:r>
            <a:r>
              <a:rPr lang="en-US" b="1" dirty="0">
                <a:latin typeface="Aptos"/>
                <a:cs typeface="Times New Roman" panose="02020603050405020304"/>
              </a:rPr>
              <a:t>κακόβουλη πληροφόρηση </a:t>
            </a:r>
            <a:r>
              <a:rPr lang="en-US" dirty="0">
                <a:latin typeface="Aptos"/>
                <a:cs typeface="Times New Roman" panose="02020603050405020304"/>
              </a:rPr>
              <a:t>(malinformation) τροφοδοτούν την πληροφοριακή αταξία.</a:t>
            </a:r>
            <a:endParaRPr lang="el-GR" dirty="0">
              <a:latin typeface="Aptos"/>
            </a:endParaRPr>
          </a:p>
        </p:txBody>
      </p:sp>
      <p:sp>
        <p:nvSpPr>
          <p:cNvPr id="33" name="Rectangle 32"/>
          <p:cNvSpPr>
            <a:spLocks noGrp="1" noRot="1" noChangeAspect="1" noMove="1" noResize="1" noEditPoints="1" noAdjustHandles="1" noChangeArrowheads="1" noChangeShapeType="1" noTextEdit="1"/>
          </p:cNvSpPr>
          <p:nvPr/>
        </p:nvSpPr>
        <p:spPr>
          <a:xfrm>
            <a:off x="6716299" y="608401"/>
            <a:ext cx="4637502" cy="5593443"/>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pic>
        <p:nvPicPr>
          <p:cNvPr id="4" name="Εικόνα 3" descr="Information disorder ecosystem: concepts, taxonomies, and research agenda –  DAIDAC"/>
          <p:cNvPicPr>
            <a:picLocks noChangeAspect="1"/>
          </p:cNvPicPr>
          <p:nvPr/>
        </p:nvPicPr>
        <p:blipFill>
          <a:blip r:embed="rId2"/>
          <a:stretch>
            <a:fillRect/>
          </a:stretch>
        </p:blipFill>
        <p:spPr>
          <a:xfrm>
            <a:off x="6930493" y="2070748"/>
            <a:ext cx="4223252" cy="2776788"/>
          </a:xfrm>
          <a:prstGeom prst="rect">
            <a:avLst/>
          </a:prstGeom>
        </p:spPr>
      </p:pic>
      <p:cxnSp>
        <p:nvCxnSpPr>
          <p:cNvPr id="35" name="Straight Connector 34"/>
          <p:cNvCxnSpPr>
            <a:cxnSpLocks noGrp="1" noRot="1" noChangeAspect="1" noMove="1" noResize="1" noEditPoints="1" noAdjustHandles="1" noChangeArrowheads="1" noChangeShapeType="1"/>
          </p:cNvCxnSpPr>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Τίτλος 1"/>
          <p:cNvSpPr>
            <a:spLocks noGrp="1"/>
          </p:cNvSpPr>
          <p:nvPr>
            <p:ph type="title"/>
          </p:nvPr>
        </p:nvSpPr>
        <p:spPr>
          <a:xfrm>
            <a:off x="1539116" y="864108"/>
            <a:ext cx="3073914" cy="5120639"/>
          </a:xfrm>
        </p:spPr>
        <p:txBody>
          <a:bodyPr>
            <a:normAutofit/>
          </a:bodyPr>
          <a:lstStyle/>
          <a:p>
            <a:pPr algn="ctr">
              <a:lnSpc>
                <a:spcPct val="150000"/>
              </a:lnSpc>
            </a:pPr>
            <a:r>
              <a:rPr lang="el-GR" sz="2400" dirty="0">
                <a:solidFill>
                  <a:schemeClr val="tx1"/>
                </a:solidFill>
                <a:latin typeface="Aptos" panose="020B0004020202020204" pitchFamily="34" charset="0"/>
              </a:rPr>
              <a:t>Παράδειγμα Παραπληροφόρησης: Η πανδημία</a:t>
            </a:r>
            <a:r>
              <a:rPr lang="en-US" sz="2400" dirty="0">
                <a:solidFill>
                  <a:schemeClr val="tx1"/>
                </a:solidFill>
                <a:latin typeface="Aptos" panose="020B0004020202020204" pitchFamily="34" charset="0"/>
              </a:rPr>
              <a:t> </a:t>
            </a:r>
            <a:r>
              <a:rPr lang="el-GR" sz="2400" dirty="0">
                <a:solidFill>
                  <a:schemeClr val="tx1"/>
                </a:solidFill>
                <a:latin typeface="Aptos" panose="020B0004020202020204" pitchFamily="34" charset="0"/>
              </a:rPr>
              <a:t>πληροφόρησης (</a:t>
            </a:r>
            <a:r>
              <a:rPr lang="en-US" sz="2400" dirty="0">
                <a:solidFill>
                  <a:schemeClr val="tx1"/>
                </a:solidFill>
                <a:latin typeface="Aptos" panose="020B0004020202020204" pitchFamily="34" charset="0"/>
              </a:rPr>
              <a:t>infodemic)</a:t>
            </a:r>
            <a:endParaRPr lang="el-GR" sz="2400" dirty="0">
              <a:solidFill>
                <a:schemeClr val="tx1"/>
              </a:solidFill>
              <a:latin typeface="Aptos" panose="020B0004020202020204" pitchFamily="34" charset="0"/>
            </a:endParaRPr>
          </a:p>
        </p:txBody>
      </p:sp>
      <p:sp>
        <p:nvSpPr>
          <p:cNvPr id="10" name="Rectangle 9"/>
          <p:cNvSpPr>
            <a:spLocks noGrp="1" noRot="1" noChangeAspect="1" noMove="1" noResize="1" noEditPoints="1" noAdjustHandles="1" noChangeArrowheads="1" noChangeShapeType="1" noTextEdit="1"/>
          </p:cNvSpPr>
          <p:nvPr/>
        </p:nvSpPr>
        <p:spPr>
          <a:xfrm>
            <a:off x="0" y="761999"/>
            <a:ext cx="128693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p:cNvCxnSpPr>
            <a:cxnSpLocks noGrp="1" noRot="1" noChangeAspect="1" noMove="1" noResize="1" noEditPoints="1" noAdjustHandles="1" noChangeArrowheads="1" noChangeShapeType="1"/>
          </p:cNvCxnSpPr>
          <p:nvPr/>
        </p:nvCxnSpPr>
        <p:spPr>
          <a:xfrm>
            <a:off x="4951129" y="2085681"/>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Θέση περιεχομένου 2"/>
          <p:cNvSpPr>
            <a:spLocks noGrp="1"/>
          </p:cNvSpPr>
          <p:nvPr>
            <p:ph idx="1"/>
          </p:nvPr>
        </p:nvSpPr>
        <p:spPr>
          <a:xfrm>
            <a:off x="4899804" y="474453"/>
            <a:ext cx="6650966" cy="5840084"/>
          </a:xfrm>
        </p:spPr>
        <p:txBody>
          <a:bodyPr vert="horz" lIns="91440" tIns="45720" rIns="91440" bIns="45720" rtlCol="0" anchor="ctr">
            <a:noAutofit/>
          </a:bodyPr>
          <a:lstStyle/>
          <a:p>
            <a:pPr algn="just">
              <a:lnSpc>
                <a:spcPct val="100000"/>
              </a:lnSpc>
              <a:spcBef>
                <a:spcPts val="600"/>
              </a:spcBef>
            </a:pPr>
            <a:r>
              <a:rPr lang="el-GR" sz="1800" spc="-60" dirty="0">
                <a:solidFill>
                  <a:schemeClr val="tx1"/>
                </a:solidFill>
                <a:latin typeface="Aptos" panose="020B0004020202020204" pitchFamily="34" charset="0"/>
                <a:ea typeface="+mj-ea"/>
                <a:cs typeface="+mj-cs"/>
              </a:rPr>
              <a:t>Κατά τη διάρκεια της πανδημίας, διάφορα μέσα ενημέρωσης και κοινωνικά δίκτυα διέδωσαν ψευδείς ισχυρισμούς σχετικά με θεραπείες και προληπτικά μέτρα για τον </a:t>
            </a:r>
            <a:r>
              <a:rPr lang="el-GR" sz="1800" spc="-60" dirty="0" err="1">
                <a:solidFill>
                  <a:schemeClr val="tx1"/>
                </a:solidFill>
                <a:latin typeface="Aptos" panose="020B0004020202020204" pitchFamily="34" charset="0"/>
                <a:ea typeface="+mj-ea"/>
                <a:cs typeface="+mj-cs"/>
              </a:rPr>
              <a:t>κορωνοϊό</a:t>
            </a:r>
            <a:r>
              <a:rPr lang="el-GR" sz="1800" spc="-60" dirty="0">
                <a:solidFill>
                  <a:schemeClr val="tx1"/>
                </a:solidFill>
                <a:latin typeface="Aptos" panose="020B0004020202020204" pitchFamily="34" charset="0"/>
                <a:ea typeface="+mj-ea"/>
                <a:cs typeface="+mj-cs"/>
              </a:rPr>
              <a:t>. Ένα χαρακτηριστικό παράδειγμα ήταν ο ισχυρισμός ότι η κατανάλωση ή η ένεση απολυμαντικών υγρών μπορεί να εξουδετερώσει τον ιό.</a:t>
            </a:r>
            <a:endParaRPr lang="en-US" sz="1800" spc="-60" dirty="0">
              <a:solidFill>
                <a:schemeClr val="tx1"/>
              </a:solidFill>
              <a:latin typeface="Aptos" panose="020B0004020202020204" pitchFamily="34" charset="0"/>
              <a:ea typeface="+mj-ea"/>
              <a:cs typeface="+mj-cs"/>
            </a:endParaRPr>
          </a:p>
          <a:p>
            <a:pPr algn="just">
              <a:lnSpc>
                <a:spcPct val="100000"/>
              </a:lnSpc>
              <a:spcBef>
                <a:spcPts val="600"/>
              </a:spcBef>
            </a:pPr>
            <a:r>
              <a:rPr lang="el-GR" sz="1800" spc="-60" dirty="0">
                <a:solidFill>
                  <a:schemeClr val="tx1"/>
                </a:solidFill>
                <a:latin typeface="Aptos"/>
                <a:ea typeface="+mj-ea"/>
                <a:cs typeface="+mj-cs"/>
              </a:rPr>
              <a:t>Πηγές και Διάδοση:</a:t>
            </a:r>
            <a:r>
              <a:rPr lang="en-US" sz="1800" spc="-60" dirty="0">
                <a:solidFill>
                  <a:schemeClr val="tx1"/>
                </a:solidFill>
                <a:latin typeface="Aptos"/>
                <a:ea typeface="+mj-ea"/>
                <a:cs typeface="+mj-cs"/>
              </a:rPr>
              <a:t> </a:t>
            </a:r>
            <a:r>
              <a:rPr lang="el-GR" sz="1800" spc="-60" dirty="0">
                <a:solidFill>
                  <a:schemeClr val="tx1"/>
                </a:solidFill>
                <a:latin typeface="Aptos"/>
                <a:ea typeface="+mj-ea"/>
                <a:cs typeface="+mj-cs"/>
              </a:rPr>
              <a:t>Αυτή η πληροφορία εμφανίστηκε σε αμφίβολες  ιστοσελίδες και ΜΚΔ, ενώ ενισχύθηκε από λανθασμένα σχόλια δημόσιων (πολιτικών) προσώπων, χωρίς επιστημονική βάση. Στα μέσα κοινωνικής δικτύωσης, ταχύτατη αναπαραγωγή της πληροφορίας μέσω </a:t>
            </a:r>
            <a:r>
              <a:rPr lang="el-GR" sz="1800" spc="-60" dirty="0" err="1">
                <a:solidFill>
                  <a:schemeClr val="tx1"/>
                </a:solidFill>
                <a:latin typeface="Aptos"/>
                <a:ea typeface="+mj-ea"/>
                <a:cs typeface="+mj-cs"/>
              </a:rPr>
              <a:t>tweets</a:t>
            </a:r>
            <a:r>
              <a:rPr lang="el-GR" sz="1800" spc="-60" dirty="0">
                <a:solidFill>
                  <a:schemeClr val="tx1"/>
                </a:solidFill>
                <a:latin typeface="Aptos"/>
                <a:ea typeface="+mj-ea"/>
                <a:cs typeface="+mj-cs"/>
              </a:rPr>
              <a:t>, αναρτήσεων και </a:t>
            </a:r>
            <a:r>
              <a:rPr lang="el-GR" sz="1800" spc="-60" dirty="0" err="1">
                <a:solidFill>
                  <a:schemeClr val="tx1"/>
                </a:solidFill>
                <a:latin typeface="Aptos"/>
                <a:ea typeface="+mj-ea"/>
                <a:cs typeface="+mj-cs"/>
              </a:rPr>
              <a:t>memes</a:t>
            </a:r>
            <a:r>
              <a:rPr lang="el-GR" sz="1800" spc="-60" dirty="0">
                <a:solidFill>
                  <a:schemeClr val="tx1"/>
                </a:solidFill>
                <a:latin typeface="Aptos"/>
                <a:ea typeface="+mj-ea"/>
                <a:cs typeface="+mj-cs"/>
              </a:rPr>
              <a:t> έκανε την παραπληροφόρηση να εξαπλωθεί ευρέως.</a:t>
            </a:r>
          </a:p>
          <a:p>
            <a:pPr algn="just">
              <a:lnSpc>
                <a:spcPct val="100000"/>
              </a:lnSpc>
              <a:spcBef>
                <a:spcPts val="600"/>
              </a:spcBef>
            </a:pPr>
            <a:r>
              <a:rPr lang="el-GR" sz="1800" spc="-60" dirty="0">
                <a:solidFill>
                  <a:schemeClr val="tx1"/>
                </a:solidFill>
                <a:latin typeface="Aptos" panose="020B0004020202020204" pitchFamily="34" charset="0"/>
                <a:ea typeface="+mj-ea"/>
                <a:cs typeface="+mj-cs"/>
              </a:rPr>
              <a:t>Συνέπειες:</a:t>
            </a:r>
          </a:p>
          <a:p>
            <a:pPr lvl="1" algn="just">
              <a:lnSpc>
                <a:spcPct val="100000"/>
              </a:lnSpc>
              <a:spcBef>
                <a:spcPts val="600"/>
              </a:spcBef>
            </a:pPr>
            <a:r>
              <a:rPr lang="el-GR" sz="1600" spc="-60" dirty="0">
                <a:solidFill>
                  <a:schemeClr val="tx1"/>
                </a:solidFill>
                <a:latin typeface="Aptos"/>
                <a:ea typeface="+mj-ea"/>
                <a:cs typeface="+mj-cs"/>
              </a:rPr>
              <a:t>Δημόσια Υγεία: Πολλοί άνθρωποι έλαβαν επικίνδυνες πρωτοβουλίες, όπως η κατανάλωση χλωρίνης, προκαλώντας σοβαρά προβλήματα στην υγεία τους.</a:t>
            </a:r>
          </a:p>
          <a:p>
            <a:pPr lvl="1" algn="just">
              <a:lnSpc>
                <a:spcPct val="100000"/>
              </a:lnSpc>
              <a:spcBef>
                <a:spcPts val="600"/>
              </a:spcBef>
            </a:pPr>
            <a:r>
              <a:rPr lang="el-GR" sz="1600" spc="-60" dirty="0">
                <a:solidFill>
                  <a:schemeClr val="tx1"/>
                </a:solidFill>
                <a:latin typeface="Aptos" panose="020B0004020202020204" pitchFamily="34" charset="0"/>
                <a:ea typeface="+mj-ea"/>
                <a:cs typeface="+mj-cs"/>
              </a:rPr>
              <a:t>Απώλεια εμπιστοσύνης: Η διασπορά ψευδών θεραπειών υπονόμευσε την εμπιστοσύνη στις ιατρικές συμβουλές και τους θεσμούς.</a:t>
            </a:r>
          </a:p>
          <a:p>
            <a:pPr lvl="1" algn="just">
              <a:lnSpc>
                <a:spcPct val="100000"/>
              </a:lnSpc>
              <a:spcBef>
                <a:spcPts val="600"/>
              </a:spcBef>
            </a:pPr>
            <a:r>
              <a:rPr lang="el-GR" sz="1600" spc="-60" dirty="0">
                <a:solidFill>
                  <a:schemeClr val="tx1"/>
                </a:solidFill>
                <a:latin typeface="Aptos" panose="020B0004020202020204" pitchFamily="34" charset="0"/>
                <a:ea typeface="+mj-ea"/>
                <a:cs typeface="+mj-cs"/>
              </a:rPr>
              <a:t>Αναστάτωση: Ενίσχυσε τη σύγχυση σε μια περίοδο που η ανάγκη για σαφείς, ακριβείς πληροφορίες ήταν επιτακτική.</a:t>
            </a:r>
            <a:endParaRPr lang="en-US" sz="1600" spc="-60" dirty="0">
              <a:solidFill>
                <a:schemeClr val="tx1"/>
              </a:solidFill>
              <a:latin typeface="Aptos" panose="020B0004020202020204" pitchFamily="34" charset="0"/>
              <a:ea typeface="+mj-ea"/>
              <a:cs typeface="+mj-cs"/>
            </a:endParaRPr>
          </a:p>
        </p:txBody>
      </p:sp>
      <p:sp>
        <p:nvSpPr>
          <p:cNvPr id="14" name="Rectangle 13"/>
          <p:cNvSpPr>
            <a:spLocks noGrp="1" noRot="1" noChangeAspect="1" noMove="1" noResize="1" noEditPoints="1" noAdjustHandles="1" noChangeArrowheads="1" noChangeShapeType="1" noTextEdit="1"/>
          </p:cNvSpPr>
          <p:nvPr/>
        </p:nvSpPr>
        <p:spPr>
          <a:xfrm>
            <a:off x="11683988" y="767825"/>
            <a:ext cx="508012"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Τίτλος 1"/>
          <p:cNvSpPr>
            <a:spLocks noGrp="1"/>
          </p:cNvSpPr>
          <p:nvPr>
            <p:ph type="title"/>
          </p:nvPr>
        </p:nvSpPr>
        <p:spPr>
          <a:xfrm>
            <a:off x="1539116" y="864108"/>
            <a:ext cx="3073914" cy="5120639"/>
          </a:xfrm>
        </p:spPr>
        <p:txBody>
          <a:bodyPr>
            <a:normAutofit/>
          </a:bodyPr>
          <a:lstStyle/>
          <a:p>
            <a:pPr algn="ctr">
              <a:lnSpc>
                <a:spcPct val="150000"/>
              </a:lnSpc>
            </a:pPr>
            <a:r>
              <a:rPr lang="el-GR" sz="2400" dirty="0">
                <a:solidFill>
                  <a:schemeClr val="tx1"/>
                </a:solidFill>
                <a:latin typeface="Aptos" panose="020B0004020202020204" pitchFamily="34" charset="0"/>
              </a:rPr>
              <a:t>Πληροφοριακή Αταξία</a:t>
            </a:r>
          </a:p>
        </p:txBody>
      </p:sp>
      <p:sp>
        <p:nvSpPr>
          <p:cNvPr id="10" name="Rectangle 9"/>
          <p:cNvSpPr>
            <a:spLocks noGrp="1" noRot="1" noChangeAspect="1" noMove="1" noResize="1" noEditPoints="1" noAdjustHandles="1" noChangeArrowheads="1" noChangeShapeType="1" noTextEdit="1"/>
          </p:cNvSpPr>
          <p:nvPr/>
        </p:nvSpPr>
        <p:spPr>
          <a:xfrm>
            <a:off x="0" y="761999"/>
            <a:ext cx="128693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p:cNvCxnSpPr>
            <a:cxnSpLocks noGrp="1" noRot="1" noChangeAspect="1" noMove="1" noResize="1" noEditPoints="1" noAdjustHandles="1" noChangeArrowheads="1" noChangeShapeType="1"/>
          </p:cNvCxnSpPr>
          <p:nvPr/>
        </p:nvCxnSpPr>
        <p:spPr>
          <a:xfrm>
            <a:off x="4951129" y="2085681"/>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Θέση περιεχομένου 2"/>
          <p:cNvSpPr>
            <a:spLocks noGrp="1"/>
          </p:cNvSpPr>
          <p:nvPr>
            <p:ph idx="1"/>
          </p:nvPr>
        </p:nvSpPr>
        <p:spPr>
          <a:xfrm>
            <a:off x="4942937" y="474453"/>
            <a:ext cx="6650966" cy="5840084"/>
          </a:xfrm>
        </p:spPr>
        <p:txBody>
          <a:bodyPr vert="horz" lIns="91440" tIns="45720" rIns="91440" bIns="45720" rtlCol="0" anchor="ctr">
            <a:noAutofit/>
          </a:bodyPr>
          <a:lstStyle/>
          <a:p>
            <a:pPr algn="just">
              <a:lnSpc>
                <a:spcPct val="110000"/>
              </a:lnSpc>
              <a:spcBef>
                <a:spcPts val="600"/>
              </a:spcBef>
            </a:pPr>
            <a:r>
              <a:rPr lang="el-GR" sz="1800" spc="-60" dirty="0">
                <a:solidFill>
                  <a:schemeClr val="tx1"/>
                </a:solidFill>
                <a:latin typeface="Aptos" panose="020B0004020202020204" pitchFamily="34" charset="0"/>
                <a:ea typeface="+mj-ea"/>
                <a:cs typeface="+mj-cs"/>
              </a:rPr>
              <a:t>Παραπληροφόρηση (</a:t>
            </a:r>
            <a:r>
              <a:rPr lang="en-US" sz="1800" spc="-60" dirty="0">
                <a:solidFill>
                  <a:schemeClr val="tx1"/>
                </a:solidFill>
                <a:latin typeface="Aptos" panose="020B0004020202020204" pitchFamily="34" charset="0"/>
                <a:ea typeface="+mj-ea"/>
                <a:cs typeface="+mj-cs"/>
              </a:rPr>
              <a:t>Misinformation)</a:t>
            </a:r>
            <a:endParaRPr lang="el-GR" sz="1800" spc="-60" dirty="0">
              <a:solidFill>
                <a:schemeClr val="tx1"/>
              </a:solidFill>
              <a:latin typeface="Aptos" panose="020B0004020202020204" pitchFamily="34" charset="0"/>
              <a:ea typeface="+mj-ea"/>
              <a:cs typeface="+mj-cs"/>
            </a:endParaRPr>
          </a:p>
          <a:p>
            <a:pPr lvl="1" algn="just">
              <a:lnSpc>
                <a:spcPct val="110000"/>
              </a:lnSpc>
              <a:spcBef>
                <a:spcPts val="600"/>
              </a:spcBef>
            </a:pPr>
            <a:r>
              <a:rPr lang="el-GR" sz="1600" spc="-60" dirty="0">
                <a:solidFill>
                  <a:schemeClr val="tx1"/>
                </a:solidFill>
                <a:latin typeface="Aptos" panose="020B0004020202020204" pitchFamily="34" charset="0"/>
                <a:ea typeface="+mj-ea"/>
                <a:cs typeface="+mj-cs"/>
              </a:rPr>
              <a:t>Η δημοσίευση, αναπαραγωγή και μετάδοση διαφόρων ψευδών, αναληθών ή παραποιημένων πληροφοριών μέσω των ΜΜΕ, του Διαδικτύου και των Μέσων Κοινωνικής Δικτύωσης (ΜΚΔ).</a:t>
            </a:r>
          </a:p>
          <a:p>
            <a:pPr algn="just">
              <a:lnSpc>
                <a:spcPct val="110000"/>
              </a:lnSpc>
              <a:spcBef>
                <a:spcPts val="600"/>
              </a:spcBef>
            </a:pPr>
            <a:r>
              <a:rPr lang="el-GR" sz="1800" spc="-60" dirty="0">
                <a:solidFill>
                  <a:schemeClr val="tx1"/>
                </a:solidFill>
                <a:latin typeface="Aptos" panose="020B0004020202020204" pitchFamily="34" charset="0"/>
                <a:ea typeface="+mj-ea"/>
                <a:cs typeface="+mj-cs"/>
              </a:rPr>
              <a:t>Σκόπιμη Παραπληροφόρηση (</a:t>
            </a:r>
            <a:r>
              <a:rPr lang="en-US" sz="1800" spc="-60" dirty="0">
                <a:solidFill>
                  <a:schemeClr val="tx1"/>
                </a:solidFill>
                <a:latin typeface="Aptos" panose="020B0004020202020204" pitchFamily="34" charset="0"/>
                <a:ea typeface="+mj-ea"/>
                <a:cs typeface="+mj-cs"/>
              </a:rPr>
              <a:t>Disinformation)</a:t>
            </a:r>
            <a:endParaRPr lang="el-GR" sz="1800" spc="-60" dirty="0">
              <a:solidFill>
                <a:schemeClr val="tx1"/>
              </a:solidFill>
              <a:latin typeface="Aptos" panose="020B0004020202020204" pitchFamily="34" charset="0"/>
              <a:ea typeface="+mj-ea"/>
              <a:cs typeface="+mj-cs"/>
            </a:endParaRPr>
          </a:p>
          <a:p>
            <a:pPr lvl="1" algn="just">
              <a:lnSpc>
                <a:spcPct val="110000"/>
              </a:lnSpc>
              <a:spcBef>
                <a:spcPts val="600"/>
              </a:spcBef>
            </a:pPr>
            <a:r>
              <a:rPr lang="el-GR" sz="1600" spc="-60" dirty="0">
                <a:solidFill>
                  <a:schemeClr val="tx1"/>
                </a:solidFill>
                <a:latin typeface="Aptos" panose="020B0004020202020204" pitchFamily="34" charset="0"/>
                <a:ea typeface="+mj-ea"/>
                <a:cs typeface="+mj-cs"/>
              </a:rPr>
              <a:t>Η </a:t>
            </a:r>
            <a:r>
              <a:rPr lang="el-GR" sz="1600" b="1" spc="-60" dirty="0">
                <a:solidFill>
                  <a:schemeClr val="tx1"/>
                </a:solidFill>
                <a:latin typeface="Aptos" panose="020B0004020202020204" pitchFamily="34" charset="0"/>
                <a:ea typeface="+mj-ea"/>
                <a:cs typeface="+mj-cs"/>
              </a:rPr>
              <a:t>κατασκευή</a:t>
            </a:r>
            <a:r>
              <a:rPr lang="el-GR" sz="1600" spc="-60" dirty="0">
                <a:solidFill>
                  <a:schemeClr val="tx1"/>
                </a:solidFill>
                <a:latin typeface="Aptos" panose="020B0004020202020204" pitchFamily="34" charset="0"/>
                <a:ea typeface="+mj-ea"/>
                <a:cs typeface="+mj-cs"/>
              </a:rPr>
              <a:t>, δημοσίευση, αναπαραγωγή και μετάδοση διαφόρων ψευδών, αναληθών ή παραποιημένων πληροφοριών μέσω των ΜΜΕ, του Διαδικτύου και των Μέσων Κοινωνικής Δικτύωσης. Στη σκόπιμη παραπληροφόρηση το άτομο που διαδίδει την πληροφορία γνωρίζει ότι είναι ψευδής. Πρόκειται για ένα εσκεμμένο, εκ προθέσεως ψεύδος και συνεπάγεται την ενεργό παραπλάνηση από κακοήθεις δρώντες.</a:t>
            </a:r>
          </a:p>
          <a:p>
            <a:pPr algn="just">
              <a:lnSpc>
                <a:spcPct val="110000"/>
              </a:lnSpc>
              <a:spcBef>
                <a:spcPts val="600"/>
              </a:spcBef>
            </a:pPr>
            <a:r>
              <a:rPr lang="el-GR" spc="-60" dirty="0">
                <a:solidFill>
                  <a:schemeClr val="tx1"/>
                </a:solidFill>
                <a:latin typeface="Aptos" panose="020B0004020202020204" pitchFamily="34" charset="0"/>
                <a:ea typeface="+mj-ea"/>
                <a:cs typeface="+mj-cs"/>
              </a:rPr>
              <a:t>Κακόβουλη Πληροφόρηση (</a:t>
            </a:r>
            <a:r>
              <a:rPr lang="en-US" spc="-60" dirty="0" err="1">
                <a:solidFill>
                  <a:schemeClr val="tx1"/>
                </a:solidFill>
                <a:latin typeface="Aptos" panose="020B0004020202020204" pitchFamily="34" charset="0"/>
                <a:ea typeface="+mj-ea"/>
                <a:cs typeface="+mj-cs"/>
              </a:rPr>
              <a:t>Malinformation</a:t>
            </a:r>
            <a:r>
              <a:rPr lang="en-US" spc="-60" dirty="0">
                <a:solidFill>
                  <a:schemeClr val="tx1"/>
                </a:solidFill>
                <a:latin typeface="Aptos" panose="020B0004020202020204" pitchFamily="34" charset="0"/>
                <a:ea typeface="+mj-ea"/>
                <a:cs typeface="+mj-cs"/>
              </a:rPr>
              <a:t>)</a:t>
            </a:r>
            <a:endParaRPr lang="el-GR" spc="-60" dirty="0">
              <a:solidFill>
                <a:schemeClr val="tx1"/>
              </a:solidFill>
              <a:latin typeface="Aptos" panose="020B0004020202020204" pitchFamily="34" charset="0"/>
              <a:ea typeface="+mj-ea"/>
              <a:cs typeface="+mj-cs"/>
            </a:endParaRPr>
          </a:p>
          <a:p>
            <a:pPr lvl="1" algn="just">
              <a:lnSpc>
                <a:spcPct val="110000"/>
              </a:lnSpc>
              <a:spcBef>
                <a:spcPts val="600"/>
              </a:spcBef>
            </a:pPr>
            <a:r>
              <a:rPr lang="el-GR" sz="1600" spc="-60" dirty="0">
                <a:solidFill>
                  <a:schemeClr val="tx1"/>
                </a:solidFill>
                <a:latin typeface="Aptos" panose="020B0004020202020204" pitchFamily="34" charset="0"/>
                <a:ea typeface="+mj-ea"/>
                <a:cs typeface="+mj-cs"/>
              </a:rPr>
              <a:t>«</a:t>
            </a:r>
            <a:r>
              <a:rPr lang="en-US" sz="1600" spc="-60" dirty="0">
                <a:solidFill>
                  <a:schemeClr val="tx1"/>
                </a:solidFill>
                <a:latin typeface="Aptos" panose="020B0004020202020204" pitchFamily="34" charset="0"/>
                <a:ea typeface="+mj-ea"/>
                <a:cs typeface="+mj-cs"/>
              </a:rPr>
              <a:t>K</a:t>
            </a:r>
            <a:r>
              <a:rPr lang="el-GR" sz="1600" spc="-60" dirty="0" err="1">
                <a:solidFill>
                  <a:schemeClr val="tx1"/>
                </a:solidFill>
                <a:latin typeface="Aptos" panose="020B0004020202020204" pitchFamily="34" charset="0"/>
                <a:ea typeface="+mj-ea"/>
                <a:cs typeface="+mj-cs"/>
              </a:rPr>
              <a:t>ακόβουλη</a:t>
            </a:r>
            <a:r>
              <a:rPr lang="el-GR" sz="1600" spc="-60" dirty="0">
                <a:solidFill>
                  <a:schemeClr val="tx1"/>
                </a:solidFill>
                <a:latin typeface="Aptos" panose="020B0004020202020204" pitchFamily="34" charset="0"/>
                <a:ea typeface="+mj-ea"/>
                <a:cs typeface="+mj-cs"/>
              </a:rPr>
              <a:t> πληροφόρηση»: είναι η πληροφορία που βασίζεται στην πραγματικότητα αλλά χρησιμοποιείται για να βλάψει</a:t>
            </a:r>
            <a:r>
              <a:rPr lang="en-US" sz="1600" spc="-60" dirty="0">
                <a:solidFill>
                  <a:schemeClr val="tx1"/>
                </a:solidFill>
                <a:latin typeface="Aptos" panose="020B0004020202020204" pitchFamily="34" charset="0"/>
                <a:ea typeface="+mj-ea"/>
                <a:cs typeface="+mj-cs"/>
              </a:rPr>
              <a:t> </a:t>
            </a:r>
            <a:r>
              <a:rPr lang="el-GR" sz="1600" spc="-60" dirty="0">
                <a:solidFill>
                  <a:schemeClr val="tx1"/>
                </a:solidFill>
                <a:latin typeface="Aptos" panose="020B0004020202020204" pitchFamily="34" charset="0"/>
                <a:ea typeface="+mj-ea"/>
                <a:cs typeface="+mj-cs"/>
              </a:rPr>
              <a:t>κάποιο πρόσωπο, οργανισμό ή χώρα. Ένα παράδειγμα είναι μια είδηση που αποκαλύπτει τον</a:t>
            </a:r>
            <a:r>
              <a:rPr lang="en-US" sz="1600" spc="-60" dirty="0">
                <a:solidFill>
                  <a:schemeClr val="tx1"/>
                </a:solidFill>
                <a:latin typeface="Aptos" panose="020B0004020202020204" pitchFamily="34" charset="0"/>
                <a:ea typeface="+mj-ea"/>
                <a:cs typeface="+mj-cs"/>
              </a:rPr>
              <a:t> </a:t>
            </a:r>
            <a:r>
              <a:rPr lang="el-GR" sz="1600" spc="-60" dirty="0">
                <a:solidFill>
                  <a:schemeClr val="tx1"/>
                </a:solidFill>
                <a:latin typeface="Aptos" panose="020B0004020202020204" pitchFamily="34" charset="0"/>
                <a:ea typeface="+mj-ea"/>
                <a:cs typeface="+mj-cs"/>
              </a:rPr>
              <a:t>σεξουαλικό προσανατολισμό ενός ανθρώπου χωρίς να συντρέχει</a:t>
            </a:r>
            <a:r>
              <a:rPr lang="en-US" sz="1600" spc="-60" dirty="0">
                <a:solidFill>
                  <a:schemeClr val="tx1"/>
                </a:solidFill>
                <a:latin typeface="Aptos" panose="020B0004020202020204" pitchFamily="34" charset="0"/>
                <a:ea typeface="+mj-ea"/>
                <a:cs typeface="+mj-cs"/>
              </a:rPr>
              <a:t> </a:t>
            </a:r>
            <a:r>
              <a:rPr lang="el-GR" sz="1600" spc="-60" dirty="0">
                <a:solidFill>
                  <a:schemeClr val="tx1"/>
                </a:solidFill>
                <a:latin typeface="Aptos" panose="020B0004020202020204" pitchFamily="34" charset="0"/>
                <a:ea typeface="+mj-ea"/>
                <a:cs typeface="+mj-cs"/>
              </a:rPr>
              <a:t>λόγος δημοσίου συμφέροντος</a:t>
            </a:r>
            <a:r>
              <a:rPr lang="en-US" sz="1600" spc="-60" dirty="0">
                <a:solidFill>
                  <a:schemeClr val="tx1"/>
                </a:solidFill>
                <a:latin typeface="Aptos" panose="020B0004020202020204" pitchFamily="34" charset="0"/>
                <a:ea typeface="+mj-ea"/>
                <a:cs typeface="+mj-cs"/>
              </a:rPr>
              <a:t>.</a:t>
            </a:r>
          </a:p>
        </p:txBody>
      </p:sp>
      <p:sp>
        <p:nvSpPr>
          <p:cNvPr id="14" name="Rectangle 13"/>
          <p:cNvSpPr>
            <a:spLocks noGrp="1" noRot="1" noChangeAspect="1" noMove="1" noResize="1" noEditPoints="1" noAdjustHandles="1" noChangeArrowheads="1" noChangeShapeType="1" noTextEdit="1"/>
          </p:cNvSpPr>
          <p:nvPr/>
        </p:nvSpPr>
        <p:spPr>
          <a:xfrm>
            <a:off x="11683988" y="767825"/>
            <a:ext cx="508012"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Τίτλος 1"/>
          <p:cNvSpPr>
            <a:spLocks noGrp="1"/>
          </p:cNvSpPr>
          <p:nvPr>
            <p:ph type="title"/>
          </p:nvPr>
        </p:nvSpPr>
        <p:spPr>
          <a:xfrm>
            <a:off x="1539116" y="864108"/>
            <a:ext cx="3073914" cy="5120639"/>
          </a:xfrm>
        </p:spPr>
        <p:txBody>
          <a:bodyPr>
            <a:normAutofit/>
          </a:bodyPr>
          <a:lstStyle/>
          <a:p>
            <a:pPr algn="ctr">
              <a:lnSpc>
                <a:spcPct val="150000"/>
              </a:lnSpc>
            </a:pPr>
            <a:r>
              <a:rPr lang="el-GR" sz="2400" dirty="0">
                <a:solidFill>
                  <a:schemeClr val="tx1"/>
                </a:solidFill>
                <a:latin typeface="Aptos" panose="020B0004020202020204" pitchFamily="34" charset="0"/>
              </a:rPr>
              <a:t>Πληροφοριακή Αταξία</a:t>
            </a:r>
          </a:p>
        </p:txBody>
      </p:sp>
      <p:sp>
        <p:nvSpPr>
          <p:cNvPr id="10" name="Rectangle 9"/>
          <p:cNvSpPr>
            <a:spLocks noGrp="1" noRot="1" noChangeAspect="1" noMove="1" noResize="1" noEditPoints="1" noAdjustHandles="1" noChangeArrowheads="1" noChangeShapeType="1" noTextEdit="1"/>
          </p:cNvSpPr>
          <p:nvPr/>
        </p:nvSpPr>
        <p:spPr>
          <a:xfrm>
            <a:off x="0" y="761999"/>
            <a:ext cx="128693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p:cNvCxnSpPr>
            <a:cxnSpLocks noGrp="1" noRot="1" noChangeAspect="1" noMove="1" noResize="1" noEditPoints="1" noAdjustHandles="1" noChangeArrowheads="1" noChangeShapeType="1"/>
          </p:cNvCxnSpPr>
          <p:nvPr/>
        </p:nvCxnSpPr>
        <p:spPr>
          <a:xfrm>
            <a:off x="4951129" y="2085681"/>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Θέση περιεχομένου 2"/>
          <p:cNvSpPr>
            <a:spLocks noGrp="1"/>
          </p:cNvSpPr>
          <p:nvPr>
            <p:ph idx="1"/>
          </p:nvPr>
        </p:nvSpPr>
        <p:spPr>
          <a:xfrm>
            <a:off x="4942937" y="474453"/>
            <a:ext cx="6650966" cy="5840084"/>
          </a:xfrm>
        </p:spPr>
        <p:txBody>
          <a:bodyPr vert="horz" lIns="91440" tIns="45720" rIns="91440" bIns="45720" rtlCol="0" anchor="ctr">
            <a:noAutofit/>
          </a:bodyPr>
          <a:lstStyle/>
          <a:p>
            <a:pPr>
              <a:lnSpc>
                <a:spcPct val="120000"/>
              </a:lnSpc>
            </a:pPr>
            <a:r>
              <a:rPr lang="el-GR" sz="1700" spc="-60" dirty="0">
                <a:solidFill>
                  <a:schemeClr val="tx1"/>
                </a:solidFill>
                <a:latin typeface="Aptos"/>
                <a:ea typeface="+mj-ea"/>
                <a:cs typeface="+mj-cs"/>
              </a:rPr>
              <a:t>Αντιστοιχίζουμε τις έννοιες της </a:t>
            </a:r>
            <a:r>
              <a:rPr lang="el-GR" sz="1700" b="1" spc="-60" dirty="0">
                <a:solidFill>
                  <a:schemeClr val="tx1"/>
                </a:solidFill>
                <a:latin typeface="Aptos"/>
                <a:ea typeface="+mj-ea"/>
                <a:cs typeface="+mj-cs"/>
              </a:rPr>
              <a:t>παραπληροφόρησης</a:t>
            </a:r>
            <a:r>
              <a:rPr lang="el-GR" sz="1700" spc="-60" dirty="0">
                <a:solidFill>
                  <a:schemeClr val="tx1"/>
                </a:solidFill>
                <a:latin typeface="Aptos"/>
                <a:ea typeface="+mj-ea"/>
                <a:cs typeface="+mj-cs"/>
              </a:rPr>
              <a:t> (</a:t>
            </a:r>
            <a:r>
              <a:rPr lang="el-GR" sz="1700" spc="-60" dirty="0" err="1">
                <a:solidFill>
                  <a:schemeClr val="tx1"/>
                </a:solidFill>
                <a:latin typeface="Aptos"/>
                <a:ea typeface="+mj-ea"/>
                <a:cs typeface="+mj-cs"/>
              </a:rPr>
              <a:t>misinformation</a:t>
            </a:r>
            <a:r>
              <a:rPr lang="el-GR" sz="1700" spc="-60" dirty="0">
                <a:solidFill>
                  <a:schemeClr val="tx1"/>
                </a:solidFill>
                <a:latin typeface="Aptos"/>
                <a:ea typeface="+mj-ea"/>
                <a:cs typeface="+mj-cs"/>
              </a:rPr>
              <a:t>), της </a:t>
            </a:r>
            <a:r>
              <a:rPr lang="el-GR" sz="1700" b="1" spc="-60" dirty="0">
                <a:solidFill>
                  <a:schemeClr val="tx1"/>
                </a:solidFill>
                <a:latin typeface="Aptos"/>
                <a:ea typeface="+mj-ea"/>
                <a:cs typeface="+mj-cs"/>
              </a:rPr>
              <a:t>σκόπιμης παραπληροφόρησης </a:t>
            </a:r>
            <a:r>
              <a:rPr lang="el-GR" sz="1700" spc="-60" dirty="0">
                <a:solidFill>
                  <a:schemeClr val="tx1"/>
                </a:solidFill>
                <a:latin typeface="Aptos"/>
                <a:ea typeface="+mj-ea"/>
                <a:cs typeface="+mj-cs"/>
              </a:rPr>
              <a:t>(</a:t>
            </a:r>
            <a:r>
              <a:rPr lang="el-GR" sz="1700" spc="-60" dirty="0" err="1">
                <a:solidFill>
                  <a:schemeClr val="tx1"/>
                </a:solidFill>
                <a:latin typeface="Aptos"/>
                <a:ea typeface="+mj-ea"/>
                <a:cs typeface="+mj-cs"/>
              </a:rPr>
              <a:t>disinformation</a:t>
            </a:r>
            <a:r>
              <a:rPr lang="el-GR" sz="1700" spc="-60" dirty="0">
                <a:solidFill>
                  <a:schemeClr val="tx1"/>
                </a:solidFill>
                <a:latin typeface="Aptos"/>
                <a:ea typeface="+mj-ea"/>
                <a:cs typeface="+mj-cs"/>
              </a:rPr>
              <a:t>) και της </a:t>
            </a:r>
            <a:r>
              <a:rPr lang="el-GR" sz="1700" b="1" spc="-60" dirty="0">
                <a:solidFill>
                  <a:schemeClr val="tx1"/>
                </a:solidFill>
                <a:latin typeface="Aptos"/>
                <a:ea typeface="+mj-ea"/>
                <a:cs typeface="+mj-cs"/>
              </a:rPr>
              <a:t>κακόβουλης πληροφόρησης </a:t>
            </a:r>
            <a:r>
              <a:rPr lang="el-GR" sz="1700" spc="-60" dirty="0">
                <a:solidFill>
                  <a:schemeClr val="tx1"/>
                </a:solidFill>
                <a:latin typeface="Aptos"/>
                <a:ea typeface="+mj-ea"/>
                <a:cs typeface="+mj-cs"/>
              </a:rPr>
              <a:t>(</a:t>
            </a:r>
            <a:r>
              <a:rPr lang="el-GR" sz="1700" spc="-60" dirty="0" err="1">
                <a:solidFill>
                  <a:schemeClr val="tx1"/>
                </a:solidFill>
                <a:latin typeface="Aptos"/>
                <a:ea typeface="+mj-ea"/>
                <a:cs typeface="+mj-cs"/>
              </a:rPr>
              <a:t>malinformation</a:t>
            </a:r>
            <a:r>
              <a:rPr lang="el-GR" sz="1700" spc="-60" dirty="0">
                <a:solidFill>
                  <a:schemeClr val="tx1"/>
                </a:solidFill>
                <a:latin typeface="Aptos"/>
                <a:ea typeface="+mj-ea"/>
                <a:cs typeface="+mj-cs"/>
              </a:rPr>
              <a:t>) με τα ακόλουθα τρία σενάρια. </a:t>
            </a:r>
            <a:endParaRPr lang="el-GR" sz="1700">
              <a:solidFill>
                <a:schemeClr val="tx1"/>
              </a:solidFill>
              <a:ea typeface="+mj-ea"/>
              <a:cs typeface="+mj-cs"/>
            </a:endParaRPr>
          </a:p>
          <a:p>
            <a:pPr algn="just">
              <a:lnSpc>
                <a:spcPct val="120000"/>
              </a:lnSpc>
            </a:pPr>
            <a:r>
              <a:rPr lang="el-GR" sz="1800" spc="-60" dirty="0">
                <a:solidFill>
                  <a:schemeClr val="tx1"/>
                </a:solidFill>
                <a:latin typeface="Aptos" panose="020B0004020202020204" pitchFamily="34" charset="0"/>
                <a:ea typeface="+mj-ea"/>
                <a:cs typeface="+mj-cs"/>
              </a:rPr>
              <a:t>1ο σενάριο. Ένας δημοσιογράφος ανακαλύπτει ιδιωτικές και ευαίσθητες πληροφορίες σχετικά με την κατάσταση της υγείας ενός δημόσιου προσώπου, οι οποίες δεν αφορούν καθόλου το δημόσιο συμφέρον. Παρά την έλλειψη ειδησεογραφικού ενδιαφέροντος, ο δημοσιογράφος δημοσιεύει τις λεπτομέρειες σε ένα άρθρο, με σκοπό να προκαλέσει αμηχανία και βλάβη στη φήμη του ατόμου αυτού. Η δημοσίευση οδηγεί σε δημόσια διαπόμπευση της προσωπικής ζωής του ατόμου.</a:t>
            </a:r>
            <a:endParaRPr lang="en-US" sz="1800" spc="-60" dirty="0">
              <a:solidFill>
                <a:schemeClr val="tx1"/>
              </a:solidFill>
              <a:latin typeface="Aptos" panose="020B0004020202020204" pitchFamily="34" charset="0"/>
              <a:ea typeface="+mj-ea"/>
              <a:cs typeface="+mj-cs"/>
            </a:endParaRPr>
          </a:p>
          <a:p>
            <a:pPr algn="just">
              <a:lnSpc>
                <a:spcPct val="120000"/>
              </a:lnSpc>
            </a:pPr>
            <a:endParaRPr lang="el-GR" sz="1600" spc="-60" dirty="0">
              <a:solidFill>
                <a:schemeClr val="tx1"/>
              </a:solidFill>
              <a:latin typeface="Aptos" panose="020B0004020202020204" pitchFamily="34" charset="0"/>
              <a:ea typeface="+mj-ea"/>
              <a:cs typeface="+mj-cs"/>
            </a:endParaRPr>
          </a:p>
        </p:txBody>
      </p:sp>
      <p:sp>
        <p:nvSpPr>
          <p:cNvPr id="14" name="Rectangle 13"/>
          <p:cNvSpPr>
            <a:spLocks noGrp="1" noRot="1" noChangeAspect="1" noMove="1" noResize="1" noEditPoints="1" noAdjustHandles="1" noChangeArrowheads="1" noChangeShapeType="1" noTextEdit="1"/>
          </p:cNvSpPr>
          <p:nvPr/>
        </p:nvSpPr>
        <p:spPr>
          <a:xfrm>
            <a:off x="11683988" y="767825"/>
            <a:ext cx="508012"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Τίτλος 1"/>
          <p:cNvSpPr>
            <a:spLocks noGrp="1"/>
          </p:cNvSpPr>
          <p:nvPr>
            <p:ph type="title"/>
          </p:nvPr>
        </p:nvSpPr>
        <p:spPr>
          <a:xfrm>
            <a:off x="1539116" y="864108"/>
            <a:ext cx="3073914" cy="5120639"/>
          </a:xfrm>
        </p:spPr>
        <p:txBody>
          <a:bodyPr>
            <a:normAutofit/>
          </a:bodyPr>
          <a:lstStyle/>
          <a:p>
            <a:pPr algn="ctr">
              <a:lnSpc>
                <a:spcPct val="150000"/>
              </a:lnSpc>
            </a:pPr>
            <a:r>
              <a:rPr lang="el-GR" sz="2400" dirty="0">
                <a:solidFill>
                  <a:schemeClr val="tx1"/>
                </a:solidFill>
                <a:latin typeface="Aptos" panose="020B0004020202020204" pitchFamily="34" charset="0"/>
              </a:rPr>
              <a:t>Πληροφοριακή Αταξία</a:t>
            </a:r>
          </a:p>
        </p:txBody>
      </p:sp>
      <p:sp>
        <p:nvSpPr>
          <p:cNvPr id="10" name="Rectangle 9"/>
          <p:cNvSpPr>
            <a:spLocks noGrp="1" noRot="1" noChangeAspect="1" noMove="1" noResize="1" noEditPoints="1" noAdjustHandles="1" noChangeArrowheads="1" noChangeShapeType="1" noTextEdit="1"/>
          </p:cNvSpPr>
          <p:nvPr/>
        </p:nvSpPr>
        <p:spPr>
          <a:xfrm>
            <a:off x="0" y="761999"/>
            <a:ext cx="128693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p:cNvCxnSpPr>
            <a:cxnSpLocks noGrp="1" noRot="1" noChangeAspect="1" noMove="1" noResize="1" noEditPoints="1" noAdjustHandles="1" noChangeArrowheads="1" noChangeShapeType="1"/>
          </p:cNvCxnSpPr>
          <p:nvPr/>
        </p:nvCxnSpPr>
        <p:spPr>
          <a:xfrm>
            <a:off x="4951129" y="2085681"/>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Θέση περιεχομένου 2"/>
          <p:cNvSpPr>
            <a:spLocks noGrp="1"/>
          </p:cNvSpPr>
          <p:nvPr>
            <p:ph idx="1"/>
          </p:nvPr>
        </p:nvSpPr>
        <p:spPr>
          <a:xfrm>
            <a:off x="4942937" y="474453"/>
            <a:ext cx="6650966" cy="5840084"/>
          </a:xfrm>
        </p:spPr>
        <p:txBody>
          <a:bodyPr vert="horz" lIns="91440" tIns="45720" rIns="91440" bIns="45720" rtlCol="0" anchor="ctr">
            <a:noAutofit/>
          </a:bodyPr>
          <a:lstStyle/>
          <a:p>
            <a:pPr algn="just">
              <a:lnSpc>
                <a:spcPct val="110000"/>
              </a:lnSpc>
              <a:spcBef>
                <a:spcPts val="600"/>
              </a:spcBef>
            </a:pPr>
            <a:r>
              <a:rPr lang="el-GR" sz="1800" spc="-60" dirty="0">
                <a:solidFill>
                  <a:schemeClr val="tx1"/>
                </a:solidFill>
                <a:latin typeface="Aptos" panose="020B0004020202020204" pitchFamily="34" charset="0"/>
                <a:ea typeface="+mj-ea"/>
                <a:cs typeface="+mj-cs"/>
              </a:rPr>
              <a:t>2ο σενάριο. Ένας δημοσιογράφος, κατά την κάλυψη μιας εκδήλωσης για την υγεία και την ευεξία, παρερμηνεύει μια επιστημονική μελέτη σχετικά με τα οφέλη ενός νέου φυτικού συμπληρώματος. Η μελέτη που έγινε σε μικρή ομάδα ατόμων διαπίστωσε ότι το συμπλήρωμα μπορεί να βοηθήσει στη μείωση των επιπέδων άγχους αλλά ο δημοσιογράφος το αναφέρει εσφαλμένα ως αποδεδειγμένη θεραπεία για το άγχος. Το άρθρο δημοσιεύεται χωρίς τον κατάλληλο έλεγχο και τη διασταύρωση των πληροφοριών ή τη διαβούλευση με ειδικούς. Ως αποτέλεσμα, οι αναγνώστες πιστεύουν ότι το συμπλήρωμα αποτελεί εγγυημένη λύση για τη θεραπεία του άγχους, γεγονός που ενδεχομένως οδηγεί σε κατάχρηση και κινδύνους για την υγεία. </a:t>
            </a:r>
          </a:p>
        </p:txBody>
      </p:sp>
      <p:sp>
        <p:nvSpPr>
          <p:cNvPr id="14" name="Rectangle 13"/>
          <p:cNvSpPr>
            <a:spLocks noGrp="1" noRot="1" noChangeAspect="1" noMove="1" noResize="1" noEditPoints="1" noAdjustHandles="1" noChangeArrowheads="1" noChangeShapeType="1" noTextEdit="1"/>
          </p:cNvSpPr>
          <p:nvPr/>
        </p:nvSpPr>
        <p:spPr>
          <a:xfrm>
            <a:off x="11683988" y="767825"/>
            <a:ext cx="508012"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Τίτλος 1"/>
          <p:cNvSpPr>
            <a:spLocks noGrp="1"/>
          </p:cNvSpPr>
          <p:nvPr>
            <p:ph type="title"/>
          </p:nvPr>
        </p:nvSpPr>
        <p:spPr>
          <a:xfrm>
            <a:off x="1539116" y="864108"/>
            <a:ext cx="3073914" cy="5120639"/>
          </a:xfrm>
        </p:spPr>
        <p:txBody>
          <a:bodyPr>
            <a:normAutofit/>
          </a:bodyPr>
          <a:lstStyle/>
          <a:p>
            <a:pPr algn="ctr">
              <a:lnSpc>
                <a:spcPct val="150000"/>
              </a:lnSpc>
            </a:pPr>
            <a:r>
              <a:rPr lang="el-GR" sz="2400" dirty="0">
                <a:solidFill>
                  <a:schemeClr val="tx1"/>
                </a:solidFill>
                <a:latin typeface="Aptos" panose="020B0004020202020204" pitchFamily="34" charset="0"/>
              </a:rPr>
              <a:t>Πληροφοριακή Αταξία</a:t>
            </a:r>
          </a:p>
        </p:txBody>
      </p:sp>
      <p:sp>
        <p:nvSpPr>
          <p:cNvPr id="10" name="Rectangle 9"/>
          <p:cNvSpPr>
            <a:spLocks noGrp="1" noRot="1" noChangeAspect="1" noMove="1" noResize="1" noEditPoints="1" noAdjustHandles="1" noChangeArrowheads="1" noChangeShapeType="1" noTextEdit="1"/>
          </p:cNvSpPr>
          <p:nvPr/>
        </p:nvSpPr>
        <p:spPr>
          <a:xfrm>
            <a:off x="0" y="761999"/>
            <a:ext cx="128693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p:cNvCxnSpPr>
            <a:cxnSpLocks noGrp="1" noRot="1" noChangeAspect="1" noMove="1" noResize="1" noEditPoints="1" noAdjustHandles="1" noChangeArrowheads="1" noChangeShapeType="1"/>
          </p:cNvCxnSpPr>
          <p:nvPr/>
        </p:nvCxnSpPr>
        <p:spPr>
          <a:xfrm>
            <a:off x="4951129" y="2085681"/>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Θέση περιεχομένου 2"/>
          <p:cNvSpPr>
            <a:spLocks noGrp="1"/>
          </p:cNvSpPr>
          <p:nvPr>
            <p:ph idx="1"/>
          </p:nvPr>
        </p:nvSpPr>
        <p:spPr>
          <a:xfrm>
            <a:off x="4942937" y="474453"/>
            <a:ext cx="6650966" cy="5840084"/>
          </a:xfrm>
        </p:spPr>
        <p:txBody>
          <a:bodyPr vert="horz" lIns="91440" tIns="45720" rIns="91440" bIns="45720" rtlCol="0" anchor="ctr">
            <a:noAutofit/>
          </a:bodyPr>
          <a:lstStyle/>
          <a:p>
            <a:pPr algn="just">
              <a:lnSpc>
                <a:spcPct val="110000"/>
              </a:lnSpc>
              <a:spcBef>
                <a:spcPts val="600"/>
              </a:spcBef>
            </a:pPr>
            <a:r>
              <a:rPr lang="el-GR" sz="1800" spc="-60" dirty="0">
                <a:solidFill>
                  <a:schemeClr val="tx1"/>
                </a:solidFill>
                <a:latin typeface="Aptos" panose="020B0004020202020204" pitchFamily="34" charset="0"/>
                <a:ea typeface="+mj-ea"/>
                <a:cs typeface="+mj-cs"/>
              </a:rPr>
              <a:t>3ο σενάριο. Μια πολιτική ομάδα δημιουργεί εσκεμμένα μια ψευδή είδηση σχετικά με τις επερχόμενες εκλογές, ισχυριζόμενη ότι ένας συγκεκριμένος υποψήφιος εμπλέκεται σε παράνομες δραστηριότητες. Κατασκευάζει αποδεικτικά στοιχεία, συμπεριλαμβανομένων πλαστών εγγράφων και φωτογραφιών, και τα διαδίδει σε πλατφόρμες κοινωνικής δικτύωσης. Ο στόχος είναι να δυσφημιστεί ο υποψήφιος και να επηρεαστεί η γνώμη των ψηφοφόρων. Οι ψευδείς πληροφορίες και φωτογραφίες γίνονται </a:t>
            </a:r>
            <a:r>
              <a:rPr lang="el-GR" sz="1800" spc="-60" dirty="0" err="1">
                <a:solidFill>
                  <a:schemeClr val="tx1"/>
                </a:solidFill>
                <a:latin typeface="Aptos" panose="020B0004020202020204" pitchFamily="34" charset="0"/>
                <a:ea typeface="+mj-ea"/>
                <a:cs typeface="+mj-cs"/>
              </a:rPr>
              <a:t>viral</a:t>
            </a:r>
            <a:r>
              <a:rPr lang="el-GR" sz="1800" spc="-60" dirty="0">
                <a:solidFill>
                  <a:schemeClr val="tx1"/>
                </a:solidFill>
                <a:latin typeface="Aptos" panose="020B0004020202020204" pitchFamily="34" charset="0"/>
                <a:ea typeface="+mj-ea"/>
                <a:cs typeface="+mj-cs"/>
              </a:rPr>
              <a:t>, προκαλώντας σημαντική αλλαγή στην αντίληψη του κοινού πριν διαψευστούν.</a:t>
            </a:r>
          </a:p>
        </p:txBody>
      </p:sp>
      <p:sp>
        <p:nvSpPr>
          <p:cNvPr id="14" name="Rectangle 13"/>
          <p:cNvSpPr>
            <a:spLocks noGrp="1" noRot="1" noChangeAspect="1" noMove="1" noResize="1" noEditPoints="1" noAdjustHandles="1" noChangeArrowheads="1" noChangeShapeType="1" noTextEdit="1"/>
          </p:cNvSpPr>
          <p:nvPr/>
        </p:nvSpPr>
        <p:spPr>
          <a:xfrm>
            <a:off x="11683988" y="767825"/>
            <a:ext cx="508012"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Τίτλος 1"/>
          <p:cNvSpPr>
            <a:spLocks noGrp="1"/>
          </p:cNvSpPr>
          <p:nvPr>
            <p:ph type="title"/>
          </p:nvPr>
        </p:nvSpPr>
        <p:spPr>
          <a:xfrm>
            <a:off x="1539116" y="864108"/>
            <a:ext cx="3073914" cy="5120639"/>
          </a:xfrm>
        </p:spPr>
        <p:txBody>
          <a:bodyPr>
            <a:normAutofit/>
          </a:bodyPr>
          <a:lstStyle/>
          <a:p>
            <a:pPr algn="ctr">
              <a:lnSpc>
                <a:spcPct val="150000"/>
              </a:lnSpc>
            </a:pPr>
            <a:r>
              <a:rPr lang="el-GR" sz="2400" dirty="0">
                <a:solidFill>
                  <a:schemeClr val="tx1"/>
                </a:solidFill>
                <a:latin typeface="Aptos" panose="020B0004020202020204" pitchFamily="34" charset="0"/>
              </a:rPr>
              <a:t>Παράδειγμα Παραπληροφόρησης: Η πανδημία</a:t>
            </a:r>
            <a:r>
              <a:rPr lang="en-US" sz="2400" dirty="0">
                <a:solidFill>
                  <a:schemeClr val="tx1"/>
                </a:solidFill>
                <a:latin typeface="Aptos" panose="020B0004020202020204" pitchFamily="34" charset="0"/>
              </a:rPr>
              <a:t> </a:t>
            </a:r>
            <a:r>
              <a:rPr lang="el-GR" sz="2400" dirty="0">
                <a:solidFill>
                  <a:schemeClr val="tx1"/>
                </a:solidFill>
                <a:latin typeface="Aptos" panose="020B0004020202020204" pitchFamily="34" charset="0"/>
              </a:rPr>
              <a:t>πληροφόρησης (</a:t>
            </a:r>
            <a:r>
              <a:rPr lang="en-US" sz="2400" dirty="0">
                <a:solidFill>
                  <a:schemeClr val="tx1"/>
                </a:solidFill>
                <a:latin typeface="Aptos" panose="020B0004020202020204" pitchFamily="34" charset="0"/>
              </a:rPr>
              <a:t>infodemic)</a:t>
            </a:r>
            <a:endParaRPr lang="el-GR" sz="2400" dirty="0">
              <a:solidFill>
                <a:schemeClr val="tx1"/>
              </a:solidFill>
              <a:latin typeface="Aptos" panose="020B0004020202020204" pitchFamily="34" charset="0"/>
            </a:endParaRPr>
          </a:p>
        </p:txBody>
      </p:sp>
      <p:sp>
        <p:nvSpPr>
          <p:cNvPr id="10" name="Rectangle 9"/>
          <p:cNvSpPr>
            <a:spLocks noGrp="1" noRot="1" noChangeAspect="1" noMove="1" noResize="1" noEditPoints="1" noAdjustHandles="1" noChangeArrowheads="1" noChangeShapeType="1" noTextEdit="1"/>
          </p:cNvSpPr>
          <p:nvPr/>
        </p:nvSpPr>
        <p:spPr>
          <a:xfrm>
            <a:off x="0" y="761999"/>
            <a:ext cx="128693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p:cNvCxnSpPr>
            <a:cxnSpLocks noGrp="1" noRot="1" noChangeAspect="1" noMove="1" noResize="1" noEditPoints="1" noAdjustHandles="1" noChangeArrowheads="1" noChangeShapeType="1"/>
          </p:cNvCxnSpPr>
          <p:nvPr/>
        </p:nvCxnSpPr>
        <p:spPr>
          <a:xfrm>
            <a:off x="4951129" y="2085681"/>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Θέση περιεχομένου 2"/>
          <p:cNvSpPr>
            <a:spLocks noGrp="1"/>
          </p:cNvSpPr>
          <p:nvPr>
            <p:ph idx="1"/>
          </p:nvPr>
        </p:nvSpPr>
        <p:spPr>
          <a:xfrm>
            <a:off x="4899804" y="474453"/>
            <a:ext cx="6650966" cy="5840084"/>
          </a:xfrm>
        </p:spPr>
        <p:txBody>
          <a:bodyPr vert="horz" lIns="91440" tIns="45720" rIns="91440" bIns="45720" rtlCol="0" anchor="ctr">
            <a:noAutofit/>
          </a:bodyPr>
          <a:lstStyle/>
          <a:p>
            <a:pPr algn="just">
              <a:lnSpc>
                <a:spcPct val="100000"/>
              </a:lnSpc>
              <a:spcBef>
                <a:spcPts val="600"/>
              </a:spcBef>
            </a:pPr>
            <a:r>
              <a:rPr lang="el-GR" sz="1800" spc="-60" dirty="0">
                <a:solidFill>
                  <a:schemeClr val="tx1"/>
                </a:solidFill>
                <a:latin typeface="Aptos" panose="020B0004020202020204" pitchFamily="34" charset="0"/>
                <a:ea typeface="+mj-ea"/>
                <a:cs typeface="+mj-cs"/>
              </a:rPr>
              <a:t>Κατά τη διάρκεια της πανδημίας, διάφορα μέσα ενημέρωσης και κοινωνικά δίκτυα διέδωσαν ψευδείς ισχυρισμούς σχετικά με θεραπείες και προληπτικά μέτρα για τον </a:t>
            </a:r>
            <a:r>
              <a:rPr lang="el-GR" sz="1800" spc="-60" dirty="0" err="1">
                <a:solidFill>
                  <a:schemeClr val="tx1"/>
                </a:solidFill>
                <a:latin typeface="Aptos" panose="020B0004020202020204" pitchFamily="34" charset="0"/>
                <a:ea typeface="+mj-ea"/>
                <a:cs typeface="+mj-cs"/>
              </a:rPr>
              <a:t>κορωνοϊό</a:t>
            </a:r>
            <a:r>
              <a:rPr lang="el-GR" sz="1800" spc="-60" dirty="0">
                <a:solidFill>
                  <a:schemeClr val="tx1"/>
                </a:solidFill>
                <a:latin typeface="Aptos" panose="020B0004020202020204" pitchFamily="34" charset="0"/>
                <a:ea typeface="+mj-ea"/>
                <a:cs typeface="+mj-cs"/>
              </a:rPr>
              <a:t>. Ένα χαρακτηριστικό παράδειγμα ήταν ο ισχυρισμός ότι η κατανάλωση ή η ένεση απολυμαντικών υγρών μπορεί να εξουδετερώσει τον ιό.</a:t>
            </a:r>
            <a:endParaRPr lang="en-US" sz="1800" spc="-60" dirty="0">
              <a:solidFill>
                <a:schemeClr val="tx1"/>
              </a:solidFill>
              <a:latin typeface="Aptos" panose="020B0004020202020204" pitchFamily="34" charset="0"/>
              <a:ea typeface="+mj-ea"/>
              <a:cs typeface="+mj-cs"/>
            </a:endParaRPr>
          </a:p>
          <a:p>
            <a:pPr algn="just">
              <a:lnSpc>
                <a:spcPct val="100000"/>
              </a:lnSpc>
              <a:spcBef>
                <a:spcPts val="600"/>
              </a:spcBef>
            </a:pPr>
            <a:r>
              <a:rPr lang="el-GR" sz="1800" spc="-60" dirty="0">
                <a:solidFill>
                  <a:schemeClr val="tx1"/>
                </a:solidFill>
                <a:latin typeface="Aptos"/>
                <a:ea typeface="+mj-ea"/>
                <a:cs typeface="+mj-cs"/>
              </a:rPr>
              <a:t>Πηγές και Διάδοση:</a:t>
            </a:r>
            <a:r>
              <a:rPr lang="en-US" sz="1800" spc="-60" dirty="0">
                <a:solidFill>
                  <a:schemeClr val="tx1"/>
                </a:solidFill>
                <a:latin typeface="Aptos"/>
                <a:ea typeface="+mj-ea"/>
                <a:cs typeface="+mj-cs"/>
              </a:rPr>
              <a:t> </a:t>
            </a:r>
            <a:r>
              <a:rPr lang="el-GR" sz="1800" spc="-60" dirty="0">
                <a:solidFill>
                  <a:schemeClr val="tx1"/>
                </a:solidFill>
                <a:latin typeface="Aptos"/>
                <a:ea typeface="+mj-ea"/>
                <a:cs typeface="+mj-cs"/>
              </a:rPr>
              <a:t>Αυτή η πληροφορία εμφανίστηκε σε αμφίβολες  ιστοσελίδες και ΜΚΔ, ενώ ενισχύθηκε από λανθασμένα σχόλια δημόσιων (πολιτικών) προσώπων, χωρίς επιστημονική βάση. Στα μέσα κοινωνικής δικτύωσης, ταχύτατη αναπαραγωγή της πληροφορίας μέσω </a:t>
            </a:r>
            <a:r>
              <a:rPr lang="el-GR" sz="1800" spc="-60" dirty="0" err="1">
                <a:solidFill>
                  <a:schemeClr val="tx1"/>
                </a:solidFill>
                <a:latin typeface="Aptos"/>
                <a:ea typeface="+mj-ea"/>
                <a:cs typeface="+mj-cs"/>
              </a:rPr>
              <a:t>tweets</a:t>
            </a:r>
            <a:r>
              <a:rPr lang="el-GR" sz="1800" spc="-60" dirty="0">
                <a:solidFill>
                  <a:schemeClr val="tx1"/>
                </a:solidFill>
                <a:latin typeface="Aptos"/>
                <a:ea typeface="+mj-ea"/>
                <a:cs typeface="+mj-cs"/>
              </a:rPr>
              <a:t>, αναρτήσεων και </a:t>
            </a:r>
            <a:r>
              <a:rPr lang="el-GR" sz="1800" spc="-60" dirty="0" err="1">
                <a:solidFill>
                  <a:schemeClr val="tx1"/>
                </a:solidFill>
                <a:latin typeface="Aptos"/>
                <a:ea typeface="+mj-ea"/>
                <a:cs typeface="+mj-cs"/>
              </a:rPr>
              <a:t>memes</a:t>
            </a:r>
            <a:r>
              <a:rPr lang="el-GR" sz="1800" spc="-60" dirty="0">
                <a:solidFill>
                  <a:schemeClr val="tx1"/>
                </a:solidFill>
                <a:latin typeface="Aptos"/>
                <a:ea typeface="+mj-ea"/>
                <a:cs typeface="+mj-cs"/>
              </a:rPr>
              <a:t> έκανε την παραπληροφόρηση να εξαπλωθεί ευρέως.</a:t>
            </a:r>
          </a:p>
          <a:p>
            <a:pPr algn="just">
              <a:lnSpc>
                <a:spcPct val="100000"/>
              </a:lnSpc>
              <a:spcBef>
                <a:spcPts val="600"/>
              </a:spcBef>
            </a:pPr>
            <a:r>
              <a:rPr lang="el-GR" sz="1800" spc="-60" dirty="0">
                <a:solidFill>
                  <a:schemeClr val="tx1"/>
                </a:solidFill>
                <a:latin typeface="Aptos" panose="020B0004020202020204" pitchFamily="34" charset="0"/>
                <a:ea typeface="+mj-ea"/>
                <a:cs typeface="+mj-cs"/>
              </a:rPr>
              <a:t>Συνέπειες:</a:t>
            </a:r>
          </a:p>
          <a:p>
            <a:pPr lvl="1" algn="just">
              <a:lnSpc>
                <a:spcPct val="100000"/>
              </a:lnSpc>
              <a:spcBef>
                <a:spcPts val="600"/>
              </a:spcBef>
            </a:pPr>
            <a:r>
              <a:rPr lang="el-GR" sz="1600" spc="-60" dirty="0">
                <a:solidFill>
                  <a:schemeClr val="tx1"/>
                </a:solidFill>
                <a:latin typeface="Aptos"/>
                <a:ea typeface="+mj-ea"/>
                <a:cs typeface="+mj-cs"/>
              </a:rPr>
              <a:t>Δημόσια Υγεία: Πολλοί άνθρωποι έλαβαν επικίνδυνες πρωτοβουλίες, όπως η κατανάλωση χλωρίνης, προκαλώντας σοβαρά προβλήματα στην υγεία τους.</a:t>
            </a:r>
          </a:p>
          <a:p>
            <a:pPr lvl="1" algn="just">
              <a:lnSpc>
                <a:spcPct val="100000"/>
              </a:lnSpc>
              <a:spcBef>
                <a:spcPts val="600"/>
              </a:spcBef>
            </a:pPr>
            <a:r>
              <a:rPr lang="el-GR" sz="1600" spc="-60" dirty="0">
                <a:solidFill>
                  <a:schemeClr val="tx1"/>
                </a:solidFill>
                <a:latin typeface="Aptos" panose="020B0004020202020204" pitchFamily="34" charset="0"/>
                <a:ea typeface="+mj-ea"/>
                <a:cs typeface="+mj-cs"/>
              </a:rPr>
              <a:t>Απώλεια εμπιστοσύνης: Η διασπορά ψευδών θεραπειών υπονόμευσε την εμπιστοσύνη στις ιατρικές συμβουλές και τους θεσμούς.</a:t>
            </a:r>
          </a:p>
          <a:p>
            <a:pPr lvl="1" algn="just">
              <a:lnSpc>
                <a:spcPct val="100000"/>
              </a:lnSpc>
              <a:spcBef>
                <a:spcPts val="600"/>
              </a:spcBef>
            </a:pPr>
            <a:r>
              <a:rPr lang="el-GR" sz="1600" spc="-60" dirty="0">
                <a:solidFill>
                  <a:schemeClr val="tx1"/>
                </a:solidFill>
                <a:latin typeface="Aptos" panose="020B0004020202020204" pitchFamily="34" charset="0"/>
                <a:ea typeface="+mj-ea"/>
                <a:cs typeface="+mj-cs"/>
              </a:rPr>
              <a:t>Αναστάτωση: Ενίσχυσε τη σύγχυση σε μια περίοδο που η ανάγκη για σαφείς, ακριβείς πληροφορίες ήταν επιτακτική.</a:t>
            </a:r>
            <a:endParaRPr lang="en-US" sz="1600" spc="-60" dirty="0">
              <a:solidFill>
                <a:schemeClr val="tx1"/>
              </a:solidFill>
              <a:latin typeface="Aptos" panose="020B0004020202020204" pitchFamily="34" charset="0"/>
              <a:ea typeface="+mj-ea"/>
              <a:cs typeface="+mj-cs"/>
            </a:endParaRPr>
          </a:p>
        </p:txBody>
      </p:sp>
      <p:sp>
        <p:nvSpPr>
          <p:cNvPr id="14" name="Rectangle 13"/>
          <p:cNvSpPr>
            <a:spLocks noGrp="1" noRot="1" noChangeAspect="1" noMove="1" noResize="1" noEditPoints="1" noAdjustHandles="1" noChangeArrowheads="1" noChangeShapeType="1" noTextEdit="1"/>
          </p:cNvSpPr>
          <p:nvPr/>
        </p:nvSpPr>
        <p:spPr>
          <a:xfrm>
            <a:off x="11683988" y="767825"/>
            <a:ext cx="508012"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pPr algn="ctr"/>
            <a:r>
              <a:rPr lang="el-GR" sz="2500" dirty="0">
                <a:latin typeface="Aptos" panose="020B0004020202020204" pitchFamily="34" charset="0"/>
              </a:rPr>
              <a:t>Πανδημία &amp; Παραπληροφόρηση</a:t>
            </a:r>
            <a:endParaRPr lang="en-US" sz="2500" dirty="0">
              <a:latin typeface="Aptos" panose="020B0004020202020204" pitchFamily="34" charset="0"/>
            </a:endParaRPr>
          </a:p>
        </p:txBody>
      </p:sp>
      <p:pic>
        <p:nvPicPr>
          <p:cNvPr id="5" name="Θέση περιεχομένου 4"/>
          <p:cNvPicPr>
            <a:picLocks noGrp="1" noChangeAspect="1"/>
          </p:cNvPicPr>
          <p:nvPr>
            <p:ph idx="1"/>
          </p:nvPr>
        </p:nvPicPr>
        <p:blipFill>
          <a:blip r:embed="rId2"/>
          <a:stretch>
            <a:fillRect/>
          </a:stretch>
        </p:blipFill>
        <p:spPr>
          <a:xfrm>
            <a:off x="3868738" y="1755172"/>
            <a:ext cx="7315200" cy="3338130"/>
          </a:xfr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990600" y="338328"/>
            <a:ext cx="10246360" cy="1378712"/>
          </a:xfrm>
        </p:spPr>
        <p:txBody>
          <a:bodyPr vert="horz" lIns="91440" tIns="45720" rIns="91440" bIns="45720" rtlCol="0" anchor="b">
            <a:normAutofit/>
          </a:bodyPr>
          <a:lstStyle/>
          <a:p>
            <a:pPr algn="ctr">
              <a:lnSpc>
                <a:spcPct val="100000"/>
              </a:lnSpc>
            </a:pPr>
            <a:r>
              <a:rPr lang="el-GR" sz="2800" dirty="0">
                <a:latin typeface="Aptos" panose="020B0004020202020204" pitchFamily="34" charset="0"/>
              </a:rPr>
              <a:t>Στο προηγούμενο μάθημα…</a:t>
            </a:r>
            <a:br>
              <a:rPr lang="el-GR" sz="2800" dirty="0">
                <a:latin typeface="Aptos" panose="020B0004020202020204" pitchFamily="34" charset="0"/>
              </a:rPr>
            </a:br>
            <a:r>
              <a:rPr lang="el-GR" sz="2800" dirty="0" err="1">
                <a:latin typeface="Aptos" panose="020B0004020202020204" pitchFamily="34" charset="0"/>
              </a:rPr>
              <a:t>Α΄Μέρος</a:t>
            </a:r>
            <a:r>
              <a:rPr lang="el-GR" sz="2800" dirty="0">
                <a:latin typeface="Aptos" panose="020B0004020202020204" pitchFamily="34" charset="0"/>
              </a:rPr>
              <a:t>: </a:t>
            </a:r>
            <a:r>
              <a:rPr lang="en-US" sz="2800" dirty="0" err="1">
                <a:latin typeface="Aptos" panose="020B0004020202020204" pitchFamily="34" charset="0"/>
              </a:rPr>
              <a:t>Θεωρί</a:t>
            </a:r>
            <a:r>
              <a:rPr lang="en-US" sz="2800" dirty="0">
                <a:latin typeface="Aptos" panose="020B0004020202020204" pitchFamily="34" charset="0"/>
              </a:rPr>
              <a:t>α Πλαισίωσης</a:t>
            </a:r>
            <a:br>
              <a:rPr lang="en-US" sz="2800" dirty="0">
                <a:latin typeface="Aptos" panose="020B0004020202020204" pitchFamily="34" charset="0"/>
              </a:rPr>
            </a:br>
            <a:r>
              <a:rPr lang="el-GR" sz="2800" dirty="0" err="1">
                <a:latin typeface="Aptos" panose="020B0004020202020204" pitchFamily="34" charset="0"/>
              </a:rPr>
              <a:t>Β΄Μέρος</a:t>
            </a:r>
            <a:r>
              <a:rPr lang="el-GR" sz="2800" dirty="0">
                <a:latin typeface="Aptos" panose="020B0004020202020204" pitchFamily="34" charset="0"/>
              </a:rPr>
              <a:t>: </a:t>
            </a:r>
            <a:r>
              <a:rPr lang="en-US" sz="2800" dirty="0" err="1">
                <a:latin typeface="Aptos" panose="020B0004020202020204" pitchFamily="34" charset="0"/>
              </a:rPr>
              <a:t>Δημοσιογρ</a:t>
            </a:r>
            <a:r>
              <a:rPr lang="en-US" sz="2800" dirty="0">
                <a:latin typeface="Aptos" panose="020B0004020202020204" pitchFamily="34" charset="0"/>
              </a:rPr>
              <a:t>αφική Εργαλειοθήκη</a:t>
            </a:r>
            <a:r>
              <a:rPr lang="el-GR" sz="2800" dirty="0">
                <a:latin typeface="Aptos" panose="020B0004020202020204" pitchFamily="34" charset="0"/>
              </a:rPr>
              <a:t> - </a:t>
            </a:r>
            <a:r>
              <a:rPr lang="en-US" sz="2800" dirty="0" err="1">
                <a:latin typeface="Aptos" panose="020B0004020202020204" pitchFamily="34" charset="0"/>
              </a:rPr>
              <a:t>Συνέντευξη</a:t>
            </a:r>
            <a:endParaRPr lang="en-US" sz="2800" dirty="0">
              <a:latin typeface="Aptos" panose="020B0004020202020204" pitchFamily="34" charset="0"/>
            </a:endParaRPr>
          </a:p>
        </p:txBody>
      </p:sp>
      <p:sp>
        <p:nvSpPr>
          <p:cNvPr id="14" name="Rectangle 10"/>
          <p:cNvSpPr>
            <a:spLocks noGrp="1" noRot="1" noChangeAspect="1" noMove="1" noResize="1" noEditPoints="1" noAdjustHandles="1" noChangeArrowheads="1" noChangeShapeType="1" noTextEdit="1"/>
          </p:cNvSpPr>
          <p:nvPr/>
        </p:nvSpPr>
        <p:spPr>
          <a:xfrm>
            <a:off x="0" y="2141750"/>
            <a:ext cx="12192000" cy="4716250"/>
          </a:xfrm>
          <a:prstGeom prst="rect">
            <a:avLst/>
          </a:prstGeom>
          <a:solidFill>
            <a:srgbClr val="513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ounded Rectangle 26"/>
          <p:cNvSpPr>
            <a:spLocks noGrp="1" noRot="1" noChangeAspect="1" noMove="1" noResize="1" noEditPoints="1" noAdjustHandles="1" noChangeArrowheads="1" noChangeShapeType="1" noTextEdit="1"/>
          </p:cNvSpPr>
          <p:nvPr/>
        </p:nvSpPr>
        <p:spPr>
          <a:xfrm>
            <a:off x="321564" y="2423160"/>
            <a:ext cx="5613569"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Θέση περιεχομένου 4"/>
          <p:cNvPicPr>
            <a:picLocks noGrp="1" noChangeAspect="1"/>
          </p:cNvPicPr>
          <p:nvPr>
            <p:ph sz="half" idx="1"/>
          </p:nvPr>
        </p:nvPicPr>
        <p:blipFill>
          <a:blip r:embed="rId2"/>
          <a:stretch>
            <a:fillRect/>
          </a:stretch>
        </p:blipFill>
        <p:spPr>
          <a:xfrm>
            <a:off x="1710825" y="2742397"/>
            <a:ext cx="2830982" cy="3291840"/>
          </a:xfrm>
          <a:prstGeom prst="rect">
            <a:avLst/>
          </a:prstGeom>
        </p:spPr>
      </p:pic>
      <p:sp>
        <p:nvSpPr>
          <p:cNvPr id="15" name="Rounded Rectangle 16"/>
          <p:cNvSpPr>
            <a:spLocks noGrp="1" noRot="1" noChangeAspect="1" noMove="1" noResize="1" noEditPoints="1" noAdjustHandles="1" noChangeArrowheads="1" noChangeShapeType="1" noTextEdit="1"/>
          </p:cNvSpPr>
          <p:nvPr/>
        </p:nvSpPr>
        <p:spPr>
          <a:xfrm>
            <a:off x="6254749" y="2423160"/>
            <a:ext cx="5613569"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Θέση περιεχομένου 5"/>
          <p:cNvPicPr>
            <a:picLocks noGrp="1" noChangeAspect="1"/>
          </p:cNvPicPr>
          <p:nvPr>
            <p:ph sz="half" idx="2"/>
          </p:nvPr>
        </p:nvPicPr>
        <p:blipFill>
          <a:blip r:embed="rId3"/>
          <a:stretch>
            <a:fillRect/>
          </a:stretch>
        </p:blipFill>
        <p:spPr>
          <a:xfrm>
            <a:off x="6578516" y="2767774"/>
            <a:ext cx="4974336" cy="3245754"/>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Shape 24"/>
          <p:cNvSpPr>
            <a:spLocks noGrp="1" noRot="1" noChangeAspect="1" noMove="1" noResize="1" noEditPoints="1" noAdjustHandles="1" noChangeArrowheads="1" noChangeShapeType="1" noTextEdit="1"/>
          </p:cNvSpPr>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a:spLocks noGrp="1" noRot="1" noChangeAspect="1" noMove="1" noResize="1" noEditPoints="1" noAdjustHandles="1" noChangeArrowheads="1" noChangeShapeType="1" noTextEdit="1"/>
          </p:cNvSpPr>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a:spLocks noGrp="1" noRot="1" noChangeAspect="1" noMove="1" noResize="1" noEditPoints="1" noAdjustHandles="1" noChangeArrowheads="1" noChangeShapeType="1" noTextEdit="1"/>
          </p:cNvSpPr>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p:cNvSpPr>
            <a:spLocks noGrp="1" noRot="1" noChangeAspect="1" noMove="1" noResize="1" noEditPoints="1" noAdjustHandles="1" noChangeArrowheads="1" noChangeShapeType="1" noTextEdit="1"/>
          </p:cNvSpPr>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3" name="Isosceles Triangle 32"/>
          <p:cNvSpPr>
            <a:spLocks noGrp="1" noRot="1" noChangeAspect="1" noMove="1" noResize="1" noEditPoints="1" noAdjustHandles="1" noChangeArrowheads="1" noChangeShapeType="1" noTextEdit="1"/>
          </p:cNvSpPr>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Θέση περιεχομένου 3"/>
          <p:cNvPicPr>
            <a:picLocks noGrp="1" noChangeAspect="1"/>
          </p:cNvPicPr>
          <p:nvPr>
            <p:ph idx="1"/>
          </p:nvPr>
        </p:nvPicPr>
        <p:blipFill>
          <a:blip r:embed="rId2"/>
          <a:stretch>
            <a:fillRect/>
          </a:stretch>
        </p:blipFill>
        <p:spPr>
          <a:xfrm>
            <a:off x="1414432" y="643467"/>
            <a:ext cx="9363136" cy="5571065"/>
          </a:xfrm>
          <a:prstGeom prst="rect">
            <a:avLst/>
          </a:prstGeom>
          <a:ln>
            <a:noFill/>
          </a:ln>
        </p:spPr>
      </p:pic>
      <p:sp>
        <p:nvSpPr>
          <p:cNvPr id="35" name="Isosceles Triangle 34"/>
          <p:cNvSpPr>
            <a:spLocks noGrp="1" noRot="1" noChangeAspect="1" noMove="1" noResize="1" noEditPoints="1" noAdjustHandles="1" noChangeArrowheads="1" noChangeShapeType="1" noTextEdit="1"/>
          </p:cNvSpPr>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Θέση περιεχομένου 3"/>
          <p:cNvSpPr>
            <a:spLocks noGrp="1"/>
          </p:cNvSpPr>
          <p:nvPr>
            <p:ph sz="half" idx="1"/>
          </p:nvPr>
        </p:nvSpPr>
        <p:spPr>
          <a:xfrm>
            <a:off x="497840" y="1615440"/>
            <a:ext cx="5090160" cy="3810000"/>
          </a:xfrm>
        </p:spPr>
        <p:txBody>
          <a:bodyPr vert="horz" lIns="91440" tIns="45720" rIns="91440" bIns="45720" rtlCol="0">
            <a:noAutofit/>
          </a:bodyPr>
          <a:lstStyle/>
          <a:p>
            <a:pPr marL="0" indent="0" algn="ctr">
              <a:lnSpc>
                <a:spcPct val="160000"/>
              </a:lnSpc>
              <a:buNone/>
            </a:pPr>
            <a:endParaRPr lang="el-GR" kern="1200" dirty="0">
              <a:solidFill>
                <a:schemeClr val="tx1"/>
              </a:solidFill>
              <a:latin typeface="Candara" panose="020E0502030303020204" pitchFamily="34" charset="0"/>
            </a:endParaRPr>
          </a:p>
          <a:p>
            <a:pPr marL="0" indent="0" algn="ctr">
              <a:lnSpc>
                <a:spcPct val="160000"/>
              </a:lnSpc>
              <a:buNone/>
            </a:pPr>
            <a:r>
              <a:rPr lang="el-GR" kern="1200" dirty="0">
                <a:solidFill>
                  <a:schemeClr val="tx1"/>
                </a:solidFill>
                <a:latin typeface="Aptos" panose="020B0004020202020204" pitchFamily="34" charset="0"/>
              </a:rPr>
              <a:t>Ψευδείς ή Ψευδεπίγραφες Παραποιη</a:t>
            </a:r>
            <a:r>
              <a:rPr lang="el-GR" dirty="0">
                <a:latin typeface="Aptos" panose="020B0004020202020204" pitchFamily="34" charset="0"/>
              </a:rPr>
              <a:t>μένες Ειδήσεις;/ Κατασκευασμένες στο σύνολο ή παραποιημένες;</a:t>
            </a:r>
          </a:p>
        </p:txBody>
      </p:sp>
      <p:sp>
        <p:nvSpPr>
          <p:cNvPr id="26" name="Rectangle 21"/>
          <p:cNvSpPr>
            <a:spLocks noGrp="1" noRot="1" noChangeAspect="1" noMove="1" noResize="1" noEditPoints="1" noAdjustHandles="1" noChangeArrowheads="1" noChangeShapeType="1" noTextEdit="1"/>
          </p:cNvSpPr>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9"/>
          <p:cNvSpPr>
            <a:spLocks noGrp="1" noRot="1" noChangeAspect="1" noMove="1" noResize="1" noEditPoints="1" noAdjustHandles="1" noChangeArrowheads="1" noChangeShapeType="1" noTextEdit="1"/>
          </p:cNvSpPr>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Θέση περιεχομένου 7"/>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091" r="1091"/>
          <a:stretch>
            <a:fillRect/>
          </a:stretch>
        </p:blipFill>
        <p:spPr>
          <a:xfrm>
            <a:off x="6904709" y="1905013"/>
            <a:ext cx="4475531" cy="3044727"/>
          </a:xfrm>
          <a:prstGeom prst="rect">
            <a:avLst/>
          </a:prstGeom>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648928" y="629267"/>
            <a:ext cx="4979711" cy="1006493"/>
          </a:xfrm>
        </p:spPr>
        <p:txBody>
          <a:bodyPr vert="horz" lIns="91440" tIns="45720" rIns="91440" bIns="45720" rtlCol="0" anchor="ctr">
            <a:normAutofit fontScale="90000"/>
          </a:bodyPr>
          <a:lstStyle/>
          <a:p>
            <a:pPr algn="ctr"/>
            <a:r>
              <a:rPr lang="el-GR" sz="3700" kern="1200" dirty="0">
                <a:solidFill>
                  <a:schemeClr val="tx1"/>
                </a:solidFill>
                <a:latin typeface="Aptos" panose="020B0004020202020204" pitchFamily="34" charset="0"/>
              </a:rPr>
              <a:t>Ψευδείς ή Ψευδεπίγραφες Παραποιη</a:t>
            </a:r>
            <a:r>
              <a:rPr lang="el-GR" sz="3700" dirty="0">
                <a:latin typeface="Aptos" panose="020B0004020202020204" pitchFamily="34" charset="0"/>
              </a:rPr>
              <a:t>μένες Ειδήσεις;</a:t>
            </a:r>
            <a:endParaRPr lang="en-US" sz="3700" kern="1200" dirty="0">
              <a:solidFill>
                <a:schemeClr val="tx1"/>
              </a:solidFill>
              <a:latin typeface="Aptos" panose="020B0004020202020204" pitchFamily="34" charset="0"/>
            </a:endParaRPr>
          </a:p>
        </p:txBody>
      </p:sp>
      <p:sp>
        <p:nvSpPr>
          <p:cNvPr id="4" name="Θέση περιεχομένου 3"/>
          <p:cNvSpPr>
            <a:spLocks noGrp="1"/>
          </p:cNvSpPr>
          <p:nvPr>
            <p:ph sz="half" idx="1"/>
          </p:nvPr>
        </p:nvSpPr>
        <p:spPr>
          <a:xfrm>
            <a:off x="223520" y="1615440"/>
            <a:ext cx="5709920" cy="5069840"/>
          </a:xfrm>
        </p:spPr>
        <p:txBody>
          <a:bodyPr vert="horz" lIns="91440" tIns="45720" rIns="91440" bIns="45720" rtlCol="0">
            <a:noAutofit/>
          </a:bodyPr>
          <a:lstStyle/>
          <a:p>
            <a:pPr marL="0" indent="0" algn="ctr">
              <a:lnSpc>
                <a:spcPct val="160000"/>
              </a:lnSpc>
              <a:buNone/>
            </a:pPr>
            <a:r>
              <a:rPr lang="el-GR" sz="2100" dirty="0">
                <a:latin typeface="Aptos" panose="020B0004020202020204" pitchFamily="34" charset="0"/>
                <a:ea typeface="+mj-ea"/>
                <a:cs typeface="+mj-cs"/>
              </a:rPr>
              <a:t>Υπάρχουν δύο ειδών σκόπιμες παραποιήσεις. Οι ψευδείς ειδήσεις (</a:t>
            </a:r>
            <a:r>
              <a:rPr lang="el-GR" sz="2100" dirty="0" err="1">
                <a:latin typeface="Aptos" panose="020B0004020202020204" pitchFamily="34" charset="0"/>
                <a:ea typeface="+mj-ea"/>
                <a:cs typeface="+mj-cs"/>
              </a:rPr>
              <a:t>false</a:t>
            </a:r>
            <a:r>
              <a:rPr lang="el-GR" sz="2100" dirty="0">
                <a:latin typeface="Aptos" panose="020B0004020202020204" pitchFamily="34" charset="0"/>
                <a:ea typeface="+mj-ea"/>
                <a:cs typeface="+mj-cs"/>
              </a:rPr>
              <a:t> </a:t>
            </a:r>
            <a:r>
              <a:rPr lang="el-GR" sz="2100" dirty="0" err="1">
                <a:latin typeface="Aptos" panose="020B0004020202020204" pitchFamily="34" charset="0"/>
                <a:ea typeface="+mj-ea"/>
                <a:cs typeface="+mj-cs"/>
              </a:rPr>
              <a:t>news</a:t>
            </a:r>
            <a:r>
              <a:rPr lang="el-GR" sz="2100" dirty="0">
                <a:latin typeface="Aptos" panose="020B0004020202020204" pitchFamily="34" charset="0"/>
                <a:ea typeface="+mj-ea"/>
                <a:cs typeface="+mj-cs"/>
              </a:rPr>
              <a:t>), δηλαδή, αυτές που κατασκευάζουν ένα γεγονός χωρίς να υπάρχει. </a:t>
            </a:r>
          </a:p>
          <a:p>
            <a:pPr marL="0" indent="0" algn="ctr">
              <a:lnSpc>
                <a:spcPct val="160000"/>
              </a:lnSpc>
              <a:buNone/>
            </a:pPr>
            <a:r>
              <a:rPr lang="el-GR" sz="2100" dirty="0">
                <a:latin typeface="Aptos" panose="020B0004020202020204" pitchFamily="34" charset="0"/>
                <a:ea typeface="+mj-ea"/>
                <a:cs typeface="+mj-cs"/>
              </a:rPr>
              <a:t>Οι ψευδεπίγραφες ειδήσεις (</a:t>
            </a:r>
            <a:r>
              <a:rPr lang="en-US" sz="2100" dirty="0">
                <a:latin typeface="Aptos" panose="020B0004020202020204" pitchFamily="34" charset="0"/>
                <a:ea typeface="+mj-ea"/>
                <a:cs typeface="+mj-cs"/>
              </a:rPr>
              <a:t>fake news), </a:t>
            </a:r>
            <a:r>
              <a:rPr lang="el-GR" sz="2100" dirty="0">
                <a:latin typeface="Aptos" panose="020B0004020202020204" pitchFamily="34" charset="0"/>
                <a:ea typeface="+mj-ea"/>
                <a:cs typeface="+mj-cs"/>
              </a:rPr>
              <a:t>δηλαδή, ειδήσεις στις οποίες έχουν «πειραχτεί» κάποιες παράμετροι όπως ο χρόνος του γεγονότος, ο χώρος (π.χ. η γνωστή </a:t>
            </a:r>
            <a:r>
              <a:rPr lang="el-GR" sz="2100" dirty="0" err="1">
                <a:latin typeface="Aptos" panose="020B0004020202020204" pitchFamily="34" charset="0"/>
                <a:ea typeface="+mj-ea"/>
                <a:cs typeface="+mj-cs"/>
              </a:rPr>
              <a:t>φωτό</a:t>
            </a:r>
            <a:r>
              <a:rPr lang="el-GR" sz="2100" dirty="0">
                <a:latin typeface="Aptos" panose="020B0004020202020204" pitchFamily="34" charset="0"/>
                <a:ea typeface="+mj-ea"/>
                <a:cs typeface="+mj-cs"/>
              </a:rPr>
              <a:t> του κορμοράνου), η ιδιότητα των προσώπων κτλ. </a:t>
            </a:r>
            <a:endParaRPr lang="en-US" sz="2100" dirty="0">
              <a:latin typeface="Aptos" panose="020B0004020202020204" pitchFamily="34" charset="0"/>
              <a:ea typeface="+mj-ea"/>
              <a:cs typeface="+mj-cs"/>
            </a:endParaRPr>
          </a:p>
        </p:txBody>
      </p:sp>
      <p:sp>
        <p:nvSpPr>
          <p:cNvPr id="26" name="Rectangle 21"/>
          <p:cNvSpPr>
            <a:spLocks noGrp="1" noRot="1" noChangeAspect="1" noMove="1" noResize="1" noEditPoints="1" noAdjustHandles="1" noChangeArrowheads="1" noChangeShapeType="1" noTextEdit="1"/>
          </p:cNvSpPr>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9"/>
          <p:cNvSpPr>
            <a:spLocks noGrp="1" noRot="1" noChangeAspect="1" noMove="1" noResize="1" noEditPoints="1" noAdjustHandles="1" noChangeArrowheads="1" noChangeShapeType="1" noTextEdit="1"/>
          </p:cNvSpPr>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Θέση περιεχομένου 7"/>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091" r="1091"/>
          <a:stretch>
            <a:fillRect/>
          </a:stretch>
        </p:blipFill>
        <p:spPr>
          <a:xfrm>
            <a:off x="6904709" y="1905013"/>
            <a:ext cx="4475531" cy="3044727"/>
          </a:xfrm>
          <a:prstGeom prst="rect">
            <a:avLst/>
          </a:prstGeom>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133F69C-A233-3753-9F99-61F158F1D9F1}"/>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087C4-9328-BDA9-4DDC-73642EF814D2}"/>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Τίτλος 1">
            <a:extLst>
              <a:ext uri="{FF2B5EF4-FFF2-40B4-BE49-F238E27FC236}">
                <a16:creationId xmlns:a16="http://schemas.microsoft.com/office/drawing/2014/main" id="{A839567D-436A-B97C-E0ED-5073AFE5CE22}"/>
              </a:ext>
            </a:extLst>
          </p:cNvPr>
          <p:cNvSpPr>
            <a:spLocks noGrp="1"/>
          </p:cNvSpPr>
          <p:nvPr>
            <p:ph type="title"/>
          </p:nvPr>
        </p:nvSpPr>
        <p:spPr>
          <a:xfrm>
            <a:off x="1539116" y="864108"/>
            <a:ext cx="3073914" cy="5120639"/>
          </a:xfrm>
        </p:spPr>
        <p:txBody>
          <a:bodyPr>
            <a:normAutofit/>
          </a:bodyPr>
          <a:lstStyle/>
          <a:p>
            <a:pPr algn="ctr">
              <a:lnSpc>
                <a:spcPct val="150000"/>
              </a:lnSpc>
            </a:pPr>
            <a:r>
              <a:rPr lang="el-GR" sz="2400" dirty="0">
                <a:solidFill>
                  <a:schemeClr val="tx1"/>
                </a:solidFill>
                <a:latin typeface="Aptos" panose="020B0004020202020204" pitchFamily="34" charset="0"/>
              </a:rPr>
              <a:t>Αλήθεια και Παραπληροφόρηση στα ΜΜΕ: Τι προβλέπει η ελληνική νομοθεσία</a:t>
            </a:r>
          </a:p>
        </p:txBody>
      </p:sp>
      <p:sp>
        <p:nvSpPr>
          <p:cNvPr id="10" name="Rectangle 9">
            <a:extLst>
              <a:ext uri="{FF2B5EF4-FFF2-40B4-BE49-F238E27FC236}">
                <a16:creationId xmlns:a16="http://schemas.microsoft.com/office/drawing/2014/main" id="{CE5069BF-607E-B754-6FBB-576397D51E1D}"/>
              </a:ext>
            </a:extLst>
          </p:cNvPr>
          <p:cNvSpPr>
            <a:spLocks noGrp="1" noRot="1" noChangeAspect="1" noMove="1" noResize="1" noEditPoints="1" noAdjustHandles="1" noChangeArrowheads="1" noChangeShapeType="1" noTextEdit="1"/>
          </p:cNvSpPr>
          <p:nvPr/>
        </p:nvSpPr>
        <p:spPr>
          <a:xfrm>
            <a:off x="0" y="761999"/>
            <a:ext cx="128693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a:extLst>
              <a:ext uri="{FF2B5EF4-FFF2-40B4-BE49-F238E27FC236}">
                <a16:creationId xmlns:a16="http://schemas.microsoft.com/office/drawing/2014/main" id="{43A0A4ED-EDB2-0022-F546-D89054404DF4}"/>
              </a:ext>
            </a:extLst>
          </p:cNvPr>
          <p:cNvCxnSpPr>
            <a:cxnSpLocks noGrp="1" noRot="1" noChangeAspect="1" noMove="1" noResize="1" noEditPoints="1" noAdjustHandles="1" noChangeArrowheads="1" noChangeShapeType="1"/>
          </p:cNvCxnSpPr>
          <p:nvPr/>
        </p:nvCxnSpPr>
        <p:spPr>
          <a:xfrm>
            <a:off x="4951129" y="2085681"/>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Θέση περιεχομένου 2">
            <a:extLst>
              <a:ext uri="{FF2B5EF4-FFF2-40B4-BE49-F238E27FC236}">
                <a16:creationId xmlns:a16="http://schemas.microsoft.com/office/drawing/2014/main" id="{F9E81861-DC6F-DF76-F763-4F1C9789FED7}"/>
              </a:ext>
            </a:extLst>
          </p:cNvPr>
          <p:cNvSpPr>
            <a:spLocks noGrp="1"/>
          </p:cNvSpPr>
          <p:nvPr>
            <p:ph idx="1"/>
          </p:nvPr>
        </p:nvSpPr>
        <p:spPr>
          <a:xfrm>
            <a:off x="4942937" y="474453"/>
            <a:ext cx="6650966" cy="5840084"/>
          </a:xfrm>
        </p:spPr>
        <p:txBody>
          <a:bodyPr vert="horz" lIns="91440" tIns="45720" rIns="91440" bIns="45720" rtlCol="0" anchor="ctr">
            <a:noAutofit/>
          </a:bodyPr>
          <a:lstStyle/>
          <a:p>
            <a:pPr algn="just">
              <a:lnSpc>
                <a:spcPct val="120000"/>
              </a:lnSpc>
            </a:pPr>
            <a:r>
              <a:rPr lang="el-GR" sz="1800" spc="-60" dirty="0">
                <a:solidFill>
                  <a:schemeClr val="tx1"/>
                </a:solidFill>
                <a:latin typeface="Aptos" panose="020B0004020202020204" pitchFamily="34" charset="0"/>
                <a:ea typeface="+mj-ea"/>
                <a:cs typeface="+mj-cs"/>
              </a:rPr>
              <a:t>Στην ελληνική νομοθεσία, δεν υπάρχει νόμος που να αφορά αποκλειστικά την παραπληροφόρηση. Ωστόσο, ορισμένα άρθρα νόμων μπορούν να εφαρμοστούν σε περιπτώσεις διασποράς ψευδών ειδήσεων, εάν αυτές προκαλούν βλάβη στη δημόσια τάξη, την ασφάλεια ή τα δικαιώματα των πολιτών. Ακολουθούν οι σχετικές διατάξεις:</a:t>
            </a:r>
          </a:p>
          <a:p>
            <a:pPr algn="just">
              <a:lnSpc>
                <a:spcPct val="120000"/>
              </a:lnSpc>
            </a:pPr>
            <a:r>
              <a:rPr lang="el-GR" sz="1800" spc="-60" dirty="0">
                <a:solidFill>
                  <a:schemeClr val="tx1"/>
                </a:solidFill>
                <a:latin typeface="Aptos" panose="020B0004020202020204" pitchFamily="34" charset="0"/>
                <a:ea typeface="+mj-ea"/>
                <a:cs typeface="+mj-cs"/>
              </a:rPr>
              <a:t>1. </a:t>
            </a:r>
            <a:r>
              <a:rPr lang="el-GR" sz="1800" u="sng" spc="-60" dirty="0">
                <a:solidFill>
                  <a:schemeClr val="tx1"/>
                </a:solidFill>
                <a:latin typeface="Aptos" panose="020B0004020202020204" pitchFamily="34" charset="0"/>
                <a:ea typeface="+mj-ea"/>
                <a:cs typeface="+mj-cs"/>
              </a:rPr>
              <a:t>Άρθρο 191 του Ποινικού Κώδικα</a:t>
            </a:r>
            <a:r>
              <a:rPr lang="el-GR" sz="1800" spc="-60" dirty="0">
                <a:solidFill>
                  <a:schemeClr val="tx1"/>
                </a:solidFill>
                <a:latin typeface="Aptos" panose="020B0004020202020204" pitchFamily="34" charset="0"/>
                <a:ea typeface="+mj-ea"/>
                <a:cs typeface="+mj-cs"/>
              </a:rPr>
              <a:t>: Διασπορά Ψευδών Ειδήσεων Προβλέπει ποινές για τη διάδοση ή δημοσίευση ψευδών ειδήσεων που ενδέχεται να προκαλέσουν:</a:t>
            </a:r>
          </a:p>
          <a:p>
            <a:pPr lvl="1" algn="just">
              <a:lnSpc>
                <a:spcPct val="120000"/>
              </a:lnSpc>
            </a:pPr>
            <a:r>
              <a:rPr lang="el-GR" sz="1600" spc="-60" dirty="0">
                <a:solidFill>
                  <a:schemeClr val="tx1"/>
                </a:solidFill>
                <a:latin typeface="Aptos" panose="020B0004020202020204" pitchFamily="34" charset="0"/>
                <a:ea typeface="+mj-ea"/>
                <a:cs typeface="+mj-cs"/>
              </a:rPr>
              <a:t>Ανησυχία ή φόβο στο κοινό.</a:t>
            </a:r>
          </a:p>
          <a:p>
            <a:pPr lvl="1" algn="just">
              <a:lnSpc>
                <a:spcPct val="120000"/>
              </a:lnSpc>
            </a:pPr>
            <a:r>
              <a:rPr lang="el-GR" sz="1600" spc="-60" dirty="0">
                <a:solidFill>
                  <a:schemeClr val="tx1"/>
                </a:solidFill>
                <a:latin typeface="Aptos" panose="020B0004020202020204" pitchFamily="34" charset="0"/>
                <a:ea typeface="+mj-ea"/>
                <a:cs typeface="+mj-cs"/>
              </a:rPr>
              <a:t>Διατάραξη της δημόσιας τάξης.</a:t>
            </a:r>
          </a:p>
          <a:p>
            <a:pPr lvl="1" algn="just">
              <a:lnSpc>
                <a:spcPct val="120000"/>
              </a:lnSpc>
            </a:pPr>
            <a:r>
              <a:rPr lang="el-GR" sz="1600" spc="-60" dirty="0">
                <a:solidFill>
                  <a:schemeClr val="tx1"/>
                </a:solidFill>
                <a:latin typeface="Aptos" panose="020B0004020202020204" pitchFamily="34" charset="0"/>
                <a:ea typeface="+mj-ea"/>
                <a:cs typeface="+mj-cs"/>
              </a:rPr>
              <a:t>Διακινδύνευση βασικών λειτουργιών του κράτους.</a:t>
            </a:r>
          </a:p>
          <a:p>
            <a:pPr lvl="1" algn="just">
              <a:lnSpc>
                <a:spcPct val="120000"/>
              </a:lnSpc>
            </a:pPr>
            <a:r>
              <a:rPr lang="el-GR" sz="1600" spc="-60" dirty="0">
                <a:solidFill>
                  <a:schemeClr val="tx1"/>
                </a:solidFill>
                <a:latin typeface="Aptos" panose="020B0004020202020204" pitchFamily="34" charset="0"/>
                <a:ea typeface="+mj-ea"/>
                <a:cs typeface="+mj-cs"/>
              </a:rPr>
              <a:t>Ποινή: Φυλάκιση και πρόστιμο, ανάλογα με τη βαρύτητα της πράξης και το μέγεθος της ζημιάς που προκλήθηκε.</a:t>
            </a:r>
          </a:p>
        </p:txBody>
      </p:sp>
      <p:sp>
        <p:nvSpPr>
          <p:cNvPr id="14" name="Rectangle 13">
            <a:extLst>
              <a:ext uri="{FF2B5EF4-FFF2-40B4-BE49-F238E27FC236}">
                <a16:creationId xmlns:a16="http://schemas.microsoft.com/office/drawing/2014/main" id="{668EA6B1-02F5-691B-FB0F-9BEC62096FA8}"/>
              </a:ext>
            </a:extLst>
          </p:cNvPr>
          <p:cNvSpPr>
            <a:spLocks noGrp="1" noRot="1" noChangeAspect="1" noMove="1" noResize="1" noEditPoints="1" noAdjustHandles="1" noChangeArrowheads="1" noChangeShapeType="1" noTextEdit="1"/>
          </p:cNvSpPr>
          <p:nvPr/>
        </p:nvSpPr>
        <p:spPr>
          <a:xfrm>
            <a:off x="11683988" y="767825"/>
            <a:ext cx="508012"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a:ea typeface="+mn-ea"/>
              <a:cs typeface="+mn-cs"/>
            </a:endParaRPr>
          </a:p>
        </p:txBody>
      </p:sp>
    </p:spTree>
    <p:extLst>
      <p:ext uri="{BB962C8B-B14F-4D97-AF65-F5344CB8AC3E}">
        <p14:creationId xmlns:p14="http://schemas.microsoft.com/office/powerpoint/2010/main" val="42728829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BD37465-A16B-0B52-A376-B6D6E6C3049F}"/>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AB7C3C-9F74-7DF2-8916-5192C6600E71}"/>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Τίτλος 1">
            <a:extLst>
              <a:ext uri="{FF2B5EF4-FFF2-40B4-BE49-F238E27FC236}">
                <a16:creationId xmlns:a16="http://schemas.microsoft.com/office/drawing/2014/main" id="{9CD56CE7-7D85-7A4E-3464-10B4E716EB8C}"/>
              </a:ext>
            </a:extLst>
          </p:cNvPr>
          <p:cNvSpPr>
            <a:spLocks noGrp="1"/>
          </p:cNvSpPr>
          <p:nvPr>
            <p:ph type="title"/>
          </p:nvPr>
        </p:nvSpPr>
        <p:spPr>
          <a:xfrm>
            <a:off x="1539116" y="864108"/>
            <a:ext cx="3073914" cy="5120639"/>
          </a:xfrm>
        </p:spPr>
        <p:txBody>
          <a:bodyPr>
            <a:normAutofit/>
          </a:bodyPr>
          <a:lstStyle/>
          <a:p>
            <a:pPr algn="ctr">
              <a:lnSpc>
                <a:spcPct val="150000"/>
              </a:lnSpc>
            </a:pPr>
            <a:r>
              <a:rPr lang="el-GR" sz="2400" dirty="0">
                <a:solidFill>
                  <a:schemeClr val="tx1"/>
                </a:solidFill>
                <a:latin typeface="Aptos" panose="020B0004020202020204" pitchFamily="34" charset="0"/>
              </a:rPr>
              <a:t>Αλήθεια και Παραπληροφόρηση στα ΜΜΕ: Τι προβλέπει η ελληνική νομοθεσία</a:t>
            </a:r>
          </a:p>
        </p:txBody>
      </p:sp>
      <p:sp>
        <p:nvSpPr>
          <p:cNvPr id="10" name="Rectangle 9">
            <a:extLst>
              <a:ext uri="{FF2B5EF4-FFF2-40B4-BE49-F238E27FC236}">
                <a16:creationId xmlns:a16="http://schemas.microsoft.com/office/drawing/2014/main" id="{6FF7282A-BA54-A513-7FF1-AEBF168FBC81}"/>
              </a:ext>
            </a:extLst>
          </p:cNvPr>
          <p:cNvSpPr>
            <a:spLocks noGrp="1" noRot="1" noChangeAspect="1" noMove="1" noResize="1" noEditPoints="1" noAdjustHandles="1" noChangeArrowheads="1" noChangeShapeType="1" noTextEdit="1"/>
          </p:cNvSpPr>
          <p:nvPr/>
        </p:nvSpPr>
        <p:spPr>
          <a:xfrm>
            <a:off x="0" y="761999"/>
            <a:ext cx="128693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a:extLst>
              <a:ext uri="{FF2B5EF4-FFF2-40B4-BE49-F238E27FC236}">
                <a16:creationId xmlns:a16="http://schemas.microsoft.com/office/drawing/2014/main" id="{DDF41E06-469D-FB61-8A6F-7AD357EB9683}"/>
              </a:ext>
            </a:extLst>
          </p:cNvPr>
          <p:cNvCxnSpPr>
            <a:cxnSpLocks noGrp="1" noRot="1" noChangeAspect="1" noMove="1" noResize="1" noEditPoints="1" noAdjustHandles="1" noChangeArrowheads="1" noChangeShapeType="1"/>
          </p:cNvCxnSpPr>
          <p:nvPr/>
        </p:nvCxnSpPr>
        <p:spPr>
          <a:xfrm>
            <a:off x="4951129" y="2085681"/>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Θέση περιεχομένου 2">
            <a:extLst>
              <a:ext uri="{FF2B5EF4-FFF2-40B4-BE49-F238E27FC236}">
                <a16:creationId xmlns:a16="http://schemas.microsoft.com/office/drawing/2014/main" id="{D307318D-ADFB-DABA-0C37-BD35DB737F99}"/>
              </a:ext>
            </a:extLst>
          </p:cNvPr>
          <p:cNvSpPr>
            <a:spLocks noGrp="1"/>
          </p:cNvSpPr>
          <p:nvPr>
            <p:ph idx="1"/>
          </p:nvPr>
        </p:nvSpPr>
        <p:spPr>
          <a:xfrm>
            <a:off x="4942937" y="474453"/>
            <a:ext cx="6650966" cy="5840084"/>
          </a:xfrm>
        </p:spPr>
        <p:txBody>
          <a:bodyPr vert="horz" lIns="91440" tIns="45720" rIns="91440" bIns="45720" rtlCol="0" anchor="ctr">
            <a:noAutofit/>
          </a:bodyPr>
          <a:lstStyle/>
          <a:p>
            <a:pPr algn="just">
              <a:lnSpc>
                <a:spcPct val="120000"/>
              </a:lnSpc>
            </a:pPr>
            <a:r>
              <a:rPr lang="el-GR" sz="1800" spc="-60" dirty="0">
                <a:solidFill>
                  <a:schemeClr val="tx1"/>
                </a:solidFill>
                <a:latin typeface="Aptos" panose="020B0004020202020204" pitchFamily="34" charset="0"/>
                <a:ea typeface="+mj-ea"/>
                <a:cs typeface="+mj-cs"/>
              </a:rPr>
              <a:t>2. </a:t>
            </a:r>
            <a:r>
              <a:rPr lang="el-GR" sz="1800" u="sng" spc="-60" dirty="0">
                <a:solidFill>
                  <a:schemeClr val="tx1"/>
                </a:solidFill>
                <a:latin typeface="Aptos" panose="020B0004020202020204" pitchFamily="34" charset="0"/>
                <a:ea typeface="+mj-ea"/>
                <a:cs typeface="+mj-cs"/>
              </a:rPr>
              <a:t>Νόμος 4624/2019</a:t>
            </a:r>
            <a:r>
              <a:rPr lang="el-GR" sz="1800" spc="-60" dirty="0">
                <a:solidFill>
                  <a:schemeClr val="tx1"/>
                </a:solidFill>
                <a:latin typeface="Aptos" panose="020B0004020202020204" pitchFamily="34" charset="0"/>
                <a:ea typeface="+mj-ea"/>
                <a:cs typeface="+mj-cs"/>
              </a:rPr>
              <a:t>: Προστασία Δεδομένων Προσωπικού Χαρακτήρα</a:t>
            </a:r>
          </a:p>
          <a:p>
            <a:pPr lvl="1" algn="just">
              <a:lnSpc>
                <a:spcPct val="120000"/>
              </a:lnSpc>
            </a:pPr>
            <a:r>
              <a:rPr lang="el-GR" sz="1600" spc="-60" dirty="0">
                <a:solidFill>
                  <a:schemeClr val="tx1"/>
                </a:solidFill>
                <a:latin typeface="Aptos" panose="020B0004020202020204" pitchFamily="34" charset="0"/>
                <a:ea typeface="+mj-ea"/>
                <a:cs typeface="+mj-cs"/>
              </a:rPr>
              <a:t>Εάν η παραπληροφόρηση περιλαμβάνει παράνομη επεξεργασία ή διασπορά προσωπικών δεδομένων, μπορεί να υπάρξουν κυρώσεις.</a:t>
            </a:r>
          </a:p>
          <a:p>
            <a:pPr algn="just">
              <a:lnSpc>
                <a:spcPct val="120000"/>
              </a:lnSpc>
            </a:pPr>
            <a:r>
              <a:rPr lang="el-GR" sz="1800" spc="-60" dirty="0">
                <a:solidFill>
                  <a:schemeClr val="tx1"/>
                </a:solidFill>
                <a:latin typeface="Aptos" panose="020B0004020202020204" pitchFamily="34" charset="0"/>
                <a:ea typeface="+mj-ea"/>
                <a:cs typeface="+mj-cs"/>
              </a:rPr>
              <a:t>3. </a:t>
            </a:r>
            <a:r>
              <a:rPr lang="el-GR" sz="1800" u="sng" spc="-60" dirty="0">
                <a:solidFill>
                  <a:schemeClr val="tx1"/>
                </a:solidFill>
                <a:latin typeface="Aptos" panose="020B0004020202020204" pitchFamily="34" charset="0"/>
                <a:ea typeface="+mj-ea"/>
                <a:cs typeface="+mj-cs"/>
              </a:rPr>
              <a:t>Άρθρο 14</a:t>
            </a:r>
            <a:r>
              <a:rPr lang="el-GR" sz="1800" spc="-60" dirty="0">
                <a:solidFill>
                  <a:schemeClr val="tx1"/>
                </a:solidFill>
                <a:latin typeface="Aptos" panose="020B0004020202020204" pitchFamily="34" charset="0"/>
                <a:ea typeface="+mj-ea"/>
                <a:cs typeface="+mj-cs"/>
              </a:rPr>
              <a:t> του Συντάγματος: Ελευθερία του Τύπου</a:t>
            </a:r>
          </a:p>
          <a:p>
            <a:pPr lvl="1" algn="just">
              <a:lnSpc>
                <a:spcPct val="120000"/>
              </a:lnSpc>
            </a:pPr>
            <a:r>
              <a:rPr lang="el-GR" sz="1600" spc="-60" dirty="0">
                <a:solidFill>
                  <a:schemeClr val="tx1"/>
                </a:solidFill>
                <a:latin typeface="Aptos" panose="020B0004020202020204" pitchFamily="34" charset="0"/>
                <a:ea typeface="+mj-ea"/>
                <a:cs typeface="+mj-cs"/>
              </a:rPr>
              <a:t>Το ελληνικό Σύνταγμα προστατεύει την ελευθερία της έκφρασης και του Τύπου, αλλά απαγορεύει την κατάχρηση αυτού του δικαιώματος για τη διάδοση ψευδών ειδήσεων που θέτουν σε κίνδυνο τη δημόσια τάξη ή τα δικαιώματα τρίτων.</a:t>
            </a:r>
          </a:p>
          <a:p>
            <a:pPr algn="just">
              <a:lnSpc>
                <a:spcPct val="120000"/>
              </a:lnSpc>
            </a:pPr>
            <a:r>
              <a:rPr lang="el-GR" sz="1800" spc="-60" dirty="0">
                <a:solidFill>
                  <a:schemeClr val="tx1"/>
                </a:solidFill>
                <a:latin typeface="Aptos" panose="020B0004020202020204" pitchFamily="34" charset="0"/>
                <a:ea typeface="+mj-ea"/>
                <a:cs typeface="+mj-cs"/>
              </a:rPr>
              <a:t>4. Νόμος για το Διαδίκτυο [έγκλημα στον κυβερνοχώρο] (Ν. 4411/2016 και Ν. 4624/2019)</a:t>
            </a:r>
          </a:p>
          <a:p>
            <a:pPr lvl="1" algn="just">
              <a:lnSpc>
                <a:spcPct val="120000"/>
              </a:lnSpc>
            </a:pPr>
            <a:r>
              <a:rPr lang="el-GR" sz="1600" spc="-60" dirty="0">
                <a:solidFill>
                  <a:schemeClr val="tx1"/>
                </a:solidFill>
                <a:latin typeface="Aptos" panose="020B0004020202020204" pitchFamily="34" charset="0"/>
                <a:ea typeface="+mj-ea"/>
                <a:cs typeface="+mj-cs"/>
              </a:rPr>
              <a:t>Οι περιπτώσεις παραπληροφόρησης μέσω διαδικτύου, όπως ψευδείς ειδήσεις ή παραπλανητικές διαφημίσεις, μπορεί να διωχθούν μέσω νομοθεσίας που ρυθμίζει το διαδίκτυο και την ηλεκτρονική επικοινωνία.</a:t>
            </a:r>
          </a:p>
        </p:txBody>
      </p:sp>
      <p:sp>
        <p:nvSpPr>
          <p:cNvPr id="14" name="Rectangle 13">
            <a:extLst>
              <a:ext uri="{FF2B5EF4-FFF2-40B4-BE49-F238E27FC236}">
                <a16:creationId xmlns:a16="http://schemas.microsoft.com/office/drawing/2014/main" id="{B7B08DF4-EF30-CB51-7ACF-B1A79C5C5146}"/>
              </a:ext>
            </a:extLst>
          </p:cNvPr>
          <p:cNvSpPr>
            <a:spLocks noGrp="1" noRot="1" noChangeAspect="1" noMove="1" noResize="1" noEditPoints="1" noAdjustHandles="1" noChangeArrowheads="1" noChangeShapeType="1" noTextEdit="1"/>
          </p:cNvSpPr>
          <p:nvPr/>
        </p:nvSpPr>
        <p:spPr>
          <a:xfrm>
            <a:off x="11683988" y="767825"/>
            <a:ext cx="508012"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a:ea typeface="+mn-ea"/>
              <a:cs typeface="+mn-cs"/>
            </a:endParaRPr>
          </a:p>
        </p:txBody>
      </p:sp>
    </p:spTree>
    <p:extLst>
      <p:ext uri="{BB962C8B-B14F-4D97-AF65-F5344CB8AC3E}">
        <p14:creationId xmlns:p14="http://schemas.microsoft.com/office/powerpoint/2010/main" val="11674286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C7DB334-BB20-05E7-6094-7909FCBF1A7C}"/>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081F7C2-A8F8-FEAB-7E16-EB96F01E3363}"/>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Τίτλος 1">
            <a:extLst>
              <a:ext uri="{FF2B5EF4-FFF2-40B4-BE49-F238E27FC236}">
                <a16:creationId xmlns:a16="http://schemas.microsoft.com/office/drawing/2014/main" id="{7E14FB59-C041-FCD9-3E43-CB1171D7E744}"/>
              </a:ext>
            </a:extLst>
          </p:cNvPr>
          <p:cNvSpPr>
            <a:spLocks noGrp="1"/>
          </p:cNvSpPr>
          <p:nvPr>
            <p:ph type="title"/>
          </p:nvPr>
        </p:nvSpPr>
        <p:spPr>
          <a:xfrm>
            <a:off x="1539116" y="864108"/>
            <a:ext cx="3073914" cy="5120639"/>
          </a:xfrm>
        </p:spPr>
        <p:txBody>
          <a:bodyPr>
            <a:normAutofit/>
          </a:bodyPr>
          <a:lstStyle/>
          <a:p>
            <a:pPr algn="ctr">
              <a:lnSpc>
                <a:spcPct val="150000"/>
              </a:lnSpc>
            </a:pPr>
            <a:r>
              <a:rPr lang="el-GR" sz="2400" dirty="0">
                <a:solidFill>
                  <a:schemeClr val="tx1"/>
                </a:solidFill>
                <a:latin typeface="Aptos" panose="020B0004020202020204" pitchFamily="34" charset="0"/>
              </a:rPr>
              <a:t>Αλήθεια και Παραπληροφόρηση στα ΜΜΕ: Τι προβλέπει η ελληνική νομοθεσία</a:t>
            </a:r>
          </a:p>
        </p:txBody>
      </p:sp>
      <p:sp>
        <p:nvSpPr>
          <p:cNvPr id="10" name="Rectangle 9">
            <a:extLst>
              <a:ext uri="{FF2B5EF4-FFF2-40B4-BE49-F238E27FC236}">
                <a16:creationId xmlns:a16="http://schemas.microsoft.com/office/drawing/2014/main" id="{EE5FC0B4-30E6-F658-553E-388BB83A6E25}"/>
              </a:ext>
            </a:extLst>
          </p:cNvPr>
          <p:cNvSpPr>
            <a:spLocks noGrp="1" noRot="1" noChangeAspect="1" noMove="1" noResize="1" noEditPoints="1" noAdjustHandles="1" noChangeArrowheads="1" noChangeShapeType="1" noTextEdit="1"/>
          </p:cNvSpPr>
          <p:nvPr/>
        </p:nvSpPr>
        <p:spPr>
          <a:xfrm>
            <a:off x="0" y="761999"/>
            <a:ext cx="128693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a:extLst>
              <a:ext uri="{FF2B5EF4-FFF2-40B4-BE49-F238E27FC236}">
                <a16:creationId xmlns:a16="http://schemas.microsoft.com/office/drawing/2014/main" id="{F15E5C30-7EC6-BA14-01C7-20981E1DE62C}"/>
              </a:ext>
            </a:extLst>
          </p:cNvPr>
          <p:cNvCxnSpPr>
            <a:cxnSpLocks noGrp="1" noRot="1" noChangeAspect="1" noMove="1" noResize="1" noEditPoints="1" noAdjustHandles="1" noChangeArrowheads="1" noChangeShapeType="1"/>
          </p:cNvCxnSpPr>
          <p:nvPr/>
        </p:nvCxnSpPr>
        <p:spPr>
          <a:xfrm>
            <a:off x="4951129" y="2085681"/>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Θέση περιεχομένου 2">
            <a:extLst>
              <a:ext uri="{FF2B5EF4-FFF2-40B4-BE49-F238E27FC236}">
                <a16:creationId xmlns:a16="http://schemas.microsoft.com/office/drawing/2014/main" id="{BD4A4BC9-A556-24D1-938D-076F5E99DD9D}"/>
              </a:ext>
            </a:extLst>
          </p:cNvPr>
          <p:cNvSpPr>
            <a:spLocks noGrp="1"/>
          </p:cNvSpPr>
          <p:nvPr>
            <p:ph idx="1"/>
          </p:nvPr>
        </p:nvSpPr>
        <p:spPr>
          <a:xfrm>
            <a:off x="4942937" y="474453"/>
            <a:ext cx="6650966" cy="5840084"/>
          </a:xfrm>
        </p:spPr>
        <p:txBody>
          <a:bodyPr vert="horz" lIns="91440" tIns="45720" rIns="91440" bIns="45720" rtlCol="0" anchor="ctr">
            <a:noAutofit/>
          </a:bodyPr>
          <a:lstStyle/>
          <a:p>
            <a:pPr algn="just">
              <a:lnSpc>
                <a:spcPct val="120000"/>
              </a:lnSpc>
            </a:pPr>
            <a:r>
              <a:rPr lang="el-GR" sz="1800" spc="-60" dirty="0">
                <a:solidFill>
                  <a:schemeClr val="tx1"/>
                </a:solidFill>
                <a:latin typeface="Aptos" panose="020B0004020202020204" pitchFamily="34" charset="0"/>
                <a:ea typeface="+mj-ea"/>
                <a:cs typeface="+mj-cs"/>
              </a:rPr>
              <a:t>5. Νομοθεσία Κατά της Ρητορικής Μίσους και της Παρακίνησης σε Πράξεις Μίσους (Ν. 4285/2014)</a:t>
            </a:r>
          </a:p>
          <a:p>
            <a:pPr lvl="1" algn="just">
              <a:lnSpc>
                <a:spcPct val="120000"/>
              </a:lnSpc>
            </a:pPr>
            <a:r>
              <a:rPr lang="el-GR" sz="1600" spc="-60" dirty="0">
                <a:solidFill>
                  <a:schemeClr val="tx1"/>
                </a:solidFill>
                <a:latin typeface="Aptos" panose="020B0004020202020204" pitchFamily="34" charset="0"/>
                <a:ea typeface="+mj-ea"/>
                <a:cs typeface="+mj-cs"/>
              </a:rPr>
              <a:t>Εάν η παραπληροφόρηση περιέχει στοιχεία ρητορικής μίσους ή διακρίσεων, εφαρμόζονται ποινές που αφορούν την υποκίνηση σε μίσος ή βία.</a:t>
            </a:r>
          </a:p>
          <a:p>
            <a:pPr algn="just">
              <a:lnSpc>
                <a:spcPct val="120000"/>
              </a:lnSpc>
            </a:pPr>
            <a:r>
              <a:rPr lang="el-GR" sz="1600" spc="-60" dirty="0">
                <a:solidFill>
                  <a:schemeClr val="tx1"/>
                </a:solidFill>
                <a:latin typeface="Aptos" panose="020B0004020202020204" pitchFamily="34" charset="0"/>
                <a:ea typeface="+mj-ea"/>
                <a:cs typeface="+mj-cs"/>
              </a:rPr>
              <a:t>6. Ευρωπαϊκό Πλαίσιο και Εφαρμογές στην Ελλάδα</a:t>
            </a:r>
          </a:p>
          <a:p>
            <a:pPr lvl="1" algn="just">
              <a:lnSpc>
                <a:spcPct val="120000"/>
              </a:lnSpc>
            </a:pPr>
            <a:r>
              <a:rPr lang="el-GR" sz="1400" spc="-60" dirty="0">
                <a:solidFill>
                  <a:schemeClr val="tx1"/>
                </a:solidFill>
                <a:latin typeface="Aptos" panose="020B0004020202020204" pitchFamily="34" charset="0"/>
                <a:ea typeface="+mj-ea"/>
                <a:cs typeface="+mj-cs"/>
              </a:rPr>
              <a:t>Ως κράτος-μέλος της ΕΕ, η Ελλάδα δεσμεύεται από ευρωπαϊκές πρωτοβουλίες, όπως: </a:t>
            </a:r>
          </a:p>
          <a:p>
            <a:pPr lvl="1" algn="just">
              <a:lnSpc>
                <a:spcPct val="120000"/>
              </a:lnSpc>
            </a:pPr>
            <a:r>
              <a:rPr lang="el-GR" sz="1400" spc="-60" dirty="0">
                <a:solidFill>
                  <a:schemeClr val="tx1"/>
                </a:solidFill>
                <a:latin typeface="Aptos" panose="020B0004020202020204" pitchFamily="34" charset="0"/>
                <a:ea typeface="+mj-ea"/>
                <a:cs typeface="+mj-cs"/>
              </a:rPr>
              <a:t>Κώδικας Δεοντολογίας για την Παραπληροφόρηση (</a:t>
            </a:r>
            <a:r>
              <a:rPr lang="el-GR" sz="1400" spc="-60" dirty="0" err="1">
                <a:solidFill>
                  <a:schemeClr val="tx1"/>
                </a:solidFill>
                <a:latin typeface="Aptos" panose="020B0004020202020204" pitchFamily="34" charset="0"/>
                <a:ea typeface="+mj-ea"/>
                <a:cs typeface="+mj-cs"/>
              </a:rPr>
              <a:t>Code</a:t>
            </a:r>
            <a:r>
              <a:rPr lang="el-GR" sz="1400" spc="-60" dirty="0">
                <a:solidFill>
                  <a:schemeClr val="tx1"/>
                </a:solidFill>
                <a:latin typeface="Aptos" panose="020B0004020202020204" pitchFamily="34" charset="0"/>
                <a:ea typeface="+mj-ea"/>
                <a:cs typeface="+mj-cs"/>
              </a:rPr>
              <a:t> of </a:t>
            </a:r>
            <a:r>
              <a:rPr lang="el-GR" sz="1400" spc="-60" dirty="0" err="1">
                <a:solidFill>
                  <a:schemeClr val="tx1"/>
                </a:solidFill>
                <a:latin typeface="Aptos" panose="020B0004020202020204" pitchFamily="34" charset="0"/>
                <a:ea typeface="+mj-ea"/>
                <a:cs typeface="+mj-cs"/>
              </a:rPr>
              <a:t>Practice</a:t>
            </a:r>
            <a:r>
              <a:rPr lang="el-GR" sz="1400" spc="-60" dirty="0">
                <a:solidFill>
                  <a:schemeClr val="tx1"/>
                </a:solidFill>
                <a:latin typeface="Aptos" panose="020B0004020202020204" pitchFamily="34" charset="0"/>
                <a:ea typeface="+mj-ea"/>
                <a:cs typeface="+mj-cs"/>
              </a:rPr>
              <a:t> on </a:t>
            </a:r>
            <a:r>
              <a:rPr lang="el-GR" sz="1400" spc="-60" dirty="0" err="1">
                <a:solidFill>
                  <a:schemeClr val="tx1"/>
                </a:solidFill>
                <a:latin typeface="Aptos" panose="020B0004020202020204" pitchFamily="34" charset="0"/>
                <a:ea typeface="+mj-ea"/>
                <a:cs typeface="+mj-cs"/>
              </a:rPr>
              <a:t>Disinformation</a:t>
            </a:r>
            <a:r>
              <a:rPr lang="el-GR" sz="1400" spc="-60" dirty="0">
                <a:solidFill>
                  <a:schemeClr val="tx1"/>
                </a:solidFill>
                <a:latin typeface="Aptos" panose="020B0004020202020204" pitchFamily="34" charset="0"/>
                <a:ea typeface="+mj-ea"/>
                <a:cs typeface="+mj-cs"/>
              </a:rPr>
              <a:t>).</a:t>
            </a:r>
          </a:p>
          <a:p>
            <a:pPr lvl="1" algn="just">
              <a:lnSpc>
                <a:spcPct val="120000"/>
              </a:lnSpc>
            </a:pPr>
            <a:r>
              <a:rPr lang="el-GR" sz="1400" spc="-60" dirty="0">
                <a:solidFill>
                  <a:schemeClr val="tx1"/>
                </a:solidFill>
                <a:latin typeface="Aptos" panose="020B0004020202020204" pitchFamily="34" charset="0"/>
                <a:ea typeface="+mj-ea"/>
                <a:cs typeface="+mj-cs"/>
              </a:rPr>
              <a:t>Κυρώσεις για πλατφόρμες κοινωνικής δικτύωσης που επιτρέπουν τη διάδοση παραπληροφόρησης.</a:t>
            </a:r>
          </a:p>
          <a:p>
            <a:pPr algn="just">
              <a:lnSpc>
                <a:spcPct val="120000"/>
              </a:lnSpc>
            </a:pPr>
            <a:r>
              <a:rPr lang="el-GR" sz="1600" spc="-60" dirty="0">
                <a:solidFill>
                  <a:schemeClr val="tx1"/>
                </a:solidFill>
                <a:latin typeface="Aptos" panose="020B0004020202020204" pitchFamily="34" charset="0"/>
                <a:ea typeface="+mj-ea"/>
                <a:cs typeface="+mj-cs"/>
              </a:rPr>
              <a:t>Συμπέρασμα</a:t>
            </a:r>
          </a:p>
          <a:p>
            <a:pPr marL="0" indent="0" algn="just">
              <a:lnSpc>
                <a:spcPct val="120000"/>
              </a:lnSpc>
              <a:buNone/>
            </a:pPr>
            <a:r>
              <a:rPr lang="el-GR" sz="1600" spc="-60" dirty="0">
                <a:solidFill>
                  <a:schemeClr val="tx1"/>
                </a:solidFill>
                <a:latin typeface="Aptos" panose="020B0004020202020204" pitchFamily="34" charset="0"/>
                <a:ea typeface="+mj-ea"/>
                <a:cs typeface="+mj-cs"/>
              </a:rPr>
              <a:t>Ενώ δεν υπάρχει εξειδικευμένος νόμος για την παραπληροφόρηση στην Ελλάδα, διάφορες διατάξεις του ποινικού και αστικού δικαίου μπορούν να εφαρμοστούν σε συγκεκριμένες περιπτώσεις, ανάλογα με το περιεχόμενο, το μέσο διάδοσης και τις επιπτώσεις της παραπληροφόρησης.</a:t>
            </a:r>
          </a:p>
        </p:txBody>
      </p:sp>
      <p:sp>
        <p:nvSpPr>
          <p:cNvPr id="14" name="Rectangle 13">
            <a:extLst>
              <a:ext uri="{FF2B5EF4-FFF2-40B4-BE49-F238E27FC236}">
                <a16:creationId xmlns:a16="http://schemas.microsoft.com/office/drawing/2014/main" id="{EAD53BC5-FE99-D419-88AA-54FDF992B0F0}"/>
              </a:ext>
            </a:extLst>
          </p:cNvPr>
          <p:cNvSpPr>
            <a:spLocks noGrp="1" noRot="1" noChangeAspect="1" noMove="1" noResize="1" noEditPoints="1" noAdjustHandles="1" noChangeArrowheads="1" noChangeShapeType="1" noTextEdit="1"/>
          </p:cNvSpPr>
          <p:nvPr/>
        </p:nvSpPr>
        <p:spPr>
          <a:xfrm>
            <a:off x="11683988" y="767825"/>
            <a:ext cx="508012"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a:ea typeface="+mn-ea"/>
              <a:cs typeface="+mn-cs"/>
            </a:endParaRPr>
          </a:p>
        </p:txBody>
      </p:sp>
    </p:spTree>
    <p:extLst>
      <p:ext uri="{BB962C8B-B14F-4D97-AF65-F5344CB8AC3E}">
        <p14:creationId xmlns:p14="http://schemas.microsoft.com/office/powerpoint/2010/main" val="30287969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p:cNvSpPr>
            <a:spLocks noGrp="1" noRot="1" noChangeAspect="1" noMove="1" noResize="1" noEditPoints="1" noAdjustHandles="1" noChangeArrowheads="1" noChangeShapeType="1" noTextEdit="1"/>
          </p:cNvSpPr>
          <p:nvPr/>
        </p:nvSpPr>
        <p:spPr>
          <a:xfrm flipH="1" flipV="1">
            <a:off x="0"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bg2">
              <a:alpha val="50000"/>
            </a:schemeClr>
          </a:solidFill>
          <a:ln w="32707" cap="flat">
            <a:noFill/>
            <a:prstDash val="solid"/>
            <a:miter/>
          </a:ln>
        </p:spPr>
        <p:txBody>
          <a:bodyPr wrap="square" rtlCol="0" anchor="ctr">
            <a:noAutofit/>
          </a:bodyPr>
          <a:lstStyle/>
          <a:p>
            <a:endParaRPr lang="en-US">
              <a:solidFill>
                <a:schemeClr val="tx1"/>
              </a:solidFill>
            </a:endParaRPr>
          </a:p>
        </p:txBody>
      </p:sp>
      <p:sp>
        <p:nvSpPr>
          <p:cNvPr id="3" name="Θέση περιεχομένου 2"/>
          <p:cNvSpPr>
            <a:spLocks noGrp="1"/>
          </p:cNvSpPr>
          <p:nvPr>
            <p:ph idx="1"/>
          </p:nvPr>
        </p:nvSpPr>
        <p:spPr>
          <a:xfrm>
            <a:off x="650240" y="1910080"/>
            <a:ext cx="5862320" cy="4511040"/>
          </a:xfrm>
        </p:spPr>
        <p:txBody>
          <a:bodyPr>
            <a:noAutofit/>
          </a:bodyPr>
          <a:lstStyle/>
          <a:p>
            <a:pPr marL="0" indent="0" algn="ctr">
              <a:lnSpc>
                <a:spcPct val="130000"/>
              </a:lnSpc>
              <a:buNone/>
            </a:pPr>
            <a:endParaRPr lang="el-GR" dirty="0">
              <a:latin typeface="Candara" panose="020E0502030303020204" pitchFamily="34" charset="0"/>
            </a:endParaRPr>
          </a:p>
          <a:p>
            <a:pPr marL="0" indent="0" algn="ctr">
              <a:lnSpc>
                <a:spcPct val="130000"/>
              </a:lnSpc>
              <a:buNone/>
            </a:pPr>
            <a:r>
              <a:rPr lang="el-GR" sz="3200" dirty="0">
                <a:latin typeface="Aptos" panose="020B0004020202020204" pitchFamily="34" charset="0"/>
              </a:rPr>
              <a:t>Ποια η διαφορά από την παραδοσιακή έννοια της προπαγάνδας;</a:t>
            </a:r>
          </a:p>
        </p:txBody>
      </p:sp>
      <p:pic>
        <p:nvPicPr>
          <p:cNvPr id="4" name="Εικόνα 3"/>
          <p:cNvPicPr>
            <a:picLocks noChangeAspect="1"/>
          </p:cNvPicPr>
          <p:nvPr/>
        </p:nvPicPr>
        <p:blipFill>
          <a:blip r:embed="rId2"/>
          <a:stretch>
            <a:fillRect/>
          </a:stretch>
        </p:blipFill>
        <p:spPr>
          <a:xfrm>
            <a:off x="7700211" y="713370"/>
            <a:ext cx="3848322" cy="2405201"/>
          </a:xfrm>
          <a:prstGeom prst="rect">
            <a:avLst/>
          </a:prstGeom>
        </p:spPr>
      </p:pic>
      <p:pic>
        <p:nvPicPr>
          <p:cNvPr id="6" name="Εικόνα 5"/>
          <p:cNvPicPr>
            <a:picLocks noChangeAspect="1"/>
          </p:cNvPicPr>
          <p:nvPr/>
        </p:nvPicPr>
        <p:blipFill>
          <a:blip r:embed="rId3"/>
          <a:stretch>
            <a:fillRect/>
          </a:stretch>
        </p:blipFill>
        <p:spPr>
          <a:xfrm>
            <a:off x="7700211" y="3669913"/>
            <a:ext cx="3848322" cy="2560883"/>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p:cNvSpPr>
            <a:spLocks noGrp="1" noRot="1" noChangeAspect="1" noMove="1" noResize="1" noEditPoints="1" noAdjustHandles="1" noChangeArrowheads="1" noChangeShapeType="1" noTextEdit="1"/>
          </p:cNvSpPr>
          <p:nvPr/>
        </p:nvSpPr>
        <p:spPr>
          <a:xfrm flipH="1" flipV="1">
            <a:off x="0"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bg2">
              <a:alpha val="50000"/>
            </a:schemeClr>
          </a:solidFill>
          <a:ln w="32707" cap="flat">
            <a:noFill/>
            <a:prstDash val="solid"/>
            <a:miter/>
          </a:ln>
        </p:spPr>
        <p:txBody>
          <a:bodyPr wrap="square" rtlCol="0" anchor="ctr">
            <a:noAutofit/>
          </a:bodyPr>
          <a:lstStyle/>
          <a:p>
            <a:endParaRPr lang="en-US">
              <a:solidFill>
                <a:schemeClr val="tx1"/>
              </a:solidFill>
            </a:endParaRPr>
          </a:p>
        </p:txBody>
      </p:sp>
      <p:sp>
        <p:nvSpPr>
          <p:cNvPr id="2" name="Τίτλος 1"/>
          <p:cNvSpPr>
            <a:spLocks noGrp="1"/>
          </p:cNvSpPr>
          <p:nvPr>
            <p:ph type="title"/>
          </p:nvPr>
        </p:nvSpPr>
        <p:spPr>
          <a:xfrm>
            <a:off x="1226505" y="440267"/>
            <a:ext cx="4579936" cy="1269661"/>
          </a:xfrm>
        </p:spPr>
        <p:txBody>
          <a:bodyPr>
            <a:normAutofit fontScale="90000"/>
          </a:bodyPr>
          <a:lstStyle/>
          <a:p>
            <a:pPr algn="ctr"/>
            <a:r>
              <a:rPr lang="el-GR" sz="4400" dirty="0">
                <a:latin typeface="Aptos" panose="020B0004020202020204" pitchFamily="34" charset="0"/>
              </a:rPr>
              <a:t>Προπαγάνδα (</a:t>
            </a:r>
            <a:r>
              <a:rPr lang="el-GR" sz="4400" dirty="0" err="1">
                <a:latin typeface="Aptos" panose="020B0004020202020204" pitchFamily="34" charset="0"/>
              </a:rPr>
              <a:t>Propaganda</a:t>
            </a:r>
            <a:r>
              <a:rPr lang="el-GR" sz="4400" dirty="0">
                <a:latin typeface="Aptos" panose="020B0004020202020204" pitchFamily="34" charset="0"/>
              </a:rPr>
              <a:t>)</a:t>
            </a:r>
            <a:endParaRPr lang="en-US" dirty="0">
              <a:latin typeface="Candara" panose="020E0502030303020204" pitchFamily="34" charset="0"/>
            </a:endParaRPr>
          </a:p>
        </p:txBody>
      </p:sp>
      <p:sp>
        <p:nvSpPr>
          <p:cNvPr id="3" name="Θέση περιεχομένου 2"/>
          <p:cNvSpPr>
            <a:spLocks noGrp="1"/>
          </p:cNvSpPr>
          <p:nvPr>
            <p:ph idx="1"/>
          </p:nvPr>
        </p:nvSpPr>
        <p:spPr>
          <a:xfrm>
            <a:off x="650240" y="1910080"/>
            <a:ext cx="5878576" cy="4188968"/>
          </a:xfrm>
        </p:spPr>
        <p:txBody>
          <a:bodyPr>
            <a:noAutofit/>
          </a:bodyPr>
          <a:lstStyle/>
          <a:p>
            <a:pPr marL="0" indent="0">
              <a:lnSpc>
                <a:spcPct val="100000"/>
              </a:lnSpc>
              <a:buNone/>
            </a:pPr>
            <a:r>
              <a:rPr lang="el-GR" sz="1800" dirty="0">
                <a:latin typeface="Aptos" panose="020B0004020202020204" pitchFamily="34" charset="0"/>
              </a:rPr>
              <a:t>Ορισμός: Η </a:t>
            </a:r>
            <a:r>
              <a:rPr lang="el-GR" sz="1800" b="1" dirty="0">
                <a:latin typeface="Aptos" panose="020B0004020202020204" pitchFamily="34" charset="0"/>
              </a:rPr>
              <a:t>συστηματική</a:t>
            </a:r>
            <a:r>
              <a:rPr lang="el-GR" sz="1800" dirty="0">
                <a:latin typeface="Aptos" panose="020B0004020202020204" pitchFamily="34" charset="0"/>
              </a:rPr>
              <a:t> διάχυση μηνυμάτων, συχνά με στόχο την ενίσχυση μιας ιδεολογίας, πολιτικής θέσης ή ατζέντας.</a:t>
            </a:r>
          </a:p>
          <a:p>
            <a:pPr marL="0" indent="0">
              <a:lnSpc>
                <a:spcPct val="100000"/>
              </a:lnSpc>
              <a:buNone/>
            </a:pPr>
            <a:r>
              <a:rPr lang="el-GR" sz="1800" dirty="0">
                <a:latin typeface="Aptos" panose="020B0004020202020204" pitchFamily="34" charset="0"/>
              </a:rPr>
              <a:t>Χαρακτηριστικά: Μπορεί να περιλαμβάνει τόσο αληθείς όσο και παραπλανητικές πληροφορίες. Στοχεύει στη </a:t>
            </a:r>
            <a:r>
              <a:rPr lang="el-GR" sz="1800" b="1" dirty="0">
                <a:latin typeface="Aptos" panose="020B0004020202020204" pitchFamily="34" charset="0"/>
              </a:rPr>
              <a:t>χειραγώγηση</a:t>
            </a:r>
            <a:r>
              <a:rPr lang="el-GR" sz="1800" dirty="0">
                <a:latin typeface="Aptos" panose="020B0004020202020204" pitchFamily="34" charset="0"/>
              </a:rPr>
              <a:t> συναισθημάτων ή πεποιθήσεων. Συχνά προβάλλει μόνο τη μία πλευρά ενός ζητήματος, αγνοώντας ή αποκρύπτοντας άλλες οπτικές.</a:t>
            </a:r>
          </a:p>
          <a:p>
            <a:pPr marL="0" indent="0">
              <a:lnSpc>
                <a:spcPct val="100000"/>
              </a:lnSpc>
              <a:buNone/>
            </a:pPr>
            <a:r>
              <a:rPr lang="el-GR" sz="1800" dirty="0">
                <a:latin typeface="Aptos" panose="020B0004020202020204" pitchFamily="34" charset="0"/>
              </a:rPr>
              <a:t>Παραδείγματα: </a:t>
            </a:r>
          </a:p>
          <a:p>
            <a:pPr>
              <a:lnSpc>
                <a:spcPct val="100000"/>
              </a:lnSpc>
            </a:pPr>
            <a:r>
              <a:rPr lang="el-GR" sz="1800" dirty="0">
                <a:latin typeface="Aptos" panose="020B0004020202020204" pitchFamily="34" charset="0"/>
              </a:rPr>
              <a:t>Πολιτικές καμπάνιες που εστιάζουν μόνο στις θετικές πλευρές ενός υποψηφίου. </a:t>
            </a:r>
          </a:p>
          <a:p>
            <a:pPr>
              <a:lnSpc>
                <a:spcPct val="100000"/>
              </a:lnSpc>
            </a:pPr>
            <a:r>
              <a:rPr lang="el-GR" sz="1800" dirty="0">
                <a:latin typeface="Aptos" panose="020B0004020202020204" pitchFamily="34" charset="0"/>
              </a:rPr>
              <a:t>Στρατιωτική προπαγάνδα που δικαιολογεί έναν πόλεμο ως «αναγκαίο».</a:t>
            </a:r>
          </a:p>
        </p:txBody>
      </p:sp>
      <p:pic>
        <p:nvPicPr>
          <p:cNvPr id="4" name="Εικόνα 3"/>
          <p:cNvPicPr>
            <a:picLocks noChangeAspect="1"/>
          </p:cNvPicPr>
          <p:nvPr/>
        </p:nvPicPr>
        <p:blipFill>
          <a:blip r:embed="rId2"/>
          <a:stretch>
            <a:fillRect/>
          </a:stretch>
        </p:blipFill>
        <p:spPr>
          <a:xfrm>
            <a:off x="7700211" y="713370"/>
            <a:ext cx="3848322" cy="2405201"/>
          </a:xfrm>
          <a:prstGeom prst="rect">
            <a:avLst/>
          </a:prstGeom>
        </p:spPr>
      </p:pic>
      <p:pic>
        <p:nvPicPr>
          <p:cNvPr id="6" name="Εικόνα 5"/>
          <p:cNvPicPr>
            <a:picLocks noChangeAspect="1"/>
          </p:cNvPicPr>
          <p:nvPr/>
        </p:nvPicPr>
        <p:blipFill>
          <a:blip r:embed="rId3"/>
          <a:stretch>
            <a:fillRect/>
          </a:stretch>
        </p:blipFill>
        <p:spPr>
          <a:xfrm>
            <a:off x="7700211" y="3669913"/>
            <a:ext cx="3848322" cy="2560883"/>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pPr algn="ctr"/>
            <a:r>
              <a:rPr lang="el-GR" dirty="0">
                <a:latin typeface="Aptos" panose="020B0004020202020204" pitchFamily="34" charset="0"/>
              </a:rPr>
              <a:t>Θυμάμαι πάντα ότι…</a:t>
            </a:r>
            <a:endParaRPr lang="en-US" dirty="0">
              <a:latin typeface="Aptos" panose="020B0004020202020204" pitchFamily="34" charset="0"/>
            </a:endParaRPr>
          </a:p>
        </p:txBody>
      </p:sp>
      <p:pic>
        <p:nvPicPr>
          <p:cNvPr id="5" name="Θέση περιεχομένου 4"/>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650240" y="2183251"/>
            <a:ext cx="5013916" cy="3627492"/>
          </a:xfrm>
          <a:prstGeom prst="rect">
            <a:avLst/>
          </a:prstGeom>
        </p:spPr>
      </p:pic>
      <p:sp>
        <p:nvSpPr>
          <p:cNvPr id="4" name="Θέση περιεχομένου 3"/>
          <p:cNvSpPr>
            <a:spLocks noGrp="1"/>
          </p:cNvSpPr>
          <p:nvPr>
            <p:ph sz="half" idx="2"/>
          </p:nvPr>
        </p:nvSpPr>
        <p:spPr>
          <a:xfrm>
            <a:off x="6146800" y="1869440"/>
            <a:ext cx="5425440" cy="4693919"/>
          </a:xfrm>
        </p:spPr>
        <p:txBody>
          <a:bodyPr>
            <a:normAutofit fontScale="77500" lnSpcReduction="20000"/>
          </a:bodyPr>
          <a:lstStyle/>
          <a:p>
            <a:pPr marL="0" indent="0">
              <a:lnSpc>
                <a:spcPct val="120000"/>
              </a:lnSpc>
              <a:buNone/>
            </a:pPr>
            <a:r>
              <a:rPr lang="el-GR" sz="3300" dirty="0">
                <a:latin typeface="Aptos" panose="020B0004020202020204" pitchFamily="34" charset="0"/>
                <a:ea typeface="+mj-ea"/>
                <a:cs typeface="+mj-cs"/>
              </a:rPr>
              <a:t>…ακόμη και οι αυθεντικές ειδήσεις συνιστούν πάντα αποτέλεσμα της διαδικασίας επιλογής και </a:t>
            </a:r>
            <a:r>
              <a:rPr lang="el-GR" sz="3300" dirty="0" err="1">
                <a:latin typeface="Aptos" panose="020B0004020202020204" pitchFamily="34" charset="0"/>
                <a:ea typeface="+mj-ea"/>
                <a:cs typeface="+mj-cs"/>
              </a:rPr>
              <a:t>εμφατικοποίησης</a:t>
            </a:r>
            <a:r>
              <a:rPr lang="el-GR" sz="3300" dirty="0">
                <a:latin typeface="Aptos" panose="020B0004020202020204" pitchFamily="34" charset="0"/>
                <a:ea typeface="+mj-ea"/>
                <a:cs typeface="+mj-cs"/>
              </a:rPr>
              <a:t> ορισμένων όψεων της πραγματικότητας (πλαισίωση) και καταναλώνονται μέσα σε ευρύτερα αφηγηματικά πλαίσια, που προσδίδουν νόημα στα γεγονότα και εμπεριέχουν ευρύτερες υποθέσεις, ιδεολογίες και ταυτότητες.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p:cNvSpPr>
            <a:spLocks noGrp="1"/>
          </p:cNvSpPr>
          <p:nvPr>
            <p:ph type="title"/>
          </p:nvPr>
        </p:nvSpPr>
        <p:spPr>
          <a:xfrm>
            <a:off x="670899" y="541190"/>
            <a:ext cx="6901193" cy="1135737"/>
          </a:xfrm>
        </p:spPr>
        <p:txBody>
          <a:bodyPr vert="horz" lIns="91440" tIns="45720" rIns="91440" bIns="45720" rtlCol="0" anchor="ctr">
            <a:normAutofit fontScale="90000"/>
          </a:bodyPr>
          <a:lstStyle/>
          <a:p>
            <a:r>
              <a:rPr lang="en-US" sz="3600" kern="1200" dirty="0">
                <a:solidFill>
                  <a:schemeClr val="tx1"/>
                </a:solidFill>
                <a:latin typeface="Aptos" panose="020B0004020202020204" pitchFamily="34" charset="0"/>
              </a:rPr>
              <a:t>Πώς μπ</a:t>
            </a:r>
            <a:r>
              <a:rPr lang="en-US" sz="3600" kern="1200" dirty="0" err="1">
                <a:solidFill>
                  <a:schemeClr val="tx1"/>
                </a:solidFill>
                <a:latin typeface="Aptos" panose="020B0004020202020204" pitchFamily="34" charset="0"/>
              </a:rPr>
              <a:t>ορεί</a:t>
            </a:r>
            <a:r>
              <a:rPr lang="en-US" sz="3600" kern="1200" dirty="0">
                <a:solidFill>
                  <a:schemeClr val="tx1"/>
                </a:solidFill>
                <a:latin typeface="Aptos" panose="020B0004020202020204" pitchFamily="34" charset="0"/>
              </a:rPr>
              <a:t> ο </a:t>
            </a:r>
            <a:r>
              <a:rPr lang="en-US" sz="3600" kern="1200" dirty="0" err="1">
                <a:solidFill>
                  <a:schemeClr val="tx1"/>
                </a:solidFill>
                <a:latin typeface="Aptos" panose="020B0004020202020204" pitchFamily="34" charset="0"/>
              </a:rPr>
              <a:t>δημοσιογράφος</a:t>
            </a:r>
            <a:r>
              <a:rPr lang="en-US" sz="3600" kern="1200" dirty="0">
                <a:solidFill>
                  <a:schemeClr val="tx1"/>
                </a:solidFill>
                <a:latin typeface="Aptos" panose="020B0004020202020204" pitchFamily="34" charset="0"/>
              </a:rPr>
              <a:t> να απ</a:t>
            </a:r>
            <a:r>
              <a:rPr lang="en-US" sz="3600" kern="1200" dirty="0" err="1">
                <a:solidFill>
                  <a:schemeClr val="tx1"/>
                </a:solidFill>
                <a:latin typeface="Aptos" panose="020B0004020202020204" pitchFamily="34" charset="0"/>
              </a:rPr>
              <a:t>οφύγει</a:t>
            </a:r>
            <a:r>
              <a:rPr lang="en-US" sz="3600" kern="1200" dirty="0">
                <a:solidFill>
                  <a:schemeClr val="tx1"/>
                </a:solidFill>
                <a:latin typeface="Aptos" panose="020B0004020202020204" pitchFamily="34" charset="0"/>
              </a:rPr>
              <a:t> </a:t>
            </a:r>
            <a:r>
              <a:rPr lang="en-US" sz="3600" kern="1200" dirty="0" err="1">
                <a:solidFill>
                  <a:schemeClr val="tx1"/>
                </a:solidFill>
                <a:latin typeface="Aptos" panose="020B0004020202020204" pitchFamily="34" charset="0"/>
              </a:rPr>
              <a:t>την</a:t>
            </a:r>
            <a:r>
              <a:rPr lang="en-US" sz="3600" kern="1200" dirty="0">
                <a:solidFill>
                  <a:schemeClr val="tx1"/>
                </a:solidFill>
                <a:latin typeface="Aptos" panose="020B0004020202020204" pitchFamily="34" charset="0"/>
              </a:rPr>
              <a:t> παραπ</a:t>
            </a:r>
            <a:r>
              <a:rPr lang="en-US" sz="3600" kern="1200" dirty="0" err="1">
                <a:solidFill>
                  <a:schemeClr val="tx1"/>
                </a:solidFill>
                <a:latin typeface="Aptos" panose="020B0004020202020204" pitchFamily="34" charset="0"/>
              </a:rPr>
              <a:t>ληροφόρηση</a:t>
            </a:r>
            <a:r>
              <a:rPr lang="en-US" sz="3600" kern="1200" dirty="0">
                <a:solidFill>
                  <a:schemeClr val="tx1"/>
                </a:solidFill>
                <a:latin typeface="Aptos" panose="020B0004020202020204" pitchFamily="34" charset="0"/>
              </a:rPr>
              <a:t>;</a:t>
            </a:r>
          </a:p>
        </p:txBody>
      </p:sp>
      <p:sp>
        <p:nvSpPr>
          <p:cNvPr id="4" name="Θέση περιεχομένου 3"/>
          <p:cNvSpPr>
            <a:spLocks noGrp="1"/>
          </p:cNvSpPr>
          <p:nvPr>
            <p:ph sz="half" idx="2"/>
          </p:nvPr>
        </p:nvSpPr>
        <p:spPr>
          <a:xfrm>
            <a:off x="643468" y="1782981"/>
            <a:ext cx="6901193" cy="4393982"/>
          </a:xfrm>
        </p:spPr>
        <p:txBody>
          <a:bodyPr vert="horz" lIns="91440" tIns="45720" rIns="91440" bIns="45720" rtlCol="0">
            <a:normAutofit fontScale="92500" lnSpcReduction="20000"/>
          </a:bodyPr>
          <a:lstStyle/>
          <a:p>
            <a:r>
              <a:rPr lang="en-US" sz="1800" dirty="0" err="1">
                <a:latin typeface="Aptos" panose="020B0004020202020204" pitchFamily="34" charset="0"/>
              </a:rPr>
              <a:t>Ελέγχω</a:t>
            </a:r>
            <a:r>
              <a:rPr lang="en-US" sz="1800" dirty="0">
                <a:latin typeface="Aptos" panose="020B0004020202020204" pitchFamily="34" charset="0"/>
              </a:rPr>
              <a:t> </a:t>
            </a:r>
            <a:r>
              <a:rPr lang="en-US" sz="1800" dirty="0" err="1">
                <a:latin typeface="Aptos" panose="020B0004020202020204" pitchFamily="34" charset="0"/>
              </a:rPr>
              <a:t>την</a:t>
            </a:r>
            <a:r>
              <a:rPr lang="en-US" sz="1800" dirty="0">
                <a:latin typeface="Aptos" panose="020B0004020202020204" pitchFamily="34" charset="0"/>
              </a:rPr>
              <a:t> π</a:t>
            </a:r>
            <a:r>
              <a:rPr lang="en-US" sz="1800" dirty="0" err="1">
                <a:latin typeface="Aptos" panose="020B0004020202020204" pitchFamily="34" charset="0"/>
              </a:rPr>
              <a:t>ηγή</a:t>
            </a:r>
            <a:r>
              <a:rPr lang="en-US" sz="1800" dirty="0">
                <a:latin typeface="Aptos" panose="020B0004020202020204" pitchFamily="34" charset="0"/>
              </a:rPr>
              <a:t>.</a:t>
            </a:r>
          </a:p>
          <a:p>
            <a:pPr>
              <a:lnSpc>
                <a:spcPct val="110000"/>
              </a:lnSpc>
            </a:pPr>
            <a:r>
              <a:rPr lang="en-US" sz="1800" dirty="0" err="1">
                <a:latin typeface="Aptos" panose="020B0004020202020204" pitchFamily="34" charset="0"/>
              </a:rPr>
              <a:t>Ελέγχω</a:t>
            </a:r>
            <a:r>
              <a:rPr lang="en-US" sz="1800" dirty="0">
                <a:latin typeface="Aptos" panose="020B0004020202020204" pitchFamily="34" charset="0"/>
              </a:rPr>
              <a:t> </a:t>
            </a:r>
            <a:r>
              <a:rPr lang="en-US" sz="1800" dirty="0" err="1">
                <a:latin typeface="Aptos" panose="020B0004020202020204" pitchFamily="34" charset="0"/>
              </a:rPr>
              <a:t>τον</a:t>
            </a:r>
            <a:r>
              <a:rPr lang="en-US" sz="1800" dirty="0">
                <a:latin typeface="Aptos" panose="020B0004020202020204" pitchFamily="34" charset="0"/>
              </a:rPr>
              <a:t> </a:t>
            </a:r>
            <a:r>
              <a:rPr lang="en-US" sz="1800" dirty="0" err="1">
                <a:latin typeface="Aptos" panose="020B0004020202020204" pitchFamily="34" charset="0"/>
              </a:rPr>
              <a:t>δημοσιογράφο</a:t>
            </a:r>
            <a:r>
              <a:rPr lang="en-US" sz="1800" dirty="0">
                <a:latin typeface="Aptos" panose="020B0004020202020204" pitchFamily="34" charset="0"/>
              </a:rPr>
              <a:t>/</a:t>
            </a:r>
            <a:r>
              <a:rPr lang="en-US" sz="1800" dirty="0" err="1">
                <a:latin typeface="Aptos" panose="020B0004020202020204" pitchFamily="34" charset="0"/>
              </a:rPr>
              <a:t>συντάκτη</a:t>
            </a:r>
            <a:r>
              <a:rPr lang="en-US" sz="1800" dirty="0">
                <a:latin typeface="Aptos" panose="020B0004020202020204" pitchFamily="34" charset="0"/>
              </a:rPr>
              <a:t> </a:t>
            </a:r>
            <a:r>
              <a:rPr lang="en-US" sz="1800" dirty="0" err="1">
                <a:latin typeface="Aptos" panose="020B0004020202020204" pitchFamily="34" charset="0"/>
              </a:rPr>
              <a:t>της</a:t>
            </a:r>
            <a:r>
              <a:rPr lang="en-US" sz="1800" dirty="0">
                <a:latin typeface="Aptos" panose="020B0004020202020204" pitchFamily="34" charset="0"/>
              </a:rPr>
              <a:t> </a:t>
            </a:r>
            <a:r>
              <a:rPr lang="en-US" sz="1800" dirty="0" err="1">
                <a:latin typeface="Aptos" panose="020B0004020202020204" pitchFamily="34" charset="0"/>
              </a:rPr>
              <a:t>είδησης</a:t>
            </a:r>
            <a:r>
              <a:rPr lang="en-US" sz="1800" dirty="0">
                <a:latin typeface="Aptos" panose="020B0004020202020204" pitchFamily="34" charset="0"/>
              </a:rPr>
              <a:t> (τα α</a:t>
            </a:r>
            <a:r>
              <a:rPr lang="en-US" sz="1800" dirty="0" err="1">
                <a:latin typeface="Aptos" panose="020B0004020202020204" pitchFamily="34" charset="0"/>
              </a:rPr>
              <a:t>νυ</a:t>
            </a:r>
            <a:r>
              <a:rPr lang="en-US" sz="1800" dirty="0">
                <a:latin typeface="Aptos" panose="020B0004020202020204" pitchFamily="34" charset="0"/>
              </a:rPr>
              <a:t>πόγραφα ή ψευδώνυμα άρθρα  θα πρέπει να κινούν υποψίες).</a:t>
            </a:r>
          </a:p>
          <a:p>
            <a:pPr>
              <a:lnSpc>
                <a:spcPct val="110000"/>
              </a:lnSpc>
            </a:pPr>
            <a:r>
              <a:rPr lang="en-US" sz="1800" dirty="0">
                <a:latin typeface="Aptos" panose="020B0004020202020204" pitchFamily="34" charset="0"/>
              </a:rPr>
              <a:t>Υπ</a:t>
            </a:r>
            <a:r>
              <a:rPr lang="en-US" sz="1800" dirty="0" err="1">
                <a:latin typeface="Aptos" panose="020B0004020202020204" pitchFamily="34" charset="0"/>
              </a:rPr>
              <a:t>άρχουν</a:t>
            </a:r>
            <a:r>
              <a:rPr lang="en-US" sz="1800" dirty="0">
                <a:latin typeface="Aptos" panose="020B0004020202020204" pitchFamily="34" charset="0"/>
              </a:rPr>
              <a:t> </a:t>
            </a:r>
            <a:r>
              <a:rPr lang="en-US" sz="1800" dirty="0" err="1">
                <a:latin typeface="Aptos" panose="020B0004020202020204" pitchFamily="34" charset="0"/>
              </a:rPr>
              <a:t>άλλ</a:t>
            </a:r>
            <a:r>
              <a:rPr lang="en-US" sz="1800" dirty="0">
                <a:latin typeface="Aptos" panose="020B0004020202020204" pitchFamily="34" charset="0"/>
              </a:rPr>
              <a:t>α αξιόπιστα μέσα τα οποία μεταδίδουν την ίδια είδηση;</a:t>
            </a:r>
          </a:p>
          <a:p>
            <a:pPr>
              <a:lnSpc>
                <a:spcPct val="110000"/>
              </a:lnSpc>
            </a:pPr>
            <a:r>
              <a:rPr lang="en-US" sz="1800" dirty="0" err="1">
                <a:latin typeface="Aptos" panose="020B0004020202020204" pitchFamily="34" charset="0"/>
              </a:rPr>
              <a:t>Δι</a:t>
            </a:r>
            <a:r>
              <a:rPr lang="en-US" sz="1800" dirty="0">
                <a:latin typeface="Aptos" panose="020B0004020202020204" pitchFamily="34" charset="0"/>
              </a:rPr>
              <a:t>ατηρώ κριτική στάση, αναζητώ τα πλαίσια που εγείρονται.</a:t>
            </a:r>
          </a:p>
          <a:p>
            <a:pPr>
              <a:lnSpc>
                <a:spcPct val="110000"/>
              </a:lnSpc>
            </a:pPr>
            <a:r>
              <a:rPr lang="en-US" sz="1800" dirty="0" err="1">
                <a:latin typeface="Aptos" panose="020B0004020202020204" pitchFamily="34" charset="0"/>
              </a:rPr>
              <a:t>Ελέγχω</a:t>
            </a:r>
            <a:r>
              <a:rPr lang="en-US" sz="1800" dirty="0">
                <a:latin typeface="Aptos" panose="020B0004020202020204" pitchFamily="34" charset="0"/>
              </a:rPr>
              <a:t> </a:t>
            </a:r>
            <a:r>
              <a:rPr lang="en-US" sz="1800" dirty="0" err="1">
                <a:latin typeface="Aptos" panose="020B0004020202020204" pitchFamily="34" charset="0"/>
              </a:rPr>
              <a:t>τη</a:t>
            </a:r>
            <a:r>
              <a:rPr lang="el-GR" sz="1800" dirty="0">
                <a:latin typeface="Aptos" panose="020B0004020202020204" pitchFamily="34" charset="0"/>
              </a:rPr>
              <a:t>ν προέλευση </a:t>
            </a:r>
            <a:r>
              <a:rPr lang="en-US" sz="1800" dirty="0" err="1">
                <a:latin typeface="Aptos" panose="020B0004020202020204" pitchFamily="34" charset="0"/>
              </a:rPr>
              <a:t>των</a:t>
            </a:r>
            <a:r>
              <a:rPr lang="en-US" sz="1800" dirty="0">
                <a:latin typeface="Aptos" panose="020B0004020202020204" pitchFamily="34" charset="0"/>
              </a:rPr>
              <a:t> </a:t>
            </a:r>
            <a:r>
              <a:rPr lang="en-US" sz="1800" dirty="0" err="1">
                <a:latin typeface="Aptos" panose="020B0004020202020204" pitchFamily="34" charset="0"/>
              </a:rPr>
              <a:t>εικόνων</a:t>
            </a:r>
            <a:r>
              <a:rPr lang="el-GR" sz="1800" dirty="0">
                <a:latin typeface="Aptos" panose="020B0004020202020204" pitchFamily="34" charset="0"/>
              </a:rPr>
              <a:t> (π.χ. </a:t>
            </a:r>
            <a:r>
              <a:rPr lang="el-GR" sz="1800" dirty="0" err="1">
                <a:latin typeface="Aptos" panose="020B0004020202020204" pitchFamily="34" charset="0"/>
              </a:rPr>
              <a:t>TinEye</a:t>
            </a:r>
            <a:r>
              <a:rPr lang="el-GR" sz="1800" dirty="0">
                <a:latin typeface="Aptos" panose="020B0004020202020204" pitchFamily="34" charset="0"/>
              </a:rPr>
              <a:t> &amp; </a:t>
            </a:r>
            <a:r>
              <a:rPr lang="el-GR" sz="1800" dirty="0" err="1">
                <a:latin typeface="Aptos" panose="020B0004020202020204" pitchFamily="34" charset="0"/>
              </a:rPr>
              <a:t>Google</a:t>
            </a:r>
            <a:r>
              <a:rPr lang="el-GR" sz="1800" dirty="0">
                <a:latin typeface="Aptos" panose="020B0004020202020204" pitchFamily="34" charset="0"/>
              </a:rPr>
              <a:t> </a:t>
            </a:r>
            <a:r>
              <a:rPr lang="el-GR" sz="1800" dirty="0" err="1">
                <a:latin typeface="Aptos" panose="020B0004020202020204" pitchFamily="34" charset="0"/>
              </a:rPr>
              <a:t>Reverse</a:t>
            </a:r>
            <a:r>
              <a:rPr lang="el-GR" sz="1800" dirty="0">
                <a:latin typeface="Aptos" panose="020B0004020202020204" pitchFamily="34" charset="0"/>
              </a:rPr>
              <a:t> </a:t>
            </a:r>
            <a:r>
              <a:rPr lang="el-GR" sz="1800" dirty="0" err="1">
                <a:latin typeface="Aptos" panose="020B0004020202020204" pitchFamily="34" charset="0"/>
              </a:rPr>
              <a:t>Image</a:t>
            </a:r>
            <a:r>
              <a:rPr lang="el-GR" sz="1800" dirty="0">
                <a:latin typeface="Aptos" panose="020B0004020202020204" pitchFamily="34" charset="0"/>
              </a:rPr>
              <a:t> </a:t>
            </a:r>
            <a:r>
              <a:rPr lang="el-GR" sz="1800" dirty="0" err="1">
                <a:latin typeface="Aptos" panose="020B0004020202020204" pitchFamily="34" charset="0"/>
              </a:rPr>
              <a:t>Search</a:t>
            </a:r>
            <a:r>
              <a:rPr lang="el-GR" sz="1800" dirty="0">
                <a:latin typeface="Aptos" panose="020B0004020202020204" pitchFamily="34" charset="0"/>
              </a:rPr>
              <a:t>: Εργαλεία για την αναζήτηση της προέλευσης εικόνων).</a:t>
            </a:r>
            <a:endParaRPr lang="en-US" sz="1800" dirty="0">
              <a:latin typeface="Aptos" panose="020B0004020202020204" pitchFamily="34" charset="0"/>
            </a:endParaRPr>
          </a:p>
          <a:p>
            <a:pPr>
              <a:lnSpc>
                <a:spcPct val="110000"/>
              </a:lnSpc>
            </a:pPr>
            <a:r>
              <a:rPr lang="en-US" sz="1800" dirty="0">
                <a:latin typeface="Aptos" panose="020B0004020202020204" pitchFamily="34" charset="0"/>
              </a:rPr>
              <a:t>Παρα</a:t>
            </a:r>
            <a:r>
              <a:rPr lang="en-US" sz="1800" dirty="0" err="1">
                <a:latin typeface="Aptos" panose="020B0004020202020204" pitchFamily="34" charset="0"/>
              </a:rPr>
              <a:t>κολουθώ</a:t>
            </a:r>
            <a:r>
              <a:rPr lang="en-US" sz="1800" dirty="0">
                <a:latin typeface="Aptos" panose="020B0004020202020204" pitchFamily="34" charset="0"/>
              </a:rPr>
              <a:t> </a:t>
            </a:r>
            <a:r>
              <a:rPr lang="en-US" sz="1800" dirty="0" err="1">
                <a:latin typeface="Aptos" panose="020B0004020202020204" pitchFamily="34" charset="0"/>
              </a:rPr>
              <a:t>ομάδες</a:t>
            </a:r>
            <a:r>
              <a:rPr lang="en-US" sz="1800" dirty="0">
                <a:latin typeface="Aptos" panose="020B0004020202020204" pitchFamily="34" charset="0"/>
              </a:rPr>
              <a:t> επα</a:t>
            </a:r>
            <a:r>
              <a:rPr lang="en-US" sz="1800" dirty="0" err="1">
                <a:latin typeface="Aptos" panose="020B0004020202020204" pitchFamily="34" charset="0"/>
              </a:rPr>
              <a:t>λήθευσης</a:t>
            </a:r>
            <a:r>
              <a:rPr lang="en-US" sz="1800" dirty="0">
                <a:latin typeface="Aptos" panose="020B0004020202020204" pitchFamily="34" charset="0"/>
              </a:rPr>
              <a:t> </a:t>
            </a:r>
            <a:r>
              <a:rPr lang="en-US" sz="1800" dirty="0" err="1">
                <a:latin typeface="Aptos" panose="020B0004020202020204" pitchFamily="34" charset="0"/>
              </a:rPr>
              <a:t>ειδήσεων</a:t>
            </a:r>
            <a:r>
              <a:rPr lang="en-US" sz="1800" dirty="0">
                <a:latin typeface="Aptos" panose="020B0004020202020204" pitchFamily="34" charset="0"/>
              </a:rPr>
              <a:t> (π.χ. </a:t>
            </a:r>
            <a:r>
              <a:rPr lang="en-US" sz="1800" dirty="0" err="1">
                <a:latin typeface="Aptos" panose="020B0004020202020204" pitchFamily="34" charset="0"/>
              </a:rPr>
              <a:t>Ellinika</a:t>
            </a:r>
            <a:r>
              <a:rPr lang="en-US" sz="1800" dirty="0">
                <a:latin typeface="Aptos" panose="020B0004020202020204" pitchFamily="34" charset="0"/>
              </a:rPr>
              <a:t> Hoaxes).</a:t>
            </a:r>
          </a:p>
          <a:p>
            <a:pPr>
              <a:lnSpc>
                <a:spcPct val="110000"/>
              </a:lnSpc>
            </a:pPr>
            <a:r>
              <a:rPr lang="en-US" sz="1800" dirty="0" err="1">
                <a:latin typeface="Aptos" panose="020B0004020202020204" pitchFamily="34" charset="0"/>
              </a:rPr>
              <a:t>Δι</a:t>
            </a:r>
            <a:r>
              <a:rPr lang="en-US" sz="1800" dirty="0">
                <a:latin typeface="Aptos" panose="020B0004020202020204" pitchFamily="34" charset="0"/>
              </a:rPr>
              <a:t>ασταυρώνω την πληροφορία αξιοποιώντας </a:t>
            </a:r>
            <a:r>
              <a:rPr lang="el-GR" sz="1800" dirty="0">
                <a:latin typeface="Aptos" panose="020B0004020202020204" pitchFamily="34" charset="0"/>
              </a:rPr>
              <a:t>όσες </a:t>
            </a:r>
            <a:r>
              <a:rPr lang="en-US" sz="1800" dirty="0">
                <a:latin typeface="Aptos" panose="020B0004020202020204" pitchFamily="34" charset="0"/>
              </a:rPr>
              <a:t>π</a:t>
            </a:r>
            <a:r>
              <a:rPr lang="en-US" sz="1800" dirty="0" err="1">
                <a:latin typeface="Aptos" panose="020B0004020202020204" pitchFamily="34" charset="0"/>
              </a:rPr>
              <a:t>ηγές</a:t>
            </a:r>
            <a:r>
              <a:rPr lang="el-GR" sz="1800" dirty="0">
                <a:latin typeface="Aptos" panose="020B0004020202020204" pitchFamily="34" charset="0"/>
              </a:rPr>
              <a:t> εμπλέκονται στην υπόθεση (βλ. παρακάτω παράδειγμα)</a:t>
            </a:r>
            <a:r>
              <a:rPr lang="en-US" sz="1800" dirty="0">
                <a:latin typeface="Aptos" panose="020B0004020202020204" pitchFamily="34" charset="0"/>
              </a:rPr>
              <a:t>. </a:t>
            </a:r>
          </a:p>
          <a:p>
            <a:pPr>
              <a:lnSpc>
                <a:spcPct val="110000"/>
              </a:lnSpc>
            </a:pPr>
            <a:r>
              <a:rPr lang="en-US" sz="1800" dirty="0" err="1">
                <a:latin typeface="Aptos" panose="020B0004020202020204" pitchFamily="34" charset="0"/>
              </a:rPr>
              <a:t>Αν</a:t>
            </a:r>
            <a:r>
              <a:rPr lang="en-US" sz="1800" dirty="0">
                <a:latin typeface="Aptos" panose="020B0004020202020204" pitchFamily="34" charset="0"/>
              </a:rPr>
              <a:t>αφέρω την </a:t>
            </a:r>
            <a:r>
              <a:rPr lang="el-GR" sz="1800" dirty="0">
                <a:latin typeface="Aptos" panose="020B0004020202020204" pitchFamily="34" charset="0"/>
              </a:rPr>
              <a:t>είδηση ως πληροφορία της συγκεκριμένης</a:t>
            </a:r>
            <a:r>
              <a:rPr lang="en-US" sz="1800" dirty="0">
                <a:latin typeface="Aptos" panose="020B0004020202020204" pitchFamily="34" charset="0"/>
              </a:rPr>
              <a:t> π</a:t>
            </a:r>
            <a:r>
              <a:rPr lang="en-US" sz="1800" dirty="0" err="1">
                <a:latin typeface="Aptos" panose="020B0004020202020204" pitchFamily="34" charset="0"/>
              </a:rPr>
              <a:t>ηγή</a:t>
            </a:r>
            <a:r>
              <a:rPr lang="el-GR" sz="1800" dirty="0">
                <a:latin typeface="Aptos" panose="020B0004020202020204" pitchFamily="34" charset="0"/>
              </a:rPr>
              <a:t>ς μόνο</a:t>
            </a:r>
            <a:r>
              <a:rPr lang="en-US" sz="1800" dirty="0">
                <a:latin typeface="Aptos" panose="020B0004020202020204" pitchFamily="34" charset="0"/>
              </a:rPr>
              <a:t>. </a:t>
            </a:r>
            <a:r>
              <a:rPr lang="en-US" sz="1800" dirty="0" err="1">
                <a:latin typeface="Aptos" panose="020B0004020202020204" pitchFamily="34" charset="0"/>
              </a:rPr>
              <a:t>Αν</a:t>
            </a:r>
            <a:r>
              <a:rPr lang="en-US" sz="1800" dirty="0">
                <a:latin typeface="Aptos" panose="020B0004020202020204" pitchFamily="34" charset="0"/>
              </a:rPr>
              <a:t> </a:t>
            </a:r>
            <a:r>
              <a:rPr lang="en-US" sz="1800" dirty="0" err="1">
                <a:latin typeface="Aptos" panose="020B0004020202020204" pitchFamily="34" charset="0"/>
              </a:rPr>
              <a:t>δεν</a:t>
            </a:r>
            <a:r>
              <a:rPr lang="en-US" sz="1800" dirty="0">
                <a:latin typeface="Aptos" panose="020B0004020202020204" pitchFamily="34" charset="0"/>
              </a:rPr>
              <a:t> </a:t>
            </a:r>
            <a:r>
              <a:rPr lang="en-US" sz="1800" dirty="0" err="1">
                <a:latin typeface="Aptos" panose="020B0004020202020204" pitchFamily="34" charset="0"/>
              </a:rPr>
              <a:t>έχω</a:t>
            </a:r>
            <a:r>
              <a:rPr lang="en-US" sz="1800" dirty="0">
                <a:latin typeface="Aptos" panose="020B0004020202020204" pitchFamily="34" charset="0"/>
              </a:rPr>
              <a:t> κατα</a:t>
            </a:r>
            <a:r>
              <a:rPr lang="en-US" sz="1800" dirty="0" err="1">
                <a:latin typeface="Aptos" panose="020B0004020202020204" pitchFamily="34" charset="0"/>
              </a:rPr>
              <a:t>φέρει</a:t>
            </a:r>
            <a:r>
              <a:rPr lang="en-US" sz="1800" dirty="0">
                <a:latin typeface="Aptos" panose="020B0004020202020204" pitchFamily="34" charset="0"/>
              </a:rPr>
              <a:t> να </a:t>
            </a:r>
            <a:r>
              <a:rPr lang="en-US" sz="1800" dirty="0" err="1">
                <a:latin typeface="Aptos" panose="020B0004020202020204" pitchFamily="34" charset="0"/>
              </a:rPr>
              <a:t>δι</a:t>
            </a:r>
            <a:r>
              <a:rPr lang="en-US" sz="1800" dirty="0">
                <a:latin typeface="Aptos" panose="020B0004020202020204" pitchFamily="34" charset="0"/>
              </a:rPr>
              <a:t>ασταυρώσω την πληροφορία (π.χ. </a:t>
            </a:r>
            <a:r>
              <a:rPr lang="en-US" sz="1800" dirty="0" err="1">
                <a:latin typeface="Aptos" panose="020B0004020202020204" pitchFamily="34" charset="0"/>
              </a:rPr>
              <a:t>σε</a:t>
            </a:r>
            <a:r>
              <a:rPr lang="en-US" sz="1800" dirty="0">
                <a:latin typeface="Aptos" panose="020B0004020202020204" pitchFamily="34" charset="0"/>
              </a:rPr>
              <a:t> έναν π</a:t>
            </a:r>
            <a:r>
              <a:rPr lang="en-US" sz="1800" dirty="0" err="1">
                <a:latin typeface="Aptos" panose="020B0004020202020204" pitchFamily="34" charset="0"/>
              </a:rPr>
              <a:t>όλεμο</a:t>
            </a:r>
            <a:r>
              <a:rPr lang="en-US" sz="1800" dirty="0">
                <a:latin typeface="Aptos" panose="020B0004020202020204" pitchFamily="34" charset="0"/>
              </a:rPr>
              <a:t>), </a:t>
            </a:r>
            <a:r>
              <a:rPr lang="en-US" sz="1800" dirty="0" err="1">
                <a:latin typeface="Aptos" panose="020B0004020202020204" pitchFamily="34" charset="0"/>
              </a:rPr>
              <a:t>δεν</a:t>
            </a:r>
            <a:r>
              <a:rPr lang="en-US" sz="1800" dirty="0">
                <a:latin typeface="Aptos" panose="020B0004020202020204" pitchFamily="34" charset="0"/>
              </a:rPr>
              <a:t> πα</a:t>
            </a:r>
            <a:r>
              <a:rPr lang="en-US" sz="1800" dirty="0" err="1">
                <a:latin typeface="Aptos" panose="020B0004020202020204" pitchFamily="34" charset="0"/>
              </a:rPr>
              <a:t>ρουσιάζω</a:t>
            </a:r>
            <a:r>
              <a:rPr lang="en-US" sz="1800" dirty="0">
                <a:latin typeface="Aptos" panose="020B0004020202020204" pitchFamily="34" charset="0"/>
              </a:rPr>
              <a:t> </a:t>
            </a:r>
            <a:r>
              <a:rPr lang="en-US" sz="1800" dirty="0" err="1">
                <a:latin typeface="Aptos" panose="020B0004020202020204" pitchFamily="34" charset="0"/>
              </a:rPr>
              <a:t>την</a:t>
            </a:r>
            <a:r>
              <a:rPr lang="en-US" sz="1800" dirty="0">
                <a:latin typeface="Aptos" panose="020B0004020202020204" pitchFamily="34" charset="0"/>
              </a:rPr>
              <a:t> </a:t>
            </a:r>
            <a:r>
              <a:rPr lang="en-US" sz="1800" dirty="0" err="1">
                <a:latin typeface="Aptos" panose="020B0004020202020204" pitchFamily="34" charset="0"/>
              </a:rPr>
              <a:t>είδηση</a:t>
            </a:r>
            <a:r>
              <a:rPr lang="en-US" sz="1800" dirty="0">
                <a:latin typeface="Aptos" panose="020B0004020202020204" pitchFamily="34" charset="0"/>
              </a:rPr>
              <a:t> </a:t>
            </a:r>
            <a:r>
              <a:rPr lang="en-US" sz="1800" dirty="0" err="1">
                <a:latin typeface="Aptos" panose="020B0004020202020204" pitchFamily="34" charset="0"/>
              </a:rPr>
              <a:t>ως</a:t>
            </a:r>
            <a:r>
              <a:rPr lang="en-US" sz="1800" dirty="0">
                <a:latin typeface="Aptos" panose="020B0004020202020204" pitchFamily="34" charset="0"/>
              </a:rPr>
              <a:t> </a:t>
            </a:r>
            <a:r>
              <a:rPr lang="en-US" sz="1800" dirty="0" err="1">
                <a:latin typeface="Aptos" panose="020B0004020202020204" pitchFamily="34" charset="0"/>
              </a:rPr>
              <a:t>γεγονός</a:t>
            </a:r>
            <a:r>
              <a:rPr lang="en-US" sz="1800" dirty="0">
                <a:latin typeface="Aptos" panose="020B0004020202020204" pitchFamily="34" charset="0"/>
              </a:rPr>
              <a:t> α</a:t>
            </a:r>
            <a:r>
              <a:rPr lang="en-US" sz="1800" dirty="0" err="1">
                <a:latin typeface="Aptos" panose="020B0004020202020204" pitchFamily="34" charset="0"/>
              </a:rPr>
              <a:t>λλά</a:t>
            </a:r>
            <a:r>
              <a:rPr lang="en-US" sz="1800" dirty="0">
                <a:latin typeface="Aptos" panose="020B0004020202020204" pitchFamily="34" charset="0"/>
              </a:rPr>
              <a:t> </a:t>
            </a:r>
            <a:r>
              <a:rPr lang="en-US" sz="1800" dirty="0" err="1">
                <a:latin typeface="Aptos" panose="020B0004020202020204" pitchFamily="34" charset="0"/>
              </a:rPr>
              <a:t>ως</a:t>
            </a:r>
            <a:r>
              <a:rPr lang="en-US" sz="1800" dirty="0">
                <a:latin typeface="Aptos" panose="020B0004020202020204" pitchFamily="34" charset="0"/>
              </a:rPr>
              <a:t> έναν </a:t>
            </a:r>
            <a:r>
              <a:rPr lang="en-US" sz="1800" dirty="0" err="1">
                <a:latin typeface="Aptos" panose="020B0004020202020204" pitchFamily="34" charset="0"/>
              </a:rPr>
              <a:t>ισχυρισμό</a:t>
            </a:r>
            <a:r>
              <a:rPr lang="en-US" sz="1800" dirty="0">
                <a:latin typeface="Aptos" panose="020B0004020202020204" pitchFamily="34" charset="0"/>
              </a:rPr>
              <a:t> </a:t>
            </a:r>
            <a:r>
              <a:rPr lang="en-US" sz="1800" dirty="0" err="1">
                <a:latin typeface="Aptos" panose="020B0004020202020204" pitchFamily="34" charset="0"/>
              </a:rPr>
              <a:t>της</a:t>
            </a:r>
            <a:r>
              <a:rPr lang="en-US" sz="1800" dirty="0">
                <a:latin typeface="Aptos" panose="020B0004020202020204" pitchFamily="34" charset="0"/>
              </a:rPr>
              <a:t> π</a:t>
            </a:r>
            <a:r>
              <a:rPr lang="en-US" sz="1800" dirty="0" err="1">
                <a:latin typeface="Aptos" panose="020B0004020202020204" pitchFamily="34" charset="0"/>
              </a:rPr>
              <a:t>ηγής</a:t>
            </a:r>
            <a:r>
              <a:rPr lang="en-US" sz="1800" dirty="0">
                <a:latin typeface="Aptos" panose="020B0004020202020204" pitchFamily="34" charset="0"/>
              </a:rPr>
              <a:t>. </a:t>
            </a:r>
          </a:p>
          <a:p>
            <a:endParaRPr lang="en-US" sz="1700" dirty="0"/>
          </a:p>
        </p:txBody>
      </p:sp>
      <p:sp>
        <p:nvSpPr>
          <p:cNvPr id="12" name="Isosceles Triangle 11"/>
          <p:cNvSpPr>
            <a:spLocks noGrp="1" noRot="1" noChangeAspect="1" noMove="1" noResize="1" noEditPoints="1" noAdjustHandles="1" noChangeArrowheads="1" noChangeShapeType="1" noTextEdit="1"/>
          </p:cNvSpPr>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a:spLocks noGrp="1" noRot="1" noChangeAspect="1" noMove="1" noResize="1" noEditPoints="1" noAdjustHandles="1" noChangeArrowheads="1" noChangeShapeType="1" noTextEdit="1"/>
          </p:cNvSpPr>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Θέση περιεχομένου 4"/>
          <p:cNvPicPr>
            <a:picLocks noGrp="1" noChangeAspect="1"/>
          </p:cNvPicPr>
          <p:nvPr>
            <p:ph sz="half" idx="1"/>
          </p:nvPr>
        </p:nvPicPr>
        <p:blipFill>
          <a:blip r:embed="rId2"/>
          <a:stretch>
            <a:fillRect/>
          </a:stretch>
        </p:blipFill>
        <p:spPr>
          <a:xfrm>
            <a:off x="8119869" y="2056168"/>
            <a:ext cx="3428663" cy="2745662"/>
          </a:xfrm>
          <a:prstGeom prst="rect">
            <a:avLst/>
          </a:prstGeom>
        </p:spPr>
      </p:pic>
      <p:grpSp>
        <p:nvGrpSpPr>
          <p:cNvPr id="16" name="Group 15"/>
          <p:cNvGrpSpPr>
            <a:grpSpLocks noGrp="1" noUngrp="1" noRot="1" noChangeAspect="1" noMove="1" noResize="1"/>
          </p:cNvGrpSpPr>
          <p:nvPr/>
        </p:nvGrpSpPr>
        <p:grpSpPr>
          <a:xfrm>
            <a:off x="11094720" y="0"/>
            <a:ext cx="1097280" cy="1097280"/>
            <a:chOff x="11094720" y="0"/>
            <a:chExt cx="1097280" cy="1097280"/>
          </a:xfrm>
        </p:grpSpPr>
        <p:sp>
          <p:nvSpPr>
            <p:cNvPr id="17" name="Isosceles Triangle 16"/>
            <p:cNvSpPr/>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965430" y="629268"/>
            <a:ext cx="6586491" cy="1286160"/>
          </a:xfrm>
        </p:spPr>
        <p:txBody>
          <a:bodyPr vert="horz" lIns="91440" tIns="45720" rIns="91440" bIns="45720" rtlCol="0" anchor="b">
            <a:normAutofit/>
          </a:bodyPr>
          <a:lstStyle/>
          <a:p>
            <a:pPr algn="ctr"/>
            <a:r>
              <a:rPr lang="el-GR" dirty="0">
                <a:latin typeface="Aptos" panose="020B0004020202020204" pitchFamily="34" charset="0"/>
              </a:rPr>
              <a:t>Θεωρία της Πλαισίωσης - Ορισμός</a:t>
            </a:r>
            <a:endParaRPr lang="en-US" dirty="0">
              <a:latin typeface="Aptos" panose="020B0004020202020204" pitchFamily="34" charset="0"/>
            </a:endParaRPr>
          </a:p>
        </p:txBody>
      </p:sp>
      <p:sp>
        <p:nvSpPr>
          <p:cNvPr id="4" name="Θέση κειμένου 3"/>
          <p:cNvSpPr>
            <a:spLocks noGrp="1"/>
          </p:cNvSpPr>
          <p:nvPr>
            <p:ph type="body" sz="half" idx="2"/>
          </p:nvPr>
        </p:nvSpPr>
        <p:spPr>
          <a:xfrm>
            <a:off x="4965431" y="2438400"/>
            <a:ext cx="6586489" cy="3785419"/>
          </a:xfrm>
        </p:spPr>
        <p:txBody>
          <a:bodyPr vert="horz" lIns="91440" tIns="45720" rIns="91440" bIns="45720" rtlCol="0">
            <a:normAutofit/>
          </a:bodyPr>
          <a:lstStyle/>
          <a:p>
            <a:pPr algn="just">
              <a:lnSpc>
                <a:spcPct val="150000"/>
              </a:lnSpc>
            </a:pPr>
            <a:r>
              <a:rPr lang="en-US" sz="2200" spc="-20" dirty="0" err="1">
                <a:effectLst/>
                <a:latin typeface="Aptos" panose="020B0004020202020204" pitchFamily="34" charset="0"/>
              </a:rPr>
              <a:t>Πλ</a:t>
            </a:r>
            <a:r>
              <a:rPr lang="en-US" sz="2200" spc="-20" dirty="0">
                <a:effectLst/>
                <a:latin typeface="Aptos" panose="020B0004020202020204" pitchFamily="34" charset="0"/>
              </a:rPr>
              <a:t>αισίωση είναι η διαδικασία της </a:t>
            </a:r>
            <a:r>
              <a:rPr lang="en-US" sz="2200" b="1" spc="-20" dirty="0">
                <a:effectLst/>
                <a:latin typeface="Aptos" panose="020B0004020202020204" pitchFamily="34" charset="0"/>
              </a:rPr>
              <a:t>επιλογής</a:t>
            </a:r>
            <a:r>
              <a:rPr lang="en-US" sz="2200" spc="-20" dirty="0">
                <a:effectLst/>
                <a:latin typeface="Aptos" panose="020B0004020202020204" pitchFamily="34" charset="0"/>
              </a:rPr>
              <a:t> και </a:t>
            </a:r>
            <a:r>
              <a:rPr lang="en-US" sz="2200" b="1" spc="-20" dirty="0">
                <a:effectLst/>
                <a:latin typeface="Aptos" panose="020B0004020202020204" pitchFamily="34" charset="0"/>
              </a:rPr>
              <a:t>εμφατικοποίησης</a:t>
            </a:r>
            <a:r>
              <a:rPr lang="en-US" sz="2200" spc="-20" dirty="0">
                <a:effectLst/>
                <a:latin typeface="Aptos" panose="020B0004020202020204" pitchFamily="34" charset="0"/>
              </a:rPr>
              <a:t> ορισμένων όψεων μιας αντιληπτής πραγματικότητας, ώστε να προάγεται ένας συγκεκριμένος </a:t>
            </a:r>
            <a:r>
              <a:rPr lang="en-US" sz="2200" b="1" spc="-20" dirty="0">
                <a:effectLst/>
                <a:latin typeface="Aptos" panose="020B0004020202020204" pitchFamily="34" charset="0"/>
              </a:rPr>
              <a:t>ορισμός του προβλήματος</a:t>
            </a:r>
            <a:r>
              <a:rPr lang="en-US" sz="2200" spc="-20" dirty="0">
                <a:effectLst/>
                <a:latin typeface="Aptos" panose="020B0004020202020204" pitchFamily="34" charset="0"/>
              </a:rPr>
              <a:t>, μια </a:t>
            </a:r>
            <a:r>
              <a:rPr lang="en-US" sz="2200" b="1" spc="-20" dirty="0">
                <a:effectLst/>
                <a:latin typeface="Aptos" panose="020B0004020202020204" pitchFamily="34" charset="0"/>
              </a:rPr>
              <a:t>ορισμένη ερμηνεία </a:t>
            </a:r>
            <a:r>
              <a:rPr lang="en-US" sz="2200" spc="-20" dirty="0">
                <a:effectLst/>
                <a:latin typeface="Aptos" panose="020B0004020202020204" pitchFamily="34" charset="0"/>
              </a:rPr>
              <a:t>για τη σχέση μεταξύ </a:t>
            </a:r>
            <a:r>
              <a:rPr lang="en-US" sz="2200" b="1" spc="-20" dirty="0">
                <a:effectLst/>
                <a:latin typeface="Aptos" panose="020B0004020202020204" pitchFamily="34" charset="0"/>
              </a:rPr>
              <a:t>αιτίου </a:t>
            </a:r>
            <a:r>
              <a:rPr lang="en-US" sz="2200" spc="-20" dirty="0">
                <a:effectLst/>
                <a:latin typeface="Aptos" panose="020B0004020202020204" pitchFamily="34" charset="0"/>
              </a:rPr>
              <a:t>και</a:t>
            </a:r>
            <a:r>
              <a:rPr lang="en-US" sz="2200" b="1" spc="-20" dirty="0">
                <a:effectLst/>
                <a:latin typeface="Aptos" panose="020B0004020202020204" pitchFamily="34" charset="0"/>
              </a:rPr>
              <a:t> αιτιατού</a:t>
            </a:r>
            <a:r>
              <a:rPr lang="en-US" sz="2200" spc="-20" dirty="0">
                <a:effectLst/>
                <a:latin typeface="Aptos" panose="020B0004020202020204" pitchFamily="34" charset="0"/>
              </a:rPr>
              <a:t>, μια </a:t>
            </a:r>
            <a:r>
              <a:rPr lang="en-US" sz="2200" b="1" spc="-20" dirty="0">
                <a:effectLst/>
                <a:latin typeface="Aptos" panose="020B0004020202020204" pitchFamily="34" charset="0"/>
              </a:rPr>
              <a:t>ηθική κρίση </a:t>
            </a:r>
            <a:r>
              <a:rPr lang="en-US" sz="2200" spc="-20" dirty="0">
                <a:effectLst/>
                <a:latin typeface="Aptos" panose="020B0004020202020204" pitchFamily="34" charset="0"/>
              </a:rPr>
              <a:t>ή ακόμη και </a:t>
            </a:r>
            <a:r>
              <a:rPr lang="en-US" sz="2200" b="1" spc="-20" dirty="0">
                <a:effectLst/>
                <a:latin typeface="Aptos" panose="020B0004020202020204" pitchFamily="34" charset="0"/>
              </a:rPr>
              <a:t>λύση</a:t>
            </a:r>
            <a:r>
              <a:rPr lang="en-US" sz="2200" spc="-20" dirty="0">
                <a:effectLst/>
                <a:latin typeface="Aptos" panose="020B0004020202020204" pitchFamily="34" charset="0"/>
              </a:rPr>
              <a:t> για την αντιμετώπισή του (Entman, 1993).</a:t>
            </a:r>
            <a:endParaRPr lang="en-US" sz="2200" spc="-20" dirty="0">
              <a:latin typeface="Aptos" panose="020B0004020202020204" pitchFamily="34" charset="0"/>
            </a:endParaRPr>
          </a:p>
        </p:txBody>
      </p:sp>
      <p:pic>
        <p:nvPicPr>
          <p:cNvPr id="5" name="Θέση περιεχομένου 4"/>
          <p:cNvPicPr>
            <a:picLocks noGrp="1" noChangeAspect="1"/>
          </p:cNvPicPr>
          <p:nvPr>
            <p:ph idx="1"/>
          </p:nvPr>
        </p:nvPicPr>
        <p:blipFill rotWithShape="1">
          <a:blip r:embed="rId2"/>
          <a:srcRect l="1443" r="19959"/>
          <a:stretch>
            <a:fillRect/>
          </a:stretch>
        </p:blipFill>
        <p:spPr>
          <a:xfrm>
            <a:off x="20" y="10"/>
            <a:ext cx="4635571" cy="6857990"/>
          </a:xfrm>
          <a:prstGeom prst="rect">
            <a:avLst/>
          </a:prstGeom>
          <a:effectLst/>
        </p:spPr>
      </p:pic>
      <p:cxnSp>
        <p:nvCxnSpPr>
          <p:cNvPr id="10" name="Straight Connector 9"/>
          <p:cNvCxnSpPr>
            <a:cxnSpLocks noGrp="1" noRot="1" noChangeAspect="1" noMove="1" noResize="1" noEditPoints="1" noAdjustHandles="1" noChangeArrowheads="1" noChangeShapeType="1"/>
          </p:cNvCxnSpPr>
          <p:nvPr/>
        </p:nvCxnSpPr>
        <p:spPr>
          <a:xfrm>
            <a:off x="5080934" y="2115117"/>
            <a:ext cx="6309360" cy="0"/>
          </a:xfrm>
          <a:prstGeom prst="line">
            <a:avLst/>
          </a:prstGeom>
          <a:ln w="19050">
            <a:solidFill>
              <a:srgbClr val="CBAB79"/>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Θέση περιεχομένου 3"/>
          <p:cNvSpPr>
            <a:spLocks noGrp="1"/>
          </p:cNvSpPr>
          <p:nvPr>
            <p:ph sz="half" idx="2"/>
          </p:nvPr>
        </p:nvSpPr>
        <p:spPr>
          <a:xfrm>
            <a:off x="629920" y="2174240"/>
            <a:ext cx="7315200" cy="2387600"/>
          </a:xfrm>
        </p:spPr>
        <p:txBody>
          <a:bodyPr vert="horz" lIns="91440" tIns="45720" rIns="91440" bIns="45720" rtlCol="0">
            <a:normAutofit/>
          </a:bodyPr>
          <a:lstStyle/>
          <a:p>
            <a:pPr marL="0" indent="0">
              <a:buNone/>
            </a:pPr>
            <a:endParaRPr lang="el-GR" sz="1800" dirty="0">
              <a:latin typeface="Candara" panose="020E0502030303020204" pitchFamily="34" charset="0"/>
            </a:endParaRPr>
          </a:p>
          <a:p>
            <a:pPr marL="0" indent="0">
              <a:buNone/>
            </a:pPr>
            <a:endParaRPr lang="el-GR" sz="1800" dirty="0">
              <a:latin typeface="Candara" panose="020E0502030303020204" pitchFamily="34" charset="0"/>
            </a:endParaRPr>
          </a:p>
          <a:p>
            <a:pPr marL="0" indent="0" algn="ctr">
              <a:buNone/>
            </a:pPr>
            <a:r>
              <a:rPr lang="el-GR" sz="3600" dirty="0">
                <a:latin typeface="Aptos" panose="020B0004020202020204" pitchFamily="34" charset="0"/>
              </a:rPr>
              <a:t>Τι κάνουν οι ομάδες ελέγχου γεγονότων;</a:t>
            </a:r>
            <a:endParaRPr lang="en-US" sz="3600" dirty="0">
              <a:solidFill>
                <a:srgbClr val="FF0000"/>
              </a:solidFill>
              <a:latin typeface="Aptos" panose="020B0004020202020204" pitchFamily="34" charset="0"/>
            </a:endParaRPr>
          </a:p>
          <a:p>
            <a:endParaRPr lang="en-US" sz="1700" dirty="0"/>
          </a:p>
        </p:txBody>
      </p:sp>
      <p:sp>
        <p:nvSpPr>
          <p:cNvPr id="12" name="Isosceles Triangle 11"/>
          <p:cNvSpPr>
            <a:spLocks noGrp="1" noRot="1" noChangeAspect="1" noMove="1" noResize="1" noEditPoints="1" noAdjustHandles="1" noChangeArrowheads="1" noChangeShapeType="1" noTextEdit="1"/>
          </p:cNvSpPr>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a:spLocks noGrp="1" noRot="1" noChangeAspect="1" noMove="1" noResize="1" noEditPoints="1" noAdjustHandles="1" noChangeArrowheads="1" noChangeShapeType="1" noTextEdit="1"/>
          </p:cNvSpPr>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Θέση περιεχομένου 4"/>
          <p:cNvPicPr>
            <a:picLocks noGrp="1" noChangeAspect="1"/>
          </p:cNvPicPr>
          <p:nvPr>
            <p:ph sz="half" idx="1"/>
          </p:nvPr>
        </p:nvPicPr>
        <p:blipFill>
          <a:blip r:embed="rId2"/>
          <a:stretch>
            <a:fillRect/>
          </a:stretch>
        </p:blipFill>
        <p:spPr>
          <a:xfrm>
            <a:off x="8119869" y="2056168"/>
            <a:ext cx="3428663" cy="2745662"/>
          </a:xfrm>
          <a:prstGeom prst="rect">
            <a:avLst/>
          </a:prstGeom>
        </p:spPr>
      </p:pic>
      <p:grpSp>
        <p:nvGrpSpPr>
          <p:cNvPr id="16" name="Group 15"/>
          <p:cNvGrpSpPr>
            <a:grpSpLocks noGrp="1" noUngrp="1" noRot="1" noChangeAspect="1" noMove="1" noResize="1"/>
          </p:cNvGrpSpPr>
          <p:nvPr/>
        </p:nvGrpSpPr>
        <p:grpSpPr>
          <a:xfrm>
            <a:off x="11094720" y="0"/>
            <a:ext cx="1097280" cy="1097280"/>
            <a:chOff x="11094720" y="0"/>
            <a:chExt cx="1097280" cy="1097280"/>
          </a:xfrm>
        </p:grpSpPr>
        <p:sp>
          <p:nvSpPr>
            <p:cNvPr id="17" name="Isosceles Triangle 16"/>
            <p:cNvSpPr/>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rotWithShape="1">
          <a:blip r:embed="rId2"/>
          <a:srcRect l="9500" t="16890" r="14417" b="6074"/>
          <a:stretch>
            <a:fillRect/>
          </a:stretch>
        </p:blipFill>
        <p:spPr>
          <a:xfrm>
            <a:off x="538480" y="340032"/>
            <a:ext cx="11033760" cy="6284288"/>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BE3D92E-EA84-FE3C-82A5-DF3E8FAFA23C}"/>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FECED19-A15B-8B8E-58EE-83A8E0389E95}"/>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Τίτλος 1">
            <a:extLst>
              <a:ext uri="{FF2B5EF4-FFF2-40B4-BE49-F238E27FC236}">
                <a16:creationId xmlns:a16="http://schemas.microsoft.com/office/drawing/2014/main" id="{30829AC0-57EE-4E6A-7FC4-7A4620DC7C72}"/>
              </a:ext>
            </a:extLst>
          </p:cNvPr>
          <p:cNvSpPr>
            <a:spLocks noGrp="1"/>
          </p:cNvSpPr>
          <p:nvPr>
            <p:ph type="title"/>
          </p:nvPr>
        </p:nvSpPr>
        <p:spPr>
          <a:xfrm>
            <a:off x="1539116" y="864108"/>
            <a:ext cx="3073914" cy="5120639"/>
          </a:xfrm>
        </p:spPr>
        <p:txBody>
          <a:bodyPr>
            <a:normAutofit/>
          </a:bodyPr>
          <a:lstStyle/>
          <a:p>
            <a:pPr algn="ctr">
              <a:lnSpc>
                <a:spcPct val="150000"/>
              </a:lnSpc>
            </a:pPr>
            <a:r>
              <a:rPr lang="el-GR" sz="2400" dirty="0">
                <a:solidFill>
                  <a:schemeClr val="tx1"/>
                </a:solidFill>
                <a:latin typeface="Aptos" panose="020B0004020202020204" pitchFamily="34" charset="0"/>
              </a:rPr>
              <a:t>Τι κάνουν οι ομάδες ελέγχου γεγονότων;</a:t>
            </a:r>
          </a:p>
        </p:txBody>
      </p:sp>
      <p:sp>
        <p:nvSpPr>
          <p:cNvPr id="10" name="Rectangle 9">
            <a:extLst>
              <a:ext uri="{FF2B5EF4-FFF2-40B4-BE49-F238E27FC236}">
                <a16:creationId xmlns:a16="http://schemas.microsoft.com/office/drawing/2014/main" id="{690B4E67-32B2-F0E6-2D1F-ABCAC7AE9E25}"/>
              </a:ext>
            </a:extLst>
          </p:cNvPr>
          <p:cNvSpPr>
            <a:spLocks noGrp="1" noRot="1" noChangeAspect="1" noMove="1" noResize="1" noEditPoints="1" noAdjustHandles="1" noChangeArrowheads="1" noChangeShapeType="1" noTextEdit="1"/>
          </p:cNvSpPr>
          <p:nvPr/>
        </p:nvSpPr>
        <p:spPr>
          <a:xfrm>
            <a:off x="0" y="761999"/>
            <a:ext cx="128693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a:extLst>
              <a:ext uri="{FF2B5EF4-FFF2-40B4-BE49-F238E27FC236}">
                <a16:creationId xmlns:a16="http://schemas.microsoft.com/office/drawing/2014/main" id="{BBDDC337-E574-54E7-5BA1-AA828618455D}"/>
              </a:ext>
            </a:extLst>
          </p:cNvPr>
          <p:cNvCxnSpPr>
            <a:cxnSpLocks noGrp="1" noRot="1" noChangeAspect="1" noMove="1" noResize="1" noEditPoints="1" noAdjustHandles="1" noChangeArrowheads="1" noChangeShapeType="1"/>
          </p:cNvCxnSpPr>
          <p:nvPr/>
        </p:nvCxnSpPr>
        <p:spPr>
          <a:xfrm>
            <a:off x="4951129" y="2085681"/>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Θέση περιεχομένου 2">
            <a:extLst>
              <a:ext uri="{FF2B5EF4-FFF2-40B4-BE49-F238E27FC236}">
                <a16:creationId xmlns:a16="http://schemas.microsoft.com/office/drawing/2014/main" id="{1A754B04-27EB-D728-58F7-658B4BD7A73A}"/>
              </a:ext>
            </a:extLst>
          </p:cNvPr>
          <p:cNvSpPr>
            <a:spLocks noGrp="1"/>
          </p:cNvSpPr>
          <p:nvPr>
            <p:ph idx="1"/>
          </p:nvPr>
        </p:nvSpPr>
        <p:spPr>
          <a:xfrm>
            <a:off x="4899804" y="474453"/>
            <a:ext cx="6650966" cy="5840084"/>
          </a:xfrm>
        </p:spPr>
        <p:txBody>
          <a:bodyPr vert="horz" lIns="91440" tIns="45720" rIns="91440" bIns="45720" rtlCol="0" anchor="ctr">
            <a:noAutofit/>
          </a:bodyPr>
          <a:lstStyle/>
          <a:p>
            <a:pPr>
              <a:lnSpc>
                <a:spcPct val="100000"/>
              </a:lnSpc>
              <a:spcBef>
                <a:spcPts val="0"/>
              </a:spcBef>
            </a:pPr>
            <a:r>
              <a:rPr lang="el-GR" sz="1800" dirty="0">
                <a:solidFill>
                  <a:schemeClr val="tx1"/>
                </a:solidFill>
                <a:latin typeface="Aptos" panose="020B0004020202020204" pitchFamily="34" charset="0"/>
              </a:rPr>
              <a:t>Οι ομάδες ελέγχου γεγονότων ασχολούνται με τη </a:t>
            </a:r>
            <a:r>
              <a:rPr lang="el-GR" sz="1800" b="1" dirty="0">
                <a:solidFill>
                  <a:schemeClr val="tx1"/>
                </a:solidFill>
                <a:latin typeface="Aptos" panose="020B0004020202020204" pitchFamily="34" charset="0"/>
              </a:rPr>
              <a:t>συλλογή</a:t>
            </a:r>
            <a:r>
              <a:rPr lang="el-GR" sz="1800" dirty="0">
                <a:solidFill>
                  <a:schemeClr val="tx1"/>
                </a:solidFill>
                <a:latin typeface="Aptos" panose="020B0004020202020204" pitchFamily="34" charset="0"/>
              </a:rPr>
              <a:t>, </a:t>
            </a:r>
            <a:r>
              <a:rPr lang="el-GR" sz="1800" b="1" dirty="0">
                <a:solidFill>
                  <a:schemeClr val="tx1"/>
                </a:solidFill>
                <a:latin typeface="Aptos" panose="020B0004020202020204" pitchFamily="34" charset="0"/>
              </a:rPr>
              <a:t>ανάλυση</a:t>
            </a:r>
            <a:r>
              <a:rPr lang="el-GR" sz="1800" dirty="0">
                <a:solidFill>
                  <a:schemeClr val="tx1"/>
                </a:solidFill>
                <a:latin typeface="Aptos" panose="020B0004020202020204" pitchFamily="34" charset="0"/>
              </a:rPr>
              <a:t> και </a:t>
            </a:r>
            <a:r>
              <a:rPr lang="el-GR" sz="1800" b="1" dirty="0">
                <a:solidFill>
                  <a:schemeClr val="tx1"/>
                </a:solidFill>
                <a:latin typeface="Aptos" panose="020B0004020202020204" pitchFamily="34" charset="0"/>
              </a:rPr>
              <a:t>επαλήθευση</a:t>
            </a:r>
            <a:r>
              <a:rPr lang="el-GR" sz="1800" dirty="0">
                <a:solidFill>
                  <a:schemeClr val="tx1"/>
                </a:solidFill>
                <a:latin typeface="Aptos" panose="020B0004020202020204" pitchFamily="34" charset="0"/>
              </a:rPr>
              <a:t> πληροφοριών για να διασφαλίσουν την ακρίβεια των ειδήσεων και να καταπολεμήσουν την παραπληροφόρηση. Οι βασικές τους λειτουργίες περιλαμβάνουν:</a:t>
            </a:r>
          </a:p>
          <a:p>
            <a:r>
              <a:rPr lang="el-GR" sz="1800" dirty="0">
                <a:solidFill>
                  <a:schemeClr val="tx1"/>
                </a:solidFill>
                <a:latin typeface="Aptos" panose="020B0004020202020204" pitchFamily="34" charset="0"/>
              </a:rPr>
              <a:t>Εντοπισμός Ψευδών Ειδήσεων</a:t>
            </a:r>
          </a:p>
          <a:p>
            <a:pPr lvl="1">
              <a:buFont typeface="Arial" panose="020B0604020202020204" pitchFamily="34" charset="0"/>
              <a:buChar char="•"/>
            </a:pPr>
            <a:r>
              <a:rPr lang="el-GR" sz="1600" dirty="0">
                <a:solidFill>
                  <a:schemeClr val="tx1"/>
                </a:solidFill>
                <a:latin typeface="Aptos" panose="020B0004020202020204" pitchFamily="34" charset="0"/>
              </a:rPr>
              <a:t>Αναγνώριση ύποπτων πληροφοριών: Οι ομάδες παρακολουθούν ειδήσεις, κοινωνικά δίκτυα και δημοσιεύσεις που περιέχουν αμφισβητήσιμες ή ψευδείς πληροφορίες.</a:t>
            </a:r>
          </a:p>
          <a:p>
            <a:pPr lvl="1">
              <a:buFont typeface="Arial" panose="020B0604020202020204" pitchFamily="34" charset="0"/>
              <a:buChar char="•"/>
            </a:pPr>
            <a:r>
              <a:rPr lang="el-GR" sz="1600" dirty="0">
                <a:solidFill>
                  <a:schemeClr val="tx1"/>
                </a:solidFill>
                <a:latin typeface="Aptos" panose="020B0004020202020204" pitchFamily="34" charset="0"/>
              </a:rPr>
              <a:t>Καταγραφή περιπτώσεων: Δημιουργούν λίστες με ιστορίες που χρήζουν διερεύνησης.</a:t>
            </a:r>
          </a:p>
          <a:p>
            <a:pPr>
              <a:buFont typeface="Arial" panose="020B0604020202020204" pitchFamily="34" charset="0"/>
              <a:buChar char="•"/>
            </a:pPr>
            <a:r>
              <a:rPr lang="el-GR" sz="1800" dirty="0">
                <a:solidFill>
                  <a:schemeClr val="tx1"/>
                </a:solidFill>
                <a:latin typeface="Aptos" panose="020B0004020202020204" pitchFamily="34" charset="0"/>
              </a:rPr>
              <a:t>Επαλήθευση Πληροφοριών</a:t>
            </a:r>
          </a:p>
          <a:p>
            <a:pPr lvl="1">
              <a:buFont typeface="Arial" panose="020B0604020202020204" pitchFamily="34" charset="0"/>
              <a:buChar char="•"/>
            </a:pPr>
            <a:r>
              <a:rPr lang="el-GR" sz="1600" dirty="0">
                <a:solidFill>
                  <a:schemeClr val="tx1"/>
                </a:solidFill>
                <a:latin typeface="Aptos" panose="020B0004020202020204" pitchFamily="34" charset="0"/>
              </a:rPr>
              <a:t>Ανάλυση πρωτογενών πηγών: Διασταυρώνουν πληροφορίες με επίσημες πηγές, όπως κρατικά έγγραφα, επιστημονικές έρευνες και αναφορές από έγκυρους φορείς.</a:t>
            </a:r>
          </a:p>
          <a:p>
            <a:pPr lvl="1">
              <a:buFont typeface="Arial" panose="020B0604020202020204" pitchFamily="34" charset="0"/>
              <a:buChar char="•"/>
            </a:pPr>
            <a:r>
              <a:rPr lang="el-GR" sz="1600" dirty="0">
                <a:solidFill>
                  <a:schemeClr val="tx1"/>
                </a:solidFill>
                <a:latin typeface="Aptos" panose="020B0004020202020204" pitchFamily="34" charset="0"/>
              </a:rPr>
              <a:t>Επιβεβαίωση εικόνων και βίντεο: Χρησιμοποιούν εργαλεία όπως το </a:t>
            </a:r>
            <a:r>
              <a:rPr lang="el-GR" sz="1600" dirty="0" err="1">
                <a:solidFill>
                  <a:schemeClr val="tx1"/>
                </a:solidFill>
                <a:latin typeface="Aptos" panose="020B0004020202020204" pitchFamily="34" charset="0"/>
              </a:rPr>
              <a:t>Google</a:t>
            </a:r>
            <a:r>
              <a:rPr lang="el-GR" sz="1600" dirty="0">
                <a:solidFill>
                  <a:schemeClr val="tx1"/>
                </a:solidFill>
                <a:latin typeface="Aptos" panose="020B0004020202020204" pitchFamily="34" charset="0"/>
              </a:rPr>
              <a:t> </a:t>
            </a:r>
            <a:r>
              <a:rPr lang="el-GR" sz="1600" dirty="0" err="1">
                <a:solidFill>
                  <a:schemeClr val="tx1"/>
                </a:solidFill>
                <a:latin typeface="Aptos" panose="020B0004020202020204" pitchFamily="34" charset="0"/>
              </a:rPr>
              <a:t>Reverse</a:t>
            </a:r>
            <a:r>
              <a:rPr lang="el-GR" sz="1600" dirty="0">
                <a:solidFill>
                  <a:schemeClr val="tx1"/>
                </a:solidFill>
                <a:latin typeface="Aptos" panose="020B0004020202020204" pitchFamily="34" charset="0"/>
              </a:rPr>
              <a:t> </a:t>
            </a:r>
            <a:r>
              <a:rPr lang="el-GR" sz="1600" dirty="0" err="1">
                <a:solidFill>
                  <a:schemeClr val="tx1"/>
                </a:solidFill>
                <a:latin typeface="Aptos" panose="020B0004020202020204" pitchFamily="34" charset="0"/>
              </a:rPr>
              <a:t>Image</a:t>
            </a:r>
            <a:r>
              <a:rPr lang="el-GR" sz="1600" dirty="0">
                <a:solidFill>
                  <a:schemeClr val="tx1"/>
                </a:solidFill>
                <a:latin typeface="Aptos" panose="020B0004020202020204" pitchFamily="34" charset="0"/>
              </a:rPr>
              <a:t> </a:t>
            </a:r>
            <a:r>
              <a:rPr lang="el-GR" sz="1600" dirty="0" err="1">
                <a:solidFill>
                  <a:schemeClr val="tx1"/>
                </a:solidFill>
                <a:latin typeface="Aptos" panose="020B0004020202020204" pitchFamily="34" charset="0"/>
              </a:rPr>
              <a:t>Search</a:t>
            </a:r>
            <a:r>
              <a:rPr lang="el-GR" sz="1600" dirty="0">
                <a:solidFill>
                  <a:schemeClr val="tx1"/>
                </a:solidFill>
                <a:latin typeface="Aptos" panose="020B0004020202020204" pitchFamily="34" charset="0"/>
              </a:rPr>
              <a:t> ή το </a:t>
            </a:r>
            <a:r>
              <a:rPr lang="el-GR" sz="1600" dirty="0" err="1">
                <a:solidFill>
                  <a:schemeClr val="tx1"/>
                </a:solidFill>
                <a:latin typeface="Aptos" panose="020B0004020202020204" pitchFamily="34" charset="0"/>
              </a:rPr>
              <a:t>InVID</a:t>
            </a:r>
            <a:r>
              <a:rPr lang="el-GR" sz="1600" dirty="0">
                <a:solidFill>
                  <a:schemeClr val="tx1"/>
                </a:solidFill>
                <a:latin typeface="Aptos" panose="020B0004020202020204" pitchFamily="34" charset="0"/>
              </a:rPr>
              <a:t> για να ελέγξουν την αυθεντικότητα πολυμέσων.</a:t>
            </a:r>
          </a:p>
          <a:p>
            <a:pPr lvl="1">
              <a:buFont typeface="Arial" panose="020B0604020202020204" pitchFamily="34" charset="0"/>
              <a:buChar char="•"/>
            </a:pPr>
            <a:r>
              <a:rPr lang="el-GR" sz="1600" dirty="0">
                <a:solidFill>
                  <a:schemeClr val="tx1"/>
                </a:solidFill>
                <a:latin typeface="Aptos" panose="020B0004020202020204" pitchFamily="34" charset="0"/>
              </a:rPr>
              <a:t>Αξιολόγηση δεδομένων: Ελέγχουν τη χρήση στατιστικών στοιχείων και δεδομένων για να αποφύγουν την παρερμηνεία τους.</a:t>
            </a:r>
            <a:endParaRPr lang="el-GR" sz="1800" dirty="0">
              <a:solidFill>
                <a:schemeClr val="tx1"/>
              </a:solidFill>
              <a:latin typeface="Aptos" panose="020B0004020202020204" pitchFamily="34" charset="0"/>
            </a:endParaRPr>
          </a:p>
          <a:p>
            <a:pPr>
              <a:lnSpc>
                <a:spcPct val="100000"/>
              </a:lnSpc>
              <a:spcBef>
                <a:spcPts val="0"/>
              </a:spcBef>
            </a:pPr>
            <a:endParaRPr lang="el-GR" sz="1600" dirty="0">
              <a:solidFill>
                <a:schemeClr val="tx1"/>
              </a:solidFill>
              <a:latin typeface="Aptos" panose="020B0004020202020204" pitchFamily="34" charset="0"/>
            </a:endParaRPr>
          </a:p>
        </p:txBody>
      </p:sp>
      <p:sp>
        <p:nvSpPr>
          <p:cNvPr id="14" name="Rectangle 13">
            <a:extLst>
              <a:ext uri="{FF2B5EF4-FFF2-40B4-BE49-F238E27FC236}">
                <a16:creationId xmlns:a16="http://schemas.microsoft.com/office/drawing/2014/main" id="{F0461365-D990-FF88-79BD-E85D6744AB8C}"/>
              </a:ext>
            </a:extLst>
          </p:cNvPr>
          <p:cNvSpPr>
            <a:spLocks noGrp="1" noRot="1" noChangeAspect="1" noMove="1" noResize="1" noEditPoints="1" noAdjustHandles="1" noChangeArrowheads="1" noChangeShapeType="1" noTextEdit="1"/>
          </p:cNvSpPr>
          <p:nvPr/>
        </p:nvSpPr>
        <p:spPr>
          <a:xfrm>
            <a:off x="11683988" y="767825"/>
            <a:ext cx="508012"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a:ea typeface="+mn-ea"/>
              <a:cs typeface="+mn-cs"/>
            </a:endParaRPr>
          </a:p>
        </p:txBody>
      </p:sp>
    </p:spTree>
    <p:extLst>
      <p:ext uri="{BB962C8B-B14F-4D97-AF65-F5344CB8AC3E}">
        <p14:creationId xmlns:p14="http://schemas.microsoft.com/office/powerpoint/2010/main" val="26211045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72927F0-F6AF-5398-E57B-5F46F2D7011C}"/>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C952EA8-312B-C3D7-1324-BBE75EF833BE}"/>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Τίτλος 1">
            <a:extLst>
              <a:ext uri="{FF2B5EF4-FFF2-40B4-BE49-F238E27FC236}">
                <a16:creationId xmlns:a16="http://schemas.microsoft.com/office/drawing/2014/main" id="{A2CA0517-CDAD-C702-F630-240E4CE1AA47}"/>
              </a:ext>
            </a:extLst>
          </p:cNvPr>
          <p:cNvSpPr>
            <a:spLocks noGrp="1"/>
          </p:cNvSpPr>
          <p:nvPr>
            <p:ph type="title"/>
          </p:nvPr>
        </p:nvSpPr>
        <p:spPr>
          <a:xfrm>
            <a:off x="1539116" y="864108"/>
            <a:ext cx="3073914" cy="5120639"/>
          </a:xfrm>
        </p:spPr>
        <p:txBody>
          <a:bodyPr>
            <a:normAutofit/>
          </a:bodyPr>
          <a:lstStyle/>
          <a:p>
            <a:pPr algn="ctr">
              <a:lnSpc>
                <a:spcPct val="150000"/>
              </a:lnSpc>
            </a:pPr>
            <a:r>
              <a:rPr lang="el-GR" sz="2400" dirty="0">
                <a:solidFill>
                  <a:schemeClr val="tx1"/>
                </a:solidFill>
                <a:latin typeface="Aptos" panose="020B0004020202020204" pitchFamily="34" charset="0"/>
              </a:rPr>
              <a:t>Τι κάνουν οι ομάδες ελέγχου γεγονότων;</a:t>
            </a:r>
          </a:p>
        </p:txBody>
      </p:sp>
      <p:sp>
        <p:nvSpPr>
          <p:cNvPr id="10" name="Rectangle 9">
            <a:extLst>
              <a:ext uri="{FF2B5EF4-FFF2-40B4-BE49-F238E27FC236}">
                <a16:creationId xmlns:a16="http://schemas.microsoft.com/office/drawing/2014/main" id="{173216A6-91C8-ED9E-96EF-B53EAC491E9F}"/>
              </a:ext>
            </a:extLst>
          </p:cNvPr>
          <p:cNvSpPr>
            <a:spLocks noGrp="1" noRot="1" noChangeAspect="1" noMove="1" noResize="1" noEditPoints="1" noAdjustHandles="1" noChangeArrowheads="1" noChangeShapeType="1" noTextEdit="1"/>
          </p:cNvSpPr>
          <p:nvPr/>
        </p:nvSpPr>
        <p:spPr>
          <a:xfrm>
            <a:off x="0" y="761999"/>
            <a:ext cx="128693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a:extLst>
              <a:ext uri="{FF2B5EF4-FFF2-40B4-BE49-F238E27FC236}">
                <a16:creationId xmlns:a16="http://schemas.microsoft.com/office/drawing/2014/main" id="{0D62A44E-5510-91B2-5ABA-FBFC407092D3}"/>
              </a:ext>
            </a:extLst>
          </p:cNvPr>
          <p:cNvCxnSpPr>
            <a:cxnSpLocks noGrp="1" noRot="1" noChangeAspect="1" noMove="1" noResize="1" noEditPoints="1" noAdjustHandles="1" noChangeArrowheads="1" noChangeShapeType="1"/>
          </p:cNvCxnSpPr>
          <p:nvPr/>
        </p:nvCxnSpPr>
        <p:spPr>
          <a:xfrm>
            <a:off x="4951129" y="2085681"/>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Θέση περιεχομένου 2">
            <a:extLst>
              <a:ext uri="{FF2B5EF4-FFF2-40B4-BE49-F238E27FC236}">
                <a16:creationId xmlns:a16="http://schemas.microsoft.com/office/drawing/2014/main" id="{44111C13-939B-BACA-8379-650792FCABCA}"/>
              </a:ext>
            </a:extLst>
          </p:cNvPr>
          <p:cNvSpPr>
            <a:spLocks noGrp="1"/>
          </p:cNvSpPr>
          <p:nvPr>
            <p:ph idx="1"/>
          </p:nvPr>
        </p:nvSpPr>
        <p:spPr>
          <a:xfrm>
            <a:off x="4899804" y="474453"/>
            <a:ext cx="6650966" cy="5840084"/>
          </a:xfrm>
        </p:spPr>
        <p:txBody>
          <a:bodyPr vert="horz" lIns="91440" tIns="45720" rIns="91440" bIns="45720" rtlCol="0" anchor="ctr">
            <a:noAutofit/>
          </a:bodyPr>
          <a:lstStyle/>
          <a:p>
            <a:pPr>
              <a:lnSpc>
                <a:spcPct val="100000"/>
              </a:lnSpc>
              <a:spcBef>
                <a:spcPts val="0"/>
              </a:spcBef>
            </a:pPr>
            <a:r>
              <a:rPr lang="el-GR" sz="1800" dirty="0">
                <a:solidFill>
                  <a:schemeClr val="tx1"/>
                </a:solidFill>
                <a:latin typeface="Aptos" panose="020B0004020202020204" pitchFamily="34" charset="0"/>
              </a:rPr>
              <a:t>Ανάλυση και Επεξήγηση</a:t>
            </a:r>
          </a:p>
          <a:p>
            <a:pPr lvl="1">
              <a:lnSpc>
                <a:spcPct val="100000"/>
              </a:lnSpc>
              <a:spcBef>
                <a:spcPts val="0"/>
              </a:spcBef>
            </a:pPr>
            <a:r>
              <a:rPr lang="el-GR" sz="1600" dirty="0">
                <a:solidFill>
                  <a:schemeClr val="tx1"/>
                </a:solidFill>
                <a:latin typeface="Aptos" panose="020B0004020202020204" pitchFamily="34" charset="0"/>
              </a:rPr>
              <a:t>Εξήγηση των ευρημάτων: Δημοσιεύουν αναφορές που εξηγούν γιατί μια πληροφορία είναι αληθής ή ψευδής.</a:t>
            </a:r>
          </a:p>
          <a:p>
            <a:pPr lvl="1">
              <a:lnSpc>
                <a:spcPct val="100000"/>
              </a:lnSpc>
              <a:spcBef>
                <a:spcPts val="0"/>
              </a:spcBef>
            </a:pPr>
            <a:r>
              <a:rPr lang="el-GR" sz="1600" dirty="0">
                <a:solidFill>
                  <a:schemeClr val="tx1"/>
                </a:solidFill>
                <a:latin typeface="Aptos" panose="020B0004020202020204" pitchFamily="34" charset="0"/>
              </a:rPr>
              <a:t>Αναγνώριση προθέσεων: Διαχωρίζουν την παραπληροφόρηση (</a:t>
            </a:r>
            <a:r>
              <a:rPr lang="el-GR" sz="1600" dirty="0" err="1">
                <a:solidFill>
                  <a:schemeClr val="tx1"/>
                </a:solidFill>
                <a:latin typeface="Aptos" panose="020B0004020202020204" pitchFamily="34" charset="0"/>
              </a:rPr>
              <a:t>misinformation</a:t>
            </a:r>
            <a:r>
              <a:rPr lang="el-GR" sz="1600" dirty="0">
                <a:solidFill>
                  <a:schemeClr val="tx1"/>
                </a:solidFill>
                <a:latin typeface="Aptos" panose="020B0004020202020204" pitchFamily="34" charset="0"/>
              </a:rPr>
              <a:t>) από την εσκεμμένη παραπληροφόρηση (</a:t>
            </a:r>
            <a:r>
              <a:rPr lang="el-GR" sz="1600" dirty="0" err="1">
                <a:solidFill>
                  <a:schemeClr val="tx1"/>
                </a:solidFill>
                <a:latin typeface="Aptos" panose="020B0004020202020204" pitchFamily="34" charset="0"/>
              </a:rPr>
              <a:t>disinformation</a:t>
            </a:r>
            <a:r>
              <a:rPr lang="el-GR" sz="1600" dirty="0">
                <a:solidFill>
                  <a:schemeClr val="tx1"/>
                </a:solidFill>
                <a:latin typeface="Aptos" panose="020B0004020202020204" pitchFamily="34" charset="0"/>
              </a:rPr>
              <a:t>).</a:t>
            </a:r>
          </a:p>
          <a:p>
            <a:r>
              <a:rPr lang="el-GR" sz="1800" dirty="0">
                <a:solidFill>
                  <a:schemeClr val="tx1"/>
                </a:solidFill>
                <a:latin typeface="Aptos" panose="020B0004020202020204" pitchFamily="34" charset="0"/>
              </a:rPr>
              <a:t>Εκπαίδευση και Ενημέρωση</a:t>
            </a:r>
          </a:p>
          <a:p>
            <a:pPr lvl="1">
              <a:buFont typeface="Arial" panose="020B0604020202020204" pitchFamily="34" charset="0"/>
              <a:buChar char="•"/>
            </a:pPr>
            <a:r>
              <a:rPr lang="el-GR" sz="1600" dirty="0">
                <a:solidFill>
                  <a:schemeClr val="tx1"/>
                </a:solidFill>
                <a:latin typeface="Aptos" panose="020B0004020202020204" pitchFamily="34" charset="0"/>
              </a:rPr>
              <a:t>Ενημέρωση κοινού: Εκπαιδεύουν το κοινό να αναγνωρίζει </a:t>
            </a:r>
            <a:r>
              <a:rPr lang="el-GR" sz="1600" dirty="0" err="1">
                <a:solidFill>
                  <a:schemeClr val="tx1"/>
                </a:solidFill>
                <a:latin typeface="Aptos" panose="020B0004020202020204" pitchFamily="34" charset="0"/>
              </a:rPr>
              <a:t>fake</a:t>
            </a:r>
            <a:r>
              <a:rPr lang="el-GR" sz="1600" dirty="0">
                <a:solidFill>
                  <a:schemeClr val="tx1"/>
                </a:solidFill>
                <a:latin typeface="Aptos" panose="020B0004020202020204" pitchFamily="34" charset="0"/>
              </a:rPr>
              <a:t> </a:t>
            </a:r>
            <a:r>
              <a:rPr lang="el-GR" sz="1600" dirty="0" err="1">
                <a:solidFill>
                  <a:schemeClr val="tx1"/>
                </a:solidFill>
                <a:latin typeface="Aptos" panose="020B0004020202020204" pitchFamily="34" charset="0"/>
              </a:rPr>
              <a:t>news</a:t>
            </a:r>
            <a:r>
              <a:rPr lang="el-GR" sz="1600" dirty="0">
                <a:solidFill>
                  <a:schemeClr val="tx1"/>
                </a:solidFill>
                <a:latin typeface="Aptos" panose="020B0004020202020204" pitchFamily="34" charset="0"/>
              </a:rPr>
              <a:t> μέσω σεμιναρίων και οδηγών.</a:t>
            </a:r>
          </a:p>
          <a:p>
            <a:pPr lvl="1">
              <a:buFont typeface="Arial" panose="020B0604020202020204" pitchFamily="34" charset="0"/>
              <a:buChar char="•"/>
            </a:pPr>
            <a:r>
              <a:rPr lang="el-GR" sz="1600" dirty="0">
                <a:solidFill>
                  <a:schemeClr val="tx1"/>
                </a:solidFill>
                <a:latin typeface="Aptos" panose="020B0004020202020204" pitchFamily="34" charset="0"/>
              </a:rPr>
              <a:t>Εργαλεία και πλατφόρμες: Παρέχουν εργαλεία όπως το FactCheck.org, το </a:t>
            </a:r>
            <a:r>
              <a:rPr lang="el-GR" sz="1600" dirty="0" err="1">
                <a:solidFill>
                  <a:schemeClr val="tx1"/>
                </a:solidFill>
                <a:latin typeface="Aptos" panose="020B0004020202020204" pitchFamily="34" charset="0"/>
              </a:rPr>
              <a:t>Ellinika</a:t>
            </a:r>
            <a:r>
              <a:rPr lang="el-GR" sz="1600" dirty="0">
                <a:solidFill>
                  <a:schemeClr val="tx1"/>
                </a:solidFill>
                <a:latin typeface="Aptos" panose="020B0004020202020204" pitchFamily="34" charset="0"/>
              </a:rPr>
              <a:t> </a:t>
            </a:r>
            <a:r>
              <a:rPr lang="el-GR" sz="1600" dirty="0" err="1">
                <a:solidFill>
                  <a:schemeClr val="tx1"/>
                </a:solidFill>
                <a:latin typeface="Aptos" panose="020B0004020202020204" pitchFamily="34" charset="0"/>
              </a:rPr>
              <a:t>Hoaxes</a:t>
            </a:r>
            <a:r>
              <a:rPr lang="el-GR" sz="1600" dirty="0">
                <a:solidFill>
                  <a:schemeClr val="tx1"/>
                </a:solidFill>
                <a:latin typeface="Aptos" panose="020B0004020202020204" pitchFamily="34" charset="0"/>
              </a:rPr>
              <a:t>, και διεθνείς πλατφόρμες για αυτοματοποιημένους ελέγχους.</a:t>
            </a:r>
          </a:p>
          <a:p>
            <a:pPr>
              <a:buFont typeface="Arial" panose="020B0604020202020204" pitchFamily="34" charset="0"/>
              <a:buChar char="•"/>
            </a:pPr>
            <a:r>
              <a:rPr lang="el-GR" dirty="0">
                <a:solidFill>
                  <a:schemeClr val="tx1"/>
                </a:solidFill>
                <a:latin typeface="Aptos" panose="020B0004020202020204" pitchFamily="34" charset="0"/>
              </a:rPr>
              <a:t>Συνεργασία με τα Μέσα</a:t>
            </a:r>
          </a:p>
          <a:p>
            <a:pPr lvl="1">
              <a:buFont typeface="Arial" panose="020B0604020202020204" pitchFamily="34" charset="0"/>
              <a:buChar char="•"/>
            </a:pPr>
            <a:r>
              <a:rPr lang="el-GR" sz="1600" dirty="0">
                <a:solidFill>
                  <a:schemeClr val="tx1"/>
                </a:solidFill>
                <a:latin typeface="Aptos" panose="020B0004020202020204" pitchFamily="34" charset="0"/>
              </a:rPr>
              <a:t>Υποστήριξη δημοσιογράφων: Παρέχουν πληροφορίες και δεδομένα για επαλήθευση σε ειδησεογραφικά πρακτορεία.</a:t>
            </a:r>
          </a:p>
          <a:p>
            <a:pPr lvl="1">
              <a:buFont typeface="Arial" panose="020B0604020202020204" pitchFamily="34" charset="0"/>
              <a:buChar char="•"/>
            </a:pPr>
            <a:r>
              <a:rPr lang="el-GR" sz="1600" dirty="0">
                <a:solidFill>
                  <a:schemeClr val="tx1"/>
                </a:solidFill>
                <a:latin typeface="Aptos" panose="020B0004020202020204" pitchFamily="34" charset="0"/>
              </a:rPr>
              <a:t>Ενσωμάτωση μηχανισμών στα ΜΜΕ: Συνεργάζονται με οργανισμούς για να ενσωματώσουν </a:t>
            </a:r>
            <a:r>
              <a:rPr lang="el-GR" sz="1600" dirty="0" err="1">
                <a:solidFill>
                  <a:schemeClr val="tx1"/>
                </a:solidFill>
                <a:latin typeface="Aptos" panose="020B0004020202020204" pitchFamily="34" charset="0"/>
              </a:rPr>
              <a:t>fact-checking</a:t>
            </a:r>
            <a:r>
              <a:rPr lang="el-GR" sz="1600" dirty="0">
                <a:solidFill>
                  <a:schemeClr val="tx1"/>
                </a:solidFill>
                <a:latin typeface="Aptos" panose="020B0004020202020204" pitchFamily="34" charset="0"/>
              </a:rPr>
              <a:t> διαδικασίες στις ειδήσεις.</a:t>
            </a:r>
            <a:endParaRPr lang="el-GR" sz="1400" dirty="0">
              <a:solidFill>
                <a:schemeClr val="tx1"/>
              </a:solidFill>
              <a:latin typeface="Aptos" panose="020B0004020202020204" pitchFamily="34" charset="0"/>
            </a:endParaRPr>
          </a:p>
        </p:txBody>
      </p:sp>
      <p:sp>
        <p:nvSpPr>
          <p:cNvPr id="14" name="Rectangle 13">
            <a:extLst>
              <a:ext uri="{FF2B5EF4-FFF2-40B4-BE49-F238E27FC236}">
                <a16:creationId xmlns:a16="http://schemas.microsoft.com/office/drawing/2014/main" id="{32425ACD-163E-4BC9-A3F4-0F7712F8E2DC}"/>
              </a:ext>
            </a:extLst>
          </p:cNvPr>
          <p:cNvSpPr>
            <a:spLocks noGrp="1" noRot="1" noChangeAspect="1" noMove="1" noResize="1" noEditPoints="1" noAdjustHandles="1" noChangeArrowheads="1" noChangeShapeType="1" noTextEdit="1"/>
          </p:cNvSpPr>
          <p:nvPr/>
        </p:nvSpPr>
        <p:spPr>
          <a:xfrm>
            <a:off x="11683988" y="767825"/>
            <a:ext cx="508012"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a:ea typeface="+mn-ea"/>
              <a:cs typeface="+mn-cs"/>
            </a:endParaRPr>
          </a:p>
        </p:txBody>
      </p:sp>
    </p:spTree>
    <p:extLst>
      <p:ext uri="{BB962C8B-B14F-4D97-AF65-F5344CB8AC3E}">
        <p14:creationId xmlns:p14="http://schemas.microsoft.com/office/powerpoint/2010/main" val="7290651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a:spLocks noGrp="1" noRot="1" noChangeAspect="1" noMove="1" noResize="1" noEditPoints="1" noAdjustHandles="1" noChangeArrowheads="1" noChangeShapeType="1" noTextEdit="1"/>
          </p:cNvSpPr>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Θέση περιεχομένου 4"/>
          <p:cNvPicPr>
            <a:picLocks noGrp="1" noChangeAspect="1"/>
          </p:cNvPicPr>
          <p:nvPr>
            <p:ph idx="1"/>
          </p:nvPr>
        </p:nvPicPr>
        <p:blipFill rotWithShape="1">
          <a:blip r:embed="rId2">
            <a:extLst>
              <a:ext uri="{28A0092B-C50C-407E-A947-70E740481C1C}">
                <a14:useLocalDpi xmlns:a14="http://schemas.microsoft.com/office/drawing/2010/main" val="0"/>
              </a:ext>
            </a:extLst>
          </a:blip>
          <a:srcRect l="12880" t="9538" r="12394" b="13853"/>
          <a:stretch>
            <a:fillRect/>
          </a:stretch>
        </p:blipFill>
        <p:spPr>
          <a:xfrm>
            <a:off x="1178560" y="575643"/>
            <a:ext cx="9865360" cy="5689149"/>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345FF4B9-210B-B919-A3A6-F5010F90B574}"/>
              </a:ext>
            </a:extLst>
          </p:cNvPr>
          <p:cNvPicPr>
            <a:picLocks noChangeAspect="1"/>
          </p:cNvPicPr>
          <p:nvPr/>
        </p:nvPicPr>
        <p:blipFill>
          <a:blip r:embed="rId2"/>
          <a:stretch>
            <a:fillRect/>
          </a:stretch>
        </p:blipFill>
        <p:spPr>
          <a:xfrm>
            <a:off x="2240183" y="0"/>
            <a:ext cx="7711633" cy="6858000"/>
          </a:xfrm>
          <a:prstGeom prst="rect">
            <a:avLst/>
          </a:prstGeom>
        </p:spPr>
      </p:pic>
    </p:spTree>
    <p:extLst>
      <p:ext uri="{BB962C8B-B14F-4D97-AF65-F5344CB8AC3E}">
        <p14:creationId xmlns:p14="http://schemas.microsoft.com/office/powerpoint/2010/main" val="25364086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a:spLocks noGrp="1" noRot="1" noChangeAspect="1" noMove="1" noResize="1" noEditPoints="1" noAdjustHandles="1" noChangeArrowheads="1" noChangeShapeType="1" noTextEdit="1"/>
          </p:cNvSpPr>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Θέση περιεχομένου 4"/>
          <p:cNvPicPr>
            <a:picLocks noGrp="1" noChangeAspect="1"/>
          </p:cNvPicPr>
          <p:nvPr>
            <p:ph idx="1"/>
          </p:nvPr>
        </p:nvPicPr>
        <p:blipFill rotWithShape="1">
          <a:blip r:embed="rId2"/>
          <a:srcRect l="2391" t="10113" r="5932" b="9100"/>
          <a:stretch>
            <a:fillRect/>
          </a:stretch>
        </p:blipFill>
        <p:spPr>
          <a:xfrm>
            <a:off x="640080" y="890262"/>
            <a:ext cx="10727634" cy="5317498"/>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a:spLocks noGrp="1" noRot="1" noChangeAspect="1" noMove="1" noResize="1" noEditPoints="1" noAdjustHandles="1" noChangeArrowheads="1" noChangeShapeType="1" noTextEdit="1"/>
          </p:cNvSpPr>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Θέση περιεχομένου 4"/>
          <p:cNvPicPr>
            <a:picLocks noGrp="1" noChangeAspect="1"/>
          </p:cNvPicPr>
          <p:nvPr>
            <p:ph idx="1"/>
          </p:nvPr>
        </p:nvPicPr>
        <p:blipFill rotWithShape="1">
          <a:blip r:embed="rId2">
            <a:extLst>
              <a:ext uri="{28A0092B-C50C-407E-A947-70E740481C1C}">
                <a14:useLocalDpi xmlns:a14="http://schemas.microsoft.com/office/drawing/2010/main" val="0"/>
              </a:ext>
            </a:extLst>
          </a:blip>
          <a:srcRect l="14869" t="9706" r="15710" b="5939"/>
          <a:stretch>
            <a:fillRect/>
          </a:stretch>
        </p:blipFill>
        <p:spPr>
          <a:xfrm>
            <a:off x="2020643" y="643467"/>
            <a:ext cx="8150713" cy="5571066"/>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rotWithShape="1">
          <a:blip r:embed="rId2">
            <a:extLst>
              <a:ext uri="{28A0092B-C50C-407E-A947-70E740481C1C}">
                <a14:useLocalDpi xmlns:a14="http://schemas.microsoft.com/office/drawing/2010/main" val="0"/>
              </a:ext>
            </a:extLst>
          </a:blip>
          <a:srcRect l="9167" t="20618" r="14897" b="6305"/>
          <a:stretch>
            <a:fillRect/>
          </a:stretch>
        </p:blipFill>
        <p:spPr>
          <a:xfrm>
            <a:off x="300662" y="365760"/>
            <a:ext cx="11576378" cy="6266494"/>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rotWithShape="1">
          <a:blip r:embed="rId2">
            <a:extLst>
              <a:ext uri="{28A0092B-C50C-407E-A947-70E740481C1C}">
                <a14:useLocalDpi xmlns:a14="http://schemas.microsoft.com/office/drawing/2010/main" val="0"/>
              </a:ext>
            </a:extLst>
          </a:blip>
          <a:srcRect l="9427" t="17798" r="14481" b="6998"/>
          <a:stretch>
            <a:fillRect/>
          </a:stretch>
        </p:blipFill>
        <p:spPr>
          <a:xfrm>
            <a:off x="386080" y="254000"/>
            <a:ext cx="11564590" cy="642921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descr="Εικόνα που περιέχει κείμενο&#10;&#10;Περιγραφή που δημιουργήθηκε αυτόματα"/>
          <p:cNvPicPr>
            <a:picLocks noChangeAspect="1"/>
          </p:cNvPicPr>
          <p:nvPr/>
        </p:nvPicPr>
        <p:blipFill rotWithShape="1">
          <a:blip r:embed="rId2">
            <a:extLst>
              <a:ext uri="{28A0092B-C50C-407E-A947-70E740481C1C}">
                <a14:useLocalDpi xmlns:a14="http://schemas.microsoft.com/office/drawing/2010/main" val="0"/>
              </a:ext>
            </a:extLst>
          </a:blip>
          <a:srcRect l="44565" t="17599" r="22371" b="7463"/>
          <a:stretch>
            <a:fillRect/>
          </a:stretch>
        </p:blipFill>
        <p:spPr bwMode="auto">
          <a:xfrm>
            <a:off x="3597275" y="106680"/>
            <a:ext cx="5191125" cy="6618359"/>
          </a:xfrm>
          <a:prstGeom prst="rect">
            <a:avLst/>
          </a:prstGeom>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rotWithShape="1">
          <a:blip r:embed="rId2">
            <a:extLst>
              <a:ext uri="{28A0092B-C50C-407E-A947-70E740481C1C}">
                <a14:useLocalDpi xmlns:a14="http://schemas.microsoft.com/office/drawing/2010/main" val="0"/>
              </a:ext>
            </a:extLst>
          </a:blip>
          <a:srcRect l="9928" t="17762" r="14957" b="7112"/>
          <a:stretch>
            <a:fillRect/>
          </a:stretch>
        </p:blipFill>
        <p:spPr>
          <a:xfrm>
            <a:off x="406400" y="212635"/>
            <a:ext cx="11490959" cy="6464504"/>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rotWithShape="1">
          <a:blip r:embed="rId2">
            <a:extLst>
              <a:ext uri="{28A0092B-C50C-407E-A947-70E740481C1C}">
                <a14:useLocalDpi xmlns:a14="http://schemas.microsoft.com/office/drawing/2010/main" val="0"/>
              </a:ext>
            </a:extLst>
          </a:blip>
          <a:srcRect l="9377" t="18715" r="15212" b="6789"/>
          <a:stretch>
            <a:fillRect/>
          </a:stretch>
        </p:blipFill>
        <p:spPr>
          <a:xfrm>
            <a:off x="284480" y="237834"/>
            <a:ext cx="11633200" cy="6464407"/>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rotWithShape="1">
          <a:blip r:embed="rId2">
            <a:extLst>
              <a:ext uri="{28A0092B-C50C-407E-A947-70E740481C1C}">
                <a14:useLocalDpi xmlns:a14="http://schemas.microsoft.com/office/drawing/2010/main" val="0"/>
              </a:ext>
            </a:extLst>
          </a:blip>
          <a:srcRect l="9781" t="17312" r="15283" b="7075"/>
          <a:stretch>
            <a:fillRect/>
          </a:stretch>
        </p:blipFill>
        <p:spPr>
          <a:xfrm>
            <a:off x="396240" y="217968"/>
            <a:ext cx="11348719" cy="6441522"/>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rotWithShape="1">
          <a:blip r:embed="rId2">
            <a:extLst>
              <a:ext uri="{28A0092B-C50C-407E-A947-70E740481C1C}">
                <a14:useLocalDpi xmlns:a14="http://schemas.microsoft.com/office/drawing/2010/main" val="0"/>
              </a:ext>
            </a:extLst>
          </a:blip>
          <a:srcRect l="9511" t="17291" r="14687" b="7487"/>
          <a:stretch>
            <a:fillRect/>
          </a:stretch>
        </p:blipFill>
        <p:spPr>
          <a:xfrm>
            <a:off x="447040" y="321465"/>
            <a:ext cx="11267439" cy="6289497"/>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rotWithShape="1">
          <a:blip r:embed="rId2"/>
          <a:srcRect l="9667" t="17778" r="15250" b="7852"/>
          <a:stretch>
            <a:fillRect/>
          </a:stretch>
        </p:blipFill>
        <p:spPr>
          <a:xfrm>
            <a:off x="375920" y="273135"/>
            <a:ext cx="11501120" cy="6407949"/>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rotWithShape="1">
          <a:blip r:embed="rId2">
            <a:extLst>
              <a:ext uri="{28A0092B-C50C-407E-A947-70E740481C1C}">
                <a14:useLocalDpi xmlns:a14="http://schemas.microsoft.com/office/drawing/2010/main" val="0"/>
              </a:ext>
            </a:extLst>
          </a:blip>
          <a:srcRect l="4328" t="10073" r="7068" b="14701"/>
          <a:stretch>
            <a:fillRect/>
          </a:stretch>
        </p:blipFill>
        <p:spPr>
          <a:xfrm>
            <a:off x="132015" y="568960"/>
            <a:ext cx="11977537" cy="5720080"/>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p:cNvSpPr>
            <a:spLocks noGrp="1"/>
          </p:cNvSpPr>
          <p:nvPr>
            <p:ph type="ctrTitle"/>
          </p:nvPr>
        </p:nvSpPr>
        <p:spPr>
          <a:xfrm>
            <a:off x="1524000" y="4370227"/>
            <a:ext cx="9144000" cy="1193138"/>
          </a:xfrm>
        </p:spPr>
        <p:txBody>
          <a:bodyPr>
            <a:normAutofit/>
          </a:bodyPr>
          <a:lstStyle/>
          <a:p>
            <a:r>
              <a:rPr lang="el-GR" sz="4400" dirty="0">
                <a:latin typeface="Aptos" panose="020B0004020202020204" pitchFamily="34" charset="0"/>
              </a:rPr>
              <a:t>Τι θα κάναμε ως δημοσιογράφοι;</a:t>
            </a:r>
            <a:endParaRPr lang="en-US" sz="4400" dirty="0">
              <a:latin typeface="Aptos" panose="020B0004020202020204" pitchFamily="34" charset="0"/>
            </a:endParaRPr>
          </a:p>
        </p:txBody>
      </p:sp>
      <p:pic>
        <p:nvPicPr>
          <p:cNvPr id="4" name="Εικόνα 3"/>
          <p:cNvPicPr>
            <a:picLocks noChangeAspect="1"/>
          </p:cNvPicPr>
          <p:nvPr/>
        </p:nvPicPr>
        <p:blipFill rotWithShape="1">
          <a:blip r:embed="rId2"/>
          <a:srcRect l="9492" r="1" b="1"/>
          <a:stretch>
            <a:fillRect/>
          </a:stretch>
        </p:blipFill>
        <p:spPr>
          <a:xfrm>
            <a:off x="1690046" y="386205"/>
            <a:ext cx="8903441" cy="3766876"/>
          </a:xfrm>
          <a:custGeom>
            <a:avLst/>
            <a:gdLst/>
            <a:ahLst/>
            <a:cxnLst/>
            <a:rect l="l" t="t" r="r" b="b"/>
            <a:pathLst>
              <a:path w="8903441" h="3766876">
                <a:moveTo>
                  <a:pt x="8890380" y="1667288"/>
                </a:moveTo>
                <a:lnTo>
                  <a:pt x="8895460" y="1677046"/>
                </a:lnTo>
                <a:cubicBezTo>
                  <a:pt x="8905866" y="1703466"/>
                  <a:pt x="8906717" y="1724063"/>
                  <a:pt x="8894323" y="1729738"/>
                </a:cubicBezTo>
                <a:lnTo>
                  <a:pt x="8891365" y="1729349"/>
                </a:lnTo>
                <a:lnTo>
                  <a:pt x="8891421" y="1712412"/>
                </a:lnTo>
                <a:cubicBezTo>
                  <a:pt x="8891337" y="1700170"/>
                  <a:pt x="8891138" y="1688653"/>
                  <a:pt x="8890856" y="1678595"/>
                </a:cubicBezTo>
                <a:close/>
                <a:moveTo>
                  <a:pt x="8888451" y="1641624"/>
                </a:moveTo>
                <a:cubicBezTo>
                  <a:pt x="8888927" y="1642911"/>
                  <a:pt x="8889388" y="1647125"/>
                  <a:pt x="8889800" y="1653531"/>
                </a:cubicBezTo>
                <a:lnTo>
                  <a:pt x="8890380" y="1667288"/>
                </a:lnTo>
                <a:lnTo>
                  <a:pt x="8884645" y="1656272"/>
                </a:lnTo>
                <a:lnTo>
                  <a:pt x="8886368" y="1643902"/>
                </a:lnTo>
                <a:cubicBezTo>
                  <a:pt x="8887058" y="1640758"/>
                  <a:pt x="8887743" y="1639762"/>
                  <a:pt x="8888451" y="1641624"/>
                </a:cubicBezTo>
                <a:close/>
                <a:moveTo>
                  <a:pt x="999724" y="1241031"/>
                </a:moveTo>
                <a:cubicBezTo>
                  <a:pt x="998379" y="1242269"/>
                  <a:pt x="996554" y="1243547"/>
                  <a:pt x="995210" y="1244785"/>
                </a:cubicBezTo>
                <a:cubicBezTo>
                  <a:pt x="1005261" y="1248940"/>
                  <a:pt x="1015746" y="1252497"/>
                  <a:pt x="1025774" y="1256374"/>
                </a:cubicBezTo>
                <a:cubicBezTo>
                  <a:pt x="1037480" y="1257305"/>
                  <a:pt x="1049668" y="1258195"/>
                  <a:pt x="1060894" y="1259168"/>
                </a:cubicBezTo>
                <a:cubicBezTo>
                  <a:pt x="1040504" y="1253123"/>
                  <a:pt x="1020115" y="1247076"/>
                  <a:pt x="999724" y="1241031"/>
                </a:cubicBezTo>
                <a:close/>
                <a:moveTo>
                  <a:pt x="1319296" y="820371"/>
                </a:moveTo>
                <a:cubicBezTo>
                  <a:pt x="1421680" y="872109"/>
                  <a:pt x="1548101" y="905226"/>
                  <a:pt x="1681342" y="933268"/>
                </a:cubicBezTo>
                <a:cubicBezTo>
                  <a:pt x="1683167" y="931988"/>
                  <a:pt x="1684512" y="930751"/>
                  <a:pt x="1686338" y="929471"/>
                </a:cubicBezTo>
                <a:cubicBezTo>
                  <a:pt x="1563998" y="893197"/>
                  <a:pt x="1441635" y="856646"/>
                  <a:pt x="1319296" y="820371"/>
                </a:cubicBezTo>
                <a:close/>
                <a:moveTo>
                  <a:pt x="7894848" y="858"/>
                </a:moveTo>
                <a:cubicBezTo>
                  <a:pt x="7906700" y="3455"/>
                  <a:pt x="7910528" y="8436"/>
                  <a:pt x="7907341" y="16271"/>
                </a:cubicBezTo>
                <a:cubicBezTo>
                  <a:pt x="7902882" y="26177"/>
                  <a:pt x="7893520" y="35394"/>
                  <a:pt x="7882642" y="43904"/>
                </a:cubicBezTo>
                <a:cubicBezTo>
                  <a:pt x="7831903" y="83897"/>
                  <a:pt x="7856047" y="94090"/>
                  <a:pt x="7927648" y="93123"/>
                </a:cubicBezTo>
                <a:cubicBezTo>
                  <a:pt x="7991511" y="92274"/>
                  <a:pt x="8055318" y="85274"/>
                  <a:pt x="8119655" y="78787"/>
                </a:cubicBezTo>
                <a:cubicBezTo>
                  <a:pt x="8151329" y="75447"/>
                  <a:pt x="8152942" y="77265"/>
                  <a:pt x="8141786" y="93635"/>
                </a:cubicBezTo>
                <a:cubicBezTo>
                  <a:pt x="8123815" y="120677"/>
                  <a:pt x="8122595" y="145410"/>
                  <a:pt x="8151055" y="166138"/>
                </a:cubicBezTo>
                <a:cubicBezTo>
                  <a:pt x="8157767" y="170866"/>
                  <a:pt x="8162605" y="176318"/>
                  <a:pt x="8160811" y="183471"/>
                </a:cubicBezTo>
                <a:cubicBezTo>
                  <a:pt x="8152723" y="212724"/>
                  <a:pt x="8169841" y="236686"/>
                  <a:pt x="8187466" y="260884"/>
                </a:cubicBezTo>
                <a:cubicBezTo>
                  <a:pt x="8217175" y="301371"/>
                  <a:pt x="8254836" y="338641"/>
                  <a:pt x="8295790" y="374783"/>
                </a:cubicBezTo>
                <a:cubicBezTo>
                  <a:pt x="8324664" y="400232"/>
                  <a:pt x="8342922" y="431650"/>
                  <a:pt x="8406170" y="440370"/>
                </a:cubicBezTo>
                <a:cubicBezTo>
                  <a:pt x="8421364" y="442394"/>
                  <a:pt x="8426373" y="449790"/>
                  <a:pt x="8420903" y="459225"/>
                </a:cubicBezTo>
                <a:cubicBezTo>
                  <a:pt x="8402820" y="490474"/>
                  <a:pt x="8417534" y="514648"/>
                  <a:pt x="8450800" y="534955"/>
                </a:cubicBezTo>
                <a:cubicBezTo>
                  <a:pt x="8462563" y="542037"/>
                  <a:pt x="8458146" y="546902"/>
                  <a:pt x="8442097" y="551669"/>
                </a:cubicBezTo>
                <a:cubicBezTo>
                  <a:pt x="8423667" y="556925"/>
                  <a:pt x="8409328" y="564619"/>
                  <a:pt x="8398067" y="574282"/>
                </a:cubicBezTo>
                <a:cubicBezTo>
                  <a:pt x="8379577" y="589897"/>
                  <a:pt x="8370872" y="606612"/>
                  <a:pt x="8363634" y="623477"/>
                </a:cubicBezTo>
                <a:cubicBezTo>
                  <a:pt x="8352394" y="649929"/>
                  <a:pt x="8339133" y="675439"/>
                  <a:pt x="8295388" y="695789"/>
                </a:cubicBezTo>
                <a:cubicBezTo>
                  <a:pt x="8282368" y="701969"/>
                  <a:pt x="8271923" y="709882"/>
                  <a:pt x="8260972" y="717559"/>
                </a:cubicBezTo>
                <a:cubicBezTo>
                  <a:pt x="8264466" y="724248"/>
                  <a:pt x="8273101" y="728807"/>
                  <a:pt x="8289132" y="729358"/>
                </a:cubicBezTo>
                <a:cubicBezTo>
                  <a:pt x="8391169" y="732995"/>
                  <a:pt x="8386647" y="769770"/>
                  <a:pt x="8387346" y="810845"/>
                </a:cubicBezTo>
                <a:cubicBezTo>
                  <a:pt x="8388418" y="861681"/>
                  <a:pt x="8330862" y="890238"/>
                  <a:pt x="8259532" y="916368"/>
                </a:cubicBezTo>
                <a:cubicBezTo>
                  <a:pt x="8235122" y="925226"/>
                  <a:pt x="8199529" y="928071"/>
                  <a:pt x="8191769" y="950020"/>
                </a:cubicBezTo>
                <a:cubicBezTo>
                  <a:pt x="8234379" y="966427"/>
                  <a:pt x="8282955" y="945934"/>
                  <a:pt x="8327664" y="947606"/>
                </a:cubicBezTo>
                <a:cubicBezTo>
                  <a:pt x="8364609" y="949119"/>
                  <a:pt x="8424473" y="941347"/>
                  <a:pt x="8378206" y="982626"/>
                </a:cubicBezTo>
                <a:cubicBezTo>
                  <a:pt x="8364736" y="994722"/>
                  <a:pt x="8382242" y="1001021"/>
                  <a:pt x="8400605" y="1000529"/>
                </a:cubicBezTo>
                <a:cubicBezTo>
                  <a:pt x="8549357" y="995586"/>
                  <a:pt x="8487684" y="1076555"/>
                  <a:pt x="8538706" y="1111533"/>
                </a:cubicBezTo>
                <a:cubicBezTo>
                  <a:pt x="8553092" y="1120905"/>
                  <a:pt x="8540810" y="1141011"/>
                  <a:pt x="8520556" y="1147547"/>
                </a:cubicBezTo>
                <a:cubicBezTo>
                  <a:pt x="8392015" y="1189611"/>
                  <a:pt x="8380569" y="1263373"/>
                  <a:pt x="8322605" y="1331423"/>
                </a:cubicBezTo>
                <a:cubicBezTo>
                  <a:pt x="8393509" y="1350105"/>
                  <a:pt x="8476647" y="1348124"/>
                  <a:pt x="8552563" y="1357692"/>
                </a:cubicBezTo>
                <a:cubicBezTo>
                  <a:pt x="8631413" y="1367560"/>
                  <a:pt x="8632510" y="1380057"/>
                  <a:pt x="8572872" y="1434543"/>
                </a:cubicBezTo>
                <a:cubicBezTo>
                  <a:pt x="8740108" y="1430496"/>
                  <a:pt x="8740108" y="1430496"/>
                  <a:pt x="8695911" y="1511890"/>
                </a:cubicBezTo>
                <a:cubicBezTo>
                  <a:pt x="8766152" y="1509223"/>
                  <a:pt x="8835070" y="1574251"/>
                  <a:pt x="8873147" y="1634187"/>
                </a:cubicBezTo>
                <a:lnTo>
                  <a:pt x="8884645" y="1656272"/>
                </a:lnTo>
                <a:lnTo>
                  <a:pt x="8884254" y="1659075"/>
                </a:lnTo>
                <a:cubicBezTo>
                  <a:pt x="8882795" y="1672543"/>
                  <a:pt x="8881198" y="1691773"/>
                  <a:pt x="8879232" y="1711097"/>
                </a:cubicBezTo>
                <a:lnTo>
                  <a:pt x="8877347" y="1727504"/>
                </a:lnTo>
                <a:lnTo>
                  <a:pt x="8865337" y="1725923"/>
                </a:lnTo>
                <a:cubicBezTo>
                  <a:pt x="8855639" y="1721668"/>
                  <a:pt x="8848716" y="1720054"/>
                  <a:pt x="8843722" y="1720152"/>
                </a:cubicBezTo>
                <a:cubicBezTo>
                  <a:pt x="8828739" y="1720444"/>
                  <a:pt x="8831115" y="1736133"/>
                  <a:pt x="8828004" y="1742073"/>
                </a:cubicBezTo>
                <a:cubicBezTo>
                  <a:pt x="8817547" y="1760900"/>
                  <a:pt x="8843589" y="1770647"/>
                  <a:pt x="8861127" y="1782820"/>
                </a:cubicBezTo>
                <a:cubicBezTo>
                  <a:pt x="8867694" y="1787281"/>
                  <a:pt x="8872382" y="1766445"/>
                  <a:pt x="8875975" y="1739445"/>
                </a:cubicBezTo>
                <a:lnTo>
                  <a:pt x="8877347" y="1727504"/>
                </a:lnTo>
                <a:lnTo>
                  <a:pt x="8891365" y="1729349"/>
                </a:lnTo>
                <a:lnTo>
                  <a:pt x="8891294" y="1750579"/>
                </a:lnTo>
                <a:cubicBezTo>
                  <a:pt x="8890576" y="1802412"/>
                  <a:pt x="8887485" y="1854103"/>
                  <a:pt x="8879895" y="1858687"/>
                </a:cubicBezTo>
                <a:cubicBezTo>
                  <a:pt x="8799411" y="1907447"/>
                  <a:pt x="8858072" y="1996322"/>
                  <a:pt x="8700018" y="2022228"/>
                </a:cubicBezTo>
                <a:cubicBezTo>
                  <a:pt x="8628887" y="2034069"/>
                  <a:pt x="8597252" y="2070985"/>
                  <a:pt x="8546517" y="2094468"/>
                </a:cubicBezTo>
                <a:cubicBezTo>
                  <a:pt x="8369592" y="2175758"/>
                  <a:pt x="8254890" y="2270617"/>
                  <a:pt x="8208310" y="2391116"/>
                </a:cubicBezTo>
                <a:cubicBezTo>
                  <a:pt x="8195251" y="2424444"/>
                  <a:pt x="8137916" y="2455501"/>
                  <a:pt x="8101924" y="2486924"/>
                </a:cubicBezTo>
                <a:cubicBezTo>
                  <a:pt x="8122498" y="2506105"/>
                  <a:pt x="8219539" y="2452814"/>
                  <a:pt x="8188722" y="2510086"/>
                </a:cubicBezTo>
                <a:cubicBezTo>
                  <a:pt x="8165388" y="2553270"/>
                  <a:pt x="8098391" y="2584616"/>
                  <a:pt x="8035596" y="2614194"/>
                </a:cubicBezTo>
                <a:cubicBezTo>
                  <a:pt x="7963481" y="2647947"/>
                  <a:pt x="7883214" y="2677100"/>
                  <a:pt x="7854509" y="2730830"/>
                </a:cubicBezTo>
                <a:cubicBezTo>
                  <a:pt x="7848249" y="2742293"/>
                  <a:pt x="6341566" y="3671513"/>
                  <a:pt x="4141410" y="3763614"/>
                </a:cubicBezTo>
                <a:cubicBezTo>
                  <a:pt x="3781875" y="3778662"/>
                  <a:pt x="2353277" y="3737838"/>
                  <a:pt x="2161737" y="3718831"/>
                </a:cubicBezTo>
                <a:cubicBezTo>
                  <a:pt x="1964811" y="3699179"/>
                  <a:pt x="1793107" y="3646810"/>
                  <a:pt x="1591600" y="3635674"/>
                </a:cubicBezTo>
                <a:cubicBezTo>
                  <a:pt x="1485018" y="3629919"/>
                  <a:pt x="1381185" y="3611329"/>
                  <a:pt x="1390654" y="3531585"/>
                </a:cubicBezTo>
                <a:cubicBezTo>
                  <a:pt x="1393510" y="3508948"/>
                  <a:pt x="1364047" y="3493344"/>
                  <a:pt x="1320867" y="3503571"/>
                </a:cubicBezTo>
                <a:cubicBezTo>
                  <a:pt x="1239265" y="3523046"/>
                  <a:pt x="1198946" y="3494124"/>
                  <a:pt x="1150681" y="3474015"/>
                </a:cubicBezTo>
                <a:cubicBezTo>
                  <a:pt x="1065213" y="3438422"/>
                  <a:pt x="982868" y="3399757"/>
                  <a:pt x="851974" y="3403971"/>
                </a:cubicBezTo>
                <a:cubicBezTo>
                  <a:pt x="873994" y="3367898"/>
                  <a:pt x="917237" y="3369420"/>
                  <a:pt x="956780" y="3372944"/>
                </a:cubicBezTo>
                <a:cubicBezTo>
                  <a:pt x="1061276" y="3382521"/>
                  <a:pt x="1164043" y="3394488"/>
                  <a:pt x="1268515" y="3403788"/>
                </a:cubicBezTo>
                <a:cubicBezTo>
                  <a:pt x="1336376" y="3409863"/>
                  <a:pt x="1404651" y="3420660"/>
                  <a:pt x="1492884" y="3399484"/>
                </a:cubicBezTo>
                <a:cubicBezTo>
                  <a:pt x="1410006" y="3338199"/>
                  <a:pt x="1277736" y="3337777"/>
                  <a:pt x="1169657" y="3325996"/>
                </a:cubicBezTo>
                <a:cubicBezTo>
                  <a:pt x="1034677" y="3311259"/>
                  <a:pt x="951965" y="3268429"/>
                  <a:pt x="853866" y="3221353"/>
                </a:cubicBezTo>
                <a:cubicBezTo>
                  <a:pt x="950752" y="3199416"/>
                  <a:pt x="1014418" y="3234964"/>
                  <a:pt x="1090648" y="3226034"/>
                </a:cubicBezTo>
                <a:cubicBezTo>
                  <a:pt x="1094340" y="3218434"/>
                  <a:pt x="1100169" y="3207568"/>
                  <a:pt x="1099183" y="3207375"/>
                </a:cubicBezTo>
                <a:cubicBezTo>
                  <a:pt x="971072" y="3188118"/>
                  <a:pt x="907890" y="3136018"/>
                  <a:pt x="882137" y="3068880"/>
                </a:cubicBezTo>
                <a:cubicBezTo>
                  <a:pt x="868924" y="3034221"/>
                  <a:pt x="822286" y="3027121"/>
                  <a:pt x="776145" y="3014660"/>
                </a:cubicBezTo>
                <a:cubicBezTo>
                  <a:pt x="613874" y="2970419"/>
                  <a:pt x="443486" y="2933046"/>
                  <a:pt x="307191" y="2864697"/>
                </a:cubicBezTo>
                <a:cubicBezTo>
                  <a:pt x="457123" y="2862170"/>
                  <a:pt x="581367" y="2903594"/>
                  <a:pt x="743379" y="2911759"/>
                </a:cubicBezTo>
                <a:cubicBezTo>
                  <a:pt x="608349" y="2835743"/>
                  <a:pt x="439124" y="2806104"/>
                  <a:pt x="284020" y="2766269"/>
                </a:cubicBezTo>
                <a:cubicBezTo>
                  <a:pt x="213164" y="2748143"/>
                  <a:pt x="147010" y="2722889"/>
                  <a:pt x="63190" y="2717094"/>
                </a:cubicBezTo>
                <a:cubicBezTo>
                  <a:pt x="33455" y="2714947"/>
                  <a:pt x="-16425" y="2709531"/>
                  <a:pt x="5340" y="2681595"/>
                </a:cubicBezTo>
                <a:cubicBezTo>
                  <a:pt x="23652" y="2658441"/>
                  <a:pt x="63627" y="2661368"/>
                  <a:pt x="100237" y="2664591"/>
                </a:cubicBezTo>
                <a:cubicBezTo>
                  <a:pt x="188123" y="2672547"/>
                  <a:pt x="277551" y="2664977"/>
                  <a:pt x="394328" y="2654447"/>
                </a:cubicBezTo>
                <a:cubicBezTo>
                  <a:pt x="290057" y="2592242"/>
                  <a:pt x="112140" y="2629127"/>
                  <a:pt x="21491" y="2562088"/>
                </a:cubicBezTo>
                <a:cubicBezTo>
                  <a:pt x="125636" y="2540073"/>
                  <a:pt x="208727" y="2559644"/>
                  <a:pt x="294268" y="2557453"/>
                </a:cubicBezTo>
                <a:cubicBezTo>
                  <a:pt x="371589" y="2555423"/>
                  <a:pt x="389695" y="2540961"/>
                  <a:pt x="367847" y="2501743"/>
                </a:cubicBezTo>
                <a:cubicBezTo>
                  <a:pt x="333905" y="2440640"/>
                  <a:pt x="373328" y="2404160"/>
                  <a:pt x="486858" y="2411824"/>
                </a:cubicBezTo>
                <a:cubicBezTo>
                  <a:pt x="592120" y="2419095"/>
                  <a:pt x="600599" y="2394285"/>
                  <a:pt x="570008" y="2360312"/>
                </a:cubicBezTo>
                <a:cubicBezTo>
                  <a:pt x="525457" y="2310774"/>
                  <a:pt x="567057" y="2265987"/>
                  <a:pt x="594400" y="2218813"/>
                </a:cubicBezTo>
                <a:cubicBezTo>
                  <a:pt x="635581" y="2147198"/>
                  <a:pt x="612469" y="2115647"/>
                  <a:pt x="505675" y="2074370"/>
                </a:cubicBezTo>
                <a:cubicBezTo>
                  <a:pt x="445534" y="2051386"/>
                  <a:pt x="381431" y="2032947"/>
                  <a:pt x="295650" y="2015851"/>
                </a:cubicBezTo>
                <a:cubicBezTo>
                  <a:pt x="487251" y="1985881"/>
                  <a:pt x="281423" y="1958614"/>
                  <a:pt x="346760" y="1924896"/>
                </a:cubicBezTo>
                <a:cubicBezTo>
                  <a:pt x="481788" y="1901571"/>
                  <a:pt x="600623" y="1980687"/>
                  <a:pt x="783461" y="1939173"/>
                </a:cubicBezTo>
                <a:cubicBezTo>
                  <a:pt x="547912" y="1882335"/>
                  <a:pt x="287006" y="1807013"/>
                  <a:pt x="112183" y="1719100"/>
                </a:cubicBezTo>
                <a:cubicBezTo>
                  <a:pt x="148588" y="1692398"/>
                  <a:pt x="188462" y="1710725"/>
                  <a:pt x="219936" y="1699568"/>
                </a:cubicBezTo>
                <a:cubicBezTo>
                  <a:pt x="218006" y="1694140"/>
                  <a:pt x="220184" y="1685834"/>
                  <a:pt x="214196" y="1683841"/>
                </a:cubicBezTo>
                <a:cubicBezTo>
                  <a:pt x="85284" y="1638910"/>
                  <a:pt x="83720" y="1637648"/>
                  <a:pt x="212296" y="1584947"/>
                </a:cubicBezTo>
                <a:cubicBezTo>
                  <a:pt x="257172" y="1566456"/>
                  <a:pt x="252206" y="1554019"/>
                  <a:pt x="226108" y="1538121"/>
                </a:cubicBezTo>
                <a:cubicBezTo>
                  <a:pt x="207682" y="1526866"/>
                  <a:pt x="185078" y="1517656"/>
                  <a:pt x="192710" y="1488723"/>
                </a:cubicBezTo>
                <a:cubicBezTo>
                  <a:pt x="268435" y="1518175"/>
                  <a:pt x="624154" y="1547955"/>
                  <a:pt x="685843" y="1538903"/>
                </a:cubicBezTo>
                <a:cubicBezTo>
                  <a:pt x="755173" y="1528619"/>
                  <a:pt x="994201" y="1520231"/>
                  <a:pt x="1067153" y="1523622"/>
                </a:cubicBezTo>
                <a:cubicBezTo>
                  <a:pt x="1063138" y="1522015"/>
                  <a:pt x="1059122" y="1520410"/>
                  <a:pt x="1055106" y="1518803"/>
                </a:cubicBezTo>
                <a:cubicBezTo>
                  <a:pt x="983007" y="1486514"/>
                  <a:pt x="909946" y="1454310"/>
                  <a:pt x="864245" y="1408231"/>
                </a:cubicBezTo>
                <a:cubicBezTo>
                  <a:pt x="862153" y="1406456"/>
                  <a:pt x="861045" y="1404874"/>
                  <a:pt x="856768" y="1405809"/>
                </a:cubicBezTo>
                <a:cubicBezTo>
                  <a:pt x="819307" y="1414974"/>
                  <a:pt x="822846" y="1400112"/>
                  <a:pt x="821342" y="1388491"/>
                </a:cubicBezTo>
                <a:cubicBezTo>
                  <a:pt x="819813" y="1376592"/>
                  <a:pt x="812736" y="1367699"/>
                  <a:pt x="784954" y="1371257"/>
                </a:cubicBezTo>
                <a:cubicBezTo>
                  <a:pt x="783512" y="1371384"/>
                  <a:pt x="781566" y="1371274"/>
                  <a:pt x="779619" y="1371165"/>
                </a:cubicBezTo>
                <a:cubicBezTo>
                  <a:pt x="766469" y="1370361"/>
                  <a:pt x="722835" y="1342290"/>
                  <a:pt x="728571" y="1335910"/>
                </a:cubicBezTo>
                <a:cubicBezTo>
                  <a:pt x="741389" y="1321912"/>
                  <a:pt x="726409" y="1316791"/>
                  <a:pt x="713734" y="1310348"/>
                </a:cubicBezTo>
                <a:cubicBezTo>
                  <a:pt x="696009" y="1301550"/>
                  <a:pt x="678333" y="1293308"/>
                  <a:pt x="659695" y="1285149"/>
                </a:cubicBezTo>
                <a:cubicBezTo>
                  <a:pt x="641562" y="1277227"/>
                  <a:pt x="622997" y="1269901"/>
                  <a:pt x="604409" y="1262299"/>
                </a:cubicBezTo>
                <a:cubicBezTo>
                  <a:pt x="561305" y="1256847"/>
                  <a:pt x="517819" y="1252549"/>
                  <a:pt x="472556" y="1250086"/>
                </a:cubicBezTo>
                <a:cubicBezTo>
                  <a:pt x="438951" y="1247999"/>
                  <a:pt x="401379" y="1244860"/>
                  <a:pt x="382690" y="1214040"/>
                </a:cubicBezTo>
                <a:cubicBezTo>
                  <a:pt x="418096" y="1214570"/>
                  <a:pt x="453575" y="1215933"/>
                  <a:pt x="489053" y="1217296"/>
                </a:cubicBezTo>
                <a:cubicBezTo>
                  <a:pt x="454954" y="1204059"/>
                  <a:pt x="421816" y="1190737"/>
                  <a:pt x="390047" y="1176456"/>
                </a:cubicBezTo>
                <a:cubicBezTo>
                  <a:pt x="363810" y="1164487"/>
                  <a:pt x="342232" y="1150431"/>
                  <a:pt x="333292" y="1131347"/>
                </a:cubicBezTo>
                <a:cubicBezTo>
                  <a:pt x="330930" y="1126518"/>
                  <a:pt x="329025" y="1121368"/>
                  <a:pt x="337841" y="1116956"/>
                </a:cubicBezTo>
                <a:cubicBezTo>
                  <a:pt x="347569" y="1111905"/>
                  <a:pt x="355552" y="1114562"/>
                  <a:pt x="363031" y="1116984"/>
                </a:cubicBezTo>
                <a:cubicBezTo>
                  <a:pt x="393929" y="1126864"/>
                  <a:pt x="425283" y="1136425"/>
                  <a:pt x="455724" y="1146625"/>
                </a:cubicBezTo>
                <a:cubicBezTo>
                  <a:pt x="496146" y="1160147"/>
                  <a:pt x="536111" y="1173989"/>
                  <a:pt x="576050" y="1187553"/>
                </a:cubicBezTo>
                <a:cubicBezTo>
                  <a:pt x="519650" y="1157524"/>
                  <a:pt x="457798" y="1131612"/>
                  <a:pt x="391358" y="1108621"/>
                </a:cubicBezTo>
                <a:cubicBezTo>
                  <a:pt x="343386" y="1091844"/>
                  <a:pt x="295414" y="1075067"/>
                  <a:pt x="258466" y="1051446"/>
                </a:cubicBezTo>
                <a:cubicBezTo>
                  <a:pt x="239512" y="1039678"/>
                  <a:pt x="230024" y="1025400"/>
                  <a:pt x="227119" y="1008864"/>
                </a:cubicBezTo>
                <a:cubicBezTo>
                  <a:pt x="226729" y="1004421"/>
                  <a:pt x="227253" y="999338"/>
                  <a:pt x="237176" y="996508"/>
                </a:cubicBezTo>
                <a:cubicBezTo>
                  <a:pt x="247123" y="993956"/>
                  <a:pt x="253208" y="997060"/>
                  <a:pt x="257395" y="1000610"/>
                </a:cubicBezTo>
                <a:cubicBezTo>
                  <a:pt x="262111" y="1004674"/>
                  <a:pt x="267716" y="1007820"/>
                  <a:pt x="275649" y="1009921"/>
                </a:cubicBezTo>
                <a:cubicBezTo>
                  <a:pt x="345186" y="1029563"/>
                  <a:pt x="406508" y="1054962"/>
                  <a:pt x="469199" y="1079402"/>
                </a:cubicBezTo>
                <a:cubicBezTo>
                  <a:pt x="558968" y="1114336"/>
                  <a:pt x="647368" y="1150231"/>
                  <a:pt x="753033" y="1173138"/>
                </a:cubicBezTo>
                <a:cubicBezTo>
                  <a:pt x="793015" y="1181661"/>
                  <a:pt x="834292" y="1188391"/>
                  <a:pt x="865682" y="1187316"/>
                </a:cubicBezTo>
                <a:cubicBezTo>
                  <a:pt x="750261" y="1147076"/>
                  <a:pt x="641375" y="1104025"/>
                  <a:pt x="543487" y="1053852"/>
                </a:cubicBezTo>
                <a:cubicBezTo>
                  <a:pt x="444589" y="1003208"/>
                  <a:pt x="357848" y="947579"/>
                  <a:pt x="295297" y="880592"/>
                </a:cubicBezTo>
                <a:cubicBezTo>
                  <a:pt x="288871" y="873601"/>
                  <a:pt x="284873" y="866676"/>
                  <a:pt x="264758" y="869281"/>
                </a:cubicBezTo>
                <a:cubicBezTo>
                  <a:pt x="255650" y="870360"/>
                  <a:pt x="252375" y="866170"/>
                  <a:pt x="254388" y="861516"/>
                </a:cubicBezTo>
                <a:cubicBezTo>
                  <a:pt x="266992" y="828509"/>
                  <a:pt x="236853" y="810726"/>
                  <a:pt x="190786" y="799099"/>
                </a:cubicBezTo>
                <a:cubicBezTo>
                  <a:pt x="176408" y="795324"/>
                  <a:pt x="175031" y="790688"/>
                  <a:pt x="184973" y="782539"/>
                </a:cubicBezTo>
                <a:cubicBezTo>
                  <a:pt x="198516" y="771277"/>
                  <a:pt x="196123" y="760574"/>
                  <a:pt x="187530" y="750974"/>
                </a:cubicBezTo>
                <a:cubicBezTo>
                  <a:pt x="182644" y="744967"/>
                  <a:pt x="176339" y="739364"/>
                  <a:pt x="170996" y="733676"/>
                </a:cubicBezTo>
                <a:cubicBezTo>
                  <a:pt x="167290" y="730083"/>
                  <a:pt x="161157" y="726424"/>
                  <a:pt x="169444" y="721499"/>
                </a:cubicBezTo>
                <a:cubicBezTo>
                  <a:pt x="177298" y="717172"/>
                  <a:pt x="185665" y="718676"/>
                  <a:pt x="193501" y="719668"/>
                </a:cubicBezTo>
                <a:cubicBezTo>
                  <a:pt x="231170" y="723917"/>
                  <a:pt x="254043" y="736181"/>
                  <a:pt x="265436" y="755609"/>
                </a:cubicBezTo>
                <a:cubicBezTo>
                  <a:pt x="273963" y="769971"/>
                  <a:pt x="281726" y="770130"/>
                  <a:pt x="302333" y="756567"/>
                </a:cubicBezTo>
                <a:cubicBezTo>
                  <a:pt x="317894" y="746247"/>
                  <a:pt x="332387" y="745814"/>
                  <a:pt x="346481" y="751853"/>
                </a:cubicBezTo>
                <a:cubicBezTo>
                  <a:pt x="354007" y="754830"/>
                  <a:pt x="358771" y="759448"/>
                  <a:pt x="364449" y="763428"/>
                </a:cubicBezTo>
                <a:cubicBezTo>
                  <a:pt x="392910" y="784156"/>
                  <a:pt x="422762" y="804202"/>
                  <a:pt x="467363" y="815678"/>
                </a:cubicBezTo>
                <a:cubicBezTo>
                  <a:pt x="487199" y="820933"/>
                  <a:pt x="508355" y="824672"/>
                  <a:pt x="537693" y="816781"/>
                </a:cubicBezTo>
                <a:cubicBezTo>
                  <a:pt x="518386" y="812039"/>
                  <a:pt x="499567" y="812852"/>
                  <a:pt x="482019" y="811593"/>
                </a:cubicBezTo>
                <a:cubicBezTo>
                  <a:pt x="464472" y="810335"/>
                  <a:pt x="454949" y="806693"/>
                  <a:pt x="467050" y="795557"/>
                </a:cubicBezTo>
                <a:cubicBezTo>
                  <a:pt x="473772" y="789371"/>
                  <a:pt x="472878" y="784693"/>
                  <a:pt x="465734" y="780562"/>
                </a:cubicBezTo>
                <a:cubicBezTo>
                  <a:pt x="442763" y="767188"/>
                  <a:pt x="430336" y="747011"/>
                  <a:pt x="384526" y="749353"/>
                </a:cubicBezTo>
                <a:cubicBezTo>
                  <a:pt x="382123" y="749564"/>
                  <a:pt x="379622" y="748664"/>
                  <a:pt x="377146" y="748041"/>
                </a:cubicBezTo>
                <a:cubicBezTo>
                  <a:pt x="367744" y="745789"/>
                  <a:pt x="357358" y="743342"/>
                  <a:pt x="360089" y="735827"/>
                </a:cubicBezTo>
                <a:cubicBezTo>
                  <a:pt x="363301" y="728269"/>
                  <a:pt x="375652" y="725506"/>
                  <a:pt x="386634" y="723703"/>
                </a:cubicBezTo>
                <a:cubicBezTo>
                  <a:pt x="414823" y="719269"/>
                  <a:pt x="437543" y="724271"/>
                  <a:pt x="459375" y="730191"/>
                </a:cubicBezTo>
                <a:cubicBezTo>
                  <a:pt x="512487" y="744837"/>
                  <a:pt x="556932" y="765561"/>
                  <a:pt x="603200" y="785006"/>
                </a:cubicBezTo>
                <a:cubicBezTo>
                  <a:pt x="672604" y="814173"/>
                  <a:pt x="734250" y="848778"/>
                  <a:pt x="810521" y="873425"/>
                </a:cubicBezTo>
                <a:cubicBezTo>
                  <a:pt x="1037317" y="946423"/>
                  <a:pt x="1260943" y="1021938"/>
                  <a:pt x="1494102" y="1090180"/>
                </a:cubicBezTo>
                <a:cubicBezTo>
                  <a:pt x="1580109" y="1115371"/>
                  <a:pt x="1667892" y="1138728"/>
                  <a:pt x="1756565" y="1161167"/>
                </a:cubicBezTo>
                <a:cubicBezTo>
                  <a:pt x="1756899" y="1159458"/>
                  <a:pt x="1757282" y="1158305"/>
                  <a:pt x="1757592" y="1156319"/>
                </a:cubicBezTo>
                <a:cubicBezTo>
                  <a:pt x="1757470" y="1154931"/>
                  <a:pt x="1757324" y="1153264"/>
                  <a:pt x="1757202" y="1151876"/>
                </a:cubicBezTo>
                <a:cubicBezTo>
                  <a:pt x="1694452" y="1137796"/>
                  <a:pt x="1632540" y="1122242"/>
                  <a:pt x="1572453" y="1105409"/>
                </a:cubicBezTo>
                <a:cubicBezTo>
                  <a:pt x="1424942" y="1063789"/>
                  <a:pt x="1288864" y="1014450"/>
                  <a:pt x="1171972" y="951953"/>
                </a:cubicBezTo>
                <a:cubicBezTo>
                  <a:pt x="1162328" y="946924"/>
                  <a:pt x="1152112" y="946421"/>
                  <a:pt x="1137334" y="949118"/>
                </a:cubicBezTo>
                <a:cubicBezTo>
                  <a:pt x="1089682" y="958058"/>
                  <a:pt x="1074050" y="951035"/>
                  <a:pt x="1081493" y="925476"/>
                </a:cubicBezTo>
                <a:cubicBezTo>
                  <a:pt x="1083360" y="919155"/>
                  <a:pt x="1083403" y="914115"/>
                  <a:pt x="1074768" y="909555"/>
                </a:cubicBezTo>
                <a:cubicBezTo>
                  <a:pt x="1036165" y="889158"/>
                  <a:pt x="995714" y="869763"/>
                  <a:pt x="952019" y="852050"/>
                </a:cubicBezTo>
                <a:cubicBezTo>
                  <a:pt x="871170" y="819410"/>
                  <a:pt x="784821" y="790332"/>
                  <a:pt x="709017" y="754450"/>
                </a:cubicBezTo>
                <a:cubicBezTo>
                  <a:pt x="686747" y="743533"/>
                  <a:pt x="669617" y="730485"/>
                  <a:pt x="659046" y="714902"/>
                </a:cubicBezTo>
                <a:cubicBezTo>
                  <a:pt x="655674" y="709602"/>
                  <a:pt x="653624" y="702786"/>
                  <a:pt x="664793" y="697608"/>
                </a:cubicBezTo>
                <a:cubicBezTo>
                  <a:pt x="675483" y="692472"/>
                  <a:pt x="684069" y="696476"/>
                  <a:pt x="692052" y="699133"/>
                </a:cubicBezTo>
                <a:cubicBezTo>
                  <a:pt x="725451" y="709913"/>
                  <a:pt x="759355" y="720929"/>
                  <a:pt x="792779" y="731987"/>
                </a:cubicBezTo>
                <a:cubicBezTo>
                  <a:pt x="826682" y="743003"/>
                  <a:pt x="860155" y="754616"/>
                  <a:pt x="895574" y="766338"/>
                </a:cubicBezTo>
                <a:cubicBezTo>
                  <a:pt x="897416" y="759741"/>
                  <a:pt x="890085" y="758985"/>
                  <a:pt x="886044" y="757101"/>
                </a:cubicBezTo>
                <a:cubicBezTo>
                  <a:pt x="828975" y="730489"/>
                  <a:pt x="766861" y="707118"/>
                  <a:pt x="702924" y="685027"/>
                </a:cubicBezTo>
                <a:cubicBezTo>
                  <a:pt x="653460" y="667821"/>
                  <a:pt x="605342" y="649378"/>
                  <a:pt x="571540" y="622962"/>
                </a:cubicBezTo>
                <a:cubicBezTo>
                  <a:pt x="558524" y="612632"/>
                  <a:pt x="551227" y="601239"/>
                  <a:pt x="552940" y="587657"/>
                </a:cubicBezTo>
                <a:cubicBezTo>
                  <a:pt x="553537" y="583407"/>
                  <a:pt x="554132" y="579157"/>
                  <a:pt x="563623" y="576925"/>
                </a:cubicBezTo>
                <a:cubicBezTo>
                  <a:pt x="571217" y="575139"/>
                  <a:pt x="576243" y="577216"/>
                  <a:pt x="580332" y="579656"/>
                </a:cubicBezTo>
                <a:cubicBezTo>
                  <a:pt x="587500" y="584063"/>
                  <a:pt x="594668" y="588471"/>
                  <a:pt x="604623" y="591516"/>
                </a:cubicBezTo>
                <a:cubicBezTo>
                  <a:pt x="664350" y="609779"/>
                  <a:pt x="720426" y="630601"/>
                  <a:pt x="775136" y="652383"/>
                </a:cubicBezTo>
                <a:cubicBezTo>
                  <a:pt x="864952" y="687874"/>
                  <a:pt x="953882" y="724283"/>
                  <a:pt x="1057795" y="749301"/>
                </a:cubicBezTo>
                <a:cubicBezTo>
                  <a:pt x="1096889" y="758742"/>
                  <a:pt x="1137304" y="766668"/>
                  <a:pt x="1183454" y="768213"/>
                </a:cubicBezTo>
                <a:cubicBezTo>
                  <a:pt x="1181768" y="765563"/>
                  <a:pt x="1178737" y="764150"/>
                  <a:pt x="1175732" y="763015"/>
                </a:cubicBezTo>
                <a:cubicBezTo>
                  <a:pt x="1075170" y="726508"/>
                  <a:pt x="977850" y="688319"/>
                  <a:pt x="888743" y="644370"/>
                </a:cubicBezTo>
                <a:cubicBezTo>
                  <a:pt x="778881" y="590211"/>
                  <a:pt x="683912" y="529148"/>
                  <a:pt x="615490" y="455960"/>
                </a:cubicBezTo>
                <a:cubicBezTo>
                  <a:pt x="612312" y="452882"/>
                  <a:pt x="610122" y="449996"/>
                  <a:pt x="602432" y="450671"/>
                </a:cubicBezTo>
                <a:cubicBezTo>
                  <a:pt x="582748" y="452678"/>
                  <a:pt x="580338" y="447293"/>
                  <a:pt x="582418" y="437876"/>
                </a:cubicBezTo>
                <a:cubicBezTo>
                  <a:pt x="588134" y="414707"/>
                  <a:pt x="573498" y="396964"/>
                  <a:pt x="539211" y="387101"/>
                </a:cubicBezTo>
                <a:cubicBezTo>
                  <a:pt x="514350" y="379769"/>
                  <a:pt x="493430" y="373210"/>
                  <a:pt x="519748" y="352990"/>
                </a:cubicBezTo>
                <a:cubicBezTo>
                  <a:pt x="526113" y="348234"/>
                  <a:pt x="523173" y="342336"/>
                  <a:pt x="520282" y="336993"/>
                </a:cubicBezTo>
                <a:cubicBezTo>
                  <a:pt x="516186" y="328957"/>
                  <a:pt x="507910" y="322968"/>
                  <a:pt x="498650" y="316785"/>
                </a:cubicBezTo>
                <a:cubicBezTo>
                  <a:pt x="493501" y="313319"/>
                  <a:pt x="487271" y="308549"/>
                  <a:pt x="493610" y="303515"/>
                </a:cubicBezTo>
                <a:cubicBezTo>
                  <a:pt x="500838" y="297564"/>
                  <a:pt x="511247" y="300288"/>
                  <a:pt x="519565" y="301237"/>
                </a:cubicBezTo>
                <a:cubicBezTo>
                  <a:pt x="557715" y="305444"/>
                  <a:pt x="581118" y="318221"/>
                  <a:pt x="592560" y="338204"/>
                </a:cubicBezTo>
                <a:cubicBezTo>
                  <a:pt x="599979" y="350985"/>
                  <a:pt x="609184" y="351016"/>
                  <a:pt x="627076" y="339652"/>
                </a:cubicBezTo>
                <a:cubicBezTo>
                  <a:pt x="647275" y="326965"/>
                  <a:pt x="664147" y="326044"/>
                  <a:pt x="679640" y="336997"/>
                </a:cubicBezTo>
                <a:cubicBezTo>
                  <a:pt x="692054" y="345981"/>
                  <a:pt x="702112" y="355732"/>
                  <a:pt x="716352" y="363437"/>
                </a:cubicBezTo>
                <a:cubicBezTo>
                  <a:pt x="754546" y="384710"/>
                  <a:pt x="790508" y="408138"/>
                  <a:pt x="869745" y="400343"/>
                </a:cubicBezTo>
                <a:cubicBezTo>
                  <a:pt x="847718" y="392203"/>
                  <a:pt x="825656" y="394699"/>
                  <a:pt x="806641" y="393290"/>
                </a:cubicBezTo>
                <a:cubicBezTo>
                  <a:pt x="792988" y="392249"/>
                  <a:pt x="779165" y="389265"/>
                  <a:pt x="791435" y="380072"/>
                </a:cubicBezTo>
                <a:cubicBezTo>
                  <a:pt x="805532" y="369601"/>
                  <a:pt x="796441" y="365362"/>
                  <a:pt x="787709" y="359692"/>
                </a:cubicBezTo>
                <a:cubicBezTo>
                  <a:pt x="767647" y="346342"/>
                  <a:pt x="751260" y="330710"/>
                  <a:pt x="711071" y="330880"/>
                </a:cubicBezTo>
                <a:cubicBezTo>
                  <a:pt x="704773" y="330873"/>
                  <a:pt x="699699" y="328240"/>
                  <a:pt x="694722" y="326718"/>
                </a:cubicBezTo>
                <a:cubicBezTo>
                  <a:pt x="687749" y="324532"/>
                  <a:pt x="681713" y="321984"/>
                  <a:pt x="684613" y="316412"/>
                </a:cubicBezTo>
                <a:cubicBezTo>
                  <a:pt x="687565" y="311396"/>
                  <a:pt x="694531" y="307986"/>
                  <a:pt x="703615" y="306629"/>
                </a:cubicBezTo>
                <a:cubicBezTo>
                  <a:pt x="711738" y="305356"/>
                  <a:pt x="720365" y="304319"/>
                  <a:pt x="728585" y="304157"/>
                </a:cubicBezTo>
                <a:cubicBezTo>
                  <a:pt x="765287" y="302895"/>
                  <a:pt x="791378" y="313197"/>
                  <a:pt x="817397" y="322666"/>
                </a:cubicBezTo>
                <a:cubicBezTo>
                  <a:pt x="908436" y="355531"/>
                  <a:pt x="989341" y="394323"/>
                  <a:pt x="1073943" y="431110"/>
                </a:cubicBezTo>
                <a:cubicBezTo>
                  <a:pt x="1158521" y="467620"/>
                  <a:pt x="1256741" y="493978"/>
                  <a:pt x="1349484" y="524175"/>
                </a:cubicBezTo>
                <a:cubicBezTo>
                  <a:pt x="1563417" y="594105"/>
                  <a:pt x="1778287" y="663672"/>
                  <a:pt x="2004921" y="723811"/>
                </a:cubicBezTo>
                <a:cubicBezTo>
                  <a:pt x="2226580" y="782429"/>
                  <a:pt x="2967159" y="809769"/>
                  <a:pt x="3111348" y="808027"/>
                </a:cubicBezTo>
                <a:cubicBezTo>
                  <a:pt x="3295676" y="805559"/>
                  <a:pt x="3730204" y="773014"/>
                  <a:pt x="4173417" y="745585"/>
                </a:cubicBezTo>
                <a:cubicBezTo>
                  <a:pt x="4223504" y="742307"/>
                  <a:pt x="4272653" y="739393"/>
                  <a:pt x="4324760" y="737057"/>
                </a:cubicBezTo>
                <a:cubicBezTo>
                  <a:pt x="5801059" y="670156"/>
                  <a:pt x="6841344" y="326433"/>
                  <a:pt x="6893789" y="305879"/>
                </a:cubicBezTo>
                <a:cubicBezTo>
                  <a:pt x="6978091" y="273014"/>
                  <a:pt x="7258655" y="208091"/>
                  <a:pt x="7259184" y="208604"/>
                </a:cubicBezTo>
                <a:cubicBezTo>
                  <a:pt x="7265440" y="213652"/>
                  <a:pt x="7297274" y="217644"/>
                  <a:pt x="7323059" y="220312"/>
                </a:cubicBezTo>
                <a:lnTo>
                  <a:pt x="7347572" y="222730"/>
                </a:lnTo>
                <a:lnTo>
                  <a:pt x="7350636" y="224083"/>
                </a:lnTo>
                <a:cubicBezTo>
                  <a:pt x="7359607" y="224205"/>
                  <a:pt x="7359159" y="223929"/>
                  <a:pt x="7353245" y="223290"/>
                </a:cubicBezTo>
                <a:lnTo>
                  <a:pt x="7347572" y="222730"/>
                </a:lnTo>
                <a:lnTo>
                  <a:pt x="7342573" y="220523"/>
                </a:lnTo>
                <a:cubicBezTo>
                  <a:pt x="7341302" y="218466"/>
                  <a:pt x="7341191" y="215818"/>
                  <a:pt x="7341465" y="213415"/>
                </a:cubicBezTo>
                <a:cubicBezTo>
                  <a:pt x="7342771" y="200707"/>
                  <a:pt x="7352468" y="189782"/>
                  <a:pt x="7375606" y="182994"/>
                </a:cubicBezTo>
                <a:cubicBezTo>
                  <a:pt x="7397808" y="176568"/>
                  <a:pt x="7420538" y="170655"/>
                  <a:pt x="7443270" y="164742"/>
                </a:cubicBezTo>
                <a:cubicBezTo>
                  <a:pt x="7462204" y="159722"/>
                  <a:pt x="7475181" y="158583"/>
                  <a:pt x="7478299" y="172021"/>
                </a:cubicBezTo>
                <a:cubicBezTo>
                  <a:pt x="7481416" y="185460"/>
                  <a:pt x="7508389" y="189249"/>
                  <a:pt x="7524024" y="179761"/>
                </a:cubicBezTo>
                <a:cubicBezTo>
                  <a:pt x="7585174" y="142492"/>
                  <a:pt x="7658615" y="112820"/>
                  <a:pt x="7727944" y="80430"/>
                </a:cubicBezTo>
                <a:cubicBezTo>
                  <a:pt x="7776349" y="57992"/>
                  <a:pt x="7827303" y="37009"/>
                  <a:pt x="7867024" y="9456"/>
                </a:cubicBezTo>
                <a:cubicBezTo>
                  <a:pt x="7874326" y="4338"/>
                  <a:pt x="7880999" y="-2404"/>
                  <a:pt x="7894848" y="858"/>
                </a:cubicBezTo>
                <a:close/>
              </a:path>
            </a:pathLst>
          </a:cu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rotWithShape="1">
          <a:blip r:embed="rId2">
            <a:extLst>
              <a:ext uri="{28A0092B-C50C-407E-A947-70E740481C1C}">
                <a14:useLocalDpi xmlns:a14="http://schemas.microsoft.com/office/drawing/2010/main" val="0"/>
              </a:ext>
            </a:extLst>
          </a:blip>
          <a:srcRect l="9664" t="17743" r="14812" b="6869"/>
          <a:stretch>
            <a:fillRect/>
          </a:stretch>
        </p:blipFill>
        <p:spPr>
          <a:xfrm>
            <a:off x="396240" y="254447"/>
            <a:ext cx="11358880" cy="6377839"/>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rotWithShape="1">
          <a:blip r:embed="rId2">
            <a:extLst>
              <a:ext uri="{28A0092B-C50C-407E-A947-70E740481C1C}">
                <a14:useLocalDpi xmlns:a14="http://schemas.microsoft.com/office/drawing/2010/main" val="0"/>
              </a:ext>
            </a:extLst>
          </a:blip>
          <a:srcRect l="9636" t="16931" r="15000" b="6763"/>
          <a:stretch>
            <a:fillRect/>
          </a:stretch>
        </p:blipFill>
        <p:spPr>
          <a:xfrm>
            <a:off x="424746" y="233680"/>
            <a:ext cx="11421814" cy="6489975"/>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rotWithShape="1">
          <a:blip r:embed="rId2">
            <a:extLst>
              <a:ext uri="{28A0092B-C50C-407E-A947-70E740481C1C}">
                <a14:useLocalDpi xmlns:a14="http://schemas.microsoft.com/office/drawing/2010/main" val="0"/>
              </a:ext>
            </a:extLst>
          </a:blip>
          <a:srcRect l="9854" t="17378" r="14503" b="6696"/>
          <a:stretch>
            <a:fillRect/>
          </a:stretch>
        </p:blipFill>
        <p:spPr>
          <a:xfrm>
            <a:off x="453616" y="254486"/>
            <a:ext cx="11250704" cy="635226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31F8E7-D0A8-34EC-176B-375012B7D3C0}"/>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6157557-FB27-C087-1511-1D50238B009A}"/>
              </a:ext>
            </a:extLst>
          </p:cNvPr>
          <p:cNvSpPr>
            <a:spLocks noGrp="1" noRot="1" noChangeAspect="1" noMove="1" noResize="1" noEditPoints="1" noAdjustHandles="1" noChangeArrowheads="1" noChangeShapeType="1" noTextEdit="1"/>
          </p:cNvSpPr>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 name="Τίτλος 1">
            <a:extLst>
              <a:ext uri="{FF2B5EF4-FFF2-40B4-BE49-F238E27FC236}">
                <a16:creationId xmlns:a16="http://schemas.microsoft.com/office/drawing/2014/main" id="{6729A859-2010-1E90-0EDF-F4403CC3615F}"/>
              </a:ext>
            </a:extLst>
          </p:cNvPr>
          <p:cNvSpPr>
            <a:spLocks noGrp="1"/>
          </p:cNvSpPr>
          <p:nvPr>
            <p:ph type="title"/>
          </p:nvPr>
        </p:nvSpPr>
        <p:spPr>
          <a:xfrm>
            <a:off x="1046019" y="942108"/>
            <a:ext cx="3256550" cy="4969113"/>
          </a:xfrm>
        </p:spPr>
        <p:txBody>
          <a:bodyPr anchor="ctr">
            <a:normAutofit/>
          </a:bodyPr>
          <a:lstStyle/>
          <a:p>
            <a:pPr>
              <a:lnSpc>
                <a:spcPct val="150000"/>
              </a:lnSpc>
              <a:spcBef>
                <a:spcPts val="0"/>
              </a:spcBef>
            </a:pPr>
            <a:r>
              <a:rPr lang="el-GR" sz="2800" dirty="0">
                <a:solidFill>
                  <a:schemeClr val="tx1"/>
                </a:solidFill>
                <a:latin typeface="Aptos"/>
              </a:rPr>
              <a:t>Η πλαισίωση ως οδηγία </a:t>
            </a:r>
          </a:p>
        </p:txBody>
      </p:sp>
      <p:sp>
        <p:nvSpPr>
          <p:cNvPr id="10" name="Rectangle 9">
            <a:extLst>
              <a:ext uri="{FF2B5EF4-FFF2-40B4-BE49-F238E27FC236}">
                <a16:creationId xmlns:a16="http://schemas.microsoft.com/office/drawing/2014/main" id="{95881DCD-3550-937C-C985-90E76819BB9B}"/>
              </a:ext>
            </a:extLst>
          </p:cNvPr>
          <p:cNvSpPr>
            <a:spLocks noGrp="1" noRot="1" noChangeAspect="1" noMove="1" noResize="1" noEditPoints="1" noAdjustHandles="1" noChangeArrowheads="1" noChangeShapeType="1" noTextEdit="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cxnSp>
        <p:nvCxnSpPr>
          <p:cNvPr id="12" name="Straight Connector 11">
            <a:extLst>
              <a:ext uri="{FF2B5EF4-FFF2-40B4-BE49-F238E27FC236}">
                <a16:creationId xmlns:a16="http://schemas.microsoft.com/office/drawing/2014/main" id="{6A30D558-0835-F485-4261-BD3B8DAEA58B}"/>
              </a:ext>
            </a:extLst>
          </p:cNvPr>
          <p:cNvCxnSpPr>
            <a:cxnSpLocks noGrp="1" noRot="1" noChangeAspect="1" noMove="1" noResize="1" noEditPoints="1" noAdjustHandles="1" noChangeArrowheads="1" noChangeShapeType="1"/>
          </p:cNvCxnSpPr>
          <p:nvPr/>
        </p:nvCxnSpPr>
        <p:spPr>
          <a:xfrm>
            <a:off x="4654296" y="1871831"/>
            <a:ext cx="0" cy="3200400"/>
          </a:xfrm>
          <a:prstGeom prst="line">
            <a:avLst/>
          </a:prstGeom>
          <a:ln w="15875">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CC7DD9E7-BFC5-BA2D-201D-952887DB8FD0}"/>
              </a:ext>
            </a:extLst>
          </p:cNvPr>
          <p:cNvGrpSpPr>
            <a:grpSpLocks noGrp="1" noUngrp="1" noRot="1" noChangeAspect="1" noMove="1" noResize="1"/>
          </p:cNvGrpSpPr>
          <p:nvPr/>
        </p:nvGrpSpPr>
        <p:grpSpPr>
          <a:xfrm flipH="1">
            <a:off x="6009967" y="0"/>
            <a:ext cx="6176982" cy="6853245"/>
            <a:chOff x="2487613" y="285750"/>
            <a:chExt cx="2428876" cy="5654676"/>
          </a:xfrm>
          <a:solidFill>
            <a:schemeClr val="bg1">
              <a:alpha val="30000"/>
            </a:schemeClr>
          </a:solidFill>
        </p:grpSpPr>
        <p:sp>
          <p:nvSpPr>
            <p:cNvPr id="15" name="Freeform 11">
              <a:extLst>
                <a:ext uri="{FF2B5EF4-FFF2-40B4-BE49-F238E27FC236}">
                  <a16:creationId xmlns:a16="http://schemas.microsoft.com/office/drawing/2014/main" id="{6977C814-21B1-FACF-C68D-EA17BF429240}"/>
                </a:ext>
              </a:extLst>
            </p:cNvPr>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16" name="Freeform 12">
              <a:extLst>
                <a:ext uri="{FF2B5EF4-FFF2-40B4-BE49-F238E27FC236}">
                  <a16:creationId xmlns:a16="http://schemas.microsoft.com/office/drawing/2014/main" id="{90645940-C89D-46CD-BEDA-0167CDA0B5B0}"/>
                </a:ext>
              </a:extLst>
            </p:cNvPr>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17" name="Freeform 13">
              <a:extLst>
                <a:ext uri="{FF2B5EF4-FFF2-40B4-BE49-F238E27FC236}">
                  <a16:creationId xmlns:a16="http://schemas.microsoft.com/office/drawing/2014/main" id="{3F089EE8-D7A2-E5B7-A36A-3FBFA43FDC83}"/>
                </a:ext>
              </a:extLst>
            </p:cNvPr>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18" name="Freeform 14">
              <a:extLst>
                <a:ext uri="{FF2B5EF4-FFF2-40B4-BE49-F238E27FC236}">
                  <a16:creationId xmlns:a16="http://schemas.microsoft.com/office/drawing/2014/main" id="{08B55626-80AA-1EAD-9D71-9FB4AED7B029}"/>
                </a:ext>
              </a:extLst>
            </p:cNvPr>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19" name="Freeform 15">
              <a:extLst>
                <a:ext uri="{FF2B5EF4-FFF2-40B4-BE49-F238E27FC236}">
                  <a16:creationId xmlns:a16="http://schemas.microsoft.com/office/drawing/2014/main" id="{8A2DCEEB-FE5E-4BA2-7969-4DC30E15A9B5}"/>
                </a:ext>
              </a:extLst>
            </p:cNvPr>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20" name="Freeform 16">
              <a:extLst>
                <a:ext uri="{FF2B5EF4-FFF2-40B4-BE49-F238E27FC236}">
                  <a16:creationId xmlns:a16="http://schemas.microsoft.com/office/drawing/2014/main" id="{EF2A1D18-C450-79DE-B2D6-A2668F3C8E61}"/>
                </a:ext>
              </a:extLst>
            </p:cNvPr>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21" name="Freeform 17">
              <a:extLst>
                <a:ext uri="{FF2B5EF4-FFF2-40B4-BE49-F238E27FC236}">
                  <a16:creationId xmlns:a16="http://schemas.microsoft.com/office/drawing/2014/main" id="{E640D90B-BD3B-CAD9-C2D8-BD09C9B99D14}"/>
                </a:ext>
              </a:extLst>
            </p:cNvPr>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22" name="Freeform 18">
              <a:extLst>
                <a:ext uri="{FF2B5EF4-FFF2-40B4-BE49-F238E27FC236}">
                  <a16:creationId xmlns:a16="http://schemas.microsoft.com/office/drawing/2014/main" id="{F6DB915A-59D4-DB63-D491-390EE43398CD}"/>
                </a:ext>
              </a:extLst>
            </p:cNvPr>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23" name="Freeform 19">
              <a:extLst>
                <a:ext uri="{FF2B5EF4-FFF2-40B4-BE49-F238E27FC236}">
                  <a16:creationId xmlns:a16="http://schemas.microsoft.com/office/drawing/2014/main" id="{E4A6A5BF-63D6-7E2B-0A91-AA8502EA7D3F}"/>
                </a:ext>
              </a:extLst>
            </p:cNvPr>
            <p:cNvSpPr/>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24" name="Freeform 20">
              <a:extLst>
                <a:ext uri="{FF2B5EF4-FFF2-40B4-BE49-F238E27FC236}">
                  <a16:creationId xmlns:a16="http://schemas.microsoft.com/office/drawing/2014/main" id="{A0BF2B7B-21FB-BB8D-7955-9BAC8A772804}"/>
                </a:ext>
              </a:extLst>
            </p:cNvPr>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25" name="Freeform 21">
              <a:extLst>
                <a:ext uri="{FF2B5EF4-FFF2-40B4-BE49-F238E27FC236}">
                  <a16:creationId xmlns:a16="http://schemas.microsoft.com/office/drawing/2014/main" id="{4F319F4F-7169-770D-E6A1-C3158153FB91}"/>
                </a:ext>
              </a:extLst>
            </p:cNvPr>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26" name="Freeform 22">
              <a:extLst>
                <a:ext uri="{FF2B5EF4-FFF2-40B4-BE49-F238E27FC236}">
                  <a16:creationId xmlns:a16="http://schemas.microsoft.com/office/drawing/2014/main" id="{6713ED79-CE4C-421A-4DAB-8DAECF5D9AD8}"/>
                </a:ext>
              </a:extLst>
            </p:cNvPr>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sp>
        <p:nvSpPr>
          <p:cNvPr id="3" name="Θέση περιεχομένου 2">
            <a:extLst>
              <a:ext uri="{FF2B5EF4-FFF2-40B4-BE49-F238E27FC236}">
                <a16:creationId xmlns:a16="http://schemas.microsoft.com/office/drawing/2014/main" id="{AC7A7E12-4947-69A6-A8CB-1AE21D78736F}"/>
              </a:ext>
            </a:extLst>
          </p:cNvPr>
          <p:cNvSpPr>
            <a:spLocks noGrp="1"/>
          </p:cNvSpPr>
          <p:nvPr>
            <p:ph idx="1"/>
          </p:nvPr>
        </p:nvSpPr>
        <p:spPr>
          <a:xfrm>
            <a:off x="5049062" y="942107"/>
            <a:ext cx="6662647" cy="5126183"/>
          </a:xfrm>
        </p:spPr>
        <p:txBody>
          <a:bodyPr vert="horz" lIns="91440" tIns="45720" rIns="91440" bIns="45720" rtlCol="0" anchor="ctr">
            <a:noAutofit/>
          </a:bodyPr>
          <a:lstStyle/>
          <a:p>
            <a:pPr>
              <a:lnSpc>
                <a:spcPct val="150000"/>
              </a:lnSpc>
              <a:spcBef>
                <a:spcPts val="0"/>
              </a:spcBef>
            </a:pPr>
            <a:r>
              <a:rPr lang="el-GR" dirty="0">
                <a:solidFill>
                  <a:schemeClr val="tx1"/>
                </a:solidFill>
                <a:latin typeface="Aptos"/>
              </a:rPr>
              <a:t>Κάθε φορά που ένας </a:t>
            </a:r>
            <a:r>
              <a:rPr lang="el-GR" dirty="0" err="1">
                <a:solidFill>
                  <a:schemeClr val="tx1"/>
                </a:solidFill>
                <a:latin typeface="Aptos"/>
              </a:rPr>
              <a:t>επικοινωνητής</a:t>
            </a:r>
            <a:r>
              <a:rPr lang="el-GR" dirty="0">
                <a:solidFill>
                  <a:schemeClr val="tx1"/>
                </a:solidFill>
                <a:latin typeface="Aptos"/>
              </a:rPr>
              <a:t> (μέσο ενημέρωσης, δημοσιογράφος, πολιτικός φορέας κτλ.) μεταφέρει ένα γεγονός, ταυτόχρονα επιλέγει και δίνει έμφαση σε συγκεκριμένες πτυχές του εν λόγω γεγονότος, καθιστώντας ορισμένες πληροφορίες πιο αξιοπρόσεκτες, προάγοντας την εγγραφή τους στη μνήμη των ανθρώπων και προτείνοντας μια συγκεκριμένη «ανάγνωσή» τους».</a:t>
            </a:r>
          </a:p>
          <a:p>
            <a:pPr>
              <a:lnSpc>
                <a:spcPct val="150000"/>
              </a:lnSpc>
              <a:spcBef>
                <a:spcPts val="0"/>
              </a:spcBef>
            </a:pPr>
            <a:r>
              <a:rPr lang="el-GR" dirty="0">
                <a:solidFill>
                  <a:schemeClr val="tx1"/>
                </a:solidFill>
                <a:latin typeface="Aptos"/>
              </a:rPr>
              <a:t>Κάθε πλαίσιο είναι μια έμμεση «οδηγία», ώστε ο δέκτης να ερμηνεύσει το μήνυμα με έναν συγκεκριμένο τρόπο.</a:t>
            </a:r>
          </a:p>
          <a:p>
            <a:pPr>
              <a:lnSpc>
                <a:spcPct val="150000"/>
              </a:lnSpc>
              <a:spcBef>
                <a:spcPts val="0"/>
              </a:spcBef>
            </a:pPr>
            <a:r>
              <a:rPr lang="el-GR" sz="1800" dirty="0">
                <a:solidFill>
                  <a:schemeClr val="tx1"/>
                </a:solidFill>
                <a:latin typeface="Aptos"/>
              </a:rPr>
              <a:t>Για να γίνει αυτό, ο </a:t>
            </a:r>
            <a:r>
              <a:rPr lang="el-GR" sz="1800" dirty="0" err="1">
                <a:solidFill>
                  <a:schemeClr val="tx1"/>
                </a:solidFill>
                <a:latin typeface="Aptos"/>
              </a:rPr>
              <a:t>επικοινωνητής</a:t>
            </a:r>
            <a:r>
              <a:rPr lang="el-GR" sz="1800" dirty="0">
                <a:solidFill>
                  <a:schemeClr val="tx1"/>
                </a:solidFill>
                <a:latin typeface="Aptos"/>
              </a:rPr>
              <a:t> επιλέγει τις λέξεις και τις φράσεις που θα χρησιμοποιήσει, τις μεταφορές, το ύφος, τις εικόνες, τα γραφικά, τις πηγές πληροφοριών που θα αξιοποιήσει και αυτές που θα απορρίψει.</a:t>
            </a:r>
            <a:br>
              <a:rPr lang="el-GR" sz="1800" dirty="0">
                <a:solidFill>
                  <a:schemeClr val="tx1"/>
                </a:solidFill>
                <a:latin typeface="Aptos"/>
              </a:rPr>
            </a:br>
            <a:br>
              <a:rPr lang="el-GR" sz="1800" dirty="0">
                <a:solidFill>
                  <a:schemeClr val="tx1"/>
                </a:solidFill>
                <a:latin typeface="Aptos"/>
              </a:rPr>
            </a:br>
            <a:endParaRPr lang="el-GR" sz="1800" dirty="0">
              <a:solidFill>
                <a:schemeClr val="tx1"/>
              </a:solidFill>
              <a:latin typeface="Aptos"/>
            </a:endParaRPr>
          </a:p>
        </p:txBody>
      </p:sp>
    </p:spTree>
    <p:extLst>
      <p:ext uri="{BB962C8B-B14F-4D97-AF65-F5344CB8AC3E}">
        <p14:creationId xmlns:p14="http://schemas.microsoft.com/office/powerpoint/2010/main" val="219233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rotWithShape="1">
          <a:blip r:embed="rId2">
            <a:extLst>
              <a:ext uri="{28A0092B-C50C-407E-A947-70E740481C1C}">
                <a14:useLocalDpi xmlns:a14="http://schemas.microsoft.com/office/drawing/2010/main" val="0"/>
              </a:ext>
            </a:extLst>
          </a:blip>
          <a:srcRect l="9575" t="17746" r="15032" b="7241"/>
          <a:stretch>
            <a:fillRect/>
          </a:stretch>
        </p:blipFill>
        <p:spPr>
          <a:xfrm>
            <a:off x="465930" y="355599"/>
            <a:ext cx="11136790" cy="6232881"/>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rotWithShape="1">
          <a:blip r:embed="rId2">
            <a:extLst>
              <a:ext uri="{28A0092B-C50C-407E-A947-70E740481C1C}">
                <a14:useLocalDpi xmlns:a14="http://schemas.microsoft.com/office/drawing/2010/main" val="0"/>
              </a:ext>
            </a:extLst>
          </a:blip>
          <a:srcRect l="9501" t="17606" r="14688" b="6979"/>
          <a:stretch>
            <a:fillRect/>
          </a:stretch>
        </p:blipFill>
        <p:spPr>
          <a:xfrm>
            <a:off x="267110" y="155848"/>
            <a:ext cx="11650570" cy="6519272"/>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rotWithShape="1">
          <a:blip r:embed="rId2">
            <a:extLst>
              <a:ext uri="{28A0092B-C50C-407E-A947-70E740481C1C}">
                <a14:useLocalDpi xmlns:a14="http://schemas.microsoft.com/office/drawing/2010/main" val="0"/>
              </a:ext>
            </a:extLst>
          </a:blip>
          <a:srcRect l="9655" t="17261" r="15087" b="6462"/>
          <a:stretch>
            <a:fillRect/>
          </a:stretch>
        </p:blipFill>
        <p:spPr>
          <a:xfrm>
            <a:off x="475207" y="286364"/>
            <a:ext cx="11188473" cy="6378596"/>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rotWithShape="1">
          <a:blip r:embed="rId2">
            <a:extLst>
              <a:ext uri="{28A0092B-C50C-407E-A947-70E740481C1C}">
                <a14:useLocalDpi xmlns:a14="http://schemas.microsoft.com/office/drawing/2010/main" val="0"/>
              </a:ext>
            </a:extLst>
          </a:blip>
          <a:srcRect l="9378" t="17810" r="15450" b="7326"/>
          <a:stretch>
            <a:fillRect/>
          </a:stretch>
        </p:blipFill>
        <p:spPr>
          <a:xfrm>
            <a:off x="416561" y="321161"/>
            <a:ext cx="11338560" cy="6351755"/>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rotWithShape="1">
          <a:blip r:embed="rId2"/>
          <a:srcRect l="10000" t="18074" r="14584" b="6519"/>
          <a:stretch>
            <a:fillRect/>
          </a:stretch>
        </p:blipFill>
        <p:spPr>
          <a:xfrm>
            <a:off x="373485" y="248959"/>
            <a:ext cx="11412115" cy="6418527"/>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rotWithShape="1">
          <a:blip r:embed="rId2"/>
          <a:srcRect l="9417" t="17629" r="15250" b="6370"/>
          <a:stretch>
            <a:fillRect/>
          </a:stretch>
        </p:blipFill>
        <p:spPr>
          <a:xfrm>
            <a:off x="457200" y="224779"/>
            <a:ext cx="11511279" cy="6532396"/>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p:cNvSpPr>
            <a:spLocks noGrp="1" noRot="1" noChangeAspect="1" noMove="1" noResize="1" noEditPoints="1" noAdjustHandles="1" noChangeArrowheads="1" noChangeShapeType="1" noTextEdit="1"/>
          </p:cNvSpPr>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p:cNvSpPr>
            <a:spLocks noGrp="1" noRot="1" noChangeAspect="1" noMove="1" noResize="1" noEditPoints="1" noAdjustHandles="1" noChangeArrowheads="1" noChangeShapeType="1" noTextEdit="1"/>
          </p:cNvSpPr>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c 10"/>
          <p:cNvSpPr>
            <a:spLocks noGrp="1" noRot="1" noChangeAspect="1" noMove="1" noResize="1" noEditPoints="1" noAdjustHandles="1" noChangeArrowheads="1" noChangeShapeType="1" noTextEdit="1"/>
          </p:cNvSpPr>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 name="TextBox 1"/>
          <p:cNvSpPr txBox="1"/>
          <p:nvPr/>
        </p:nvSpPr>
        <p:spPr>
          <a:xfrm>
            <a:off x="4124960" y="650240"/>
            <a:ext cx="7228839" cy="5526723"/>
          </a:xfrm>
          <a:prstGeom prst="rect">
            <a:avLst/>
          </a:prstGeom>
        </p:spPr>
        <p:txBody>
          <a:bodyPr vert="horz" lIns="91440" tIns="45720" rIns="91440" bIns="45720" rtlCol="0" anchor="ctr">
            <a:normAutofit/>
          </a:bodyPr>
          <a:lstStyle/>
          <a:p>
            <a:pPr algn="ctr">
              <a:lnSpc>
                <a:spcPct val="114000"/>
              </a:lnSpc>
              <a:spcAft>
                <a:spcPts val="600"/>
              </a:spcAft>
            </a:pPr>
            <a:r>
              <a:rPr lang="en-US" dirty="0">
                <a:latin typeface="Aptos" panose="020B0004020202020204" pitchFamily="34" charset="0"/>
              </a:rPr>
              <a:t>«</a:t>
            </a:r>
            <a:r>
              <a:rPr lang="en-US" sz="2800" dirty="0">
                <a:latin typeface="Aptos" panose="020B0004020202020204" pitchFamily="34" charset="0"/>
              </a:rPr>
              <a:t>Ο α</a:t>
            </a:r>
            <a:r>
              <a:rPr lang="en-US" sz="2800" dirty="0" err="1">
                <a:latin typeface="Aptos" panose="020B0004020202020204" pitchFamily="34" charset="0"/>
              </a:rPr>
              <a:t>ριθμός</a:t>
            </a:r>
            <a:r>
              <a:rPr lang="en-US" sz="2800" dirty="0">
                <a:latin typeface="Aptos" panose="020B0004020202020204" pitchFamily="34" charset="0"/>
              </a:rPr>
              <a:t> ανα</a:t>
            </a:r>
            <a:r>
              <a:rPr lang="en-US" sz="2800" dirty="0" err="1">
                <a:latin typeface="Aptos" panose="020B0004020202020204" pitchFamily="34" charset="0"/>
              </a:rPr>
              <a:t>ζητήσεων</a:t>
            </a:r>
            <a:r>
              <a:rPr lang="en-US" sz="2800" dirty="0">
                <a:latin typeface="Aptos" panose="020B0004020202020204" pitchFamily="34" charset="0"/>
              </a:rPr>
              <a:t> των </a:t>
            </a:r>
            <a:r>
              <a:rPr lang="en-US" sz="2800" dirty="0" err="1">
                <a:latin typeface="Aptos" panose="020B0004020202020204" pitchFamily="34" charset="0"/>
              </a:rPr>
              <a:t>λέξεων</a:t>
            </a:r>
            <a:r>
              <a:rPr lang="en-US" sz="2800" dirty="0">
                <a:latin typeface="Aptos" panose="020B0004020202020204" pitchFamily="34" charset="0"/>
              </a:rPr>
              <a:t> α</a:t>
            </a:r>
            <a:r>
              <a:rPr lang="en-US" sz="2800" dirty="0" err="1">
                <a:latin typeface="Aptos" panose="020B0004020202020204" pitchFamily="34" charset="0"/>
              </a:rPr>
              <a:t>υξήθηκε</a:t>
            </a:r>
            <a:r>
              <a:rPr lang="en-US" sz="2800" dirty="0">
                <a:latin typeface="Aptos" panose="020B0004020202020204" pitchFamily="34" charset="0"/>
              </a:rPr>
              <a:t> </a:t>
            </a:r>
            <a:r>
              <a:rPr lang="en-US" sz="2800" dirty="0" err="1">
                <a:latin typeface="Aptos" panose="020B0004020202020204" pitchFamily="34" charset="0"/>
              </a:rPr>
              <a:t>με</a:t>
            </a:r>
            <a:r>
              <a:rPr lang="en-US" sz="2800" dirty="0">
                <a:latin typeface="Aptos" panose="020B0004020202020204" pitchFamily="34" charset="0"/>
              </a:rPr>
              <a:t> α</a:t>
            </a:r>
            <a:r>
              <a:rPr lang="en-US" sz="2800" dirty="0" err="1">
                <a:latin typeface="Aptos" panose="020B0004020202020204" pitchFamily="34" charset="0"/>
              </a:rPr>
              <a:t>λμ</a:t>
            </a:r>
            <a:r>
              <a:rPr lang="en-US" sz="2800" dirty="0">
                <a:latin typeface="Aptos" panose="020B0004020202020204" pitchFamily="34" charset="0"/>
              </a:rPr>
              <a:t>ατώδεις ρυθμούς μετά τις τηλεοπτικές αναφορές. </a:t>
            </a:r>
            <a:r>
              <a:rPr lang="en-US" sz="2800" dirty="0" err="1">
                <a:latin typeface="Aptos" panose="020B0004020202020204" pitchFamily="34" charset="0"/>
              </a:rPr>
              <a:t>Αυτό</a:t>
            </a:r>
            <a:r>
              <a:rPr lang="en-US" sz="2800" dirty="0">
                <a:latin typeface="Aptos" panose="020B0004020202020204" pitchFamily="34" charset="0"/>
              </a:rPr>
              <a:t> μας </a:t>
            </a:r>
            <a:r>
              <a:rPr lang="en-US" sz="2800" dirty="0" err="1">
                <a:latin typeface="Aptos" panose="020B0004020202020204" pitchFamily="34" charset="0"/>
              </a:rPr>
              <a:t>οδηγεί</a:t>
            </a:r>
            <a:r>
              <a:rPr lang="en-US" sz="2800" dirty="0">
                <a:latin typeface="Aptos" panose="020B0004020202020204" pitchFamily="34" charset="0"/>
              </a:rPr>
              <a:t> </a:t>
            </a:r>
            <a:r>
              <a:rPr lang="en-US" sz="2800" dirty="0" err="1">
                <a:latin typeface="Aptos" panose="020B0004020202020204" pitchFamily="34" charset="0"/>
              </a:rPr>
              <a:t>στο</a:t>
            </a:r>
            <a:r>
              <a:rPr lang="en-US" sz="2800" dirty="0">
                <a:latin typeface="Aptos" panose="020B0004020202020204" pitchFamily="34" charset="0"/>
              </a:rPr>
              <a:t> </a:t>
            </a:r>
            <a:r>
              <a:rPr lang="en-US" sz="2800" dirty="0" err="1">
                <a:latin typeface="Aptos" panose="020B0004020202020204" pitchFamily="34" charset="0"/>
              </a:rPr>
              <a:t>συμ</a:t>
            </a:r>
            <a:r>
              <a:rPr lang="en-US" sz="2800" dirty="0">
                <a:latin typeface="Aptos" panose="020B0004020202020204" pitchFamily="34" charset="0"/>
              </a:rPr>
              <a:t>πέρασμα πως το φαινόμενο έγινε </a:t>
            </a:r>
            <a:r>
              <a:rPr lang="el-GR" sz="2800" dirty="0">
                <a:latin typeface="Aptos" panose="020B0004020202020204" pitchFamily="34" charset="0"/>
              </a:rPr>
              <a:t>«</a:t>
            </a:r>
            <a:r>
              <a:rPr lang="en-US" sz="2800" dirty="0">
                <a:latin typeface="Aptos" panose="020B0004020202020204" pitchFamily="34" charset="0"/>
              </a:rPr>
              <a:t>απ</a:t>
            </a:r>
            <a:r>
              <a:rPr lang="en-US" sz="2800" dirty="0" err="1">
                <a:latin typeface="Aptos" panose="020B0004020202020204" pitchFamily="34" charset="0"/>
              </a:rPr>
              <a:t>ειλητικό</a:t>
            </a:r>
            <a:r>
              <a:rPr lang="el-GR" sz="2800" dirty="0">
                <a:latin typeface="Aptos" panose="020B0004020202020204" pitchFamily="34" charset="0"/>
              </a:rPr>
              <a:t>»</a:t>
            </a:r>
            <a:r>
              <a:rPr lang="en-US" sz="2800" dirty="0">
                <a:latin typeface="Aptos" panose="020B0004020202020204" pitchFamily="34" charset="0"/>
              </a:rPr>
              <a:t> για τους γονείς μετά από την ακραία αναπαραγωγή του από ειδησεογραφικές ιστοσελίδες και άλλα μέσα ενημέρωσης. Όπ</a:t>
            </a:r>
            <a:r>
              <a:rPr lang="en-US" sz="2800" dirty="0" err="1">
                <a:latin typeface="Aptos" panose="020B0004020202020204" pitchFamily="34" charset="0"/>
              </a:rPr>
              <a:t>ως</a:t>
            </a:r>
            <a:r>
              <a:rPr lang="en-US" sz="2800" dirty="0">
                <a:latin typeface="Aptos" panose="020B0004020202020204" pitchFamily="34" charset="0"/>
              </a:rPr>
              <a:t> α</a:t>
            </a:r>
            <a:r>
              <a:rPr lang="en-US" sz="2800" dirty="0" err="1">
                <a:latin typeface="Aptos" panose="020B0004020202020204" pitchFamily="34" charset="0"/>
              </a:rPr>
              <a:t>κρι</a:t>
            </a:r>
            <a:r>
              <a:rPr lang="en-US" sz="2800" dirty="0">
                <a:latin typeface="Aptos" panose="020B0004020202020204" pitchFamily="34" charset="0"/>
              </a:rPr>
              <a:t>βώς είχε γίνει και τον Ιούλιο του 2020 όταν είχε πρωτοεμφανιστεί η υπόθεση σε Ευρωπαϊκό επίπεδο», γράφουν τα ellinikahoaxes.</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rotWithShape="1">
          <a:blip r:embed="rId2">
            <a:extLst>
              <a:ext uri="{28A0092B-C50C-407E-A947-70E740481C1C}">
                <a14:useLocalDpi xmlns:a14="http://schemas.microsoft.com/office/drawing/2010/main" val="0"/>
              </a:ext>
            </a:extLst>
          </a:blip>
          <a:srcRect l="9975" t="17868" r="14699" b="7477"/>
          <a:stretch>
            <a:fillRect/>
          </a:stretch>
        </p:blipFill>
        <p:spPr>
          <a:xfrm>
            <a:off x="250382" y="141994"/>
            <a:ext cx="11758738" cy="6555394"/>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Εικόνα 5"/>
          <p:cNvPicPr>
            <a:picLocks noChangeAspect="1"/>
          </p:cNvPicPr>
          <p:nvPr/>
        </p:nvPicPr>
        <p:blipFill rotWithShape="1">
          <a:blip r:embed="rId2"/>
          <a:srcRect l="27750" t="9185" r="27750" b="35407"/>
          <a:stretch>
            <a:fillRect/>
          </a:stretch>
        </p:blipFill>
        <p:spPr>
          <a:xfrm>
            <a:off x="1391920" y="134857"/>
            <a:ext cx="9316720" cy="6525193"/>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Τίτλος 1"/>
          <p:cNvSpPr>
            <a:spLocks noGrp="1"/>
          </p:cNvSpPr>
          <p:nvPr>
            <p:ph type="title"/>
          </p:nvPr>
        </p:nvSpPr>
        <p:spPr>
          <a:xfrm>
            <a:off x="477981" y="1122363"/>
            <a:ext cx="4023360" cy="3204134"/>
          </a:xfrm>
        </p:spPr>
        <p:txBody>
          <a:bodyPr vert="horz" lIns="91440" tIns="45720" rIns="91440" bIns="45720" rtlCol="0" anchor="b">
            <a:normAutofit/>
          </a:bodyPr>
          <a:lstStyle/>
          <a:p>
            <a:pPr algn="ctr">
              <a:lnSpc>
                <a:spcPct val="120000"/>
              </a:lnSpc>
            </a:pPr>
            <a:r>
              <a:rPr lang="el-GR" sz="3600" dirty="0" err="1">
                <a:latin typeface="Aptos" panose="020B0004020202020204" pitchFamily="34" charset="0"/>
              </a:rPr>
              <a:t>Β΄Μέρος</a:t>
            </a:r>
            <a:r>
              <a:rPr lang="el-GR" sz="3600" dirty="0">
                <a:latin typeface="Aptos" panose="020B0004020202020204" pitchFamily="34" charset="0"/>
              </a:rPr>
              <a:t>: Δημοσιογραφική Εργαλειοθήκη - Συνέντευξη</a:t>
            </a:r>
            <a:endParaRPr lang="en-US" sz="3600" kern="1200" dirty="0">
              <a:solidFill>
                <a:schemeClr val="tx1"/>
              </a:solidFill>
              <a:latin typeface="Aptos" panose="020B0004020202020204" pitchFamily="34" charset="0"/>
            </a:endParaRPr>
          </a:p>
        </p:txBody>
      </p:sp>
      <p:sp>
        <p:nvSpPr>
          <p:cNvPr id="11" name="Rectangle 10"/>
          <p:cNvSpPr>
            <a:spLocks noGrp="1" noRot="1" noChangeAspect="1" noMove="1" noResize="1" noEditPoints="1" noAdjustHandles="1" noChangeArrowheads="1" noChangeShapeType="1" noTextEdit="1"/>
          </p:cNvSpPr>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p:cNvSpPr>
            <a:spLocks noGrp="1" noRot="1" noChangeAspect="1" noMove="1" noResize="1" noEditPoints="1" noAdjustHandles="1" noChangeArrowheads="1" noChangeShapeType="1" noTextEdit="1"/>
          </p:cNvSpPr>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864608" y="1121592"/>
            <a:ext cx="6846363" cy="446356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40080" y="2752707"/>
            <a:ext cx="3423920" cy="1158893"/>
          </a:xfrm>
        </p:spPr>
        <p:txBody>
          <a:bodyPr vert="horz" lIns="91440" tIns="45720" rIns="91440" bIns="45720" rtlCol="0" anchor="ctr">
            <a:noAutofit/>
          </a:bodyPr>
          <a:lstStyle/>
          <a:p>
            <a:pPr algn="ctr">
              <a:lnSpc>
                <a:spcPct val="150000"/>
              </a:lnSpc>
            </a:pPr>
            <a:r>
              <a:rPr lang="el-GR" sz="2400" b="1" kern="1200" dirty="0">
                <a:latin typeface="Century Gothic" panose="020B0502020202020204" pitchFamily="34" charset="0"/>
              </a:rPr>
              <a:t>ΑΣΚΗΣΗ ΣΤΗΝ ΑΙΘΟΥΣΑ</a:t>
            </a:r>
          </a:p>
        </p:txBody>
      </p:sp>
      <p:sp>
        <p:nvSpPr>
          <p:cNvPr id="18" name="Rectangle 17"/>
          <p:cNvSpPr>
            <a:spLocks noGrp="1" noRot="1" noChangeAspect="1" noMove="1" noResize="1" noEditPoints="1" noAdjustHandles="1" noChangeArrowheads="1" noChangeShapeType="1" noTextEdit="1"/>
          </p:cNvSpPr>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ounded Rectangle 9"/>
          <p:cNvSpPr>
            <a:spLocks noGrp="1" noRot="1" noChangeAspect="1" noMove="1" noResize="1" noEditPoints="1" noAdjustHandles="1" noChangeArrowheads="1" noChangeShapeType="1" noTextEdit="1"/>
          </p:cNvSpPr>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Θέση περιεχομένου 3" descr="Εικόνα που περιέχει παιχνίδι&#10;&#10;Περιγραφή που δημιουργήθηκε αυτόματα"/>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05862" y="1463570"/>
            <a:ext cx="6019331" cy="3927614"/>
          </a:xfrm>
          <a:prstGeom prst="rect">
            <a:avLst/>
          </a:prstGeom>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7" name="Rectangle 16"/>
          <p:cNvSpPr>
            <a:spLocks noGrp="1" noRot="1" noChangeAspect="1" noMove="1" noResize="1" noEditPoints="1" noAdjustHandles="1" noChangeArrowheads="1" noChangeShapeType="1" noTextEdit="1"/>
          </p:cNvSpPr>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Τίτλος 1"/>
          <p:cNvSpPr>
            <a:spLocks noGrp="1"/>
          </p:cNvSpPr>
          <p:nvPr>
            <p:ph type="title"/>
          </p:nvPr>
        </p:nvSpPr>
        <p:spPr>
          <a:xfrm>
            <a:off x="744894" y="3150636"/>
            <a:ext cx="2928256" cy="2035629"/>
          </a:xfrm>
        </p:spPr>
        <p:txBody>
          <a:bodyPr vert="horz" lIns="91440" tIns="45720" rIns="91440" bIns="45720" rtlCol="0">
            <a:noAutofit/>
          </a:bodyPr>
          <a:lstStyle/>
          <a:p>
            <a:pPr algn="ctr"/>
            <a:r>
              <a:rPr lang="el-GR" sz="2400" dirty="0">
                <a:solidFill>
                  <a:srgbClr val="FFFFFF"/>
                </a:solidFill>
                <a:latin typeface="Aptos" panose="020B0004020202020204" pitchFamily="34" charset="0"/>
              </a:rPr>
              <a:t>Άσκηση</a:t>
            </a:r>
          </a:p>
        </p:txBody>
      </p:sp>
      <p:sp>
        <p:nvSpPr>
          <p:cNvPr id="19" name="Freeform 11"/>
          <p:cNvSpPr>
            <a:spLocks noGrp="1" noRot="1" noChangeAspect="1" noMove="1" noResize="1" noEditPoints="1" noAdjustHandles="1" noChangeArrowheads="1" noChangeShapeType="1" noTextEdit="1"/>
          </p:cNvSpPr>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1" fmla="*/ 6839 w 6883"/>
              <a:gd name="connsiteY0-2" fmla="*/ 4885 h 10168"/>
              <a:gd name="connsiteX1-3" fmla="*/ 5405 w 6883"/>
              <a:gd name="connsiteY1-4" fmla="*/ 357 h 10168"/>
              <a:gd name="connsiteX2-5" fmla="*/ 5373 w 6883"/>
              <a:gd name="connsiteY2-6" fmla="*/ 262 h 10168"/>
              <a:gd name="connsiteX3-7" fmla="*/ 5284 w 6883"/>
              <a:gd name="connsiteY3-8" fmla="*/ 168 h 10168"/>
              <a:gd name="connsiteX4-9" fmla="*/ 4716 w 6883"/>
              <a:gd name="connsiteY4-10" fmla="*/ 168 h 10168"/>
              <a:gd name="connsiteX5-11" fmla="*/ 50 w 6883"/>
              <a:gd name="connsiteY5-12" fmla="*/ 0 h 10168"/>
              <a:gd name="connsiteX6-13" fmla="*/ 1 w 6883"/>
              <a:gd name="connsiteY6-14" fmla="*/ 9964 h 10168"/>
              <a:gd name="connsiteX7-15" fmla="*/ 4716 w 6883"/>
              <a:gd name="connsiteY7-16" fmla="*/ 10168 h 10168"/>
              <a:gd name="connsiteX8-17" fmla="*/ 5284 w 6883"/>
              <a:gd name="connsiteY8-18" fmla="*/ 10168 h 10168"/>
              <a:gd name="connsiteX9-19" fmla="*/ 5373 w 6883"/>
              <a:gd name="connsiteY9-20" fmla="*/ 10074 h 10168"/>
              <a:gd name="connsiteX10-21" fmla="*/ 5405 w 6883"/>
              <a:gd name="connsiteY10-22" fmla="*/ 9979 h 10168"/>
              <a:gd name="connsiteX11-23" fmla="*/ 6839 w 6883"/>
              <a:gd name="connsiteY11-24" fmla="*/ 5451 h 10168"/>
              <a:gd name="connsiteX12-25" fmla="*/ 6839 w 6883"/>
              <a:gd name="connsiteY12-26" fmla="*/ 4885 h 10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21" name="Rectangle 20"/>
          <p:cNvSpPr>
            <a:spLocks noGrp="1" noRot="1" noChangeAspect="1" noMove="1" noResize="1" noEditPoints="1" noAdjustHandles="1" noChangeArrowheads="1" noChangeShapeType="1" noTextEdit="1"/>
          </p:cNvSpPr>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5" name="Θέση περιεχομένου 4"/>
          <p:cNvSpPr>
            <a:spLocks noGrp="1"/>
          </p:cNvSpPr>
          <p:nvPr>
            <p:ph idx="1"/>
          </p:nvPr>
        </p:nvSpPr>
        <p:spPr>
          <a:xfrm>
            <a:off x="4354286" y="315687"/>
            <a:ext cx="7696200" cy="6368142"/>
          </a:xfrm>
        </p:spPr>
        <p:txBody>
          <a:bodyPr anchor="ctr">
            <a:normAutofit/>
          </a:bodyPr>
          <a:lstStyle/>
          <a:p>
            <a:pPr marL="0" indent="0" algn="just">
              <a:lnSpc>
                <a:spcPct val="150000"/>
              </a:lnSpc>
              <a:spcAft>
                <a:spcPts val="800"/>
              </a:spcAft>
              <a:buNone/>
            </a:pPr>
            <a:r>
              <a:rPr lang="el-GR" sz="2000" spc="-20" dirty="0">
                <a:effectLst/>
                <a:latin typeface="Aptos" panose="020B0004020202020204" pitchFamily="34" charset="0"/>
                <a:ea typeface="Calibri" panose="020F0502020204030204" charset="0"/>
                <a:cs typeface="Times New Roman" panose="02020603050405020304" pitchFamily="18" charset="0"/>
              </a:rPr>
              <a:t>Με αφορμή την επέτειο του Πολυτεχνείου, η αρχισυντάκτρια της τηλεοπτικής ενημερωτικής εκπομπής στην οποία εργάζεστε ως δημοσιογράφος, σας αναθέτει να πραγματοποιήσετε μια συνέντευξη προσωπικού ενδιαφέροντος με κάποια / ον εκ των συμμετεχουσών / όντων στην εξέγερση του Πολυτεχνείου [Δημήτρης Παπαχρήστος, Μέλπω </a:t>
            </a:r>
            <a:r>
              <a:rPr lang="el-GR" sz="2000" spc="-20" dirty="0" err="1">
                <a:effectLst/>
                <a:latin typeface="Aptos" panose="020B0004020202020204" pitchFamily="34" charset="0"/>
                <a:ea typeface="Calibri" panose="020F0502020204030204" charset="0"/>
                <a:cs typeface="Times New Roman" panose="02020603050405020304" pitchFamily="18" charset="0"/>
              </a:rPr>
              <a:t>Λεκατσά</a:t>
            </a:r>
            <a:r>
              <a:rPr lang="el-GR" sz="2000" spc="-20" dirty="0">
                <a:effectLst/>
                <a:latin typeface="Aptos" panose="020B0004020202020204" pitchFamily="34" charset="0"/>
                <a:ea typeface="Calibri" panose="020F0502020204030204" charset="0"/>
                <a:cs typeface="Times New Roman" panose="02020603050405020304" pitchFamily="18" charset="0"/>
              </a:rPr>
              <a:t> κτλ.]. </a:t>
            </a:r>
            <a:r>
              <a:rPr lang="el-GR" sz="2000" u="sng" spc="-20" dirty="0">
                <a:effectLst/>
                <a:latin typeface="Aptos" panose="020B0004020202020204" pitchFamily="34" charset="0"/>
                <a:ea typeface="Calibri" panose="020F0502020204030204" charset="0"/>
                <a:cs typeface="Times New Roman" panose="02020603050405020304" pitchFamily="18" charset="0"/>
              </a:rPr>
              <a:t>Σκεφθείτε ορισμένες σκηνοθετικές λεπτομέρειες (χώρο, </a:t>
            </a:r>
            <a:r>
              <a:rPr lang="el-GR" sz="2000" u="sng" spc="-20" dirty="0" err="1">
                <a:effectLst/>
                <a:latin typeface="Aptos" panose="020B0004020202020204" pitchFamily="34" charset="0"/>
                <a:ea typeface="Calibri" panose="020F0502020204030204" charset="0"/>
                <a:cs typeface="Times New Roman" panose="02020603050405020304" pitchFamily="18" charset="0"/>
              </a:rPr>
              <a:t>ατμοσφαιρα</a:t>
            </a:r>
            <a:r>
              <a:rPr lang="el-GR" sz="2000" u="sng" spc="-20" dirty="0">
                <a:effectLst/>
                <a:latin typeface="Aptos" panose="020B0004020202020204" pitchFamily="34" charset="0"/>
                <a:ea typeface="Calibri" panose="020F0502020204030204" charset="0"/>
                <a:cs typeface="Times New Roman" panose="02020603050405020304" pitchFamily="18" charset="0"/>
              </a:rPr>
              <a:t> κτλ.) </a:t>
            </a:r>
            <a:r>
              <a:rPr lang="el-GR" sz="2000" u="sng" spc="-20" dirty="0">
                <a:latin typeface="Aptos" panose="020B0004020202020204" pitchFamily="34" charset="0"/>
                <a:ea typeface="Calibri" panose="020F0502020204030204" charset="0"/>
                <a:cs typeface="Times New Roman" panose="02020603050405020304" pitchFamily="18" charset="0"/>
              </a:rPr>
              <a:t>και π</a:t>
            </a:r>
            <a:r>
              <a:rPr lang="el-GR" sz="2000" u="sng" spc="-20" dirty="0">
                <a:effectLst/>
                <a:latin typeface="Aptos" panose="020B0004020202020204" pitchFamily="34" charset="0"/>
                <a:ea typeface="Calibri" panose="020F0502020204030204" charset="0"/>
                <a:cs typeface="Times New Roman" panose="02020603050405020304" pitchFamily="18" charset="0"/>
              </a:rPr>
              <a:t>ροετοιμάστε έναν οδηγό συνέντευξης με 8-10 ερωτήσεις τις οποίες θα θέλατε να θέσετε στην/στον συνεντευξιαζόμενη/ο</a:t>
            </a:r>
            <a:r>
              <a:rPr lang="el-GR" sz="2000" u="sng" spc="-20" dirty="0">
                <a:latin typeface="Aptos" panose="020B0004020202020204" pitchFamily="34" charset="0"/>
                <a:ea typeface="Calibri" panose="020F0502020204030204" charset="0"/>
                <a:cs typeface="Times New Roman" panose="02020603050405020304" pitchFamily="18" charset="0"/>
              </a:rPr>
              <a:t>. Ποια θα είναι η εστίαση της συνέντευξης; Τι, κατά τη γνώμη σας, θα πρέπει να αναδειχθεί από τη συνέντευξη αυτή;</a:t>
            </a:r>
            <a:endParaRPr lang="el-GR" sz="2000" u="sng" dirty="0">
              <a:effectLst/>
              <a:latin typeface="Aptos" panose="020B0004020202020204" pitchFamily="34" charset="0"/>
              <a:cs typeface="Times New Roman"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Θέση περιεχομένου 4" descr="Εικόνα που περιέχει κείμενο&#10;&#10;Περιγραφή που δημιουργήθηκε αυτόματα"/>
          <p:cNvPicPr>
            <a:picLocks noGrp="1" noChangeAspect="1"/>
          </p:cNvPicPr>
          <p:nvPr>
            <p:ph sz="half" idx="1"/>
          </p:nvPr>
        </p:nvPicPr>
        <p:blipFill rotWithShape="1">
          <a:blip r:embed="rId2"/>
          <a:srcRect l="4916" t="9091" r="4580" b="1"/>
          <a:stretch>
            <a:fillRect/>
          </a:stretch>
        </p:blipFill>
        <p:spPr>
          <a:xfrm>
            <a:off x="20" y="10"/>
            <a:ext cx="12191980" cy="6857990"/>
          </a:xfrm>
          <a:prstGeom prst="rect">
            <a:avLst/>
          </a:prstGeom>
        </p:spPr>
      </p:pic>
      <p:sp>
        <p:nvSpPr>
          <p:cNvPr id="10" name="Rectangle 9"/>
          <p:cNvSpPr>
            <a:spLocks noGrp="1" noRot="1" noChangeAspect="1" noMove="1" noResize="1" noEditPoints="1" noAdjustHandles="1" noChangeArrowheads="1" noChangeShapeType="1" noTextEdit="1"/>
          </p:cNvSpPr>
          <p:nvPr/>
        </p:nvSpPr>
        <p:spPr bwMode="ltGray">
          <a:xfrm>
            <a:off x="33688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Θέση περιεχομένου 3"/>
          <p:cNvSpPr>
            <a:spLocks noGrp="1"/>
          </p:cNvSpPr>
          <p:nvPr>
            <p:ph sz="half" idx="2"/>
          </p:nvPr>
        </p:nvSpPr>
        <p:spPr>
          <a:xfrm>
            <a:off x="894080" y="934720"/>
            <a:ext cx="3037840" cy="4480560"/>
          </a:xfrm>
        </p:spPr>
        <p:txBody>
          <a:bodyPr vert="horz" lIns="91440" tIns="45720" rIns="91440" bIns="45720" rtlCol="0">
            <a:noAutofit/>
          </a:bodyPr>
          <a:lstStyle/>
          <a:p>
            <a:pPr marL="0" indent="0" algn="ctr">
              <a:lnSpc>
                <a:spcPct val="100000"/>
              </a:lnSpc>
              <a:buNone/>
            </a:pPr>
            <a:r>
              <a:rPr lang="el-GR" sz="1800" b="1" dirty="0">
                <a:latin typeface="Aptos" panose="020B0004020202020204" pitchFamily="34" charset="0"/>
              </a:rPr>
              <a:t>ΠΛΗΡΟΦΟΡΙΑΚΗ ΑΤΑΞΙΑ</a:t>
            </a:r>
            <a:endParaRPr lang="en-US" sz="1800" b="1" dirty="0">
              <a:latin typeface="Aptos" panose="020B0004020202020204" pitchFamily="34" charset="0"/>
            </a:endParaRPr>
          </a:p>
          <a:p>
            <a:pPr marL="0" indent="0" algn="ctr">
              <a:lnSpc>
                <a:spcPct val="100000"/>
              </a:lnSpc>
              <a:buNone/>
            </a:pPr>
            <a:endParaRPr lang="en-US" sz="1800" dirty="0">
              <a:latin typeface="Aptos" panose="020B0004020202020204" pitchFamily="34" charset="0"/>
            </a:endParaRPr>
          </a:p>
          <a:p>
            <a:pPr marL="0" indent="0" algn="ctr">
              <a:lnSpc>
                <a:spcPct val="100000"/>
              </a:lnSpc>
              <a:buNone/>
            </a:pPr>
            <a:r>
              <a:rPr lang="el-GR" sz="2000" dirty="0">
                <a:latin typeface="Aptos" panose="020B0004020202020204" pitchFamily="34" charset="0"/>
              </a:rPr>
              <a:t>Η «πληροφοριακή αταξία» αποτελεί μια παγκόσμια </a:t>
            </a:r>
            <a:r>
              <a:rPr lang="el-GR" sz="2000" b="1" dirty="0">
                <a:latin typeface="Aptos" panose="020B0004020202020204" pitchFamily="34" charset="0"/>
              </a:rPr>
              <a:t>απειλή</a:t>
            </a:r>
            <a:r>
              <a:rPr lang="el-GR" sz="2000" dirty="0">
                <a:latin typeface="Aptos" panose="020B0004020202020204" pitchFamily="34" charset="0"/>
              </a:rPr>
              <a:t> άνευ προηγουμένου – μια απειλή η οποία εκτείνεται από τη χειραγώγηση εκλογών και τη ζημία στη δημόσια υγεία, μέχρι την αδυναμία να αναγνωριστούν οι κίνδυνοι της κλιματικής κρίσης.</a:t>
            </a:r>
            <a:endParaRPr lang="en-US" sz="2000" dirty="0">
              <a:latin typeface="Aptos" panose="020B00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EncaseVTI">
  <a:themeElements>
    <a:clrScheme name="AnalogousFromRegularSeed_2SEEDS">
      <a:dk1>
        <a:srgbClr val="000000"/>
      </a:dk1>
      <a:lt1>
        <a:srgbClr val="FFFFFF"/>
      </a:lt1>
      <a:dk2>
        <a:srgbClr val="1B3025"/>
      </a:dk2>
      <a:lt2>
        <a:srgbClr val="F3F0F2"/>
      </a:lt2>
      <a:accent1>
        <a:srgbClr val="14B762"/>
      </a:accent1>
      <a:accent2>
        <a:srgbClr val="21B92A"/>
      </a:accent2>
      <a:accent3>
        <a:srgbClr val="20B4A4"/>
      </a:accent3>
      <a:accent4>
        <a:srgbClr val="D517CB"/>
      </a:accent4>
      <a:accent5>
        <a:srgbClr val="E7298E"/>
      </a:accent5>
      <a:accent6>
        <a:srgbClr val="D5172D"/>
      </a:accent6>
      <a:hlink>
        <a:srgbClr val="C14787"/>
      </a:hlink>
      <a:folHlink>
        <a:srgbClr val="7F7F7F"/>
      </a:folHlink>
    </a:clrScheme>
    <a:fontScheme name="Avenir">
      <a:majorFont>
        <a:latin typeface="Avenir Next LT Pro"/>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Πλαίσιο">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Θρόισμα">
  <a:themeElements>
    <a:clrScheme name="Θρόισμα">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Θρόισμα">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Θρόισμα">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Θρόισμα">
  <a:themeElements>
    <a:clrScheme name="Θρόισμα">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Θρόισμα">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Θρόισμα">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TotalTime>
  <Words>2376</Words>
  <Application>Microsoft Office PowerPoint</Application>
  <PresentationFormat>Ευρεία οθόνη</PresentationFormat>
  <Paragraphs>127</Paragraphs>
  <Slides>58</Slides>
  <Notes>0</Notes>
  <HiddenSlides>0</HiddenSlides>
  <MMClips>0</MMClips>
  <ScaleCrop>false</ScaleCrop>
  <HeadingPairs>
    <vt:vector size="6" baseType="variant">
      <vt:variant>
        <vt:lpstr>Γραμματοσειρές που χρησιμοποιούνται</vt:lpstr>
      </vt:variant>
      <vt:variant>
        <vt:i4>12</vt:i4>
      </vt:variant>
      <vt:variant>
        <vt:lpstr>Θέμα</vt:lpstr>
      </vt:variant>
      <vt:variant>
        <vt:i4>6</vt:i4>
      </vt:variant>
      <vt:variant>
        <vt:lpstr>Τίτλοι διαφανειών</vt:lpstr>
      </vt:variant>
      <vt:variant>
        <vt:i4>58</vt:i4>
      </vt:variant>
    </vt:vector>
  </HeadingPairs>
  <TitlesOfParts>
    <vt:vector size="76" baseType="lpstr">
      <vt:lpstr>Aptos</vt:lpstr>
      <vt:lpstr>Arial</vt:lpstr>
      <vt:lpstr>Avenir Next LT Pro</vt:lpstr>
      <vt:lpstr>Avenir Next LT Pro Light</vt:lpstr>
      <vt:lpstr>Calibri</vt:lpstr>
      <vt:lpstr>Calibri Light</vt:lpstr>
      <vt:lpstr>Candara</vt:lpstr>
      <vt:lpstr>Century Gothic</vt:lpstr>
      <vt:lpstr>Corbel</vt:lpstr>
      <vt:lpstr>Courier New</vt:lpstr>
      <vt:lpstr>Wingdings 2</vt:lpstr>
      <vt:lpstr>Wingdings 3</vt:lpstr>
      <vt:lpstr>Θέμα του Office</vt:lpstr>
      <vt:lpstr>1_Θέμα του Office</vt:lpstr>
      <vt:lpstr>EncaseVTI</vt:lpstr>
      <vt:lpstr>Πλαίσιο</vt:lpstr>
      <vt:lpstr>Θρόισμα</vt:lpstr>
      <vt:lpstr>1_Θρόισμα</vt:lpstr>
      <vt:lpstr>8ο Μάθημα  ΕΙΣΑΓΩΓΗ ΣΤΗ ΔΗΜΟΣΙΟΓΡΑΦΙΑ «Ψευδείς» Ειδήσεις, Παραπληροφόρηση, Προπαγάνδα</vt:lpstr>
      <vt:lpstr>Στο προηγούμενο μάθημα… Α΄Μέρος: Θεωρία Πλαισίωσης Β΄Μέρος: Δημοσιογραφική Εργαλειοθήκη - Συνέντευξη</vt:lpstr>
      <vt:lpstr>Θεωρία της Πλαισίωσης - Ορισμός</vt:lpstr>
      <vt:lpstr>Παρουσίαση του PowerPoint</vt:lpstr>
      <vt:lpstr>Η πλαισίωση ως οδηγία </vt:lpstr>
      <vt:lpstr>Β΄Μέρος: Δημοσιογραφική Εργαλειοθήκη - Συνέντευξη</vt:lpstr>
      <vt:lpstr>ΑΣΚΗΣΗ ΣΤΗΝ ΑΙΘΟΥΣΑ</vt:lpstr>
      <vt:lpstr>Άσκηση</vt:lpstr>
      <vt:lpstr>Παρουσίαση του PowerPoint</vt:lpstr>
      <vt:lpstr>Παρουσίαση του PowerPoint</vt:lpstr>
      <vt:lpstr>Η έννοια της πληροφοριακής αταξίας</vt:lpstr>
      <vt:lpstr>Η έννοια της πληροφοριακής αταξίας</vt:lpstr>
      <vt:lpstr>Παράδειγμα Παραπληροφόρησης: Η πανδημία πληροφόρησης (infodemic)</vt:lpstr>
      <vt:lpstr>Πληροφοριακή Αταξία</vt:lpstr>
      <vt:lpstr>Πληροφοριακή Αταξία</vt:lpstr>
      <vt:lpstr>Πληροφοριακή Αταξία</vt:lpstr>
      <vt:lpstr>Πληροφοριακή Αταξία</vt:lpstr>
      <vt:lpstr>Παράδειγμα Παραπληροφόρησης: Η πανδημία πληροφόρησης (infodemic)</vt:lpstr>
      <vt:lpstr>Πανδημία &amp; Παραπληροφόρηση</vt:lpstr>
      <vt:lpstr>Παρουσίαση του PowerPoint</vt:lpstr>
      <vt:lpstr>Παρουσίαση του PowerPoint</vt:lpstr>
      <vt:lpstr>Ψευδείς ή Ψευδεπίγραφες Παραποιημένες Ειδήσεις;</vt:lpstr>
      <vt:lpstr>Αλήθεια και Παραπληροφόρηση στα ΜΜΕ: Τι προβλέπει η ελληνική νομοθεσία</vt:lpstr>
      <vt:lpstr>Αλήθεια και Παραπληροφόρηση στα ΜΜΕ: Τι προβλέπει η ελληνική νομοθεσία</vt:lpstr>
      <vt:lpstr>Αλήθεια και Παραπληροφόρηση στα ΜΜΕ: Τι προβλέπει η ελληνική νομοθεσία</vt:lpstr>
      <vt:lpstr>Παρουσίαση του PowerPoint</vt:lpstr>
      <vt:lpstr>Προπαγάνδα (Propaganda)</vt:lpstr>
      <vt:lpstr>Θυμάμαι πάντα ότι…</vt:lpstr>
      <vt:lpstr>Πώς μπορεί ο δημοσιογράφος να αποφύγει την παραπληροφόρηση;</vt:lpstr>
      <vt:lpstr>Παρουσίαση του PowerPoint</vt:lpstr>
      <vt:lpstr>Παρουσίαση του PowerPoint</vt:lpstr>
      <vt:lpstr>Τι κάνουν οι ομάδες ελέγχου γεγονότων;</vt:lpstr>
      <vt:lpstr>Τι κάνουν οι ομάδες ελέγχου γεγονότων;</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Τι θα κάναμε ως δημοσιογράφοι;</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3ο Μάθημα  ΕΙΣΑΓΩΓΗ ΣΤΗ ΔΗΜΟΣΙΟΓΡΑΦΙΑ «Συλλέγοντας, αξιολογώντας και συντάσσοντας τις ειδήσεις…»</dc:title>
  <dc:creator>Panagiota Kalfeli</dc:creator>
  <cp:lastModifiedBy>Panagiota Kalfeli</cp:lastModifiedBy>
  <cp:revision>42</cp:revision>
  <dcterms:created xsi:type="dcterms:W3CDTF">2022-09-28T08:33:00Z</dcterms:created>
  <dcterms:modified xsi:type="dcterms:W3CDTF">2024-11-25T15:08:10Z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167E244A4F12493B8AA92A23509CD289</vt:lpwstr>
  </property>
  <property fmtid="{D5CDD505-2E9C-101B-9397-08002B2CF9AE}" pid="3" name="KSOProductBuildVer">
    <vt:lpwstr>1033-11.2.0.11440</vt:lpwstr>
  </property>
</Properties>
</file>