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8" r:id="rId22"/>
    <p:sldId id="277" r:id="rId23"/>
    <p:sldId id="279" r:id="rId24"/>
    <p:sldId id="280" r:id="rId25"/>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2" autoAdjust="0"/>
    <p:restoredTop sz="90929"/>
  </p:normalViewPr>
  <p:slideViewPr>
    <p:cSldViewPr>
      <p:cViewPr varScale="1">
        <p:scale>
          <a:sx n="52" d="100"/>
          <a:sy n="52" d="100"/>
        </p:scale>
        <p:origin x="-9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emf"/><Relationship Id="rId4"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3C480F9C-573C-48D7-8347-DD71B6F4483F}" type="slidenum">
              <a:rPr lang="el-GR"/>
              <a:pPr/>
              <a:t>‹#›</a:t>
            </a:fld>
            <a:endParaRPr lang="el-GR"/>
          </a:p>
        </p:txBody>
      </p:sp>
    </p:spTree>
    <p:extLst>
      <p:ext uri="{BB962C8B-B14F-4D97-AF65-F5344CB8AC3E}">
        <p14:creationId xmlns:p14="http://schemas.microsoft.com/office/powerpoint/2010/main" val="2414106"/>
      </p:ext>
    </p:extLst>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A0356FE1-B16D-44A1-B9FB-F5EA20CF6422}" type="slidenum">
              <a:rPr lang="el-GR"/>
              <a:pPr/>
              <a:t>‹#›</a:t>
            </a:fld>
            <a:endParaRPr lang="el-GR"/>
          </a:p>
        </p:txBody>
      </p:sp>
    </p:spTree>
    <p:extLst>
      <p:ext uri="{BB962C8B-B14F-4D97-AF65-F5344CB8AC3E}">
        <p14:creationId xmlns:p14="http://schemas.microsoft.com/office/powerpoint/2010/main" val="757690755"/>
      </p:ext>
    </p:extLst>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2AB5DC8B-1BD0-48DE-8F61-B01D6B578D11}" type="slidenum">
              <a:rPr lang="el-GR"/>
              <a:pPr/>
              <a:t>‹#›</a:t>
            </a:fld>
            <a:endParaRPr lang="el-GR"/>
          </a:p>
        </p:txBody>
      </p:sp>
    </p:spTree>
    <p:extLst>
      <p:ext uri="{BB962C8B-B14F-4D97-AF65-F5344CB8AC3E}">
        <p14:creationId xmlns:p14="http://schemas.microsoft.com/office/powerpoint/2010/main" val="1685717732"/>
      </p:ext>
    </p:extLst>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48200" y="1981200"/>
            <a:ext cx="3810000" cy="4114800"/>
          </a:xfrm>
        </p:spPr>
        <p:txBody>
          <a:bodyPr/>
          <a:lstStyle/>
          <a:p>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endParaRPr lang="el-G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fld id="{2B65DEF4-CBC1-4877-820B-0C1B90F526DD}" type="slidenum">
              <a:rPr lang="el-GR"/>
              <a:pPr/>
              <a:t>‹#›</a:t>
            </a:fld>
            <a:endParaRPr lang="el-GR"/>
          </a:p>
        </p:txBody>
      </p:sp>
    </p:spTree>
    <p:extLst>
      <p:ext uri="{BB962C8B-B14F-4D97-AF65-F5344CB8AC3E}">
        <p14:creationId xmlns:p14="http://schemas.microsoft.com/office/powerpoint/2010/main" val="2315027765"/>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1AF0FD55-B7AB-41AC-AAE9-9BE867D170EE}" type="slidenum">
              <a:rPr lang="el-GR"/>
              <a:pPr/>
              <a:t>‹#›</a:t>
            </a:fld>
            <a:endParaRPr lang="el-GR"/>
          </a:p>
        </p:txBody>
      </p:sp>
    </p:spTree>
    <p:extLst>
      <p:ext uri="{BB962C8B-B14F-4D97-AF65-F5344CB8AC3E}">
        <p14:creationId xmlns:p14="http://schemas.microsoft.com/office/powerpoint/2010/main" val="1502222406"/>
      </p:ext>
    </p:extLst>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F6A16A0-A69B-4F33-9D7A-D5D3ECF523F0}" type="slidenum">
              <a:rPr lang="el-GR"/>
              <a:pPr/>
              <a:t>‹#›</a:t>
            </a:fld>
            <a:endParaRPr lang="el-GR"/>
          </a:p>
        </p:txBody>
      </p:sp>
    </p:spTree>
    <p:extLst>
      <p:ext uri="{BB962C8B-B14F-4D97-AF65-F5344CB8AC3E}">
        <p14:creationId xmlns:p14="http://schemas.microsoft.com/office/powerpoint/2010/main" val="2618654063"/>
      </p:ext>
    </p:extLst>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B38FA201-28D0-4228-B99B-B1DAECADD17A}" type="slidenum">
              <a:rPr lang="el-GR"/>
              <a:pPr/>
              <a:t>‹#›</a:t>
            </a:fld>
            <a:endParaRPr lang="el-GR"/>
          </a:p>
        </p:txBody>
      </p:sp>
    </p:spTree>
    <p:extLst>
      <p:ext uri="{BB962C8B-B14F-4D97-AF65-F5344CB8AC3E}">
        <p14:creationId xmlns:p14="http://schemas.microsoft.com/office/powerpoint/2010/main" val="3561452066"/>
      </p:ext>
    </p:extLst>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9CA6A160-3F94-4121-95BB-444D3C995303}" type="slidenum">
              <a:rPr lang="el-GR"/>
              <a:pPr/>
              <a:t>‹#›</a:t>
            </a:fld>
            <a:endParaRPr lang="el-GR"/>
          </a:p>
        </p:txBody>
      </p:sp>
    </p:spTree>
    <p:extLst>
      <p:ext uri="{BB962C8B-B14F-4D97-AF65-F5344CB8AC3E}">
        <p14:creationId xmlns:p14="http://schemas.microsoft.com/office/powerpoint/2010/main" val="2353385273"/>
      </p:ext>
    </p:extLst>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A8461597-0FDD-4AFD-8D66-2CAC535C7E8A}" type="slidenum">
              <a:rPr lang="el-GR"/>
              <a:pPr/>
              <a:t>‹#›</a:t>
            </a:fld>
            <a:endParaRPr lang="el-GR"/>
          </a:p>
        </p:txBody>
      </p:sp>
    </p:spTree>
    <p:extLst>
      <p:ext uri="{BB962C8B-B14F-4D97-AF65-F5344CB8AC3E}">
        <p14:creationId xmlns:p14="http://schemas.microsoft.com/office/powerpoint/2010/main" val="1485990362"/>
      </p:ext>
    </p:extLst>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F028D0C3-35B6-4F71-B771-6DADE7DB3041}" type="slidenum">
              <a:rPr lang="el-GR"/>
              <a:pPr/>
              <a:t>‹#›</a:t>
            </a:fld>
            <a:endParaRPr lang="el-GR"/>
          </a:p>
        </p:txBody>
      </p:sp>
    </p:spTree>
    <p:extLst>
      <p:ext uri="{BB962C8B-B14F-4D97-AF65-F5344CB8AC3E}">
        <p14:creationId xmlns:p14="http://schemas.microsoft.com/office/powerpoint/2010/main" val="399171787"/>
      </p:ext>
    </p:extLst>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CDFD0688-3992-44C4-8A9B-05833C5CCCEF}" type="slidenum">
              <a:rPr lang="el-GR"/>
              <a:pPr/>
              <a:t>‹#›</a:t>
            </a:fld>
            <a:endParaRPr lang="el-GR"/>
          </a:p>
        </p:txBody>
      </p:sp>
    </p:spTree>
    <p:extLst>
      <p:ext uri="{BB962C8B-B14F-4D97-AF65-F5344CB8AC3E}">
        <p14:creationId xmlns:p14="http://schemas.microsoft.com/office/powerpoint/2010/main" val="3435642644"/>
      </p:ext>
    </p:extLst>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0D04E91C-66E9-43E0-BC40-6A32996B7B8E}" type="slidenum">
              <a:rPr lang="el-GR"/>
              <a:pPr/>
              <a:t>‹#›</a:t>
            </a:fld>
            <a:endParaRPr lang="el-GR"/>
          </a:p>
        </p:txBody>
      </p:sp>
    </p:spTree>
    <p:extLst>
      <p:ext uri="{BB962C8B-B14F-4D97-AF65-F5344CB8AC3E}">
        <p14:creationId xmlns:p14="http://schemas.microsoft.com/office/powerpoint/2010/main" val="1241345702"/>
      </p:ext>
    </p:extLst>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066DFA-CE86-47F4-B50B-4FDD1271096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sndAc>
      <p:stSnd>
        <p:snd r:embed="rId14" name="camera.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7.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3.emf"/><Relationship Id="rId3" Type="http://schemas.openxmlformats.org/officeDocument/2006/relationships/audio" Target="../media/audio1.wav"/><Relationship Id="rId7" Type="http://schemas.openxmlformats.org/officeDocument/2006/relationships/image" Target="../media/image10.wmf"/><Relationship Id="rId12"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audio" Target="../media/audio1.wav"/><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9.wmf"/><Relationship Id="rId4" Type="http://schemas.openxmlformats.org/officeDocument/2006/relationships/oleObject" Target="../embeddings/oleObject15.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6.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7.emf"/><Relationship Id="rId5" Type="http://schemas.openxmlformats.org/officeDocument/2006/relationships/oleObject" Target="../embeddings/oleObject21.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sz="half" idx="1"/>
          </p:nvPr>
        </p:nvSpPr>
        <p:spPr>
          <a:xfrm>
            <a:off x="0" y="836712"/>
            <a:ext cx="5580112" cy="6021288"/>
          </a:xfrm>
        </p:spPr>
        <p:txBody>
          <a:bodyPr/>
          <a:lstStyle/>
          <a:p>
            <a:pPr algn="just"/>
            <a:r>
              <a:rPr lang="el-GR" sz="2400" dirty="0">
                <a:latin typeface="Bookman Old Style" pitchFamily="18" charset="0"/>
                <a:cs typeface="Tahoma" pitchFamily="34" charset="0"/>
              </a:rPr>
              <a:t>Α) Να υπολογιστεί η ευθεία παλινδρόμησης έτσι ώστε να μπορεί να προβλεφθεί η θερμοκρασία του νερού εάν έχουμε ως δεδομένο την θερμοκρασία του αέρα (</a:t>
            </a:r>
            <a:r>
              <a:rPr lang="en-US" sz="2400" dirty="0">
                <a:latin typeface="Bookman Old Style" pitchFamily="18" charset="0"/>
                <a:cs typeface="Tahoma" pitchFamily="34" charset="0"/>
              </a:rPr>
              <a:t>Excel</a:t>
            </a:r>
            <a:r>
              <a:rPr lang="el-GR" sz="2400" dirty="0">
                <a:latin typeface="Bookman Old Style" pitchFamily="18" charset="0"/>
                <a:cs typeface="Tahoma" pitchFamily="34" charset="0"/>
              </a:rPr>
              <a:t>)</a:t>
            </a:r>
            <a:endParaRPr lang="el-GR" sz="2400" dirty="0">
              <a:latin typeface="Bookman Old Style" pitchFamily="18" charset="0"/>
              <a:cs typeface="Times New Roman" pitchFamily="18" charset="0"/>
            </a:endParaRPr>
          </a:p>
          <a:p>
            <a:pPr algn="just"/>
            <a:r>
              <a:rPr lang="el-GR" sz="2400" dirty="0">
                <a:latin typeface="Bookman Old Style" pitchFamily="18" charset="0"/>
                <a:cs typeface="Tahoma" pitchFamily="34" charset="0"/>
              </a:rPr>
              <a:t>Β)  Να γίνει το </a:t>
            </a:r>
            <a:r>
              <a:rPr lang="en-US" sz="2400" dirty="0">
                <a:latin typeface="Bookman Old Style" pitchFamily="18" charset="0"/>
                <a:cs typeface="Tahoma" pitchFamily="34" charset="0"/>
              </a:rPr>
              <a:t>t</a:t>
            </a:r>
            <a:r>
              <a:rPr lang="el-GR" sz="2400" dirty="0">
                <a:latin typeface="Bookman Old Style" pitchFamily="18" charset="0"/>
                <a:cs typeface="Tahoma" pitchFamily="34" charset="0"/>
              </a:rPr>
              <a:t> – </a:t>
            </a:r>
            <a:r>
              <a:rPr lang="en-US" sz="2400" dirty="0">
                <a:latin typeface="Bookman Old Style" pitchFamily="18" charset="0"/>
                <a:cs typeface="Tahoma" pitchFamily="34" charset="0"/>
              </a:rPr>
              <a:t>test</a:t>
            </a:r>
            <a:r>
              <a:rPr lang="el-GR" sz="2400" dirty="0">
                <a:latin typeface="Bookman Old Style" pitchFamily="18" charset="0"/>
                <a:cs typeface="Tahoma" pitchFamily="34" charset="0"/>
              </a:rPr>
              <a:t> για τους εκτιμητές ελαχίστων τετραγώνων </a:t>
            </a:r>
            <a:endParaRPr lang="el-GR" sz="2400" dirty="0">
              <a:latin typeface="Bookman Old Style" pitchFamily="18" charset="0"/>
              <a:cs typeface="Times New Roman" pitchFamily="18" charset="0"/>
            </a:endParaRPr>
          </a:p>
          <a:p>
            <a:pPr algn="just"/>
            <a:r>
              <a:rPr lang="el-GR" sz="2400" dirty="0">
                <a:latin typeface="Bookman Old Style" pitchFamily="18" charset="0"/>
                <a:cs typeface="Tahoma" pitchFamily="34" charset="0"/>
              </a:rPr>
              <a:t>H</a:t>
            </a:r>
            <a:r>
              <a:rPr lang="el-GR" sz="2400" baseline="-30000" dirty="0">
                <a:latin typeface="Bookman Old Style" pitchFamily="18" charset="0"/>
                <a:cs typeface="Tahoma" pitchFamily="34" charset="0"/>
              </a:rPr>
              <a:t>0</a:t>
            </a:r>
            <a:r>
              <a:rPr lang="el-GR" sz="2400" dirty="0">
                <a:latin typeface="Bookman Old Style" pitchFamily="18" charset="0"/>
                <a:cs typeface="Tahoma" pitchFamily="34" charset="0"/>
              </a:rPr>
              <a:t>:</a:t>
            </a:r>
            <a:r>
              <a:rPr lang="en-US" sz="2400" dirty="0">
                <a:latin typeface="Bookman Old Style" pitchFamily="18" charset="0"/>
                <a:cs typeface="Tahoma" pitchFamily="34" charset="0"/>
              </a:rPr>
              <a:t>b</a:t>
            </a:r>
            <a:r>
              <a:rPr lang="el-GR" sz="2400" baseline="-30000" dirty="0">
                <a:latin typeface="Bookman Old Style" pitchFamily="18" charset="0"/>
                <a:cs typeface="Tahoma" pitchFamily="34" charset="0"/>
              </a:rPr>
              <a:t>1</a:t>
            </a:r>
            <a:r>
              <a:rPr lang="el-GR" sz="2400" dirty="0">
                <a:latin typeface="Bookman Old Style" pitchFamily="18" charset="0"/>
                <a:cs typeface="Tahoma" pitchFamily="34" charset="0"/>
              </a:rPr>
              <a:t>=0</a:t>
            </a:r>
            <a:endParaRPr lang="el-GR" sz="2400" dirty="0">
              <a:latin typeface="Bookman Old Style" pitchFamily="18" charset="0"/>
              <a:cs typeface="Times New Roman" pitchFamily="18" charset="0"/>
            </a:endParaRPr>
          </a:p>
          <a:p>
            <a:pPr algn="just"/>
            <a:r>
              <a:rPr lang="el-GR" sz="2400" dirty="0" err="1">
                <a:latin typeface="Bookman Old Style" pitchFamily="18" charset="0"/>
                <a:cs typeface="Tahoma" pitchFamily="34" charset="0"/>
              </a:rPr>
              <a:t>H</a:t>
            </a:r>
            <a:r>
              <a:rPr lang="el-GR" sz="2400" baseline="-30000" dirty="0" err="1">
                <a:latin typeface="Bookman Old Style" pitchFamily="18" charset="0"/>
                <a:cs typeface="Tahoma" pitchFamily="34" charset="0"/>
              </a:rPr>
              <a:t>ε</a:t>
            </a:r>
            <a:r>
              <a:rPr lang="el-GR" sz="2400" dirty="0">
                <a:latin typeface="Bookman Old Style" pitchFamily="18" charset="0"/>
                <a:cs typeface="Tahoma" pitchFamily="34" charset="0"/>
              </a:rPr>
              <a:t>:</a:t>
            </a:r>
            <a:r>
              <a:rPr lang="en-US" sz="2400" dirty="0">
                <a:latin typeface="Bookman Old Style" pitchFamily="18" charset="0"/>
                <a:cs typeface="Tahoma" pitchFamily="34" charset="0"/>
              </a:rPr>
              <a:t>b</a:t>
            </a:r>
            <a:r>
              <a:rPr lang="el-GR" sz="2400" baseline="-30000" dirty="0">
                <a:latin typeface="Bookman Old Style" pitchFamily="18" charset="0"/>
                <a:cs typeface="Tahoma" pitchFamily="34" charset="0"/>
              </a:rPr>
              <a:t>1</a:t>
            </a:r>
            <a:r>
              <a:rPr lang="el-GR" sz="2400" dirty="0">
                <a:latin typeface="Bookman Old Style" pitchFamily="18" charset="0"/>
                <a:cs typeface="Tahoma" pitchFamily="34" charset="0"/>
              </a:rPr>
              <a:t>≠ 0</a:t>
            </a:r>
            <a:endParaRPr lang="el-GR" sz="2400" dirty="0">
              <a:latin typeface="Bookman Old Style" pitchFamily="18" charset="0"/>
              <a:cs typeface="Times New Roman" pitchFamily="18" charset="0"/>
            </a:endParaRPr>
          </a:p>
          <a:p>
            <a:pPr algn="just"/>
            <a:r>
              <a:rPr lang="el-GR" sz="2400" dirty="0">
                <a:latin typeface="Bookman Old Style" pitchFamily="18" charset="0"/>
                <a:cs typeface="Tahoma" pitchFamily="34" charset="0"/>
              </a:rPr>
              <a:t>κ</a:t>
            </a:r>
            <a:r>
              <a:rPr lang="el-GR" sz="2400" dirty="0" smtClean="0">
                <a:latin typeface="Bookman Old Style" pitchFamily="18" charset="0"/>
                <a:cs typeface="Tahoma" pitchFamily="34" charset="0"/>
              </a:rPr>
              <a:t>αι</a:t>
            </a:r>
            <a:endParaRPr lang="el-GR" sz="2400" dirty="0">
              <a:latin typeface="Bookman Old Style" pitchFamily="18" charset="0"/>
              <a:cs typeface="Times New Roman" pitchFamily="18" charset="0"/>
            </a:endParaRPr>
          </a:p>
          <a:p>
            <a:pPr algn="just"/>
            <a:r>
              <a:rPr lang="el-GR" sz="2400" dirty="0">
                <a:latin typeface="Bookman Old Style" pitchFamily="18" charset="0"/>
                <a:cs typeface="Tahoma" pitchFamily="34" charset="0"/>
              </a:rPr>
              <a:t>H</a:t>
            </a:r>
            <a:r>
              <a:rPr lang="el-GR" sz="2400" baseline="-30000" dirty="0">
                <a:latin typeface="Bookman Old Style" pitchFamily="18" charset="0"/>
                <a:cs typeface="Tahoma" pitchFamily="34" charset="0"/>
              </a:rPr>
              <a:t>0</a:t>
            </a:r>
            <a:r>
              <a:rPr lang="el-GR" sz="2400" dirty="0">
                <a:latin typeface="Bookman Old Style" pitchFamily="18" charset="0"/>
                <a:cs typeface="Tahoma" pitchFamily="34" charset="0"/>
              </a:rPr>
              <a:t>:</a:t>
            </a:r>
            <a:r>
              <a:rPr lang="en-US" sz="2400" dirty="0">
                <a:latin typeface="Bookman Old Style" pitchFamily="18" charset="0"/>
                <a:cs typeface="Tahoma" pitchFamily="34" charset="0"/>
              </a:rPr>
              <a:t>b</a:t>
            </a:r>
            <a:r>
              <a:rPr lang="el-GR" sz="2400" baseline="-30000" dirty="0">
                <a:latin typeface="Bookman Old Style" pitchFamily="18" charset="0"/>
                <a:cs typeface="Tahoma" pitchFamily="34" charset="0"/>
              </a:rPr>
              <a:t>0</a:t>
            </a:r>
            <a:r>
              <a:rPr lang="el-GR" sz="2400" dirty="0">
                <a:latin typeface="Bookman Old Style" pitchFamily="18" charset="0"/>
                <a:cs typeface="Tahoma" pitchFamily="34" charset="0"/>
              </a:rPr>
              <a:t>=0</a:t>
            </a:r>
            <a:endParaRPr lang="el-GR" sz="2400" dirty="0">
              <a:latin typeface="Bookman Old Style" pitchFamily="18" charset="0"/>
              <a:cs typeface="Times New Roman" pitchFamily="18" charset="0"/>
            </a:endParaRPr>
          </a:p>
          <a:p>
            <a:pPr algn="just"/>
            <a:r>
              <a:rPr lang="el-GR" sz="2400" dirty="0" err="1">
                <a:latin typeface="Bookman Old Style" pitchFamily="18" charset="0"/>
                <a:cs typeface="Tahoma" pitchFamily="34" charset="0"/>
              </a:rPr>
              <a:t>H</a:t>
            </a:r>
            <a:r>
              <a:rPr lang="el-GR" sz="2400" baseline="-30000" dirty="0" err="1">
                <a:latin typeface="Bookman Old Style" pitchFamily="18" charset="0"/>
                <a:cs typeface="Tahoma" pitchFamily="34" charset="0"/>
              </a:rPr>
              <a:t>ε</a:t>
            </a:r>
            <a:r>
              <a:rPr lang="el-GR" sz="2400" dirty="0">
                <a:latin typeface="Bookman Old Style" pitchFamily="18" charset="0"/>
                <a:cs typeface="Tahoma" pitchFamily="34" charset="0"/>
              </a:rPr>
              <a:t>:</a:t>
            </a:r>
            <a:r>
              <a:rPr lang="en-US" sz="2400" dirty="0">
                <a:latin typeface="Bookman Old Style" pitchFamily="18" charset="0"/>
                <a:cs typeface="Tahoma" pitchFamily="34" charset="0"/>
              </a:rPr>
              <a:t>b</a:t>
            </a:r>
            <a:r>
              <a:rPr lang="el-GR" sz="2400" baseline="-30000" dirty="0">
                <a:latin typeface="Bookman Old Style" pitchFamily="18" charset="0"/>
                <a:cs typeface="Tahoma" pitchFamily="34" charset="0"/>
              </a:rPr>
              <a:t>0</a:t>
            </a:r>
            <a:r>
              <a:rPr lang="el-GR" sz="2400" dirty="0">
                <a:latin typeface="Bookman Old Style" pitchFamily="18" charset="0"/>
                <a:cs typeface="Tahoma" pitchFamily="34" charset="0"/>
              </a:rPr>
              <a:t>≠ 0</a:t>
            </a:r>
            <a:endParaRPr lang="el-GR" sz="2400" dirty="0">
              <a:latin typeface="Bookman Old Style" pitchFamily="18" charset="0"/>
              <a:cs typeface="Times New Roman" pitchFamily="18" charset="0"/>
            </a:endParaRPr>
          </a:p>
          <a:p>
            <a:pPr algn="just"/>
            <a:r>
              <a:rPr lang="el-GR" sz="2400" dirty="0">
                <a:latin typeface="Bookman Old Style" pitchFamily="18" charset="0"/>
                <a:cs typeface="Tahoma" pitchFamily="34" charset="0"/>
              </a:rPr>
              <a:t>με επίπεδο σημαντικότητας α=0.05</a:t>
            </a:r>
            <a:endParaRPr lang="el-GR" sz="2400" dirty="0">
              <a:cs typeface="Times New Roman" pitchFamily="18" charset="0"/>
            </a:endParaRPr>
          </a:p>
        </p:txBody>
      </p:sp>
      <p:graphicFrame>
        <p:nvGraphicFramePr>
          <p:cNvPr id="177156" name="Object 4"/>
          <p:cNvGraphicFramePr>
            <a:graphicFrameLocks noGrp="1" noChangeAspect="1"/>
          </p:cNvGraphicFramePr>
          <p:nvPr>
            <p:ph type="clipArt" sz="half" idx="2"/>
          </p:nvPr>
        </p:nvGraphicFramePr>
        <p:xfrm>
          <a:off x="5629275" y="1066800"/>
          <a:ext cx="3514725" cy="4114800"/>
        </p:xfrm>
        <a:graphic>
          <a:graphicData uri="http://schemas.openxmlformats.org/presentationml/2006/ole">
            <mc:AlternateContent xmlns:mc="http://schemas.openxmlformats.org/markup-compatibility/2006">
              <mc:Choice xmlns:v="urn:schemas-microsoft-com:vml" Requires="v">
                <p:oleObj spid="_x0000_s177166" name="Φύλλο εργασίας" r:id="rId4" imgW="2229239" imgH="2610049" progId="Excel.Sheet.8">
                  <p:embed/>
                </p:oleObj>
              </mc:Choice>
              <mc:Fallback>
                <p:oleObj name="Φύλλο εργασίας" r:id="rId4" imgW="2229239" imgH="261004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1066800"/>
                        <a:ext cx="3514725" cy="4114800"/>
                      </a:xfrm>
                      <a:prstGeom prst="rect">
                        <a:avLst/>
                      </a:prstGeom>
                    </p:spPr>
                  </p:pic>
                </p:oleObj>
              </mc:Fallback>
            </mc:AlternateContent>
          </a:graphicData>
        </a:graphic>
      </p:graphicFrame>
      <p:sp>
        <p:nvSpPr>
          <p:cNvPr id="177157" name="Rectangle 5"/>
          <p:cNvSpPr>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el-GR" sz="2800" dirty="0">
                <a:cs typeface="Times New Roman" pitchFamily="18" charset="0"/>
              </a:rPr>
              <a:t>Τα παρακάτω δεδομένα αναφέρονται στην θερμοκρασία αέρα και νερού στην βόρεια Καρολίνα – Η.Π.Α. </a:t>
            </a:r>
          </a:p>
        </p:txBody>
      </p:sp>
    </p:spTree>
  </p:cSld>
  <p:clrMapOvr>
    <a:masterClrMapping/>
  </p:clrMapOvr>
  <p:transition spd="med">
    <p:random/>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sz="half" idx="1"/>
          </p:nvPr>
        </p:nvSpPr>
        <p:spPr>
          <a:xfrm>
            <a:off x="0" y="0"/>
            <a:ext cx="9144000" cy="4114800"/>
          </a:xfrm>
        </p:spPr>
        <p:txBody>
          <a:bodyPr/>
          <a:lstStyle/>
          <a:p>
            <a:pPr>
              <a:lnSpc>
                <a:spcPct val="90000"/>
              </a:lnSpc>
            </a:pPr>
            <a:r>
              <a:rPr lang="el-GR" sz="2400">
                <a:cs typeface="Times New Roman" pitchFamily="18" charset="0"/>
              </a:rPr>
              <a:t>1. Έστω πάλι τα δεδομένα με εκτιμούμενη εξίσωση ευθείας την</a:t>
            </a:r>
            <a:endParaRPr lang="en-US" sz="2400">
              <a:cs typeface="Times New Roman" pitchFamily="18" charset="0"/>
            </a:endParaRPr>
          </a:p>
          <a:p>
            <a:pPr>
              <a:lnSpc>
                <a:spcPct val="90000"/>
              </a:lnSpc>
            </a:pPr>
            <a:endParaRPr lang="en-US" sz="2400">
              <a:cs typeface="Times New Roman" pitchFamily="18" charset="0"/>
            </a:endParaRPr>
          </a:p>
          <a:p>
            <a:pPr algn="just">
              <a:lnSpc>
                <a:spcPct val="90000"/>
              </a:lnSpc>
            </a:pPr>
            <a:r>
              <a:rPr lang="el-GR" sz="2400">
                <a:latin typeface="Bookman Old Style" pitchFamily="18" charset="0"/>
                <a:cs typeface="Tahoma" pitchFamily="34" charset="0"/>
              </a:rPr>
              <a:t>Να γίνει ο έλεγχος της υπόθεσης </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 </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H</a:t>
            </a:r>
            <a:r>
              <a:rPr lang="el-GR" sz="2400" baseline="-30000">
                <a:latin typeface="Bookman Old Style" pitchFamily="18" charset="0"/>
                <a:cs typeface="Tahoma" pitchFamily="34" charset="0"/>
              </a:rPr>
              <a:t>0</a:t>
            </a:r>
            <a:r>
              <a:rPr lang="el-GR" sz="2400">
                <a:latin typeface="Bookman Old Style" pitchFamily="18" charset="0"/>
                <a:cs typeface="Tahoma" pitchFamily="34" charset="0"/>
              </a:rPr>
              <a:t>:</a:t>
            </a:r>
            <a:r>
              <a:rPr lang="en-US" sz="2400">
                <a:latin typeface="Bookman Old Style" pitchFamily="18" charset="0"/>
                <a:cs typeface="Tahoma" pitchFamily="34" charset="0"/>
              </a:rPr>
              <a:t>b</a:t>
            </a:r>
            <a:r>
              <a:rPr lang="el-GR" sz="2400" baseline="-30000">
                <a:latin typeface="Bookman Old Style" pitchFamily="18" charset="0"/>
                <a:cs typeface="Tahoma" pitchFamily="34" charset="0"/>
              </a:rPr>
              <a:t>1</a:t>
            </a:r>
            <a:r>
              <a:rPr lang="el-GR" sz="2400">
                <a:latin typeface="Bookman Old Style" pitchFamily="18" charset="0"/>
                <a:cs typeface="Tahoma" pitchFamily="34" charset="0"/>
              </a:rPr>
              <a:t>=0</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H</a:t>
            </a:r>
            <a:r>
              <a:rPr lang="el-GR" sz="2400" baseline="-30000">
                <a:latin typeface="Bookman Old Style" pitchFamily="18" charset="0"/>
                <a:cs typeface="Tahoma" pitchFamily="34" charset="0"/>
              </a:rPr>
              <a:t>ε</a:t>
            </a:r>
            <a:r>
              <a:rPr lang="el-GR" sz="2400">
                <a:latin typeface="Bookman Old Style" pitchFamily="18" charset="0"/>
                <a:cs typeface="Tahoma" pitchFamily="34" charset="0"/>
              </a:rPr>
              <a:t>:</a:t>
            </a:r>
            <a:r>
              <a:rPr lang="en-US" sz="2400">
                <a:latin typeface="Bookman Old Style" pitchFamily="18" charset="0"/>
                <a:cs typeface="Tahoma" pitchFamily="34" charset="0"/>
              </a:rPr>
              <a:t>b</a:t>
            </a:r>
            <a:r>
              <a:rPr lang="el-GR" sz="2400" baseline="-30000">
                <a:latin typeface="Bookman Old Style" pitchFamily="18" charset="0"/>
                <a:cs typeface="Tahoma" pitchFamily="34" charset="0"/>
              </a:rPr>
              <a:t>1</a:t>
            </a:r>
            <a:r>
              <a:rPr lang="el-GR" sz="2400">
                <a:latin typeface="Bookman Old Style" pitchFamily="18" charset="0"/>
                <a:cs typeface="Tahoma" pitchFamily="34" charset="0"/>
              </a:rPr>
              <a:t>≠ 0</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 </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με επίπεδο σημαντικότητας α=0.05 χρησιμοποιώντας το </a:t>
            </a:r>
            <a:r>
              <a:rPr lang="en-US" sz="2400">
                <a:latin typeface="Bookman Old Style" pitchFamily="18" charset="0"/>
                <a:cs typeface="Tahoma" pitchFamily="34" charset="0"/>
              </a:rPr>
              <a:t>F test</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 </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 </a:t>
            </a:r>
            <a:endParaRPr lang="el-GR" sz="2400">
              <a:latin typeface="Bookman Old Style" pitchFamily="18" charset="0"/>
              <a:cs typeface="Times New Roman" pitchFamily="18" charset="0"/>
            </a:endParaRPr>
          </a:p>
          <a:p>
            <a:pPr algn="just">
              <a:lnSpc>
                <a:spcPct val="90000"/>
              </a:lnSpc>
            </a:pPr>
            <a:r>
              <a:rPr lang="en-US" sz="2400">
                <a:latin typeface="Bookman Old Style" pitchFamily="18" charset="0"/>
                <a:cs typeface="Tahoma" pitchFamily="34" charset="0"/>
              </a:rPr>
              <a:t>F = MSR/MSE </a:t>
            </a:r>
            <a:endParaRPr lang="el-GR" sz="2400">
              <a:cs typeface="Times New Roman" pitchFamily="18" charset="0"/>
            </a:endParaRPr>
          </a:p>
        </p:txBody>
      </p:sp>
      <p:graphicFrame>
        <p:nvGraphicFramePr>
          <p:cNvPr id="189444" name="Object 4"/>
          <p:cNvGraphicFramePr>
            <a:graphicFrameLocks noGrp="1" noChangeAspect="1"/>
          </p:cNvGraphicFramePr>
          <p:nvPr>
            <p:ph type="clipArt" sz="half" idx="2"/>
          </p:nvPr>
        </p:nvGraphicFramePr>
        <p:xfrm>
          <a:off x="4648200" y="3505200"/>
          <a:ext cx="3810000" cy="3071813"/>
        </p:xfrm>
        <a:graphic>
          <a:graphicData uri="http://schemas.openxmlformats.org/presentationml/2006/ole">
            <mc:AlternateContent xmlns:mc="http://schemas.openxmlformats.org/markup-compatibility/2006">
              <mc:Choice xmlns:v="urn:schemas-microsoft-com:vml" Requires="v">
                <p:oleObj spid="_x0000_s189462" name="Φύλλο εργασίας" r:id="rId4" imgW="1228954" imgH="990975" progId="Excel.Sheet.8">
                  <p:embed/>
                </p:oleObj>
              </mc:Choice>
              <mc:Fallback>
                <p:oleObj name="Φύλλο εργασίας" r:id="rId4" imgW="1228954" imgH="99097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3810000" cy="3071813"/>
                      </a:xfrm>
                      <a:prstGeom prst="rect">
                        <a:avLst/>
                      </a:prstGeom>
                    </p:spPr>
                  </p:pic>
                </p:oleObj>
              </mc:Fallback>
            </mc:AlternateContent>
          </a:graphicData>
        </a:graphic>
      </p:graphicFrame>
      <p:graphicFrame>
        <p:nvGraphicFramePr>
          <p:cNvPr id="189445" name="Object 5"/>
          <p:cNvGraphicFramePr>
            <a:graphicFrameLocks noChangeAspect="1"/>
          </p:cNvGraphicFramePr>
          <p:nvPr/>
        </p:nvGraphicFramePr>
        <p:xfrm>
          <a:off x="5410200" y="228600"/>
          <a:ext cx="2819400" cy="990600"/>
        </p:xfrm>
        <a:graphic>
          <a:graphicData uri="http://schemas.openxmlformats.org/presentationml/2006/ole">
            <mc:AlternateContent xmlns:mc="http://schemas.openxmlformats.org/markup-compatibility/2006">
              <mc:Choice xmlns:v="urn:schemas-microsoft-com:vml" Requires="v">
                <p:oleObj spid="_x0000_s189463" name="Εξίσωση" r:id="rId6" imgW="952200" imgH="304560" progId="Equation.3">
                  <p:embed/>
                </p:oleObj>
              </mc:Choice>
              <mc:Fallback>
                <p:oleObj name="Εξίσωση" r:id="rId6" imgW="952200" imgH="30456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28600"/>
                        <a:ext cx="2819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67" name="Object 3"/>
          <p:cNvGraphicFramePr>
            <a:graphicFrameLocks noGrp="1" noChangeAspect="1"/>
          </p:cNvGraphicFramePr>
          <p:nvPr>
            <p:ph type="body" sz="half" idx="1"/>
          </p:nvPr>
        </p:nvGraphicFramePr>
        <p:xfrm>
          <a:off x="0" y="3124200"/>
          <a:ext cx="9144000" cy="685800"/>
        </p:xfrm>
        <a:graphic>
          <a:graphicData uri="http://schemas.openxmlformats.org/presentationml/2006/ole">
            <mc:AlternateContent xmlns:mc="http://schemas.openxmlformats.org/markup-compatibility/2006">
              <mc:Choice xmlns:v="urn:schemas-microsoft-com:vml" Requires="v">
                <p:oleObj spid="_x0000_s190513" name="Εξίσωση" r:id="rId4" imgW="5384520" imgH="342720" progId="Equation.3">
                  <p:embed/>
                </p:oleObj>
              </mc:Choice>
              <mc:Fallback>
                <p:oleObj name="Εξίσωση" r:id="rId4" imgW="5384520" imgH="3427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0" cy="685800"/>
                      </a:xfrm>
                      <a:prstGeom prst="rect">
                        <a:avLst/>
                      </a:prstGeom>
                    </p:spPr>
                  </p:pic>
                </p:oleObj>
              </mc:Fallback>
            </mc:AlternateContent>
          </a:graphicData>
        </a:graphic>
      </p:graphicFrame>
      <p:graphicFrame>
        <p:nvGraphicFramePr>
          <p:cNvPr id="190468" name="Object 4"/>
          <p:cNvGraphicFramePr>
            <a:graphicFrameLocks noGrp="1" noChangeAspect="1"/>
          </p:cNvGraphicFramePr>
          <p:nvPr>
            <p:ph type="clipArt" sz="half" idx="2"/>
            <p:extLst>
              <p:ext uri="{D42A27DB-BD31-4B8C-83A1-F6EECF244321}">
                <p14:modId xmlns:p14="http://schemas.microsoft.com/office/powerpoint/2010/main" val="2809930673"/>
              </p:ext>
            </p:extLst>
          </p:nvPr>
        </p:nvGraphicFramePr>
        <p:xfrm>
          <a:off x="0" y="0"/>
          <a:ext cx="9144000" cy="1988840"/>
        </p:xfrm>
        <a:graphic>
          <a:graphicData uri="http://schemas.openxmlformats.org/presentationml/2006/ole">
            <mc:AlternateContent xmlns:mc="http://schemas.openxmlformats.org/markup-compatibility/2006">
              <mc:Choice xmlns:v="urn:schemas-microsoft-com:vml" Requires="v">
                <p:oleObj spid="_x0000_s190514" name="Φύλλο εργασίας" r:id="rId6" imgW="5495760" imgH="1162080" progId="Excel.Sheet.8">
                  <p:embed/>
                </p:oleObj>
              </mc:Choice>
              <mc:Fallback>
                <p:oleObj name="Φύλλο εργασίας" r:id="rId6" imgW="5495760" imgH="116208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88840"/>
                      </a:xfrm>
                      <a:prstGeom prst="rect">
                        <a:avLst/>
                      </a:prstGeom>
                    </p:spPr>
                  </p:pic>
                </p:oleObj>
              </mc:Fallback>
            </mc:AlternateContent>
          </a:graphicData>
        </a:graphic>
      </p:graphicFrame>
      <p:graphicFrame>
        <p:nvGraphicFramePr>
          <p:cNvPr id="190469" name="Object 5"/>
          <p:cNvGraphicFramePr>
            <a:graphicFrameLocks noChangeAspect="1"/>
          </p:cNvGraphicFramePr>
          <p:nvPr/>
        </p:nvGraphicFramePr>
        <p:xfrm>
          <a:off x="152400" y="4267200"/>
          <a:ext cx="3365500" cy="685800"/>
        </p:xfrm>
        <a:graphic>
          <a:graphicData uri="http://schemas.openxmlformats.org/presentationml/2006/ole">
            <mc:AlternateContent xmlns:mc="http://schemas.openxmlformats.org/markup-compatibility/2006">
              <mc:Choice xmlns:v="urn:schemas-microsoft-com:vml" Requires="v">
                <p:oleObj spid="_x0000_s190515" name="Εξίσωση" r:id="rId8" imgW="1358640" imgH="253800" progId="Equation.3">
                  <p:embed/>
                </p:oleObj>
              </mc:Choice>
              <mc:Fallback>
                <p:oleObj name="Εξίσωση" r:id="rId8" imgW="1358640" imgH="253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267200"/>
                        <a:ext cx="3365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70" name="Text Box 6"/>
          <p:cNvSpPr txBox="1">
            <a:spLocks noChangeArrowheads="1"/>
          </p:cNvSpPr>
          <p:nvPr/>
        </p:nvSpPr>
        <p:spPr bwMode="auto">
          <a:xfrm>
            <a:off x="212725" y="5070475"/>
            <a:ext cx="452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cs typeface="Times New Roman" pitchFamily="18" charset="0"/>
              </a:rPr>
              <a:t>SSR = SST-SSE = 80 – 12,4 =67,6</a:t>
            </a:r>
            <a:r>
              <a:rPr lang="el-GR"/>
              <a:t> </a:t>
            </a:r>
          </a:p>
        </p:txBody>
      </p:sp>
      <p:graphicFrame>
        <p:nvGraphicFramePr>
          <p:cNvPr id="190471" name="Object 7"/>
          <p:cNvGraphicFramePr>
            <a:graphicFrameLocks noChangeAspect="1"/>
          </p:cNvGraphicFramePr>
          <p:nvPr/>
        </p:nvGraphicFramePr>
        <p:xfrm>
          <a:off x="0" y="5638800"/>
          <a:ext cx="8458200" cy="1219200"/>
        </p:xfrm>
        <a:graphic>
          <a:graphicData uri="http://schemas.openxmlformats.org/presentationml/2006/ole">
            <mc:AlternateContent xmlns:mc="http://schemas.openxmlformats.org/markup-compatibility/2006">
              <mc:Choice xmlns:v="urn:schemas-microsoft-com:vml" Requires="v">
                <p:oleObj spid="_x0000_s190516" name="Εξίσωση" r:id="rId10" imgW="3416040" imgH="507960" progId="Equation.3">
                  <p:embed/>
                </p:oleObj>
              </mc:Choice>
              <mc:Fallback>
                <p:oleObj name="Εξίσωση" r:id="rId10" imgW="3416040" imgH="50796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6388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2" name="Object 8"/>
          <p:cNvGraphicFramePr>
            <a:graphicFrameLocks noChangeAspect="1"/>
          </p:cNvGraphicFramePr>
          <p:nvPr/>
        </p:nvGraphicFramePr>
        <p:xfrm>
          <a:off x="5791200" y="4038600"/>
          <a:ext cx="3352800" cy="1676400"/>
        </p:xfrm>
        <a:graphic>
          <a:graphicData uri="http://schemas.openxmlformats.org/presentationml/2006/ole">
            <mc:AlternateContent xmlns:mc="http://schemas.openxmlformats.org/markup-compatibility/2006">
              <mc:Choice xmlns:v="urn:schemas-microsoft-com:vml" Requires="v">
                <p:oleObj spid="_x0000_s190517" name="Φύλλο εργασίας" r:id="rId12" imgW="1838734" imgH="847915" progId="Excel.Sheet.8">
                  <p:embed/>
                </p:oleObj>
              </mc:Choice>
              <mc:Fallback>
                <p:oleObj name="Φύλλο εργασίας" r:id="rId12" imgW="1838734" imgH="847915" progId="Excel.Sheet.8">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4038600"/>
                        <a:ext cx="3352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p:cNvGraphicFramePr>
            <a:graphicFrameLocks noGrp="1" noChangeAspect="1"/>
          </p:cNvGraphicFramePr>
          <p:nvPr>
            <p:ph type="body" sz="half" idx="1"/>
          </p:nvPr>
        </p:nvGraphicFramePr>
        <p:xfrm>
          <a:off x="0" y="0"/>
          <a:ext cx="8991600" cy="685800"/>
        </p:xfrm>
        <a:graphic>
          <a:graphicData uri="http://schemas.openxmlformats.org/presentationml/2006/ole">
            <mc:AlternateContent xmlns:mc="http://schemas.openxmlformats.org/markup-compatibility/2006">
              <mc:Choice xmlns:v="urn:schemas-microsoft-com:vml" Requires="v">
                <p:oleObj spid="_x0000_s191522" name="Εξίσωση" r:id="rId4" imgW="5384520" imgH="342720" progId="Equation.3">
                  <p:embed/>
                </p:oleObj>
              </mc:Choice>
              <mc:Fallback>
                <p:oleObj name="Εξίσωση" r:id="rId4" imgW="5384520" imgH="3427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1600" cy="685800"/>
                      </a:xfrm>
                      <a:prstGeom prst="rect">
                        <a:avLst/>
                      </a:prstGeom>
                    </p:spPr>
                  </p:pic>
                </p:oleObj>
              </mc:Fallback>
            </mc:AlternateContent>
          </a:graphicData>
        </a:graphic>
      </p:graphicFrame>
      <p:graphicFrame>
        <p:nvGraphicFramePr>
          <p:cNvPr id="191494" name="Object 6"/>
          <p:cNvGraphicFramePr>
            <a:graphicFrameLocks noChangeAspect="1"/>
          </p:cNvGraphicFramePr>
          <p:nvPr/>
        </p:nvGraphicFramePr>
        <p:xfrm>
          <a:off x="0" y="990600"/>
          <a:ext cx="8458200" cy="1219200"/>
        </p:xfrm>
        <a:graphic>
          <a:graphicData uri="http://schemas.openxmlformats.org/presentationml/2006/ole">
            <mc:AlternateContent xmlns:mc="http://schemas.openxmlformats.org/markup-compatibility/2006">
              <mc:Choice xmlns:v="urn:schemas-microsoft-com:vml" Requires="v">
                <p:oleObj spid="_x0000_s191523" name="Εξίσωση" r:id="rId6" imgW="3416040" imgH="507960" progId="Equation.3">
                  <p:embed/>
                </p:oleObj>
              </mc:Choice>
              <mc:Fallback>
                <p:oleObj name="Εξίσωση" r:id="rId6" imgW="3416040" imgH="50796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06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0" y="2362200"/>
          <a:ext cx="8077200" cy="1295400"/>
        </p:xfrm>
        <a:graphic>
          <a:graphicData uri="http://schemas.openxmlformats.org/presentationml/2006/ole">
            <mc:AlternateContent xmlns:mc="http://schemas.openxmlformats.org/markup-compatibility/2006">
              <mc:Choice xmlns:v="urn:schemas-microsoft-com:vml" Requires="v">
                <p:oleObj spid="_x0000_s191524" name="Εξίσωση" r:id="rId8" imgW="2552400" imgH="482400" progId="Equation.3">
                  <p:embed/>
                </p:oleObj>
              </mc:Choice>
              <mc:Fallback>
                <p:oleObj name="Εξίσωση" r:id="rId8" imgW="2552400" imgH="4824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362200"/>
                        <a:ext cx="807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497" name="Text Box 9"/>
          <p:cNvSpPr txBox="1">
            <a:spLocks noChangeArrowheads="1"/>
          </p:cNvSpPr>
          <p:nvPr/>
        </p:nvSpPr>
        <p:spPr bwMode="auto">
          <a:xfrm>
            <a:off x="0" y="4114800"/>
            <a:ext cx="8991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atin typeface="Bookman Old Style" pitchFamily="18" charset="0"/>
                <a:cs typeface="Tahoma" pitchFamily="34" charset="0"/>
              </a:rPr>
              <a:t>F = MSR/MSE = 67,6/4,133 = 16,36</a:t>
            </a:r>
          </a:p>
          <a:p>
            <a:endParaRPr lang="el-GR">
              <a:latin typeface="Bookman Old Style" pitchFamily="18" charset="0"/>
              <a:cs typeface="Times New Roman" pitchFamily="18" charset="0"/>
            </a:endParaRPr>
          </a:p>
          <a:p>
            <a:r>
              <a:rPr lang="en-US">
                <a:latin typeface="Bookman Old Style" pitchFamily="18" charset="0"/>
                <a:cs typeface="Tahoma" pitchFamily="34" charset="0"/>
              </a:rPr>
              <a:t>F</a:t>
            </a:r>
            <a:r>
              <a:rPr lang="el-GR" baseline="-30000">
                <a:latin typeface="Bookman Old Style" pitchFamily="18" charset="0"/>
                <a:cs typeface="Tahoma" pitchFamily="34" charset="0"/>
              </a:rPr>
              <a:t>0,05 </a:t>
            </a:r>
            <a:r>
              <a:rPr lang="el-GR">
                <a:latin typeface="Bookman Old Style" pitchFamily="18" charset="0"/>
                <a:cs typeface="Tahoma" pitchFamily="34" charset="0"/>
              </a:rPr>
              <a:t> με 1 βαθμό ελευθερίας στον αριθμητή και 3 στον</a:t>
            </a:r>
            <a:endParaRPr lang="en-US">
              <a:latin typeface="Bookman Old Style" pitchFamily="18" charset="0"/>
              <a:cs typeface="Tahoma" pitchFamily="34" charset="0"/>
            </a:endParaRPr>
          </a:p>
          <a:p>
            <a:r>
              <a:rPr lang="el-GR">
                <a:latin typeface="Bookman Old Style" pitchFamily="18" charset="0"/>
                <a:cs typeface="Tahoma" pitchFamily="34" charset="0"/>
              </a:rPr>
              <a:t>παρονομαστή = 10,1</a:t>
            </a:r>
            <a:endParaRPr lang="el-GR">
              <a:latin typeface="Bookman Old Style" pitchFamily="18" charset="0"/>
              <a:cs typeface="Times New Roman" pitchFamily="18" charset="0"/>
            </a:endParaRPr>
          </a:p>
          <a:p>
            <a:r>
              <a:rPr lang="el-GR">
                <a:latin typeface="Bookman Old Style" pitchFamily="18" charset="0"/>
                <a:cs typeface="Tahoma" pitchFamily="34" charset="0"/>
              </a:rPr>
              <a:t> </a:t>
            </a:r>
            <a:endParaRPr lang="el-GR">
              <a:latin typeface="Bookman Old Style" pitchFamily="18" charset="0"/>
              <a:cs typeface="Times New Roman" pitchFamily="18" charset="0"/>
            </a:endParaRPr>
          </a:p>
          <a:p>
            <a:r>
              <a:rPr lang="el-GR">
                <a:latin typeface="Bookman Old Style" pitchFamily="18" charset="0"/>
                <a:cs typeface="Tahoma" pitchFamily="34" charset="0"/>
              </a:rPr>
              <a:t>Επειδή F = 16,36 &gt; F</a:t>
            </a:r>
            <a:r>
              <a:rPr lang="el-GR" baseline="-30000">
                <a:latin typeface="Bookman Old Style" pitchFamily="18" charset="0"/>
                <a:cs typeface="Tahoma" pitchFamily="34" charset="0"/>
              </a:rPr>
              <a:t>0,05</a:t>
            </a:r>
            <a:r>
              <a:rPr lang="el-GR">
                <a:latin typeface="Bookman Old Style" pitchFamily="18" charset="0"/>
                <a:cs typeface="Tahoma" pitchFamily="34" charset="0"/>
              </a:rPr>
              <a:t> = 10,1 απορρίπτουμε την βασική </a:t>
            </a:r>
            <a:endParaRPr lang="en-US">
              <a:latin typeface="Bookman Old Style" pitchFamily="18" charset="0"/>
              <a:cs typeface="Tahoma" pitchFamily="34" charset="0"/>
            </a:endParaRPr>
          </a:p>
          <a:p>
            <a:r>
              <a:rPr lang="el-GR">
                <a:latin typeface="Bookman Old Style" pitchFamily="18" charset="0"/>
                <a:cs typeface="Tahoma" pitchFamily="34" charset="0"/>
              </a:rPr>
              <a:t>υπόθεση H</a:t>
            </a:r>
            <a:r>
              <a:rPr lang="el-GR" baseline="-30000">
                <a:latin typeface="Bookman Old Style" pitchFamily="18" charset="0"/>
                <a:cs typeface="Tahoma" pitchFamily="34" charset="0"/>
              </a:rPr>
              <a:t>0</a:t>
            </a:r>
            <a:r>
              <a:rPr lang="el-GR">
                <a:latin typeface="Bookman Old Style" pitchFamily="18" charset="0"/>
                <a:cs typeface="Tahoma" pitchFamily="34" charset="0"/>
              </a:rPr>
              <a:t>:b</a:t>
            </a:r>
            <a:r>
              <a:rPr lang="el-GR" baseline="-30000">
                <a:latin typeface="Bookman Old Style" pitchFamily="18" charset="0"/>
                <a:cs typeface="Tahoma" pitchFamily="34" charset="0"/>
              </a:rPr>
              <a:t>1</a:t>
            </a:r>
            <a:r>
              <a:rPr lang="el-GR">
                <a:latin typeface="Bookman Old Style" pitchFamily="18" charset="0"/>
                <a:cs typeface="Tahoma" pitchFamily="34" charset="0"/>
              </a:rPr>
              <a:t>=0</a:t>
            </a:r>
            <a:endParaRPr lang="el-GR"/>
          </a:p>
        </p:txBody>
      </p:sp>
    </p:spTree>
  </p:cSld>
  <p:clrMapOvr>
    <a:masterClrMapping/>
  </p:clrMapOvr>
  <p:transition spd="med">
    <p:random/>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sz="half" idx="1"/>
          </p:nvPr>
        </p:nvSpPr>
        <p:spPr>
          <a:xfrm>
            <a:off x="3048000" y="5105400"/>
            <a:ext cx="3810000" cy="1752600"/>
          </a:xfrm>
        </p:spPr>
        <p:txBody>
          <a:bodyPr/>
          <a:lstStyle/>
          <a:p>
            <a:r>
              <a:rPr lang="en-US" sz="2800">
                <a:latin typeface="Bookman Old Style" pitchFamily="18" charset="0"/>
                <a:cs typeface="Tahoma" pitchFamily="34" charset="0"/>
              </a:rPr>
              <a:t>F = MSR/MSE</a:t>
            </a:r>
            <a:endParaRPr lang="el-GR" sz="2800">
              <a:latin typeface="Bookman Old Style" pitchFamily="18" charset="0"/>
              <a:cs typeface="Tahoma" pitchFamily="34" charset="0"/>
            </a:endParaRPr>
          </a:p>
        </p:txBody>
      </p:sp>
      <p:graphicFrame>
        <p:nvGraphicFramePr>
          <p:cNvPr id="192516" name="Object 4"/>
          <p:cNvGraphicFramePr>
            <a:graphicFrameLocks noGrp="1" noChangeAspect="1"/>
          </p:cNvGraphicFramePr>
          <p:nvPr>
            <p:ph type="clipArt" sz="half" idx="2"/>
          </p:nvPr>
        </p:nvGraphicFramePr>
        <p:xfrm>
          <a:off x="0" y="0"/>
          <a:ext cx="8991600" cy="4572000"/>
        </p:xfrm>
        <a:graphic>
          <a:graphicData uri="http://schemas.openxmlformats.org/presentationml/2006/ole">
            <mc:AlternateContent xmlns:mc="http://schemas.openxmlformats.org/markup-compatibility/2006">
              <mc:Choice xmlns:v="urn:schemas-microsoft-com:vml" Requires="v">
                <p:oleObj spid="_x0000_s192536" name="Φύλλο εργασίας" r:id="rId4" imgW="7220193" imgH="2314918" progId="Excel.Sheet.8">
                  <p:embed/>
                </p:oleObj>
              </mc:Choice>
              <mc:Fallback>
                <p:oleObj name="Φύλλο εργασίας" r:id="rId4" imgW="7220193" imgH="2314918"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1600" cy="4572000"/>
                      </a:xfrm>
                      <a:prstGeom prst="rect">
                        <a:avLst/>
                      </a:prstGeom>
                    </p:spPr>
                  </p:pic>
                </p:oleObj>
              </mc:Fallback>
            </mc:AlternateContent>
          </a:graphicData>
        </a:graphic>
      </p:graphicFrame>
      <p:sp>
        <p:nvSpPr>
          <p:cNvPr id="192517" name="Line 5"/>
          <p:cNvSpPr>
            <a:spLocks noChangeShapeType="1"/>
          </p:cNvSpPr>
          <p:nvPr/>
        </p:nvSpPr>
        <p:spPr bwMode="auto">
          <a:xfrm flipH="1">
            <a:off x="5638800" y="4191000"/>
            <a:ext cx="76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2518" name="Line 6"/>
          <p:cNvSpPr>
            <a:spLocks noChangeShapeType="1"/>
          </p:cNvSpPr>
          <p:nvPr/>
        </p:nvSpPr>
        <p:spPr bwMode="auto">
          <a:xfrm flipH="1">
            <a:off x="4343400" y="3733800"/>
            <a:ext cx="685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92519" name="Object 7"/>
          <p:cNvGraphicFramePr>
            <a:graphicFrameLocks noChangeAspect="1"/>
          </p:cNvGraphicFramePr>
          <p:nvPr/>
        </p:nvGraphicFramePr>
        <p:xfrm>
          <a:off x="441325" y="5861050"/>
          <a:ext cx="6797675" cy="982663"/>
        </p:xfrm>
        <a:graphic>
          <a:graphicData uri="http://schemas.openxmlformats.org/presentationml/2006/ole">
            <mc:AlternateContent xmlns:mc="http://schemas.openxmlformats.org/markup-compatibility/2006">
              <mc:Choice xmlns:v="urn:schemas-microsoft-com:vml" Requires="v">
                <p:oleObj spid="_x0000_s192537" name="Εξίσωση" r:id="rId6" imgW="3009600" imgH="444240" progId="Equation.3">
                  <p:embed/>
                </p:oleObj>
              </mc:Choice>
              <mc:Fallback>
                <p:oleObj name="Εξίσωση" r:id="rId6" imgW="3009600" imgH="4442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325" y="5861050"/>
                        <a:ext cx="679767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sz="half" idx="1"/>
          </p:nvPr>
        </p:nvSpPr>
        <p:spPr>
          <a:xfrm>
            <a:off x="3048000" y="5105400"/>
            <a:ext cx="3810000" cy="1752600"/>
          </a:xfrm>
        </p:spPr>
        <p:txBody>
          <a:bodyPr/>
          <a:lstStyle/>
          <a:p>
            <a:r>
              <a:rPr lang="en-US" sz="2800">
                <a:latin typeface="Bookman Old Style" pitchFamily="18" charset="0"/>
                <a:cs typeface="Tahoma" pitchFamily="34" charset="0"/>
              </a:rPr>
              <a:t>F = MSR/MSE</a:t>
            </a:r>
            <a:endParaRPr lang="el-GR" sz="2800">
              <a:latin typeface="Bookman Old Style" pitchFamily="18" charset="0"/>
              <a:cs typeface="Tahoma" pitchFamily="34" charset="0"/>
            </a:endParaRPr>
          </a:p>
        </p:txBody>
      </p:sp>
      <p:graphicFrame>
        <p:nvGraphicFramePr>
          <p:cNvPr id="194566" name="Object 6"/>
          <p:cNvGraphicFramePr>
            <a:graphicFrameLocks noChangeAspect="1"/>
          </p:cNvGraphicFramePr>
          <p:nvPr/>
        </p:nvGraphicFramePr>
        <p:xfrm>
          <a:off x="441325" y="5861050"/>
          <a:ext cx="6797675" cy="982663"/>
        </p:xfrm>
        <a:graphic>
          <a:graphicData uri="http://schemas.openxmlformats.org/presentationml/2006/ole">
            <mc:AlternateContent xmlns:mc="http://schemas.openxmlformats.org/markup-compatibility/2006">
              <mc:Choice xmlns:v="urn:schemas-microsoft-com:vml" Requires="v">
                <p:oleObj spid="_x0000_s194580" name="Εξίσωση" r:id="rId4" imgW="3009600" imgH="444240" progId="Equation.3">
                  <p:embed/>
                </p:oleObj>
              </mc:Choice>
              <mc:Fallback>
                <p:oleObj name="Εξίσωση" r:id="rId4" imgW="3009600" imgH="4442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5861050"/>
                        <a:ext cx="679767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1" name="Rectangle 11"/>
          <p:cNvSpPr>
            <a:spLocks noChangeArrowheads="1"/>
          </p:cNvSpPr>
          <p:nvPr/>
        </p:nvSpPr>
        <p:spPr bwMode="auto">
          <a:xfrm>
            <a:off x="0" y="0"/>
            <a:ext cx="91440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l-GR" sz="2800">
                <a:latin typeface="Bookman Old Style" pitchFamily="18" charset="0"/>
                <a:cs typeface="Tahoma" pitchFamily="34" charset="0"/>
              </a:rPr>
              <a:t>Όπου: n = Το πλήθος παρατηρήσεων (x</a:t>
            </a:r>
            <a:r>
              <a:rPr lang="en-US" sz="2800" baseline="-30000">
                <a:latin typeface="Bookman Old Style" pitchFamily="18" charset="0"/>
                <a:cs typeface="Tahoma" pitchFamily="34" charset="0"/>
              </a:rPr>
              <a:t>i</a:t>
            </a:r>
            <a:r>
              <a:rPr lang="el-GR" sz="2800">
                <a:latin typeface="Bookman Old Style" pitchFamily="18" charset="0"/>
                <a:cs typeface="Tahoma" pitchFamily="34" charset="0"/>
              </a:rPr>
              <a:t>, γ</a:t>
            </a:r>
            <a:r>
              <a:rPr lang="en-US" sz="2800" baseline="-30000">
                <a:latin typeface="Bookman Old Style" pitchFamily="18" charset="0"/>
                <a:cs typeface="Tahoma" pitchFamily="34" charset="0"/>
              </a:rPr>
              <a:t>i</a:t>
            </a:r>
            <a:r>
              <a:rPr lang="el-GR" sz="2800">
                <a:latin typeface="Bookman Old Style" pitchFamily="18" charset="0"/>
                <a:cs typeface="Tahoma" pitchFamily="34" charset="0"/>
              </a:rPr>
              <a:t>)</a:t>
            </a:r>
            <a:endParaRPr lang="el-GR" sz="2800">
              <a:latin typeface="Bookman Old Style" pitchFamily="18" charset="0"/>
              <a:cs typeface="Times New Roman" pitchFamily="18" charset="0"/>
            </a:endParaRPr>
          </a:p>
          <a:p>
            <a:pPr>
              <a:spcBef>
                <a:spcPct val="50000"/>
              </a:spcBef>
              <a:buFontTx/>
              <a:buChar char="•"/>
            </a:pPr>
            <a:r>
              <a:rPr lang="el-GR" sz="2800">
                <a:latin typeface="Bookman Old Style" pitchFamily="18" charset="0"/>
                <a:cs typeface="Tahoma" pitchFamily="34" charset="0"/>
              </a:rPr>
              <a:t>           </a:t>
            </a:r>
            <a:r>
              <a:rPr lang="en-US" sz="2800">
                <a:latin typeface="Bookman Old Style" pitchFamily="18" charset="0"/>
                <a:cs typeface="Tahoma" pitchFamily="34" charset="0"/>
              </a:rPr>
              <a:t>m</a:t>
            </a:r>
            <a:r>
              <a:rPr lang="el-GR" sz="2800">
                <a:latin typeface="Bookman Old Style" pitchFamily="18" charset="0"/>
                <a:cs typeface="Tahoma" pitchFamily="34" charset="0"/>
              </a:rPr>
              <a:t>= αριθμός των παραμέτρων </a:t>
            </a:r>
            <a:endParaRPr lang="el-GR" sz="2800">
              <a:latin typeface="Bookman Old Style" pitchFamily="18" charset="0"/>
              <a:cs typeface="Times New Roman" pitchFamily="18" charset="0"/>
            </a:endParaRPr>
          </a:p>
          <a:p>
            <a:pPr>
              <a:spcBef>
                <a:spcPct val="50000"/>
              </a:spcBef>
              <a:buFontTx/>
              <a:buChar char="•"/>
            </a:pPr>
            <a:r>
              <a:rPr lang="el-GR" sz="2800">
                <a:latin typeface="Bookman Old Style" pitchFamily="18" charset="0"/>
                <a:cs typeface="Tahoma" pitchFamily="34" charset="0"/>
              </a:rPr>
              <a:t>           </a:t>
            </a:r>
            <a:r>
              <a:rPr lang="en-US" sz="2800">
                <a:latin typeface="Bookman Old Style" pitchFamily="18" charset="0"/>
                <a:cs typeface="Tahoma" pitchFamily="34" charset="0"/>
              </a:rPr>
              <a:t>m</a:t>
            </a:r>
            <a:r>
              <a:rPr lang="el-GR" sz="2800">
                <a:latin typeface="Bookman Old Style" pitchFamily="18" charset="0"/>
                <a:cs typeface="Tahoma" pitchFamily="34" charset="0"/>
              </a:rPr>
              <a:t>-1 = αριθμός ανεξάρτητων μεταβλητών</a:t>
            </a:r>
            <a:endParaRPr lang="el-GR" sz="2800">
              <a:latin typeface="Bookman Old Style" pitchFamily="18" charset="0"/>
              <a:cs typeface="Times New Roman" pitchFamily="18" charset="0"/>
            </a:endParaRPr>
          </a:p>
          <a:p>
            <a:pPr>
              <a:spcBef>
                <a:spcPct val="50000"/>
              </a:spcBef>
              <a:buFontTx/>
              <a:buChar char="•"/>
            </a:pPr>
            <a:r>
              <a:rPr lang="el-GR" sz="2800">
                <a:latin typeface="Bookman Old Style" pitchFamily="18" charset="0"/>
                <a:cs typeface="Tahoma" pitchFamily="34" charset="0"/>
              </a:rPr>
              <a:t>Βαθμοί ελευθερίας είναι: m-1 για τον αριθμητή </a:t>
            </a:r>
            <a:r>
              <a:rPr lang="el-GR" sz="2800">
                <a:latin typeface="Bookman Old Style" pitchFamily="18" charset="0"/>
                <a:cs typeface="Times New Roman" pitchFamily="18" charset="0"/>
              </a:rPr>
              <a:t>                           </a:t>
            </a:r>
            <a:r>
              <a:rPr lang="el-GR" sz="2800">
                <a:latin typeface="Bookman Old Style" pitchFamily="18" charset="0"/>
              </a:rPr>
              <a:t>         </a:t>
            </a:r>
          </a:p>
          <a:p>
            <a:pPr>
              <a:spcBef>
                <a:spcPct val="50000"/>
              </a:spcBef>
              <a:buFontTx/>
              <a:buChar char="•"/>
            </a:pPr>
            <a:r>
              <a:rPr lang="el-GR" sz="2800">
                <a:latin typeface="Bookman Old Style" pitchFamily="18" charset="0"/>
              </a:rPr>
              <a:t>                                   </a:t>
            </a:r>
            <a:r>
              <a:rPr lang="en-US" sz="2800">
                <a:latin typeface="Bookman Old Style" pitchFamily="18" charset="0"/>
                <a:cs typeface="Tahoma" pitchFamily="34" charset="0"/>
              </a:rPr>
              <a:t>n</a:t>
            </a:r>
            <a:r>
              <a:rPr lang="el-GR" sz="2800">
                <a:latin typeface="Bookman Old Style" pitchFamily="18" charset="0"/>
                <a:cs typeface="Tahoma" pitchFamily="34" charset="0"/>
              </a:rPr>
              <a:t>-m για τον παρανομαστή</a:t>
            </a:r>
          </a:p>
        </p:txBody>
      </p:sp>
    </p:spTree>
  </p:cSld>
  <p:clrMapOvr>
    <a:masterClrMapping/>
  </p:clrMapOvr>
  <p:transition spd="med">
    <p:random/>
    <p:sndAc>
      <p:stSnd>
        <p:snd r:embed="rId3"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3538" name="Rectangle 2"/>
              <p:cNvSpPr>
                <a:spLocks noGrp="1" noChangeArrowheads="1"/>
              </p:cNvSpPr>
              <p:nvPr>
                <p:ph type="body" sz="half" idx="1"/>
              </p:nvPr>
            </p:nvSpPr>
            <p:spPr>
              <a:xfrm>
                <a:off x="0" y="2780928"/>
                <a:ext cx="9144000" cy="4077072"/>
              </a:xfrm>
            </p:spPr>
            <p:txBody>
              <a:bodyPr/>
              <a:lstStyle/>
              <a:p>
                <a:pPr algn="just">
                  <a:lnSpc>
                    <a:spcPct val="90000"/>
                  </a:lnSpc>
                </a:pPr>
                <a:r>
                  <a:rPr lang="el-GR" sz="2400" dirty="0" smtClean="0">
                    <a:cs typeface="Times New Roman" pitchFamily="18" charset="0"/>
                  </a:rPr>
                  <a:t>Σημαντικότητα </a:t>
                </a:r>
                <a:r>
                  <a:rPr lang="en-US" sz="2400" dirty="0">
                    <a:cs typeface="Times New Roman" pitchFamily="18" charset="0"/>
                  </a:rPr>
                  <a:t>F</a:t>
                </a:r>
                <a:r>
                  <a:rPr lang="el-GR" sz="2400" dirty="0">
                    <a:cs typeface="Times New Roman" pitchFamily="18" charset="0"/>
                  </a:rPr>
                  <a:t> σημαίνει ότι αν το επίπεδο σημαντικότητας είναι μικρότερο του 2,7 θα δεχτούμε την βασική υπόθεση. </a:t>
                </a:r>
                <a:endParaRPr lang="en-US" sz="2400" dirty="0">
                  <a:cs typeface="Times New Roman" pitchFamily="18" charset="0"/>
                </a:endParaRPr>
              </a:p>
              <a:p>
                <a:pPr algn="just">
                  <a:lnSpc>
                    <a:spcPct val="90000"/>
                  </a:lnSpc>
                </a:pPr>
                <a:r>
                  <a:rPr lang="el-GR" sz="2400" dirty="0">
                    <a:cs typeface="Times New Roman" pitchFamily="18" charset="0"/>
                  </a:rPr>
                  <a:t>Η σιγουριά της απόφασής μας αγγίζει το 97,3 % </a:t>
                </a:r>
                <a:endParaRPr lang="en-US" sz="2400" dirty="0">
                  <a:cs typeface="Times New Roman" pitchFamily="18" charset="0"/>
                </a:endParaRPr>
              </a:p>
              <a:p>
                <a:pPr algn="just">
                  <a:lnSpc>
                    <a:spcPct val="90000"/>
                  </a:lnSpc>
                </a:pPr>
                <a:r>
                  <a:rPr lang="en-US" sz="2400" dirty="0"/>
                  <a:t>H </a:t>
                </a:r>
                <a:r>
                  <a:rPr lang="el-GR" sz="2400" dirty="0"/>
                  <a:t>Σημαντικότητα </a:t>
                </a:r>
                <a:r>
                  <a:rPr lang="en-US" sz="2400" dirty="0"/>
                  <a:t>F</a:t>
                </a:r>
                <a:r>
                  <a:rPr lang="el-GR" sz="2400" dirty="0"/>
                  <a:t> ή </a:t>
                </a:r>
                <a:r>
                  <a:rPr lang="en-US" sz="2400" dirty="0"/>
                  <a:t>p value </a:t>
                </a:r>
                <a:r>
                  <a:rPr lang="el-GR" sz="2400" dirty="0"/>
                  <a:t>του </a:t>
                </a:r>
                <a:r>
                  <a:rPr lang="en-US" sz="2400" dirty="0"/>
                  <a:t>F statistics </a:t>
                </a:r>
                <a:r>
                  <a:rPr lang="el-GR" sz="2400" dirty="0"/>
                  <a:t>παίρνει τιμές από 0 έως 1 </a:t>
                </a:r>
              </a:p>
              <a:p>
                <a:pPr algn="just"/>
                <a:r>
                  <a:rPr lang="el-GR" sz="2400" dirty="0"/>
                  <a:t>Οι υποθέσεις για τον έλεγχο με τη στατιστική </a:t>
                </a:r>
                <a14:m>
                  <m:oMath xmlns:m="http://schemas.openxmlformats.org/officeDocument/2006/math">
                    <m:r>
                      <a:rPr lang="en-US" sz="2400" i="1"/>
                      <m:t>𝐹</m:t>
                    </m:r>
                  </m:oMath>
                </a14:m>
                <a:r>
                  <a:rPr lang="el-GR" sz="2400" dirty="0"/>
                  <a:t> διατυπώνονται ως εξής:</a:t>
                </a:r>
              </a:p>
              <a:p>
                <a14:m>
                  <m:oMath xmlns:m="http://schemas.openxmlformats.org/officeDocument/2006/math">
                    <m:sSub>
                      <m:sSubPr>
                        <m:ctrlPr>
                          <a:rPr lang="el-GR" sz="2400" i="1"/>
                        </m:ctrlPr>
                      </m:sSubPr>
                      <m:e>
                        <m:r>
                          <a:rPr lang="el-GR" sz="2400" i="1"/>
                          <m:t>𝐻</m:t>
                        </m:r>
                      </m:e>
                      <m:sub>
                        <m:r>
                          <a:rPr lang="el-GR" sz="2400" i="1"/>
                          <m:t>0</m:t>
                        </m:r>
                      </m:sub>
                    </m:sSub>
                    <m:r>
                      <a:rPr lang="el-GR" sz="2400" i="1"/>
                      <m:t>: </m:t>
                    </m:r>
                    <m:sSub>
                      <m:sSubPr>
                        <m:ctrlPr>
                          <a:rPr lang="el-GR" sz="2400" i="1"/>
                        </m:ctrlPr>
                      </m:sSubPr>
                      <m:e>
                        <m:r>
                          <a:rPr lang="el-GR" sz="2400" i="1"/>
                          <m:t>𝑏</m:t>
                        </m:r>
                      </m:e>
                      <m:sub>
                        <m:r>
                          <a:rPr lang="el-GR" sz="2400" i="1"/>
                          <m:t>1</m:t>
                        </m:r>
                      </m:sub>
                    </m:sSub>
                    <m:r>
                      <a:rPr lang="el-GR" sz="2400" i="1"/>
                      <m:t>=</m:t>
                    </m:r>
                    <m:sSub>
                      <m:sSubPr>
                        <m:ctrlPr>
                          <a:rPr lang="el-GR" sz="2400" i="1"/>
                        </m:ctrlPr>
                      </m:sSubPr>
                      <m:e>
                        <m:r>
                          <a:rPr lang="el-GR" sz="2400" i="1"/>
                          <m:t>𝑏</m:t>
                        </m:r>
                      </m:e>
                      <m:sub>
                        <m:r>
                          <a:rPr lang="el-GR" sz="2400" i="1"/>
                          <m:t>2</m:t>
                        </m:r>
                      </m:sub>
                    </m:sSub>
                    <m:r>
                      <a:rPr lang="el-GR" sz="2400" i="1"/>
                      <m:t>=</m:t>
                    </m:r>
                    <m:sSub>
                      <m:sSubPr>
                        <m:ctrlPr>
                          <a:rPr lang="el-GR" sz="2400" i="1"/>
                        </m:ctrlPr>
                      </m:sSubPr>
                      <m:e>
                        <m:r>
                          <a:rPr lang="el-GR" sz="2400" i="1"/>
                          <m:t>𝑏</m:t>
                        </m:r>
                      </m:e>
                      <m:sub>
                        <m:r>
                          <a:rPr lang="el-GR" sz="2400" i="1"/>
                          <m:t>3</m:t>
                        </m:r>
                      </m:sub>
                    </m:sSub>
                    <m:r>
                      <a:rPr lang="el-GR" sz="2400" i="1"/>
                      <m:t>=</m:t>
                    </m:r>
                    <m:sSub>
                      <m:sSubPr>
                        <m:ctrlPr>
                          <a:rPr lang="el-GR" sz="2400" i="1"/>
                        </m:ctrlPr>
                      </m:sSubPr>
                      <m:e>
                        <m:r>
                          <a:rPr lang="el-GR" sz="2400" i="1"/>
                          <m:t>𝑏</m:t>
                        </m:r>
                      </m:e>
                      <m:sub>
                        <m:r>
                          <a:rPr lang="el-GR" sz="2400" i="1"/>
                          <m:t>4</m:t>
                        </m:r>
                      </m:sub>
                    </m:sSub>
                    <m:r>
                      <a:rPr lang="el-GR" sz="2400" i="1"/>
                      <m:t>=0</m:t>
                    </m:r>
                  </m:oMath>
                </a14:m>
                <a:r>
                  <a:rPr lang="el-GR" sz="2400" dirty="0"/>
                  <a:t> (παλινδρόμηση μη σημαντική)</a:t>
                </a:r>
              </a:p>
              <a:p>
                <a14:m>
                  <m:oMath xmlns:m="http://schemas.openxmlformats.org/officeDocument/2006/math">
                    <m:sSub>
                      <m:sSubPr>
                        <m:ctrlPr>
                          <a:rPr lang="el-GR" sz="2400" i="1"/>
                        </m:ctrlPr>
                      </m:sSubPr>
                      <m:e>
                        <m:r>
                          <a:rPr lang="el-GR" sz="2400" i="1"/>
                          <m:t>𝐻</m:t>
                        </m:r>
                      </m:e>
                      <m:sub>
                        <m:r>
                          <a:rPr lang="el-GR" sz="2400" i="1"/>
                          <m:t>1</m:t>
                        </m:r>
                      </m:sub>
                    </m:sSub>
                    <m:r>
                      <a:rPr lang="el-GR" sz="2400" i="1"/>
                      <m:t>: </m:t>
                    </m:r>
                    <m:sSub>
                      <m:sSubPr>
                        <m:ctrlPr>
                          <a:rPr lang="el-GR" sz="2400" i="1"/>
                        </m:ctrlPr>
                      </m:sSubPr>
                      <m:e>
                        <m:r>
                          <a:rPr lang="el-GR" sz="2400" i="1"/>
                          <m:t>𝑏</m:t>
                        </m:r>
                      </m:e>
                      <m:sub>
                        <m:r>
                          <a:rPr lang="el-GR" sz="2400" i="1"/>
                          <m:t>1</m:t>
                        </m:r>
                      </m:sub>
                    </m:sSub>
                    <m:r>
                      <a:rPr lang="el-GR" sz="2400" i="1"/>
                      <m:t>≠0 </m:t>
                    </m:r>
                    <m:r>
                      <a:rPr lang="el-GR" sz="2400" b="0" i="1" smtClean="0">
                        <a:latin typeface="Cambria Math"/>
                      </a:rPr>
                      <m:t>𝜂</m:t>
                    </m:r>
                    <m:r>
                      <a:rPr lang="el-GR" sz="2400" i="1"/>
                      <m:t> </m:t>
                    </m:r>
                    <m:sSub>
                      <m:sSubPr>
                        <m:ctrlPr>
                          <a:rPr lang="el-GR" sz="2400" i="1"/>
                        </m:ctrlPr>
                      </m:sSubPr>
                      <m:e>
                        <m:r>
                          <a:rPr lang="el-GR" sz="2400" i="1"/>
                          <m:t>𝑏</m:t>
                        </m:r>
                      </m:e>
                      <m:sub>
                        <m:r>
                          <a:rPr lang="el-GR" sz="2400" i="1"/>
                          <m:t>2</m:t>
                        </m:r>
                      </m:sub>
                    </m:sSub>
                    <m:r>
                      <a:rPr lang="el-GR" sz="2400" i="1"/>
                      <m:t>≠0 </m:t>
                    </m:r>
                    <m:r>
                      <a:rPr lang="el-GR" sz="2400" b="0" i="1" smtClean="0">
                        <a:latin typeface="Cambria Math"/>
                      </a:rPr>
                      <m:t>𝜂</m:t>
                    </m:r>
                    <m:r>
                      <a:rPr lang="el-GR" sz="2400" i="1"/>
                      <m:t> </m:t>
                    </m:r>
                    <m:sSub>
                      <m:sSubPr>
                        <m:ctrlPr>
                          <a:rPr lang="el-GR" sz="2400" i="1"/>
                        </m:ctrlPr>
                      </m:sSubPr>
                      <m:e>
                        <m:r>
                          <a:rPr lang="el-GR" sz="2400" i="1"/>
                          <m:t>𝑏</m:t>
                        </m:r>
                      </m:e>
                      <m:sub>
                        <m:r>
                          <a:rPr lang="el-GR" sz="2400" i="1"/>
                          <m:t>3</m:t>
                        </m:r>
                      </m:sub>
                    </m:sSub>
                    <m:r>
                      <a:rPr lang="el-GR" sz="2400" i="1"/>
                      <m:t>≠0 </m:t>
                    </m:r>
                    <m:r>
                      <a:rPr lang="el-GR" sz="2400" b="0" i="1" smtClean="0">
                        <a:latin typeface="Cambria Math"/>
                      </a:rPr>
                      <m:t>𝜂</m:t>
                    </m:r>
                    <m:r>
                      <a:rPr lang="el-GR" sz="2400" i="1"/>
                      <m:t> </m:t>
                    </m:r>
                    <m:sSub>
                      <m:sSubPr>
                        <m:ctrlPr>
                          <a:rPr lang="el-GR" sz="2400" i="1"/>
                        </m:ctrlPr>
                      </m:sSubPr>
                      <m:e>
                        <m:r>
                          <a:rPr lang="el-GR" sz="2400" i="1"/>
                          <m:t>𝑏</m:t>
                        </m:r>
                      </m:e>
                      <m:sub>
                        <m:r>
                          <a:rPr lang="el-GR" sz="2400" i="1"/>
                          <m:t>4</m:t>
                        </m:r>
                      </m:sub>
                    </m:sSub>
                    <m:r>
                      <a:rPr lang="el-GR" sz="2400" i="1"/>
                      <m:t>≠0</m:t>
                    </m:r>
                  </m:oMath>
                </a14:m>
                <a:r>
                  <a:rPr lang="el-GR" sz="2400" dirty="0"/>
                  <a:t>   (παλινδρόμηση σημαντική)</a:t>
                </a:r>
              </a:p>
              <a:p>
                <a:pPr algn="just">
                  <a:lnSpc>
                    <a:spcPct val="90000"/>
                  </a:lnSpc>
                </a:pPr>
                <a:r>
                  <a:rPr lang="en-US" sz="2400" dirty="0"/>
                  <a:t> </a:t>
                </a:r>
                <a:r>
                  <a:rPr lang="el-GR" sz="2400" dirty="0"/>
                  <a:t> </a:t>
                </a:r>
              </a:p>
            </p:txBody>
          </p:sp>
        </mc:Choice>
        <mc:Fallback>
          <p:sp>
            <p:nvSpPr>
              <p:cNvPr id="193538" name="Rectangle 2"/>
              <p:cNvSpPr>
                <a:spLocks noGrp="1" noRot="1" noChangeAspect="1" noMove="1" noResize="1" noEditPoints="1" noAdjustHandles="1" noChangeArrowheads="1" noChangeShapeType="1" noTextEdit="1"/>
              </p:cNvSpPr>
              <p:nvPr>
                <p:ph type="body" sz="half" idx="1"/>
              </p:nvPr>
            </p:nvSpPr>
            <p:spPr>
              <a:xfrm>
                <a:off x="0" y="2780928"/>
                <a:ext cx="9144000" cy="4077072"/>
              </a:xfrm>
              <a:blipFill rotWithShape="1">
                <a:blip r:embed="rId4"/>
                <a:stretch>
                  <a:fillRect l="-867" t="-2093" r="-1000" b="-299"/>
                </a:stretch>
              </a:blipFill>
            </p:spPr>
            <p:txBody>
              <a:bodyPr/>
              <a:lstStyle/>
              <a:p>
                <a:r>
                  <a:rPr lang="el-GR">
                    <a:noFill/>
                  </a:rPr>
                  <a:t> </a:t>
                </a:r>
              </a:p>
            </p:txBody>
          </p:sp>
        </mc:Fallback>
      </mc:AlternateContent>
      <p:graphicFrame>
        <p:nvGraphicFramePr>
          <p:cNvPr id="193540" name="Object 4"/>
          <p:cNvGraphicFramePr>
            <a:graphicFrameLocks noGrp="1" noChangeAspect="1"/>
          </p:cNvGraphicFramePr>
          <p:nvPr>
            <p:ph type="clipArt" sz="half" idx="2"/>
          </p:nvPr>
        </p:nvGraphicFramePr>
        <p:xfrm>
          <a:off x="0" y="0"/>
          <a:ext cx="9144000" cy="2667000"/>
        </p:xfrm>
        <a:graphic>
          <a:graphicData uri="http://schemas.openxmlformats.org/presentationml/2006/ole">
            <mc:AlternateContent xmlns:mc="http://schemas.openxmlformats.org/markup-compatibility/2006">
              <mc:Choice xmlns:v="urn:schemas-microsoft-com:vml" Requires="v">
                <p:oleObj spid="_x0000_s193551" name="Φύλλο εργασίας" r:id="rId5" imgW="5200836" imgH="819447" progId="Excel.Sheet.8">
                  <p:embed/>
                </p:oleObj>
              </mc:Choice>
              <mc:Fallback>
                <p:oleObj name="Φύλλο εργασίας" r:id="rId5" imgW="5200836" imgH="819447"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2667000"/>
                      </a:xfrm>
                      <a:prstGeom prst="rect">
                        <a:avLst/>
                      </a:prstGeom>
                    </p:spPr>
                  </p:pic>
                </p:oleObj>
              </mc:Fallback>
            </mc:AlternateContent>
          </a:graphicData>
        </a:graphic>
      </p:graphicFrame>
    </p:spTree>
  </p:cSld>
  <p:clrMapOvr>
    <a:masterClrMapping/>
  </p:clrMapOvr>
  <p:transition spd="med">
    <p:random/>
    <p:sndAc>
      <p:stSnd>
        <p:snd r:embed="rId3"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039" t="26847" r="62706" b="17782"/>
          <a:stretch/>
        </p:blipFill>
        <p:spPr bwMode="auto">
          <a:xfrm>
            <a:off x="1" y="0"/>
            <a:ext cx="9144000" cy="46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6112" y="4653136"/>
            <a:ext cx="9137888"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smtClean="0">
                <a:cs typeface="Times New Roman" pitchFamily="18" charset="0"/>
              </a:rPr>
              <a:t>Είναι στατιστικά σημαντικός ο συντελεστής </a:t>
            </a:r>
            <a:r>
              <a:rPr lang="en-US" sz="2400" kern="0" dirty="0" smtClean="0">
                <a:cs typeface="Times New Roman" pitchFamily="18" charset="0"/>
              </a:rPr>
              <a:t>b0</a:t>
            </a:r>
            <a:r>
              <a:rPr lang="el-GR" sz="2400" kern="0" dirty="0" smtClean="0">
                <a:cs typeface="Times New Roman" pitchFamily="18" charset="0"/>
              </a:rPr>
              <a:t> με α=0,05 (να διεξάγεται το </a:t>
            </a:r>
            <a:r>
              <a:rPr lang="en-US" sz="2400" kern="0" dirty="0" smtClean="0">
                <a:cs typeface="Times New Roman" pitchFamily="18" charset="0"/>
              </a:rPr>
              <a:t>t test)</a:t>
            </a:r>
            <a:r>
              <a:rPr lang="el-GR" sz="2400" kern="0" dirty="0" smtClean="0">
                <a:cs typeface="Times New Roman" pitchFamily="18" charset="0"/>
              </a:rPr>
              <a:t> </a:t>
            </a:r>
            <a:r>
              <a:rPr lang="en-US" sz="2400" kern="0" dirty="0" smtClean="0">
                <a:cs typeface="Times New Roman" pitchFamily="18" charset="0"/>
              </a:rPr>
              <a:t>;</a:t>
            </a:r>
            <a:endParaRPr lang="en-US" sz="2400" kern="0" dirty="0"/>
          </a:p>
          <a:p>
            <a:pPr marL="457200" indent="-457200" algn="just">
              <a:lnSpc>
                <a:spcPct val="90000"/>
              </a:lnSpc>
              <a:buFont typeface="+mj-lt"/>
              <a:buAutoNum type="arabicPeriod"/>
            </a:pPr>
            <a:r>
              <a:rPr lang="el-GR" sz="2400" kern="0" dirty="0" smtClean="0"/>
              <a:t>Είναι </a:t>
            </a:r>
            <a:r>
              <a:rPr lang="el-GR" sz="2400" kern="0" dirty="0">
                <a:cs typeface="Times New Roman" pitchFamily="18" charset="0"/>
              </a:rPr>
              <a:t>στατιστικά</a:t>
            </a:r>
            <a:r>
              <a:rPr lang="el-GR" sz="2400" kern="0" dirty="0"/>
              <a:t> σημαντικός ο συντελεστής </a:t>
            </a:r>
            <a:r>
              <a:rPr lang="el-GR" sz="2400" kern="0" dirty="0" smtClean="0"/>
              <a:t>b</a:t>
            </a:r>
            <a:r>
              <a:rPr lang="en-US" sz="2400" kern="0" dirty="0" smtClean="0"/>
              <a:t>1</a:t>
            </a:r>
            <a:r>
              <a:rPr lang="el-GR" sz="2400" kern="0" dirty="0" smtClean="0"/>
              <a:t> με α=0,05;</a:t>
            </a:r>
            <a:endParaRPr lang="en-US" sz="2400" kern="0" dirty="0" smtClean="0"/>
          </a:p>
          <a:p>
            <a:pPr marL="457200" indent="-457200" algn="just">
              <a:lnSpc>
                <a:spcPct val="90000"/>
              </a:lnSpc>
              <a:buFont typeface="+mj-lt"/>
              <a:buAutoNum type="arabicPeriod"/>
            </a:pPr>
            <a:r>
              <a:rPr lang="el-GR" sz="2400" kern="0" dirty="0" smtClean="0"/>
              <a:t>Ποιος είναι ο συντελεστής προσδιορισμού και τι σημαίνει</a:t>
            </a:r>
            <a:r>
              <a:rPr lang="en-US" sz="2400" kern="0" dirty="0" smtClean="0"/>
              <a:t>;</a:t>
            </a:r>
          </a:p>
          <a:p>
            <a:pPr marL="457200" indent="-457200" algn="just">
              <a:lnSpc>
                <a:spcPct val="90000"/>
              </a:lnSpc>
              <a:buFont typeface="+mj-lt"/>
              <a:buAutoNum type="arabicPeriod"/>
            </a:pPr>
            <a:r>
              <a:rPr lang="el-GR" sz="2400" kern="0" dirty="0" smtClean="0"/>
              <a:t>Με βάση το </a:t>
            </a:r>
            <a:r>
              <a:rPr lang="en-US" sz="2400" kern="0" dirty="0" smtClean="0"/>
              <a:t>p – value </a:t>
            </a:r>
            <a:r>
              <a:rPr lang="el-GR" sz="2400" kern="0" dirty="0" smtClean="0"/>
              <a:t>είναι στατιστικά σημαντικός ο συντελεστής </a:t>
            </a:r>
            <a:r>
              <a:rPr lang="en-US" sz="2400" kern="0" dirty="0" smtClean="0"/>
              <a:t>b1 </a:t>
            </a:r>
            <a:r>
              <a:rPr lang="el-GR" sz="2400" kern="0" dirty="0" smtClean="0"/>
              <a:t>σε επίπεδο σημαντικότητας 0,5 %.   </a:t>
            </a:r>
            <a:r>
              <a:rPr lang="en-US" sz="2400" kern="0" dirty="0" smtClean="0"/>
              <a:t> </a:t>
            </a:r>
            <a:r>
              <a:rPr lang="el-GR" sz="2400" kern="0" dirty="0" smtClean="0"/>
              <a:t> </a:t>
            </a:r>
            <a:endParaRPr lang="el-GR" sz="2400" kern="0" dirty="0"/>
          </a:p>
        </p:txBody>
      </p:sp>
    </p:spTree>
    <p:extLst>
      <p:ext uri="{BB962C8B-B14F-4D97-AF65-F5344CB8AC3E}">
        <p14:creationId xmlns:p14="http://schemas.microsoft.com/office/powerpoint/2010/main" val="1779613666"/>
      </p:ext>
    </p:extLst>
  </p:cSld>
  <p:clrMapOvr>
    <a:masterClrMapping/>
  </p:clrMapOvr>
  <p:transition spd="med">
    <p:rand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2" y="4581128"/>
            <a:ext cx="9137888" cy="204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b0 με α=0,05 (να διεξάγεται το t </a:t>
            </a:r>
            <a:r>
              <a:rPr lang="el-GR" sz="2400" kern="0" dirty="0" err="1">
                <a:cs typeface="Times New Roman" pitchFamily="18" charset="0"/>
              </a:rPr>
              <a:t>test</a:t>
            </a:r>
            <a:r>
              <a:rPr lang="el-GR" sz="2400" kern="0" dirty="0">
                <a:cs typeface="Times New Roman" pitchFamily="18" charset="0"/>
              </a:rPr>
              <a:t>) ;</a:t>
            </a:r>
          </a:p>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b1 με α=0,05;</a:t>
            </a:r>
          </a:p>
          <a:p>
            <a:pPr marL="457200" indent="-457200" algn="just">
              <a:lnSpc>
                <a:spcPct val="90000"/>
              </a:lnSpc>
              <a:buFont typeface="+mj-lt"/>
              <a:buAutoNum type="arabicPeriod"/>
            </a:pPr>
            <a:r>
              <a:rPr lang="el-GR" sz="2400" kern="0" dirty="0">
                <a:cs typeface="Times New Roman" pitchFamily="18" charset="0"/>
              </a:rPr>
              <a:t>Ποιος είναι ο συντελεστής προσδιορισμού και τι σημαίνει;</a:t>
            </a:r>
          </a:p>
          <a:p>
            <a:pPr marL="457200" indent="-457200" algn="just">
              <a:lnSpc>
                <a:spcPct val="90000"/>
              </a:lnSpc>
              <a:buFont typeface="+mj-lt"/>
              <a:buAutoNum type="arabicPeriod"/>
            </a:pPr>
            <a:r>
              <a:rPr lang="el-GR" sz="2400" kern="0" dirty="0">
                <a:cs typeface="Times New Roman" pitchFamily="18" charset="0"/>
              </a:rPr>
              <a:t>Με βάση το p – </a:t>
            </a:r>
            <a:r>
              <a:rPr lang="el-GR" sz="2400" kern="0" dirty="0" err="1">
                <a:cs typeface="Times New Roman" pitchFamily="18" charset="0"/>
              </a:rPr>
              <a:t>value</a:t>
            </a:r>
            <a:r>
              <a:rPr lang="el-GR" sz="2400" kern="0" dirty="0">
                <a:cs typeface="Times New Roman" pitchFamily="18" charset="0"/>
              </a:rPr>
              <a:t> είναι στατιστικά σημαντικός ο συντελεστής b1 σε επίπεδο σημαντικότητας 0,5 %. </a:t>
            </a:r>
            <a:r>
              <a:rPr lang="en-US" sz="2400" kern="0" dirty="0" smtClean="0"/>
              <a:t> </a:t>
            </a:r>
            <a:r>
              <a:rPr lang="el-GR" sz="2400" kern="0" dirty="0" smtClean="0"/>
              <a:t> </a:t>
            </a:r>
            <a:endParaRPr lang="el-GR" sz="2400" kern="0" dirty="0"/>
          </a:p>
        </p:txBody>
      </p:sp>
      <p:pic>
        <p:nvPicPr>
          <p:cNvPr id="6" name="Θέση περιεχομένου 5"/>
          <p:cNvPicPr>
            <a:picLocks noGrp="1"/>
          </p:cNvPicPr>
          <p:nvPr>
            <p:ph idx="1"/>
          </p:nvPr>
        </p:nvPicPr>
        <p:blipFill rotWithShape="1">
          <a:blip r:embed="rId3"/>
          <a:srcRect l="-758" t="107" r="46944" b="44091"/>
          <a:stretch/>
        </p:blipFill>
        <p:spPr bwMode="auto">
          <a:xfrm>
            <a:off x="9168" y="24392"/>
            <a:ext cx="9134832" cy="4484728"/>
          </a:xfrm>
          <a:prstGeom prst="rect">
            <a:avLst/>
          </a:prstGeom>
          <a:noFill/>
          <a:ln w="19050" cap="flat" cmpd="sng" algn="ctr">
            <a:solidFill>
              <a:srgbClr val="4472C4">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74764098"/>
      </p:ext>
    </p:extLst>
  </p:cSld>
  <p:clrMapOvr>
    <a:masterClrMapping/>
  </p:clrMapOvr>
  <p:transition spd="med">
    <p:random/>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2" y="4581128"/>
            <a:ext cx="9137888" cy="204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b0 με α=0,05 (να διεξάγεται το t </a:t>
            </a:r>
            <a:r>
              <a:rPr lang="el-GR" sz="2400" kern="0" dirty="0" err="1">
                <a:cs typeface="Times New Roman" pitchFamily="18" charset="0"/>
              </a:rPr>
              <a:t>test</a:t>
            </a:r>
            <a:r>
              <a:rPr lang="el-GR" sz="2400" kern="0" dirty="0">
                <a:cs typeface="Times New Roman" pitchFamily="18" charset="0"/>
              </a:rPr>
              <a:t>) ;</a:t>
            </a:r>
          </a:p>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b1 με α=0,05;</a:t>
            </a:r>
          </a:p>
          <a:p>
            <a:pPr marL="457200" indent="-457200" algn="just">
              <a:lnSpc>
                <a:spcPct val="90000"/>
              </a:lnSpc>
              <a:buFont typeface="+mj-lt"/>
              <a:buAutoNum type="arabicPeriod"/>
            </a:pPr>
            <a:r>
              <a:rPr lang="el-GR" sz="2400" kern="0" dirty="0">
                <a:cs typeface="Times New Roman" pitchFamily="18" charset="0"/>
              </a:rPr>
              <a:t>Ποιος είναι ο συντελεστής προσδιορισμού και τι σημαίνει;</a:t>
            </a:r>
          </a:p>
          <a:p>
            <a:pPr marL="457200" indent="-457200" algn="just">
              <a:lnSpc>
                <a:spcPct val="90000"/>
              </a:lnSpc>
              <a:buFont typeface="+mj-lt"/>
              <a:buAutoNum type="arabicPeriod"/>
            </a:pPr>
            <a:r>
              <a:rPr lang="el-GR" sz="2400" kern="0" dirty="0">
                <a:cs typeface="Times New Roman" pitchFamily="18" charset="0"/>
              </a:rPr>
              <a:t>Με βάση το p – </a:t>
            </a:r>
            <a:r>
              <a:rPr lang="el-GR" sz="2400" kern="0" dirty="0" err="1">
                <a:cs typeface="Times New Roman" pitchFamily="18" charset="0"/>
              </a:rPr>
              <a:t>value</a:t>
            </a:r>
            <a:r>
              <a:rPr lang="el-GR" sz="2400" kern="0" dirty="0">
                <a:cs typeface="Times New Roman" pitchFamily="18" charset="0"/>
              </a:rPr>
              <a:t> είναι στατιστικά σημαντικός ο συντελεστής b1 σε επίπεδο σημαντικότητας 0,5 %. </a:t>
            </a:r>
            <a:r>
              <a:rPr lang="en-US" sz="2400" kern="0" dirty="0" smtClean="0"/>
              <a:t> </a:t>
            </a:r>
            <a:r>
              <a:rPr lang="el-GR" sz="2400" kern="0" dirty="0" smtClean="0"/>
              <a:t> </a:t>
            </a:r>
            <a:endParaRPr lang="el-GR" sz="2400" kern="0" dirty="0"/>
          </a:p>
        </p:txBody>
      </p:sp>
      <p:pic>
        <p:nvPicPr>
          <p:cNvPr id="7" name="Θέση περιεχομένου 6"/>
          <p:cNvPicPr>
            <a:picLocks noGrp="1"/>
          </p:cNvPicPr>
          <p:nvPr>
            <p:ph idx="1"/>
          </p:nvPr>
        </p:nvPicPr>
        <p:blipFill rotWithShape="1">
          <a:blip r:embed="rId3"/>
          <a:srcRect r="9629" b="14849"/>
          <a:stretch/>
        </p:blipFill>
        <p:spPr bwMode="auto">
          <a:xfrm>
            <a:off x="0" y="0"/>
            <a:ext cx="9144000" cy="4509120"/>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79372204"/>
      </p:ext>
    </p:extLst>
  </p:cSld>
  <p:clrMapOvr>
    <a:masterClrMapping/>
  </p:clrMapOvr>
  <p:transition spd="med">
    <p:random/>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3176" y="4509120"/>
            <a:ext cx="9137888" cy="21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b0 με α=0,05 (να πραγματοποιήσετε το t </a:t>
            </a:r>
            <a:r>
              <a:rPr lang="el-GR" sz="2400" kern="0" dirty="0" err="1">
                <a:cs typeface="Times New Roman" pitchFamily="18" charset="0"/>
              </a:rPr>
              <a:t>test</a:t>
            </a:r>
            <a:r>
              <a:rPr lang="el-GR" sz="2400" kern="0" dirty="0">
                <a:cs typeface="Times New Roman" pitchFamily="18" charset="0"/>
              </a:rPr>
              <a:t>) ;</a:t>
            </a:r>
          </a:p>
          <a:p>
            <a:pPr marL="457200" indent="-457200" algn="just">
              <a:lnSpc>
                <a:spcPct val="90000"/>
              </a:lnSpc>
              <a:buFont typeface="+mj-lt"/>
              <a:buAutoNum type="arabicPeriod"/>
            </a:pPr>
            <a:r>
              <a:rPr lang="el-GR" sz="2400" kern="0" dirty="0">
                <a:cs typeface="Times New Roman" pitchFamily="18" charset="0"/>
              </a:rPr>
              <a:t>Είναι στατιστικά σημαντικός ο συντελεστής b1 με α=0,05;</a:t>
            </a:r>
          </a:p>
          <a:p>
            <a:pPr marL="457200" indent="-457200" algn="just">
              <a:lnSpc>
                <a:spcPct val="90000"/>
              </a:lnSpc>
              <a:buFont typeface="+mj-lt"/>
              <a:buAutoNum type="arabicPeriod"/>
            </a:pPr>
            <a:r>
              <a:rPr lang="el-GR" sz="2400" kern="0" dirty="0">
                <a:cs typeface="Times New Roman" pitchFamily="18" charset="0"/>
              </a:rPr>
              <a:t>Ποιος είναι ο συντελεστής προσδιορισμού και τι σημαίνει;</a:t>
            </a:r>
          </a:p>
          <a:p>
            <a:pPr marL="457200" indent="-457200" algn="just">
              <a:lnSpc>
                <a:spcPct val="90000"/>
              </a:lnSpc>
              <a:buFont typeface="+mj-lt"/>
              <a:buAutoNum type="arabicPeriod"/>
            </a:pPr>
            <a:r>
              <a:rPr lang="el-GR" sz="2400" kern="0" dirty="0">
                <a:cs typeface="Times New Roman" pitchFamily="18" charset="0"/>
              </a:rPr>
              <a:t>Με βάση το p – </a:t>
            </a:r>
            <a:r>
              <a:rPr lang="el-GR" sz="2400" kern="0" dirty="0" err="1">
                <a:cs typeface="Times New Roman" pitchFamily="18" charset="0"/>
              </a:rPr>
              <a:t>value</a:t>
            </a:r>
            <a:r>
              <a:rPr lang="el-GR" sz="2400" kern="0" dirty="0">
                <a:cs typeface="Times New Roman" pitchFamily="18" charset="0"/>
              </a:rPr>
              <a:t> είναι στατιστικά σημαντικός ο συντελεστής b1 σε επίπεδο σημαντικότητας 0,5 %. </a:t>
            </a:r>
            <a:endParaRPr lang="el-GR" sz="2400" kern="0" dirty="0"/>
          </a:p>
        </p:txBody>
      </p:sp>
      <p:pic>
        <p:nvPicPr>
          <p:cNvPr id="8" name="Θέση περιεχομένου 7"/>
          <p:cNvPicPr>
            <a:picLocks noGrp="1"/>
          </p:cNvPicPr>
          <p:nvPr>
            <p:ph idx="1"/>
          </p:nvPr>
        </p:nvPicPr>
        <p:blipFill rotWithShape="1">
          <a:blip r:embed="rId3"/>
          <a:srcRect r="79857" b="48960"/>
          <a:stretch/>
        </p:blipFill>
        <p:spPr bwMode="auto">
          <a:xfrm>
            <a:off x="0" y="0"/>
            <a:ext cx="9144000" cy="4293096"/>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1195070"/>
      </p:ext>
    </p:extLst>
  </p:cSld>
  <p:clrMapOvr>
    <a:masterClrMapping/>
  </p:clrMapOvr>
  <p:transition spd="med">
    <p:random/>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6" name="Object 6"/>
          <p:cNvGraphicFramePr>
            <a:graphicFrameLocks noGrp="1" noChangeAspect="1"/>
          </p:cNvGraphicFramePr>
          <p:nvPr>
            <p:ph type="clipArt" sz="half" idx="2"/>
          </p:nvPr>
        </p:nvGraphicFramePr>
        <p:xfrm>
          <a:off x="0" y="0"/>
          <a:ext cx="9144000" cy="5334000"/>
        </p:xfrm>
        <a:graphic>
          <a:graphicData uri="http://schemas.openxmlformats.org/presentationml/2006/ole">
            <mc:AlternateContent xmlns:mc="http://schemas.openxmlformats.org/markup-compatibility/2006">
              <mc:Choice xmlns:v="urn:schemas-microsoft-com:vml" Requires="v">
                <p:oleObj spid="_x0000_s179218" name="Φύλλο εργασίας" r:id="rId4" imgW="4829477" imgH="3124635" progId="Excel.Sheet.8">
                  <p:embed/>
                </p:oleObj>
              </mc:Choice>
              <mc:Fallback>
                <p:oleObj name="Φύλλο εργασίας" r:id="rId4" imgW="4829477" imgH="3124635"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p:spPr>
                  </p:pic>
                </p:oleObj>
              </mc:Fallback>
            </mc:AlternateContent>
          </a:graphicData>
        </a:graphic>
      </p:graphicFrame>
      <p:sp>
        <p:nvSpPr>
          <p:cNvPr id="179207" name="Text Box 7"/>
          <p:cNvSpPr txBox="1">
            <a:spLocks noChangeArrowheads="1"/>
          </p:cNvSpPr>
          <p:nvPr/>
        </p:nvSpPr>
        <p:spPr bwMode="auto">
          <a:xfrm>
            <a:off x="4876800" y="3810000"/>
            <a:ext cx="3986213"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eneva"/>
                <a:cs typeface="Times New Roman" pitchFamily="18" charset="0"/>
              </a:rPr>
              <a:t>t</a:t>
            </a:r>
            <a:r>
              <a:rPr lang="el-GR" i="1">
                <a:latin typeface="Geneva"/>
                <a:cs typeface="Times New Roman" pitchFamily="18" charset="0"/>
              </a:rPr>
              <a:t> =</a:t>
            </a:r>
            <a:r>
              <a:rPr lang="el-GR" i="1">
                <a:cs typeface="Times New Roman" pitchFamily="18" charset="0"/>
              </a:rPr>
              <a:t>Συντελεστής/τυπικό σφάλμα</a:t>
            </a:r>
            <a:r>
              <a:rPr lang="el-GR"/>
              <a:t> </a:t>
            </a:r>
          </a:p>
        </p:txBody>
      </p:sp>
      <p:sp>
        <p:nvSpPr>
          <p:cNvPr id="179208" name="Text Box 8"/>
          <p:cNvSpPr txBox="1">
            <a:spLocks noChangeArrowheads="1"/>
          </p:cNvSpPr>
          <p:nvPr/>
        </p:nvSpPr>
        <p:spPr bwMode="auto">
          <a:xfrm>
            <a:off x="4495800" y="838200"/>
            <a:ext cx="35052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cs typeface="Times New Roman" pitchFamily="18" charset="0"/>
              </a:rPr>
              <a:t>Υ=</a:t>
            </a:r>
            <a:r>
              <a:rPr lang="en-US">
                <a:cs typeface="Times New Roman" pitchFamily="18" charset="0"/>
              </a:rPr>
              <a:t> </a:t>
            </a:r>
            <a:r>
              <a:rPr lang="el-GR">
                <a:cs typeface="Times New Roman" pitchFamily="18" charset="0"/>
              </a:rPr>
              <a:t>-10,87+1,04Χ</a:t>
            </a:r>
            <a:r>
              <a:rPr lang="el-GR"/>
              <a:t> </a:t>
            </a:r>
          </a:p>
        </p:txBody>
      </p:sp>
    </p:spTree>
  </p:cSld>
  <p:clrMapOvr>
    <a:masterClrMapping/>
  </p:clrMapOvr>
  <p:transition spd="med">
    <p:random/>
    <p:sndAc>
      <p:stSnd>
        <p:snd r:embed="rId3"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2"/>
              <p:cNvSpPr txBox="1">
                <a:spLocks noChangeArrowheads="1"/>
              </p:cNvSpPr>
              <p:nvPr/>
            </p:nvSpPr>
            <p:spPr bwMode="auto">
              <a:xfrm>
                <a:off x="-33176" y="4293096"/>
                <a:ext cx="9137888" cy="2112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smtClean="0">
                    <a:cs typeface="Times New Roman" pitchFamily="18" charset="0"/>
                  </a:rPr>
                  <a:t>Να πραγματοποιήσετε τον έλεγχο </a:t>
                </a:r>
                <a:r>
                  <a:rPr lang="en-US" sz="2400" kern="0" dirty="0" smtClean="0">
                    <a:cs typeface="Times New Roman" pitchFamily="18" charset="0"/>
                  </a:rPr>
                  <a:t>H</a:t>
                </a:r>
                <a:r>
                  <a:rPr lang="en-US" sz="2400" kern="0" baseline="-25000" dirty="0" smtClean="0">
                    <a:cs typeface="Times New Roman" pitchFamily="18" charset="0"/>
                  </a:rPr>
                  <a:t>0</a:t>
                </a:r>
                <a:r>
                  <a:rPr lang="en-US" sz="2400" kern="0" dirty="0" smtClean="0">
                    <a:cs typeface="Times New Roman" pitchFamily="18" charset="0"/>
                  </a:rPr>
                  <a:t>: b</a:t>
                </a:r>
                <a:r>
                  <a:rPr lang="en-US" sz="2400" kern="0" baseline="-25000" dirty="0" smtClean="0">
                    <a:cs typeface="Times New Roman" pitchFamily="18" charset="0"/>
                  </a:rPr>
                  <a:t>1</a:t>
                </a:r>
                <a:r>
                  <a:rPr lang="en-US" sz="2400" kern="0" dirty="0" smtClean="0">
                    <a:cs typeface="Times New Roman" pitchFamily="18" charset="0"/>
                  </a:rPr>
                  <a:t>=4  vs H</a:t>
                </a:r>
                <a:r>
                  <a:rPr lang="en-US" sz="2400" kern="0" baseline="-25000" dirty="0" smtClean="0">
                    <a:cs typeface="Times New Roman" pitchFamily="18" charset="0"/>
                  </a:rPr>
                  <a:t>1</a:t>
                </a:r>
                <a:r>
                  <a:rPr lang="en-US" sz="2400" kern="0" dirty="0" smtClean="0">
                    <a:cs typeface="Times New Roman" pitchFamily="18" charset="0"/>
                  </a:rPr>
                  <a:t>: b</a:t>
                </a:r>
                <a:r>
                  <a:rPr lang="en-US" sz="2400" kern="0" baseline="-25000" dirty="0" smtClean="0">
                    <a:cs typeface="Times New Roman" pitchFamily="18" charset="0"/>
                  </a:rPr>
                  <a:t>1</a:t>
                </a:r>
                <a:r>
                  <a:rPr lang="en-US" sz="2400" kern="0" dirty="0" smtClean="0">
                    <a:cs typeface="Times New Roman" pitchFamily="18" charset="0"/>
                  </a:rPr>
                  <a:t>&gt;4 </a:t>
                </a:r>
                <a:endParaRPr lang="el-GR" sz="2400" kern="0" dirty="0" smtClean="0">
                  <a:cs typeface="Times New Roman" pitchFamily="18" charset="0"/>
                </a:endParaRPr>
              </a:p>
              <a:p>
                <a:pPr marL="457200" indent="-457200" algn="just">
                  <a:lnSpc>
                    <a:spcPct val="90000"/>
                  </a:lnSpc>
                  <a:buFont typeface="+mj-lt"/>
                  <a:buAutoNum type="arabicPeriod"/>
                </a:pPr>
                <a:r>
                  <a:rPr lang="el-GR" sz="2300" kern="0" dirty="0">
                    <a:cs typeface="Times New Roman" pitchFamily="18" charset="0"/>
                  </a:rPr>
                  <a:t>Να πραγματοποιήσετε </a:t>
                </a:r>
                <a:r>
                  <a:rPr lang="el-GR" sz="2300" kern="0" dirty="0" smtClean="0">
                    <a:cs typeface="Times New Roman" pitchFamily="18" charset="0"/>
                  </a:rPr>
                  <a:t>τον έλεγχο </a:t>
                </a:r>
                <a:r>
                  <a:rPr lang="en-US" sz="2300" kern="0" dirty="0" smtClean="0">
                    <a:cs typeface="Times New Roman" pitchFamily="18" charset="0"/>
                  </a:rPr>
                  <a:t>F </a:t>
                </a:r>
                <a:r>
                  <a:rPr lang="el-GR" sz="2300" kern="0" dirty="0" smtClean="0">
                    <a:cs typeface="Times New Roman" pitchFamily="18" charset="0"/>
                  </a:rPr>
                  <a:t>σε </a:t>
                </a:r>
                <a:r>
                  <a:rPr lang="el-GR" sz="2300" kern="0" dirty="0">
                    <a:cs typeface="Times New Roman" pitchFamily="18" charset="0"/>
                  </a:rPr>
                  <a:t>επίπεδο σημαντικότητας </a:t>
                </a:r>
                <a:r>
                  <a:rPr lang="en-US" sz="2300" kern="0" dirty="0" smtClean="0">
                    <a:cs typeface="Times New Roman" pitchFamily="18" charset="0"/>
                  </a:rPr>
                  <a:t>1</a:t>
                </a:r>
                <a:r>
                  <a:rPr lang="el-GR" sz="2300" kern="0" dirty="0" smtClean="0">
                    <a:cs typeface="Times New Roman" pitchFamily="18" charset="0"/>
                  </a:rPr>
                  <a:t>0 %.</a:t>
                </a:r>
              </a:p>
              <a:p>
                <a:pPr marL="0" indent="0">
                  <a:buNone/>
                </a:pPr>
                <a14:m>
                  <m:oMath xmlns:m="http://schemas.openxmlformats.org/officeDocument/2006/math">
                    <m:sSub>
                      <m:sSubPr>
                        <m:ctrlPr>
                          <a:rPr lang="el-GR" sz="2400" i="1">
                            <a:latin typeface="Cambria Math"/>
                          </a:rPr>
                        </m:ctrlPr>
                      </m:sSubPr>
                      <m:e>
                        <m:r>
                          <a:rPr lang="el-GR" sz="2400" i="1">
                            <a:latin typeface="Cambria Math"/>
                          </a:rPr>
                          <m:t>𝐻</m:t>
                        </m:r>
                      </m:e>
                      <m:sub>
                        <m:r>
                          <a:rPr lang="el-GR" sz="2400" i="1">
                            <a:latin typeface="Cambria Math"/>
                          </a:rPr>
                          <m:t>0</m:t>
                        </m:r>
                      </m:sub>
                    </m:sSub>
                    <m:r>
                      <a:rPr lang="el-GR" sz="2400" i="1">
                        <a:latin typeface="Cambria Math"/>
                      </a:rPr>
                      <m:t>: </m:t>
                    </m:r>
                    <m:sSub>
                      <m:sSubPr>
                        <m:ctrlPr>
                          <a:rPr lang="el-GR" sz="2400" i="1">
                            <a:latin typeface="Cambria Math"/>
                          </a:rPr>
                        </m:ctrlPr>
                      </m:sSubPr>
                      <m:e>
                        <m:r>
                          <a:rPr lang="el-GR" sz="2400" i="1">
                            <a:latin typeface="Cambria Math"/>
                          </a:rPr>
                          <m:t>𝑏</m:t>
                        </m:r>
                      </m:e>
                      <m:sub>
                        <m:r>
                          <a:rPr lang="el-GR" sz="2400" i="1">
                            <a:latin typeface="Cambria Math"/>
                          </a:rPr>
                          <m:t>1</m:t>
                        </m:r>
                      </m:sub>
                    </m:sSub>
                    <m:r>
                      <a:rPr lang="el-GR" sz="2400" i="1">
                        <a:latin typeface="Cambria Math"/>
                      </a:rPr>
                      <m:t>=</m:t>
                    </m:r>
                    <m:sSub>
                      <m:sSubPr>
                        <m:ctrlPr>
                          <a:rPr lang="el-GR" sz="2400" i="1">
                            <a:latin typeface="Cambria Math"/>
                          </a:rPr>
                        </m:ctrlPr>
                      </m:sSubPr>
                      <m:e>
                        <m:r>
                          <a:rPr lang="el-GR" sz="2400" i="1">
                            <a:latin typeface="Cambria Math"/>
                          </a:rPr>
                          <m:t>𝑏</m:t>
                        </m:r>
                      </m:e>
                      <m:sub>
                        <m:r>
                          <a:rPr lang="el-GR" sz="2400" i="1">
                            <a:latin typeface="Cambria Math"/>
                          </a:rPr>
                          <m:t>2</m:t>
                        </m:r>
                      </m:sub>
                    </m:sSub>
                    <m:r>
                      <a:rPr lang="el-GR" sz="2400" i="1">
                        <a:latin typeface="Cambria Math"/>
                      </a:rPr>
                      <m:t>=</m:t>
                    </m:r>
                    <m:sSub>
                      <m:sSubPr>
                        <m:ctrlPr>
                          <a:rPr lang="el-GR" sz="2400" i="1">
                            <a:latin typeface="Cambria Math"/>
                          </a:rPr>
                        </m:ctrlPr>
                      </m:sSubPr>
                      <m:e>
                        <m:r>
                          <a:rPr lang="el-GR" sz="2400" i="1">
                            <a:latin typeface="Cambria Math"/>
                          </a:rPr>
                          <m:t>𝑏</m:t>
                        </m:r>
                      </m:e>
                      <m:sub>
                        <m:r>
                          <a:rPr lang="el-GR" sz="2400" i="1">
                            <a:latin typeface="Cambria Math"/>
                          </a:rPr>
                          <m:t>3</m:t>
                        </m:r>
                      </m:sub>
                    </m:sSub>
                    <m:r>
                      <a:rPr lang="el-GR" sz="2400" i="1">
                        <a:latin typeface="Cambria Math"/>
                      </a:rPr>
                      <m:t>=</m:t>
                    </m:r>
                    <m:sSub>
                      <m:sSubPr>
                        <m:ctrlPr>
                          <a:rPr lang="el-GR" sz="2400" i="1">
                            <a:latin typeface="Cambria Math"/>
                          </a:rPr>
                        </m:ctrlPr>
                      </m:sSubPr>
                      <m:e>
                        <m:r>
                          <a:rPr lang="el-GR" sz="2400" i="1">
                            <a:latin typeface="Cambria Math"/>
                          </a:rPr>
                          <m:t>𝑏</m:t>
                        </m:r>
                      </m:e>
                      <m:sub>
                        <m:r>
                          <a:rPr lang="el-GR" sz="2400" i="1">
                            <a:latin typeface="Cambria Math"/>
                          </a:rPr>
                          <m:t>4</m:t>
                        </m:r>
                      </m:sub>
                    </m:sSub>
                    <m:r>
                      <a:rPr lang="el-GR" sz="2400" i="1">
                        <a:latin typeface="Cambria Math"/>
                      </a:rPr>
                      <m:t>=0</m:t>
                    </m:r>
                  </m:oMath>
                </a14:m>
                <a:r>
                  <a:rPr lang="el-GR" sz="2400" dirty="0"/>
                  <a:t> (παλινδρόμηση μη σημαντική)</a:t>
                </a:r>
              </a:p>
              <a:p>
                <a:pPr marL="0" indent="0">
                  <a:buNone/>
                </a:pPr>
                <a14:m>
                  <m:oMath xmlns:m="http://schemas.openxmlformats.org/officeDocument/2006/math">
                    <m:sSub>
                      <m:sSubPr>
                        <m:ctrlPr>
                          <a:rPr lang="el-GR" sz="2400" i="1">
                            <a:latin typeface="Cambria Math"/>
                          </a:rPr>
                        </m:ctrlPr>
                      </m:sSubPr>
                      <m:e>
                        <m:r>
                          <a:rPr lang="el-GR" sz="2400" i="1">
                            <a:latin typeface="Cambria Math"/>
                          </a:rPr>
                          <m:t>𝐻</m:t>
                        </m:r>
                      </m:e>
                      <m:sub>
                        <m:r>
                          <a:rPr lang="el-GR" sz="2400" i="1">
                            <a:latin typeface="Cambria Math"/>
                          </a:rPr>
                          <m:t>1</m:t>
                        </m:r>
                      </m:sub>
                    </m:sSub>
                    <m:r>
                      <a:rPr lang="el-GR" sz="2400" i="1">
                        <a:latin typeface="Cambria Math"/>
                      </a:rPr>
                      <m:t>: </m:t>
                    </m:r>
                    <m:sSub>
                      <m:sSubPr>
                        <m:ctrlPr>
                          <a:rPr lang="el-GR" sz="2400" i="1">
                            <a:latin typeface="Cambria Math"/>
                          </a:rPr>
                        </m:ctrlPr>
                      </m:sSubPr>
                      <m:e>
                        <m:r>
                          <a:rPr lang="el-GR" sz="2400" i="1">
                            <a:latin typeface="Cambria Math"/>
                          </a:rPr>
                          <m:t>𝑏</m:t>
                        </m:r>
                      </m:e>
                      <m:sub>
                        <m:r>
                          <a:rPr lang="el-GR" sz="2400" i="1">
                            <a:latin typeface="Cambria Math"/>
                          </a:rPr>
                          <m:t>1</m:t>
                        </m:r>
                      </m:sub>
                    </m:sSub>
                    <m:r>
                      <a:rPr lang="el-GR" sz="2400" i="1">
                        <a:latin typeface="Cambria Math"/>
                      </a:rPr>
                      <m:t>≠0 </m:t>
                    </m:r>
                    <m:r>
                      <a:rPr lang="el-GR" sz="2400" i="1">
                        <a:latin typeface="Cambria Math"/>
                      </a:rPr>
                      <m:t>𝜂</m:t>
                    </m:r>
                    <m:r>
                      <a:rPr lang="el-GR" sz="2400" i="1">
                        <a:latin typeface="Cambria Math"/>
                      </a:rPr>
                      <m:t> </m:t>
                    </m:r>
                    <m:sSub>
                      <m:sSubPr>
                        <m:ctrlPr>
                          <a:rPr lang="el-GR" sz="2400" i="1">
                            <a:latin typeface="Cambria Math"/>
                          </a:rPr>
                        </m:ctrlPr>
                      </m:sSubPr>
                      <m:e>
                        <m:r>
                          <a:rPr lang="el-GR" sz="2400" i="1">
                            <a:latin typeface="Cambria Math"/>
                          </a:rPr>
                          <m:t>𝑏</m:t>
                        </m:r>
                      </m:e>
                      <m:sub>
                        <m:r>
                          <a:rPr lang="el-GR" sz="2400" i="1">
                            <a:latin typeface="Cambria Math"/>
                          </a:rPr>
                          <m:t>2</m:t>
                        </m:r>
                      </m:sub>
                    </m:sSub>
                    <m:r>
                      <a:rPr lang="el-GR" sz="2400" i="1">
                        <a:latin typeface="Cambria Math"/>
                      </a:rPr>
                      <m:t>≠0 </m:t>
                    </m:r>
                    <m:r>
                      <a:rPr lang="el-GR" sz="2400" i="1">
                        <a:latin typeface="Cambria Math"/>
                      </a:rPr>
                      <m:t>𝜂</m:t>
                    </m:r>
                    <m:r>
                      <a:rPr lang="el-GR" sz="2400" i="1">
                        <a:latin typeface="Cambria Math"/>
                      </a:rPr>
                      <m:t> </m:t>
                    </m:r>
                    <m:sSub>
                      <m:sSubPr>
                        <m:ctrlPr>
                          <a:rPr lang="el-GR" sz="2400" i="1">
                            <a:latin typeface="Cambria Math"/>
                          </a:rPr>
                        </m:ctrlPr>
                      </m:sSubPr>
                      <m:e>
                        <m:r>
                          <a:rPr lang="el-GR" sz="2400" i="1">
                            <a:latin typeface="Cambria Math"/>
                          </a:rPr>
                          <m:t>𝑏</m:t>
                        </m:r>
                      </m:e>
                      <m:sub>
                        <m:r>
                          <a:rPr lang="el-GR" sz="2400" i="1">
                            <a:latin typeface="Cambria Math"/>
                          </a:rPr>
                          <m:t>3</m:t>
                        </m:r>
                      </m:sub>
                    </m:sSub>
                    <m:r>
                      <a:rPr lang="el-GR" sz="2400" i="1">
                        <a:latin typeface="Cambria Math"/>
                      </a:rPr>
                      <m:t>≠0 </m:t>
                    </m:r>
                    <m:r>
                      <a:rPr lang="el-GR" sz="2400" i="1">
                        <a:latin typeface="Cambria Math"/>
                      </a:rPr>
                      <m:t>𝜂</m:t>
                    </m:r>
                    <m:r>
                      <a:rPr lang="el-GR" sz="2400" i="1">
                        <a:latin typeface="Cambria Math"/>
                      </a:rPr>
                      <m:t> </m:t>
                    </m:r>
                    <m:sSub>
                      <m:sSubPr>
                        <m:ctrlPr>
                          <a:rPr lang="el-GR" sz="2400" i="1">
                            <a:latin typeface="Cambria Math"/>
                          </a:rPr>
                        </m:ctrlPr>
                      </m:sSubPr>
                      <m:e>
                        <m:r>
                          <a:rPr lang="el-GR" sz="2400" i="1">
                            <a:latin typeface="Cambria Math"/>
                          </a:rPr>
                          <m:t>𝑏</m:t>
                        </m:r>
                      </m:e>
                      <m:sub>
                        <m:r>
                          <a:rPr lang="el-GR" sz="2400" i="1">
                            <a:latin typeface="Cambria Math"/>
                          </a:rPr>
                          <m:t>4</m:t>
                        </m:r>
                      </m:sub>
                    </m:sSub>
                    <m:r>
                      <a:rPr lang="el-GR" sz="2400" i="1">
                        <a:latin typeface="Cambria Math"/>
                      </a:rPr>
                      <m:t>≠0</m:t>
                    </m:r>
                  </m:oMath>
                </a14:m>
                <a:r>
                  <a:rPr lang="el-GR" sz="2400" dirty="0"/>
                  <a:t>   (παλινδρόμηση σημαντική)</a:t>
                </a:r>
              </a:p>
              <a:p>
                <a:pPr marL="457200" indent="-457200" algn="just">
                  <a:lnSpc>
                    <a:spcPct val="90000"/>
                  </a:lnSpc>
                  <a:buFont typeface="+mj-lt"/>
                  <a:buAutoNum type="arabicPeriod"/>
                </a:pPr>
                <a:r>
                  <a:rPr lang="el-GR" sz="2400" kern="0" dirty="0" smtClean="0">
                    <a:cs typeface="Times New Roman" pitchFamily="18" charset="0"/>
                  </a:rPr>
                  <a:t>Να βρεθεί και να ερμηνευτεί ο συντελεστής συσχέτισης </a:t>
                </a:r>
                <a:r>
                  <a:rPr lang="en-US" sz="2400" kern="0" dirty="0" smtClean="0">
                    <a:cs typeface="Times New Roman" pitchFamily="18" charset="0"/>
                  </a:rPr>
                  <a:t>r</a:t>
                </a:r>
                <a:r>
                  <a:rPr lang="el-GR" sz="2400" kern="0" dirty="0" smtClean="0">
                    <a:cs typeface="Times New Roman" pitchFamily="18" charset="0"/>
                  </a:rPr>
                  <a:t> των μεταβλητών Υ και Χ</a:t>
                </a:r>
                <a:r>
                  <a:rPr lang="en-US" sz="2400" kern="0" dirty="0" smtClean="0">
                    <a:cs typeface="Times New Roman" pitchFamily="18" charset="0"/>
                  </a:rPr>
                  <a:t>.</a:t>
                </a:r>
                <a:r>
                  <a:rPr lang="el-GR" sz="2400" kern="0" dirty="0" smtClean="0">
                    <a:cs typeface="Times New Roman" pitchFamily="18" charset="0"/>
                  </a:rPr>
                  <a:t>  </a:t>
                </a:r>
                <a:endParaRPr lang="el-GR" sz="2400" kern="0" dirty="0"/>
              </a:p>
            </p:txBody>
          </p:sp>
        </mc:Choice>
        <mc:Fallback>
          <p:sp>
            <p:nvSpPr>
              <p:cNvPr id="5" name="Rectangle 2"/>
              <p:cNvSpPr txBox="1">
                <a:spLocks noRot="1" noChangeAspect="1" noMove="1" noResize="1" noEditPoints="1" noAdjustHandles="1" noChangeArrowheads="1" noChangeShapeType="1" noTextEdit="1"/>
              </p:cNvSpPr>
              <p:nvPr/>
            </p:nvSpPr>
            <p:spPr bwMode="auto">
              <a:xfrm>
                <a:off x="-33176" y="4293096"/>
                <a:ext cx="9137888" cy="2112640"/>
              </a:xfrm>
              <a:prstGeom prst="rect">
                <a:avLst/>
              </a:prstGeom>
              <a:blipFill rotWithShape="1">
                <a:blip r:embed="rId3"/>
                <a:stretch>
                  <a:fillRect l="-934" t="-4035" r="-1001" b="-210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7" name="Θέση περιεχομένου 6"/>
          <p:cNvPicPr>
            <a:picLocks noGrp="1"/>
          </p:cNvPicPr>
          <p:nvPr>
            <p:ph idx="1"/>
          </p:nvPr>
        </p:nvPicPr>
        <p:blipFill>
          <a:blip r:embed="rId4"/>
          <a:srcRect r="35888" b="35646"/>
          <a:stretch>
            <a:fillRect/>
          </a:stretch>
        </p:blipFill>
        <p:spPr bwMode="auto">
          <a:xfrm>
            <a:off x="0" y="16776"/>
            <a:ext cx="9144000" cy="4204312"/>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3995019"/>
      </p:ext>
    </p:extLst>
  </p:cSld>
  <p:clrMapOvr>
    <a:masterClrMapping/>
  </p:clrMapOvr>
  <p:transition spd="med">
    <p:random/>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Πίνακας 1"/>
              <p:cNvGraphicFramePr>
                <a:graphicFrameLocks noGrp="1"/>
              </p:cNvGraphicFramePr>
              <p:nvPr>
                <p:extLst>
                  <p:ext uri="{D42A27DB-BD31-4B8C-83A1-F6EECF244321}">
                    <p14:modId xmlns:p14="http://schemas.microsoft.com/office/powerpoint/2010/main" val="2484678690"/>
                  </p:ext>
                </p:extLst>
              </p:nvPr>
            </p:nvGraphicFramePr>
            <p:xfrm>
              <a:off x="-7" y="-1"/>
              <a:ext cx="9144006" cy="4713352"/>
            </p:xfrm>
            <a:graphic>
              <a:graphicData uri="http://schemas.openxmlformats.org/drawingml/2006/table">
                <a:tbl>
                  <a:tblPr firstRow="1" firstCol="1" bandRow="1">
                    <a:tableStyleId>{5C22544A-7EE6-4342-B048-85BDC9FD1C3A}</a:tableStyleId>
                  </a:tblPr>
                  <a:tblGrid>
                    <a:gridCol w="1276300"/>
                    <a:gridCol w="1123958"/>
                    <a:gridCol w="1123958"/>
                    <a:gridCol w="1123958"/>
                    <a:gridCol w="1123958"/>
                    <a:gridCol w="1123958"/>
                    <a:gridCol w="1123958"/>
                    <a:gridCol w="1123958"/>
                  </a:tblGrid>
                  <a:tr h="589169">
                    <a:tc rowSpan="2" gridSpan="2">
                      <a:txBody>
                        <a:bodyPr/>
                        <a:lstStyle/>
                        <a:p>
                          <a:pPr algn="r">
                            <a:lnSpc>
                              <a:spcPct val="115000"/>
                            </a:lnSpc>
                            <a:spcBef>
                              <a:spcPts val="1200"/>
                            </a:spcBef>
                            <a:spcAft>
                              <a:spcPts val="1200"/>
                            </a:spcAft>
                          </a:pPr>
                          <a:r>
                            <a:rPr lang="el-GR" sz="2400" dirty="0">
                              <a:effectLst/>
                            </a:rPr>
                            <a:t>\</a:t>
                          </a:r>
                          <a:endParaRPr lang="el-GR" sz="2400" dirty="0">
                            <a:effectLst/>
                            <a:latin typeface="Calibri"/>
                            <a:ea typeface="Times New Roman"/>
                            <a:cs typeface="Times New Roman"/>
                          </a:endParaRPr>
                        </a:p>
                      </a:txBody>
                      <a:tcPr marL="68580" marR="68580" marT="0" marB="0" anchor="b"/>
                    </a:tc>
                    <a:tc rowSpan="2" hMerge="1">
                      <a:txBody>
                        <a:bodyPr/>
                        <a:lstStyle/>
                        <a:p>
                          <a:endParaRPr lang="el-GR"/>
                        </a:p>
                      </a:txBody>
                      <a:tcPr/>
                    </a:tc>
                    <a:tc gridSpan="6">
                      <a:txBody>
                        <a:bodyPr/>
                        <a:lstStyle/>
                        <a:p>
                          <a:pPr algn="ctr">
                            <a:lnSpc>
                              <a:spcPct val="115000"/>
                            </a:lnSpc>
                            <a:spcBef>
                              <a:spcPts val="1200"/>
                            </a:spcBef>
                            <a:spcAft>
                              <a:spcPts val="1200"/>
                            </a:spcAft>
                          </a:pPr>
                          <a:r>
                            <a:rPr lang="el-GR" sz="2400" dirty="0" smtClean="0">
                              <a:solidFill>
                                <a:srgbClr val="FFFFCC"/>
                              </a:solidFill>
                              <a:effectLst/>
                            </a:rPr>
                            <a:t>Βαθμοί ελευθερίας του αριθμητή   </a:t>
                          </a:r>
                          <a14:m>
                            <m:oMath xmlns:m="http://schemas.openxmlformats.org/officeDocument/2006/math">
                              <m:r>
                                <a:rPr lang="el-GR" sz="2400" b="1" i="1" kern="1200" smtClean="0">
                                  <a:solidFill>
                                    <a:srgbClr val="FF0000"/>
                                  </a:solidFill>
                                  <a:effectLst/>
                                  <a:latin typeface="+mn-lt"/>
                                  <a:ea typeface="+mn-ea"/>
                                  <a:cs typeface="+mn-cs"/>
                                </a:rPr>
                                <m:t>𝜶</m:t>
                              </m:r>
                              <m:r>
                                <a:rPr lang="el-GR" sz="2400" b="1" i="1" kern="1200" smtClean="0">
                                  <a:solidFill>
                                    <a:srgbClr val="FF0000"/>
                                  </a:solidFill>
                                  <a:effectLst/>
                                  <a:latin typeface="+mn-lt"/>
                                  <a:ea typeface="+mn-ea"/>
                                  <a:cs typeface="+mn-cs"/>
                                </a:rPr>
                                <m:t>=</m:t>
                              </m:r>
                              <m:r>
                                <a:rPr lang="el-GR" sz="2400" b="1" i="1" kern="1200" smtClean="0">
                                  <a:solidFill>
                                    <a:srgbClr val="FF0000"/>
                                  </a:solidFill>
                                  <a:effectLst/>
                                  <a:latin typeface="+mn-lt"/>
                                  <a:ea typeface="+mn-ea"/>
                                  <a:cs typeface="+mn-cs"/>
                                </a:rPr>
                                <m:t>𝟎</m:t>
                              </m:r>
                              <m:r>
                                <a:rPr lang="el-GR" sz="2400" b="1" i="1" kern="1200" smtClean="0">
                                  <a:solidFill>
                                    <a:srgbClr val="FF0000"/>
                                  </a:solidFill>
                                  <a:effectLst/>
                                  <a:latin typeface="+mn-lt"/>
                                  <a:ea typeface="+mn-ea"/>
                                  <a:cs typeface="+mn-cs"/>
                                </a:rPr>
                                <m:t>,</m:t>
                              </m:r>
                              <m:r>
                                <a:rPr lang="el-GR" sz="2400" b="1" i="1" kern="1200" smtClean="0">
                                  <a:solidFill>
                                    <a:srgbClr val="FF0000"/>
                                  </a:solidFill>
                                  <a:effectLst/>
                                  <a:latin typeface="+mn-lt"/>
                                  <a:ea typeface="+mn-ea"/>
                                  <a:cs typeface="+mn-cs"/>
                                </a:rPr>
                                <m:t>𝟏𝟎</m:t>
                              </m:r>
                            </m:oMath>
                          </a14:m>
                          <a:r>
                            <a:rPr lang="el-GR" sz="2400" dirty="0" smtClean="0">
                              <a:solidFill>
                                <a:srgbClr val="FF0000"/>
                              </a:solidFill>
                              <a:effectLst/>
                            </a:rPr>
                            <a:t>      </a:t>
                          </a:r>
                          <a:endParaRPr lang="el-GR" sz="2400" dirty="0">
                            <a:solidFill>
                              <a:srgbClr val="FF0000"/>
                            </a:solidFill>
                            <a:effectLst/>
                            <a:latin typeface="Calibri"/>
                            <a:ea typeface="Times New Roman"/>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89169">
                    <a:tc gridSpan="2" vMerge="1">
                      <a:txBody>
                        <a:bodyPr/>
                        <a:lstStyle/>
                        <a:p>
                          <a:endParaRPr lang="el-GR"/>
                        </a:p>
                      </a:txBody>
                      <a:tcPr/>
                    </a:tc>
                    <a:tc hMerge="1" vMerge="1">
                      <a:txBody>
                        <a:bodyPr/>
                        <a:lstStyle/>
                        <a:p>
                          <a:endParaRPr lang="el-GR"/>
                        </a:p>
                      </a:txBody>
                      <a:tcPr/>
                    </a:tc>
                    <a:tc>
                      <a:txBody>
                        <a:bodyPr/>
                        <a:lstStyle/>
                        <a:p>
                          <a:pPr algn="ctr">
                            <a:lnSpc>
                              <a:spcPct val="115000"/>
                            </a:lnSpc>
                            <a:spcBef>
                              <a:spcPts val="1200"/>
                            </a:spcBef>
                            <a:spcAft>
                              <a:spcPts val="1200"/>
                            </a:spcAft>
                          </a:pPr>
                          <a:r>
                            <a:rPr lang="el-GR" sz="2400">
                              <a:effectLst/>
                            </a:rPr>
                            <a:t>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2</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r>
                  <a:tr h="589169">
                    <a:tc rowSpan="6">
                      <a:txBody>
                        <a:bodyPr/>
                        <a:lstStyle/>
                        <a:p>
                          <a:pPr marL="71755" marR="71755" algn="ctr">
                            <a:lnSpc>
                              <a:spcPct val="115000"/>
                            </a:lnSpc>
                            <a:spcBef>
                              <a:spcPts val="1200"/>
                            </a:spcBef>
                            <a:spcAft>
                              <a:spcPts val="1200"/>
                            </a:spcAft>
                          </a:pPr>
                          <a:r>
                            <a:rPr lang="el-GR" sz="2800" dirty="0">
                              <a:effectLst/>
                            </a:rPr>
                            <a:t>Βαθμοί ελευθερίας του παρονομαστή</a:t>
                          </a:r>
                          <a:endParaRPr lang="el-GR" sz="2800" dirty="0">
                            <a:effectLst/>
                            <a:latin typeface="Calibri"/>
                            <a:ea typeface="Times New Roman"/>
                            <a:cs typeface="Times New Roman"/>
                          </a:endParaRPr>
                        </a:p>
                      </a:txBody>
                      <a:tcPr marL="68580" marR="68580" marT="0" marB="0" vert="vert270" anchor="ctr"/>
                    </a:tc>
                    <a:tc>
                      <a:txBody>
                        <a:bodyPr/>
                        <a:lstStyle/>
                        <a:p>
                          <a:pPr algn="ctr">
                            <a:lnSpc>
                              <a:spcPct val="115000"/>
                            </a:lnSpc>
                            <a:spcBef>
                              <a:spcPts val="1200"/>
                            </a:spcBef>
                            <a:spcAft>
                              <a:spcPts val="1200"/>
                            </a:spcAft>
                          </a:pPr>
                          <a:r>
                            <a:rPr lang="el-GR" sz="2400">
                              <a:effectLst/>
                            </a:rPr>
                            <a:t>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39,863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49,500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53,593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55,833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57,240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58,204</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2</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8,526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9,000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9,162</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9,243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9,293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9,326</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5,538</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5,462</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5,391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5,343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5,309</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5,285</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4,545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4,325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4,191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4,107</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4,051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4,010</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4,060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3,780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3,619</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3,520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3,453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3,405</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3,776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3,463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3,289</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3,181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3,108</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3,055</a:t>
                          </a:r>
                          <a:endParaRPr lang="el-GR" sz="2400" dirty="0">
                            <a:effectLst/>
                            <a:latin typeface="Calibri"/>
                            <a:ea typeface="Times New Roman"/>
                            <a:cs typeface="Times New Roman"/>
                          </a:endParaRPr>
                        </a:p>
                      </a:txBody>
                      <a:tcPr marL="68580" marR="68580" marT="0" marB="0" anchor="ctr"/>
                    </a:tc>
                  </a:tr>
                </a:tbl>
              </a:graphicData>
            </a:graphic>
          </p:graphicFrame>
        </mc:Choice>
        <mc:Fallback>
          <p:graphicFrame>
            <p:nvGraphicFramePr>
              <p:cNvPr id="2" name="Πίνακας 1"/>
              <p:cNvGraphicFramePr>
                <a:graphicFrameLocks noGrp="1"/>
              </p:cNvGraphicFramePr>
              <p:nvPr>
                <p:extLst>
                  <p:ext uri="{D42A27DB-BD31-4B8C-83A1-F6EECF244321}">
                    <p14:modId xmlns:p14="http://schemas.microsoft.com/office/powerpoint/2010/main" val="2484678690"/>
                  </p:ext>
                </p:extLst>
              </p:nvPr>
            </p:nvGraphicFramePr>
            <p:xfrm>
              <a:off x="-7" y="-1"/>
              <a:ext cx="9144006" cy="4713352"/>
            </p:xfrm>
            <a:graphic>
              <a:graphicData uri="http://schemas.openxmlformats.org/drawingml/2006/table">
                <a:tbl>
                  <a:tblPr firstRow="1" firstCol="1" bandRow="1">
                    <a:tableStyleId>{5C22544A-7EE6-4342-B048-85BDC9FD1C3A}</a:tableStyleId>
                  </a:tblPr>
                  <a:tblGrid>
                    <a:gridCol w="1276300"/>
                    <a:gridCol w="1123958"/>
                    <a:gridCol w="1123958"/>
                    <a:gridCol w="1123958"/>
                    <a:gridCol w="1123958"/>
                    <a:gridCol w="1123958"/>
                    <a:gridCol w="1123958"/>
                    <a:gridCol w="1123958"/>
                  </a:tblGrid>
                  <a:tr h="589169">
                    <a:tc rowSpan="2" gridSpan="2">
                      <a:txBody>
                        <a:bodyPr/>
                        <a:lstStyle/>
                        <a:p>
                          <a:pPr algn="r">
                            <a:lnSpc>
                              <a:spcPct val="115000"/>
                            </a:lnSpc>
                            <a:spcBef>
                              <a:spcPts val="1200"/>
                            </a:spcBef>
                            <a:spcAft>
                              <a:spcPts val="1200"/>
                            </a:spcAft>
                          </a:pPr>
                          <a:r>
                            <a:rPr lang="el-GR" sz="2400" dirty="0">
                              <a:effectLst/>
                            </a:rPr>
                            <a:t>\</a:t>
                          </a:r>
                          <a:endParaRPr lang="el-GR" sz="2400" dirty="0">
                            <a:effectLst/>
                            <a:latin typeface="Calibri"/>
                            <a:ea typeface="Times New Roman"/>
                            <a:cs typeface="Times New Roman"/>
                          </a:endParaRPr>
                        </a:p>
                      </a:txBody>
                      <a:tcPr marL="68580" marR="68580" marT="0" marB="0" anchor="b"/>
                    </a:tc>
                    <a:tc rowSpan="2" hMerge="1">
                      <a:txBody>
                        <a:bodyPr/>
                        <a:lstStyle/>
                        <a:p>
                          <a:endParaRPr lang="el-GR"/>
                        </a:p>
                      </a:txBody>
                      <a:tcPr/>
                    </a:tc>
                    <a:tc gridSpan="6">
                      <a:txBody>
                        <a:bodyPr/>
                        <a:lstStyle/>
                        <a:p>
                          <a:endParaRPr lang="el-GR"/>
                        </a:p>
                      </a:txBody>
                      <a:tcPr marL="68580" marR="68580" marT="0" marB="0" anchor="ctr">
                        <a:blipFill rotWithShape="1">
                          <a:blip r:embed="rId3"/>
                          <a:stretch>
                            <a:fillRect l="-35714" b="-711340"/>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89169">
                    <a:tc gridSpan="2" vMerge="1">
                      <a:txBody>
                        <a:bodyPr/>
                        <a:lstStyle/>
                        <a:p>
                          <a:endParaRPr lang="el-GR"/>
                        </a:p>
                      </a:txBody>
                      <a:tcPr/>
                    </a:tc>
                    <a:tc hMerge="1" vMerge="1">
                      <a:txBody>
                        <a:bodyPr/>
                        <a:lstStyle/>
                        <a:p>
                          <a:endParaRPr lang="el-GR"/>
                        </a:p>
                      </a:txBody>
                      <a:tcPr/>
                    </a:tc>
                    <a:tc>
                      <a:txBody>
                        <a:bodyPr/>
                        <a:lstStyle/>
                        <a:p>
                          <a:pPr algn="ctr">
                            <a:lnSpc>
                              <a:spcPct val="115000"/>
                            </a:lnSpc>
                            <a:spcBef>
                              <a:spcPts val="1200"/>
                            </a:spcBef>
                            <a:spcAft>
                              <a:spcPts val="1200"/>
                            </a:spcAft>
                          </a:pPr>
                          <a:r>
                            <a:rPr lang="el-GR" sz="2400">
                              <a:effectLst/>
                            </a:rPr>
                            <a:t>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2</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r>
                  <a:tr h="589169">
                    <a:tc rowSpan="6">
                      <a:txBody>
                        <a:bodyPr/>
                        <a:lstStyle/>
                        <a:p>
                          <a:pPr marL="71755" marR="71755" algn="ctr">
                            <a:lnSpc>
                              <a:spcPct val="115000"/>
                            </a:lnSpc>
                            <a:spcBef>
                              <a:spcPts val="1200"/>
                            </a:spcBef>
                            <a:spcAft>
                              <a:spcPts val="1200"/>
                            </a:spcAft>
                          </a:pPr>
                          <a:r>
                            <a:rPr lang="el-GR" sz="2800" dirty="0">
                              <a:effectLst/>
                            </a:rPr>
                            <a:t>Βαθμοί ελευθερίας του παρονομαστή</a:t>
                          </a:r>
                          <a:endParaRPr lang="el-GR" sz="2800" dirty="0">
                            <a:effectLst/>
                            <a:latin typeface="Calibri"/>
                            <a:ea typeface="Times New Roman"/>
                            <a:cs typeface="Times New Roman"/>
                          </a:endParaRPr>
                        </a:p>
                      </a:txBody>
                      <a:tcPr marL="68580" marR="68580" marT="0" marB="0" vert="vert270" anchor="ctr"/>
                    </a:tc>
                    <a:tc>
                      <a:txBody>
                        <a:bodyPr/>
                        <a:lstStyle/>
                        <a:p>
                          <a:pPr algn="ctr">
                            <a:lnSpc>
                              <a:spcPct val="115000"/>
                            </a:lnSpc>
                            <a:spcBef>
                              <a:spcPts val="1200"/>
                            </a:spcBef>
                            <a:spcAft>
                              <a:spcPts val="1200"/>
                            </a:spcAft>
                          </a:pPr>
                          <a:r>
                            <a:rPr lang="el-GR" sz="2400">
                              <a:effectLst/>
                            </a:rPr>
                            <a:t>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39,863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49,500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53,593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55,833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57,240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58,204</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2</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8,526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9,000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9,162</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9,243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9,293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9,326</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5,538</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5,462</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5,391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5,343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5,309</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5,285</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4,545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4,325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4,191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4,107</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4,051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4,010</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4,060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3,780</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3,619</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3,520</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3,453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3,405</a:t>
                          </a:r>
                          <a:endParaRPr lang="el-GR" sz="2400">
                            <a:effectLst/>
                            <a:latin typeface="Calibri"/>
                            <a:ea typeface="Times New Roman"/>
                            <a:cs typeface="Times New Roman"/>
                          </a:endParaRPr>
                        </a:p>
                      </a:txBody>
                      <a:tcPr marL="68580" marR="68580" marT="0" marB="0" anchor="ctr"/>
                    </a:tc>
                  </a:tr>
                  <a:tr h="589169">
                    <a:tc vMerge="1">
                      <a:txBody>
                        <a:bodyPr/>
                        <a:lstStyle/>
                        <a:p>
                          <a:endParaRPr lang="el-GR"/>
                        </a:p>
                      </a:txBody>
                      <a:tcP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3,776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3,463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3,289</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3,181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3,108</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3,055</a:t>
                          </a:r>
                          <a:endParaRPr lang="el-GR" sz="2400" dirty="0">
                            <a:effectLst/>
                            <a:latin typeface="Calibri"/>
                            <a:ea typeface="Times New Roman"/>
                            <a:cs typeface="Times New Roman"/>
                          </a:endParaRPr>
                        </a:p>
                      </a:txBody>
                      <a:tcPr marL="68580" marR="68580" marT="0" marB="0" anchor="ctr"/>
                    </a:tc>
                  </a:tr>
                </a:tbl>
              </a:graphicData>
            </a:graphic>
          </p:graphicFrame>
        </mc:Fallback>
      </mc:AlternateContent>
      <mc:AlternateContent xmlns:mc="http://schemas.openxmlformats.org/markup-compatibility/2006">
        <mc:Choice xmlns:a14="http://schemas.microsoft.com/office/drawing/2010/main" Requires="a14">
          <p:sp>
            <p:nvSpPr>
              <p:cNvPr id="3" name="Ορθογώνιο 2"/>
              <p:cNvSpPr/>
              <p:nvPr/>
            </p:nvSpPr>
            <p:spPr>
              <a:xfrm>
                <a:off x="-10656" y="4725144"/>
                <a:ext cx="4332725" cy="139448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l-GR" i="1"/>
                        <m:t>𝐹</m:t>
                      </m:r>
                      <m:r>
                        <a:rPr lang="el-GR" i="1"/>
                        <m:t>=</m:t>
                      </m:r>
                      <m:f>
                        <m:fPr>
                          <m:ctrlPr>
                            <a:rPr lang="el-GR" i="1"/>
                          </m:ctrlPr>
                        </m:fPr>
                        <m:num>
                          <m:f>
                            <m:fPr>
                              <m:ctrlPr>
                                <a:rPr lang="el-GR" i="1"/>
                              </m:ctrlPr>
                            </m:fPr>
                            <m:num>
                              <m:sSub>
                                <m:sSubPr>
                                  <m:ctrlPr>
                                    <a:rPr lang="el-GR" i="1"/>
                                  </m:ctrlPr>
                                </m:sSubPr>
                                <m:e>
                                  <m:r>
                                    <a:rPr lang="el-GR" i="1"/>
                                    <m:t>𝑆𝑆𝐸</m:t>
                                  </m:r>
                                </m:e>
                                <m:sub>
                                  <m:r>
                                    <a:rPr lang="el-GR" i="1"/>
                                    <m:t>𝑟</m:t>
                                  </m:r>
                                </m:sub>
                              </m:sSub>
                              <m:r>
                                <a:rPr lang="el-GR" i="1"/>
                                <m:t>−</m:t>
                              </m:r>
                              <m:sSub>
                                <m:sSubPr>
                                  <m:ctrlPr>
                                    <a:rPr lang="el-GR" i="1"/>
                                  </m:ctrlPr>
                                </m:sSubPr>
                                <m:e>
                                  <m:r>
                                    <a:rPr lang="el-GR" i="1"/>
                                    <m:t>𝑆𝑆𝐸</m:t>
                                  </m:r>
                                </m:e>
                                <m:sub>
                                  <m:r>
                                    <a:rPr lang="el-GR" i="1"/>
                                    <m:t>𝑢𝑟</m:t>
                                  </m:r>
                                </m:sub>
                              </m:sSub>
                            </m:num>
                            <m:den>
                              <m:r>
                                <a:rPr lang="el-GR" i="1"/>
                                <m:t>𝑞</m:t>
                              </m:r>
                            </m:den>
                          </m:f>
                        </m:num>
                        <m:den>
                          <m:f>
                            <m:fPr>
                              <m:ctrlPr>
                                <a:rPr lang="el-GR" i="1"/>
                              </m:ctrlPr>
                            </m:fPr>
                            <m:num>
                              <m:sSub>
                                <m:sSubPr>
                                  <m:ctrlPr>
                                    <a:rPr lang="el-GR" i="1"/>
                                  </m:ctrlPr>
                                </m:sSubPr>
                                <m:e>
                                  <m:r>
                                    <a:rPr lang="el-GR" i="1"/>
                                    <m:t>𝑆𝑆𝐸</m:t>
                                  </m:r>
                                </m:e>
                                <m:sub>
                                  <m:r>
                                    <a:rPr lang="el-GR" i="1"/>
                                    <m:t>𝑢𝑟</m:t>
                                  </m:r>
                                </m:sub>
                              </m:sSub>
                            </m:num>
                            <m:den>
                              <m:r>
                                <a:rPr lang="el-GR" i="1"/>
                                <m:t>𝑛</m:t>
                              </m:r>
                              <m:r>
                                <a:rPr lang="el-GR" i="1"/>
                                <m:t>−</m:t>
                              </m:r>
                              <m:r>
                                <a:rPr lang="el-GR" i="1"/>
                                <m:t>𝑘</m:t>
                              </m:r>
                              <m:r>
                                <a:rPr lang="el-GR" i="1"/>
                                <m:t>−1</m:t>
                              </m:r>
                            </m:den>
                          </m:f>
                        </m:den>
                      </m:f>
                      <m:r>
                        <a:rPr lang="el-GR" i="1"/>
                        <m:t>=</m:t>
                      </m:r>
                      <m:f>
                        <m:fPr>
                          <m:ctrlPr>
                            <a:rPr lang="el-GR" i="1"/>
                          </m:ctrlPr>
                        </m:fPr>
                        <m:num>
                          <m:f>
                            <m:fPr>
                              <m:ctrlPr>
                                <a:rPr lang="el-GR" i="1"/>
                              </m:ctrlPr>
                            </m:fPr>
                            <m:num>
                              <m:r>
                                <a:rPr lang="el-GR" i="1"/>
                                <m:t>𝑆𝑆𝑅</m:t>
                              </m:r>
                            </m:num>
                            <m:den>
                              <m:r>
                                <a:rPr lang="el-GR" i="1"/>
                                <m:t>𝑘</m:t>
                              </m:r>
                            </m:den>
                          </m:f>
                        </m:num>
                        <m:den>
                          <m:f>
                            <m:fPr>
                              <m:ctrlPr>
                                <a:rPr lang="el-GR" i="1"/>
                              </m:ctrlPr>
                            </m:fPr>
                            <m:num>
                              <m:r>
                                <a:rPr lang="el-GR" i="1"/>
                                <m:t>𝑆𝑆𝐸</m:t>
                              </m:r>
                            </m:num>
                            <m:den>
                              <m:r>
                                <a:rPr lang="el-GR" i="1"/>
                                <m:t>𝑛</m:t>
                              </m:r>
                              <m:r>
                                <a:rPr lang="el-GR" i="1"/>
                                <m:t>−</m:t>
                              </m:r>
                              <m:r>
                                <a:rPr lang="el-GR" i="1"/>
                                <m:t>𝑘</m:t>
                              </m:r>
                              <m:r>
                                <a:rPr lang="el-GR" i="1"/>
                                <m:t>−1</m:t>
                              </m:r>
                            </m:den>
                          </m:f>
                        </m:den>
                      </m:f>
                    </m:oMath>
                  </m:oMathPara>
                </a14:m>
                <a:endParaRPr lang="el-GR" dirty="0"/>
              </a:p>
            </p:txBody>
          </p:sp>
        </mc:Choice>
        <mc:Fallback>
          <p:sp>
            <p:nvSpPr>
              <p:cNvPr id="3" name="Ορθογώνιο 2"/>
              <p:cNvSpPr>
                <a:spLocks noRot="1" noChangeAspect="1" noMove="1" noResize="1" noEditPoints="1" noAdjustHandles="1" noChangeArrowheads="1" noChangeShapeType="1" noTextEdit="1"/>
              </p:cNvSpPr>
              <p:nvPr/>
            </p:nvSpPr>
            <p:spPr>
              <a:xfrm>
                <a:off x="-10656" y="4725144"/>
                <a:ext cx="4332725" cy="1394484"/>
              </a:xfrm>
              <a:prstGeom prst="rect">
                <a:avLst/>
              </a:prstGeom>
              <a:blipFill rotWithShape="1">
                <a:blip r:embed="rId4"/>
                <a:stretch>
                  <a:fillRect/>
                </a:stretch>
              </a:blipFill>
            </p:spPr>
            <p:txBody>
              <a:bodyPr/>
              <a:lstStyle/>
              <a:p>
                <a:r>
                  <a:rPr lang="el-GR">
                    <a:noFill/>
                  </a:rPr>
                  <a:t> </a:t>
                </a:r>
              </a:p>
            </p:txBody>
          </p:sp>
        </mc:Fallback>
      </mc:AlternateContent>
      <p:sp>
        <p:nvSpPr>
          <p:cNvPr id="4" name="TextBox 3"/>
          <p:cNvSpPr txBox="1"/>
          <p:nvPr/>
        </p:nvSpPr>
        <p:spPr>
          <a:xfrm>
            <a:off x="-14056" y="6396335"/>
            <a:ext cx="9541908" cy="461665"/>
          </a:xfrm>
          <a:prstGeom prst="rect">
            <a:avLst/>
          </a:prstGeom>
          <a:solidFill>
            <a:srgbClr val="FFFF00"/>
          </a:solidFill>
        </p:spPr>
        <p:txBody>
          <a:bodyPr wrap="none" rtlCol="0">
            <a:spAutoFit/>
          </a:bodyPr>
          <a:lstStyle/>
          <a:p>
            <a:r>
              <a:rPr lang="el-GR" dirty="0"/>
              <a:t>k: αριθμός των υπό εξέταση </a:t>
            </a:r>
            <a:r>
              <a:rPr lang="el-GR" dirty="0" smtClean="0"/>
              <a:t>μεταβλητών-βαθμοί </a:t>
            </a:r>
            <a:r>
              <a:rPr lang="el-GR" dirty="0"/>
              <a:t>ελευθερίας του </a:t>
            </a:r>
            <a:r>
              <a:rPr lang="el-GR" dirty="0" smtClean="0"/>
              <a:t>αριθμητή</a:t>
            </a:r>
            <a:endParaRPr lang="el-GR" dirty="0"/>
          </a:p>
        </p:txBody>
      </p:sp>
      <p:sp>
        <p:nvSpPr>
          <p:cNvPr id="5" name="Ορθογώνιο 4"/>
          <p:cNvSpPr/>
          <p:nvPr/>
        </p:nvSpPr>
        <p:spPr>
          <a:xfrm>
            <a:off x="4537712" y="4775990"/>
            <a:ext cx="4572000" cy="830997"/>
          </a:xfrm>
          <a:prstGeom prst="rect">
            <a:avLst/>
          </a:prstGeom>
          <a:solidFill>
            <a:srgbClr val="FFFF00"/>
          </a:solidFill>
        </p:spPr>
        <p:txBody>
          <a:bodyPr>
            <a:spAutoFit/>
          </a:bodyPr>
          <a:lstStyle/>
          <a:p>
            <a:r>
              <a:rPr lang="el-GR" dirty="0"/>
              <a:t>n-k-1: Βαθμοί ελευθερίας του παρονομαστή</a:t>
            </a:r>
          </a:p>
        </p:txBody>
      </p:sp>
    </p:spTree>
    <p:extLst>
      <p:ext uri="{BB962C8B-B14F-4D97-AF65-F5344CB8AC3E}">
        <p14:creationId xmlns:p14="http://schemas.microsoft.com/office/powerpoint/2010/main" val="2506198300"/>
      </p:ext>
    </p:extLst>
  </p:cSld>
  <p:clrMapOvr>
    <a:masterClrMapping/>
  </p:clrMapOvr>
  <p:transition spd="med">
    <p:random/>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3176" y="4509120"/>
            <a:ext cx="9137888" cy="21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a:cs typeface="Times New Roman" pitchFamily="18" charset="0"/>
              </a:rPr>
              <a:t>Να πραγματοποιήσετε </a:t>
            </a:r>
            <a:r>
              <a:rPr lang="el-GR" sz="2400" kern="0" dirty="0" smtClean="0">
                <a:cs typeface="Times New Roman" pitchFamily="18" charset="0"/>
              </a:rPr>
              <a:t>τον έλεγχο </a:t>
            </a:r>
            <a:r>
              <a:rPr lang="en-US" sz="2400" kern="0" dirty="0" smtClean="0">
                <a:cs typeface="Times New Roman" pitchFamily="18" charset="0"/>
              </a:rPr>
              <a:t>H</a:t>
            </a:r>
            <a:r>
              <a:rPr lang="en-US" sz="2400" kern="0" baseline="-25000" dirty="0" smtClean="0">
                <a:cs typeface="Times New Roman" pitchFamily="18" charset="0"/>
              </a:rPr>
              <a:t>0</a:t>
            </a:r>
            <a:r>
              <a:rPr lang="en-US" sz="2400" kern="0" dirty="0" smtClean="0">
                <a:cs typeface="Times New Roman" pitchFamily="18" charset="0"/>
              </a:rPr>
              <a:t>: b</a:t>
            </a:r>
            <a:r>
              <a:rPr lang="en-US" sz="2400" kern="0" baseline="-25000" dirty="0" smtClean="0">
                <a:cs typeface="Times New Roman" pitchFamily="18" charset="0"/>
              </a:rPr>
              <a:t>2</a:t>
            </a:r>
            <a:r>
              <a:rPr lang="en-US" sz="2400" kern="0" dirty="0" smtClean="0">
                <a:cs typeface="Times New Roman" pitchFamily="18" charset="0"/>
              </a:rPr>
              <a:t>=3  vs H</a:t>
            </a:r>
            <a:r>
              <a:rPr lang="en-US" sz="2400" kern="0" baseline="-25000" dirty="0" smtClean="0">
                <a:cs typeface="Times New Roman" pitchFamily="18" charset="0"/>
              </a:rPr>
              <a:t>1</a:t>
            </a:r>
            <a:r>
              <a:rPr lang="en-US" sz="2400" kern="0" dirty="0" smtClean="0">
                <a:cs typeface="Times New Roman" pitchFamily="18" charset="0"/>
              </a:rPr>
              <a:t>: b</a:t>
            </a:r>
            <a:r>
              <a:rPr lang="en-US" sz="2400" kern="0" baseline="-25000" dirty="0" smtClean="0">
                <a:cs typeface="Times New Roman" pitchFamily="18" charset="0"/>
              </a:rPr>
              <a:t>2</a:t>
            </a:r>
            <a:r>
              <a:rPr lang="en-US" sz="2400" kern="0" dirty="0" smtClean="0">
                <a:cs typeface="Times New Roman" pitchFamily="18" charset="0"/>
              </a:rPr>
              <a:t>&lt;3</a:t>
            </a:r>
            <a:endParaRPr lang="el-GR" sz="2400" kern="0" dirty="0" smtClean="0">
              <a:cs typeface="Times New Roman" pitchFamily="18" charset="0"/>
            </a:endParaRPr>
          </a:p>
          <a:p>
            <a:pPr marL="457200" indent="-457200" algn="just">
              <a:lnSpc>
                <a:spcPct val="90000"/>
              </a:lnSpc>
              <a:buFont typeface="+mj-lt"/>
              <a:buAutoNum type="arabicPeriod"/>
            </a:pPr>
            <a:r>
              <a:rPr lang="el-GR" sz="2400" kern="0" dirty="0" smtClean="0">
                <a:cs typeface="Times New Roman" pitchFamily="18" charset="0"/>
              </a:rPr>
              <a:t>Να πραγματοποιήσετε τον έλεγχο </a:t>
            </a:r>
            <a:r>
              <a:rPr lang="en-US" sz="2400" kern="0" dirty="0" smtClean="0">
                <a:cs typeface="Times New Roman" pitchFamily="18" charset="0"/>
              </a:rPr>
              <a:t>F </a:t>
            </a:r>
            <a:r>
              <a:rPr lang="el-GR" sz="2400" kern="0" dirty="0" smtClean="0">
                <a:cs typeface="Times New Roman" pitchFamily="18" charset="0"/>
              </a:rPr>
              <a:t>σε </a:t>
            </a:r>
            <a:r>
              <a:rPr lang="el-GR" sz="2400" kern="0" dirty="0">
                <a:cs typeface="Times New Roman" pitchFamily="18" charset="0"/>
              </a:rPr>
              <a:t>επίπεδο σημαντικότητας </a:t>
            </a:r>
            <a:r>
              <a:rPr lang="el-GR" sz="2400" kern="0" dirty="0" smtClean="0">
                <a:cs typeface="Times New Roman" pitchFamily="18" charset="0"/>
              </a:rPr>
              <a:t>5 %.</a:t>
            </a:r>
            <a:endParaRPr lang="en-US" sz="2400" kern="0" dirty="0" smtClean="0">
              <a:cs typeface="Times New Roman" pitchFamily="18" charset="0"/>
            </a:endParaRPr>
          </a:p>
          <a:p>
            <a:pPr marL="457200" indent="-457200" algn="just">
              <a:lnSpc>
                <a:spcPct val="90000"/>
              </a:lnSpc>
              <a:buFont typeface="+mj-lt"/>
              <a:buAutoNum type="arabicPeriod"/>
            </a:pPr>
            <a:r>
              <a:rPr lang="el-GR" sz="2400" kern="0" dirty="0" smtClean="0">
                <a:cs typeface="Times New Roman" pitchFamily="18" charset="0"/>
              </a:rPr>
              <a:t>Να βρεθεί και να ερμηνευτεί ο συντελεστής προσδιορισμού</a:t>
            </a:r>
          </a:p>
          <a:p>
            <a:pPr marL="457200" indent="-457200" algn="just">
              <a:lnSpc>
                <a:spcPct val="90000"/>
              </a:lnSpc>
              <a:buFont typeface="+mj-lt"/>
              <a:buAutoNum type="arabicPeriod"/>
            </a:pPr>
            <a:endParaRPr lang="el-GR" sz="2400" kern="0" dirty="0"/>
          </a:p>
        </p:txBody>
      </p:sp>
      <p:pic>
        <p:nvPicPr>
          <p:cNvPr id="6" name="Θέση περιεχομένου 5"/>
          <p:cNvPicPr>
            <a:picLocks noGrp="1"/>
          </p:cNvPicPr>
          <p:nvPr>
            <p:ph idx="1"/>
          </p:nvPr>
        </p:nvPicPr>
        <p:blipFill rotWithShape="1">
          <a:blip r:embed="rId3"/>
          <a:srcRect r="34255" b="29622"/>
          <a:stretch/>
        </p:blipFill>
        <p:spPr bwMode="auto">
          <a:xfrm>
            <a:off x="0" y="4192"/>
            <a:ext cx="9104712" cy="4504928"/>
          </a:xfrm>
          <a:prstGeom prst="rect">
            <a:avLst/>
          </a:prstGeom>
          <a:noFill/>
          <a:ln w="19050" cap="flat" cmpd="sng" algn="ctr">
            <a:solidFill>
              <a:srgbClr val="4BACC6">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47883913"/>
      </p:ext>
    </p:extLst>
  </p:cSld>
  <p:clrMapOvr>
    <a:masterClrMapping/>
  </p:clrMapOvr>
  <p:transition spd="med">
    <p:random/>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Ορθογώνιο 2"/>
              <p:cNvSpPr/>
              <p:nvPr/>
            </p:nvSpPr>
            <p:spPr>
              <a:xfrm>
                <a:off x="-10656" y="4725144"/>
                <a:ext cx="4332725" cy="139448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l-GR" i="1"/>
                        <m:t>𝐹</m:t>
                      </m:r>
                      <m:r>
                        <a:rPr lang="el-GR" i="1"/>
                        <m:t>=</m:t>
                      </m:r>
                      <m:f>
                        <m:fPr>
                          <m:ctrlPr>
                            <a:rPr lang="el-GR" i="1"/>
                          </m:ctrlPr>
                        </m:fPr>
                        <m:num>
                          <m:f>
                            <m:fPr>
                              <m:ctrlPr>
                                <a:rPr lang="el-GR" i="1"/>
                              </m:ctrlPr>
                            </m:fPr>
                            <m:num>
                              <m:sSub>
                                <m:sSubPr>
                                  <m:ctrlPr>
                                    <a:rPr lang="el-GR" i="1"/>
                                  </m:ctrlPr>
                                </m:sSubPr>
                                <m:e>
                                  <m:r>
                                    <a:rPr lang="el-GR" i="1"/>
                                    <m:t>𝑆𝑆𝐸</m:t>
                                  </m:r>
                                </m:e>
                                <m:sub>
                                  <m:r>
                                    <a:rPr lang="el-GR" i="1"/>
                                    <m:t>𝑟</m:t>
                                  </m:r>
                                </m:sub>
                              </m:sSub>
                              <m:r>
                                <a:rPr lang="el-GR" i="1"/>
                                <m:t>−</m:t>
                              </m:r>
                              <m:sSub>
                                <m:sSubPr>
                                  <m:ctrlPr>
                                    <a:rPr lang="el-GR" i="1"/>
                                  </m:ctrlPr>
                                </m:sSubPr>
                                <m:e>
                                  <m:r>
                                    <a:rPr lang="el-GR" i="1"/>
                                    <m:t>𝑆𝑆𝐸</m:t>
                                  </m:r>
                                </m:e>
                                <m:sub>
                                  <m:r>
                                    <a:rPr lang="el-GR" i="1"/>
                                    <m:t>𝑢𝑟</m:t>
                                  </m:r>
                                </m:sub>
                              </m:sSub>
                            </m:num>
                            <m:den>
                              <m:r>
                                <a:rPr lang="el-GR" i="1"/>
                                <m:t>𝑞</m:t>
                              </m:r>
                            </m:den>
                          </m:f>
                        </m:num>
                        <m:den>
                          <m:f>
                            <m:fPr>
                              <m:ctrlPr>
                                <a:rPr lang="el-GR" i="1"/>
                              </m:ctrlPr>
                            </m:fPr>
                            <m:num>
                              <m:sSub>
                                <m:sSubPr>
                                  <m:ctrlPr>
                                    <a:rPr lang="el-GR" i="1"/>
                                  </m:ctrlPr>
                                </m:sSubPr>
                                <m:e>
                                  <m:r>
                                    <a:rPr lang="el-GR" i="1"/>
                                    <m:t>𝑆𝑆𝐸</m:t>
                                  </m:r>
                                </m:e>
                                <m:sub>
                                  <m:r>
                                    <a:rPr lang="el-GR" i="1"/>
                                    <m:t>𝑢𝑟</m:t>
                                  </m:r>
                                </m:sub>
                              </m:sSub>
                            </m:num>
                            <m:den>
                              <m:r>
                                <a:rPr lang="el-GR" i="1"/>
                                <m:t>𝑛</m:t>
                              </m:r>
                              <m:r>
                                <a:rPr lang="el-GR" i="1"/>
                                <m:t>−</m:t>
                              </m:r>
                              <m:r>
                                <a:rPr lang="el-GR" i="1"/>
                                <m:t>𝑘</m:t>
                              </m:r>
                              <m:r>
                                <a:rPr lang="el-GR" i="1"/>
                                <m:t>−1</m:t>
                              </m:r>
                            </m:den>
                          </m:f>
                        </m:den>
                      </m:f>
                      <m:r>
                        <a:rPr lang="el-GR" i="1"/>
                        <m:t>=</m:t>
                      </m:r>
                      <m:f>
                        <m:fPr>
                          <m:ctrlPr>
                            <a:rPr lang="el-GR" i="1"/>
                          </m:ctrlPr>
                        </m:fPr>
                        <m:num>
                          <m:f>
                            <m:fPr>
                              <m:ctrlPr>
                                <a:rPr lang="el-GR" i="1"/>
                              </m:ctrlPr>
                            </m:fPr>
                            <m:num>
                              <m:r>
                                <a:rPr lang="el-GR" i="1"/>
                                <m:t>𝑆𝑆𝑅</m:t>
                              </m:r>
                            </m:num>
                            <m:den>
                              <m:r>
                                <a:rPr lang="el-GR" i="1"/>
                                <m:t>𝑘</m:t>
                              </m:r>
                            </m:den>
                          </m:f>
                        </m:num>
                        <m:den>
                          <m:f>
                            <m:fPr>
                              <m:ctrlPr>
                                <a:rPr lang="el-GR" i="1"/>
                              </m:ctrlPr>
                            </m:fPr>
                            <m:num>
                              <m:r>
                                <a:rPr lang="el-GR" i="1"/>
                                <m:t>𝑆𝑆𝐸</m:t>
                              </m:r>
                            </m:num>
                            <m:den>
                              <m:r>
                                <a:rPr lang="el-GR" i="1"/>
                                <m:t>𝑛</m:t>
                              </m:r>
                              <m:r>
                                <a:rPr lang="el-GR" i="1"/>
                                <m:t>−</m:t>
                              </m:r>
                              <m:r>
                                <a:rPr lang="el-GR" i="1"/>
                                <m:t>𝑘</m:t>
                              </m:r>
                              <m:r>
                                <a:rPr lang="el-GR" i="1"/>
                                <m:t>−1</m:t>
                              </m:r>
                            </m:den>
                          </m:f>
                        </m:den>
                      </m:f>
                    </m:oMath>
                  </m:oMathPara>
                </a14:m>
                <a:endParaRPr lang="el-GR" dirty="0"/>
              </a:p>
            </p:txBody>
          </p:sp>
        </mc:Choice>
        <mc:Fallback>
          <p:sp>
            <p:nvSpPr>
              <p:cNvPr id="3" name="Ορθογώνιο 2"/>
              <p:cNvSpPr>
                <a:spLocks noRot="1" noChangeAspect="1" noMove="1" noResize="1" noEditPoints="1" noAdjustHandles="1" noChangeArrowheads="1" noChangeShapeType="1" noTextEdit="1"/>
              </p:cNvSpPr>
              <p:nvPr/>
            </p:nvSpPr>
            <p:spPr>
              <a:xfrm>
                <a:off x="-10656" y="4725144"/>
                <a:ext cx="4332725" cy="1394484"/>
              </a:xfrm>
              <a:prstGeom prst="rect">
                <a:avLst/>
              </a:prstGeom>
              <a:blipFill rotWithShape="1">
                <a:blip r:embed="rId3"/>
                <a:stretch>
                  <a:fillRect/>
                </a:stretch>
              </a:blipFill>
            </p:spPr>
            <p:txBody>
              <a:bodyPr/>
              <a:lstStyle/>
              <a:p>
                <a:r>
                  <a:rPr lang="el-GR">
                    <a:noFill/>
                  </a:rPr>
                  <a:t> </a:t>
                </a:r>
              </a:p>
            </p:txBody>
          </p:sp>
        </mc:Fallback>
      </mc:AlternateContent>
      <p:sp>
        <p:nvSpPr>
          <p:cNvPr id="4" name="TextBox 3"/>
          <p:cNvSpPr txBox="1"/>
          <p:nvPr/>
        </p:nvSpPr>
        <p:spPr>
          <a:xfrm>
            <a:off x="-14056" y="6396335"/>
            <a:ext cx="9541908" cy="461665"/>
          </a:xfrm>
          <a:prstGeom prst="rect">
            <a:avLst/>
          </a:prstGeom>
          <a:solidFill>
            <a:srgbClr val="FFFF00"/>
          </a:solidFill>
        </p:spPr>
        <p:txBody>
          <a:bodyPr wrap="none" rtlCol="0">
            <a:spAutoFit/>
          </a:bodyPr>
          <a:lstStyle/>
          <a:p>
            <a:r>
              <a:rPr lang="el-GR" dirty="0"/>
              <a:t>k: αριθμός των υπό εξέταση </a:t>
            </a:r>
            <a:r>
              <a:rPr lang="el-GR" dirty="0" smtClean="0"/>
              <a:t>μεταβλητών-βαθμοί </a:t>
            </a:r>
            <a:r>
              <a:rPr lang="el-GR" dirty="0"/>
              <a:t>ελευθερίας του </a:t>
            </a:r>
            <a:r>
              <a:rPr lang="el-GR" dirty="0" smtClean="0"/>
              <a:t>αριθμητή</a:t>
            </a:r>
            <a:endParaRPr lang="el-GR" dirty="0"/>
          </a:p>
        </p:txBody>
      </p:sp>
      <p:sp>
        <p:nvSpPr>
          <p:cNvPr id="5" name="Ορθογώνιο 4"/>
          <p:cNvSpPr/>
          <p:nvPr/>
        </p:nvSpPr>
        <p:spPr>
          <a:xfrm>
            <a:off x="4537712" y="4775990"/>
            <a:ext cx="4572000" cy="830997"/>
          </a:xfrm>
          <a:prstGeom prst="rect">
            <a:avLst/>
          </a:prstGeom>
          <a:solidFill>
            <a:srgbClr val="FFFF00"/>
          </a:solidFill>
        </p:spPr>
        <p:txBody>
          <a:bodyPr>
            <a:spAutoFit/>
          </a:bodyPr>
          <a:lstStyle/>
          <a:p>
            <a:r>
              <a:rPr lang="el-GR" dirty="0"/>
              <a:t>n-k-1: Βαθμοί ελευθερίας του παρονομαστή</a:t>
            </a:r>
          </a:p>
        </p:txBody>
      </p:sp>
      <p:graphicFrame>
        <p:nvGraphicFramePr>
          <p:cNvPr id="6" name="Πίνακας 5"/>
          <p:cNvGraphicFramePr>
            <a:graphicFrameLocks noGrp="1"/>
          </p:cNvGraphicFramePr>
          <p:nvPr>
            <p:extLst>
              <p:ext uri="{D42A27DB-BD31-4B8C-83A1-F6EECF244321}">
                <p14:modId xmlns:p14="http://schemas.microsoft.com/office/powerpoint/2010/main" val="747532921"/>
              </p:ext>
            </p:extLst>
          </p:nvPr>
        </p:nvGraphicFramePr>
        <p:xfrm>
          <a:off x="-14056" y="38479"/>
          <a:ext cx="9158055" cy="3966584"/>
        </p:xfrm>
        <a:graphic>
          <a:graphicData uri="http://schemas.openxmlformats.org/drawingml/2006/table">
            <a:tbl>
              <a:tblPr firstRow="1" firstCol="1" bandRow="1">
                <a:tableStyleId>{5C22544A-7EE6-4342-B048-85BDC9FD1C3A}</a:tableStyleId>
              </a:tblPr>
              <a:tblGrid>
                <a:gridCol w="1309704"/>
                <a:gridCol w="1121193"/>
                <a:gridCol w="1121193"/>
                <a:gridCol w="1121193"/>
                <a:gridCol w="1121193"/>
                <a:gridCol w="1121193"/>
                <a:gridCol w="1121193"/>
                <a:gridCol w="1121193"/>
              </a:tblGrid>
              <a:tr h="495823">
                <a:tc rowSpan="2" gridSpan="2">
                  <a:txBody>
                    <a:bodyPr/>
                    <a:lstStyle/>
                    <a:p>
                      <a:pPr algn="r">
                        <a:lnSpc>
                          <a:spcPct val="115000"/>
                        </a:lnSpc>
                        <a:spcBef>
                          <a:spcPts val="1200"/>
                        </a:spcBef>
                        <a:spcAft>
                          <a:spcPts val="1200"/>
                        </a:spcAft>
                      </a:pPr>
                      <a:r>
                        <a:rPr lang="el-GR" sz="2400" dirty="0" smtClean="0">
                          <a:effectLst/>
                        </a:rPr>
                        <a:t>Πίνακας                 α=0,05</a:t>
                      </a:r>
                    </a:p>
                  </a:txBody>
                  <a:tcPr marL="68580" marR="68580" marT="0" marB="0" anchor="b"/>
                </a:tc>
                <a:tc rowSpan="2" hMerge="1">
                  <a:txBody>
                    <a:bodyPr/>
                    <a:lstStyle/>
                    <a:p>
                      <a:endParaRPr lang="el-GR"/>
                    </a:p>
                  </a:txBody>
                  <a:tcPr/>
                </a:tc>
                <a:tc gridSpan="6">
                  <a:txBody>
                    <a:bodyPr/>
                    <a:lstStyle/>
                    <a:p>
                      <a:pPr algn="ctr">
                        <a:lnSpc>
                          <a:spcPct val="115000"/>
                        </a:lnSpc>
                        <a:spcBef>
                          <a:spcPts val="1200"/>
                        </a:spcBef>
                        <a:spcAft>
                          <a:spcPts val="1200"/>
                        </a:spcAft>
                      </a:pPr>
                      <a:r>
                        <a:rPr lang="el-GR" sz="2400" dirty="0">
                          <a:effectLst/>
                        </a:rPr>
                        <a:t>Βαθμοί ελευθερίας του αριθμητή</a:t>
                      </a:r>
                      <a:endParaRPr lang="el-GR" sz="2400" dirty="0">
                        <a:effectLst/>
                        <a:latin typeface="Calibri"/>
                        <a:ea typeface="Times New Roman"/>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95823">
                <a:tc gridSpan="2" vMerge="1">
                  <a:txBody>
                    <a:bodyPr/>
                    <a:lstStyle/>
                    <a:p>
                      <a:endParaRPr lang="el-GR"/>
                    </a:p>
                  </a:txBody>
                  <a:tcPr/>
                </a:tc>
                <a:tc hMerge="1" vMerge="1">
                  <a:txBody>
                    <a:bodyPr/>
                    <a:lstStyle/>
                    <a:p>
                      <a:endParaRPr lang="el-GR"/>
                    </a:p>
                  </a:txBody>
                  <a:tcPr/>
                </a:tc>
                <a:tc>
                  <a:txBody>
                    <a:bodyPr/>
                    <a:lstStyle/>
                    <a:p>
                      <a:pPr algn="ctr">
                        <a:lnSpc>
                          <a:spcPct val="115000"/>
                        </a:lnSpc>
                        <a:spcBef>
                          <a:spcPts val="1200"/>
                        </a:spcBef>
                        <a:spcAft>
                          <a:spcPts val="1200"/>
                        </a:spcAft>
                      </a:pPr>
                      <a:r>
                        <a:rPr lang="el-GR" sz="2400">
                          <a:effectLst/>
                        </a:rPr>
                        <a:t>1</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2</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dirty="0">
                          <a:effectLst/>
                        </a:rPr>
                        <a:t>3</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r>
              <a:tr h="495823">
                <a:tc rowSpan="6">
                  <a:txBody>
                    <a:bodyPr/>
                    <a:lstStyle/>
                    <a:p>
                      <a:pPr marL="71755" marR="71755" algn="ctr">
                        <a:lnSpc>
                          <a:spcPct val="115000"/>
                        </a:lnSpc>
                        <a:spcBef>
                          <a:spcPts val="1200"/>
                        </a:spcBef>
                        <a:spcAft>
                          <a:spcPts val="1200"/>
                        </a:spcAft>
                      </a:pPr>
                      <a:r>
                        <a:rPr lang="el-GR" sz="2400" dirty="0">
                          <a:effectLst/>
                        </a:rPr>
                        <a:t>Βαθμοί ελευθερίας του παρονομαστή</a:t>
                      </a:r>
                      <a:endParaRPr lang="el-GR" sz="2400" dirty="0">
                        <a:effectLst/>
                        <a:latin typeface="Calibri"/>
                        <a:ea typeface="Times New Roman"/>
                        <a:cs typeface="Times New Roman"/>
                      </a:endParaRPr>
                    </a:p>
                  </a:txBody>
                  <a:tcPr marL="68580" marR="68580" marT="0" marB="0" vert="vert270" anchor="ctr"/>
                </a:tc>
                <a:tc>
                  <a:txBody>
                    <a:bodyPr/>
                    <a:lstStyle/>
                    <a:p>
                      <a:pPr algn="ctr">
                        <a:lnSpc>
                          <a:spcPct val="115000"/>
                        </a:lnSpc>
                        <a:spcBef>
                          <a:spcPts val="1200"/>
                        </a:spcBef>
                        <a:spcAft>
                          <a:spcPts val="1200"/>
                        </a:spcAft>
                      </a:pPr>
                      <a:r>
                        <a:rPr lang="el-GR" sz="2400" dirty="0">
                          <a:effectLst/>
                        </a:rPr>
                        <a:t>1</a:t>
                      </a:r>
                      <a:endParaRPr lang="el-GR" sz="24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161,448</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199,500</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215,707</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224,583</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230,162</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233,986</a:t>
                      </a:r>
                      <a:endParaRPr lang="el-GR" sz="2000">
                        <a:effectLst/>
                        <a:latin typeface="Calibri"/>
                        <a:ea typeface="Times New Roman"/>
                        <a:cs typeface="Times New Roman"/>
                      </a:endParaRPr>
                    </a:p>
                  </a:txBody>
                  <a:tcPr marL="68580" marR="68580" marT="0" marB="0" anchor="ctr"/>
                </a:tc>
              </a:tr>
              <a:tr h="495823">
                <a:tc vMerge="1">
                  <a:txBody>
                    <a:bodyPr/>
                    <a:lstStyle/>
                    <a:p>
                      <a:endParaRPr lang="el-GR"/>
                    </a:p>
                  </a:txBody>
                  <a:tcPr/>
                </a:tc>
                <a:tc>
                  <a:txBody>
                    <a:bodyPr/>
                    <a:lstStyle/>
                    <a:p>
                      <a:pPr algn="ctr">
                        <a:lnSpc>
                          <a:spcPct val="115000"/>
                        </a:lnSpc>
                        <a:spcBef>
                          <a:spcPts val="1200"/>
                        </a:spcBef>
                        <a:spcAft>
                          <a:spcPts val="1200"/>
                        </a:spcAft>
                      </a:pPr>
                      <a:r>
                        <a:rPr lang="el-GR" sz="2400">
                          <a:effectLst/>
                        </a:rPr>
                        <a:t>2</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18,513</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19,000</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19,164</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19,247</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19,296</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19,330</a:t>
                      </a:r>
                      <a:endParaRPr lang="el-GR" sz="2000">
                        <a:effectLst/>
                        <a:latin typeface="Calibri"/>
                        <a:ea typeface="Times New Roman"/>
                        <a:cs typeface="Times New Roman"/>
                      </a:endParaRPr>
                    </a:p>
                  </a:txBody>
                  <a:tcPr marL="68580" marR="68580" marT="0" marB="0" anchor="ctr"/>
                </a:tc>
              </a:tr>
              <a:tr h="495823">
                <a:tc vMerge="1">
                  <a:txBody>
                    <a:bodyPr/>
                    <a:lstStyle/>
                    <a:p>
                      <a:endParaRPr lang="el-GR"/>
                    </a:p>
                  </a:txBody>
                  <a:tcPr/>
                </a:tc>
                <a:tc>
                  <a:txBody>
                    <a:bodyPr/>
                    <a:lstStyle/>
                    <a:p>
                      <a:pPr algn="ctr">
                        <a:lnSpc>
                          <a:spcPct val="115000"/>
                        </a:lnSpc>
                        <a:spcBef>
                          <a:spcPts val="1200"/>
                        </a:spcBef>
                        <a:spcAft>
                          <a:spcPts val="1200"/>
                        </a:spcAft>
                      </a:pPr>
                      <a:r>
                        <a:rPr lang="el-GR" sz="2400">
                          <a:effectLst/>
                        </a:rPr>
                        <a:t>3</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10,128</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9,552</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9,277</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9,117</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9,014</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8,941</a:t>
                      </a:r>
                      <a:endParaRPr lang="el-GR" sz="2000">
                        <a:effectLst/>
                        <a:latin typeface="Calibri"/>
                        <a:ea typeface="Times New Roman"/>
                        <a:cs typeface="Times New Roman"/>
                      </a:endParaRPr>
                    </a:p>
                  </a:txBody>
                  <a:tcPr marL="68580" marR="68580" marT="0" marB="0" anchor="ctr"/>
                </a:tc>
              </a:tr>
              <a:tr h="495823">
                <a:tc vMerge="1">
                  <a:txBody>
                    <a:bodyPr/>
                    <a:lstStyle/>
                    <a:p>
                      <a:endParaRPr lang="el-GR"/>
                    </a:p>
                  </a:txBody>
                  <a:tcPr/>
                </a:tc>
                <a:tc>
                  <a:txBody>
                    <a:bodyPr/>
                    <a:lstStyle/>
                    <a:p>
                      <a:pPr algn="ctr">
                        <a:lnSpc>
                          <a:spcPct val="115000"/>
                        </a:lnSpc>
                        <a:spcBef>
                          <a:spcPts val="1200"/>
                        </a:spcBef>
                        <a:spcAft>
                          <a:spcPts val="1200"/>
                        </a:spcAft>
                      </a:pPr>
                      <a:r>
                        <a:rPr lang="el-GR" sz="2400">
                          <a:effectLst/>
                        </a:rPr>
                        <a:t>4</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7,709</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6,944</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6,591</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6,388</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6,256</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6,163</a:t>
                      </a:r>
                      <a:endParaRPr lang="el-GR" sz="2000">
                        <a:effectLst/>
                        <a:latin typeface="Calibri"/>
                        <a:ea typeface="Times New Roman"/>
                        <a:cs typeface="Times New Roman"/>
                      </a:endParaRPr>
                    </a:p>
                  </a:txBody>
                  <a:tcPr marL="68580" marR="68580" marT="0" marB="0" anchor="ctr"/>
                </a:tc>
              </a:tr>
              <a:tr h="495823">
                <a:tc vMerge="1">
                  <a:txBody>
                    <a:bodyPr/>
                    <a:lstStyle/>
                    <a:p>
                      <a:endParaRPr lang="el-GR"/>
                    </a:p>
                  </a:txBody>
                  <a:tcPr/>
                </a:tc>
                <a:tc>
                  <a:txBody>
                    <a:bodyPr/>
                    <a:lstStyle/>
                    <a:p>
                      <a:pPr algn="ctr">
                        <a:lnSpc>
                          <a:spcPct val="115000"/>
                        </a:lnSpc>
                        <a:spcBef>
                          <a:spcPts val="1200"/>
                        </a:spcBef>
                        <a:spcAft>
                          <a:spcPts val="1200"/>
                        </a:spcAft>
                      </a:pPr>
                      <a:r>
                        <a:rPr lang="el-GR" sz="2400">
                          <a:effectLst/>
                        </a:rPr>
                        <a:t>5</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6,608</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a:effectLst/>
                        </a:rPr>
                        <a:t>5,786</a:t>
                      </a:r>
                      <a:endParaRPr lang="el-GR" sz="20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5,410</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5,192</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5,050</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4,950</a:t>
                      </a:r>
                      <a:endParaRPr lang="el-GR" sz="2000" dirty="0">
                        <a:effectLst/>
                        <a:latin typeface="Calibri"/>
                        <a:ea typeface="Times New Roman"/>
                        <a:cs typeface="Times New Roman"/>
                      </a:endParaRPr>
                    </a:p>
                  </a:txBody>
                  <a:tcPr marL="68580" marR="68580" marT="0" marB="0" anchor="ctr"/>
                </a:tc>
              </a:tr>
              <a:tr h="495823">
                <a:tc vMerge="1">
                  <a:txBody>
                    <a:bodyPr/>
                    <a:lstStyle/>
                    <a:p>
                      <a:endParaRPr lang="el-GR"/>
                    </a:p>
                  </a:txBody>
                  <a:tcPr/>
                </a:tc>
                <a:tc>
                  <a:txBody>
                    <a:bodyPr/>
                    <a:lstStyle/>
                    <a:p>
                      <a:pPr algn="ctr">
                        <a:lnSpc>
                          <a:spcPct val="115000"/>
                        </a:lnSpc>
                        <a:spcBef>
                          <a:spcPts val="1200"/>
                        </a:spcBef>
                        <a:spcAft>
                          <a:spcPts val="1200"/>
                        </a:spcAft>
                      </a:pPr>
                      <a:r>
                        <a:rPr lang="el-GR" sz="2400">
                          <a:effectLst/>
                        </a:rPr>
                        <a:t>6</a:t>
                      </a:r>
                      <a:endParaRPr lang="el-GR" sz="240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5,987</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5,143</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4,757</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4,534</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4,387</a:t>
                      </a:r>
                      <a:endParaRPr lang="el-GR" sz="2000" dirty="0">
                        <a:effectLst/>
                        <a:latin typeface="Calibri"/>
                        <a:ea typeface="Times New Roman"/>
                        <a:cs typeface="Times New Roman"/>
                      </a:endParaRPr>
                    </a:p>
                  </a:txBody>
                  <a:tcPr marL="68580" marR="68580" marT="0" marB="0" anchor="ctr"/>
                </a:tc>
                <a:tc>
                  <a:txBody>
                    <a:bodyPr/>
                    <a:lstStyle/>
                    <a:p>
                      <a:pPr algn="ctr">
                        <a:lnSpc>
                          <a:spcPct val="115000"/>
                        </a:lnSpc>
                        <a:spcBef>
                          <a:spcPts val="1200"/>
                        </a:spcBef>
                        <a:spcAft>
                          <a:spcPts val="1200"/>
                        </a:spcAft>
                      </a:pPr>
                      <a:r>
                        <a:rPr lang="el-GR" sz="2000" dirty="0">
                          <a:effectLst/>
                        </a:rPr>
                        <a:t>4,284</a:t>
                      </a:r>
                      <a:endParaRPr lang="el-GR" sz="20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498576571"/>
      </p:ext>
    </p:extLst>
  </p:cSld>
  <p:clrMapOvr>
    <a:masterClrMapping/>
  </p:clrMapOvr>
  <p:transition spd="med">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2" y="5229200"/>
            <a:ext cx="91378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a:lnSpc>
                <a:spcPct val="90000"/>
              </a:lnSpc>
              <a:buFont typeface="+mj-lt"/>
              <a:buAutoNum type="arabicPeriod"/>
            </a:pPr>
            <a:r>
              <a:rPr lang="el-GR" sz="2400" kern="0" dirty="0">
                <a:cs typeface="Times New Roman" pitchFamily="18" charset="0"/>
              </a:rPr>
              <a:t>Να πραγματοποιήσετε </a:t>
            </a:r>
            <a:r>
              <a:rPr lang="el-GR" sz="2400" kern="0" dirty="0" smtClean="0">
                <a:cs typeface="Times New Roman" pitchFamily="18" charset="0"/>
              </a:rPr>
              <a:t>τον έλεγχο </a:t>
            </a:r>
            <a:r>
              <a:rPr lang="en-US" sz="2400" kern="0" dirty="0" smtClean="0">
                <a:cs typeface="Times New Roman" pitchFamily="18" charset="0"/>
              </a:rPr>
              <a:t>H</a:t>
            </a:r>
            <a:r>
              <a:rPr lang="en-US" sz="2400" kern="0" baseline="-25000" dirty="0" smtClean="0">
                <a:cs typeface="Times New Roman" pitchFamily="18" charset="0"/>
              </a:rPr>
              <a:t>0</a:t>
            </a:r>
            <a:r>
              <a:rPr lang="en-US" sz="2400" kern="0" dirty="0" smtClean="0">
                <a:cs typeface="Times New Roman" pitchFamily="18" charset="0"/>
              </a:rPr>
              <a:t>: b</a:t>
            </a:r>
            <a:r>
              <a:rPr lang="en-US" sz="2400" kern="0" baseline="-25000" dirty="0" smtClean="0">
                <a:cs typeface="Times New Roman" pitchFamily="18" charset="0"/>
              </a:rPr>
              <a:t>2</a:t>
            </a:r>
            <a:r>
              <a:rPr lang="en-US" sz="2400" kern="0" dirty="0" smtClean="0">
                <a:cs typeface="Times New Roman" pitchFamily="18" charset="0"/>
              </a:rPr>
              <a:t>=3  vs H</a:t>
            </a:r>
            <a:r>
              <a:rPr lang="en-US" sz="2400" kern="0" baseline="-25000" dirty="0" smtClean="0">
                <a:cs typeface="Times New Roman" pitchFamily="18" charset="0"/>
              </a:rPr>
              <a:t>1</a:t>
            </a:r>
            <a:r>
              <a:rPr lang="en-US" sz="2400" kern="0" dirty="0" smtClean="0">
                <a:cs typeface="Times New Roman" pitchFamily="18" charset="0"/>
              </a:rPr>
              <a:t>: b</a:t>
            </a:r>
            <a:r>
              <a:rPr lang="en-US" sz="2400" kern="0" baseline="-25000" dirty="0" smtClean="0">
                <a:cs typeface="Times New Roman" pitchFamily="18" charset="0"/>
              </a:rPr>
              <a:t>2</a:t>
            </a:r>
            <a:r>
              <a:rPr lang="en-US" sz="2400" kern="0" dirty="0" smtClean="0">
                <a:cs typeface="Times New Roman" pitchFamily="18" charset="0"/>
              </a:rPr>
              <a:t>&lt;3</a:t>
            </a:r>
            <a:endParaRPr lang="el-GR" sz="2400" kern="0" dirty="0" smtClean="0">
              <a:cs typeface="Times New Roman" pitchFamily="18" charset="0"/>
            </a:endParaRPr>
          </a:p>
          <a:p>
            <a:pPr marL="457200" indent="-457200" algn="just">
              <a:lnSpc>
                <a:spcPct val="90000"/>
              </a:lnSpc>
              <a:buFont typeface="+mj-lt"/>
              <a:buAutoNum type="arabicPeriod"/>
            </a:pPr>
            <a:r>
              <a:rPr lang="el-GR" sz="2400" kern="0" dirty="0" smtClean="0">
                <a:cs typeface="Times New Roman" pitchFamily="18" charset="0"/>
              </a:rPr>
              <a:t>Να πραγματοποιήσετε τον έλεγχο </a:t>
            </a:r>
            <a:r>
              <a:rPr lang="en-US" sz="2400" kern="0" dirty="0" smtClean="0">
                <a:cs typeface="Times New Roman" pitchFamily="18" charset="0"/>
              </a:rPr>
              <a:t>F </a:t>
            </a:r>
            <a:r>
              <a:rPr lang="el-GR" sz="2400" kern="0" dirty="0" smtClean="0">
                <a:cs typeface="Times New Roman" pitchFamily="18" charset="0"/>
              </a:rPr>
              <a:t>σε </a:t>
            </a:r>
            <a:r>
              <a:rPr lang="el-GR" sz="2400" kern="0" dirty="0">
                <a:cs typeface="Times New Roman" pitchFamily="18" charset="0"/>
              </a:rPr>
              <a:t>επίπεδο σημαντικότητας </a:t>
            </a:r>
            <a:r>
              <a:rPr lang="el-GR" sz="2400" kern="0" dirty="0" smtClean="0">
                <a:cs typeface="Times New Roman" pitchFamily="18" charset="0"/>
              </a:rPr>
              <a:t>5 %.</a:t>
            </a:r>
            <a:endParaRPr lang="en-US" sz="2400" kern="0" dirty="0" smtClean="0">
              <a:cs typeface="Times New Roman" pitchFamily="18" charset="0"/>
            </a:endParaRPr>
          </a:p>
          <a:p>
            <a:pPr marL="457200" indent="-457200" algn="just">
              <a:lnSpc>
                <a:spcPct val="90000"/>
              </a:lnSpc>
              <a:buFont typeface="+mj-lt"/>
              <a:buAutoNum type="arabicPeriod"/>
            </a:pPr>
            <a:r>
              <a:rPr lang="el-GR" sz="2400" kern="0" dirty="0" smtClean="0">
                <a:cs typeface="Times New Roman" pitchFamily="18" charset="0"/>
              </a:rPr>
              <a:t>Να ερμηνευτεί ο συντελεστής προσδιορισμού</a:t>
            </a:r>
            <a:endParaRPr lang="el-GR" sz="2400" kern="0" dirty="0"/>
          </a:p>
        </p:txBody>
      </p:sp>
      <p:pic>
        <p:nvPicPr>
          <p:cNvPr id="7" name="Εικόνα 6"/>
          <p:cNvPicPr/>
          <p:nvPr/>
        </p:nvPicPr>
        <p:blipFill rotWithShape="1">
          <a:blip r:embed="rId3"/>
          <a:srcRect l="-284" t="-1354" r="30571" b="21026"/>
          <a:stretch/>
        </p:blipFill>
        <p:spPr bwMode="auto">
          <a:xfrm>
            <a:off x="37360" y="30080"/>
            <a:ext cx="10077784" cy="5199120"/>
          </a:xfrm>
          <a:prstGeom prst="rect">
            <a:avLst/>
          </a:prstGeom>
          <a:noFill/>
          <a:ln w="19050" cap="flat" cmpd="sng" algn="ctr">
            <a:solidFill>
              <a:srgbClr val="4BACC6">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82515757"/>
      </p:ext>
    </p:extLst>
  </p:cSld>
  <p:clrMapOvr>
    <a:masterClrMapping/>
  </p:clrMapOvr>
  <p:transition spd="med">
    <p:random/>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sz="half" idx="1"/>
          </p:nvPr>
        </p:nvSpPr>
        <p:spPr>
          <a:xfrm>
            <a:off x="0" y="2590800"/>
            <a:ext cx="9144000" cy="4648200"/>
          </a:xfrm>
        </p:spPr>
        <p:txBody>
          <a:bodyPr/>
          <a:lstStyle/>
          <a:p>
            <a:pPr algn="just">
              <a:buFontTx/>
              <a:buNone/>
            </a:pPr>
            <a:r>
              <a:rPr lang="el-GR" sz="2400" u="sng">
                <a:latin typeface="Bookman Old Style" pitchFamily="18" charset="0"/>
                <a:cs typeface="Tahoma" pitchFamily="34" charset="0"/>
              </a:rPr>
              <a:t>Το κριτήριο αποφάσεως</a:t>
            </a:r>
            <a:r>
              <a:rPr lang="en-US" sz="2400">
                <a:latin typeface="Bookman Old Style" pitchFamily="18" charset="0"/>
                <a:cs typeface="Tahoma" pitchFamily="34" charset="0"/>
              </a:rPr>
              <a:t>       </a:t>
            </a:r>
            <a:r>
              <a:rPr lang="en-US" sz="2400" b="1">
                <a:latin typeface="Bookman Old Style" pitchFamily="18" charset="0"/>
                <a:cs typeface="Tahoma" pitchFamily="34" charset="0"/>
              </a:rPr>
              <a:t>b</a:t>
            </a:r>
            <a:r>
              <a:rPr lang="en-US" sz="2400" b="1" baseline="-30000">
                <a:latin typeface="Bookman Old Style" pitchFamily="18" charset="0"/>
                <a:cs typeface="Tahoma" pitchFamily="34" charset="0"/>
              </a:rPr>
              <a:t>1</a:t>
            </a:r>
            <a:r>
              <a:rPr lang="en-US" sz="2400" b="1">
                <a:latin typeface="Bookman Old Style" pitchFamily="18" charset="0"/>
                <a:cs typeface="Tahoma" pitchFamily="34" charset="0"/>
              </a:rPr>
              <a:t> </a:t>
            </a:r>
            <a:r>
              <a:rPr lang="en-US" sz="2400">
                <a:latin typeface="Bookman Old Style" pitchFamily="18" charset="0"/>
                <a:cs typeface="Tahoma" pitchFamily="34" charset="0"/>
              </a:rPr>
              <a:t>      t</a:t>
            </a:r>
            <a:r>
              <a:rPr lang="el-GR" sz="2400" baseline="-30000">
                <a:latin typeface="Bookman Old Style" pitchFamily="18" charset="0"/>
                <a:cs typeface="Tahoma" pitchFamily="34" charset="0"/>
              </a:rPr>
              <a:t>1</a:t>
            </a:r>
            <a:r>
              <a:rPr lang="el-GR" sz="2400">
                <a:latin typeface="Bookman Old Style" pitchFamily="18" charset="0"/>
                <a:cs typeface="Tahoma" pitchFamily="34" charset="0"/>
              </a:rPr>
              <a:t> = 21 </a:t>
            </a:r>
            <a:endParaRPr lang="el-GR" sz="2400">
              <a:latin typeface="Bookman Old Style" pitchFamily="18" charset="0"/>
              <a:cs typeface="Times New Roman" pitchFamily="18" charset="0"/>
            </a:endParaRPr>
          </a:p>
          <a:p>
            <a:pPr algn="just"/>
            <a:r>
              <a:rPr lang="el-GR" sz="2400">
                <a:latin typeface="Bookman Old Style" pitchFamily="18" charset="0"/>
                <a:cs typeface="Tahoma" pitchFamily="34" charset="0"/>
              </a:rPr>
              <a:t>Απορρίπτουμε την Η</a:t>
            </a:r>
            <a:r>
              <a:rPr lang="el-GR" sz="2400" baseline="-30000">
                <a:latin typeface="Bookman Old Style" pitchFamily="18" charset="0"/>
                <a:cs typeface="Tahoma" pitchFamily="34" charset="0"/>
              </a:rPr>
              <a:t>0</a:t>
            </a:r>
            <a:r>
              <a:rPr lang="el-GR" sz="2400">
                <a:latin typeface="Bookman Old Style" pitchFamily="18" charset="0"/>
                <a:cs typeface="Tahoma" pitchFamily="34" charset="0"/>
              </a:rPr>
              <a:t> στο επίπεδο σημαντικότητας 0,05 εάν</a:t>
            </a:r>
            <a:endParaRPr lang="el-GR" sz="2400">
              <a:latin typeface="Bookman Old Style" pitchFamily="18" charset="0"/>
              <a:cs typeface="Times New Roman" pitchFamily="18" charset="0"/>
            </a:endParaRPr>
          </a:p>
          <a:p>
            <a:pPr algn="just"/>
            <a:r>
              <a:rPr lang="en-US" sz="2400">
                <a:latin typeface="Bookman Old Style" pitchFamily="18" charset="0"/>
                <a:cs typeface="Tahoma" pitchFamily="34" charset="0"/>
              </a:rPr>
              <a:t>t</a:t>
            </a:r>
            <a:r>
              <a:rPr lang="el-GR" sz="2400">
                <a:latin typeface="Bookman Old Style" pitchFamily="18" charset="0"/>
                <a:cs typeface="Tahoma" pitchFamily="34" charset="0"/>
              </a:rPr>
              <a:t>&lt;-</a:t>
            </a:r>
            <a:r>
              <a:rPr lang="en-US" sz="2400">
                <a:latin typeface="Bookman Old Style" pitchFamily="18" charset="0"/>
                <a:cs typeface="Tahoma" pitchFamily="34" charset="0"/>
              </a:rPr>
              <a:t>t</a:t>
            </a:r>
            <a:r>
              <a:rPr lang="el-GR" sz="2400" baseline="-30000">
                <a:latin typeface="Bookman Old Style" pitchFamily="18" charset="0"/>
                <a:cs typeface="Tahoma" pitchFamily="34" charset="0"/>
              </a:rPr>
              <a:t>0,025=α/2=0,05/2    </a:t>
            </a:r>
            <a:r>
              <a:rPr lang="el-GR" sz="2400">
                <a:latin typeface="Bookman Old Style" pitchFamily="18" charset="0"/>
                <a:cs typeface="Tahoma" pitchFamily="34" charset="0"/>
              </a:rPr>
              <a:t>ή</a:t>
            </a:r>
            <a:endParaRPr lang="el-GR" sz="2400">
              <a:latin typeface="Bookman Old Style" pitchFamily="18" charset="0"/>
              <a:cs typeface="Times New Roman" pitchFamily="18" charset="0"/>
            </a:endParaRPr>
          </a:p>
          <a:p>
            <a:pPr algn="just"/>
            <a:r>
              <a:rPr lang="en-US" sz="2400">
                <a:latin typeface="Bookman Old Style" pitchFamily="18" charset="0"/>
                <a:cs typeface="Tahoma" pitchFamily="34" charset="0"/>
              </a:rPr>
              <a:t>t</a:t>
            </a:r>
            <a:r>
              <a:rPr lang="el-GR" sz="2400">
                <a:latin typeface="Bookman Old Style" pitchFamily="18" charset="0"/>
                <a:cs typeface="Tahoma" pitchFamily="34" charset="0"/>
              </a:rPr>
              <a:t>&gt;</a:t>
            </a:r>
            <a:r>
              <a:rPr lang="en-US" sz="2400">
                <a:latin typeface="Bookman Old Style" pitchFamily="18" charset="0"/>
                <a:cs typeface="Tahoma" pitchFamily="34" charset="0"/>
              </a:rPr>
              <a:t>t</a:t>
            </a:r>
            <a:r>
              <a:rPr lang="el-GR" sz="2400" baseline="-30000">
                <a:latin typeface="Bookman Old Style" pitchFamily="18" charset="0"/>
                <a:cs typeface="Tahoma" pitchFamily="34" charset="0"/>
              </a:rPr>
              <a:t>0,025    </a:t>
            </a:r>
            <a:r>
              <a:rPr lang="el-GR" sz="2400">
                <a:latin typeface="Bookman Old Style" pitchFamily="18" charset="0"/>
                <a:cs typeface="Tahoma" pitchFamily="34" charset="0"/>
              </a:rPr>
              <a:t> με </a:t>
            </a:r>
            <a:r>
              <a:rPr lang="en-US" sz="2400">
                <a:latin typeface="Bookman Old Style" pitchFamily="18" charset="0"/>
                <a:cs typeface="Tahoma" pitchFamily="34" charset="0"/>
              </a:rPr>
              <a:t>n</a:t>
            </a:r>
            <a:r>
              <a:rPr lang="el-GR" sz="2400">
                <a:latin typeface="Bookman Old Style" pitchFamily="18" charset="0"/>
                <a:cs typeface="Tahoma" pitchFamily="34" charset="0"/>
              </a:rPr>
              <a:t>-2=12-2=10  βαθμούς ελευθερίας</a:t>
            </a:r>
            <a:endParaRPr lang="el-GR" sz="2400">
              <a:latin typeface="Bookman Old Style" pitchFamily="18" charset="0"/>
              <a:cs typeface="Times New Roman" pitchFamily="18" charset="0"/>
            </a:endParaRPr>
          </a:p>
          <a:p>
            <a:pPr algn="just"/>
            <a:r>
              <a:rPr lang="el-GR" sz="2400">
                <a:latin typeface="Bookman Old Style" pitchFamily="18" charset="0"/>
                <a:cs typeface="Tahoma" pitchFamily="34" charset="0"/>
              </a:rPr>
              <a:t>Η κριτική τιμή του </a:t>
            </a:r>
            <a:r>
              <a:rPr lang="en-US" sz="2400">
                <a:latin typeface="Bookman Old Style" pitchFamily="18" charset="0"/>
                <a:cs typeface="Tahoma" pitchFamily="34" charset="0"/>
              </a:rPr>
              <a:t>t</a:t>
            </a:r>
            <a:r>
              <a:rPr lang="el-GR" sz="2400">
                <a:latin typeface="Bookman Old Style" pitchFamily="18" charset="0"/>
                <a:cs typeface="Tahoma" pitchFamily="34" charset="0"/>
              </a:rPr>
              <a:t> με 10 βαθμούς ελευθερίας και  0,025 είναι (από τον πίνακα) </a:t>
            </a:r>
            <a:r>
              <a:rPr lang="en-US" sz="2400">
                <a:latin typeface="Bookman Old Style" pitchFamily="18" charset="0"/>
                <a:cs typeface="Tahoma" pitchFamily="34" charset="0"/>
              </a:rPr>
              <a:t>t</a:t>
            </a:r>
            <a:r>
              <a:rPr lang="el-GR" sz="2400" baseline="-30000">
                <a:latin typeface="Bookman Old Style" pitchFamily="18" charset="0"/>
                <a:cs typeface="Tahoma" pitchFamily="34" charset="0"/>
              </a:rPr>
              <a:t>0,025</a:t>
            </a:r>
            <a:r>
              <a:rPr lang="el-GR" sz="2400">
                <a:latin typeface="Bookman Old Style" pitchFamily="18" charset="0"/>
                <a:cs typeface="Tahoma" pitchFamily="34" charset="0"/>
              </a:rPr>
              <a:t> = 2,228</a:t>
            </a:r>
            <a:endParaRPr lang="el-GR" sz="2400">
              <a:latin typeface="Bookman Old Style" pitchFamily="18" charset="0"/>
              <a:cs typeface="Times New Roman" pitchFamily="18" charset="0"/>
            </a:endParaRPr>
          </a:p>
          <a:p>
            <a:pPr algn="just"/>
            <a:r>
              <a:rPr lang="el-GR" sz="2400">
                <a:latin typeface="Bookman Old Style" pitchFamily="18" charset="0"/>
                <a:cs typeface="Tahoma" pitchFamily="34" charset="0"/>
              </a:rPr>
              <a:t>Άρα με </a:t>
            </a:r>
            <a:r>
              <a:rPr lang="en-US" sz="2400">
                <a:latin typeface="Bookman Old Style" pitchFamily="18" charset="0"/>
                <a:cs typeface="Tahoma" pitchFamily="34" charset="0"/>
              </a:rPr>
              <a:t>t</a:t>
            </a:r>
            <a:r>
              <a:rPr lang="el-GR" sz="2400" baseline="-30000">
                <a:latin typeface="Bookman Old Style" pitchFamily="18" charset="0"/>
                <a:cs typeface="Tahoma" pitchFamily="34" charset="0"/>
              </a:rPr>
              <a:t>1</a:t>
            </a:r>
            <a:r>
              <a:rPr lang="el-GR" sz="2400">
                <a:latin typeface="Bookman Old Style" pitchFamily="18" charset="0"/>
                <a:cs typeface="Tahoma" pitchFamily="34" charset="0"/>
              </a:rPr>
              <a:t> = 21 &gt;2,228 απορρίπτουμε  την βασική υπόθεση </a:t>
            </a:r>
            <a:r>
              <a:rPr lang="en-US" sz="2400">
                <a:latin typeface="Bookman Old Style" pitchFamily="18" charset="0"/>
                <a:cs typeface="Tahoma" pitchFamily="34" charset="0"/>
              </a:rPr>
              <a:t>H</a:t>
            </a:r>
            <a:r>
              <a:rPr lang="el-GR" sz="2400" baseline="-30000">
                <a:latin typeface="Bookman Old Style" pitchFamily="18" charset="0"/>
                <a:cs typeface="Tahoma" pitchFamily="34" charset="0"/>
              </a:rPr>
              <a:t>0 </a:t>
            </a:r>
            <a:r>
              <a:rPr lang="el-GR" sz="2400">
                <a:latin typeface="Bookman Old Style" pitchFamily="18" charset="0"/>
                <a:cs typeface="Tahoma" pitchFamily="34" charset="0"/>
              </a:rPr>
              <a:t> ότι </a:t>
            </a:r>
            <a:r>
              <a:rPr lang="en-US" sz="2400">
                <a:latin typeface="Bookman Old Style" pitchFamily="18" charset="0"/>
                <a:cs typeface="Tahoma" pitchFamily="34" charset="0"/>
              </a:rPr>
              <a:t>b</a:t>
            </a:r>
            <a:r>
              <a:rPr lang="el-GR" sz="2400" baseline="-30000">
                <a:latin typeface="Bookman Old Style" pitchFamily="18" charset="0"/>
                <a:cs typeface="Tahoma" pitchFamily="34" charset="0"/>
              </a:rPr>
              <a:t>1</a:t>
            </a:r>
            <a:r>
              <a:rPr lang="el-GR" sz="2400">
                <a:latin typeface="Bookman Old Style" pitchFamily="18" charset="0"/>
                <a:cs typeface="Tahoma" pitchFamily="34" charset="0"/>
              </a:rPr>
              <a:t>=0</a:t>
            </a:r>
            <a:endParaRPr lang="el-GR" sz="2400">
              <a:latin typeface="Bookman Old Style" pitchFamily="18" charset="0"/>
              <a:cs typeface="Times New Roman" pitchFamily="18" charset="0"/>
            </a:endParaRPr>
          </a:p>
          <a:p>
            <a:pPr algn="just"/>
            <a:r>
              <a:rPr lang="el-GR" sz="2400">
                <a:latin typeface="Bookman Old Style" pitchFamily="18" charset="0"/>
              </a:rPr>
              <a:t>ΣΗΜΕΙΩΣΗ = ΣΤΟ ΠΙΝΑΚΑ ΤΗΣ </a:t>
            </a:r>
            <a:r>
              <a:rPr lang="en-US" sz="2400">
                <a:latin typeface="Bookman Old Style" pitchFamily="18" charset="0"/>
              </a:rPr>
              <a:t>t </a:t>
            </a:r>
            <a:r>
              <a:rPr lang="el-GR" sz="2400">
                <a:latin typeface="Bookman Old Style" pitchFamily="18" charset="0"/>
              </a:rPr>
              <a:t>ΚΑΤΑΝΟΜΗΣ Η ΤΙΜΗ ΤΗΣ </a:t>
            </a:r>
            <a:r>
              <a:rPr lang="en-US" sz="2400">
                <a:latin typeface="Bookman Old Style" pitchFamily="18" charset="0"/>
              </a:rPr>
              <a:t>t</a:t>
            </a:r>
            <a:r>
              <a:rPr lang="el-GR" sz="2400">
                <a:latin typeface="Bookman Old Style" pitchFamily="18" charset="0"/>
              </a:rPr>
              <a:t> ΔΙΝΕΤΑΙ ΓΙΑ α</a:t>
            </a:r>
            <a:r>
              <a:rPr lang="en-US" sz="2400">
                <a:latin typeface="Bookman Old Style" pitchFamily="18" charset="0"/>
              </a:rPr>
              <a:t> </a:t>
            </a:r>
            <a:r>
              <a:rPr lang="el-GR" sz="2400">
                <a:latin typeface="Bookman Old Style" pitchFamily="18" charset="0"/>
              </a:rPr>
              <a:t>ΠΟΥ ΑΦΟΡΑ ΜΟΝΟΠΛΕΥΡΟ </a:t>
            </a:r>
            <a:r>
              <a:rPr lang="en-US" sz="2400">
                <a:latin typeface="Bookman Old Style" pitchFamily="18" charset="0"/>
              </a:rPr>
              <a:t>TEST</a:t>
            </a:r>
            <a:r>
              <a:rPr lang="el-GR" sz="2400">
                <a:latin typeface="Bookman Old Style" pitchFamily="18" charset="0"/>
                <a:cs typeface="Tahoma" pitchFamily="34" charset="0"/>
              </a:rPr>
              <a:t> </a:t>
            </a:r>
          </a:p>
        </p:txBody>
      </p:sp>
      <p:graphicFrame>
        <p:nvGraphicFramePr>
          <p:cNvPr id="180230" name="Object 6"/>
          <p:cNvGraphicFramePr>
            <a:graphicFrameLocks noGrp="1" noChangeAspect="1"/>
          </p:cNvGraphicFramePr>
          <p:nvPr>
            <p:ph type="clipArt" sz="half" idx="2"/>
          </p:nvPr>
        </p:nvGraphicFramePr>
        <p:xfrm>
          <a:off x="0" y="0"/>
          <a:ext cx="9144000" cy="1981200"/>
        </p:xfrm>
        <a:graphic>
          <a:graphicData uri="http://schemas.openxmlformats.org/presentationml/2006/ole">
            <mc:AlternateContent xmlns:mc="http://schemas.openxmlformats.org/markup-compatibility/2006">
              <mc:Choice xmlns:v="urn:schemas-microsoft-com:vml" Requires="v">
                <p:oleObj spid="_x0000_s195600" name="Φύλλο εργασίας" r:id="rId4" imgW="4829477" imgH="667017" progId="Excel.Sheet.8">
                  <p:embed/>
                </p:oleObj>
              </mc:Choice>
              <mc:Fallback>
                <p:oleObj name="Φύλλο εργασίας" r:id="rId4" imgW="4829477" imgH="667017"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p:spPr>
                  </p:pic>
                </p:oleObj>
              </mc:Fallback>
            </mc:AlternateContent>
          </a:graphicData>
        </a:graphic>
      </p:graphicFrame>
      <p:graphicFrame>
        <p:nvGraphicFramePr>
          <p:cNvPr id="180232" name="Object 8"/>
          <p:cNvGraphicFramePr>
            <a:graphicFrameLocks noChangeAspect="1"/>
          </p:cNvGraphicFramePr>
          <p:nvPr/>
        </p:nvGraphicFramePr>
        <p:xfrm>
          <a:off x="6172200" y="1981200"/>
          <a:ext cx="2971800" cy="1143000"/>
        </p:xfrm>
        <a:graphic>
          <a:graphicData uri="http://schemas.openxmlformats.org/presentationml/2006/ole">
            <mc:AlternateContent xmlns:mc="http://schemas.openxmlformats.org/markup-compatibility/2006">
              <mc:Choice xmlns:v="urn:schemas-microsoft-com:vml" Requires="v">
                <p:oleObj spid="_x0000_s195601" name="Φύλλο εργασίας" r:id="rId6" imgW="1743366" imgH="810077" progId="Excel.Sheet.8">
                  <p:embed/>
                </p:oleObj>
              </mc:Choice>
              <mc:Fallback>
                <p:oleObj name="Φύλλο εργασίας" r:id="rId6" imgW="1743366" imgH="810077" progId="Excel.Shee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981200"/>
                        <a:ext cx="297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sz="half" idx="1"/>
          </p:nvPr>
        </p:nvSpPr>
        <p:spPr>
          <a:xfrm>
            <a:off x="0" y="2057400"/>
            <a:ext cx="9144000" cy="4800600"/>
          </a:xfrm>
        </p:spPr>
        <p:txBody>
          <a:bodyPr/>
          <a:lstStyle/>
          <a:p>
            <a:pPr algn="just">
              <a:lnSpc>
                <a:spcPct val="90000"/>
              </a:lnSpc>
            </a:pPr>
            <a:r>
              <a:rPr lang="en-US" sz="2800" b="1">
                <a:latin typeface="Bookman Old Style" pitchFamily="18" charset="0"/>
                <a:cs typeface="Tahoma" pitchFamily="34" charset="0"/>
              </a:rPr>
              <a:t>b</a:t>
            </a:r>
            <a:r>
              <a:rPr lang="el-GR" sz="2800" b="1" baseline="-30000">
                <a:latin typeface="Bookman Old Style" pitchFamily="18" charset="0"/>
                <a:cs typeface="Tahoma" pitchFamily="34" charset="0"/>
              </a:rPr>
              <a:t>0  </a:t>
            </a:r>
            <a:r>
              <a:rPr lang="el-GR" sz="2800" b="1">
                <a:latin typeface="Bookman Old Style" pitchFamily="18" charset="0"/>
                <a:cs typeface="Tahoma" pitchFamily="34" charset="0"/>
              </a:rPr>
              <a:t>        </a:t>
            </a:r>
            <a:r>
              <a:rPr lang="en-US" sz="2800">
                <a:latin typeface="Bookman Old Style" pitchFamily="18" charset="0"/>
                <a:cs typeface="Tahoma" pitchFamily="34" charset="0"/>
              </a:rPr>
              <a:t>t</a:t>
            </a:r>
            <a:r>
              <a:rPr lang="el-GR" sz="2800" baseline="-30000">
                <a:latin typeface="Bookman Old Style" pitchFamily="18" charset="0"/>
                <a:cs typeface="Tahoma" pitchFamily="34" charset="0"/>
              </a:rPr>
              <a:t>0</a:t>
            </a:r>
            <a:r>
              <a:rPr lang="el-GR" sz="2800">
                <a:latin typeface="Bookman Old Style" pitchFamily="18" charset="0"/>
                <a:cs typeface="Tahoma" pitchFamily="34" charset="0"/>
              </a:rPr>
              <a:t> =-2,94</a:t>
            </a:r>
            <a:endParaRPr lang="el-GR" sz="2800">
              <a:latin typeface="Bookman Old Style" pitchFamily="18" charset="0"/>
              <a:cs typeface="Times New Roman" pitchFamily="18" charset="0"/>
            </a:endParaRPr>
          </a:p>
          <a:p>
            <a:pPr algn="just">
              <a:lnSpc>
                <a:spcPct val="90000"/>
              </a:lnSpc>
            </a:pPr>
            <a:r>
              <a:rPr lang="el-GR" sz="2800" u="sng">
                <a:latin typeface="Bookman Old Style" pitchFamily="18" charset="0"/>
                <a:cs typeface="Tahoma" pitchFamily="34" charset="0"/>
              </a:rPr>
              <a:t>Το κριτήριο αποφάσεως</a:t>
            </a:r>
            <a:endParaRPr lang="el-GR" sz="2800">
              <a:latin typeface="Bookman Old Style" pitchFamily="18" charset="0"/>
              <a:cs typeface="Times New Roman" pitchFamily="18" charset="0"/>
            </a:endParaRPr>
          </a:p>
          <a:p>
            <a:pPr algn="just">
              <a:lnSpc>
                <a:spcPct val="90000"/>
              </a:lnSpc>
            </a:pPr>
            <a:r>
              <a:rPr lang="el-GR" sz="2800">
                <a:latin typeface="Bookman Old Style" pitchFamily="18" charset="0"/>
                <a:cs typeface="Tahoma" pitchFamily="34" charset="0"/>
              </a:rPr>
              <a:t>Απορρίπτουμε την Η</a:t>
            </a:r>
            <a:r>
              <a:rPr lang="el-GR" sz="2800" baseline="-30000">
                <a:latin typeface="Bookman Old Style" pitchFamily="18" charset="0"/>
                <a:cs typeface="Tahoma" pitchFamily="34" charset="0"/>
              </a:rPr>
              <a:t>0</a:t>
            </a:r>
            <a:r>
              <a:rPr lang="el-GR" sz="2800">
                <a:latin typeface="Bookman Old Style" pitchFamily="18" charset="0"/>
                <a:cs typeface="Tahoma" pitchFamily="34" charset="0"/>
              </a:rPr>
              <a:t> στο επίπεδο σημαντικότητας 0,05 εάν</a:t>
            </a:r>
            <a:endParaRPr lang="el-GR" sz="2800">
              <a:latin typeface="Bookman Old Style" pitchFamily="18" charset="0"/>
              <a:cs typeface="Times New Roman" pitchFamily="18" charset="0"/>
            </a:endParaRPr>
          </a:p>
          <a:p>
            <a:pPr algn="just">
              <a:lnSpc>
                <a:spcPct val="90000"/>
              </a:lnSpc>
            </a:pPr>
            <a:r>
              <a:rPr lang="en-US" sz="2800">
                <a:latin typeface="Bookman Old Style" pitchFamily="18" charset="0"/>
                <a:cs typeface="Tahoma" pitchFamily="34" charset="0"/>
              </a:rPr>
              <a:t>t</a:t>
            </a:r>
            <a:r>
              <a:rPr lang="el-GR" sz="2800">
                <a:latin typeface="Bookman Old Style" pitchFamily="18" charset="0"/>
                <a:cs typeface="Tahoma" pitchFamily="34" charset="0"/>
              </a:rPr>
              <a:t>&lt;-</a:t>
            </a:r>
            <a:r>
              <a:rPr lang="en-US" sz="2800">
                <a:latin typeface="Bookman Old Style" pitchFamily="18" charset="0"/>
                <a:cs typeface="Tahoma" pitchFamily="34" charset="0"/>
              </a:rPr>
              <a:t>t</a:t>
            </a:r>
            <a:r>
              <a:rPr lang="el-GR" sz="2800" baseline="-30000">
                <a:latin typeface="Bookman Old Style" pitchFamily="18" charset="0"/>
                <a:cs typeface="Tahoma" pitchFamily="34" charset="0"/>
              </a:rPr>
              <a:t>0,025=α/2=0,05/2    </a:t>
            </a:r>
            <a:r>
              <a:rPr lang="el-GR" sz="2800">
                <a:latin typeface="Bookman Old Style" pitchFamily="18" charset="0"/>
                <a:cs typeface="Tahoma" pitchFamily="34" charset="0"/>
              </a:rPr>
              <a:t>ή</a:t>
            </a:r>
            <a:endParaRPr lang="el-GR" sz="2800">
              <a:latin typeface="Bookman Old Style" pitchFamily="18" charset="0"/>
              <a:cs typeface="Times New Roman" pitchFamily="18" charset="0"/>
            </a:endParaRPr>
          </a:p>
          <a:p>
            <a:pPr algn="just">
              <a:lnSpc>
                <a:spcPct val="90000"/>
              </a:lnSpc>
            </a:pPr>
            <a:r>
              <a:rPr lang="en-US" sz="2800">
                <a:latin typeface="Bookman Old Style" pitchFamily="18" charset="0"/>
                <a:cs typeface="Tahoma" pitchFamily="34" charset="0"/>
              </a:rPr>
              <a:t>t</a:t>
            </a:r>
            <a:r>
              <a:rPr lang="el-GR" sz="2800">
                <a:latin typeface="Bookman Old Style" pitchFamily="18" charset="0"/>
                <a:cs typeface="Tahoma" pitchFamily="34" charset="0"/>
              </a:rPr>
              <a:t>&gt;</a:t>
            </a:r>
            <a:r>
              <a:rPr lang="en-US" sz="2800">
                <a:latin typeface="Bookman Old Style" pitchFamily="18" charset="0"/>
                <a:cs typeface="Tahoma" pitchFamily="34" charset="0"/>
              </a:rPr>
              <a:t>t</a:t>
            </a:r>
            <a:r>
              <a:rPr lang="el-GR" sz="2800" baseline="-30000">
                <a:latin typeface="Bookman Old Style" pitchFamily="18" charset="0"/>
                <a:cs typeface="Tahoma" pitchFamily="34" charset="0"/>
              </a:rPr>
              <a:t>0,025    </a:t>
            </a:r>
            <a:r>
              <a:rPr lang="el-GR" sz="2800">
                <a:latin typeface="Bookman Old Style" pitchFamily="18" charset="0"/>
                <a:cs typeface="Tahoma" pitchFamily="34" charset="0"/>
              </a:rPr>
              <a:t> με </a:t>
            </a:r>
            <a:r>
              <a:rPr lang="en-US" sz="2800">
                <a:latin typeface="Bookman Old Style" pitchFamily="18" charset="0"/>
                <a:cs typeface="Tahoma" pitchFamily="34" charset="0"/>
              </a:rPr>
              <a:t>n</a:t>
            </a:r>
            <a:r>
              <a:rPr lang="el-GR" sz="2800">
                <a:latin typeface="Bookman Old Style" pitchFamily="18" charset="0"/>
                <a:cs typeface="Tahoma" pitchFamily="34" charset="0"/>
              </a:rPr>
              <a:t>-2=12-2=10  βαθμούς ελευθερίας</a:t>
            </a:r>
            <a:endParaRPr lang="el-GR" sz="2800">
              <a:latin typeface="Bookman Old Style" pitchFamily="18" charset="0"/>
              <a:cs typeface="Times New Roman" pitchFamily="18" charset="0"/>
            </a:endParaRPr>
          </a:p>
          <a:p>
            <a:pPr algn="just">
              <a:lnSpc>
                <a:spcPct val="90000"/>
              </a:lnSpc>
            </a:pPr>
            <a:r>
              <a:rPr lang="el-GR" sz="2800">
                <a:latin typeface="Bookman Old Style" pitchFamily="18" charset="0"/>
                <a:cs typeface="Tahoma" pitchFamily="34" charset="0"/>
              </a:rPr>
              <a:t>Η κριτική τιμή του </a:t>
            </a:r>
            <a:r>
              <a:rPr lang="en-US" sz="2800">
                <a:latin typeface="Bookman Old Style" pitchFamily="18" charset="0"/>
                <a:cs typeface="Tahoma" pitchFamily="34" charset="0"/>
              </a:rPr>
              <a:t>t</a:t>
            </a:r>
            <a:r>
              <a:rPr lang="el-GR" sz="2800">
                <a:latin typeface="Bookman Old Style" pitchFamily="18" charset="0"/>
                <a:cs typeface="Tahoma" pitchFamily="34" charset="0"/>
              </a:rPr>
              <a:t> με 10 βαθμούς ελευθερίας και  0,025 είναι (από τον πίνακα) </a:t>
            </a:r>
            <a:r>
              <a:rPr lang="en-US" sz="2800">
                <a:latin typeface="Bookman Old Style" pitchFamily="18" charset="0"/>
                <a:cs typeface="Tahoma" pitchFamily="34" charset="0"/>
              </a:rPr>
              <a:t>t</a:t>
            </a:r>
            <a:r>
              <a:rPr lang="el-GR" sz="2800" baseline="-30000">
                <a:latin typeface="Bookman Old Style" pitchFamily="18" charset="0"/>
                <a:cs typeface="Tahoma" pitchFamily="34" charset="0"/>
              </a:rPr>
              <a:t>0,025</a:t>
            </a:r>
            <a:r>
              <a:rPr lang="el-GR" sz="2800">
                <a:latin typeface="Bookman Old Style" pitchFamily="18" charset="0"/>
                <a:cs typeface="Tahoma" pitchFamily="34" charset="0"/>
              </a:rPr>
              <a:t> = 2,228</a:t>
            </a:r>
            <a:endParaRPr lang="el-GR" sz="2800">
              <a:latin typeface="Bookman Old Style" pitchFamily="18" charset="0"/>
              <a:cs typeface="Times New Roman" pitchFamily="18" charset="0"/>
            </a:endParaRPr>
          </a:p>
          <a:p>
            <a:pPr algn="just">
              <a:lnSpc>
                <a:spcPct val="90000"/>
              </a:lnSpc>
            </a:pPr>
            <a:r>
              <a:rPr lang="el-GR" sz="2800">
                <a:latin typeface="Bookman Old Style" pitchFamily="18" charset="0"/>
                <a:cs typeface="Tahoma" pitchFamily="34" charset="0"/>
              </a:rPr>
              <a:t>Άρα με </a:t>
            </a:r>
            <a:r>
              <a:rPr lang="en-US" sz="2800">
                <a:latin typeface="Bookman Old Style" pitchFamily="18" charset="0"/>
                <a:cs typeface="Tahoma" pitchFamily="34" charset="0"/>
              </a:rPr>
              <a:t>t</a:t>
            </a:r>
            <a:r>
              <a:rPr lang="el-GR" sz="2800" baseline="-30000">
                <a:latin typeface="Bookman Old Style" pitchFamily="18" charset="0"/>
                <a:cs typeface="Tahoma" pitchFamily="34" charset="0"/>
              </a:rPr>
              <a:t>0</a:t>
            </a:r>
            <a:r>
              <a:rPr lang="el-GR" sz="2800">
                <a:latin typeface="Bookman Old Style" pitchFamily="18" charset="0"/>
                <a:cs typeface="Tahoma" pitchFamily="34" charset="0"/>
              </a:rPr>
              <a:t> = -2,941 &lt; - 2,228 απορρίπτουμε  την βασική υπόθεση </a:t>
            </a:r>
            <a:r>
              <a:rPr lang="en-US" sz="2800">
                <a:latin typeface="Bookman Old Style" pitchFamily="18" charset="0"/>
                <a:cs typeface="Tahoma" pitchFamily="34" charset="0"/>
              </a:rPr>
              <a:t>H</a:t>
            </a:r>
            <a:r>
              <a:rPr lang="el-GR" sz="2800" baseline="-30000">
                <a:latin typeface="Bookman Old Style" pitchFamily="18" charset="0"/>
                <a:cs typeface="Tahoma" pitchFamily="34" charset="0"/>
              </a:rPr>
              <a:t>0 </a:t>
            </a:r>
            <a:r>
              <a:rPr lang="el-GR" sz="2800">
                <a:latin typeface="Bookman Old Style" pitchFamily="18" charset="0"/>
                <a:cs typeface="Tahoma" pitchFamily="34" charset="0"/>
              </a:rPr>
              <a:t> ότι </a:t>
            </a:r>
            <a:r>
              <a:rPr lang="en-US" sz="2800">
                <a:latin typeface="Bookman Old Style" pitchFamily="18" charset="0"/>
                <a:cs typeface="Tahoma" pitchFamily="34" charset="0"/>
              </a:rPr>
              <a:t>b</a:t>
            </a:r>
            <a:r>
              <a:rPr lang="el-GR" sz="2800" baseline="-30000">
                <a:latin typeface="Bookman Old Style" pitchFamily="18" charset="0"/>
                <a:cs typeface="Tahoma" pitchFamily="34" charset="0"/>
              </a:rPr>
              <a:t>0</a:t>
            </a:r>
            <a:r>
              <a:rPr lang="el-GR" sz="2800">
                <a:latin typeface="Bookman Old Style" pitchFamily="18" charset="0"/>
                <a:cs typeface="Tahoma" pitchFamily="34" charset="0"/>
              </a:rPr>
              <a:t>=0</a:t>
            </a:r>
            <a:endParaRPr lang="el-GR" sz="2800">
              <a:latin typeface="Bookman Old Style" pitchFamily="18" charset="0"/>
              <a:cs typeface="Times New Roman" pitchFamily="18" charset="0"/>
            </a:endParaRPr>
          </a:p>
        </p:txBody>
      </p:sp>
      <p:graphicFrame>
        <p:nvGraphicFramePr>
          <p:cNvPr id="181253" name="Object 5"/>
          <p:cNvGraphicFramePr>
            <a:graphicFrameLocks noChangeAspect="1"/>
          </p:cNvGraphicFramePr>
          <p:nvPr/>
        </p:nvGraphicFramePr>
        <p:xfrm>
          <a:off x="0" y="0"/>
          <a:ext cx="9144000" cy="1981200"/>
        </p:xfrm>
        <a:graphic>
          <a:graphicData uri="http://schemas.openxmlformats.org/presentationml/2006/ole">
            <mc:AlternateContent xmlns:mc="http://schemas.openxmlformats.org/markup-compatibility/2006">
              <mc:Choice xmlns:v="urn:schemas-microsoft-com:vml" Requires="v">
                <p:oleObj spid="_x0000_s181262" name="Φύλλο εργασίας" r:id="rId4" imgW="4829477" imgH="667017" progId="Excel.Sheet.8">
                  <p:embed/>
                </p:oleObj>
              </mc:Choice>
              <mc:Fallback>
                <p:oleObj name="Φύλλο εργασίας" r:id="rId4" imgW="4829477" imgH="667017"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0"/>
            <a:ext cx="7772400" cy="990600"/>
          </a:xfrm>
        </p:spPr>
        <p:txBody>
          <a:bodyPr/>
          <a:lstStyle/>
          <a:p>
            <a:r>
              <a:rPr lang="el-GR" b="1">
                <a:cs typeface="Times New Roman" pitchFamily="18" charset="0"/>
              </a:rPr>
              <a:t>Κριτήριο F</a:t>
            </a:r>
            <a:r>
              <a:rPr lang="el-GR"/>
              <a:t> </a:t>
            </a:r>
          </a:p>
        </p:txBody>
      </p:sp>
      <p:sp>
        <p:nvSpPr>
          <p:cNvPr id="184323" name="Rectangle 3"/>
          <p:cNvSpPr>
            <a:spLocks noGrp="1" noChangeArrowheads="1"/>
          </p:cNvSpPr>
          <p:nvPr>
            <p:ph idx="1"/>
          </p:nvPr>
        </p:nvSpPr>
        <p:spPr>
          <a:xfrm>
            <a:off x="0" y="1143000"/>
            <a:ext cx="9144000" cy="5715000"/>
          </a:xfrm>
        </p:spPr>
        <p:txBody>
          <a:bodyPr/>
          <a:lstStyle/>
          <a:p>
            <a:pPr algn="just"/>
            <a:r>
              <a:rPr lang="el-GR">
                <a:latin typeface="Bookman Old Style" pitchFamily="18" charset="0"/>
                <a:cs typeface="Tahoma" pitchFamily="34" charset="0"/>
              </a:rPr>
              <a:t>Για να προσδιορίσουμε τη "σημαντικότητα" της τιμής του </a:t>
            </a:r>
            <a:r>
              <a:rPr lang="en-US">
                <a:latin typeface="Bookman Old Style" pitchFamily="18" charset="0"/>
                <a:cs typeface="Tahoma" pitchFamily="34" charset="0"/>
              </a:rPr>
              <a:t>R</a:t>
            </a:r>
            <a:r>
              <a:rPr lang="el-GR" baseline="30000">
                <a:latin typeface="Bookman Old Style" pitchFamily="18" charset="0"/>
                <a:cs typeface="Tahoma" pitchFamily="34" charset="0"/>
              </a:rPr>
              <a:t>2</a:t>
            </a:r>
            <a:r>
              <a:rPr lang="el-GR">
                <a:latin typeface="Bookman Old Style" pitchFamily="18" charset="0"/>
                <a:cs typeface="Tahoma" pitchFamily="34" charset="0"/>
              </a:rPr>
              <a:t>  </a:t>
            </a:r>
            <a:endParaRPr lang="en-US">
              <a:latin typeface="Bookman Old Style" pitchFamily="18" charset="0"/>
              <a:cs typeface="Tahoma" pitchFamily="34" charset="0"/>
            </a:endParaRPr>
          </a:p>
          <a:p>
            <a:pPr lvl="1" algn="just"/>
            <a:r>
              <a:rPr lang="el-GR">
                <a:latin typeface="Bookman Old Style" pitchFamily="18" charset="0"/>
                <a:cs typeface="Tahoma" pitchFamily="34" charset="0"/>
              </a:rPr>
              <a:t>δηλ. αν είναι "σημαντικά" διάφορη του μηδενός</a:t>
            </a:r>
            <a:endParaRPr lang="en-US">
              <a:latin typeface="Bookman Old Style" pitchFamily="18" charset="0"/>
              <a:cs typeface="Tahoma" pitchFamily="34" charset="0"/>
            </a:endParaRPr>
          </a:p>
          <a:p>
            <a:pPr algn="just"/>
            <a:r>
              <a:rPr lang="el-GR">
                <a:latin typeface="Bookman Old Style" pitchFamily="18" charset="0"/>
                <a:cs typeface="Tahoma" pitchFamily="34" charset="0"/>
              </a:rPr>
              <a:t>υπολογίζουμε την τιμή του δείκτη F για ένα επίπεδο σημαντικότητας που επιθυμούμε (π.χ 95%).</a:t>
            </a:r>
            <a:endParaRPr lang="el-GR">
              <a:latin typeface="Bookman Old Style" pitchFamily="18" charset="0"/>
              <a:cs typeface="Times New Roman" pitchFamily="18" charset="0"/>
            </a:endParaRPr>
          </a:p>
          <a:p>
            <a:pPr algn="just"/>
            <a:r>
              <a:rPr lang="el-GR">
                <a:latin typeface="Bookman Old Style" pitchFamily="18" charset="0"/>
                <a:cs typeface="Tahoma" pitchFamily="34" charset="0"/>
              </a:rPr>
              <a:t>Εάν έχουμε μικρό αριθμό δεδομένων </a:t>
            </a:r>
            <a:r>
              <a:rPr lang="el-GR">
                <a:latin typeface="Bookman Old Style" pitchFamily="18" charset="0"/>
              </a:rPr>
              <a:t>η</a:t>
            </a:r>
            <a:r>
              <a:rPr lang="el-GR">
                <a:latin typeface="Bookman Old Style" pitchFamily="18" charset="0"/>
                <a:cs typeface="Tahoma" pitchFamily="34" charset="0"/>
              </a:rPr>
              <a:t> τιμή του </a:t>
            </a:r>
            <a:r>
              <a:rPr lang="en-US">
                <a:latin typeface="Bookman Old Style" pitchFamily="18" charset="0"/>
                <a:cs typeface="Tahoma" pitchFamily="34" charset="0"/>
              </a:rPr>
              <a:t>R</a:t>
            </a:r>
            <a:r>
              <a:rPr lang="el-GR" baseline="30000">
                <a:latin typeface="Bookman Old Style" pitchFamily="18" charset="0"/>
              </a:rPr>
              <a:t>2</a:t>
            </a:r>
            <a:r>
              <a:rPr lang="el-GR">
                <a:latin typeface="Bookman Old Style" pitchFamily="18" charset="0"/>
                <a:cs typeface="Tahoma" pitchFamily="34" charset="0"/>
              </a:rPr>
              <a:t>  μπορεί να είναι "πλασματικά" μεγάλη. </a:t>
            </a:r>
          </a:p>
        </p:txBody>
      </p:sp>
    </p:spTree>
  </p:cSld>
  <p:clrMapOvr>
    <a:masterClrMapping/>
  </p:clrMapOvr>
  <p:transition spd="med">
    <p:random/>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0" y="0"/>
            <a:ext cx="9144000" cy="6858000"/>
          </a:xfrm>
        </p:spPr>
        <p:txBody>
          <a:bodyPr/>
          <a:lstStyle/>
          <a:p>
            <a:pPr algn="just"/>
            <a:r>
              <a:rPr lang="el-GR">
                <a:latin typeface="Bookman Old Style" pitchFamily="18" charset="0"/>
              </a:rPr>
              <a:t>Σ</a:t>
            </a:r>
            <a:r>
              <a:rPr lang="el-GR">
                <a:latin typeface="Bookman Old Style" pitchFamily="18" charset="0"/>
                <a:cs typeface="Tahoma" pitchFamily="34" charset="0"/>
              </a:rPr>
              <a:t>την απλή παλινδρόμησης το </a:t>
            </a:r>
            <a:r>
              <a:rPr lang="en-US">
                <a:latin typeface="Bookman Old Style" pitchFamily="18" charset="0"/>
                <a:cs typeface="Tahoma" pitchFamily="34" charset="0"/>
              </a:rPr>
              <a:t>F test</a:t>
            </a:r>
            <a:r>
              <a:rPr lang="el-GR">
                <a:latin typeface="Bookman Old Style" pitchFamily="18" charset="0"/>
                <a:cs typeface="Tahoma" pitchFamily="34" charset="0"/>
              </a:rPr>
              <a:t> μας παρέχει τα ίδια αποτελέσματα με το  </a:t>
            </a:r>
            <a:r>
              <a:rPr lang="en-US">
                <a:latin typeface="Bookman Old Style" pitchFamily="18" charset="0"/>
                <a:cs typeface="Tahoma" pitchFamily="34" charset="0"/>
              </a:rPr>
              <a:t>t test</a:t>
            </a:r>
            <a:r>
              <a:rPr lang="el-GR" sz="2800">
                <a:latin typeface="Bookman Old Style" pitchFamily="18" charset="0"/>
                <a:cs typeface="Tahoma" pitchFamily="34" charset="0"/>
              </a:rPr>
              <a:t> </a:t>
            </a:r>
            <a:endParaRPr lang="el-GR" sz="2800">
              <a:latin typeface="Bookman Old Style" pitchFamily="18" charset="0"/>
            </a:endParaRPr>
          </a:p>
          <a:p>
            <a:pPr lvl="1" algn="just"/>
            <a:r>
              <a:rPr lang="el-GR">
                <a:latin typeface="Bookman Old Style" pitchFamily="18" charset="0"/>
                <a:cs typeface="Tahoma" pitchFamily="34" charset="0"/>
              </a:rPr>
              <a:t>αν το </a:t>
            </a:r>
            <a:r>
              <a:rPr lang="en-US">
                <a:latin typeface="Bookman Old Style" pitchFamily="18" charset="0"/>
                <a:cs typeface="Tahoma" pitchFamily="34" charset="0"/>
              </a:rPr>
              <a:t>t test</a:t>
            </a:r>
            <a:r>
              <a:rPr lang="el-GR">
                <a:latin typeface="Bookman Old Style" pitchFamily="18" charset="0"/>
                <a:cs typeface="Tahoma" pitchFamily="34" charset="0"/>
              </a:rPr>
              <a:t> μας υποδείξει ότι το </a:t>
            </a:r>
            <a:r>
              <a:rPr lang="en-US">
                <a:latin typeface="Bookman Old Style" pitchFamily="18" charset="0"/>
                <a:cs typeface="Tahoma" pitchFamily="34" charset="0"/>
              </a:rPr>
              <a:t>b</a:t>
            </a:r>
            <a:r>
              <a:rPr lang="el-GR">
                <a:latin typeface="Bookman Old Style" pitchFamily="18" charset="0"/>
                <a:cs typeface="Tahoma" pitchFamily="34" charset="0"/>
              </a:rPr>
              <a:t>1≠0 και άρα η σχέση είναι στατιστικά σημαντική το ίδιο θα μας υποδείξει και το </a:t>
            </a:r>
            <a:r>
              <a:rPr lang="en-US">
                <a:latin typeface="Bookman Old Style" pitchFamily="18" charset="0"/>
                <a:cs typeface="Tahoma" pitchFamily="34" charset="0"/>
              </a:rPr>
              <a:t>F test</a:t>
            </a:r>
            <a:r>
              <a:rPr lang="el-GR">
                <a:latin typeface="Bookman Old Style" pitchFamily="18" charset="0"/>
                <a:cs typeface="Tahoma" pitchFamily="34" charset="0"/>
              </a:rPr>
              <a:t>.</a:t>
            </a:r>
            <a:r>
              <a:rPr lang="el-GR" sz="2400">
                <a:latin typeface="Bookman Old Style" pitchFamily="18" charset="0"/>
                <a:cs typeface="Tahoma" pitchFamily="34" charset="0"/>
              </a:rPr>
              <a:t> </a:t>
            </a:r>
            <a:endParaRPr lang="el-GR" sz="2400">
              <a:latin typeface="Bookman Old Style" pitchFamily="18" charset="0"/>
            </a:endParaRPr>
          </a:p>
          <a:p>
            <a:pPr algn="just"/>
            <a:r>
              <a:rPr lang="el-GR">
                <a:latin typeface="Bookman Old Style" pitchFamily="18" charset="0"/>
                <a:cs typeface="Tahoma" pitchFamily="34" charset="0"/>
              </a:rPr>
              <a:t>Αν έχουμε περισσότερες από μια ανεξάρτητες μεταβλητές τότε μόνο το </a:t>
            </a:r>
            <a:r>
              <a:rPr lang="en-US">
                <a:latin typeface="Bookman Old Style" pitchFamily="18" charset="0"/>
                <a:cs typeface="Tahoma" pitchFamily="34" charset="0"/>
              </a:rPr>
              <a:t>F test</a:t>
            </a:r>
            <a:r>
              <a:rPr lang="el-GR">
                <a:latin typeface="Bookman Old Style" pitchFamily="18" charset="0"/>
                <a:cs typeface="Tahoma" pitchFamily="34" charset="0"/>
              </a:rPr>
              <a:t>  μπορεί να υποδείξει ότι η σχέση της εξαρτημένης μεταβλητής με της ανεξάρτητες είναι ολικά στατιστικά σημαντική. </a:t>
            </a:r>
          </a:p>
        </p:txBody>
      </p:sp>
    </p:spTree>
  </p:cSld>
  <p:clrMapOvr>
    <a:masterClrMapping/>
  </p:clrMapOvr>
  <p:transition spd="med">
    <p:random/>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idx="1"/>
          </p:nvPr>
        </p:nvSpPr>
        <p:spPr>
          <a:xfrm>
            <a:off x="0" y="0"/>
            <a:ext cx="9144000" cy="6858000"/>
          </a:xfrm>
        </p:spPr>
        <p:txBody>
          <a:bodyPr/>
          <a:lstStyle/>
          <a:p>
            <a:pPr algn="just"/>
            <a:endParaRPr lang="el-GR">
              <a:latin typeface="Bookman Old Style" pitchFamily="18" charset="0"/>
            </a:endParaRPr>
          </a:p>
          <a:p>
            <a:pPr algn="just"/>
            <a:endParaRPr lang="el-GR">
              <a:latin typeface="Bookman Old Style" pitchFamily="18" charset="0"/>
            </a:endParaRPr>
          </a:p>
          <a:p>
            <a:pPr algn="just"/>
            <a:endParaRPr lang="el-GR">
              <a:latin typeface="Bookman Old Style" pitchFamily="18" charset="0"/>
            </a:endParaRPr>
          </a:p>
          <a:p>
            <a:pPr algn="just"/>
            <a:endParaRPr lang="el-GR">
              <a:latin typeface="Bookman Old Style" pitchFamily="18" charset="0"/>
            </a:endParaRPr>
          </a:p>
          <a:p>
            <a:pPr algn="just"/>
            <a:endParaRPr lang="el-GR">
              <a:latin typeface="Bookman Old Style" pitchFamily="18" charset="0"/>
            </a:endParaRPr>
          </a:p>
          <a:p>
            <a:pPr algn="just"/>
            <a:r>
              <a:rPr lang="el-GR">
                <a:latin typeface="Bookman Old Style" pitchFamily="18" charset="0"/>
                <a:cs typeface="Tahoma" pitchFamily="34" charset="0"/>
              </a:rPr>
              <a:t>Όπου: n = Το πλήθος παρατηρήσεων (x</a:t>
            </a:r>
            <a:r>
              <a:rPr lang="en-US" baseline="-30000">
                <a:latin typeface="Bookman Old Style" pitchFamily="18" charset="0"/>
                <a:cs typeface="Tahoma" pitchFamily="34" charset="0"/>
              </a:rPr>
              <a:t>i</a:t>
            </a:r>
            <a:r>
              <a:rPr lang="el-GR">
                <a:latin typeface="Bookman Old Style" pitchFamily="18" charset="0"/>
                <a:cs typeface="Tahoma" pitchFamily="34" charset="0"/>
              </a:rPr>
              <a:t>, γ</a:t>
            </a:r>
            <a:r>
              <a:rPr lang="en-US" baseline="-30000">
                <a:latin typeface="Bookman Old Style" pitchFamily="18" charset="0"/>
                <a:cs typeface="Tahoma" pitchFamily="34" charset="0"/>
              </a:rPr>
              <a:t>i</a:t>
            </a:r>
            <a:r>
              <a:rPr lang="el-GR">
                <a:latin typeface="Bookman Old Style" pitchFamily="18" charset="0"/>
                <a:cs typeface="Tahoma" pitchFamily="34" charset="0"/>
              </a:rPr>
              <a:t>)</a:t>
            </a:r>
            <a:endParaRPr lang="el-GR">
              <a:latin typeface="Bookman Old Style" pitchFamily="18" charset="0"/>
              <a:cs typeface="Times New Roman" pitchFamily="18" charset="0"/>
            </a:endParaRPr>
          </a:p>
          <a:p>
            <a:pPr algn="just"/>
            <a:r>
              <a:rPr lang="el-GR">
                <a:latin typeface="Bookman Old Style" pitchFamily="18" charset="0"/>
                <a:cs typeface="Tahoma" pitchFamily="34" charset="0"/>
              </a:rPr>
              <a:t>         </a:t>
            </a:r>
            <a:r>
              <a:rPr lang="en-US">
                <a:latin typeface="Bookman Old Style" pitchFamily="18" charset="0"/>
                <a:cs typeface="Tahoma" pitchFamily="34" charset="0"/>
              </a:rPr>
              <a:t>m</a:t>
            </a:r>
            <a:r>
              <a:rPr lang="el-GR">
                <a:latin typeface="Bookman Old Style" pitchFamily="18" charset="0"/>
                <a:cs typeface="Tahoma" pitchFamily="34" charset="0"/>
              </a:rPr>
              <a:t>=0 αριθμός των παραμέτρων (είναι δύο για την απλή παλινδρόμηση: b</a:t>
            </a:r>
            <a:r>
              <a:rPr lang="el-GR" baseline="-30000">
                <a:latin typeface="Bookman Old Style" pitchFamily="18" charset="0"/>
                <a:cs typeface="Tahoma" pitchFamily="34" charset="0"/>
              </a:rPr>
              <a:t>0</a:t>
            </a:r>
            <a:r>
              <a:rPr lang="el-GR">
                <a:latin typeface="Bookman Old Style" pitchFamily="18" charset="0"/>
                <a:cs typeface="Tahoma" pitchFamily="34" charset="0"/>
              </a:rPr>
              <a:t> και b</a:t>
            </a:r>
            <a:r>
              <a:rPr lang="el-GR" baseline="-30000">
                <a:latin typeface="Bookman Old Style" pitchFamily="18" charset="0"/>
                <a:cs typeface="Tahoma" pitchFamily="34" charset="0"/>
              </a:rPr>
              <a:t>1</a:t>
            </a:r>
            <a:r>
              <a:rPr lang="el-GR">
                <a:latin typeface="Bookman Old Style" pitchFamily="18" charset="0"/>
                <a:cs typeface="Tahoma" pitchFamily="34" charset="0"/>
              </a:rPr>
              <a:t>) ή </a:t>
            </a:r>
            <a:r>
              <a:rPr lang="en-US">
                <a:latin typeface="Bookman Old Style" pitchFamily="18" charset="0"/>
                <a:cs typeface="Tahoma" pitchFamily="34" charset="0"/>
              </a:rPr>
              <a:t>m</a:t>
            </a:r>
            <a:r>
              <a:rPr lang="el-GR">
                <a:latin typeface="Bookman Old Style" pitchFamily="18" charset="0"/>
                <a:cs typeface="Tahoma" pitchFamily="34" charset="0"/>
              </a:rPr>
              <a:t>-1 = αριθμός ανεξάρτητων μεταβλητών</a:t>
            </a:r>
            <a:endParaRPr lang="el-GR">
              <a:latin typeface="Bookman Old Style" pitchFamily="18" charset="0"/>
              <a:cs typeface="Times New Roman" pitchFamily="18" charset="0"/>
            </a:endParaRPr>
          </a:p>
          <a:p>
            <a:pPr algn="just"/>
            <a:r>
              <a:rPr lang="el-GR">
                <a:latin typeface="Bookman Old Style" pitchFamily="18" charset="0"/>
                <a:cs typeface="Tahoma" pitchFamily="34" charset="0"/>
              </a:rPr>
              <a:t>Εδώ οι "βαθμοί ελευθερίας" είναι: m-1 για τον αριθμητή </a:t>
            </a:r>
            <a:endParaRPr lang="el-GR">
              <a:latin typeface="Bookman Old Style" pitchFamily="18" charset="0"/>
              <a:cs typeface="Times New Roman" pitchFamily="18" charset="0"/>
            </a:endParaRPr>
          </a:p>
          <a:p>
            <a:pPr algn="just"/>
            <a:r>
              <a:rPr lang="en-US">
                <a:latin typeface="Bookman Old Style" pitchFamily="18" charset="0"/>
                <a:cs typeface="Tahoma" pitchFamily="34" charset="0"/>
              </a:rPr>
              <a:t>n</a:t>
            </a:r>
            <a:r>
              <a:rPr lang="el-GR">
                <a:latin typeface="Bookman Old Style" pitchFamily="18" charset="0"/>
                <a:cs typeface="Tahoma" pitchFamily="34" charset="0"/>
              </a:rPr>
              <a:t>-m για τον παρανομαστή</a:t>
            </a:r>
          </a:p>
        </p:txBody>
      </p:sp>
      <p:graphicFrame>
        <p:nvGraphicFramePr>
          <p:cNvPr id="186371" name="Object 3"/>
          <p:cNvGraphicFramePr>
            <a:graphicFrameLocks noChangeAspect="1"/>
          </p:cNvGraphicFramePr>
          <p:nvPr/>
        </p:nvGraphicFramePr>
        <p:xfrm>
          <a:off x="0" y="0"/>
          <a:ext cx="8991600" cy="2895600"/>
        </p:xfrm>
        <a:graphic>
          <a:graphicData uri="http://schemas.openxmlformats.org/presentationml/2006/ole">
            <mc:AlternateContent xmlns:mc="http://schemas.openxmlformats.org/markup-compatibility/2006">
              <mc:Choice xmlns:v="urn:schemas-microsoft-com:vml" Requires="v">
                <p:oleObj spid="_x0000_s186380" name="Εξίσωση" r:id="rId4" imgW="2933640" imgH="965160" progId="Equation.3">
                  <p:embed/>
                </p:oleObj>
              </mc:Choice>
              <mc:Fallback>
                <p:oleObj name="Εξίσωση" r:id="rId4" imgW="2933640" imgH="9651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1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0" y="0"/>
            <a:ext cx="9144000" cy="6858000"/>
          </a:xfrm>
        </p:spPr>
        <p:txBody>
          <a:bodyPr/>
          <a:lstStyle/>
          <a:p>
            <a:pPr algn="just"/>
            <a:endParaRPr lang="el-GR" dirty="0">
              <a:latin typeface="Bookman Old Style" pitchFamily="18" charset="0"/>
            </a:endParaRPr>
          </a:p>
          <a:p>
            <a:pPr algn="just"/>
            <a:endParaRPr lang="el-GR" dirty="0">
              <a:latin typeface="Bookman Old Style" pitchFamily="18" charset="0"/>
            </a:endParaRPr>
          </a:p>
          <a:p>
            <a:pPr algn="just"/>
            <a:endParaRPr lang="el-GR" dirty="0">
              <a:latin typeface="Bookman Old Style" pitchFamily="18" charset="0"/>
            </a:endParaRPr>
          </a:p>
          <a:p>
            <a:pPr algn="just"/>
            <a:endParaRPr lang="en-US" sz="3600" dirty="0">
              <a:latin typeface="Bookman Old Style" pitchFamily="18" charset="0"/>
            </a:endParaRPr>
          </a:p>
          <a:p>
            <a:pPr algn="just"/>
            <a:r>
              <a:rPr lang="el-GR" sz="3600" dirty="0">
                <a:latin typeface="Bookman Old Style" pitchFamily="18" charset="0"/>
              </a:rPr>
              <a:t>Γ</a:t>
            </a:r>
            <a:r>
              <a:rPr lang="el-GR" sz="3600" dirty="0">
                <a:latin typeface="Bookman Old Style" pitchFamily="18" charset="0"/>
                <a:cs typeface="Tahoma" pitchFamily="34" charset="0"/>
              </a:rPr>
              <a:t>ια ένα</a:t>
            </a:r>
            <a:r>
              <a:rPr lang="el-GR" sz="3600" dirty="0">
                <a:latin typeface="Bookman Old Style" pitchFamily="18" charset="0"/>
              </a:rPr>
              <a:t> </a:t>
            </a:r>
            <a:r>
              <a:rPr lang="el-GR" sz="3600" dirty="0">
                <a:latin typeface="Bookman Old Style" pitchFamily="18" charset="0"/>
                <a:cs typeface="Tahoma" pitchFamily="34" charset="0"/>
              </a:rPr>
              <a:t>επίπεδο σημαντικότητας α</a:t>
            </a:r>
            <a:endParaRPr lang="el-GR" dirty="0">
              <a:latin typeface="Bookman Old Style" pitchFamily="18" charset="0"/>
            </a:endParaRPr>
          </a:p>
          <a:p>
            <a:pPr algn="just"/>
            <a:r>
              <a:rPr lang="el-GR" dirty="0">
                <a:latin typeface="Bookman Old Style" pitchFamily="18" charset="0"/>
                <a:cs typeface="Tahoma" pitchFamily="34" charset="0"/>
              </a:rPr>
              <a:t>Εάν το </a:t>
            </a:r>
            <a:r>
              <a:rPr lang="en-US" dirty="0">
                <a:latin typeface="Bookman Old Style" pitchFamily="18" charset="0"/>
                <a:cs typeface="Tahoma" pitchFamily="34" charset="0"/>
              </a:rPr>
              <a:t>F</a:t>
            </a:r>
            <a:r>
              <a:rPr lang="el-GR" dirty="0">
                <a:latin typeface="Bookman Old Style" pitchFamily="18" charset="0"/>
                <a:cs typeface="Tahoma" pitchFamily="34" charset="0"/>
              </a:rPr>
              <a:t> είναι μεγαλύτερο από το "κρίσιμο </a:t>
            </a:r>
            <a:r>
              <a:rPr lang="el-GR" dirty="0" err="1">
                <a:latin typeface="Bookman Old Style" pitchFamily="18" charset="0"/>
                <a:cs typeface="Tahoma" pitchFamily="34" charset="0"/>
              </a:rPr>
              <a:t>F</a:t>
            </a:r>
            <a:r>
              <a:rPr lang="el-GR" baseline="-25000" dirty="0" err="1">
                <a:latin typeface="Bookman Old Style" pitchFamily="18" charset="0"/>
                <a:cs typeface="Tahoma" pitchFamily="34" charset="0"/>
              </a:rPr>
              <a:t>α</a:t>
            </a:r>
            <a:r>
              <a:rPr lang="el-GR" dirty="0">
                <a:latin typeface="Bookman Old Style" pitchFamily="18" charset="0"/>
                <a:cs typeface="Tahoma" pitchFamily="34" charset="0"/>
              </a:rPr>
              <a:t>" του πίνακα της κατανομής F τότε </a:t>
            </a:r>
            <a:endParaRPr lang="el-GR" dirty="0">
              <a:latin typeface="Bookman Old Style" pitchFamily="18" charset="0"/>
            </a:endParaRPr>
          </a:p>
          <a:p>
            <a:pPr lvl="1" algn="just">
              <a:buFont typeface="Wingdings" pitchFamily="2" charset="2"/>
              <a:buChar char="Ø"/>
            </a:pPr>
            <a:r>
              <a:rPr lang="el-GR" b="1" dirty="0">
                <a:latin typeface="Bookman Old Style" pitchFamily="18" charset="0"/>
                <a:cs typeface="Tahoma" pitchFamily="34" charset="0"/>
              </a:rPr>
              <a:t>υπάρχει συσχέτιση της ανεξάρτητης μεταβλητής Χ (ή των μεταβλητών</a:t>
            </a:r>
            <a:r>
              <a:rPr lang="el-GR" b="1" dirty="0">
                <a:latin typeface="Bookman Old Style" pitchFamily="18" charset="0"/>
              </a:rPr>
              <a:t> Χ</a:t>
            </a:r>
            <a:r>
              <a:rPr lang="en-US" b="1" baseline="-25000" dirty="0" err="1">
                <a:latin typeface="Bookman Old Style" pitchFamily="18" charset="0"/>
              </a:rPr>
              <a:t>i</a:t>
            </a:r>
            <a:r>
              <a:rPr lang="el-GR" b="1" dirty="0">
                <a:latin typeface="Bookman Old Style" pitchFamily="18" charset="0"/>
              </a:rPr>
              <a:t> </a:t>
            </a:r>
            <a:r>
              <a:rPr lang="el-GR" b="1" dirty="0">
                <a:latin typeface="Bookman Old Style" pitchFamily="18" charset="0"/>
                <a:cs typeface="Tahoma" pitchFamily="34" charset="0"/>
              </a:rPr>
              <a:t>, σε μία πολλαπλή παλινδρόμηση) και της εξαρτημένης Υ.</a:t>
            </a:r>
          </a:p>
        </p:txBody>
      </p:sp>
      <p:graphicFrame>
        <p:nvGraphicFramePr>
          <p:cNvPr id="187395" name="Object 3"/>
          <p:cNvGraphicFramePr>
            <a:graphicFrameLocks noChangeAspect="1"/>
          </p:cNvGraphicFramePr>
          <p:nvPr>
            <p:extLst>
              <p:ext uri="{D42A27DB-BD31-4B8C-83A1-F6EECF244321}">
                <p14:modId xmlns:p14="http://schemas.microsoft.com/office/powerpoint/2010/main" val="89364029"/>
              </p:ext>
            </p:extLst>
          </p:nvPr>
        </p:nvGraphicFramePr>
        <p:xfrm>
          <a:off x="0" y="0"/>
          <a:ext cx="7164288" cy="2276872"/>
        </p:xfrm>
        <a:graphic>
          <a:graphicData uri="http://schemas.openxmlformats.org/presentationml/2006/ole">
            <mc:AlternateContent xmlns:mc="http://schemas.openxmlformats.org/markup-compatibility/2006">
              <mc:Choice xmlns:v="urn:schemas-microsoft-com:vml" Requires="v">
                <p:oleObj spid="_x0000_s187407" name="Εξίσωση" r:id="rId4" imgW="2933640" imgH="965160" progId="Equation.3">
                  <p:embed/>
                </p:oleObj>
              </mc:Choice>
              <mc:Fallback>
                <p:oleObj name="Εξίσωση" r:id="rId4" imgW="2933640" imgH="9651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164288" cy="2276872"/>
                      </a:xfrm>
                      <a:prstGeom prst="rect">
                        <a:avLst/>
                      </a:prstGeom>
                      <a:noFill/>
                      <a:ln>
                        <a:noFill/>
                      </a:ln>
                      <a:effectLst/>
                    </p:spPr>
                  </p:pic>
                </p:oleObj>
              </mc:Fallback>
            </mc:AlternateContent>
          </a:graphicData>
        </a:graphic>
      </p:graphicFrame>
    </p:spTree>
  </p:cSld>
  <p:clrMapOvr>
    <a:masterClrMapping/>
  </p:clrMapOvr>
  <p:transition spd="med">
    <p:random/>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sz="half" idx="1"/>
          </p:nvPr>
        </p:nvSpPr>
        <p:spPr>
          <a:xfrm>
            <a:off x="0" y="0"/>
            <a:ext cx="9144000" cy="3429000"/>
          </a:xfrm>
        </p:spPr>
        <p:txBody>
          <a:bodyPr/>
          <a:lstStyle/>
          <a:p>
            <a:pPr algn="just">
              <a:lnSpc>
                <a:spcPct val="90000"/>
              </a:lnSpc>
            </a:pPr>
            <a:r>
              <a:rPr lang="el-GR" sz="2400" b="1">
                <a:latin typeface="Bookman Old Style" pitchFamily="18" charset="0"/>
                <a:cs typeface="Tahoma" pitchFamily="34" charset="0"/>
              </a:rPr>
              <a:t>Προσοχή : </a:t>
            </a:r>
            <a:r>
              <a:rPr lang="el-GR" sz="2400">
                <a:latin typeface="Bookman Old Style" pitchFamily="18" charset="0"/>
                <a:cs typeface="Tahoma" pitchFamily="34" charset="0"/>
              </a:rPr>
              <a:t>Το γεγονός ότι η βασική υπόθεση έχει απορριφθεί δεν σημαίνει ότι υπάρχει σχέση αιτίας και αποτελέσματος των μεταβλητών Χ και Υ. Το συμπέρασμα αυτό μπορεί να διατυπωθεί μόνον όταν υπάρχει και θεωρητική υποστήριξη και δικαιολόγηση.</a:t>
            </a:r>
            <a:endParaRPr lang="el-GR" sz="2400">
              <a:latin typeface="Bookman Old Style" pitchFamily="18" charset="0"/>
              <a:cs typeface="Times New Roman" pitchFamily="18" charset="0"/>
            </a:endParaRPr>
          </a:p>
          <a:p>
            <a:pPr algn="just">
              <a:lnSpc>
                <a:spcPct val="90000"/>
              </a:lnSpc>
            </a:pPr>
            <a:r>
              <a:rPr lang="el-GR" sz="2400">
                <a:latin typeface="Bookman Old Style" pitchFamily="18" charset="0"/>
                <a:cs typeface="Tahoma" pitchFamily="34" charset="0"/>
              </a:rPr>
              <a:t>Επίσης όπως μπορείτε να διαπιστώσετε και από το παρακάτω γράφημα μια σχέση μπορεί να εμφανίζεται από το δείγμα των δεδομένων μας ότι είναι γραμμική όμως αυτό να μην ισχύει για το σύνολο των δεδομένων.    </a:t>
            </a:r>
            <a:endParaRPr lang="el-GR" sz="2400">
              <a:latin typeface="Bookman Old Style" pitchFamily="18" charset="0"/>
              <a:cs typeface="Times New Roman" pitchFamily="18" charset="0"/>
            </a:endParaRPr>
          </a:p>
          <a:p>
            <a:pPr>
              <a:lnSpc>
                <a:spcPct val="90000"/>
              </a:lnSpc>
            </a:pPr>
            <a:endParaRPr lang="el-GR" sz="2400"/>
          </a:p>
        </p:txBody>
      </p:sp>
      <p:sp>
        <p:nvSpPr>
          <p:cNvPr id="188422" name="Rectangle 6"/>
          <p:cNvSpPr>
            <a:spLocks noChangeArrowheads="1"/>
          </p:cNvSpPr>
          <p:nvPr/>
        </p:nvSpPr>
        <p:spPr bwMode="auto">
          <a:xfrm>
            <a:off x="234315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pic>
        <p:nvPicPr>
          <p:cNvPr id="188423" name="Picture 7" descr="γραφημα παλινδρόμηση σχέση Χ και Υ"/>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0" y="3200400"/>
            <a:ext cx="91440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2" name="camera.wav"/>
      </p:stSnd>
    </p:sndAc>
  </p:transition>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4110</TotalTime>
  <Words>1355</Words>
  <Application>Microsoft Office PowerPoint</Application>
  <PresentationFormat>Προβολή στην οθόνη (4:3)</PresentationFormat>
  <Paragraphs>219</Paragraphs>
  <Slides>24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24</vt:i4>
      </vt:variant>
    </vt:vector>
  </HeadingPairs>
  <TitlesOfParts>
    <vt:vector size="27" baseType="lpstr">
      <vt:lpstr>Προεπιλεγμένη σχεδίαση</vt:lpstr>
      <vt:lpstr>Φύλλο εργασίας</vt:lpstr>
      <vt:lpstr>Εξίσωση</vt:lpstr>
      <vt:lpstr>Παρουσίαση του PowerPoint</vt:lpstr>
      <vt:lpstr>Παρουσίαση του PowerPoint</vt:lpstr>
      <vt:lpstr>Παρουσίαση του PowerPoint</vt:lpstr>
      <vt:lpstr>Παρουσίαση του PowerPoint</vt:lpstr>
      <vt:lpstr>Κριτήριο F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ΝΙΚΟΣ</dc:creator>
  <cp:lastModifiedBy>nikos</cp:lastModifiedBy>
  <cp:revision>131</cp:revision>
  <dcterms:created xsi:type="dcterms:W3CDTF">2002-09-05T15:59:15Z</dcterms:created>
  <dcterms:modified xsi:type="dcterms:W3CDTF">2019-05-12T05:48:05Z</dcterms:modified>
</cp:coreProperties>
</file>