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63" r:id="rId4"/>
    <p:sldId id="270" r:id="rId5"/>
    <p:sldId id="258" r:id="rId6"/>
    <p:sldId id="259" r:id="rId7"/>
    <p:sldId id="260" r:id="rId8"/>
    <p:sldId id="264" r:id="rId9"/>
    <p:sldId id="265" r:id="rId10"/>
    <p:sldId id="266" r:id="rId11"/>
    <p:sldId id="267" r:id="rId12"/>
    <p:sldId id="268" r:id="rId13"/>
    <p:sldId id="269" r:id="rId14"/>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536"/>
    <p:restoredTop sz="92449"/>
  </p:normalViewPr>
  <p:slideViewPr>
    <p:cSldViewPr snapToGrid="0" snapToObjects="1">
      <p:cViewPr varScale="1">
        <p:scale>
          <a:sx n="114" d="100"/>
          <a:sy n="114" d="100"/>
        </p:scale>
        <p:origin x="200" y="2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l-GR"/>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A23DA1-DD06-C945-AD84-8627DD0355D2}" type="datetimeFigureOut">
              <a:rPr lang="el-GR" smtClean="0"/>
              <a:t>31/10/19</a:t>
            </a:fld>
            <a:endParaRPr lang="el-GR"/>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l-GR"/>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l-GR"/>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24FB41-C7F8-E24A-A7F3-B63B0AF5A82A}" type="slidenum">
              <a:rPr lang="el-GR" smtClean="0"/>
              <a:t>‹#›</a:t>
            </a:fld>
            <a:endParaRPr lang="el-GR"/>
          </a:p>
        </p:txBody>
      </p:sp>
    </p:spTree>
    <p:extLst>
      <p:ext uri="{BB962C8B-B14F-4D97-AF65-F5344CB8AC3E}">
        <p14:creationId xmlns:p14="http://schemas.microsoft.com/office/powerpoint/2010/main" val="158940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Θέση εικόνας διαφάνειας 1"/>
          <p:cNvSpPr>
            <a:spLocks noGrp="1" noRot="1" noChangeAspect="1"/>
          </p:cNvSpPr>
          <p:nvPr>
            <p:ph type="sldImg"/>
          </p:nvPr>
        </p:nvSpPr>
        <p:spPr/>
      </p:sp>
      <p:sp>
        <p:nvSpPr>
          <p:cNvPr id="3" name="Θέση σημειώσεων 2"/>
          <p:cNvSpPr>
            <a:spLocks noGrp="1"/>
          </p:cNvSpPr>
          <p:nvPr>
            <p:ph type="body" idx="1"/>
          </p:nvPr>
        </p:nvSpPr>
        <p:spPr/>
        <p:txBody>
          <a:bodyPr/>
          <a:lstStyle/>
          <a:p>
            <a:r>
              <a:rPr lang="el-GR" dirty="0"/>
              <a:t>Δεν οδηγούν σε συγκλίσεις…</a:t>
            </a:r>
          </a:p>
        </p:txBody>
      </p:sp>
      <p:sp>
        <p:nvSpPr>
          <p:cNvPr id="4" name="Θέση αριθμού διαφάνειας 3"/>
          <p:cNvSpPr>
            <a:spLocks noGrp="1"/>
          </p:cNvSpPr>
          <p:nvPr>
            <p:ph type="sldNum" sz="quarter" idx="5"/>
          </p:nvPr>
        </p:nvSpPr>
        <p:spPr/>
        <p:txBody>
          <a:bodyPr/>
          <a:lstStyle/>
          <a:p>
            <a:fld id="{0D24FB41-C7F8-E24A-A7F3-B63B0AF5A82A}" type="slidenum">
              <a:rPr lang="el-GR" smtClean="0"/>
              <a:t>2</a:t>
            </a:fld>
            <a:endParaRPr lang="el-GR"/>
          </a:p>
        </p:txBody>
      </p:sp>
    </p:spTree>
    <p:extLst>
      <p:ext uri="{BB962C8B-B14F-4D97-AF65-F5344CB8AC3E}">
        <p14:creationId xmlns:p14="http://schemas.microsoft.com/office/powerpoint/2010/main" val="25446659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AF016F1-DF4C-1C4C-AC71-390359EF246E}"/>
              </a:ext>
            </a:extLst>
          </p:cNvPr>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p>
        </p:txBody>
      </p:sp>
      <p:sp>
        <p:nvSpPr>
          <p:cNvPr id="3" name="Υπότιτλος 2">
            <a:extLst>
              <a:ext uri="{FF2B5EF4-FFF2-40B4-BE49-F238E27FC236}">
                <a16:creationId xmlns:a16="http://schemas.microsoft.com/office/drawing/2014/main" id="{C7D9062A-F3F7-9B47-8467-31253C6E391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 στυλ του υπότιτλου του υποδείγματος</a:t>
            </a:r>
          </a:p>
        </p:txBody>
      </p:sp>
      <p:sp>
        <p:nvSpPr>
          <p:cNvPr id="4" name="Θέση ημερομηνίας 3">
            <a:extLst>
              <a:ext uri="{FF2B5EF4-FFF2-40B4-BE49-F238E27FC236}">
                <a16:creationId xmlns:a16="http://schemas.microsoft.com/office/drawing/2014/main" id="{78950F89-84D1-7448-B684-DF6DD03E5BF5}"/>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5" name="Θέση υποσέλιδου 4">
            <a:extLst>
              <a:ext uri="{FF2B5EF4-FFF2-40B4-BE49-F238E27FC236}">
                <a16:creationId xmlns:a16="http://schemas.microsoft.com/office/drawing/2014/main" id="{AE509601-C27A-C641-8168-8BECD9648371}"/>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92F0A060-987F-0B4B-B0B3-FD6D0F3718C0}"/>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3780229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E12D401-65DE-0048-A65D-DFE71CCE2EC3}"/>
              </a:ext>
            </a:extLst>
          </p:cNvPr>
          <p:cNvSpPr>
            <a:spLocks noGrp="1"/>
          </p:cNvSpPr>
          <p:nvPr>
            <p:ph type="title"/>
          </p:nvPr>
        </p:nvSpPr>
        <p:spPr/>
        <p:txBody>
          <a:bodyPr/>
          <a:lstStyle/>
          <a:p>
            <a:r>
              <a:rPr lang="el-GR"/>
              <a:t>Στυλ κύριου τίτλου</a:t>
            </a:r>
          </a:p>
        </p:txBody>
      </p:sp>
      <p:sp>
        <p:nvSpPr>
          <p:cNvPr id="3" name="Θέση κατακόρυφου κειμένου 2">
            <a:extLst>
              <a:ext uri="{FF2B5EF4-FFF2-40B4-BE49-F238E27FC236}">
                <a16:creationId xmlns:a16="http://schemas.microsoft.com/office/drawing/2014/main" id="{1FDCD3EF-067F-8142-8C70-2BA297435D27}"/>
              </a:ext>
            </a:extLst>
          </p:cNvPr>
          <p:cNvSpPr>
            <a:spLocks noGrp="1"/>
          </p:cNvSpPr>
          <p:nvPr>
            <p:ph type="body" orient="vert" idx="1"/>
          </p:nvPr>
        </p:nvSpPr>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BE7005A1-C62F-BD4B-BC32-90A9D689499C}"/>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5" name="Θέση υποσέλιδου 4">
            <a:extLst>
              <a:ext uri="{FF2B5EF4-FFF2-40B4-BE49-F238E27FC236}">
                <a16:creationId xmlns:a16="http://schemas.microsoft.com/office/drawing/2014/main" id="{287D6377-46ED-C04C-8396-A0C62F149C2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21DDFD8F-CCAD-CD46-BC19-F605AAE5B981}"/>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2363084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a:extLst>
              <a:ext uri="{FF2B5EF4-FFF2-40B4-BE49-F238E27FC236}">
                <a16:creationId xmlns:a16="http://schemas.microsoft.com/office/drawing/2014/main" id="{9AF4FDB8-15BA-934E-99B4-9C43C1C44B4B}"/>
              </a:ext>
            </a:extLst>
          </p:cNvPr>
          <p:cNvSpPr>
            <a:spLocks noGrp="1"/>
          </p:cNvSpPr>
          <p:nvPr>
            <p:ph type="title" orient="vert"/>
          </p:nvPr>
        </p:nvSpPr>
        <p:spPr>
          <a:xfrm>
            <a:off x="8724900" y="365125"/>
            <a:ext cx="2628900" cy="5811838"/>
          </a:xfrm>
        </p:spPr>
        <p:txBody>
          <a:bodyPr vert="eaVert"/>
          <a:lstStyle/>
          <a:p>
            <a:r>
              <a:rPr lang="el-GR"/>
              <a:t>Στυλ κύριου τίτλου</a:t>
            </a:r>
          </a:p>
        </p:txBody>
      </p:sp>
      <p:sp>
        <p:nvSpPr>
          <p:cNvPr id="3" name="Θέση κατακόρυφου κειμένου 2">
            <a:extLst>
              <a:ext uri="{FF2B5EF4-FFF2-40B4-BE49-F238E27FC236}">
                <a16:creationId xmlns:a16="http://schemas.microsoft.com/office/drawing/2014/main" id="{548C167A-E686-D144-9AA4-CCD82D2D4839}"/>
              </a:ext>
            </a:extLst>
          </p:cNvPr>
          <p:cNvSpPr>
            <a:spLocks noGrp="1"/>
          </p:cNvSpPr>
          <p:nvPr>
            <p:ph type="body" orient="vert" idx="1"/>
          </p:nvPr>
        </p:nvSpPr>
        <p:spPr>
          <a:xfrm>
            <a:off x="838200" y="365125"/>
            <a:ext cx="7734300" cy="5811838"/>
          </a:xfrm>
        </p:spPr>
        <p:txBody>
          <a:bodyPr vert="eaVert"/>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B238A528-EC53-4E4B-A9BF-98CD82B21E54}"/>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5" name="Θέση υποσέλιδου 4">
            <a:extLst>
              <a:ext uri="{FF2B5EF4-FFF2-40B4-BE49-F238E27FC236}">
                <a16:creationId xmlns:a16="http://schemas.microsoft.com/office/drawing/2014/main" id="{000AEF79-B85E-1C42-BF21-1B92545D31BD}"/>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06BE8398-31AE-EA44-B76C-CB18DF3F2E2A}"/>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17409644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περιεχομέν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CB9353A-7E79-7E43-B91D-B4ADD851EB47}"/>
              </a:ext>
            </a:extLst>
          </p:cNvPr>
          <p:cNvSpPr>
            <a:spLocks noGrp="1"/>
          </p:cNvSpPr>
          <p:nvPr>
            <p:ph type="title"/>
          </p:nvPr>
        </p:nvSpPr>
        <p:spPr/>
        <p:txBody>
          <a:bodyPr/>
          <a:lstStyle/>
          <a:p>
            <a:r>
              <a:rPr lang="el-GR"/>
              <a:t>Στυλ κύριου τίτλου</a:t>
            </a:r>
          </a:p>
        </p:txBody>
      </p:sp>
      <p:sp>
        <p:nvSpPr>
          <p:cNvPr id="3" name="Θέση περιεχομένου 2">
            <a:extLst>
              <a:ext uri="{FF2B5EF4-FFF2-40B4-BE49-F238E27FC236}">
                <a16:creationId xmlns:a16="http://schemas.microsoft.com/office/drawing/2014/main" id="{5700C994-5AEE-1D4C-A834-9381BE58C08E}"/>
              </a:ext>
            </a:extLst>
          </p:cNvPr>
          <p:cNvSpPr>
            <a:spLocks noGrp="1"/>
          </p:cNvSpPr>
          <p:nvPr>
            <p:ph idx="1"/>
          </p:nvPr>
        </p:nvSpPr>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E53F6524-E1C7-3E46-84E3-AA0AA5697CC9}"/>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5" name="Θέση υποσέλιδου 4">
            <a:extLst>
              <a:ext uri="{FF2B5EF4-FFF2-40B4-BE49-F238E27FC236}">
                <a16:creationId xmlns:a16="http://schemas.microsoft.com/office/drawing/2014/main" id="{A3935EDC-0B63-6E46-901E-2192EA106833}"/>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56AF0471-26A0-B94C-9B37-FB9EE0D104B0}"/>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1324863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4E7FC4-1797-E94C-8C37-44397C278E33}"/>
              </a:ext>
            </a:extLst>
          </p:cNvPr>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p>
        </p:txBody>
      </p:sp>
      <p:sp>
        <p:nvSpPr>
          <p:cNvPr id="3" name="Θέση κειμένου 2">
            <a:extLst>
              <a:ext uri="{FF2B5EF4-FFF2-40B4-BE49-F238E27FC236}">
                <a16:creationId xmlns:a16="http://schemas.microsoft.com/office/drawing/2014/main" id="{57CFA8F8-F4C4-CE43-A645-596F914D0F7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Επεξεργασία στυλ υποδείγματος κειμένου</a:t>
            </a:r>
          </a:p>
        </p:txBody>
      </p:sp>
      <p:sp>
        <p:nvSpPr>
          <p:cNvPr id="4" name="Θέση ημερομηνίας 3">
            <a:extLst>
              <a:ext uri="{FF2B5EF4-FFF2-40B4-BE49-F238E27FC236}">
                <a16:creationId xmlns:a16="http://schemas.microsoft.com/office/drawing/2014/main" id="{B74D8EA4-AC8F-D54D-93C5-60EB76FA32C5}"/>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5" name="Θέση υποσέλιδου 4">
            <a:extLst>
              <a:ext uri="{FF2B5EF4-FFF2-40B4-BE49-F238E27FC236}">
                <a16:creationId xmlns:a16="http://schemas.microsoft.com/office/drawing/2014/main" id="{A416F1DA-3434-324D-957E-09BA3CD85950}"/>
              </a:ext>
            </a:extLst>
          </p:cNvPr>
          <p:cNvSpPr>
            <a:spLocks noGrp="1"/>
          </p:cNvSpPr>
          <p:nvPr>
            <p:ph type="ftr" sz="quarter" idx="11"/>
          </p:nvPr>
        </p:nvSpPr>
        <p:spPr/>
        <p:txBody>
          <a:bodyPr/>
          <a:lstStyle/>
          <a:p>
            <a:endParaRPr lang="el-GR"/>
          </a:p>
        </p:txBody>
      </p:sp>
      <p:sp>
        <p:nvSpPr>
          <p:cNvPr id="6" name="Θέση αριθμού διαφάνειας 5">
            <a:extLst>
              <a:ext uri="{FF2B5EF4-FFF2-40B4-BE49-F238E27FC236}">
                <a16:creationId xmlns:a16="http://schemas.microsoft.com/office/drawing/2014/main" id="{F604A76D-E78C-5A49-8500-D57EAAE9C63B}"/>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19741319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Αντικείμενα περιεχομένου">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BF1DBAD-078D-C342-8FA1-C9F577D45AF7}"/>
              </a:ext>
            </a:extLst>
          </p:cNvPr>
          <p:cNvSpPr>
            <a:spLocks noGrp="1"/>
          </p:cNvSpPr>
          <p:nvPr>
            <p:ph type="title"/>
          </p:nvPr>
        </p:nvSpPr>
        <p:spPr/>
        <p:txBody>
          <a:bodyPr/>
          <a:lstStyle/>
          <a:p>
            <a:r>
              <a:rPr lang="el-GR"/>
              <a:t>Στυλ κύριου τίτλου</a:t>
            </a:r>
          </a:p>
        </p:txBody>
      </p:sp>
      <p:sp>
        <p:nvSpPr>
          <p:cNvPr id="3" name="Θέση περιεχομένου 2">
            <a:extLst>
              <a:ext uri="{FF2B5EF4-FFF2-40B4-BE49-F238E27FC236}">
                <a16:creationId xmlns:a16="http://schemas.microsoft.com/office/drawing/2014/main" id="{A33F9763-3766-3E41-8FCE-C41105A88B22}"/>
              </a:ext>
            </a:extLst>
          </p:cNvPr>
          <p:cNvSpPr>
            <a:spLocks noGrp="1"/>
          </p:cNvSpPr>
          <p:nvPr>
            <p:ph sz="half" idx="1"/>
          </p:nvPr>
        </p:nvSpPr>
        <p:spPr>
          <a:xfrm>
            <a:off x="838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περιεχομένου 3">
            <a:extLst>
              <a:ext uri="{FF2B5EF4-FFF2-40B4-BE49-F238E27FC236}">
                <a16:creationId xmlns:a16="http://schemas.microsoft.com/office/drawing/2014/main" id="{637B6934-A384-F94B-8986-ACC1DD211271}"/>
              </a:ext>
            </a:extLst>
          </p:cNvPr>
          <p:cNvSpPr>
            <a:spLocks noGrp="1"/>
          </p:cNvSpPr>
          <p:nvPr>
            <p:ph sz="half" idx="2"/>
          </p:nvPr>
        </p:nvSpPr>
        <p:spPr>
          <a:xfrm>
            <a:off x="6172200" y="1825625"/>
            <a:ext cx="5181600" cy="435133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ημερομηνίας 4">
            <a:extLst>
              <a:ext uri="{FF2B5EF4-FFF2-40B4-BE49-F238E27FC236}">
                <a16:creationId xmlns:a16="http://schemas.microsoft.com/office/drawing/2014/main" id="{606F5910-DB59-934E-8C35-581B193F9287}"/>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6" name="Θέση υποσέλιδου 5">
            <a:extLst>
              <a:ext uri="{FF2B5EF4-FFF2-40B4-BE49-F238E27FC236}">
                <a16:creationId xmlns:a16="http://schemas.microsoft.com/office/drawing/2014/main" id="{A4BBA7FA-D0EB-D240-8C9D-1675B4DACF8E}"/>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27B84323-1CAC-B141-A871-B2FD416EC289}"/>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10934429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6EAAAE5-1E2A-C842-BC50-D7F5F6921D9B}"/>
              </a:ext>
            </a:extLst>
          </p:cNvPr>
          <p:cNvSpPr>
            <a:spLocks noGrp="1"/>
          </p:cNvSpPr>
          <p:nvPr>
            <p:ph type="title"/>
          </p:nvPr>
        </p:nvSpPr>
        <p:spPr>
          <a:xfrm>
            <a:off x="839788" y="365125"/>
            <a:ext cx="10515600" cy="1325563"/>
          </a:xfrm>
        </p:spPr>
        <p:txBody>
          <a:bodyPr/>
          <a:lstStyle/>
          <a:p>
            <a:r>
              <a:rPr lang="el-GR"/>
              <a:t>Στυλ κύριου τίτλου</a:t>
            </a:r>
          </a:p>
        </p:txBody>
      </p:sp>
      <p:sp>
        <p:nvSpPr>
          <p:cNvPr id="3" name="Θέση κειμένου 2">
            <a:extLst>
              <a:ext uri="{FF2B5EF4-FFF2-40B4-BE49-F238E27FC236}">
                <a16:creationId xmlns:a16="http://schemas.microsoft.com/office/drawing/2014/main" id="{A241B08F-9E00-8C40-A534-35219264BA1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4" name="Θέση περιεχομένου 3">
            <a:extLst>
              <a:ext uri="{FF2B5EF4-FFF2-40B4-BE49-F238E27FC236}">
                <a16:creationId xmlns:a16="http://schemas.microsoft.com/office/drawing/2014/main" id="{5EE63F60-5837-4243-8683-08A638B15234}"/>
              </a:ext>
            </a:extLst>
          </p:cNvPr>
          <p:cNvSpPr>
            <a:spLocks noGrp="1"/>
          </p:cNvSpPr>
          <p:nvPr>
            <p:ph sz="half" idx="2"/>
          </p:nvPr>
        </p:nvSpPr>
        <p:spPr>
          <a:xfrm>
            <a:off x="839788" y="2505075"/>
            <a:ext cx="5157787"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Θέση κειμένου 4">
            <a:extLst>
              <a:ext uri="{FF2B5EF4-FFF2-40B4-BE49-F238E27FC236}">
                <a16:creationId xmlns:a16="http://schemas.microsoft.com/office/drawing/2014/main" id="{B18B8338-4723-AE4C-8603-84ECEA9D5D5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Επεξεργασία στυλ υποδείγματος κειμένου</a:t>
            </a:r>
          </a:p>
        </p:txBody>
      </p:sp>
      <p:sp>
        <p:nvSpPr>
          <p:cNvPr id="6" name="Θέση περιεχομένου 5">
            <a:extLst>
              <a:ext uri="{FF2B5EF4-FFF2-40B4-BE49-F238E27FC236}">
                <a16:creationId xmlns:a16="http://schemas.microsoft.com/office/drawing/2014/main" id="{92C132B7-5747-564E-9027-A1E3CB27C132}"/>
              </a:ext>
            </a:extLst>
          </p:cNvPr>
          <p:cNvSpPr>
            <a:spLocks noGrp="1"/>
          </p:cNvSpPr>
          <p:nvPr>
            <p:ph sz="quarter" idx="4"/>
          </p:nvPr>
        </p:nvSpPr>
        <p:spPr>
          <a:xfrm>
            <a:off x="6172200" y="2505075"/>
            <a:ext cx="5183188" cy="3684588"/>
          </a:xfrm>
        </p:spPr>
        <p:txBody>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Θέση ημερομηνίας 6">
            <a:extLst>
              <a:ext uri="{FF2B5EF4-FFF2-40B4-BE49-F238E27FC236}">
                <a16:creationId xmlns:a16="http://schemas.microsoft.com/office/drawing/2014/main" id="{D09A5B66-0586-474A-8FD3-88A98C5CACF4}"/>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8" name="Θέση υποσέλιδου 7">
            <a:extLst>
              <a:ext uri="{FF2B5EF4-FFF2-40B4-BE49-F238E27FC236}">
                <a16:creationId xmlns:a16="http://schemas.microsoft.com/office/drawing/2014/main" id="{6B6E999D-7ACC-584F-872B-E10C42C1C7A3}"/>
              </a:ext>
            </a:extLst>
          </p:cNvPr>
          <p:cNvSpPr>
            <a:spLocks noGrp="1"/>
          </p:cNvSpPr>
          <p:nvPr>
            <p:ph type="ftr" sz="quarter" idx="11"/>
          </p:nvPr>
        </p:nvSpPr>
        <p:spPr/>
        <p:txBody>
          <a:bodyPr/>
          <a:lstStyle/>
          <a:p>
            <a:endParaRPr lang="el-GR"/>
          </a:p>
        </p:txBody>
      </p:sp>
      <p:sp>
        <p:nvSpPr>
          <p:cNvPr id="9" name="Θέση αριθμού διαφάνειας 8">
            <a:extLst>
              <a:ext uri="{FF2B5EF4-FFF2-40B4-BE49-F238E27FC236}">
                <a16:creationId xmlns:a16="http://schemas.microsoft.com/office/drawing/2014/main" id="{D1678D39-0C53-854C-AFB3-A4E5ADE33D42}"/>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6083923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FB83DE4A-DCEC-FB47-A0AE-F54B40290BEC}"/>
              </a:ext>
            </a:extLst>
          </p:cNvPr>
          <p:cNvSpPr>
            <a:spLocks noGrp="1"/>
          </p:cNvSpPr>
          <p:nvPr>
            <p:ph type="title"/>
          </p:nvPr>
        </p:nvSpPr>
        <p:spPr/>
        <p:txBody>
          <a:bodyPr/>
          <a:lstStyle/>
          <a:p>
            <a:r>
              <a:rPr lang="el-GR"/>
              <a:t>Στυλ κύριου τίτλου</a:t>
            </a:r>
          </a:p>
        </p:txBody>
      </p:sp>
      <p:sp>
        <p:nvSpPr>
          <p:cNvPr id="3" name="Θέση ημερομηνίας 2">
            <a:extLst>
              <a:ext uri="{FF2B5EF4-FFF2-40B4-BE49-F238E27FC236}">
                <a16:creationId xmlns:a16="http://schemas.microsoft.com/office/drawing/2014/main" id="{E721BB9F-5190-844C-9434-A2F0C1972325}"/>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4" name="Θέση υποσέλιδου 3">
            <a:extLst>
              <a:ext uri="{FF2B5EF4-FFF2-40B4-BE49-F238E27FC236}">
                <a16:creationId xmlns:a16="http://schemas.microsoft.com/office/drawing/2014/main" id="{8E83FE62-7E03-7542-9F29-7D8C633F5898}"/>
              </a:ext>
            </a:extLst>
          </p:cNvPr>
          <p:cNvSpPr>
            <a:spLocks noGrp="1"/>
          </p:cNvSpPr>
          <p:nvPr>
            <p:ph type="ftr" sz="quarter" idx="11"/>
          </p:nvPr>
        </p:nvSpPr>
        <p:spPr/>
        <p:txBody>
          <a:bodyPr/>
          <a:lstStyle/>
          <a:p>
            <a:endParaRPr lang="el-GR"/>
          </a:p>
        </p:txBody>
      </p:sp>
      <p:sp>
        <p:nvSpPr>
          <p:cNvPr id="5" name="Θέση αριθμού διαφάνειας 4">
            <a:extLst>
              <a:ext uri="{FF2B5EF4-FFF2-40B4-BE49-F238E27FC236}">
                <a16:creationId xmlns:a16="http://schemas.microsoft.com/office/drawing/2014/main" id="{A79525ED-E818-7541-B3CB-2A7FD12B1D62}"/>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2894385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Θέση ημερομηνίας 1">
            <a:extLst>
              <a:ext uri="{FF2B5EF4-FFF2-40B4-BE49-F238E27FC236}">
                <a16:creationId xmlns:a16="http://schemas.microsoft.com/office/drawing/2014/main" id="{7BF81364-58D0-BA43-ADF3-42AE36C2EAD6}"/>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3" name="Θέση υποσέλιδου 2">
            <a:extLst>
              <a:ext uri="{FF2B5EF4-FFF2-40B4-BE49-F238E27FC236}">
                <a16:creationId xmlns:a16="http://schemas.microsoft.com/office/drawing/2014/main" id="{080B961B-58A1-0E47-BD30-70962FBF142A}"/>
              </a:ext>
            </a:extLst>
          </p:cNvPr>
          <p:cNvSpPr>
            <a:spLocks noGrp="1"/>
          </p:cNvSpPr>
          <p:nvPr>
            <p:ph type="ftr" sz="quarter" idx="11"/>
          </p:nvPr>
        </p:nvSpPr>
        <p:spPr/>
        <p:txBody>
          <a:bodyPr/>
          <a:lstStyle/>
          <a:p>
            <a:endParaRPr lang="el-GR"/>
          </a:p>
        </p:txBody>
      </p:sp>
      <p:sp>
        <p:nvSpPr>
          <p:cNvPr id="4" name="Θέση αριθμού διαφάνειας 3">
            <a:extLst>
              <a:ext uri="{FF2B5EF4-FFF2-40B4-BE49-F238E27FC236}">
                <a16:creationId xmlns:a16="http://schemas.microsoft.com/office/drawing/2014/main" id="{BBD8EE1F-9B8A-4340-A587-DDDD1770F30D}"/>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2738568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1DC00D4-8A29-0D47-8600-785F73383066}"/>
              </a:ext>
            </a:extLst>
          </p:cNvPr>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περιεχομένου 2">
            <a:extLst>
              <a:ext uri="{FF2B5EF4-FFF2-40B4-BE49-F238E27FC236}">
                <a16:creationId xmlns:a16="http://schemas.microsoft.com/office/drawing/2014/main" id="{97126FF7-0031-0341-A581-DE6C36A6304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κειμένου 3">
            <a:extLst>
              <a:ext uri="{FF2B5EF4-FFF2-40B4-BE49-F238E27FC236}">
                <a16:creationId xmlns:a16="http://schemas.microsoft.com/office/drawing/2014/main" id="{C029E0BB-2EA8-9540-B899-FEADA2205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1CA5EEEF-35FF-5947-815F-99C6042D1EC5}"/>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6" name="Θέση υποσέλιδου 5">
            <a:extLst>
              <a:ext uri="{FF2B5EF4-FFF2-40B4-BE49-F238E27FC236}">
                <a16:creationId xmlns:a16="http://schemas.microsoft.com/office/drawing/2014/main" id="{3E9E8F34-3BD6-A54D-B3AF-E4CF1E394DFA}"/>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87FCD062-5DA7-8642-9A9E-DB54B22C156F}"/>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3139397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D163AC3-2A23-0B4E-9494-4929099104A0}"/>
              </a:ext>
            </a:extLst>
          </p:cNvPr>
          <p:cNvSpPr>
            <a:spLocks noGrp="1"/>
          </p:cNvSpPr>
          <p:nvPr>
            <p:ph type="title"/>
          </p:nvPr>
        </p:nvSpPr>
        <p:spPr>
          <a:xfrm>
            <a:off x="839788" y="457200"/>
            <a:ext cx="3932237" cy="1600200"/>
          </a:xfrm>
        </p:spPr>
        <p:txBody>
          <a:bodyPr anchor="b"/>
          <a:lstStyle>
            <a:lvl1pPr>
              <a:defRPr sz="3200"/>
            </a:lvl1pPr>
          </a:lstStyle>
          <a:p>
            <a:r>
              <a:rPr lang="el-GR"/>
              <a:t>Στυλ κύριου τίτλου</a:t>
            </a:r>
          </a:p>
        </p:txBody>
      </p:sp>
      <p:sp>
        <p:nvSpPr>
          <p:cNvPr id="3" name="Θέση εικόνας 2">
            <a:extLst>
              <a:ext uri="{FF2B5EF4-FFF2-40B4-BE49-F238E27FC236}">
                <a16:creationId xmlns:a16="http://schemas.microsoft.com/office/drawing/2014/main" id="{DAE64AA6-7620-C447-8D92-296470DD199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a:extLst>
              <a:ext uri="{FF2B5EF4-FFF2-40B4-BE49-F238E27FC236}">
                <a16:creationId xmlns:a16="http://schemas.microsoft.com/office/drawing/2014/main" id="{382939A8-624C-9444-BFEB-FB84CC34FA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Επεξεργασία στυλ υποδείγματος κειμένου</a:t>
            </a:r>
          </a:p>
        </p:txBody>
      </p:sp>
      <p:sp>
        <p:nvSpPr>
          <p:cNvPr id="5" name="Θέση ημερομηνίας 4">
            <a:extLst>
              <a:ext uri="{FF2B5EF4-FFF2-40B4-BE49-F238E27FC236}">
                <a16:creationId xmlns:a16="http://schemas.microsoft.com/office/drawing/2014/main" id="{643B5338-3790-8D42-9F4A-A8BFAF4F586E}"/>
              </a:ext>
            </a:extLst>
          </p:cNvPr>
          <p:cNvSpPr>
            <a:spLocks noGrp="1"/>
          </p:cNvSpPr>
          <p:nvPr>
            <p:ph type="dt" sz="half" idx="10"/>
          </p:nvPr>
        </p:nvSpPr>
        <p:spPr/>
        <p:txBody>
          <a:bodyPr/>
          <a:lstStyle/>
          <a:p>
            <a:fld id="{9689A3D2-E288-AC41-8E94-5BB9B8D0EF96}" type="datetimeFigureOut">
              <a:rPr lang="el-GR" smtClean="0"/>
              <a:t>31/10/19</a:t>
            </a:fld>
            <a:endParaRPr lang="el-GR"/>
          </a:p>
        </p:txBody>
      </p:sp>
      <p:sp>
        <p:nvSpPr>
          <p:cNvPr id="6" name="Θέση υποσέλιδου 5">
            <a:extLst>
              <a:ext uri="{FF2B5EF4-FFF2-40B4-BE49-F238E27FC236}">
                <a16:creationId xmlns:a16="http://schemas.microsoft.com/office/drawing/2014/main" id="{F9C51FA6-3D34-0246-9B75-ED7EF5AC50EC}"/>
              </a:ext>
            </a:extLst>
          </p:cNvPr>
          <p:cNvSpPr>
            <a:spLocks noGrp="1"/>
          </p:cNvSpPr>
          <p:nvPr>
            <p:ph type="ftr" sz="quarter" idx="11"/>
          </p:nvPr>
        </p:nvSpPr>
        <p:spPr/>
        <p:txBody>
          <a:bodyPr/>
          <a:lstStyle/>
          <a:p>
            <a:endParaRPr lang="el-GR"/>
          </a:p>
        </p:txBody>
      </p:sp>
      <p:sp>
        <p:nvSpPr>
          <p:cNvPr id="7" name="Θέση αριθμού διαφάνειας 6">
            <a:extLst>
              <a:ext uri="{FF2B5EF4-FFF2-40B4-BE49-F238E27FC236}">
                <a16:creationId xmlns:a16="http://schemas.microsoft.com/office/drawing/2014/main" id="{5FABBF94-64B4-8A4C-B9A7-37B546B36F4A}"/>
              </a:ext>
            </a:extLst>
          </p:cNvPr>
          <p:cNvSpPr>
            <a:spLocks noGrp="1"/>
          </p:cNvSpPr>
          <p:nvPr>
            <p:ph type="sldNum" sz="quarter" idx="12"/>
          </p:nvPr>
        </p:nvSpPr>
        <p:spPr/>
        <p:txBody>
          <a:bodyPr/>
          <a:lstStyle/>
          <a:p>
            <a:fld id="{0889FD85-1040-9A4E-82EC-6E5E5084D1A5}" type="slidenum">
              <a:rPr lang="el-GR" smtClean="0"/>
              <a:t>‹#›</a:t>
            </a:fld>
            <a:endParaRPr lang="el-GR"/>
          </a:p>
        </p:txBody>
      </p:sp>
    </p:spTree>
    <p:extLst>
      <p:ext uri="{BB962C8B-B14F-4D97-AF65-F5344CB8AC3E}">
        <p14:creationId xmlns:p14="http://schemas.microsoft.com/office/powerpoint/2010/main" val="1877968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a:extLst>
              <a:ext uri="{FF2B5EF4-FFF2-40B4-BE49-F238E27FC236}">
                <a16:creationId xmlns:a16="http://schemas.microsoft.com/office/drawing/2014/main" id="{2B339B7D-E150-0B4D-9AE4-29A92332150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p>
        </p:txBody>
      </p:sp>
      <p:sp>
        <p:nvSpPr>
          <p:cNvPr id="3" name="Θέση κειμένου 2">
            <a:extLst>
              <a:ext uri="{FF2B5EF4-FFF2-40B4-BE49-F238E27FC236}">
                <a16:creationId xmlns:a16="http://schemas.microsoft.com/office/drawing/2014/main" id="{A74C6C24-262B-DC48-A95D-A7AA6549B18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Επεξεργασία 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Θέση ημερομηνίας 3">
            <a:extLst>
              <a:ext uri="{FF2B5EF4-FFF2-40B4-BE49-F238E27FC236}">
                <a16:creationId xmlns:a16="http://schemas.microsoft.com/office/drawing/2014/main" id="{88355644-D946-8041-A210-4DF11AA6E96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89A3D2-E288-AC41-8E94-5BB9B8D0EF96}" type="datetimeFigureOut">
              <a:rPr lang="el-GR" smtClean="0"/>
              <a:t>31/10/19</a:t>
            </a:fld>
            <a:endParaRPr lang="el-GR"/>
          </a:p>
        </p:txBody>
      </p:sp>
      <p:sp>
        <p:nvSpPr>
          <p:cNvPr id="5" name="Θέση υποσέλιδου 4">
            <a:extLst>
              <a:ext uri="{FF2B5EF4-FFF2-40B4-BE49-F238E27FC236}">
                <a16:creationId xmlns:a16="http://schemas.microsoft.com/office/drawing/2014/main" id="{0BD6946F-EF0F-564C-94B1-6B41F8D9648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a:extLst>
              <a:ext uri="{FF2B5EF4-FFF2-40B4-BE49-F238E27FC236}">
                <a16:creationId xmlns:a16="http://schemas.microsoft.com/office/drawing/2014/main" id="{9459493E-8634-7041-A7CC-E545CA43F03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89FD85-1040-9A4E-82EC-6E5E5084D1A5}" type="slidenum">
              <a:rPr lang="el-GR" smtClean="0"/>
              <a:t>‹#›</a:t>
            </a:fld>
            <a:endParaRPr lang="el-GR"/>
          </a:p>
        </p:txBody>
      </p:sp>
    </p:spTree>
    <p:extLst>
      <p:ext uri="{BB962C8B-B14F-4D97-AF65-F5344CB8AC3E}">
        <p14:creationId xmlns:p14="http://schemas.microsoft.com/office/powerpoint/2010/main" val="29579537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3925C09-0502-4E48-97FE-AD5D5B330986}"/>
              </a:ext>
            </a:extLst>
          </p:cNvPr>
          <p:cNvSpPr>
            <a:spLocks noGrp="1"/>
          </p:cNvSpPr>
          <p:nvPr>
            <p:ph type="ctrTitle"/>
          </p:nvPr>
        </p:nvSpPr>
        <p:spPr/>
        <p:txBody>
          <a:bodyPr/>
          <a:lstStyle/>
          <a:p>
            <a:r>
              <a:rPr lang="el-GR" dirty="0"/>
              <a:t>Επιστημολογία</a:t>
            </a:r>
          </a:p>
        </p:txBody>
      </p:sp>
      <p:sp>
        <p:nvSpPr>
          <p:cNvPr id="3" name="Υπότιτλος 2">
            <a:extLst>
              <a:ext uri="{FF2B5EF4-FFF2-40B4-BE49-F238E27FC236}">
                <a16:creationId xmlns:a16="http://schemas.microsoft.com/office/drawing/2014/main" id="{F0C81209-19D2-9543-AEB9-82E040B459DE}"/>
              </a:ext>
            </a:extLst>
          </p:cNvPr>
          <p:cNvSpPr>
            <a:spLocks noGrp="1"/>
          </p:cNvSpPr>
          <p:nvPr>
            <p:ph type="subTitle" idx="1"/>
          </p:nvPr>
        </p:nvSpPr>
        <p:spPr/>
        <p:txBody>
          <a:bodyPr>
            <a:normAutofit/>
          </a:bodyPr>
          <a:lstStyle/>
          <a:p>
            <a:r>
              <a:rPr lang="el-GR" sz="3200" dirty="0"/>
              <a:t>και Φυσικές Επιστήμες στη Γενική Εκπαίδευση</a:t>
            </a:r>
          </a:p>
        </p:txBody>
      </p:sp>
    </p:spTree>
    <p:extLst>
      <p:ext uri="{BB962C8B-B14F-4D97-AF65-F5344CB8AC3E}">
        <p14:creationId xmlns:p14="http://schemas.microsoft.com/office/powerpoint/2010/main" val="2475811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D86ABE-154A-744D-90D5-D2195FDEEBA8}"/>
              </a:ext>
            </a:extLst>
          </p:cNvPr>
          <p:cNvSpPr>
            <a:spLocks noGrp="1"/>
          </p:cNvSpPr>
          <p:nvPr>
            <p:ph idx="1"/>
          </p:nvPr>
        </p:nvSpPr>
        <p:spPr>
          <a:xfrm>
            <a:off x="838200" y="1553304"/>
            <a:ext cx="10515600" cy="3751391"/>
          </a:xfrm>
        </p:spPr>
        <p:txBody>
          <a:bodyPr/>
          <a:lstStyle/>
          <a:p>
            <a:r>
              <a:rPr lang="el-GR" dirty="0"/>
              <a:t>Στόχος: Ανάπτυξη της προσωπικότητας του μαθητή, με την προώθηση της ανεξάρτητης σκέψης, της αγάπης για εργασία, της ικανότητας για λογική αντιμετώπιση καταστάσεων και της δυνατότητας για επικοινωνία και συνεργασία με άλλα άτομα. </a:t>
            </a:r>
          </a:p>
          <a:p>
            <a:r>
              <a:rPr lang="el-GR" dirty="0"/>
              <a:t>Προϋπόθεση: οι ΦΕ ως δραστηριότητα προωθούν την ανεξάρτητη σκέψη, την αγάπη για εργασία, την ικανότητα για λογική αντιμετώπιση καταστάσεων και τη δυνατότητα για επικοινωνία και συνεργασία με άλλα άτομα.</a:t>
            </a:r>
          </a:p>
          <a:p>
            <a:endParaRPr lang="el-GR" dirty="0"/>
          </a:p>
        </p:txBody>
      </p:sp>
    </p:spTree>
    <p:extLst>
      <p:ext uri="{BB962C8B-B14F-4D97-AF65-F5344CB8AC3E}">
        <p14:creationId xmlns:p14="http://schemas.microsoft.com/office/powerpoint/2010/main" val="41208164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D86ABE-154A-744D-90D5-D2195FDEEBA8}"/>
              </a:ext>
            </a:extLst>
          </p:cNvPr>
          <p:cNvSpPr>
            <a:spLocks noGrp="1"/>
          </p:cNvSpPr>
          <p:nvPr>
            <p:ph idx="1"/>
          </p:nvPr>
        </p:nvSpPr>
        <p:spPr>
          <a:xfrm>
            <a:off x="838200" y="828373"/>
            <a:ext cx="10515600" cy="5621853"/>
          </a:xfrm>
        </p:spPr>
        <p:txBody>
          <a:bodyPr>
            <a:normAutofit/>
          </a:bodyPr>
          <a:lstStyle/>
          <a:p>
            <a:r>
              <a:rPr lang="el-GR" dirty="0"/>
              <a:t>Στόχος: Απόκτηση της ικανότητας να αναγνωρίζει την ενότητα και τη συνέχεια της επιστημονικής γνώσης στις θετικές επιστήμες, όπως και της ικανότητας να αναγνωρίζει τη σχέση που υπάρχει μεταξύ τους. </a:t>
            </a:r>
          </a:p>
          <a:p>
            <a:r>
              <a:rPr lang="el-GR" dirty="0"/>
              <a:t>Προϋπόθεση: η επιστημονική γνώση χαρακτηρίζεται από ενότητα και συνέχεια. Οι διαφορετικές ΦΕ σχετίζονται.</a:t>
            </a:r>
          </a:p>
          <a:p>
            <a:pPr marL="0" indent="0">
              <a:buNone/>
            </a:pPr>
            <a:endParaRPr lang="el-GR" dirty="0"/>
          </a:p>
          <a:p>
            <a:r>
              <a:rPr lang="el-GR" dirty="0"/>
              <a:t>Στόχος: Εξοικείωση του μαθητή με τον επιστημονικό τρόπο σκέψης, την επιστημονική μεθοδολογία (παρατήρηση, συγκέντρωση - αξιοποίηση πληροφοριών, διατύπωση υποθέσεων, πειραματικό έλεγχό τους, ανάλυση και ερμηνεία δεδομένων, εξαγωγή συμπερασμάτων, ικανότητα γενίκευσης και κατασκευής προτύπων) </a:t>
            </a:r>
          </a:p>
          <a:p>
            <a:r>
              <a:rPr lang="el-GR" dirty="0"/>
              <a:t>Προϋπόθεση: οι ΦΕ έναν ιδιαίτερο τρόπο σκέψης (τον επιστημονικό) και μία μεθοδολογία.</a:t>
            </a:r>
          </a:p>
          <a:p>
            <a:endParaRPr lang="el-GR" dirty="0"/>
          </a:p>
        </p:txBody>
      </p:sp>
    </p:spTree>
    <p:extLst>
      <p:ext uri="{BB962C8B-B14F-4D97-AF65-F5344CB8AC3E}">
        <p14:creationId xmlns:p14="http://schemas.microsoft.com/office/powerpoint/2010/main" val="3801339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D86ABE-154A-744D-90D5-D2195FDEEBA8}"/>
              </a:ext>
            </a:extLst>
          </p:cNvPr>
          <p:cNvSpPr>
            <a:spLocks noGrp="1"/>
          </p:cNvSpPr>
          <p:nvPr>
            <p:ph idx="1"/>
          </p:nvPr>
        </p:nvSpPr>
        <p:spPr>
          <a:xfrm>
            <a:off x="838200" y="828373"/>
            <a:ext cx="10515600" cy="5621853"/>
          </a:xfrm>
        </p:spPr>
        <p:txBody>
          <a:bodyPr>
            <a:normAutofit/>
          </a:bodyPr>
          <a:lstStyle/>
          <a:p>
            <a:r>
              <a:rPr lang="el-GR" dirty="0"/>
              <a:t>Στόχος: Εξοικείωση του μαθητή με τη χρήση της τεχνολογίας της πληροφορικής, ώστε και ως μελλοντικός επιστήμονας να είναι ικανός για έρευνα και τεχνολογικό σχεδιασμό.</a:t>
            </a:r>
          </a:p>
          <a:p>
            <a:r>
              <a:rPr lang="el-GR" dirty="0"/>
              <a:t>Προϋπόθεση: η επιστημονική έρευνα και ο τεχνολογικός σχεδιασμός στηρίζονται στην τεχνολογία της πληροφορικής.</a:t>
            </a:r>
          </a:p>
          <a:p>
            <a:pPr marL="0" indent="0">
              <a:buNone/>
            </a:pPr>
            <a:endParaRPr lang="el-GR" dirty="0"/>
          </a:p>
          <a:p>
            <a:r>
              <a:rPr lang="el-GR" dirty="0"/>
              <a:t>Στόχος: Απόκτηση αισθητικών αξιών σε σχέση με το περιβάλλον.  </a:t>
            </a:r>
          </a:p>
          <a:p>
            <a:r>
              <a:rPr lang="el-GR" dirty="0"/>
              <a:t>Προϋπόθεση: οι ΦΕ έχουν αισθητική.</a:t>
            </a:r>
          </a:p>
          <a:p>
            <a:pPr marL="0" indent="0">
              <a:buNone/>
            </a:pPr>
            <a:endParaRPr lang="el-GR" dirty="0"/>
          </a:p>
          <a:p>
            <a:r>
              <a:rPr lang="el-GR" dirty="0"/>
              <a:t>Στόχος: Διαπίστωση της συμβολής των Φυσικών Επιστημών στη βελτίωση της ποιότητας ζωής του ανθρώπου.  </a:t>
            </a:r>
          </a:p>
          <a:p>
            <a:r>
              <a:rPr lang="el-GR" dirty="0"/>
              <a:t>Προϋπόθεση: οι ΦΕ έχουν βελτιώνουν την ποιότητα της ζωής.</a:t>
            </a:r>
          </a:p>
          <a:p>
            <a:pPr marL="0" indent="0">
              <a:buNone/>
            </a:pPr>
            <a:endParaRPr lang="el-GR" dirty="0"/>
          </a:p>
        </p:txBody>
      </p:sp>
    </p:spTree>
    <p:extLst>
      <p:ext uri="{BB962C8B-B14F-4D97-AF65-F5344CB8AC3E}">
        <p14:creationId xmlns:p14="http://schemas.microsoft.com/office/powerpoint/2010/main" val="1566202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6BA64-37D2-3E44-9638-ADBE2855EF15}"/>
              </a:ext>
            </a:extLst>
          </p:cNvPr>
          <p:cNvSpPr>
            <a:spLocks noGrp="1"/>
          </p:cNvSpPr>
          <p:nvPr>
            <p:ph type="title"/>
          </p:nvPr>
        </p:nvSpPr>
        <p:spPr/>
        <p:txBody>
          <a:bodyPr/>
          <a:lstStyle/>
          <a:p>
            <a:r>
              <a:rPr lang="el-GR" dirty="0"/>
              <a:t>Λόγος «περί επιστήμης» στην Ιστορία των Επιστημών</a:t>
            </a:r>
            <a:endParaRPr lang="en-US" dirty="0"/>
          </a:p>
        </p:txBody>
      </p:sp>
      <p:sp>
        <p:nvSpPr>
          <p:cNvPr id="3" name="Content Placeholder 2">
            <a:extLst>
              <a:ext uri="{FF2B5EF4-FFF2-40B4-BE49-F238E27FC236}">
                <a16:creationId xmlns:a16="http://schemas.microsoft.com/office/drawing/2014/main" id="{1353E949-E733-5E42-BB8F-7B68C48F1F90}"/>
              </a:ext>
            </a:extLst>
          </p:cNvPr>
          <p:cNvSpPr>
            <a:spLocks noGrp="1"/>
          </p:cNvSpPr>
          <p:nvPr>
            <p:ph idx="1"/>
          </p:nvPr>
        </p:nvSpPr>
        <p:spPr>
          <a:xfrm>
            <a:off x="838200" y="1825625"/>
            <a:ext cx="10515600" cy="4789860"/>
          </a:xfrm>
        </p:spPr>
        <p:txBody>
          <a:bodyPr>
            <a:normAutofit lnSpcReduction="10000"/>
          </a:bodyPr>
          <a:lstStyle/>
          <a:p>
            <a:r>
              <a:rPr lang="en-US" dirty="0"/>
              <a:t>Thomas S. Kuhn</a:t>
            </a:r>
          </a:p>
          <a:p>
            <a:r>
              <a:rPr lang="el-GR" dirty="0"/>
              <a:t>Η Επιστήμη αναπτύσσεται εντός «παραδειγμάτων»</a:t>
            </a:r>
          </a:p>
          <a:p>
            <a:r>
              <a:rPr lang="en-US" dirty="0" err="1"/>
              <a:t>Έ</a:t>
            </a:r>
            <a:r>
              <a:rPr lang="el-GR" dirty="0"/>
              <a:t>να «παράδειγμα» ακμάζει καθώς ένας σημαντικός αριθμός επιστημόνων συμφωνεί με μια κεντρική θεωρητική προσέγγιση, η οποία του επιτρέπει να κατασκευάζει και να λύνει «γρίφους»…</a:t>
            </a:r>
          </a:p>
          <a:p>
            <a:r>
              <a:rPr lang="el-GR" dirty="0"/>
              <a:t>Ένα «παράδειγμα» παρακμάζει όταν συσσωρεύει «γρίφους» που δεν μπορούν να λυθούν…</a:t>
            </a:r>
          </a:p>
          <a:p>
            <a:r>
              <a:rPr lang="el-GR" dirty="0"/>
              <a:t>Ένα καινούργιο «παράδειγμα» γεννιέται…</a:t>
            </a:r>
          </a:p>
          <a:p>
            <a:endParaRPr lang="el-GR" dirty="0"/>
          </a:p>
          <a:p>
            <a:r>
              <a:rPr lang="el-GR" dirty="0"/>
              <a:t>Από τον Αριστοτέλη, στον Νεύτωνα, στον Αϊνστάιν, στους κβαντικούς…</a:t>
            </a:r>
            <a:endParaRPr lang="en-US" dirty="0"/>
          </a:p>
        </p:txBody>
      </p:sp>
    </p:spTree>
    <p:extLst>
      <p:ext uri="{BB962C8B-B14F-4D97-AF65-F5344CB8AC3E}">
        <p14:creationId xmlns:p14="http://schemas.microsoft.com/office/powerpoint/2010/main" val="24837670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AC1E774-0BDF-0242-AE46-06F9C379A052}"/>
              </a:ext>
            </a:extLst>
          </p:cNvPr>
          <p:cNvSpPr>
            <a:spLocks noGrp="1"/>
          </p:cNvSpPr>
          <p:nvPr>
            <p:ph type="title"/>
          </p:nvPr>
        </p:nvSpPr>
        <p:spPr/>
        <p:txBody>
          <a:bodyPr/>
          <a:lstStyle/>
          <a:p>
            <a:r>
              <a:rPr lang="el-GR" dirty="0"/>
              <a:t>Επιστημολογία</a:t>
            </a:r>
            <a:br>
              <a:rPr lang="el-GR" sz="3200" dirty="0"/>
            </a:br>
            <a:r>
              <a:rPr lang="el-GR" sz="3200" dirty="0"/>
              <a:t>με μια διευρυμένη προσέγγιση κατάλληλη για την περίπτωση </a:t>
            </a:r>
          </a:p>
        </p:txBody>
      </p:sp>
      <p:sp>
        <p:nvSpPr>
          <p:cNvPr id="3" name="Θέση περιεχομένου 2">
            <a:extLst>
              <a:ext uri="{FF2B5EF4-FFF2-40B4-BE49-F238E27FC236}">
                <a16:creationId xmlns:a16="http://schemas.microsoft.com/office/drawing/2014/main" id="{E724A532-93D6-7A49-8C07-F013E01FD51D}"/>
              </a:ext>
            </a:extLst>
          </p:cNvPr>
          <p:cNvSpPr>
            <a:spLocks noGrp="1"/>
          </p:cNvSpPr>
          <p:nvPr>
            <p:ph idx="1"/>
          </p:nvPr>
        </p:nvSpPr>
        <p:spPr>
          <a:xfrm>
            <a:off x="838200" y="1825625"/>
            <a:ext cx="10515600" cy="4575175"/>
          </a:xfrm>
        </p:spPr>
        <p:txBody>
          <a:bodyPr>
            <a:normAutofit/>
          </a:bodyPr>
          <a:lstStyle/>
          <a:p>
            <a:r>
              <a:rPr lang="el-GR" dirty="0"/>
              <a:t>Οργανωμένος λόγος «περί Επιστήμης», στη βάση:</a:t>
            </a:r>
          </a:p>
          <a:p>
            <a:pPr lvl="1"/>
            <a:r>
              <a:rPr lang="el-GR" dirty="0"/>
              <a:t>φιλοσοφικών προσεγγίσεων: με έμφαση στη «μέθοδο»</a:t>
            </a:r>
          </a:p>
          <a:p>
            <a:pPr lvl="1"/>
            <a:r>
              <a:rPr lang="el-GR" dirty="0"/>
              <a:t>ιστορικών προσεγγίσεων: με έμφαση στην εξέλιξη της επιστημονικής παραγωγής, των μεθόδων, ερευνητικών πεδίων, των στόχων…</a:t>
            </a:r>
          </a:p>
          <a:p>
            <a:pPr lvl="1"/>
            <a:r>
              <a:rPr lang="el-GR" dirty="0"/>
              <a:t>γνωσιολογικών προσεγγίσεων: με έμφαση στα χαρακτηριστικά και τη δομή της επιστημονικής γνώσης ως παραγωγή</a:t>
            </a:r>
          </a:p>
          <a:p>
            <a:pPr lvl="1"/>
            <a:r>
              <a:rPr lang="el-GR" dirty="0"/>
              <a:t>κοινωνιολογικών προσεγγίσεων: με έμφαση στην κοινωνική δυναμική της επιστημονικής κοινότητας και την κοινωνική δόμηση πρακτικών και παραγωγής</a:t>
            </a:r>
          </a:p>
          <a:p>
            <a:pPr lvl="1"/>
            <a:r>
              <a:rPr lang="el-GR" dirty="0"/>
              <a:t>πολιτισμικών προσεγγίσεων: με έμφαση στα χαρακτηριστικά και τη δυναμική της επιστημονικής κουλτούρας</a:t>
            </a:r>
          </a:p>
          <a:p>
            <a:endParaRPr lang="el-GR" dirty="0"/>
          </a:p>
          <a:p>
            <a:endParaRPr lang="el-GR" dirty="0"/>
          </a:p>
        </p:txBody>
      </p:sp>
    </p:spTree>
    <p:extLst>
      <p:ext uri="{BB962C8B-B14F-4D97-AF65-F5344CB8AC3E}">
        <p14:creationId xmlns:p14="http://schemas.microsoft.com/office/powerpoint/2010/main" val="9017027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278C46-FF1E-5144-BBF9-8E6895F36329}"/>
              </a:ext>
            </a:extLst>
          </p:cNvPr>
          <p:cNvSpPr>
            <a:spLocks noGrp="1"/>
          </p:cNvSpPr>
          <p:nvPr>
            <p:ph type="title"/>
          </p:nvPr>
        </p:nvSpPr>
        <p:spPr/>
        <p:txBody>
          <a:bodyPr>
            <a:normAutofit/>
          </a:bodyPr>
          <a:lstStyle/>
          <a:p>
            <a:r>
              <a:rPr lang="el-GR" sz="2800" b="1" dirty="0"/>
              <a:t>Στο </a:t>
            </a:r>
            <a:r>
              <a:rPr lang="en-US" sz="2800" b="1" dirty="0"/>
              <a:t>N. Lederman, F. Abd-El-</a:t>
            </a:r>
            <a:r>
              <a:rPr lang="en-US" sz="2800" b="1" dirty="0" err="1"/>
              <a:t>Khalick</a:t>
            </a:r>
            <a:r>
              <a:rPr lang="en-US" sz="2800" b="1" dirty="0"/>
              <a:t>, M. Smith. (2019). Teaching Nature of Scientific Knowledge…</a:t>
            </a:r>
            <a:endParaRPr lang="el-GR" sz="2800" b="1" dirty="0"/>
          </a:p>
        </p:txBody>
      </p:sp>
      <p:sp>
        <p:nvSpPr>
          <p:cNvPr id="3" name="Θέση περιεχομένου 2">
            <a:extLst>
              <a:ext uri="{FF2B5EF4-FFF2-40B4-BE49-F238E27FC236}">
                <a16:creationId xmlns:a16="http://schemas.microsoft.com/office/drawing/2014/main" id="{BF164BA1-81D8-7045-9430-A4DFB2B4CC51}"/>
              </a:ext>
            </a:extLst>
          </p:cNvPr>
          <p:cNvSpPr>
            <a:spLocks noGrp="1"/>
          </p:cNvSpPr>
          <p:nvPr>
            <p:ph idx="1"/>
          </p:nvPr>
        </p:nvSpPr>
        <p:spPr>
          <a:xfrm>
            <a:off x="838200" y="1690688"/>
            <a:ext cx="10515600" cy="4802187"/>
          </a:xfrm>
        </p:spPr>
        <p:txBody>
          <a:bodyPr>
            <a:noAutofit/>
          </a:bodyPr>
          <a:lstStyle/>
          <a:p>
            <a:pPr marL="0" indent="0">
              <a:buNone/>
            </a:pPr>
            <a:r>
              <a:rPr lang="en-US" sz="3200" dirty="0"/>
              <a:t>The rotunda in the National Academy of Science contains the following inscription: </a:t>
            </a:r>
            <a:r>
              <a:rPr lang="en-US" sz="3200" b="1" dirty="0"/>
              <a:t>“To science, pilot of industry, conqueror of disease, multiplier of the harvest, explorer of the universe, revealer of nature’s laws, eternal guide to truth.”</a:t>
            </a:r>
            <a:r>
              <a:rPr lang="en-US" sz="3200" dirty="0"/>
              <a:t>… Nobel Prize-winning physicist Richard Feynman defined science in the 1970s as </a:t>
            </a:r>
            <a:r>
              <a:rPr lang="en-US" sz="3200" b="1" dirty="0"/>
              <a:t>“the belief in the ignorance of experts”</a:t>
            </a:r>
            <a:r>
              <a:rPr lang="en-US" sz="3200" dirty="0"/>
              <a:t>. More recently, in a personal conversation, prominent </a:t>
            </a:r>
            <a:r>
              <a:rPr lang="en-US" sz="3200" dirty="0" err="1"/>
              <a:t>paleobiologist</a:t>
            </a:r>
            <a:r>
              <a:rPr lang="en-US" sz="3200" dirty="0"/>
              <a:t> Arthur </a:t>
            </a:r>
            <a:r>
              <a:rPr lang="en-US" sz="3200" dirty="0" err="1"/>
              <a:t>Boucot</a:t>
            </a:r>
            <a:r>
              <a:rPr lang="en-US" sz="3200" dirty="0"/>
              <a:t> characterized science as </a:t>
            </a:r>
            <a:r>
              <a:rPr lang="en-US" sz="3200" b="1" dirty="0"/>
              <a:t>“an internally consistent set of lies designed to explain away the universe.” </a:t>
            </a:r>
            <a:r>
              <a:rPr lang="en-US" sz="3200" dirty="0"/>
              <a:t>These different statements are quite varied and … provocative </a:t>
            </a:r>
            <a:endParaRPr lang="el-GR" sz="3200" dirty="0"/>
          </a:p>
        </p:txBody>
      </p:sp>
    </p:spTree>
    <p:extLst>
      <p:ext uri="{BB962C8B-B14F-4D97-AF65-F5344CB8AC3E}">
        <p14:creationId xmlns:p14="http://schemas.microsoft.com/office/powerpoint/2010/main" val="1090900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7C4D0D-25F6-D54A-8F74-D868985732B2}"/>
              </a:ext>
            </a:extLst>
          </p:cNvPr>
          <p:cNvSpPr>
            <a:spLocks noGrp="1"/>
          </p:cNvSpPr>
          <p:nvPr>
            <p:ph type="title"/>
          </p:nvPr>
        </p:nvSpPr>
        <p:spPr>
          <a:xfrm>
            <a:off x="838200" y="889114"/>
            <a:ext cx="10515600" cy="1325563"/>
          </a:xfrm>
        </p:spPr>
        <p:txBody>
          <a:bodyPr/>
          <a:lstStyle/>
          <a:p>
            <a:r>
              <a:rPr lang="el-GR" dirty="0"/>
              <a:t>Δύο, πρώτες, όχι και τόσο συστηματικές προσεγγίσεις</a:t>
            </a:r>
            <a:endParaRPr lang="en-US" dirty="0"/>
          </a:p>
        </p:txBody>
      </p:sp>
      <p:sp>
        <p:nvSpPr>
          <p:cNvPr id="3" name="Content Placeholder 2">
            <a:extLst>
              <a:ext uri="{FF2B5EF4-FFF2-40B4-BE49-F238E27FC236}">
                <a16:creationId xmlns:a16="http://schemas.microsoft.com/office/drawing/2014/main" id="{2CC5A11B-1015-0942-8042-4156B560D2C4}"/>
              </a:ext>
            </a:extLst>
          </p:cNvPr>
          <p:cNvSpPr>
            <a:spLocks noGrp="1"/>
          </p:cNvSpPr>
          <p:nvPr>
            <p:ph idx="1"/>
          </p:nvPr>
        </p:nvSpPr>
        <p:spPr>
          <a:xfrm>
            <a:off x="838200" y="3189514"/>
            <a:ext cx="10515600" cy="2116590"/>
          </a:xfrm>
        </p:spPr>
        <p:txBody>
          <a:bodyPr/>
          <a:lstStyle/>
          <a:p>
            <a:r>
              <a:rPr lang="el-GR" dirty="0"/>
              <a:t>Λόγος περί Επιστήμης στα Προγράμματα Σπουδών</a:t>
            </a:r>
          </a:p>
          <a:p>
            <a:endParaRPr lang="el-GR" dirty="0"/>
          </a:p>
          <a:p>
            <a:r>
              <a:rPr lang="el-GR" dirty="0"/>
              <a:t>Λόγος περί επιστήμης με πηγή την Ιστορία</a:t>
            </a:r>
            <a:endParaRPr lang="en-US" dirty="0"/>
          </a:p>
        </p:txBody>
      </p:sp>
    </p:spTree>
    <p:extLst>
      <p:ext uri="{BB962C8B-B14F-4D97-AF65-F5344CB8AC3E}">
        <p14:creationId xmlns:p14="http://schemas.microsoft.com/office/powerpoint/2010/main" val="37358681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38D6617-7EE8-B342-B736-3AE2E2F58F00}"/>
              </a:ext>
            </a:extLst>
          </p:cNvPr>
          <p:cNvSpPr>
            <a:spLocks noGrp="1"/>
          </p:cNvSpPr>
          <p:nvPr>
            <p:ph type="title"/>
          </p:nvPr>
        </p:nvSpPr>
        <p:spPr/>
        <p:txBody>
          <a:bodyPr/>
          <a:lstStyle/>
          <a:p>
            <a:r>
              <a:rPr lang="el-GR" dirty="0"/>
              <a:t>Λόγος «περί επιστήμης» στη Γενική Εκπαίδευση</a:t>
            </a:r>
          </a:p>
        </p:txBody>
      </p:sp>
      <p:sp>
        <p:nvSpPr>
          <p:cNvPr id="3" name="Θέση περιεχομένου 2">
            <a:extLst>
              <a:ext uri="{FF2B5EF4-FFF2-40B4-BE49-F238E27FC236}">
                <a16:creationId xmlns:a16="http://schemas.microsoft.com/office/drawing/2014/main" id="{C880BA07-4618-1140-98C1-732F043EF7AB}"/>
              </a:ext>
            </a:extLst>
          </p:cNvPr>
          <p:cNvSpPr>
            <a:spLocks noGrp="1"/>
          </p:cNvSpPr>
          <p:nvPr>
            <p:ph idx="1"/>
          </p:nvPr>
        </p:nvSpPr>
        <p:spPr>
          <a:xfrm>
            <a:off x="838200" y="2380797"/>
            <a:ext cx="10515600" cy="4194932"/>
          </a:xfrm>
        </p:spPr>
        <p:txBody>
          <a:bodyPr>
            <a:normAutofit lnSpcReduction="10000"/>
          </a:bodyPr>
          <a:lstStyle/>
          <a:p>
            <a:r>
              <a:rPr lang="el-GR" sz="3600" dirty="0"/>
              <a:t>… αν τον αναζητήσουμε στα Προγράμματα Σπουδών…</a:t>
            </a:r>
          </a:p>
          <a:p>
            <a:r>
              <a:rPr lang="el-GR" dirty="0"/>
              <a:t>Ποιες προτάσεις από την εισαγωγή στο ΔΕΠΠΣ των Φυσικών Επιστημών περιέχουν ή προϋποθέτουν απόψεις/ θέσεις «περί επιστήμης»;</a:t>
            </a:r>
          </a:p>
          <a:p>
            <a:r>
              <a:rPr lang="el-GR" dirty="0"/>
              <a:t>Διακρίνουμε αυτές τις απόψεις/ θέσεις;</a:t>
            </a:r>
          </a:p>
          <a:p>
            <a:endParaRPr lang="el-GR" dirty="0"/>
          </a:p>
          <a:p>
            <a:r>
              <a:rPr lang="el-GR" sz="3600" dirty="0"/>
              <a:t>Άλλοι λόγοι που φέρνουν την επιστημολογία στην εκπαίδευση;</a:t>
            </a:r>
          </a:p>
        </p:txBody>
      </p:sp>
    </p:spTree>
    <p:extLst>
      <p:ext uri="{BB962C8B-B14F-4D97-AF65-F5344CB8AC3E}">
        <p14:creationId xmlns:p14="http://schemas.microsoft.com/office/powerpoint/2010/main" val="25947889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3701B19-9A3C-BF45-8596-B45BC6974A12}"/>
              </a:ext>
            </a:extLst>
          </p:cNvPr>
          <p:cNvSpPr>
            <a:spLocks noGrp="1"/>
          </p:cNvSpPr>
          <p:nvPr>
            <p:ph type="title"/>
          </p:nvPr>
        </p:nvSpPr>
        <p:spPr/>
        <p:txBody>
          <a:bodyPr/>
          <a:lstStyle/>
          <a:p>
            <a:r>
              <a:rPr lang="el-GR" dirty="0"/>
              <a:t>Μεθοδολογικά</a:t>
            </a:r>
          </a:p>
        </p:txBody>
      </p:sp>
      <p:sp>
        <p:nvSpPr>
          <p:cNvPr id="3" name="Θέση περιεχομένου 2">
            <a:extLst>
              <a:ext uri="{FF2B5EF4-FFF2-40B4-BE49-F238E27FC236}">
                <a16:creationId xmlns:a16="http://schemas.microsoft.com/office/drawing/2014/main" id="{8125EDDD-0325-DA49-9BFC-047E2AB380B1}"/>
              </a:ext>
            </a:extLst>
          </p:cNvPr>
          <p:cNvSpPr>
            <a:spLocks noGrp="1"/>
          </p:cNvSpPr>
          <p:nvPr>
            <p:ph idx="1"/>
          </p:nvPr>
        </p:nvSpPr>
        <p:spPr/>
        <p:txBody>
          <a:bodyPr>
            <a:normAutofit/>
          </a:bodyPr>
          <a:lstStyle/>
          <a:p>
            <a:r>
              <a:rPr lang="el-GR" dirty="0"/>
              <a:t>Λογική ανάλυση</a:t>
            </a:r>
          </a:p>
          <a:p>
            <a:r>
              <a:rPr lang="el-GR" dirty="0"/>
              <a:t>Παράγουμε από την κάθε πρόταση του κειμένου τις θέσεις που της επιτρέπουν να εμφανίζεται ως αληθής</a:t>
            </a:r>
          </a:p>
          <a:p>
            <a:r>
              <a:rPr lang="el-GR" dirty="0"/>
              <a:t>Παράγουμε δηλαδή τις «προκείμενες» που μπορούν να παράγουν ως λογικό «συμπέρασμα» κάθε μια από τις σύνθετες προτάσεις του κειμένου και στη συνέχεια</a:t>
            </a:r>
          </a:p>
          <a:p>
            <a:r>
              <a:rPr lang="el-GR" dirty="0"/>
              <a:t>Αναγνωρίζουμε από ποια περιοχή γνώσης προέρχονται οι προκείμενες (π.χ. από τη ΔΦΕ, τη Ψυχολογία, την Κοινωνιολογία την Επιστημολογία, την Πολιτική, </a:t>
            </a:r>
            <a:r>
              <a:rPr lang="el-GR" dirty="0" err="1"/>
              <a:t>κ.ο.κ.</a:t>
            </a:r>
            <a:r>
              <a:rPr lang="el-GR" dirty="0"/>
              <a:t>)</a:t>
            </a:r>
          </a:p>
        </p:txBody>
      </p:sp>
    </p:spTree>
    <p:extLst>
      <p:ext uri="{BB962C8B-B14F-4D97-AF65-F5344CB8AC3E}">
        <p14:creationId xmlns:p14="http://schemas.microsoft.com/office/powerpoint/2010/main" val="6144774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15C375C-CC66-3745-A1CA-1CB253489F93}"/>
              </a:ext>
            </a:extLst>
          </p:cNvPr>
          <p:cNvSpPr>
            <a:spLocks noGrp="1"/>
          </p:cNvSpPr>
          <p:nvPr>
            <p:ph type="title"/>
          </p:nvPr>
        </p:nvSpPr>
        <p:spPr/>
        <p:txBody>
          <a:bodyPr/>
          <a:lstStyle/>
          <a:p>
            <a:r>
              <a:rPr lang="el-GR" dirty="0"/>
              <a:t>Παράδειγμα </a:t>
            </a:r>
            <a:r>
              <a:rPr lang="el-GR" sz="2400" dirty="0"/>
              <a:t>(από ΔΕΠΠΣ 2002)</a:t>
            </a:r>
          </a:p>
        </p:txBody>
      </p:sp>
      <p:sp>
        <p:nvSpPr>
          <p:cNvPr id="3" name="Θέση περιεχομένου 2">
            <a:extLst>
              <a:ext uri="{FF2B5EF4-FFF2-40B4-BE49-F238E27FC236}">
                <a16:creationId xmlns:a16="http://schemas.microsoft.com/office/drawing/2014/main" id="{7A71EE23-90B3-E14F-89F0-E83B323DC86D}"/>
              </a:ext>
            </a:extLst>
          </p:cNvPr>
          <p:cNvSpPr>
            <a:spLocks noGrp="1"/>
          </p:cNvSpPr>
          <p:nvPr>
            <p:ph idx="1"/>
          </p:nvPr>
        </p:nvSpPr>
        <p:spPr>
          <a:xfrm>
            <a:off x="838200" y="1465405"/>
            <a:ext cx="10515600" cy="5125400"/>
          </a:xfrm>
        </p:spPr>
        <p:txBody>
          <a:bodyPr>
            <a:normAutofit fontScale="92500" lnSpcReduction="10000"/>
          </a:bodyPr>
          <a:lstStyle/>
          <a:p>
            <a:r>
              <a:rPr lang="el-GR" i="1" dirty="0"/>
              <a:t>Για τον προσδιορισμό του σκοπού διδασκαλίας κάθε αντικειμένου των Φυσικών Επιστημών λήφθηκε υπόψη η νοητική ανάπτυξη του μαθητή κάθε ηλικίας, το γνωστικό υπόβαθρο που διαθέτει, οι δεξιότητες αλλά και οι προσδοκίες του, το κοινωνικό περιβάλλον και οι αναγκαιότητες που υπάρχουν σ' αυτό.</a:t>
            </a:r>
          </a:p>
          <a:p>
            <a:r>
              <a:rPr lang="el-GR" dirty="0"/>
              <a:t>«Προκείμενες»/ Θέσεις:</a:t>
            </a:r>
          </a:p>
          <a:p>
            <a:r>
              <a:rPr lang="el-GR" b="1" dirty="0"/>
              <a:t>Η διδασκαλία των ΦΕ πρέπει να μπορεί να πετύχει τους σκοπούς της.</a:t>
            </a:r>
          </a:p>
          <a:p>
            <a:r>
              <a:rPr lang="el-GR" b="1" dirty="0"/>
              <a:t>Η επιτυχία των σκοπών της διδασκαλίας των ΦΕ εξαρτάται από: </a:t>
            </a:r>
            <a:endParaRPr lang="el-GR" dirty="0"/>
          </a:p>
          <a:p>
            <a:pPr lvl="1"/>
            <a:r>
              <a:rPr lang="el-GR" b="1" dirty="0"/>
              <a:t>τη νοητική ανάπτυξη του μαθητή κάθε ηλικίας, </a:t>
            </a:r>
            <a:endParaRPr lang="el-GR" dirty="0"/>
          </a:p>
          <a:p>
            <a:pPr lvl="1"/>
            <a:r>
              <a:rPr lang="el-GR" b="1" dirty="0"/>
              <a:t>το γνωστικό υπόβαθρο που διαθέτει, </a:t>
            </a:r>
            <a:endParaRPr lang="el-GR" dirty="0"/>
          </a:p>
          <a:p>
            <a:pPr lvl="1"/>
            <a:r>
              <a:rPr lang="el-GR" b="1" dirty="0"/>
              <a:t>τις δεξιότητες που διαθέτει,</a:t>
            </a:r>
            <a:endParaRPr lang="el-GR" dirty="0"/>
          </a:p>
          <a:p>
            <a:pPr lvl="1"/>
            <a:r>
              <a:rPr lang="el-GR" b="1" dirty="0"/>
              <a:t>τις προσδοκίες του, </a:t>
            </a:r>
            <a:endParaRPr lang="el-GR" dirty="0"/>
          </a:p>
          <a:p>
            <a:pPr lvl="1"/>
            <a:r>
              <a:rPr lang="el-GR" b="1" dirty="0"/>
              <a:t>το κοινωνικό περιβάλλον που ζει και </a:t>
            </a:r>
            <a:endParaRPr lang="el-GR" dirty="0"/>
          </a:p>
          <a:p>
            <a:pPr lvl="1"/>
            <a:r>
              <a:rPr lang="el-GR" b="1" dirty="0"/>
              <a:t>τις αναγκαιότητες που υπάρχουν σ' αυτό το περιβάλλον</a:t>
            </a:r>
            <a:endParaRPr lang="el-GR" dirty="0"/>
          </a:p>
        </p:txBody>
      </p:sp>
    </p:spTree>
    <p:extLst>
      <p:ext uri="{BB962C8B-B14F-4D97-AF65-F5344CB8AC3E}">
        <p14:creationId xmlns:p14="http://schemas.microsoft.com/office/powerpoint/2010/main" val="3487507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2F16D07-6564-4B42-A481-671CF01D108E}"/>
              </a:ext>
            </a:extLst>
          </p:cNvPr>
          <p:cNvSpPr>
            <a:spLocks noGrp="1"/>
          </p:cNvSpPr>
          <p:nvPr>
            <p:ph type="title"/>
          </p:nvPr>
        </p:nvSpPr>
        <p:spPr>
          <a:xfrm>
            <a:off x="838200" y="2464269"/>
            <a:ext cx="10515600" cy="1325563"/>
          </a:xfrm>
        </p:spPr>
        <p:txBody>
          <a:bodyPr>
            <a:normAutofit/>
          </a:bodyPr>
          <a:lstStyle/>
          <a:p>
            <a:pPr algn="ctr"/>
            <a:r>
              <a:rPr lang="el-GR" sz="7200" dirty="0"/>
              <a:t>Άσκηση</a:t>
            </a:r>
          </a:p>
        </p:txBody>
      </p:sp>
    </p:spTree>
    <p:extLst>
      <p:ext uri="{BB962C8B-B14F-4D97-AF65-F5344CB8AC3E}">
        <p14:creationId xmlns:p14="http://schemas.microsoft.com/office/powerpoint/2010/main" val="9955029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id="{EDD86ABE-154A-744D-90D5-D2195FDEEBA8}"/>
              </a:ext>
            </a:extLst>
          </p:cNvPr>
          <p:cNvSpPr>
            <a:spLocks noGrp="1"/>
          </p:cNvSpPr>
          <p:nvPr>
            <p:ph idx="1"/>
          </p:nvPr>
        </p:nvSpPr>
        <p:spPr>
          <a:xfrm>
            <a:off x="838200" y="1026555"/>
            <a:ext cx="10515600" cy="5184775"/>
          </a:xfrm>
        </p:spPr>
        <p:txBody>
          <a:bodyPr/>
          <a:lstStyle/>
          <a:p>
            <a:r>
              <a:rPr lang="el-GR" dirty="0"/>
              <a:t>Στόχος: Απόκτηση γνώσεων σχετικών με θεωρίες, νόμους και αρχές που αφορούν τα επιμέρους γνωστικά αντικείμενα των Φυσικών Επιστημών, ώστε ο μαθητής να είναι ικανός να "ερμηνεύει" τα φυσικά, χημικά, βιολογικά και γεωλογικά – γεωγραφικά φαινόμενα, αλλά και καταστάσεις (π.χ. γεωγραφικές κατανομές) ή διαδικασίες που αφορούν τους οργανισμούς και τις σχέσεις τους με το περιβάλλον στο οποίο ζουν.</a:t>
            </a:r>
          </a:p>
          <a:p>
            <a:r>
              <a:rPr lang="el-GR" dirty="0"/>
              <a:t>Προϋπόθεση: οι ΦΕ συγκροτούνται τουλάχιστον από θεωρίες, νόμους και αρχές. Θεωρίες, νόμοι και αρχές ερμηνεύουν τα φυσικά, χημικά, βιολογικά και γεωλογικά – γεωγραφικά φαινόμενα, αλλά και καταστάσεις (π.χ. γεωγραφικές κατανομές) ή διαδικασίες που αφορούν τους οργανισμούς και τις σχέσεις τους με το περιβάλλον.</a:t>
            </a:r>
          </a:p>
          <a:p>
            <a:endParaRPr lang="el-GR" dirty="0"/>
          </a:p>
        </p:txBody>
      </p:sp>
    </p:spTree>
    <p:extLst>
      <p:ext uri="{BB962C8B-B14F-4D97-AF65-F5344CB8AC3E}">
        <p14:creationId xmlns:p14="http://schemas.microsoft.com/office/powerpoint/2010/main" val="227600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224</TotalTime>
  <Words>983</Words>
  <Application>Microsoft Macintosh PowerPoint</Application>
  <PresentationFormat>Widescreen</PresentationFormat>
  <Paragraphs>65</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Θέμα του Office</vt:lpstr>
      <vt:lpstr>Επιστημολογία</vt:lpstr>
      <vt:lpstr>Επιστημολογία με μια διευρυμένη προσέγγιση κατάλληλη για την περίπτωση </vt:lpstr>
      <vt:lpstr>Στο N. Lederman, F. Abd-El-Khalick, M. Smith. (2019). Teaching Nature of Scientific Knowledge…</vt:lpstr>
      <vt:lpstr>Δύο, πρώτες, όχι και τόσο συστηματικές προσεγγίσεις</vt:lpstr>
      <vt:lpstr>Λόγος «περί επιστήμης» στη Γενική Εκπαίδευση</vt:lpstr>
      <vt:lpstr>Μεθοδολογικά</vt:lpstr>
      <vt:lpstr>Παράδειγμα (από ΔΕΠΠΣ 2002)</vt:lpstr>
      <vt:lpstr>Άσκηση</vt:lpstr>
      <vt:lpstr>PowerPoint Presentation</vt:lpstr>
      <vt:lpstr>PowerPoint Presentation</vt:lpstr>
      <vt:lpstr>PowerPoint Presentation</vt:lpstr>
      <vt:lpstr>PowerPoint Presentation</vt:lpstr>
      <vt:lpstr>Λόγος «περί επιστήμης» στην Ιστορία των Επιστημών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Επιστημολογία</dc:title>
  <dc:creator>Vasilis Tselfes</dc:creator>
  <cp:lastModifiedBy>Microsoft Office User</cp:lastModifiedBy>
  <cp:revision>25</cp:revision>
  <dcterms:created xsi:type="dcterms:W3CDTF">2018-04-11T17:35:36Z</dcterms:created>
  <dcterms:modified xsi:type="dcterms:W3CDTF">2019-10-31T16:22:27Z</dcterms:modified>
</cp:coreProperties>
</file>