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650" r:id="rId3"/>
    <p:sldId id="651" r:id="rId4"/>
    <p:sldId id="652" r:id="rId5"/>
    <p:sldId id="653" r:id="rId6"/>
    <p:sldId id="593" r:id="rId7"/>
    <p:sldId id="654" r:id="rId8"/>
    <p:sldId id="655" r:id="rId9"/>
    <p:sldId id="656" r:id="rId10"/>
    <p:sldId id="616" r:id="rId11"/>
    <p:sldId id="617" r:id="rId12"/>
    <p:sldId id="618" r:id="rId13"/>
    <p:sldId id="619" r:id="rId14"/>
    <p:sldId id="620" r:id="rId15"/>
    <p:sldId id="621" r:id="rId16"/>
    <p:sldId id="622" r:id="rId17"/>
    <p:sldId id="623" r:id="rId18"/>
    <p:sldId id="624" r:id="rId19"/>
    <p:sldId id="625" r:id="rId20"/>
    <p:sldId id="626" r:id="rId21"/>
    <p:sldId id="627" r:id="rId22"/>
    <p:sldId id="628" r:id="rId23"/>
    <p:sldId id="629" r:id="rId24"/>
    <p:sldId id="630" r:id="rId25"/>
    <p:sldId id="631" r:id="rId26"/>
    <p:sldId id="632" r:id="rId27"/>
    <p:sldId id="633" r:id="rId28"/>
    <p:sldId id="634" r:id="rId29"/>
    <p:sldId id="635" r:id="rId30"/>
    <p:sldId id="481" r:id="rId3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7E16"/>
    <a:srgbClr val="E4B22D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0"/>
    <p:restoredTop sz="94509"/>
  </p:normalViewPr>
  <p:slideViewPr>
    <p:cSldViewPr snapToGrid="0" snapToObjects="1">
      <p:cViewPr varScale="1">
        <p:scale>
          <a:sx n="83" d="100"/>
          <a:sy n="83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11/12/23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316045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ΔΙΑΠΡΟΣΩΠΙΚΗ ΣΧΕΣΗ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1236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ΔΙΑΠΡΟΣΩΠΙΚΗ ΣΧΕΣΗ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578604" y="856357"/>
            <a:ext cx="112099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Οι στάσεις που μπορεί να υιοθετήσει ο δεύτερος ομιλητής ακούγοντας τον πρώτο να του μιλάει:</a:t>
            </a:r>
          </a:p>
          <a:p>
            <a:pPr lvl="1"/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Ερμηνευτική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Αξιολογική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Συμβουλευτική ή στάση βοήθειας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Εξεταστική 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Κατανοητική</a:t>
            </a:r>
          </a:p>
        </p:txBody>
      </p:sp>
    </p:spTree>
    <p:extLst>
      <p:ext uri="{BB962C8B-B14F-4D97-AF65-F5344CB8AC3E}">
        <p14:creationId xmlns:p14="http://schemas.microsoft.com/office/powerpoint/2010/main" val="221258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93744" y="0"/>
            <a:ext cx="8398256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Διατυπώνει τις αιτίες για τις οποίες ο πρώτος συνομιλητής είπε ή έκανε κάτι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Καταλαμβάνει τη θέση του ανθρώπου που γνωρίζει και λέει στον συνομιλητή του κάτι που ο ίδιος αγνοεί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Δημιουργεί και ενδυναμώνει ανισότιμη σχέση, ίσως και σχέση εξάρτησης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04073" y="2890391"/>
            <a:ext cx="3983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ΕΡΜΗΝΕΥΤΙΚΗ ΣΤΑΣΗ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87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990871" y="0"/>
            <a:ext cx="8201129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 δεύτερος συνομιλητής μπορεί να αρνηθεί να εμπλακεί στη σχέση που συνεπάγεται η στάση του πρώτου (Αντίδραση (αμυντική ή επιθετική) που δηλώνει την μη εξάρτησή του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Αν θεωρήσει την ερμηνεία του πρώτου συνομιλητή λανθασμένη τότε μπορεί να αισθανθεί έλλειμμα κατανόησης και να αρνηθεί να εκφραστεί περισσότερο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Εάν θεωρήσει σωστή την ερμηνεία τότε τίθεται το ερώτημα αν είναι έτοιμος να την ακούσει και να την αποδεχθεί. Διαφορετικά θα αισθανθεί απειλή και θα εγκαταλείψει την προσπάθεια να εκφραστεί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580107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ΕΡΜΗΝΕΥΤΙΚΗ ΣΤΑΣΗ</a:t>
            </a:r>
          </a:p>
        </p:txBody>
      </p:sp>
    </p:spTree>
    <p:extLst>
      <p:ext uri="{BB962C8B-B14F-4D97-AF65-F5344CB8AC3E}">
        <p14:creationId xmlns:p14="http://schemas.microsoft.com/office/powerpoint/2010/main" val="3391503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93744" y="0"/>
            <a:ext cx="8398256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ερμηνεία σε αυτές τις περιπτώσεις δεν θεμελιώνει την αυθεντική επικοινωνία/ αυθεντική έκφραση στο πλαίσιο της διαπροσωπικής επικοινωνίας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Εξαίρεση όταν η ερμηνεία διατυπώνεται στο σωστό πλαίσιο (θεραπευτική ή συμβουλευτική σχέση) στη σωστή στιγμή. Κατάληξη κοινά αποδεκτού τύπου σχέσης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04073" y="2890391"/>
            <a:ext cx="3983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ΕΡΜΗΝΕΥΤΙΚΗ ΣΤΑΣΗ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282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990871" y="1074509"/>
            <a:ext cx="820112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Διατυπώνει θετική ή αρνητική αξιολόγηση για τα λεγόμενα ή τις πράξεις του πρώτου συνομιλητή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Αυτομάτως καταλαμβάνει τη θέση αυτού που έχει τη δυνατότητα και τα στοιχεία για να κρίνει τον δεύτερο συνομιλητή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Σχέση ανισότιμη και δημιουργία ή ενδυνάμωση σχέσης εξάρτησης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580107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ΑΞΙΟΛΟΓΙΚΗ ΣΤΑΣΗ</a:t>
            </a:r>
          </a:p>
        </p:txBody>
      </p:sp>
    </p:spTree>
    <p:extLst>
      <p:ext uri="{BB962C8B-B14F-4D97-AF65-F5344CB8AC3E}">
        <p14:creationId xmlns:p14="http://schemas.microsoft.com/office/powerpoint/2010/main" val="428142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93744" y="0"/>
            <a:ext cx="8398256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Ενδεχ</a:t>
            </a:r>
            <a:r>
              <a:rPr lang="en-US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</a:t>
            </a:r>
            <a:r>
              <a:rPr lang="el-GR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μενη</a:t>
            </a: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αποδοκιμασία του Β για τα λεγόμενά του θα τον αποθαρρύνει να συνεχίσει να εκφράζεται – Αρνητικό σχεσιακό κλίμα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Ενδεχόμενη επιβράβευση του Β, ενέχει πιθανή  «θετική στρέβλωση» των λεγομένων του για να συνεχίσει να </a:t>
            </a:r>
            <a:r>
              <a:rPr lang="el-GR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επιβραβέυεται</a:t>
            </a: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επικοινωνία κινδυνεύει να χάσει την αυθεντικότητά της καθώς ο Β θα προσπαθεί να γίνεται ευχάριστος – Στο μέλλον θα δυσκολευτεί να δεχθεί κριτική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04073" y="2890391"/>
            <a:ext cx="3983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ΑΞΙΟΛΟΓΙΚΗ ΣΤΑΣΗ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24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86817" y="612843"/>
            <a:ext cx="76431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Προτείνει λύσεις, κάνει υποδείξεις ή δίνει συμβουλές στον συνομιλητή του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Ανισότιμη σχέση - Ο συνομιλητής θεωρείται ανίκανος να σκεφθεί τα προβλήματά του και τρόπους για να τα αντιμετωπίσει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Κίνδυνος η έκφραση του συνομιλητή να παραμείνει επιφανειακή καθώς η συζήτηση επικεντρώνεται στις λύσεις και όχι στο ίδιο το πρόβλημα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ΣΥΜΒΟΥΛΕΥΤΙΚΗ ΣΤΑΣΗ</a:t>
            </a:r>
          </a:p>
        </p:txBody>
      </p:sp>
    </p:spTree>
    <p:extLst>
      <p:ext uri="{BB962C8B-B14F-4D97-AF65-F5344CB8AC3E}">
        <p14:creationId xmlns:p14="http://schemas.microsoft.com/office/powerpoint/2010/main" val="4047978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087136" y="0"/>
            <a:ext cx="810486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«Μην κάνεις έτσι, θα τα βγάλεις πέρα…»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Τάση να μην λαμβάνονται υπόψη τα αισθήματα και τα βιώματα του συνομιλητή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Κίνδυνος εμπλοκής σε μία επικοινωνία με έντονα στοιχεία εξάρτησης και επιθετικότητας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2" y="2890391"/>
            <a:ext cx="3983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ΣΥΜΒΟΥΛΕΥΤΙΚΗ ΣΤΑΣΗ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347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86817" y="705833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Θέτει ερωτήσεις στον συνομιλητή του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 θέση αυτού που ρωτά δεν είναι ουδέτερη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Δίνει τον τόνο στη συζήτηση – Αποκτά και ενδυναμώνει την ισχύ επί του συνομιλητή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Στην ακραία μορφή της, παραπέμπει σε κατάσταση ανάκρισης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Ανισότιμη σχέση – Σχέση εξάρτησης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ΕΞΕΤΑΣΤΙΚΗ ΣΤΑΣΗ</a:t>
            </a:r>
          </a:p>
        </p:txBody>
      </p:sp>
    </p:spTree>
    <p:extLst>
      <p:ext uri="{BB962C8B-B14F-4D97-AF65-F5344CB8AC3E}">
        <p14:creationId xmlns:p14="http://schemas.microsoft.com/office/powerpoint/2010/main" val="173377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ΛΕΚΤΙΚΗ 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ΕΠΙΚΟΙΝΩΝΙΑ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1775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087136" y="0"/>
            <a:ext cx="810486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Απαντώντας στις πρώτες ερωτήσεις, ο συνομιλητής δεν έχει τίποτα να περιμένει παρά την επόμενη ερώτηση 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Σταματά να αναζητά μέσα του τι και πως θα το εκφράσει - Το έργο το έχει αναλάβει ο συνομιλητής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ερωτήσεις πιθανό ισχυρότατο όπλο καθοδήγησης απαντήσεων και χειραγώγησης του συνομιλητή – Πιθανώς σκόπιμες και ενσυνείδητες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2" y="2890391"/>
            <a:ext cx="3983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ΕΞΕΤΑΣΤΙΚΗ ΣΤΑΣΗ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573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0"/>
            <a:ext cx="764318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Κάθε ερώτηση αποτελεί επιλογή από πολλές άλλες ερωτήσεις. Ο λόγος αυτού που απαντά οδηγείται στην κατεύθυνση του προσώπου που ρωτά. Προβάλλεται η δική του κοσμοθεωρία.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Κάθε ερώτηση, ανάλογα με τον τρόπο που διατυπώνεται, ενεργοποιεί διαφορετικές συναισθηματικές ή/και ιδεολογικές αντιδράσεις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Υπάρχει συνοχή στις απαντήσεις. Απαντά ανάλογα με τις προηγούμενες απαντήσεις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Ανοιχτές ερωτήσεις - Ελευθερία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ΕΞΕΤΑΣΤΙΚΗ ΣΤΑΣΗ</a:t>
            </a:r>
          </a:p>
        </p:txBody>
      </p:sp>
    </p:spTree>
    <p:extLst>
      <p:ext uri="{BB962C8B-B14F-4D97-AF65-F5344CB8AC3E}">
        <p14:creationId xmlns:p14="http://schemas.microsoft.com/office/powerpoint/2010/main" val="2430283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087136" y="0"/>
            <a:ext cx="810486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Συνίσταται στο αληθινό ενδιαφέρον προς τα λεγόμενα και τις εμπειρίες του συνομιλητή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Φαίνεται ο κόσμος όπως τον βλέπει ο συνομιλητής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Εκδηλώνεται με την αναδιατύπωση των λεγομένων του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πρώτος συνομιλητής ελέγχει αν κατάλαβε σωστά και ο δεύτερος ότι γίνεται κατανοητός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2" y="2890391"/>
            <a:ext cx="3983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ΚΑΤΑΝΟΗΤΙΚΗ ΣΤΑΣΗ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2617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843676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Δημιουργία θετικού κλίματος που επιτρέπει στον συνομιλητή να εκφραστεί περαιτέρω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Επειδή αισθάνεται ότι τον ακούνε πραγματικά, εκφράζεται το κατά το δυνατόν αυθεντικότερα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Αντιστοιχεί στον κλασικό θεωρητικό και μεθοδολογικό </a:t>
            </a:r>
            <a:r>
              <a:rPr lang="el-GR" sz="3000" b="1" dirty="0" err="1">
                <a:solidFill>
                  <a:schemeClr val="accent6">
                    <a:lumMod val="50000"/>
                  </a:schemeClr>
                </a:solidFill>
              </a:rPr>
              <a:t>ψυχοκοινωνιολογικό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 προσανατολισμό της </a:t>
            </a:r>
            <a:r>
              <a:rPr lang="el-GR" sz="3000" b="1" u="sng" dirty="0">
                <a:solidFill>
                  <a:schemeClr val="accent6">
                    <a:lumMod val="50000"/>
                  </a:schemeClr>
                </a:solidFill>
              </a:rPr>
              <a:t>μη-</a:t>
            </a:r>
            <a:r>
              <a:rPr lang="el-GR" sz="3000" b="1" u="sng" dirty="0" err="1">
                <a:solidFill>
                  <a:schemeClr val="accent6">
                    <a:lumMod val="50000"/>
                  </a:schemeClr>
                </a:solidFill>
              </a:rPr>
              <a:t>κατευθυντικότητας</a:t>
            </a:r>
            <a:endParaRPr lang="el-GR" sz="3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ΚΑΤΑΝΟΗΤΙΚΗ ΣΤΑΣΗ</a:t>
            </a:r>
          </a:p>
        </p:txBody>
      </p:sp>
    </p:spTree>
    <p:extLst>
      <p:ext uri="{BB962C8B-B14F-4D97-AF65-F5344CB8AC3E}">
        <p14:creationId xmlns:p14="http://schemas.microsoft.com/office/powerpoint/2010/main" val="1713315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ΜΗ-ΚΑΤΕΥΘΥΝΤΙΚΟΤΗΤΑ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578604" y="856357"/>
            <a:ext cx="112099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Στόχος η δημιουργία ενός σχεσιακού κλίματος για να μπορέσει να εκφραστεί ο άνθρωπος. Βασικές συνιστώσες:</a:t>
            </a:r>
          </a:p>
          <a:p>
            <a:pPr lvl="1"/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Αυτοπραγμάτωση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Ενσυναίσθηση</a:t>
            </a: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Γνησιότητα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Αποδοχή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Αμεσότητα της εμπειρίας</a:t>
            </a:r>
          </a:p>
        </p:txBody>
      </p:sp>
    </p:spTree>
    <p:extLst>
      <p:ext uri="{BB962C8B-B14F-4D97-AF65-F5344CB8AC3E}">
        <p14:creationId xmlns:p14="http://schemas.microsoft.com/office/powerpoint/2010/main" val="31646397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413676" y="0"/>
            <a:ext cx="777832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άνθρωπος τείνει αυθορμήτως στην ανάπτυξη, την ωρίμανση, την υγεία, την προσαρμογή και τον εμπλουτισμό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Αυτή η τάση λειτουργεί ως ρυθμιστής των εμπειριών του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Αξιολογεί την θετικότητα ή την αρνητικότητά τους με κριτήριο κατά πόσο διευκολύνουν ή όχι την ανάπτυξή του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1" y="2890391"/>
            <a:ext cx="4262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ΑΥΤΟΠΡΑΓΜΑΤΩΣΗ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601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1305340"/>
            <a:ext cx="76431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Ακριβής αντίληψη των αισθημάτων και των βιωμάτων του συνομιλητή και της σημασίας που έχουν για τον ίδιο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Απαραίτητη για κάθε ουσιαστική σχέση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 συνομιλητής συλλαμβάνει τις συγκινήσεις και αντιλαμβάνεται τις αιτίες τους όπως και το πρόσωπο που εκφράζεται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ΕΝΣΥΝΑΙΣΘΗΣΗ</a:t>
            </a:r>
          </a:p>
        </p:txBody>
      </p:sp>
    </p:spTree>
    <p:extLst>
      <p:ext uri="{BB962C8B-B14F-4D97-AF65-F5344CB8AC3E}">
        <p14:creationId xmlns:p14="http://schemas.microsoft.com/office/powerpoint/2010/main" val="2669754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413676" y="0"/>
            <a:ext cx="777832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συνομιλητής δεν είναι απλός ένας ρόλος ή μία πρόσοψη, αλλά ένα πρόσωπο με διαυγή συνείδηση και αποδοχή αυτού που βιώνει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1" y="2890391"/>
            <a:ext cx="4262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ΓΝΗΣΙΟΤΗΤΑ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029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86817" y="612843"/>
            <a:ext cx="76431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Προϋπόθεση της </a:t>
            </a:r>
            <a:r>
              <a:rPr lang="el-GR" sz="3000" b="1" dirty="0" err="1">
                <a:solidFill>
                  <a:schemeClr val="accent6">
                    <a:lumMod val="50000"/>
                  </a:schemeClr>
                </a:solidFill>
              </a:rPr>
              <a:t>ενσυναίσθησης</a:t>
            </a: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Ανεπιφύλακτη και θετική προσέγγιση και θεώρηση του άλλου, έτσι όπως αυτός αντιλαμβάνεται τον εαυτό του, ακόμη και αν η αντίληψη αυτή παραπέμπει σε αξίες διαφορετικές ή και αντίθετες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Αποδοχή τόσο των αρνητικών, άσχημων και «αφύσικων» όψεων και σημασιών των περιεχομένων που εκφράζονται όσο και των θετικών και ώριμων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ΑΠΟΔΟΧΗ</a:t>
            </a:r>
          </a:p>
        </p:txBody>
      </p:sp>
    </p:spTree>
    <p:extLst>
      <p:ext uri="{BB962C8B-B14F-4D97-AF65-F5344CB8AC3E}">
        <p14:creationId xmlns:p14="http://schemas.microsoft.com/office/powerpoint/2010/main" val="3257273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413676" y="0"/>
            <a:ext cx="777832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αληθινή βίωση των σχέσεων, αυτοπραγμάτωση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Βιώνει με διαύγεια και αμεσότητα την εμπειρία του εαυτού του και του περιβάλλοντός του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Παύει να είναι άκαμπτος και απόμακρος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1" y="2890391"/>
            <a:ext cx="4262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ΑΜΕΣΟΤΗΤΑ ΕΜΠΕΙΡΙΑΣ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47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ΛΕΚΤΙΚΑ ΣΤΟΙΧΕΙΑ ΕΠΙΚΟΙΝΩΝΙΑΣ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630721" y="1413063"/>
            <a:ext cx="1055434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Όχι μόνο συνοδεύουν και συμπληρώνουν τα λεκτικά στοιχεία επικοινωνίας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Αποτελούν αυτόνομη και θεμελιώδη διάσταση της αλληλεπίδρασης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Καθορίζουν την ανθρώπινη επαφή</a:t>
            </a:r>
          </a:p>
        </p:txBody>
      </p:sp>
    </p:spTree>
    <p:extLst>
      <p:ext uri="{BB962C8B-B14F-4D97-AF65-F5344CB8AC3E}">
        <p14:creationId xmlns:p14="http://schemas.microsoft.com/office/powerpoint/2010/main" val="19727417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806941"/>
            <a:ext cx="116105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11797" y="2782669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2361499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ΛΕΚΤΙΚΑ ΣΤΟΙΧΕΙΑ ΕΠΙΚΟΙΝΩΝΙΑΣ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271279" y="775156"/>
            <a:ext cx="1055434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Δύσκολα μπορούμε να εννοήσουμε την ανθρώπινη επικοινωνία και σχέση αν δεν λάβουμε υπόψη: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Την εντύπωση που δίνει κάποιος μέσα από την στάση του (αυτοπεποίθηση, ντροπή, αμηχανία)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Την συνολική στάση του σώματος και τις κινήσεις του (χειρονομίες, εκφράσεις προσώπου)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Τον τόνο της φωνής του – το ύφος του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Την παρουσίαση του εαυτού και την «συντήρηση» του σώματός του (καθαριότητα, ένδυση, καλλωπισμός) </a:t>
            </a:r>
          </a:p>
        </p:txBody>
      </p:sp>
    </p:spTree>
    <p:extLst>
      <p:ext uri="{BB962C8B-B14F-4D97-AF65-F5344CB8AC3E}">
        <p14:creationId xmlns:p14="http://schemas.microsoft.com/office/powerpoint/2010/main" val="144421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ΛΕΚΤΙΚΗ ΕΠΙΚΟΙΝΩΝΙΑ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630721" y="887588"/>
            <a:ext cx="1055434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Παγκοσμιότητα των μη λεκτικών στοιχείων ως παραγόντων επικοινωνίας</a:t>
            </a:r>
          </a:p>
          <a:p>
            <a:pPr lvl="1"/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Πρόσωπο (καθρέφτης της ψυχής) αποτελεί την περιοχή παραγωγής μη λεκτικών στοιχείων που ελέγχουμε περισσότερο (ο καλύτερος μη γλωσσικός ψεύτης)</a:t>
            </a:r>
          </a:p>
          <a:p>
            <a:pPr lvl="1"/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	Χαμόγελο: 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Χαρά, ευτυχία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Κρύβει την απογοήτευση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Σαρκαστικό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Επιθετικότητα</a:t>
            </a:r>
          </a:p>
        </p:txBody>
      </p:sp>
    </p:spTree>
    <p:extLst>
      <p:ext uri="{BB962C8B-B14F-4D97-AF65-F5344CB8AC3E}">
        <p14:creationId xmlns:p14="http://schemas.microsoft.com/office/powerpoint/2010/main" val="146338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860697" y="358805"/>
            <a:ext cx="847859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 τρόπος με τον οποίο συνδυάζονται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γλωσσική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και μη γλωσσική συμπεριφορά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Στενή σχέση ανάμεσα στην πολυπλοκότητα των κινήσεων και των χειρονομιών και την γλωσσική παροχή: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 σωματική δραστηριότητα αυξάνεται όταν κάποιος μιλάει περισσότερο, για πιο πολύπλοκα θέματα, στα οποία έχει πιο ενεργή εμπλοκή και όταν έχει ανώτερες γλωσσικές ικανότητες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30264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ΟΛΙΚΗ ΕΠΙΚΟΙΚΩΝΙΑ</a:t>
            </a:r>
          </a:p>
        </p:txBody>
      </p:sp>
    </p:spTree>
    <p:extLst>
      <p:ext uri="{BB962C8B-B14F-4D97-AF65-F5344CB8AC3E}">
        <p14:creationId xmlns:p14="http://schemas.microsoft.com/office/powerpoint/2010/main" val="2532712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Όταν γλωσσική και σωματική διάσταση επικοινωνίας αντιτίθενται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πρώτη εκδήλωση της συνειδητής θέλησης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δεύτερη έκφραση του ασυνείδητου – Διαφεύγει τον έλεγχο (υποκειμένου και κοινωνίας)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27510" y="2921168"/>
            <a:ext cx="35026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0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ΑΝΤΙΦΑΤΙΚΑ ΜΗΝΥΜΑΤΑ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79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ΛΕΚΤΙΚΗ ΕΠΙΚΟΙΝΩΝΙΑ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696389" y="887588"/>
            <a:ext cx="112099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Δεν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υπ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ά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ρχει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σημασία μίας κίνησης</a:t>
            </a:r>
          </a:p>
          <a:p>
            <a:pPr lvl="1"/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 κίνηση εντάσσεται σε ένα σύστημα αλληλεπιδράσεων με πολλούς διαύλους που μεταφέρουν μηνύματα και νοήματα που μπορεί να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αλληλοεπιβεβαιώνονται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ή να αλληλοαναιρούνται.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Cosnier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 &amp; Brossard (1984): 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Όταν δύο άνθρωποι επικοινωνούν, ο καθένας εκπέμπει και δέχεται μία συνολική και ταυτόχρονα ετερογενή εκφορά, αποτελούμενη από τον δυναμικό συνδυασμό και συνέργεια πολλών στοιχείων:</a:t>
            </a:r>
          </a:p>
        </p:txBody>
      </p:sp>
    </p:spTree>
    <p:extLst>
      <p:ext uri="{BB962C8B-B14F-4D97-AF65-F5344CB8AC3E}">
        <p14:creationId xmlns:p14="http://schemas.microsoft.com/office/powerpoint/2010/main" val="1270474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ΛΕΚΤΙΚΗ ΕΠΙΚΟΙΝΩΝΙΑ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630721" y="887588"/>
            <a:ext cx="112099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Φωνοακουστικά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Γλωσσικό μέρος εκφοράς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Φωνοακουστικό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μέρος (τόνος, ύψος, ένταση, ρυθμός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Οπτικά 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Στατικά (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σωματότυπος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, ενδυμασία)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Κινητικά βραδέα (σχήμα προσώπου, ρυτίδες)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Ταχέα κινητικά (εκφράσεις προσώπου, κινήσεις)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Στοιχεία από άλλους διαύλους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Οσφρητικούς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Απτικούς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Θερμικούς</a:t>
            </a:r>
          </a:p>
        </p:txBody>
      </p:sp>
    </p:spTree>
    <p:extLst>
      <p:ext uri="{BB962C8B-B14F-4D97-AF65-F5344CB8AC3E}">
        <p14:creationId xmlns:p14="http://schemas.microsoft.com/office/powerpoint/2010/main" val="56952151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11746</TotalTime>
  <Words>1219</Words>
  <Application>Microsoft Macintosh PowerPoint</Application>
  <PresentationFormat>Ευρεία οθόνη</PresentationFormat>
  <Paragraphs>204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137</cp:revision>
  <dcterms:created xsi:type="dcterms:W3CDTF">2022-02-27T18:25:10Z</dcterms:created>
  <dcterms:modified xsi:type="dcterms:W3CDTF">2023-12-11T10:01:13Z</dcterms:modified>
</cp:coreProperties>
</file>