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545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10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57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66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5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979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72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019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855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3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166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C6F61-A301-4EC6-BD2D-EBC171AA324D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E311-6D49-4FB1-8605-D209B8FCBD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528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CSS </a:t>
            </a:r>
            <a:br>
              <a:rPr lang="en-US" dirty="0" smtClean="0"/>
            </a:br>
            <a:r>
              <a:rPr lang="en-US" dirty="0" smtClean="0"/>
              <a:t>lesson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67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External </a:t>
            </a:r>
            <a:r>
              <a:rPr lang="en-US" dirty="0" err="1" smtClean="0"/>
              <a:t>Css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l-GR" sz="1200" dirty="0" smtClean="0"/>
              <a:t>πληροφορίες  μπορείτε να βρείτε στο </a:t>
            </a:r>
            <a:r>
              <a:rPr lang="en-US" sz="1200" dirty="0"/>
              <a:t>link</a:t>
            </a:r>
            <a:r>
              <a:rPr lang="en-US" sz="1200" dirty="0" smtClean="0"/>
              <a:t>: https</a:t>
            </a:r>
            <a:r>
              <a:rPr lang="en-US" sz="1200" dirty="0"/>
              <a:t>://www.w3schools.com/css/css_howto.asp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/>
              <a:t>"mystyle.css"</a:t>
            </a:r>
          </a:p>
          <a:p>
            <a:r>
              <a:rPr lang="en-US" dirty="0"/>
              <a:t>body {</a:t>
            </a:r>
            <a:br>
              <a:rPr lang="en-US" dirty="0"/>
            </a:br>
            <a:r>
              <a:rPr lang="en-US" dirty="0"/>
              <a:t>  background-color: </a:t>
            </a:r>
            <a:r>
              <a:rPr lang="en-US" dirty="0" err="1"/>
              <a:t>lightblue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h1 {</a:t>
            </a:r>
            <a:br>
              <a:rPr lang="en-US" dirty="0"/>
            </a:br>
            <a:r>
              <a:rPr lang="en-US" dirty="0"/>
              <a:t>  color: navy;</a:t>
            </a:r>
            <a:br>
              <a:rPr lang="en-US" dirty="0"/>
            </a:br>
            <a:r>
              <a:rPr lang="en-US" dirty="0"/>
              <a:t>  margin-left: 20px;</a:t>
            </a:r>
            <a:br>
              <a:rPr lang="en-US" dirty="0"/>
            </a:br>
            <a:r>
              <a:rPr lang="en-US" dirty="0"/>
              <a:t>} </a:t>
            </a:r>
            <a:endParaRPr lang="en-US" dirty="0"/>
          </a:p>
          <a:p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7914" y="1825625"/>
            <a:ext cx="5725886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/>
              <a:t>&lt;!DOCTYPE html&gt;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&lt;html&gt;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&lt;head&gt;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&lt;link </a:t>
            </a:r>
            <a:r>
              <a:rPr lang="en-US" sz="2400" dirty="0" err="1"/>
              <a:t>rel</a:t>
            </a:r>
            <a:r>
              <a:rPr lang="en-US" sz="2400" dirty="0"/>
              <a:t>="</a:t>
            </a:r>
            <a:r>
              <a:rPr lang="en-US" sz="2400" dirty="0" err="1"/>
              <a:t>stylesheet</a:t>
            </a:r>
            <a:r>
              <a:rPr lang="en-US" sz="2400" dirty="0"/>
              <a:t>" </a:t>
            </a:r>
            <a:r>
              <a:rPr lang="en-US" sz="2400" dirty="0" err="1"/>
              <a:t>href</a:t>
            </a:r>
            <a:r>
              <a:rPr lang="en-US" sz="2400" dirty="0"/>
              <a:t>="mystyle.css"&gt;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&lt;/head&gt;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&lt;body&gt;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&lt;/body&gt;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&lt;/html&gt;</a:t>
            </a:r>
            <a:r>
              <a:rPr lang="en-US" sz="2400" dirty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242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/>
            </a:r>
            <a:br>
              <a:rPr lang="el-GR" dirty="0"/>
            </a:br>
            <a:r>
              <a:rPr lang="en-US" b="1" dirty="0"/>
              <a:t>Cascading </a:t>
            </a:r>
            <a:r>
              <a:rPr lang="en-US" b="1" dirty="0" err="1"/>
              <a:t>Stylesheets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Cascading Stylesheets (για συντομία, CSS) αποτελούν έναν τρόπο που μας επιτρέπει να ορίσουμε με μεγαλύτερη ακρίβεια τον τρόπο απεικόνισης των σελίδων και των στοιχείων της από τον browser. Η χρήση τους σήμερα είναι απαραίτητη για τον ορισμό του στυλ κάποιας web σελίδας. Τα Stylesheets προσφέρουν </a:t>
            </a:r>
          </a:p>
          <a:p>
            <a:r>
              <a:rPr lang="el-GR" dirty="0"/>
              <a:t>• πλήθος τρόπων και μεθόδων παρουσίασης </a:t>
            </a:r>
          </a:p>
          <a:p>
            <a:r>
              <a:rPr lang="el-GR" dirty="0"/>
              <a:t>• διαχωρισμό του περιεχόμενου και του στυλ σε ένα HTML έγγραφο </a:t>
            </a:r>
          </a:p>
          <a:p>
            <a:r>
              <a:rPr lang="el-GR" dirty="0"/>
              <a:t>• εύκολη συντήρηση και διαχείριση του στυλ ενός web site </a:t>
            </a:r>
          </a:p>
          <a:p>
            <a:r>
              <a:rPr lang="el-GR" dirty="0"/>
              <a:t>• μικρότερο μέγεθος αρχείων </a:t>
            </a:r>
            <a:r>
              <a:rPr lang="en-US" dirty="0"/>
              <a:t>HTML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631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1194"/>
            <a:ext cx="10515600" cy="58357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Συνήθως ο ορισμός του στυλ παρουσίασης της σελίδας μας γίνεται με την τοποθέτηση ειδικών κανόνων (δηλαδή κατάλληλα διατυπωμένων ρυθμίσεων) μετά το tag &lt;HTML&gt; και πριν από το tag &lt;BODY&gt;. 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Πχ. </a:t>
            </a:r>
            <a:r>
              <a:rPr lang="en-US" dirty="0" smtClean="0">
                <a:solidFill>
                  <a:srgbClr val="FF0000"/>
                </a:solidFill>
              </a:rPr>
              <a:t>H2 </a:t>
            </a:r>
            <a:r>
              <a:rPr lang="en-US" dirty="0">
                <a:solidFill>
                  <a:srgbClr val="FF0000"/>
                </a:solidFill>
              </a:rPr>
              <a:t>{ color: blue } </a:t>
            </a:r>
          </a:p>
          <a:p>
            <a:pPr marL="0" indent="0">
              <a:buNone/>
            </a:pPr>
            <a:r>
              <a:rPr lang="el-GR" dirty="0"/>
              <a:t>ο οποίος δηλώνει στον browser πως όπου συναντήσει το tag &lt;H2&gt;...&lt;/H2&gt;, όλο το κείμενο που περικλείεται από αυτό θα πρέπει να εμφανιστεί με μπλε χρώμα. </a:t>
            </a:r>
          </a:p>
          <a:p>
            <a:pPr marL="0" indent="0">
              <a:buNone/>
            </a:pPr>
            <a:r>
              <a:rPr lang="el-GR" dirty="0" smtClean="0"/>
              <a:t>Κάθε </a:t>
            </a:r>
            <a:r>
              <a:rPr lang="el-GR" dirty="0"/>
              <a:t>κανόνας αποτελείται από </a:t>
            </a:r>
            <a:r>
              <a:rPr lang="el-GR" u="sng" dirty="0"/>
              <a:t>στοιχεία (selectors) </a:t>
            </a:r>
            <a:r>
              <a:rPr lang="el-GR" dirty="0"/>
              <a:t>και </a:t>
            </a:r>
            <a:r>
              <a:rPr lang="el-GR" u="sng" dirty="0"/>
              <a:t>επιλογές (declarations)</a:t>
            </a:r>
            <a:r>
              <a:rPr lang="el-GR" dirty="0"/>
              <a:t>. Στο παραπάνω παράδειγμα το στοιχείο (selector) μας είναι το tag </a:t>
            </a:r>
            <a:r>
              <a:rPr lang="el-GR" i="1" dirty="0"/>
              <a:t>H2 </a:t>
            </a:r>
            <a:r>
              <a:rPr lang="el-GR" dirty="0"/>
              <a:t>(όλα τα tag HTML αποτελούν selectors), ενώ η επιλογή (declaration) μας είναι το </a:t>
            </a:r>
            <a:r>
              <a:rPr lang="el-GR" i="1" dirty="0">
                <a:solidFill>
                  <a:srgbClr val="FF0000"/>
                </a:solidFill>
              </a:rPr>
              <a:t>color: blue</a:t>
            </a:r>
            <a:r>
              <a:rPr lang="el-GR" dirty="0"/>
              <a:t>. Κάθε επιλογή αποτελείται από </a:t>
            </a:r>
            <a:r>
              <a:rPr lang="el-GR" u="sng" dirty="0"/>
              <a:t>παραμέτρους (properties) </a:t>
            </a:r>
            <a:r>
              <a:rPr lang="el-GR" dirty="0"/>
              <a:t>και </a:t>
            </a:r>
            <a:r>
              <a:rPr lang="el-GR" u="sng" dirty="0"/>
              <a:t>τιμές (values)</a:t>
            </a:r>
            <a:r>
              <a:rPr lang="el-GR" dirty="0"/>
              <a:t>. Στο παραπάνω παράδειγμα το </a:t>
            </a:r>
            <a:r>
              <a:rPr lang="el-GR" i="1" dirty="0"/>
              <a:t>color </a:t>
            </a:r>
            <a:r>
              <a:rPr lang="el-GR" dirty="0"/>
              <a:t>είναι η παράμετρος (property) και το </a:t>
            </a:r>
            <a:r>
              <a:rPr lang="el-GR" i="1" dirty="0"/>
              <a:t>blue </a:t>
            </a:r>
            <a:r>
              <a:rPr lang="el-GR" dirty="0"/>
              <a:t>είναι η τιμή (value).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767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SS sel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471" y="2435421"/>
            <a:ext cx="8799239" cy="184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74471" y="753382"/>
            <a:ext cx="35177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CSS Syntax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472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7862" y="0"/>
            <a:ext cx="5386552" cy="6370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rgbClr val="0070C0"/>
                </a:solidFill>
              </a:rPr>
              <a:t>&lt;html&gt;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&lt;head&gt;</a:t>
            </a:r>
          </a:p>
          <a:p>
            <a:r>
              <a:rPr lang="el-GR" sz="2400" dirty="0" smtClean="0">
                <a:solidFill>
                  <a:srgbClr val="FF0000"/>
                </a:solidFill>
              </a:rPr>
              <a:t>&lt;style&gt;</a:t>
            </a:r>
          </a:p>
          <a:p>
            <a:r>
              <a:rPr lang="el-GR" sz="2400" dirty="0" smtClean="0">
                <a:solidFill>
                  <a:srgbClr val="FF0000"/>
                </a:solidFill>
              </a:rPr>
              <a:t>p {</a:t>
            </a:r>
          </a:p>
          <a:p>
            <a:r>
              <a:rPr lang="el-GR" sz="2400" dirty="0" smtClean="0">
                <a:solidFill>
                  <a:srgbClr val="FF0000"/>
                </a:solidFill>
              </a:rPr>
              <a:t>  color: red;</a:t>
            </a:r>
          </a:p>
          <a:p>
            <a:r>
              <a:rPr lang="el-GR" sz="2400" dirty="0" smtClean="0">
                <a:solidFill>
                  <a:srgbClr val="FF0000"/>
                </a:solidFill>
              </a:rPr>
              <a:t>  text-align: center;</a:t>
            </a:r>
          </a:p>
          <a:p>
            <a:r>
              <a:rPr lang="el-GR" sz="2400" dirty="0" smtClean="0">
                <a:solidFill>
                  <a:srgbClr val="FF0000"/>
                </a:solidFill>
              </a:rPr>
              <a:t>} </a:t>
            </a:r>
          </a:p>
          <a:p>
            <a:r>
              <a:rPr lang="el-GR" sz="2400" dirty="0" smtClean="0">
                <a:solidFill>
                  <a:srgbClr val="FF0000"/>
                </a:solidFill>
              </a:rPr>
              <a:t>&lt;/style&gt;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&lt;/head&gt;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&lt;body&gt;</a:t>
            </a:r>
          </a:p>
          <a:p>
            <a:endParaRPr lang="el-GR" sz="2400" dirty="0" smtClean="0">
              <a:solidFill>
                <a:srgbClr val="0070C0"/>
              </a:solidFill>
            </a:endParaRPr>
          </a:p>
          <a:p>
            <a:r>
              <a:rPr lang="el-GR" sz="2400" dirty="0" smtClean="0">
                <a:solidFill>
                  <a:srgbClr val="0070C0"/>
                </a:solidFill>
              </a:rPr>
              <a:t>&lt;p&gt;1o Μάθημα με CSS στην 1η παράγραφο&lt;/p&gt;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&lt;p&gt;εφαρμογή στην 2η παραγραφο&lt;/p&gt;</a:t>
            </a:r>
          </a:p>
          <a:p>
            <a:endParaRPr lang="el-GR" sz="2400" dirty="0" smtClean="0">
              <a:solidFill>
                <a:srgbClr val="0070C0"/>
              </a:solidFill>
            </a:endParaRPr>
          </a:p>
          <a:p>
            <a:r>
              <a:rPr lang="el-GR" sz="2400" dirty="0" smtClean="0">
                <a:solidFill>
                  <a:srgbClr val="0070C0"/>
                </a:solidFill>
              </a:rPr>
              <a:t>&lt;/body&gt;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&lt;/html&gt;</a:t>
            </a:r>
            <a:endParaRPr lang="el-GR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4414" y="0"/>
            <a:ext cx="6096000" cy="67403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Αποτέλεσμα στην οθόνη</a:t>
            </a: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l-GR" sz="2400" dirty="0" smtClean="0">
                <a:solidFill>
                  <a:srgbClr val="FF0000"/>
                </a:solidFill>
              </a:rPr>
              <a:t>1o Μάθημα με CSS στην 1η παράγραφο</a:t>
            </a:r>
          </a:p>
          <a:p>
            <a:r>
              <a:rPr lang="el-GR" sz="2400" dirty="0" smtClean="0">
                <a:solidFill>
                  <a:srgbClr val="FF0000"/>
                </a:solidFill>
              </a:rPr>
              <a:t>εφαρμογή στην 2η παραγραφο</a:t>
            </a:r>
          </a:p>
          <a:p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  <a:p>
            <a:endParaRPr lang="el-GR" sz="2400" dirty="0" smtClean="0">
              <a:solidFill>
                <a:srgbClr val="FF0000"/>
              </a:solidFill>
            </a:endParaRPr>
          </a:p>
          <a:p>
            <a:endParaRPr lang="el-G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46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0468" y="174635"/>
            <a:ext cx="114615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The CSS id Selector</a:t>
            </a:r>
          </a:p>
          <a:p>
            <a:r>
              <a:rPr lang="en-US" sz="2800" dirty="0" smtClean="0"/>
              <a:t>The id selector uses the id attribute of an HTML element to select a specific element.</a:t>
            </a:r>
          </a:p>
          <a:p>
            <a:r>
              <a:rPr lang="en-US" sz="2800" dirty="0" smtClean="0"/>
              <a:t>The id of an element is unique within a page, so the id selector is used to select one unique element!</a:t>
            </a:r>
          </a:p>
          <a:p>
            <a:r>
              <a:rPr lang="en-US" sz="2800" dirty="0" smtClean="0"/>
              <a:t>To select an element with a specific id, write a hash (#) character, followed by the id of the element.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237185" y="3916658"/>
            <a:ext cx="6096000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s-ES" sz="3600" dirty="0" smtClean="0">
                <a:solidFill>
                  <a:srgbClr val="A52A2A"/>
                </a:solidFill>
                <a:effectLst/>
              </a:rPr>
              <a:t>#para1 </a:t>
            </a:r>
            <a:r>
              <a:rPr lang="es-ES" sz="3600" dirty="0" smtClean="0">
                <a:solidFill>
                  <a:srgbClr val="000000"/>
                </a:solidFill>
                <a:effectLst/>
              </a:rPr>
              <a:t>{</a:t>
            </a:r>
            <a:r>
              <a:rPr lang="es-ES" sz="3600" dirty="0" smtClean="0">
                <a:solidFill>
                  <a:srgbClr val="FF0000"/>
                </a:solidFill>
                <a:effectLst/>
              </a:rPr>
              <a:t/>
            </a:r>
            <a:br>
              <a:rPr lang="es-ES" sz="3600" dirty="0" smtClean="0">
                <a:solidFill>
                  <a:srgbClr val="FF0000"/>
                </a:solidFill>
                <a:effectLst/>
              </a:rPr>
            </a:br>
            <a:r>
              <a:rPr lang="es-ES" sz="3600" dirty="0" smtClean="0">
                <a:solidFill>
                  <a:srgbClr val="FF0000"/>
                </a:solidFill>
                <a:effectLst/>
              </a:rPr>
              <a:t>  </a:t>
            </a:r>
            <a:r>
              <a:rPr lang="es-ES" sz="3600" dirty="0" err="1" smtClean="0">
                <a:solidFill>
                  <a:srgbClr val="FF0000"/>
                </a:solidFill>
                <a:effectLst/>
              </a:rPr>
              <a:t>text-align</a:t>
            </a:r>
            <a:r>
              <a:rPr lang="es-ES" sz="3600" dirty="0" smtClean="0">
                <a:solidFill>
                  <a:srgbClr val="000000"/>
                </a:solidFill>
                <a:effectLst/>
              </a:rPr>
              <a:t>:</a:t>
            </a:r>
            <a:r>
              <a:rPr lang="es-ES" sz="3600" dirty="0" smtClean="0">
                <a:solidFill>
                  <a:srgbClr val="0000CD"/>
                </a:solidFill>
                <a:effectLst/>
              </a:rPr>
              <a:t> center</a:t>
            </a:r>
            <a:r>
              <a:rPr lang="es-ES" sz="3600" dirty="0" smtClean="0">
                <a:solidFill>
                  <a:srgbClr val="000000"/>
                </a:solidFill>
                <a:effectLst/>
              </a:rPr>
              <a:t>;</a:t>
            </a:r>
            <a:r>
              <a:rPr lang="es-ES" sz="3600" dirty="0" smtClean="0">
                <a:solidFill>
                  <a:srgbClr val="FF0000"/>
                </a:solidFill>
                <a:effectLst/>
              </a:rPr>
              <a:t/>
            </a:r>
            <a:br>
              <a:rPr lang="es-ES" sz="3600" dirty="0" smtClean="0">
                <a:solidFill>
                  <a:srgbClr val="FF0000"/>
                </a:solidFill>
                <a:effectLst/>
              </a:rPr>
            </a:br>
            <a:r>
              <a:rPr lang="es-ES" sz="3600" dirty="0" smtClean="0">
                <a:solidFill>
                  <a:srgbClr val="FF0000"/>
                </a:solidFill>
                <a:effectLst/>
              </a:rPr>
              <a:t>  color</a:t>
            </a:r>
            <a:r>
              <a:rPr lang="es-ES" sz="3600" dirty="0" smtClean="0">
                <a:solidFill>
                  <a:srgbClr val="000000"/>
                </a:solidFill>
                <a:effectLst/>
              </a:rPr>
              <a:t>:</a:t>
            </a:r>
            <a:r>
              <a:rPr lang="es-ES" sz="3600" dirty="0" smtClean="0">
                <a:solidFill>
                  <a:srgbClr val="0000CD"/>
                </a:solidFill>
                <a:effectLst/>
              </a:rPr>
              <a:t> red</a:t>
            </a:r>
            <a:r>
              <a:rPr lang="es-ES" sz="3600" dirty="0" smtClean="0">
                <a:solidFill>
                  <a:srgbClr val="000000"/>
                </a:solidFill>
                <a:effectLst/>
              </a:rPr>
              <a:t>;</a:t>
            </a:r>
            <a:r>
              <a:rPr lang="es-ES" sz="3600" dirty="0" smtClean="0">
                <a:solidFill>
                  <a:srgbClr val="FF0000"/>
                </a:solidFill>
                <a:effectLst/>
              </a:rPr>
              <a:t/>
            </a:r>
            <a:br>
              <a:rPr lang="es-ES" sz="3600" dirty="0" smtClean="0">
                <a:solidFill>
                  <a:srgbClr val="FF0000"/>
                </a:solidFill>
                <a:effectLst/>
              </a:rPr>
            </a:br>
            <a:r>
              <a:rPr lang="es-ES" sz="3600" dirty="0" smtClean="0">
                <a:solidFill>
                  <a:srgbClr val="000000"/>
                </a:solidFill>
                <a:effectLst/>
              </a:rPr>
              <a:t>}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36426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6841" y="0"/>
            <a:ext cx="5672959" cy="685799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&lt;html&gt;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&lt;head&gt;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&lt;style&gt;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#para1 {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text-align: center;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color: red;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&lt;/style&gt;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&lt;/head&gt;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&lt;body&gt;</a:t>
            </a:r>
          </a:p>
          <a:p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&lt;p </a:t>
            </a:r>
            <a:r>
              <a:rPr lang="en-US" sz="2000" b="1" dirty="0" smtClean="0">
                <a:solidFill>
                  <a:srgbClr val="FF0000"/>
                </a:solidFill>
              </a:rPr>
              <a:t>id="para1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"&gt;Hello World!&lt;/p&gt;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&lt;p&gt;This paragraph is not affected by the style.&lt;/p&gt;</a:t>
            </a:r>
          </a:p>
          <a:p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&lt;/body&gt;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&lt;/html&gt;</a:t>
            </a:r>
            <a:endParaRPr lang="el-G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19800" y="0"/>
            <a:ext cx="6172200" cy="685799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Hello World!</a:t>
            </a:r>
          </a:p>
          <a:p>
            <a:pPr marL="0" indent="0">
              <a:buNone/>
            </a:pPr>
            <a:r>
              <a:rPr lang="en-US" dirty="0" smtClean="0"/>
              <a:t>This paragraph is not affected by the style.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809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6841" y="0"/>
            <a:ext cx="5672959" cy="685799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&lt;html&gt;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&lt;head&gt;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&lt;style&gt;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.center {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text-align: center;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color: red;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&lt;/style&gt;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&lt;/head&gt;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&lt;body&gt;</a:t>
            </a:r>
          </a:p>
          <a:p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&lt;h1 class="center"&gt;Red and center-aligned heading&lt;/h1&gt;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&lt;p class="center"&gt;Red and center-aligned paragraph.&lt;/p&gt; </a:t>
            </a:r>
          </a:p>
          <a:p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&lt;/body&gt;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&lt;/html&gt;</a:t>
            </a:r>
          </a:p>
          <a:p>
            <a:endParaRPr lang="el-G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19800" y="0"/>
            <a:ext cx="6172200" cy="685799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l-G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Red and center-aligned heading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Red and center-aligned paragraph.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6841" y="0"/>
            <a:ext cx="5672959" cy="685799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&lt;html&gt;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&lt;head&gt;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&lt;style&gt;</a:t>
            </a:r>
          </a:p>
          <a:p>
            <a:r>
              <a:rPr lang="en-US" sz="2000" b="1" dirty="0" err="1" smtClean="0">
                <a:solidFill>
                  <a:srgbClr val="FF0000"/>
                </a:solidFill>
              </a:rPr>
              <a:t>p.center</a:t>
            </a:r>
            <a:r>
              <a:rPr lang="en-US" sz="2000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text-align: center;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color: red;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&lt;/style&gt;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&lt;/head&gt;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&lt;body&gt;</a:t>
            </a:r>
          </a:p>
          <a:p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&lt;h1 </a:t>
            </a:r>
            <a:r>
              <a:rPr lang="en-US" sz="2000" b="1" dirty="0" smtClean="0">
                <a:solidFill>
                  <a:srgbClr val="FF0000"/>
                </a:solidFill>
              </a:rPr>
              <a:t>class="center"&gt;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This heading will not be affected&lt;/h1&gt;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&lt;p </a:t>
            </a:r>
            <a:r>
              <a:rPr lang="en-US" sz="2000" b="1" dirty="0" smtClean="0">
                <a:solidFill>
                  <a:srgbClr val="FF0000"/>
                </a:solidFill>
              </a:rPr>
              <a:t>class="center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"&gt;This paragraph will be red and center-aligned.&lt;/p&gt; </a:t>
            </a:r>
          </a:p>
          <a:p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&lt;/body&gt;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&lt;/html&gt;</a:t>
            </a:r>
          </a:p>
          <a:p>
            <a:endParaRPr lang="el-G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19800" y="0"/>
            <a:ext cx="6172200" cy="685799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l-G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600" b="1" dirty="0" smtClean="0"/>
              <a:t>This heading will not be affected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This paragraph will be red and center-aligned.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91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619</Words>
  <Application>Microsoft Office PowerPoint</Application>
  <PresentationFormat>Widescreen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CSS  lesson </vt:lpstr>
      <vt:lpstr> Cascading Stylesheets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External Css   πληροφορίες  μπορείτε να βρείτε στο link: https://www.w3schools.com/css/css_howto.asp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 lesson </dc:title>
  <dc:creator>user</dc:creator>
  <cp:lastModifiedBy>user</cp:lastModifiedBy>
  <cp:revision>18</cp:revision>
  <dcterms:created xsi:type="dcterms:W3CDTF">2020-05-09T03:33:01Z</dcterms:created>
  <dcterms:modified xsi:type="dcterms:W3CDTF">2021-04-21T04:26:08Z</dcterms:modified>
</cp:coreProperties>
</file>