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1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13F4E72C-CDDF-4412-8064-15C2177CB553}" type="datetimeFigureOut">
              <a:rPr lang="el-GR"/>
              <a:pPr>
                <a:defRPr/>
              </a:pPr>
              <a:t>31/10/2018</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6AA17B9-21BC-414C-9179-CE2E708E3347}"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1F5C0913-FEDE-4B33-AEF4-CCFE91DBE580}" type="datetimeFigureOut">
              <a:rPr lang="el-GR"/>
              <a:pPr>
                <a:defRPr/>
              </a:pPr>
              <a:t>31/10/2018</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A7DB702-97A3-472A-A0D4-A1AAD08E764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F086739-2A68-4A9C-8777-9396DF0EDA99}" type="datetimeFigureOut">
              <a:rPr lang="el-GR"/>
              <a:pPr>
                <a:defRPr/>
              </a:pPr>
              <a:t>31/10/2018</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1192EC2-83F1-4346-A63A-E5B7152A8E29}"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C038CF0-5661-4F3E-B37F-0728715014EC}" type="datetimeFigureOut">
              <a:rPr lang="el-GR"/>
              <a:pPr>
                <a:defRPr/>
              </a:pPr>
              <a:t>31/10/2018</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838B9CD-7786-47F1-952F-56AF1071295F}"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B1C8923F-0A3E-455E-8333-3BB887580769}" type="datetimeFigureOut">
              <a:rPr lang="el-GR"/>
              <a:pPr>
                <a:defRPr/>
              </a:pPr>
              <a:t>31/10/2018</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0ADD770-7009-4083-885E-9ADC69C49B4E}"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358F0C53-0CB1-42DE-AA59-2FDC87532FB5}" type="datetimeFigureOut">
              <a:rPr lang="el-GR"/>
              <a:pPr>
                <a:defRPr/>
              </a:pPr>
              <a:t>31/10/2018</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08F5084B-165C-45B7-8AD6-62079B21A357}"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9D6ECD87-B8A9-49EB-8D93-A5C861BBB29A}" type="datetimeFigureOut">
              <a:rPr lang="el-GR"/>
              <a:pPr>
                <a:defRPr/>
              </a:pPr>
              <a:t>31/10/2018</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05042036-7343-42E6-A06C-CB53CF9782B2}"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9D1FA8E1-1EF2-4F4F-B90E-DFF3096DD9FC}" type="datetimeFigureOut">
              <a:rPr lang="el-GR"/>
              <a:pPr>
                <a:defRPr/>
              </a:pPr>
              <a:t>31/10/2018</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68196277-350C-4805-A84A-D0C125EFD08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F18C0B72-03C7-4BAB-A49A-D3889DF1B464}" type="datetimeFigureOut">
              <a:rPr lang="el-GR"/>
              <a:pPr>
                <a:defRPr/>
              </a:pPr>
              <a:t>31/10/2018</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87EE0BB6-DF55-4CAA-B4D4-667B94D9B238}"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13EBD395-E894-44D9-8C49-9289D9093A75}" type="datetimeFigureOut">
              <a:rPr lang="el-GR"/>
              <a:pPr>
                <a:defRPr/>
              </a:pPr>
              <a:t>31/10/2018</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ED5C69D8-B26D-4964-A2E2-C16759D8CDD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05A9793-2DE3-42FD-AC3B-02306DCD9A84}" type="datetimeFigureOut">
              <a:rPr lang="el-GR"/>
              <a:pPr>
                <a:defRPr/>
              </a:pPr>
              <a:t>31/10/2018</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1D6D8D5-6F8C-4EA7-88C6-68DDBEBF0315}"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CF46D36-D6A3-432A-84BD-97F6CC975891}" type="datetimeFigureOut">
              <a:rPr lang="el-GR"/>
              <a:pPr>
                <a:defRPr/>
              </a:pPr>
              <a:t>31/10/2018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6183624-DA74-4724-86AC-6BC9FAAD20A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 Τίτλος"/>
          <p:cNvSpPr>
            <a:spLocks noGrp="1"/>
          </p:cNvSpPr>
          <p:nvPr>
            <p:ph type="ctrTitle"/>
          </p:nvPr>
        </p:nvSpPr>
        <p:spPr/>
        <p:txBody>
          <a:bodyPr/>
          <a:lstStyle/>
          <a:p>
            <a:r>
              <a:rPr lang="el-GR" smtClean="0"/>
              <a:t>ΥΠΟΚΕΙΜΕΝΑ ΔΙΚΑΙΟΥ</a:t>
            </a:r>
          </a:p>
        </p:txBody>
      </p:sp>
      <p:sp>
        <p:nvSpPr>
          <p:cNvPr id="3075" name="2 - Υπότιτλος"/>
          <p:cNvSpPr>
            <a:spLocks noGrp="1"/>
          </p:cNvSpPr>
          <p:nvPr>
            <p:ph type="subTitle" idx="1"/>
          </p:nvPr>
        </p:nvSpPr>
        <p:spPr>
          <a:xfrm>
            <a:off x="1371600" y="3332163"/>
            <a:ext cx="6400800" cy="1752600"/>
          </a:xfrm>
          <a:solidFill>
            <a:srgbClr val="FFC000"/>
          </a:solidFill>
        </p:spPr>
        <p:txBody>
          <a:bodyPr rtlCol="0">
            <a:normAutofit/>
          </a:bodyPr>
          <a:lstStyle/>
          <a:p>
            <a:pPr fontAlgn="auto">
              <a:spcAft>
                <a:spcPts val="0"/>
              </a:spcAft>
              <a:buFont typeface="Arial" pitchFamily="34" charset="0"/>
              <a:buNone/>
              <a:defRPr/>
            </a:pPr>
            <a:r>
              <a:rPr lang="el-GR" smtClean="0"/>
              <a:t>Φυσικά πρόσωπα</a:t>
            </a:r>
          </a:p>
          <a:p>
            <a:pPr fontAlgn="auto">
              <a:spcAft>
                <a:spcPts val="0"/>
              </a:spcAft>
              <a:buFont typeface="Arial" pitchFamily="34" charset="0"/>
              <a:buNone/>
              <a:defRPr/>
            </a:pPr>
            <a:r>
              <a:rPr lang="el-GR" smtClean="0"/>
              <a:t>Νομικά πρόσωπα</a:t>
            </a:r>
          </a:p>
          <a:p>
            <a:pPr fontAlgn="auto">
              <a:spcAft>
                <a:spcPts val="0"/>
              </a:spcAft>
              <a:buFont typeface="Arial" pitchFamily="34" charset="0"/>
              <a:buNone/>
              <a:defRPr/>
            </a:pPr>
            <a:endParaRPr lang="el-GR" smtClean="0"/>
          </a:p>
          <a:p>
            <a:pPr fontAlgn="auto">
              <a:spcAft>
                <a:spcPts val="0"/>
              </a:spcAft>
              <a:buFont typeface="Arial" pitchFamily="34" charset="0"/>
              <a:buNone/>
              <a:defRPr/>
            </a:pPr>
            <a:endParaRPr lang="el-GR" smtClean="0"/>
          </a:p>
          <a:p>
            <a:pPr fontAlgn="auto">
              <a:spcAft>
                <a:spcPts val="0"/>
              </a:spcAft>
              <a:buFont typeface="Arial" pitchFamily="34" charset="0"/>
              <a:buNone/>
              <a:defRPr/>
            </a:pPr>
            <a:endParaRPr lang="el-GR" smtClean="0"/>
          </a:p>
          <a:p>
            <a:pPr fontAlgn="auto">
              <a:spcAft>
                <a:spcPts val="0"/>
              </a:spcAft>
              <a:buFont typeface="Arial" pitchFamily="34" charset="0"/>
              <a:buNone/>
              <a:defRPr/>
            </a:pPr>
            <a:endParaRPr lang="el-G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title"/>
          </p:nvPr>
        </p:nvSpPr>
        <p:spPr/>
        <p:txBody>
          <a:bodyPr/>
          <a:lstStyle/>
          <a:p>
            <a:r>
              <a:rPr lang="el-GR" smtClean="0"/>
              <a:t>ΦΥΣΙΚΑ ΠΡΟΣΩΠΑ</a:t>
            </a:r>
          </a:p>
        </p:txBody>
      </p:sp>
      <p:sp>
        <p:nvSpPr>
          <p:cNvPr id="4099" name="2 - Θέση περιεχομένου"/>
          <p:cNvSpPr>
            <a:spLocks noGrp="1"/>
          </p:cNvSpPr>
          <p:nvPr>
            <p:ph idx="1"/>
          </p:nvPr>
        </p:nvSpPr>
        <p:spPr/>
        <p:txBody>
          <a:bodyPr rtlCol="0">
            <a:normAutofit fontScale="92500"/>
          </a:bodyPr>
          <a:lstStyle/>
          <a:p>
            <a:pPr fontAlgn="auto">
              <a:spcAft>
                <a:spcPts val="0"/>
              </a:spcAft>
              <a:buFont typeface="Courier New" pitchFamily="49" charset="0"/>
              <a:buChar char="o"/>
              <a:defRPr/>
            </a:pPr>
            <a:r>
              <a:rPr lang="el-GR" smtClean="0"/>
              <a:t> ΑΝΘΡΩΠΟΣ </a:t>
            </a:r>
          </a:p>
          <a:p>
            <a:pPr fontAlgn="auto">
              <a:spcAft>
                <a:spcPts val="0"/>
              </a:spcAft>
              <a:buFont typeface="Wingdings 2" pitchFamily="18" charset="2"/>
              <a:buNone/>
              <a:defRPr/>
            </a:pPr>
            <a:r>
              <a:rPr lang="el-GR" smtClean="0"/>
              <a:t>    αρχή φυσικού προσώπου: γέννηση (πλάσμα  </a:t>
            </a:r>
          </a:p>
          <a:p>
            <a:pPr fontAlgn="auto">
              <a:spcAft>
                <a:spcPts val="0"/>
              </a:spcAft>
              <a:buFont typeface="Wingdings 2" pitchFamily="18" charset="2"/>
              <a:buNone/>
              <a:defRPr/>
            </a:pPr>
            <a:r>
              <a:rPr lang="el-GR" smtClean="0"/>
              <a:t>    δικαίου κυοφορούμενος)</a:t>
            </a:r>
          </a:p>
          <a:p>
            <a:pPr fontAlgn="auto">
              <a:spcAft>
                <a:spcPts val="0"/>
              </a:spcAft>
              <a:buFont typeface="Wingdings 2" pitchFamily="18" charset="2"/>
              <a:buNone/>
              <a:defRPr/>
            </a:pPr>
            <a:r>
              <a:rPr lang="el-GR" smtClean="0"/>
              <a:t>    τέλος φυσικού προσώπου: Θάνατος (το </a:t>
            </a:r>
          </a:p>
          <a:p>
            <a:pPr fontAlgn="auto">
              <a:spcAft>
                <a:spcPts val="0"/>
              </a:spcAft>
              <a:buFont typeface="Wingdings 2" pitchFamily="18" charset="2"/>
              <a:buNone/>
              <a:defRPr/>
            </a:pPr>
            <a:r>
              <a:rPr lang="el-GR" smtClean="0"/>
              <a:t>    πρόσωπο παύει να υπάρχει με το θάνατό του ή την κήρυξη σε αφάνεια)</a:t>
            </a:r>
          </a:p>
          <a:p>
            <a:pPr fontAlgn="auto">
              <a:spcAft>
                <a:spcPts val="0"/>
              </a:spcAft>
              <a:buFont typeface="Arial" pitchFamily="34" charset="0"/>
              <a:buChar char="•"/>
              <a:defRPr/>
            </a:pPr>
            <a:r>
              <a:rPr lang="el-GR" smtClean="0"/>
              <a:t>Ικανότητα δικαίου</a:t>
            </a:r>
          </a:p>
          <a:p>
            <a:pPr fontAlgn="auto">
              <a:spcAft>
                <a:spcPts val="0"/>
              </a:spcAft>
              <a:buFont typeface="Arial" pitchFamily="34" charset="0"/>
              <a:buChar char="•"/>
              <a:defRPr/>
            </a:pPr>
            <a:r>
              <a:rPr lang="el-GR" smtClean="0"/>
              <a:t>Ικανότητα για δικαιοπραξία: 18</a:t>
            </a:r>
            <a:r>
              <a:rPr lang="el-GR" baseline="30000" smtClean="0"/>
              <a:t>ο</a:t>
            </a:r>
            <a:r>
              <a:rPr lang="el-GR" smtClean="0"/>
              <a:t> έτος της ηλικίας</a:t>
            </a:r>
          </a:p>
          <a:p>
            <a:pPr fontAlgn="auto">
              <a:spcAft>
                <a:spcPts val="0"/>
              </a:spcAft>
              <a:buFont typeface="Wingdings 2" pitchFamily="18" charset="2"/>
              <a:buNone/>
              <a:defRPr/>
            </a:pPr>
            <a:endParaRPr lang="el-G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Τίτλος"/>
          <p:cNvSpPr>
            <a:spLocks noGrp="1"/>
          </p:cNvSpPr>
          <p:nvPr>
            <p:ph type="title"/>
          </p:nvPr>
        </p:nvSpPr>
        <p:spPr/>
        <p:txBody>
          <a:bodyPr/>
          <a:lstStyle/>
          <a:p>
            <a:r>
              <a:rPr lang="el-GR" smtClean="0"/>
              <a:t>ΝΟΜΙΚΑ ΠΡΟΣΩΠΑ</a:t>
            </a:r>
          </a:p>
        </p:txBody>
      </p:sp>
      <p:sp>
        <p:nvSpPr>
          <p:cNvPr id="3" name="2 - Θέση περιεχομένου"/>
          <p:cNvSpPr>
            <a:spLocks noGrp="1"/>
          </p:cNvSpPr>
          <p:nvPr>
            <p:ph idx="1"/>
          </p:nvPr>
        </p:nvSpPr>
        <p:spPr/>
        <p:txBody>
          <a:bodyPr rtlCol="0">
            <a:normAutofit fontScale="62500" lnSpcReduction="20000"/>
          </a:bodyPr>
          <a:lstStyle/>
          <a:p>
            <a:pPr marL="548640" indent="-411480" fontAlgn="auto">
              <a:spcAft>
                <a:spcPts val="0"/>
              </a:spcAft>
              <a:buClr>
                <a:schemeClr val="tx1">
                  <a:shade val="95000"/>
                </a:schemeClr>
              </a:buClr>
              <a:buFont typeface="Wingdings 2"/>
              <a:buChar char=""/>
              <a:defRPr/>
            </a:pPr>
            <a:r>
              <a:rPr lang="el-GR" dirty="0" smtClean="0"/>
              <a:t>Νομικά πρόσωπα δημοσίου δικαίου (Κράτος)</a:t>
            </a:r>
          </a:p>
          <a:p>
            <a:pPr marL="548640" indent="-411480" fontAlgn="auto">
              <a:spcAft>
                <a:spcPts val="0"/>
              </a:spcAft>
              <a:buClr>
                <a:schemeClr val="tx1">
                  <a:shade val="95000"/>
                </a:schemeClr>
              </a:buClr>
              <a:buFont typeface="Wingdings 2"/>
              <a:buChar char=""/>
              <a:defRPr/>
            </a:pPr>
            <a:r>
              <a:rPr lang="el-GR" dirty="0" smtClean="0"/>
              <a:t>Νομικά πρόσωπα ιδιωτικού δικαίου (ΑΚ)</a:t>
            </a:r>
          </a:p>
          <a:p>
            <a:pPr marL="971550" lvl="1" indent="-514350" fontAlgn="auto">
              <a:spcAft>
                <a:spcPts val="0"/>
              </a:spcAft>
              <a:buFont typeface="+mj-lt"/>
              <a:buAutoNum type="arabicPeriod"/>
              <a:defRPr/>
            </a:pPr>
            <a:r>
              <a:rPr lang="el-GR" dirty="0" smtClean="0"/>
              <a:t>Το σωματείο: ένωση είκοσι προσώπων, η οποία επιδιώκει σκοπό μη κερδοσκοπικό και έχει αποκτήσει νομική προσωπικότητα κατά τους όρους του νόμου</a:t>
            </a:r>
          </a:p>
          <a:p>
            <a:pPr marL="971550" lvl="1" indent="-514350" algn="just" fontAlgn="auto">
              <a:spcAft>
                <a:spcPts val="0"/>
              </a:spcAft>
              <a:buFont typeface="Wingdings 2"/>
              <a:buAutoNum type="arabicPeriod" startAt="2"/>
              <a:defRPr/>
            </a:pPr>
            <a:r>
              <a:rPr lang="el-GR" dirty="0" smtClean="0"/>
              <a:t>Ίδρυμα: Σύνολο περιουσίας αφιερωμένο σύμφωνα με την ιδρυτική του πράξη στην εξυπηρέτηση ορισμένου διαρκούς σκοπού, το οποίο έχει αποκτήσει νομική προσωπικότητα. Δεν έχει μέλη</a:t>
            </a:r>
          </a:p>
          <a:p>
            <a:pPr marL="971550" lvl="1" indent="-514350" algn="just" fontAlgn="auto">
              <a:spcAft>
                <a:spcPts val="0"/>
              </a:spcAft>
              <a:buFont typeface="Wingdings 2"/>
              <a:buAutoNum type="arabicPeriod" startAt="2"/>
              <a:defRPr/>
            </a:pPr>
            <a:r>
              <a:rPr lang="el-GR" dirty="0" smtClean="0"/>
              <a:t> Η επιτροπή εράνων. Ένωση πέντε τουλάχιστον προσώπων που αποσκοπεί στη συλλογή χρημάτων ή αντικειμένων με εράνους, λαχειοφόρους αγορές κλπ.</a:t>
            </a:r>
          </a:p>
          <a:p>
            <a:pPr marL="971550" lvl="1" indent="-514350" algn="just" fontAlgn="auto">
              <a:spcAft>
                <a:spcPts val="0"/>
              </a:spcAft>
              <a:buFont typeface="Wingdings 2"/>
              <a:buAutoNum type="arabicPeriod" startAt="2"/>
              <a:defRPr/>
            </a:pPr>
            <a:r>
              <a:rPr lang="el-GR" dirty="0" smtClean="0"/>
              <a:t> Η αστική εταιρία: Σύμβαση μεταξύ δύο ή περισσότερων προσώπων, που με κοινές εισφορές επιδιώκουν κοινό σκοπό, τις περισσότερες φορές οικονομικό. Δεν έχει νομική προσωπικότητα. Αν έχει οικονομικό σκοπό μπορεί να αποκτήσει νομική προσωπικότητα εφόσον τηρηθούν οι όροι δημοσιότητας των ομόρρυθμων εμπορικών εταιριών</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Τίτλος"/>
          <p:cNvSpPr>
            <a:spLocks noGrp="1"/>
          </p:cNvSpPr>
          <p:nvPr>
            <p:ph type="title"/>
          </p:nvPr>
        </p:nvSpPr>
        <p:spPr/>
        <p:txBody>
          <a:bodyPr/>
          <a:lstStyle/>
          <a:p>
            <a:r>
              <a:rPr lang="el-GR" smtClean="0"/>
              <a:t>Σωματείο (78 ΑΚ)</a:t>
            </a:r>
          </a:p>
        </p:txBody>
      </p:sp>
      <p:sp>
        <p:nvSpPr>
          <p:cNvPr id="6147" name="2 - Θέση περιεχομένου"/>
          <p:cNvSpPr>
            <a:spLocks noGrp="1"/>
          </p:cNvSpPr>
          <p:nvPr>
            <p:ph idx="1"/>
          </p:nvPr>
        </p:nvSpPr>
        <p:spPr/>
        <p:txBody>
          <a:bodyPr rtlCol="0">
            <a:normAutofit lnSpcReduction="10000"/>
          </a:bodyPr>
          <a:lstStyle/>
          <a:p>
            <a:pPr fontAlgn="auto">
              <a:spcAft>
                <a:spcPts val="0"/>
              </a:spcAft>
              <a:buFont typeface="Arial" pitchFamily="34" charset="0"/>
              <a:buChar char="•"/>
              <a:defRPr/>
            </a:pPr>
            <a:r>
              <a:rPr lang="el-GR" smtClean="0"/>
              <a:t>Ίδρυση: βούληση και συμφωνία 20 τουλάχιστον προσώπων = ιδρυτικά μέλη.</a:t>
            </a:r>
          </a:p>
          <a:p>
            <a:pPr algn="just" fontAlgn="auto">
              <a:spcAft>
                <a:spcPts val="0"/>
              </a:spcAft>
              <a:buFont typeface="Wingdings 2" pitchFamily="18" charset="2"/>
              <a:buNone/>
              <a:defRPr/>
            </a:pPr>
            <a:r>
              <a:rPr lang="el-GR" smtClean="0"/>
              <a:t>     Η συστατική πράξη και το καταστατικό υποβάλλονται στο δικαστήριο, που εγκρίνει την εγγραφή του σωματείου στο ειδικό περί Σωματείων Βιβλίο του Πρωτοδικείου. Μετά την εγγραφή το σωματείο αποκτά νομική προσωπικότητα.</a:t>
            </a:r>
          </a:p>
          <a:p>
            <a:pPr algn="just" fontAlgn="auto">
              <a:spcAft>
                <a:spcPts val="0"/>
              </a:spcAft>
              <a:buFont typeface="Wingdings 2" pitchFamily="18" charset="2"/>
              <a:buNone/>
              <a:defRPr/>
            </a:pPr>
            <a:r>
              <a:rPr lang="el-GR"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Τίτλος"/>
          <p:cNvSpPr>
            <a:spLocks noGrp="1"/>
          </p:cNvSpPr>
          <p:nvPr>
            <p:ph type="title"/>
          </p:nvPr>
        </p:nvSpPr>
        <p:spPr/>
        <p:txBody>
          <a:bodyPr/>
          <a:lstStyle/>
          <a:p>
            <a:r>
              <a:rPr lang="el-GR" smtClean="0"/>
              <a:t>Καταστατικό σωματείου</a:t>
            </a:r>
          </a:p>
        </p:txBody>
      </p:sp>
      <p:sp>
        <p:nvSpPr>
          <p:cNvPr id="7171" name="2 - Θέση περιεχομένου"/>
          <p:cNvSpPr>
            <a:spLocks noGrp="1"/>
          </p:cNvSpPr>
          <p:nvPr>
            <p:ph idx="1"/>
          </p:nvPr>
        </p:nvSpPr>
        <p:spPr/>
        <p:txBody>
          <a:bodyPr rtlCol="0">
            <a:normAutofit fontScale="92500" lnSpcReduction="10000"/>
          </a:bodyPr>
          <a:lstStyle/>
          <a:p>
            <a:pPr marL="650875" indent="-514350" fontAlgn="auto">
              <a:spcAft>
                <a:spcPts val="0"/>
              </a:spcAft>
              <a:buFont typeface="Lucida Sans" pitchFamily="34" charset="0"/>
              <a:buAutoNum type="arabicPeriod"/>
              <a:defRPr/>
            </a:pPr>
            <a:r>
              <a:rPr lang="el-GR" smtClean="0"/>
              <a:t>Σκοπός, επωνυμία, έδρα</a:t>
            </a:r>
          </a:p>
          <a:p>
            <a:pPr marL="650875" indent="-514350" fontAlgn="auto">
              <a:spcAft>
                <a:spcPts val="0"/>
              </a:spcAft>
              <a:buFont typeface="Lucida Sans" pitchFamily="34" charset="0"/>
              <a:buAutoNum type="arabicPeriod"/>
              <a:defRPr/>
            </a:pPr>
            <a:r>
              <a:rPr lang="el-GR" smtClean="0"/>
              <a:t>Όρους εγγραφής, αποχώρησης και αποβολής μελών καθώς και δικαιώματα και υποχρεώσεις</a:t>
            </a:r>
          </a:p>
          <a:p>
            <a:pPr marL="650875" indent="-514350" fontAlgn="auto">
              <a:spcAft>
                <a:spcPts val="0"/>
              </a:spcAft>
              <a:buFont typeface="Lucida Sans" pitchFamily="34" charset="0"/>
              <a:buAutoNum type="arabicPeriod"/>
              <a:defRPr/>
            </a:pPr>
            <a:r>
              <a:rPr lang="el-GR" smtClean="0"/>
              <a:t>Πόρους</a:t>
            </a:r>
          </a:p>
          <a:p>
            <a:pPr marL="650875" indent="-514350" fontAlgn="auto">
              <a:spcAft>
                <a:spcPts val="0"/>
              </a:spcAft>
              <a:buFont typeface="Lucida Sans" pitchFamily="34" charset="0"/>
              <a:buAutoNum type="arabicPeriod"/>
              <a:defRPr/>
            </a:pPr>
            <a:r>
              <a:rPr lang="el-GR" smtClean="0"/>
              <a:t>Εκπροσώπηση (δικαστική-εξώδικη)</a:t>
            </a:r>
          </a:p>
          <a:p>
            <a:pPr marL="650875" indent="-514350" fontAlgn="auto">
              <a:spcAft>
                <a:spcPts val="0"/>
              </a:spcAft>
              <a:buFont typeface="Lucida Sans" pitchFamily="34" charset="0"/>
              <a:buAutoNum type="arabicPeriod"/>
              <a:defRPr/>
            </a:pPr>
            <a:r>
              <a:rPr lang="el-GR" smtClean="0"/>
              <a:t>Τρόπος που συγκαλείται, συνεδριάζει και αποφασίζει η συνέλευση των μελών</a:t>
            </a:r>
          </a:p>
          <a:p>
            <a:pPr marL="650875" indent="-514350" fontAlgn="auto">
              <a:spcAft>
                <a:spcPts val="0"/>
              </a:spcAft>
              <a:buFont typeface="Lucida Sans" pitchFamily="34" charset="0"/>
              <a:buAutoNum type="arabicPeriod"/>
              <a:defRPr/>
            </a:pPr>
            <a:r>
              <a:rPr lang="el-GR" smtClean="0"/>
              <a:t>Όρους που τροποποιείται το καταστατικό</a:t>
            </a:r>
          </a:p>
          <a:p>
            <a:pPr marL="650875" indent="-514350" fontAlgn="auto">
              <a:spcAft>
                <a:spcPts val="0"/>
              </a:spcAft>
              <a:buFont typeface="Lucida Sans" pitchFamily="34" charset="0"/>
              <a:buAutoNum type="arabicPeriod"/>
              <a:defRPr/>
            </a:pPr>
            <a:r>
              <a:rPr lang="el-GR" smtClean="0"/>
              <a:t>Όροι διάλυσης του σωματείου</a:t>
            </a:r>
          </a:p>
          <a:p>
            <a:pPr marL="650875" indent="-514350" fontAlgn="auto">
              <a:spcAft>
                <a:spcPts val="0"/>
              </a:spcAft>
              <a:buFont typeface="Wingdings 2" pitchFamily="18" charset="2"/>
              <a:buNone/>
              <a:defRPr/>
            </a:pPr>
            <a:endParaRPr lang="el-G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p:cNvSpPr>
            <a:spLocks noGrp="1"/>
          </p:cNvSpPr>
          <p:nvPr>
            <p:ph type="title"/>
          </p:nvPr>
        </p:nvSpPr>
        <p:spPr/>
        <p:txBody>
          <a:bodyPr/>
          <a:lstStyle/>
          <a:p>
            <a:r>
              <a:rPr lang="el-GR" smtClean="0"/>
              <a:t>Όργανα του σωματείου</a:t>
            </a:r>
          </a:p>
        </p:txBody>
      </p:sp>
      <p:sp>
        <p:nvSpPr>
          <p:cNvPr id="8195" name="2 - Θέση περιεχομένου"/>
          <p:cNvSpPr>
            <a:spLocks noGrp="1"/>
          </p:cNvSpPr>
          <p:nvPr>
            <p:ph idx="1"/>
          </p:nvPr>
        </p:nvSpPr>
        <p:spPr/>
        <p:txBody>
          <a:bodyPr rtlCol="0">
            <a:normAutofit fontScale="92500" lnSpcReduction="10000"/>
          </a:bodyPr>
          <a:lstStyle/>
          <a:p>
            <a:pPr algn="just" fontAlgn="auto">
              <a:spcAft>
                <a:spcPts val="0"/>
              </a:spcAft>
              <a:buFont typeface="Arial" pitchFamily="34" charset="0"/>
              <a:buChar char="•"/>
              <a:defRPr/>
            </a:pPr>
            <a:r>
              <a:rPr lang="el-GR" b="1" smtClean="0"/>
              <a:t>Συνέλευση των μελών</a:t>
            </a:r>
            <a:r>
              <a:rPr lang="el-GR" smtClean="0"/>
              <a:t>:(ανώτατο όργανο του σωματείου, αποφασίζει για κάθε θέμα και δεν υπάγεται στην αρμοδιότητα άλλου οργάνου. Εκλέγει τα πρόσωπα της διοίκησης, αποφασίζει για την είσοδο νέων μελών ή για τη διαγραφή μελών, εγκρίνει τον ισολογισμό, αποφασίζει για την τροποποίηση του καταστατικού και για τη διάλυση του σωματείου.</a:t>
            </a:r>
          </a:p>
          <a:p>
            <a:pPr algn="just" fontAlgn="auto">
              <a:spcAft>
                <a:spcPts val="0"/>
              </a:spcAft>
              <a:buFont typeface="Arial" pitchFamily="34" charset="0"/>
              <a:buChar char="•"/>
              <a:defRPr/>
            </a:pPr>
            <a:r>
              <a:rPr lang="el-GR" b="1" smtClean="0"/>
              <a:t>Διοίκηση</a:t>
            </a:r>
            <a:r>
              <a:rPr lang="el-GR" smtClean="0"/>
              <a:t>: Εκπροσώπηση του σωματείου προς τα έξω</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p:cNvSpPr>
            <a:spLocks noGrp="1"/>
          </p:cNvSpPr>
          <p:nvPr>
            <p:ph type="title"/>
          </p:nvPr>
        </p:nvSpPr>
        <p:spPr/>
        <p:txBody>
          <a:bodyPr/>
          <a:lstStyle/>
          <a:p>
            <a:r>
              <a:rPr lang="el-GR" smtClean="0"/>
              <a:t>Διάλυση </a:t>
            </a:r>
          </a:p>
        </p:txBody>
      </p:sp>
      <p:sp>
        <p:nvSpPr>
          <p:cNvPr id="19458" name="2 - Θέση περιεχομένου"/>
          <p:cNvSpPr>
            <a:spLocks noGrp="1"/>
          </p:cNvSpPr>
          <p:nvPr>
            <p:ph idx="1"/>
          </p:nvPr>
        </p:nvSpPr>
        <p:spPr/>
        <p:txBody>
          <a:bodyPr/>
          <a:lstStyle/>
          <a:p>
            <a:pPr marL="650875" indent="-514350">
              <a:buFont typeface="Lucida Sans" pitchFamily="34" charset="0"/>
              <a:buAutoNum type="arabicPeriod"/>
            </a:pPr>
            <a:r>
              <a:rPr lang="el-GR" smtClean="0"/>
              <a:t>Όταν ορίζει το καταστατικό</a:t>
            </a:r>
          </a:p>
          <a:p>
            <a:pPr marL="650875" indent="-514350">
              <a:buFont typeface="Lucida Sans" pitchFamily="34" charset="0"/>
              <a:buAutoNum type="arabicPeriod"/>
            </a:pPr>
            <a:r>
              <a:rPr lang="el-GR" smtClean="0"/>
              <a:t>Όταν τα μέλη περιοριστούν σε λιγότερα από 10</a:t>
            </a:r>
          </a:p>
          <a:p>
            <a:pPr marL="650875" indent="-514350">
              <a:buFont typeface="Lucida Sans" pitchFamily="34" charset="0"/>
              <a:buAutoNum type="arabicPeriod"/>
            </a:pPr>
            <a:r>
              <a:rPr lang="el-GR" smtClean="0"/>
              <a:t>Οποτεδήποτε αποφασίσει η συνέλευση των μελών (απαρτία: ½ των μελών</a:t>
            </a:r>
          </a:p>
          <a:p>
            <a:pPr marL="650875" indent="-514350">
              <a:buFont typeface="Wingdings 2" pitchFamily="18" charset="2"/>
              <a:buNone/>
            </a:pPr>
            <a:r>
              <a:rPr lang="el-GR" smtClean="0"/>
              <a:t>        πλειοψηφία: ¾ των παρόντων μελών)</a:t>
            </a:r>
          </a:p>
          <a:p>
            <a:pPr marL="650875" indent="-514350">
              <a:buFont typeface="Wingdings 2" pitchFamily="18" charset="2"/>
              <a:buNone/>
            </a:pPr>
            <a:r>
              <a:rPr lang="el-GR" smtClean="0"/>
              <a:t>4.   Απόφαση δικαστηρίου</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329</Words>
  <Application>Microsoft Office PowerPoint</Application>
  <PresentationFormat>Προβολή στην οθόνη (4:3)</PresentationFormat>
  <Paragraphs>41</Paragraphs>
  <Slides>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Πρότυπο σχεδίασης</vt:lpstr>
      </vt:variant>
      <vt:variant>
        <vt:i4>1</vt:i4>
      </vt:variant>
      <vt:variant>
        <vt:lpstr>Τίτλοι διαφανειών</vt:lpstr>
      </vt:variant>
      <vt:variant>
        <vt:i4>7</vt:i4>
      </vt:variant>
    </vt:vector>
  </HeadingPairs>
  <TitlesOfParts>
    <vt:vector size="13" baseType="lpstr">
      <vt:lpstr>Calibri</vt:lpstr>
      <vt:lpstr>Arial</vt:lpstr>
      <vt:lpstr>Courier New</vt:lpstr>
      <vt:lpstr>Wingdings 2</vt:lpstr>
      <vt:lpstr>Lucida Sans</vt:lpstr>
      <vt:lpstr>Θέμα του Office</vt:lpstr>
      <vt:lpstr>ΥΠΟΚΕΙΜΕΝΑ ΔΙΚΑΙΟΥ</vt:lpstr>
      <vt:lpstr>ΦΥΣΙΚΑ ΠΡΟΣΩΠΑ</vt:lpstr>
      <vt:lpstr>ΝΟΜΙΚΑ ΠΡΟΣΩΠΑ</vt:lpstr>
      <vt:lpstr>Σωματείο (78 ΑΚ)</vt:lpstr>
      <vt:lpstr>Καταστατικό σωματείου</vt:lpstr>
      <vt:lpstr>Όργανα του σωματείου</vt:lpstr>
      <vt:lpstr>Διάλυση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ΥΠΟΚΕΙΜΕΝΑ ΔΙΚΑΙΟΥ</dc:title>
  <dc:creator>Βασίλης</dc:creator>
  <cp:lastModifiedBy>onpc</cp:lastModifiedBy>
  <cp:revision>1</cp:revision>
  <dcterms:created xsi:type="dcterms:W3CDTF">2010-04-11T11:12:41Z</dcterms:created>
  <dcterms:modified xsi:type="dcterms:W3CDTF">2018-10-31T21:49:45Z</dcterms:modified>
</cp:coreProperties>
</file>