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275" r:id="rId2"/>
    <p:sldId id="276" r:id="rId3"/>
    <p:sldId id="27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5" autoAdjust="0"/>
    <p:restoredTop sz="93900" autoAdjust="0"/>
  </p:normalViewPr>
  <p:slideViewPr>
    <p:cSldViewPr snapToGrid="0">
      <p:cViewPr>
        <p:scale>
          <a:sx n="75" d="100"/>
          <a:sy n="75" d="100"/>
        </p:scale>
        <p:origin x="-1122" y="174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2825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E33E8E-217B-C446-8DF4-8F95555BA9B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BDB51-48A7-304D-B90B-06792EF01382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55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5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69F494-872E-B74F-8BCD-D0A1A17BC8CF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6AE24-6856-AE4D-9713-EF9DA940088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864F2C-01B5-F74C-94F7-4F95E36E88BA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864F2C-01B5-F74C-94F7-4F95E36E88BA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3524A6-8913-4F4E-9CCF-D6F8033CB60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56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AF42CF-FF9B-6242-B719-83F413000AB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46C657-8C56-6C4A-99F3-C025629F33FB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49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95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C0836D-3B20-0341-8E4A-1B47E639F96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4A80A-2028-E64C-92F3-12A9CE2F6B8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4E0A-F3BF-F346-8975-0A171932081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516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16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A0BD3C-AC72-4943-B583-C38882180C4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27454-E9DB-AD4E-B2C7-A506BDDF500C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53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BB40-124A-4E1A-B3FD-91BAA358ECAD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FB31-9498-447F-9375-0B3B165E63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BB40-124A-4E1A-B3FD-91BAA358ECAD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FB31-9498-447F-9375-0B3B165E63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BB40-124A-4E1A-B3FD-91BAA358ECAD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FB31-9498-447F-9375-0B3B165E63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BB40-124A-4E1A-B3FD-91BAA358ECAD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FB31-9498-447F-9375-0B3B165E63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BB40-124A-4E1A-B3FD-91BAA358ECAD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FB31-9498-447F-9375-0B3B165E63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BB40-124A-4E1A-B3FD-91BAA358ECAD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FB31-9498-447F-9375-0B3B165E63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BB40-124A-4E1A-B3FD-91BAA358ECAD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FB31-9498-447F-9375-0B3B165E63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BB40-124A-4E1A-B3FD-91BAA358ECAD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FB31-9498-447F-9375-0B3B165E63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BB40-124A-4E1A-B3FD-91BAA358ECAD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FB31-9498-447F-9375-0B3B165E63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BB40-124A-4E1A-B3FD-91BAA358ECAD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FB31-9498-447F-9375-0B3B165E63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BB40-124A-4E1A-B3FD-91BAA358ECAD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FB31-9498-447F-9375-0B3B165E63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EBB40-124A-4E1A-B3FD-91BAA358ECAD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FB31-9498-447F-9375-0B3B165E63A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r>
              <a:rPr lang="en-US" altLang="el-GR" sz="3900" dirty="0">
                <a:solidFill>
                  <a:srgbClr val="002060"/>
                </a:solidFill>
              </a:rPr>
              <a:t/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Ισοβαρείς μεταβολές</a:t>
            </a:r>
            <a:r>
              <a:rPr lang="en-US" sz="4000" dirty="0" smtClean="0"/>
              <a:t> 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3928"/>
            <a:ext cx="8229600" cy="5039751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Μια</a:t>
            </a:r>
            <a:r>
              <a:rPr lang="en-US" sz="2200" dirty="0" smtClean="0"/>
              <a:t> </a:t>
            </a:r>
            <a:r>
              <a:rPr lang="el-GR" sz="2200" b="1" dirty="0" smtClean="0"/>
              <a:t>ισοβαρής μεταβολή</a:t>
            </a:r>
            <a:r>
              <a:rPr lang="en-US" sz="2200" dirty="0" smtClean="0"/>
              <a:t> </a:t>
            </a:r>
            <a:r>
              <a:rPr lang="el-GR" sz="2200" dirty="0" smtClean="0"/>
              <a:t>λαμβάνει χώρα υπό σταθερή πίεση</a:t>
            </a:r>
            <a:endParaRPr lang="en-US" sz="2200" dirty="0" smtClean="0"/>
          </a:p>
          <a:p>
            <a:r>
              <a:rPr lang="el-GR" sz="2200" dirty="0" smtClean="0"/>
              <a:t>Τότε το έργο που αποδίδεται στο αέριο είναι</a:t>
            </a:r>
            <a:r>
              <a:rPr lang="en-US" sz="2200" dirty="0" smtClean="0"/>
              <a:t> </a:t>
            </a:r>
            <a:r>
              <a:rPr lang="en-US" sz="2200" i="1" dirty="0" smtClean="0"/>
              <a:t>W</a:t>
            </a:r>
            <a:r>
              <a:rPr lang="en-US" sz="2200" dirty="0" smtClean="0"/>
              <a:t> = </a:t>
            </a:r>
            <a:r>
              <a:rPr lang="en-US" sz="2200" i="1" dirty="0" smtClean="0"/>
              <a:t>–p</a:t>
            </a:r>
            <a:r>
              <a:rPr lang="en-US" sz="2200" dirty="0" smtClean="0"/>
              <a:t> </a:t>
            </a:r>
            <a:r>
              <a:rPr lang="en-US" sz="2200" i="1" dirty="0" smtClean="0"/>
              <a:t>∆V</a:t>
            </a:r>
            <a:endParaRPr lang="en-US" sz="2200" dirty="0" smtClean="0"/>
          </a:p>
          <a:p>
            <a:r>
              <a:rPr lang="el-GR" sz="2200" dirty="0" smtClean="0"/>
              <a:t>Η θέρμανση ενός ιδανικού αερίου προκαλεί αύξηση της θερμοκρασίας και του παραγόμενου έργου</a:t>
            </a:r>
            <a:endParaRPr lang="en-US" sz="2200" dirty="0" smtClean="0"/>
          </a:p>
          <a:p>
            <a:pPr lvl="1"/>
            <a:r>
              <a:rPr lang="el-GR" sz="2200" dirty="0" smtClean="0"/>
              <a:t>Επομένως απαιτείται </a:t>
            </a:r>
            <a:r>
              <a:rPr lang="el-GR" sz="2200" i="1" dirty="0" smtClean="0"/>
              <a:t>περισσότερη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l-GR" sz="2200" dirty="0" smtClean="0"/>
              <a:t>θερμότητα για να σημειωθεί μια</a:t>
            </a:r>
          </a:p>
          <a:p>
            <a:pPr lvl="1">
              <a:buNone/>
            </a:pPr>
            <a:r>
              <a:rPr lang="el-GR" sz="2200" dirty="0" smtClean="0"/>
              <a:t>     δεδομένη μεταβολή θερμοκρασίας</a:t>
            </a:r>
            <a:r>
              <a:rPr lang="en-US" sz="2200" dirty="0" smtClean="0"/>
              <a:t>:</a:t>
            </a:r>
          </a:p>
          <a:p>
            <a:pPr lvl="1"/>
            <a:endParaRPr lang="en-US" sz="2200" dirty="0" smtClean="0"/>
          </a:p>
          <a:p>
            <a:pPr lvl="1"/>
            <a:r>
              <a:rPr lang="el-GR" sz="2200" dirty="0" smtClean="0"/>
              <a:t>Η</a:t>
            </a:r>
            <a:r>
              <a:rPr lang="en-US" sz="2200" dirty="0" smtClean="0"/>
              <a:t> </a:t>
            </a:r>
            <a:r>
              <a:rPr lang="el-GR" sz="2200" b="1" dirty="0" smtClean="0"/>
              <a:t>γραμμομοριακή ειδική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l-GR" sz="2200" dirty="0" smtClean="0"/>
              <a:t> </a:t>
            </a:r>
            <a:r>
              <a:rPr lang="el-GR" sz="2200" b="1" dirty="0" smtClean="0"/>
              <a:t>θερμότητα υπό σταθερή πίεση</a:t>
            </a:r>
            <a:r>
              <a:rPr lang="en-US" sz="2200" b="1" dirty="0" smtClean="0"/>
              <a:t>,</a:t>
            </a:r>
            <a:r>
              <a:rPr lang="en-US" sz="2200" dirty="0" smtClean="0"/>
              <a:t> </a:t>
            </a:r>
            <a:r>
              <a:rPr lang="en-US" sz="2200" i="1" dirty="0" smtClean="0"/>
              <a:t>C</a:t>
            </a:r>
            <a:r>
              <a:rPr lang="en-US" sz="2200" baseline="-25000" dirty="0" smtClean="0"/>
              <a:t>p</a:t>
            </a:r>
            <a:r>
              <a:rPr lang="en-US" sz="2200" dirty="0" smtClean="0"/>
              <a:t>,</a:t>
            </a:r>
            <a:br>
              <a:rPr lang="en-US" sz="2200" dirty="0" smtClean="0"/>
            </a:br>
            <a:r>
              <a:rPr lang="el-GR" sz="2200" dirty="0" smtClean="0"/>
              <a:t>εκφράζει αυτό το επιπλέον έργο</a:t>
            </a:r>
            <a:r>
              <a:rPr lang="en-US" sz="2200" dirty="0" smtClean="0"/>
              <a:t> </a:t>
            </a:r>
            <a:endParaRPr lang="el-GR" sz="2200" dirty="0" smtClean="0"/>
          </a:p>
          <a:p>
            <a:pPr lvl="1">
              <a:buNone/>
            </a:pPr>
            <a:r>
              <a:rPr lang="el-GR" sz="2200" dirty="0" smtClean="0"/>
              <a:t>     </a:t>
            </a:r>
            <a:r>
              <a:rPr lang="en-US" sz="2200" dirty="0" smtClean="0"/>
              <a:t>(</a:t>
            </a:r>
            <a:r>
              <a:rPr lang="el-GR" sz="2200" dirty="0" smtClean="0"/>
              <a:t>χρησιμοποιώντας</a:t>
            </a:r>
            <a:r>
              <a:rPr lang="en-US" sz="2200" dirty="0" smtClean="0"/>
              <a:t> </a:t>
            </a:r>
            <a:r>
              <a:rPr lang="en-US" sz="2200" i="1" dirty="0" smtClean="0"/>
              <a:t>pΔV</a:t>
            </a:r>
            <a:r>
              <a:rPr lang="en-US" sz="2200" dirty="0" smtClean="0"/>
              <a:t> = </a:t>
            </a:r>
            <a:r>
              <a:rPr lang="en-US" sz="2200" i="1" dirty="0" smtClean="0"/>
              <a:t>nRΔT</a:t>
            </a:r>
            <a:r>
              <a:rPr lang="en-US" sz="2200" dirty="0" smtClean="0"/>
              <a:t>):</a:t>
            </a:r>
          </a:p>
          <a:p>
            <a:pPr lvl="1"/>
            <a:endParaRPr lang="en-US" sz="2200" dirty="0" smtClean="0"/>
          </a:p>
          <a:p>
            <a:pPr lvl="1"/>
            <a:r>
              <a:rPr lang="el-GR" sz="2200" dirty="0" smtClean="0"/>
              <a:t>Έτσι, </a:t>
            </a:r>
            <a:endParaRPr lang="en-US" sz="2200" dirty="0" smtClean="0"/>
          </a:p>
        </p:txBody>
      </p:sp>
      <p:pic>
        <p:nvPicPr>
          <p:cNvPr id="8" name="Picture 7" descr="9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828" y="4049203"/>
            <a:ext cx="1943100" cy="304800"/>
          </a:xfrm>
          <a:prstGeom prst="rect">
            <a:avLst/>
          </a:prstGeom>
        </p:spPr>
      </p:pic>
      <p:pic>
        <p:nvPicPr>
          <p:cNvPr id="9" name="Picture 8" descr="9_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395" y="5757330"/>
            <a:ext cx="2590800" cy="330200"/>
          </a:xfrm>
          <a:prstGeom prst="rect">
            <a:avLst/>
          </a:prstGeom>
        </p:spPr>
      </p:pic>
      <p:pic>
        <p:nvPicPr>
          <p:cNvPr id="10" name="Picture 9" descr="9_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2756" y="6402935"/>
            <a:ext cx="1295400" cy="330200"/>
          </a:xfrm>
          <a:prstGeom prst="rect">
            <a:avLst/>
          </a:prstGeom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6"/>
          <a:srcRect l="60420" t="51042" r="13714" b="13715"/>
          <a:stretch>
            <a:fillRect/>
          </a:stretch>
        </p:blipFill>
        <p:spPr bwMode="auto">
          <a:xfrm>
            <a:off x="5638800" y="3111500"/>
            <a:ext cx="33655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11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 l="61201" t="43750" r="11957" b="23090"/>
          <a:stretch>
            <a:fillRect/>
          </a:stretch>
        </p:blipFill>
        <p:spPr bwMode="auto">
          <a:xfrm>
            <a:off x="5651501" y="3924300"/>
            <a:ext cx="3420943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err="1" smtClean="0"/>
              <a:t>Αδιαβατικές</a:t>
            </a:r>
            <a:r>
              <a:rPr lang="el-GR" sz="4000" dirty="0" smtClean="0"/>
              <a:t> μεταβολές</a:t>
            </a:r>
            <a:endParaRPr lang="en-US" sz="4000" dirty="0" smtClean="0"/>
          </a:p>
        </p:txBody>
      </p:sp>
      <p:sp>
        <p:nvSpPr>
          <p:cNvPr id="74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5078436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Σε μια </a:t>
            </a:r>
            <a:r>
              <a:rPr lang="el-GR" sz="2200" b="1" dirty="0" err="1" smtClean="0"/>
              <a:t>αδιαβατική</a:t>
            </a:r>
            <a:r>
              <a:rPr lang="el-GR" sz="2200" b="1" dirty="0" smtClean="0"/>
              <a:t> μεταβολή</a:t>
            </a:r>
            <a:r>
              <a:rPr lang="el-GR" sz="2200" dirty="0" smtClean="0"/>
              <a:t> δεν υπάρχει ανταλλαγή θερμότητας μεταξύ του συστήματος και του περιβάλλοντος</a:t>
            </a:r>
            <a:endParaRPr lang="en-US" sz="2200" dirty="0" smtClean="0"/>
          </a:p>
          <a:p>
            <a:pPr lvl="1"/>
            <a:r>
              <a:rPr lang="el-GR" sz="2200" dirty="0" smtClean="0"/>
              <a:t>Επομένως</a:t>
            </a:r>
            <a:r>
              <a:rPr lang="en-US" sz="2200" dirty="0" smtClean="0"/>
              <a:t> </a:t>
            </a:r>
            <a:r>
              <a:rPr lang="en-US" sz="2200" i="1" dirty="0" smtClean="0"/>
              <a:t>Q</a:t>
            </a:r>
            <a:r>
              <a:rPr lang="en-US" sz="2200" dirty="0" smtClean="0"/>
              <a:t> = 0 </a:t>
            </a:r>
            <a:r>
              <a:rPr lang="el-GR" sz="2200" dirty="0" smtClean="0"/>
              <a:t>και ο πρώτος νόμος</a:t>
            </a:r>
            <a:r>
              <a:rPr lang="en-US" sz="2200" dirty="0" smtClean="0"/>
              <a:t> </a:t>
            </a:r>
            <a:r>
              <a:rPr lang="el-GR" sz="2200" dirty="0" smtClean="0"/>
              <a:t>γράφεται </a:t>
            </a:r>
            <a:r>
              <a:rPr lang="en-US" sz="2200" dirty="0" smtClean="0"/>
              <a:t>∆</a:t>
            </a:r>
            <a:r>
              <a:rPr lang="en-US" sz="2200" i="1" dirty="0" smtClean="0"/>
              <a:t>E</a:t>
            </a:r>
            <a:r>
              <a:rPr lang="en-US" sz="2200" baseline="-25000" dirty="0" smtClean="0"/>
              <a:t>int</a:t>
            </a:r>
            <a:r>
              <a:rPr lang="en-US" sz="2200" dirty="0" smtClean="0"/>
              <a:t> = </a:t>
            </a:r>
            <a:r>
              <a:rPr lang="en-US" sz="2200" i="1" dirty="0" smtClean="0"/>
              <a:t>W</a:t>
            </a:r>
            <a:endParaRPr lang="en-US" sz="2200" dirty="0" smtClean="0"/>
          </a:p>
          <a:p>
            <a:pPr lvl="1"/>
            <a:r>
              <a:rPr lang="el-GR" sz="2200" dirty="0" smtClean="0"/>
              <a:t>Η ανάλυση της </a:t>
            </a:r>
            <a:r>
              <a:rPr lang="el-GR" sz="2200" dirty="0" err="1" smtClean="0"/>
              <a:t>αδιαβατικής</a:t>
            </a:r>
            <a:r>
              <a:rPr lang="el-GR" sz="2200" dirty="0" smtClean="0"/>
              <a:t> μεταβολής για ένα ιδανικό αέριο δείχνει ότι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marL="736600" lvl="1" indent="0">
              <a:buNone/>
            </a:pPr>
            <a:r>
              <a:rPr lang="el-GR" sz="2200" dirty="0" smtClean="0"/>
              <a:t>όπου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 charset="0"/>
              </a:rPr>
              <a:t>                </a:t>
            </a:r>
            <a:r>
              <a:rPr lang="el-GR" sz="2200" dirty="0" smtClean="0">
                <a:sym typeface="Symbol" charset="0"/>
              </a:rPr>
              <a:t>     είναι</a:t>
            </a:r>
            <a:r>
              <a:rPr lang="en-US" sz="2200" dirty="0" smtClean="0"/>
              <a:t> </a:t>
            </a:r>
            <a:r>
              <a:rPr lang="el-GR" sz="2200" dirty="0" smtClean="0"/>
              <a:t>ο λόγος των ειδικών θερμοτήτων του αερίου</a:t>
            </a:r>
            <a:endParaRPr lang="en-US" sz="2200" dirty="0" smtClean="0"/>
          </a:p>
          <a:p>
            <a:pPr lvl="1"/>
            <a:r>
              <a:rPr lang="el-GR" sz="2200" dirty="0" smtClean="0"/>
              <a:t>Μια</a:t>
            </a:r>
            <a:r>
              <a:rPr lang="en-US" sz="2200" dirty="0" smtClean="0"/>
              <a:t> </a:t>
            </a:r>
            <a:r>
              <a:rPr lang="el-GR" sz="2200" b="1" dirty="0" err="1" smtClean="0"/>
              <a:t>αδιαβατική</a:t>
            </a:r>
            <a:r>
              <a:rPr lang="el-GR" sz="2200" b="1" dirty="0" smtClean="0"/>
              <a:t> </a:t>
            </a:r>
            <a:r>
              <a:rPr lang="el-GR" sz="2200" dirty="0" smtClean="0"/>
              <a:t>καμπύλη είναι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200" dirty="0" smtClean="0"/>
              <a:t>πιο απότομη</a:t>
            </a:r>
            <a:r>
              <a:rPr lang="en-US" sz="2200" dirty="0" smtClean="0"/>
              <a:t> </a:t>
            </a:r>
            <a:r>
              <a:rPr lang="el-GR" sz="2200" dirty="0" smtClean="0"/>
              <a:t>από μια ισόθερμη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200" dirty="0" smtClean="0"/>
              <a:t>επειδή το αέριο παράγει έργο</a:t>
            </a:r>
            <a:endParaRPr lang="en-US" sz="2200" dirty="0" smtClean="0"/>
          </a:p>
          <a:p>
            <a:pPr lvl="2"/>
            <a:r>
              <a:rPr lang="el-GR" sz="2200" dirty="0" smtClean="0"/>
              <a:t>Επομένως χάνει εσωτερική ενέργεια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200" dirty="0" smtClean="0"/>
              <a:t>και η θερμοκρασία του πέφτει</a:t>
            </a:r>
            <a:endParaRPr lang="en-US" sz="2200" dirty="0" smtClean="0"/>
          </a:p>
          <a:p>
            <a:pPr lvl="1"/>
            <a:r>
              <a:rPr lang="el-GR" sz="2200" dirty="0" smtClean="0"/>
              <a:t>Σε όρους θερμοκρασίας</a:t>
            </a:r>
            <a:r>
              <a:rPr lang="en-US" sz="2200" dirty="0" smtClean="0"/>
              <a:t>, </a:t>
            </a:r>
            <a:r>
              <a:rPr lang="el-GR" sz="2200" dirty="0" smtClean="0"/>
              <a:t>έχουμε</a:t>
            </a:r>
            <a:endParaRPr lang="en-US" sz="2200" dirty="0" smtClean="0"/>
          </a:p>
        </p:txBody>
      </p:sp>
      <p:pic>
        <p:nvPicPr>
          <p:cNvPr id="10" name="Picture 9" descr="10_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740" y="3584274"/>
            <a:ext cx="1270000" cy="368300"/>
          </a:xfrm>
          <a:prstGeom prst="rect">
            <a:avLst/>
          </a:prstGeom>
        </p:spPr>
      </p:pic>
      <p:pic>
        <p:nvPicPr>
          <p:cNvPr id="33793" name="Picture 1" descr="C:\Users\admin\Desktop\Χωρίς τίτλο.png"/>
          <p:cNvPicPr>
            <a:picLocks noChangeAspect="1" noChangeArrowheads="1"/>
          </p:cNvPicPr>
          <p:nvPr/>
        </p:nvPicPr>
        <p:blipFill>
          <a:blip r:embed="rId5"/>
          <a:srcRect l="4431" t="6027" r="81430" b="86453"/>
          <a:stretch>
            <a:fillRect/>
          </a:stretch>
        </p:blipFill>
        <p:spPr bwMode="auto">
          <a:xfrm>
            <a:off x="2475914" y="3123025"/>
            <a:ext cx="1828800" cy="393895"/>
          </a:xfrm>
          <a:prstGeom prst="rect">
            <a:avLst/>
          </a:prstGeom>
          <a:noFill/>
        </p:spPr>
      </p:pic>
      <p:pic>
        <p:nvPicPr>
          <p:cNvPr id="33794" name="Picture 2" descr="C:\Users\admin\Desktop\Χωρίς τίτλο.png"/>
          <p:cNvPicPr>
            <a:picLocks noChangeAspect="1" noChangeArrowheads="1"/>
          </p:cNvPicPr>
          <p:nvPr/>
        </p:nvPicPr>
        <p:blipFill>
          <a:blip r:embed="rId6"/>
          <a:srcRect l="4213" t="5491" r="79908" b="83768"/>
          <a:stretch>
            <a:fillRect/>
          </a:stretch>
        </p:blipFill>
        <p:spPr bwMode="auto">
          <a:xfrm>
            <a:off x="2349309" y="6210884"/>
            <a:ext cx="2053883" cy="562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362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l-GR" dirty="0" smtClean="0"/>
              <a:t>Μεταβολές ιδανικών αερίων</a:t>
            </a:r>
            <a:r>
              <a:rPr lang="en-US" dirty="0" smtClean="0"/>
              <a:t>: </a:t>
            </a:r>
            <a:r>
              <a:rPr lang="el-GR" dirty="0" smtClean="0"/>
              <a:t>Μια σύγκριση</a:t>
            </a:r>
            <a:endParaRPr lang="en-US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 l="18936" t="43199" r="18887" b="6250"/>
          <a:stretch>
            <a:fillRect/>
          </a:stretch>
        </p:blipFill>
        <p:spPr bwMode="auto">
          <a:xfrm>
            <a:off x="292100" y="1714500"/>
            <a:ext cx="8580000" cy="392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019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Κυκλικές μεταβολές</a:t>
            </a:r>
            <a:endParaRPr lang="en-US" sz="4000" dirty="0" smtClean="0"/>
          </a:p>
        </p:txBody>
      </p:sp>
      <p:sp>
        <p:nvSpPr>
          <p:cNvPr id="746499" name="Rectangle 3"/>
          <p:cNvSpPr>
            <a:spLocks noGrp="1" noChangeArrowheads="1"/>
          </p:cNvSpPr>
          <p:nvPr>
            <p:ph idx="1"/>
          </p:nvPr>
        </p:nvSpPr>
        <p:spPr>
          <a:xfrm>
            <a:off x="471268" y="1248503"/>
            <a:ext cx="8229600" cy="4525963"/>
          </a:xfrm>
        </p:spPr>
        <p:txBody>
          <a:bodyPr/>
          <a:lstStyle/>
          <a:p>
            <a:r>
              <a:rPr lang="el-GR" sz="2200" dirty="0" smtClean="0"/>
              <a:t>Οι κυκλικές μεταβολές συνδυάζουν τις βασικές διεργασίες των άλλων θερμοδυναμικών μεταβολών για να οδηγήσουν ένα σύστημα στην αρχική του κατάσταση μετά από έναν πλήρη κύκλο</a:t>
            </a:r>
            <a:endParaRPr lang="en-US" sz="2200" dirty="0" smtClean="0"/>
          </a:p>
          <a:p>
            <a:pPr lvl="1"/>
            <a:r>
              <a:rPr lang="el-GR" sz="2000" dirty="0" smtClean="0"/>
              <a:t>Οι κυκλικές μεταβολές είναι σημαντικές για τεχνολογικά συστήματα όπως οι μηχανές</a:t>
            </a:r>
            <a:r>
              <a:rPr lang="en-US" sz="2000" dirty="0" smtClean="0"/>
              <a:t> </a:t>
            </a:r>
          </a:p>
          <a:p>
            <a:pPr lvl="1"/>
            <a:r>
              <a:rPr lang="el-GR" sz="2000" dirty="0" smtClean="0"/>
              <a:t>Σημειώνονται επίσης σε φυσικά συστήματα από τα ηχητικά κύματα ως τα κύματα των </a:t>
            </a:r>
            <a:r>
              <a:rPr lang="el-GR" sz="2000" dirty="0" err="1" smtClean="0"/>
              <a:t>πάλσαρ</a:t>
            </a:r>
            <a:endParaRPr lang="en-US" sz="2000" dirty="0" smtClean="0"/>
          </a:p>
          <a:p>
            <a:pPr lvl="1"/>
            <a:r>
              <a:rPr lang="el-GR" sz="2000" dirty="0" smtClean="0"/>
              <a:t>Το καθαρό ποσό έργου που αποδίδεται σε ένα αέριο σε μια κυκλική μεταβολή </a:t>
            </a:r>
            <a:r>
              <a:rPr lang="en-US" sz="2000" dirty="0" smtClean="0"/>
              <a:t> </a:t>
            </a:r>
            <a:r>
              <a:rPr lang="el-GR" sz="2000" dirty="0" smtClean="0"/>
              <a:t>ισούται με το εμβαδόν της περιοχής που περικλείεται από την κλειστή διαδρομή στο διάγραμμα</a:t>
            </a:r>
            <a:r>
              <a:rPr lang="en-US" sz="2000" dirty="0" smtClean="0"/>
              <a:t> </a:t>
            </a:r>
            <a:r>
              <a:rPr lang="en-US" sz="2000" i="1" dirty="0" err="1" smtClean="0"/>
              <a:t>pV</a:t>
            </a:r>
            <a:r>
              <a:rPr lang="en-US" sz="2000" dirty="0" smtClean="0"/>
              <a:t> 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 l="19131" t="45660" r="20937" b="17535"/>
          <a:stretch>
            <a:fillRect/>
          </a:stretch>
        </p:blipFill>
        <p:spPr bwMode="auto">
          <a:xfrm>
            <a:off x="1676401" y="4660900"/>
            <a:ext cx="6151587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288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8_1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31"/>
          <a:stretch/>
        </p:blipFill>
        <p:spPr>
          <a:xfrm>
            <a:off x="6314498" y="2007773"/>
            <a:ext cx="2604414" cy="2880000"/>
          </a:xfrm>
          <a:prstGeom prst="rect">
            <a:avLst/>
          </a:prstGeom>
        </p:spPr>
      </p:pic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Ειδικές θερμότητες ενός ιδανικού αερίου</a:t>
            </a:r>
            <a:br>
              <a:rPr lang="el-GR" dirty="0" smtClean="0"/>
            </a:br>
            <a:endParaRPr lang="en-US" dirty="0" smtClean="0"/>
          </a:p>
        </p:txBody>
      </p:sp>
      <p:sp>
        <p:nvSpPr>
          <p:cNvPr id="74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995"/>
            <a:ext cx="5732585" cy="57009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2200" dirty="0" smtClean="0"/>
              <a:t>Η ειδική θερμότητα ενός ιδανικού αερίου εξαρτάται από τη μοριακή του δομή</a:t>
            </a:r>
            <a:endParaRPr lang="en-US" sz="2200" dirty="0" smtClean="0"/>
          </a:p>
          <a:p>
            <a:pPr lvl="1">
              <a:lnSpc>
                <a:spcPct val="120000"/>
              </a:lnSpc>
            </a:pPr>
            <a:r>
              <a:rPr lang="el-GR" sz="2200" dirty="0" smtClean="0"/>
              <a:t>Τα πιο σύνθετα μόρια έχουν περισσότερους</a:t>
            </a:r>
            <a:r>
              <a:rPr lang="en-US" sz="2200" dirty="0" smtClean="0"/>
              <a:t> </a:t>
            </a:r>
            <a:r>
              <a:rPr lang="el-GR" sz="2200" b="1" dirty="0" smtClean="0"/>
              <a:t>βαθμούς ελευθερίας</a:t>
            </a:r>
            <a:r>
              <a:rPr lang="el-GR" sz="2200" dirty="0" smtClean="0"/>
              <a:t> ή τρόπους με τους οποίους μπορούν να απορροφήσουν ενέργεια</a:t>
            </a:r>
            <a:endParaRPr lang="en-US" sz="2200" dirty="0" smtClean="0"/>
          </a:p>
          <a:p>
            <a:pPr lvl="1">
              <a:lnSpc>
                <a:spcPct val="120000"/>
              </a:lnSpc>
            </a:pPr>
            <a:r>
              <a:rPr lang="el-GR" sz="2200" dirty="0" smtClean="0"/>
              <a:t>Τα </a:t>
            </a:r>
            <a:r>
              <a:rPr lang="el-GR" sz="2200" dirty="0" err="1" smtClean="0"/>
              <a:t>μονοατομικά</a:t>
            </a:r>
            <a:r>
              <a:rPr lang="el-GR" sz="2200" dirty="0" smtClean="0"/>
              <a:t> αέρια έχουν</a:t>
            </a:r>
            <a:r>
              <a:rPr lang="en-US" sz="2200" dirty="0" smtClean="0"/>
              <a:t> 3 </a:t>
            </a:r>
            <a:r>
              <a:rPr lang="el-GR" sz="2200" dirty="0" smtClean="0"/>
              <a:t>βαθμούς ελευθερίας ανά μόριο</a:t>
            </a:r>
            <a:r>
              <a:rPr lang="en-US" sz="2200" dirty="0" smtClean="0"/>
              <a:t> (</a:t>
            </a:r>
            <a:r>
              <a:rPr lang="el-GR" sz="2200" dirty="0" smtClean="0"/>
              <a:t>οι τρεις κατευθύνσεις της μεταφορικής κίνησης</a:t>
            </a:r>
            <a:r>
              <a:rPr lang="en-US" sz="2200" dirty="0" smtClean="0"/>
              <a:t>)</a:t>
            </a:r>
            <a:r>
              <a:rPr lang="el-GR" sz="2200" dirty="0" smtClean="0"/>
              <a:t>, γραμμομοριακή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200" dirty="0" smtClean="0"/>
              <a:t>ειδική θερμότητα                      και </a:t>
            </a:r>
            <a:r>
              <a:rPr lang="el-GR" sz="2200" dirty="0" err="1" smtClean="0"/>
              <a:t>αδιαβατικό</a:t>
            </a:r>
            <a:r>
              <a:rPr lang="el-GR" sz="2200" dirty="0" smtClean="0"/>
              <a:t> εκθέτη </a:t>
            </a:r>
            <a:r>
              <a:rPr lang="el-GR" sz="2200" i="1" dirty="0" smtClean="0"/>
              <a:t>γ </a:t>
            </a:r>
            <a:r>
              <a:rPr lang="el-GR" sz="2200" dirty="0" smtClean="0"/>
              <a:t>= 1,67</a:t>
            </a:r>
          </a:p>
          <a:p>
            <a:pPr lvl="1">
              <a:lnSpc>
                <a:spcPct val="120000"/>
              </a:lnSpc>
            </a:pPr>
            <a:endParaRPr lang="en-US" sz="900" dirty="0" smtClean="0"/>
          </a:p>
          <a:p>
            <a:pPr lvl="1">
              <a:lnSpc>
                <a:spcPct val="120000"/>
              </a:lnSpc>
            </a:pPr>
            <a:r>
              <a:rPr lang="el-GR" sz="2200" dirty="0" smtClean="0"/>
              <a:t>Τα </a:t>
            </a:r>
            <a:r>
              <a:rPr lang="el-GR" sz="2200" dirty="0" err="1" smtClean="0"/>
              <a:t>διατομικά</a:t>
            </a:r>
            <a:r>
              <a:rPr lang="el-GR" sz="2200" dirty="0" smtClean="0"/>
              <a:t> αέρια έχουν</a:t>
            </a:r>
            <a:r>
              <a:rPr lang="en-US" sz="2200" dirty="0" smtClean="0"/>
              <a:t> 5 </a:t>
            </a:r>
            <a:r>
              <a:rPr lang="el-GR" sz="2200" dirty="0" smtClean="0"/>
              <a:t>βαθμούς ελευθερίας ανά μόριο</a:t>
            </a:r>
            <a:r>
              <a:rPr lang="en-US" sz="2200" dirty="0" smtClean="0"/>
              <a:t> (</a:t>
            </a:r>
            <a:r>
              <a:rPr lang="el-GR" sz="2200" dirty="0" smtClean="0"/>
              <a:t>3 μεταφορικούς και</a:t>
            </a:r>
            <a:r>
              <a:rPr lang="en-US" sz="2200" dirty="0" smtClean="0"/>
              <a:t> 2 </a:t>
            </a:r>
            <a:r>
              <a:rPr lang="el-GR" sz="2200" dirty="0" smtClean="0"/>
              <a:t>περιστροφικούς</a:t>
            </a:r>
            <a:r>
              <a:rPr lang="en-US" sz="2200" dirty="0" smtClean="0"/>
              <a:t>)</a:t>
            </a:r>
            <a:r>
              <a:rPr lang="el-GR" sz="2200" dirty="0" smtClean="0"/>
              <a:t>, γραμμομοριακή ειδική θερμότητα                   και </a:t>
            </a:r>
            <a:r>
              <a:rPr lang="el-GR" sz="2200" dirty="0" err="1" smtClean="0"/>
              <a:t>αδιαβατικό</a:t>
            </a:r>
            <a:r>
              <a:rPr lang="el-GR" sz="2200" dirty="0" smtClean="0"/>
              <a:t> εκθέτη </a:t>
            </a:r>
            <a:r>
              <a:rPr lang="el-GR" sz="2200" i="1" dirty="0" smtClean="0"/>
              <a:t>γ </a:t>
            </a:r>
            <a:r>
              <a:rPr lang="el-GR" sz="2200" dirty="0" smtClean="0"/>
              <a:t>= 1,4</a:t>
            </a:r>
          </a:p>
          <a:p>
            <a:pPr lvl="1">
              <a:lnSpc>
                <a:spcPct val="120000"/>
              </a:lnSpc>
              <a:buNone/>
            </a:pPr>
            <a:r>
              <a:rPr lang="el-GR" sz="2200" dirty="0" smtClean="0"/>
              <a:t>    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sp>
        <p:nvSpPr>
          <p:cNvPr id="747530" name="Text Box 10"/>
          <p:cNvSpPr txBox="1">
            <a:spLocks noChangeArrowheads="1"/>
          </p:cNvSpPr>
          <p:nvPr/>
        </p:nvSpPr>
        <p:spPr bwMode="auto">
          <a:xfrm>
            <a:off x="6395348" y="5042243"/>
            <a:ext cx="30300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600" dirty="0" smtClean="0">
                <a:latin typeface="+mn-lt"/>
              </a:rPr>
              <a:t>Ένα </a:t>
            </a:r>
            <a:r>
              <a:rPr lang="el-GR" sz="1600" dirty="0" err="1" smtClean="0">
                <a:latin typeface="+mn-lt"/>
              </a:rPr>
              <a:t>διατομικό</a:t>
            </a:r>
            <a:r>
              <a:rPr lang="el-GR" sz="1600" dirty="0" smtClean="0">
                <a:latin typeface="+mn-lt"/>
              </a:rPr>
              <a:t> μόριο έχει περιστροφική</a:t>
            </a:r>
            <a:r>
              <a:rPr lang="el-GR" sz="1600" dirty="0">
                <a:latin typeface="+mn-lt"/>
              </a:rPr>
              <a:t> </a:t>
            </a:r>
            <a:r>
              <a:rPr lang="el-GR" sz="1600" dirty="0" smtClean="0">
                <a:latin typeface="+mn-lt"/>
              </a:rPr>
              <a:t>και μεταφορική ενέργεια</a:t>
            </a:r>
            <a:endParaRPr lang="en-US" sz="1600" b="0" dirty="0">
              <a:latin typeface="+mn-lt"/>
              <a:cs typeface="+mn-cs"/>
            </a:endParaRPr>
          </a:p>
        </p:txBody>
      </p:sp>
      <p:pic>
        <p:nvPicPr>
          <p:cNvPr id="20" name="Picture 19" descr="13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530" r="60885" b="52876"/>
          <a:stretch>
            <a:fillRect/>
          </a:stretch>
        </p:blipFill>
        <p:spPr>
          <a:xfrm>
            <a:off x="3075206" y="3938965"/>
            <a:ext cx="1271708" cy="436098"/>
          </a:xfrm>
          <a:prstGeom prst="rect">
            <a:avLst/>
          </a:prstGeom>
        </p:spPr>
      </p:pic>
      <p:pic>
        <p:nvPicPr>
          <p:cNvPr id="21" name="Picture 20" descr="13_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238" y="5637643"/>
            <a:ext cx="8763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7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95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Θεώρημα ισοκατανομής </a:t>
            </a:r>
            <a:r>
              <a:rPr lang="en-US" sz="4000" dirty="0" smtClean="0"/>
              <a:t> 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11753"/>
            <a:ext cx="8362318" cy="5106987"/>
          </a:xfrm>
        </p:spPr>
        <p:txBody>
          <a:bodyPr/>
          <a:lstStyle/>
          <a:p>
            <a:r>
              <a:rPr lang="el-GR" sz="2000" dirty="0" smtClean="0"/>
              <a:t>Το </a:t>
            </a:r>
            <a:r>
              <a:rPr lang="el-GR" sz="2000" b="1" dirty="0" smtClean="0"/>
              <a:t>θεώρημα </a:t>
            </a:r>
            <a:r>
              <a:rPr lang="el-GR" sz="2000" b="1" dirty="0" smtClean="0"/>
              <a:t>ισοκατανομής </a:t>
            </a:r>
            <a:r>
              <a:rPr lang="en-US" sz="2000" dirty="0" smtClean="0"/>
              <a:t> </a:t>
            </a:r>
            <a:r>
              <a:rPr lang="el-GR" sz="2000" dirty="0" smtClean="0"/>
              <a:t>δηλώνει ότι όταν ένα σύστημα βρίσκεται σε θερμοδυναμική ισορροπία, η μέση τιμή της ενέργειας ανά μόριο είναι ίση με </a:t>
            </a:r>
            <a:r>
              <a:rPr lang="en-US" sz="2000" i="1" dirty="0" err="1" smtClean="0"/>
              <a:t>kT</a:t>
            </a:r>
            <a:r>
              <a:rPr lang="en-US" sz="2000" i="1" dirty="0" smtClean="0"/>
              <a:t>/2</a:t>
            </a:r>
            <a:r>
              <a:rPr lang="en-US" sz="2000" dirty="0" smtClean="0"/>
              <a:t> </a:t>
            </a:r>
            <a:r>
              <a:rPr lang="el-GR" sz="2000" dirty="0" smtClean="0"/>
              <a:t>για κάθε βαθμό ελευθερίας</a:t>
            </a:r>
            <a:endParaRPr lang="en-US" sz="2000" dirty="0" smtClean="0"/>
          </a:p>
          <a:p>
            <a:pPr lvl="1"/>
            <a:r>
              <a:rPr lang="el-GR" sz="1900" dirty="0" smtClean="0"/>
              <a:t>Σε σχετικά υψηλή θερμοκρασία</a:t>
            </a:r>
            <a:r>
              <a:rPr lang="en-US" sz="1900" dirty="0" smtClean="0"/>
              <a:t>, </a:t>
            </a:r>
            <a:r>
              <a:rPr lang="el-GR" sz="1900" dirty="0" smtClean="0"/>
              <a:t>ένα τριατομικό μόριο όπως το</a:t>
            </a:r>
            <a:r>
              <a:rPr lang="en-US" sz="1900" dirty="0" smtClean="0"/>
              <a:t> NO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</a:t>
            </a:r>
            <a:r>
              <a:rPr lang="el-GR" sz="1900" dirty="0" smtClean="0"/>
              <a:t>μπορεί</a:t>
            </a:r>
            <a:r>
              <a:rPr lang="en-US" sz="1900" dirty="0" smtClean="0"/>
              <a:t> </a:t>
            </a:r>
            <a:r>
              <a:rPr lang="el-GR" sz="1900" dirty="0" smtClean="0"/>
              <a:t>να έχει</a:t>
            </a:r>
            <a:r>
              <a:rPr lang="en-US" sz="1900" dirty="0" smtClean="0"/>
              <a:t> 6 </a:t>
            </a:r>
            <a:r>
              <a:rPr lang="el-GR" sz="1900" dirty="0" smtClean="0"/>
              <a:t>βαθμούς ελευθερίας ανά μόριο</a:t>
            </a:r>
            <a:r>
              <a:rPr lang="en-US" sz="1900" dirty="0" smtClean="0"/>
              <a:t> (3 </a:t>
            </a:r>
            <a:r>
              <a:rPr lang="el-GR" sz="1900" dirty="0" smtClean="0"/>
              <a:t>μεταφορικούς και</a:t>
            </a:r>
            <a:r>
              <a:rPr lang="en-US" sz="1900" dirty="0" smtClean="0"/>
              <a:t> 3 </a:t>
            </a:r>
            <a:r>
              <a:rPr lang="el-GR" sz="1900" dirty="0" smtClean="0"/>
              <a:t>περιστροφικούς</a:t>
            </a:r>
            <a:r>
              <a:rPr lang="en-US" sz="1900" dirty="0" smtClean="0"/>
              <a:t>)</a:t>
            </a:r>
            <a:r>
              <a:rPr lang="el-GR" sz="1900" dirty="0" smtClean="0"/>
              <a:t> και γραμμομοριακή ειδική θερμότητα υπό σταθερό όγκο</a:t>
            </a:r>
            <a:r>
              <a:rPr lang="en-US" sz="1900" dirty="0" smtClean="0"/>
              <a:t> </a:t>
            </a:r>
            <a:r>
              <a:rPr lang="en-US" sz="1900" i="1" dirty="0" smtClean="0"/>
              <a:t>C</a:t>
            </a:r>
            <a:r>
              <a:rPr lang="en-US" sz="1900" i="1" baseline="-25000" dirty="0" smtClean="0"/>
              <a:t>V</a:t>
            </a:r>
            <a:r>
              <a:rPr lang="en-US" sz="1900" dirty="0" smtClean="0"/>
              <a:t> = 3</a:t>
            </a:r>
            <a:r>
              <a:rPr lang="en-US" sz="1900" i="1" dirty="0" smtClean="0"/>
              <a:t>R</a:t>
            </a:r>
            <a:r>
              <a:rPr lang="en-US" sz="1900" dirty="0" smtClean="0"/>
              <a:t>.</a:t>
            </a:r>
          </a:p>
          <a:p>
            <a:pPr lvl="1"/>
            <a:r>
              <a:rPr lang="el-GR" sz="1900" dirty="0" smtClean="0"/>
              <a:t>Σε αρκετά υψηλή θερμοκρασία</a:t>
            </a:r>
            <a:r>
              <a:rPr lang="en-US" sz="1900" dirty="0" smtClean="0"/>
              <a:t>, </a:t>
            </a:r>
            <a:r>
              <a:rPr lang="el-GR" sz="1900" dirty="0" smtClean="0"/>
              <a:t>ένα </a:t>
            </a:r>
            <a:r>
              <a:rPr lang="el-GR" sz="1900" dirty="0" err="1" smtClean="0"/>
              <a:t>διατομικό</a:t>
            </a:r>
            <a:r>
              <a:rPr lang="el-GR" sz="1900" dirty="0" smtClean="0"/>
              <a:t> μόριο όπως το</a:t>
            </a:r>
            <a:r>
              <a:rPr lang="en-US" sz="1900" dirty="0" smtClean="0"/>
              <a:t> H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</a:t>
            </a:r>
            <a:r>
              <a:rPr lang="el-GR" sz="1900" dirty="0" smtClean="0"/>
              <a:t>μπορεί να έχει</a:t>
            </a:r>
            <a:r>
              <a:rPr lang="en-US" sz="1900" dirty="0" smtClean="0"/>
              <a:t> 7 </a:t>
            </a:r>
            <a:r>
              <a:rPr lang="el-GR" sz="1900" dirty="0" smtClean="0"/>
              <a:t>βαθμούς ελευθερίας ανά μόριο</a:t>
            </a:r>
            <a:r>
              <a:rPr lang="en-US" sz="1900" dirty="0" smtClean="0"/>
              <a:t> (3 </a:t>
            </a:r>
            <a:r>
              <a:rPr lang="el-GR" sz="1900" dirty="0" smtClean="0"/>
              <a:t>μεταφορικούς</a:t>
            </a:r>
            <a:r>
              <a:rPr lang="en-US" sz="1900" dirty="0" smtClean="0"/>
              <a:t>, 3 </a:t>
            </a:r>
            <a:r>
              <a:rPr lang="el-GR" sz="1900" dirty="0" smtClean="0"/>
              <a:t>περιστροφικούς</a:t>
            </a:r>
            <a:r>
              <a:rPr lang="en-US" sz="1900" dirty="0" smtClean="0"/>
              <a:t> </a:t>
            </a:r>
            <a:r>
              <a:rPr lang="el-GR" sz="1900" dirty="0" smtClean="0"/>
              <a:t>και</a:t>
            </a:r>
            <a:r>
              <a:rPr lang="en-US" sz="1900" dirty="0" smtClean="0"/>
              <a:t> 2 </a:t>
            </a:r>
            <a:r>
              <a:rPr lang="el-GR" sz="1900" dirty="0" smtClean="0"/>
              <a:t>δόνησης</a:t>
            </a:r>
            <a:r>
              <a:rPr lang="en-US" sz="1900" dirty="0" smtClean="0"/>
              <a:t>)</a:t>
            </a:r>
            <a:r>
              <a:rPr lang="el-GR" sz="1900" dirty="0" smtClean="0"/>
              <a:t> </a:t>
            </a:r>
            <a:r>
              <a:rPr lang="el-GR" sz="1900" dirty="0" smtClean="0"/>
              <a:t>και γραμμομοριακή ειδική θερμότητα υπό σταθερό όγκο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i="1" dirty="0" smtClean="0"/>
              <a:t>C</a:t>
            </a:r>
            <a:r>
              <a:rPr lang="en-US" sz="1900" baseline="-25000" dirty="0" smtClean="0"/>
              <a:t>V</a:t>
            </a:r>
            <a:r>
              <a:rPr lang="en-US" sz="1900" dirty="0" smtClean="0"/>
              <a:t> = 7</a:t>
            </a:r>
            <a:r>
              <a:rPr lang="en-US" sz="1900" i="1" dirty="0" smtClean="0"/>
              <a:t>R/</a:t>
            </a:r>
            <a:r>
              <a:rPr lang="en-US" sz="1900" dirty="0" smtClean="0"/>
              <a:t>2</a:t>
            </a:r>
          </a:p>
        </p:txBody>
      </p:sp>
      <p:graphicFrame>
        <p:nvGraphicFramePr>
          <p:cNvPr id="30723" name="Object 1"/>
          <p:cNvGraphicFramePr>
            <a:graphicFrameLocks noChangeAspect="1"/>
          </p:cNvGraphicFramePr>
          <p:nvPr/>
        </p:nvGraphicFramePr>
        <p:xfrm>
          <a:off x="4927600" y="3606800"/>
          <a:ext cx="165100" cy="266700"/>
        </p:xfrm>
        <a:graphic>
          <a:graphicData uri="http://schemas.openxmlformats.org/presentationml/2006/ole">
            <p:oleObj spid="_x0000_s25675" name="Equation" r:id="rId3" imgW="155160" imgH="255960" progId="Equation.3">
              <p:embed/>
            </p:oleObj>
          </a:graphicData>
        </a:graphic>
      </p:graphicFrame>
      <p:graphicFrame>
        <p:nvGraphicFramePr>
          <p:cNvPr id="30726" name="Object 4"/>
          <p:cNvGraphicFramePr>
            <a:graphicFrameLocks noChangeAspect="1"/>
          </p:cNvGraphicFramePr>
          <p:nvPr/>
        </p:nvGraphicFramePr>
        <p:xfrm>
          <a:off x="4927600" y="3606800"/>
          <a:ext cx="165100" cy="266700"/>
        </p:xfrm>
        <a:graphic>
          <a:graphicData uri="http://schemas.openxmlformats.org/presentationml/2006/ole">
            <p:oleObj spid="_x0000_s25676" name="Equation" r:id="rId4" imgW="155160" imgH="255960" progId="Equation.3">
              <p:embed/>
            </p:oleObj>
          </a:graphicData>
        </a:graphic>
      </p:graphicFrame>
      <p:graphicFrame>
        <p:nvGraphicFramePr>
          <p:cNvPr id="30727" name="Object 5"/>
          <p:cNvGraphicFramePr>
            <a:graphicFrameLocks noChangeAspect="1"/>
          </p:cNvGraphicFramePr>
          <p:nvPr/>
        </p:nvGraphicFramePr>
        <p:xfrm>
          <a:off x="4927600" y="3606800"/>
          <a:ext cx="165100" cy="266700"/>
        </p:xfrm>
        <a:graphic>
          <a:graphicData uri="http://schemas.openxmlformats.org/presentationml/2006/ole">
            <p:oleObj spid="_x0000_s25677" name="Equation" r:id="rId5" imgW="155160" imgH="255960" progId="">
              <p:embed/>
            </p:oleObj>
          </a:graphicData>
        </a:graphic>
      </p:graphicFrame>
      <p:pic>
        <p:nvPicPr>
          <p:cNvPr id="8" name="Picture 7" descr="18_15_Figur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03"/>
          <a:stretch/>
        </p:blipFill>
        <p:spPr>
          <a:xfrm>
            <a:off x="2279627" y="4482000"/>
            <a:ext cx="2122004" cy="2340000"/>
          </a:xfrm>
          <a:prstGeom prst="rect">
            <a:avLst/>
          </a:prstGeom>
        </p:spPr>
      </p:pic>
      <p:pic>
        <p:nvPicPr>
          <p:cNvPr id="9" name="Picture 8" descr="18_16_Figur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03"/>
          <a:stretch/>
        </p:blipFill>
        <p:spPr>
          <a:xfrm>
            <a:off x="4871562" y="4419806"/>
            <a:ext cx="2185016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5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Κβαντικά φαινόμενα</a:t>
            </a:r>
            <a:r>
              <a:rPr lang="en-US" sz="4000" dirty="0" smtClean="0"/>
              <a:t> 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2908"/>
            <a:ext cx="8229600" cy="4525963"/>
          </a:xfrm>
        </p:spPr>
        <p:txBody>
          <a:bodyPr/>
          <a:lstStyle/>
          <a:p>
            <a:r>
              <a:rPr lang="el-GR" sz="2000" dirty="0" smtClean="0"/>
              <a:t>Στη Νευτώνεια φυσική οι ενέργειες περιστροφής και δόνησης μπορεί να είναι αυθαίρετα μικρές</a:t>
            </a:r>
            <a:endParaRPr lang="en-US" sz="2000" dirty="0" smtClean="0"/>
          </a:p>
          <a:p>
            <a:r>
              <a:rPr lang="el-GR" sz="2000" dirty="0" smtClean="0"/>
              <a:t>Αντίθετα</a:t>
            </a:r>
            <a:r>
              <a:rPr lang="en-US" sz="2000" dirty="0" smtClean="0"/>
              <a:t>, </a:t>
            </a:r>
            <a:r>
              <a:rPr lang="el-GR" sz="2000" dirty="0" smtClean="0"/>
              <a:t>η κβαντική φυσική θέτει περιορισμούς στην ενέργεια περιστροφής και δόνησης ενός μορίου</a:t>
            </a:r>
            <a:endParaRPr lang="en-US" sz="2000" dirty="0" smtClean="0"/>
          </a:p>
          <a:p>
            <a:r>
              <a:rPr lang="el-GR" sz="2000" dirty="0" smtClean="0"/>
              <a:t> Σε κανονικές θερμοκρασίες, η μέση τιμή της θερμικής ενέργειας είναι πολύ χαμηλή για να προκαλέσει την περιστροφή ή τη δόνηση</a:t>
            </a:r>
            <a:endParaRPr lang="en-US" sz="2000" dirty="0" smtClean="0"/>
          </a:p>
          <a:p>
            <a:pPr lvl="1"/>
            <a:r>
              <a:rPr lang="el-GR" sz="1800" dirty="0" smtClean="0"/>
              <a:t>Για παράδειγμα</a:t>
            </a:r>
            <a:r>
              <a:rPr lang="en-US" sz="1800" dirty="0" smtClean="0"/>
              <a:t>, </a:t>
            </a:r>
            <a:r>
              <a:rPr lang="el-GR" sz="1800" dirty="0" smtClean="0"/>
              <a:t>σε θερμοκρασία δωματίου ένα </a:t>
            </a:r>
            <a:r>
              <a:rPr lang="el-GR" sz="1800" dirty="0" err="1" smtClean="0"/>
              <a:t>διατομικό</a:t>
            </a:r>
            <a:r>
              <a:rPr lang="el-GR" sz="1800" dirty="0" smtClean="0"/>
              <a:t> μόριο έχει μόνο 5 βαθμούς ελευθερίας</a:t>
            </a:r>
            <a:r>
              <a:rPr lang="en-US" sz="1800" dirty="0" smtClean="0"/>
              <a:t> (3 </a:t>
            </a:r>
            <a:r>
              <a:rPr lang="el-GR" sz="1800" dirty="0" smtClean="0"/>
              <a:t>μεταφορικούς και</a:t>
            </a:r>
            <a:r>
              <a:rPr lang="en-US" sz="1800" dirty="0" smtClean="0"/>
              <a:t> 2 </a:t>
            </a:r>
            <a:r>
              <a:rPr lang="el-GR" sz="1800" dirty="0" smtClean="0"/>
              <a:t>περιστροφικούς</a:t>
            </a:r>
            <a:r>
              <a:rPr lang="en-US" sz="1800" dirty="0" smtClean="0"/>
              <a:t>)</a:t>
            </a:r>
            <a:r>
              <a:rPr lang="el-GR" sz="1800" dirty="0" smtClean="0"/>
              <a:t>,</a:t>
            </a:r>
            <a:r>
              <a:rPr lang="en-US" sz="1800" dirty="0" smtClean="0"/>
              <a:t> </a:t>
            </a:r>
            <a:r>
              <a:rPr lang="el-GR" sz="1800" dirty="0" smtClean="0"/>
              <a:t>εφόσον δεν υπάρχει αρκετή θερμική ενέργεια για να προκαλέσει τη δόνηση ή περιστροφή του γύρω από τον άξονά του</a:t>
            </a:r>
            <a:endParaRPr lang="en-US" sz="1800" dirty="0" smtClean="0"/>
          </a:p>
        </p:txBody>
      </p:sp>
      <p:graphicFrame>
        <p:nvGraphicFramePr>
          <p:cNvPr id="31747" name="Object 1"/>
          <p:cNvGraphicFramePr>
            <a:graphicFrameLocks noChangeAspect="1"/>
          </p:cNvGraphicFramePr>
          <p:nvPr/>
        </p:nvGraphicFramePr>
        <p:xfrm>
          <a:off x="4927600" y="3606800"/>
          <a:ext cx="165100" cy="266700"/>
        </p:xfrm>
        <a:graphic>
          <a:graphicData uri="http://schemas.openxmlformats.org/presentationml/2006/ole">
            <p:oleObj spid="_x0000_s26651" name="Equation" r:id="rId3" imgW="155160" imgH="255960" progId="">
              <p:embed/>
            </p:oleObj>
          </a:graphicData>
        </a:graphic>
      </p:graphicFrame>
      <p:pic>
        <p:nvPicPr>
          <p:cNvPr id="26652" name="Picture 28"/>
          <p:cNvPicPr>
            <a:picLocks noChangeAspect="1" noChangeArrowheads="1"/>
          </p:cNvPicPr>
          <p:nvPr/>
        </p:nvPicPr>
        <p:blipFill>
          <a:blip r:embed="rId4"/>
          <a:srcRect l="57296" t="46702" r="11371" b="19965"/>
          <a:stretch>
            <a:fillRect/>
          </a:stretch>
        </p:blipFill>
        <p:spPr bwMode="auto">
          <a:xfrm>
            <a:off x="2565402" y="4572000"/>
            <a:ext cx="3671438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90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Σύνοψη</a:t>
            </a:r>
            <a:endParaRPr lang="en-US" sz="4000" dirty="0" smtClean="0"/>
          </a:p>
        </p:txBody>
      </p:sp>
      <p:sp>
        <p:nvSpPr>
          <p:cNvPr id="412680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276636"/>
            <a:ext cx="8229600" cy="4525963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Ο πρώτος νόμος της θερμοδυναμικής δηλώνει ότι η μεταβολή στην εσωτερική ενέργεια ενός συστήματος ισούται με τη θερμότητα που προστίθεται στο σύστημα συν το έργο που αποδίδεται στο σύστημα</a:t>
            </a:r>
            <a:r>
              <a:rPr lang="en-US" sz="2200" dirty="0" smtClean="0"/>
              <a:t>:</a:t>
            </a:r>
          </a:p>
          <a:p>
            <a:endParaRPr lang="en-US" sz="2200" dirty="0" smtClean="0"/>
          </a:p>
          <a:p>
            <a:r>
              <a:rPr lang="el-GR" sz="2200" dirty="0" smtClean="0"/>
              <a:t>Οι θερμοδυναμικές διεργασίες παριστάνονται γραφικά με τη χρήση διαγραμμάτων</a:t>
            </a:r>
            <a:endParaRPr lang="en-US" sz="2200" dirty="0" smtClean="0"/>
          </a:p>
          <a:p>
            <a:pPr lvl="1"/>
            <a:r>
              <a:rPr lang="el-GR" sz="2000" dirty="0" smtClean="0"/>
              <a:t>Σε αντιστρεπτές μεταβολές, το σύστημα παραμένει σε ισορροπία και ακολουθεί μία</a:t>
            </a:r>
            <a:r>
              <a:rPr lang="en-US" sz="2000" dirty="0" smtClean="0"/>
              <a:t> </a:t>
            </a:r>
            <a:r>
              <a:rPr lang="el-GR" sz="2000" dirty="0" smtClean="0"/>
              <a:t>διαδρομή στο διάγραμμα </a:t>
            </a:r>
            <a:r>
              <a:rPr lang="en-US" sz="2000" i="1" dirty="0" err="1" smtClean="0"/>
              <a:t>pV</a:t>
            </a:r>
            <a:r>
              <a:rPr lang="en-US" sz="2000" dirty="0" smtClean="0"/>
              <a:t> </a:t>
            </a:r>
          </a:p>
          <a:p>
            <a:pPr lvl="1"/>
            <a:r>
              <a:rPr lang="el-GR" sz="2000" dirty="0" smtClean="0"/>
              <a:t>Οι μη αντιστρεπτές μεταβολές οδηγούν σε προσωρινή απώλεια της ισορροπίες και το σύστημα δεν ακολουθεί μία διαδρομή </a:t>
            </a:r>
            <a:endParaRPr lang="en-US" sz="2000" dirty="0" smtClean="0"/>
          </a:p>
        </p:txBody>
      </p:sp>
      <p:pic>
        <p:nvPicPr>
          <p:cNvPr id="21" name="Picture 20" descr="16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3950" y="2669482"/>
            <a:ext cx="1714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4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0" name="Rectangle 8"/>
          <p:cNvSpPr>
            <a:spLocks noGrp="1" noChangeArrowheads="1"/>
          </p:cNvSpPr>
          <p:nvPr>
            <p:ph idx="1"/>
          </p:nvPr>
        </p:nvSpPr>
        <p:spPr>
          <a:xfrm>
            <a:off x="365125" y="1204913"/>
            <a:ext cx="8229600" cy="5379936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Οι σημαντικές μεταβολές των ιδανικών αερίων είναι</a:t>
            </a:r>
            <a:r>
              <a:rPr lang="en-US" sz="2200" dirty="0" smtClean="0"/>
              <a:t>:</a:t>
            </a:r>
          </a:p>
          <a:p>
            <a:pPr lvl="1"/>
            <a:r>
              <a:rPr lang="el-GR" sz="2000" dirty="0" smtClean="0"/>
              <a:t>Ισόθερμη</a:t>
            </a:r>
            <a:r>
              <a:rPr lang="en-US" sz="2000" dirty="0" smtClean="0"/>
              <a:t> (</a:t>
            </a:r>
            <a:r>
              <a:rPr lang="el-GR" sz="2000" dirty="0" smtClean="0"/>
              <a:t>σταθερή θερμοκρασία</a:t>
            </a:r>
            <a:r>
              <a:rPr lang="en-US" sz="2000" dirty="0" smtClean="0"/>
              <a:t>)</a:t>
            </a:r>
          </a:p>
          <a:p>
            <a:pPr lvl="1"/>
            <a:r>
              <a:rPr lang="el-GR" sz="2000" dirty="0" smtClean="0"/>
              <a:t>Ισόχωρη</a:t>
            </a:r>
            <a:endParaRPr lang="en-US" sz="2000" dirty="0" smtClean="0"/>
          </a:p>
          <a:p>
            <a:pPr lvl="1"/>
            <a:r>
              <a:rPr lang="el-GR" sz="2000" dirty="0" smtClean="0"/>
              <a:t>Ισοβαρής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l-GR" sz="2000" dirty="0" smtClean="0"/>
              <a:t>σταθερή πίεση</a:t>
            </a:r>
            <a:r>
              <a:rPr lang="en-US" sz="2000" dirty="0" smtClean="0"/>
              <a:t>)</a:t>
            </a:r>
          </a:p>
          <a:p>
            <a:pPr lvl="1"/>
            <a:r>
              <a:rPr lang="el-GR" sz="2000" dirty="0" err="1" smtClean="0"/>
              <a:t>Αδιαβατική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l-GR" sz="2000" dirty="0" smtClean="0"/>
              <a:t>χωρίς ροή θερμότητας</a:t>
            </a:r>
            <a:r>
              <a:rPr lang="en-US" sz="2000" dirty="0" smtClean="0"/>
              <a:t>)</a:t>
            </a:r>
          </a:p>
          <a:p>
            <a:pPr lvl="1"/>
            <a:r>
              <a:rPr lang="el-GR" sz="2000" dirty="0" smtClean="0"/>
              <a:t>Οι κυκλικές μεταβολές που συνδυάζουν τις παραπάνω ή και άλλες μεταβολές σύστημα στην αρχική του κατάσταση μετά από έναν πλήρη κύκλο</a:t>
            </a:r>
            <a:endParaRPr lang="en-US" sz="2000" dirty="0" smtClean="0"/>
          </a:p>
          <a:p>
            <a:r>
              <a:rPr lang="el-GR" sz="2200" dirty="0" smtClean="0"/>
              <a:t>Οι ειδικές θερμοκρασίες ενός ιδανικού αερίου εξαρτώνται από τη δομή των μορίων του αερίου</a:t>
            </a:r>
            <a:endParaRPr lang="en-US" sz="2200" dirty="0" smtClean="0"/>
          </a:p>
          <a:p>
            <a:pPr lvl="1"/>
            <a:r>
              <a:rPr lang="el-GR" sz="2000" dirty="0" smtClean="0"/>
              <a:t>Τα πιο σύνθετα μόρια έχουν περισσότερους βαθμούς ελευθερίας για την απορρόφηση ενέργειας</a:t>
            </a:r>
            <a:endParaRPr lang="en-US" sz="20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Σύνοψη (συνέχεια)</a:t>
            </a:r>
            <a:endParaRPr lang="en-US" sz="4000" dirty="0" smtClean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 l="58468" t="47917" r="14983" b="18750"/>
          <a:stretch>
            <a:fillRect/>
          </a:stretch>
        </p:blipFill>
        <p:spPr bwMode="auto">
          <a:xfrm>
            <a:off x="5410200" y="1574800"/>
            <a:ext cx="311100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87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:a16="http://schemas.microsoft.com/office/drawing/2014/main" xmlns="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:p14="http://schemas.microsoft.com/office/powerpoint/2010/main" xmlns="" val="1294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</a:t>
            </a:r>
            <a:r>
              <a:rPr lang="el-GR" sz="5700" dirty="0" smtClean="0">
                <a:solidFill>
                  <a:srgbClr val="FFFFFF"/>
                </a:solidFill>
              </a:rPr>
              <a:t>18</a:t>
            </a:r>
            <a:r>
              <a:rPr lang="en-US" sz="5700" dirty="0" smtClean="0">
                <a:solidFill>
                  <a:srgbClr val="FFFFFF"/>
                </a:solidFill>
              </a:rPr>
              <a:t>: </a:t>
            </a:r>
            <a:r>
              <a:rPr lang="en-US" sz="5700" dirty="0">
                <a:solidFill>
                  <a:srgbClr val="FFFFFF"/>
                </a:solidFill>
              </a:rPr>
              <a:t/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 smtClean="0">
                <a:solidFill>
                  <a:srgbClr val="FFFFFF"/>
                </a:solidFill>
              </a:rPr>
              <a:t>Θερμότητα, έργο και ο πρώτος </a:t>
            </a:r>
            <a:r>
              <a:rPr lang="el-GR" sz="5700" dirty="0">
                <a:solidFill>
                  <a:srgbClr val="FFFFFF"/>
                </a:solidFill>
              </a:rPr>
              <a:t>ν</a:t>
            </a:r>
            <a:r>
              <a:rPr lang="el-GR" sz="5700" dirty="0" smtClean="0">
                <a:solidFill>
                  <a:srgbClr val="FFFFFF"/>
                </a:solidFill>
              </a:rPr>
              <a:t>όμος της θερμοδυναμικής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41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Τι μαθαίνετε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5765" y="2376326"/>
            <a:ext cx="3840085" cy="448167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1700" dirty="0" smtClean="0"/>
              <a:t>Τον πρώτο νόμο της θερμοδυναμικής και πώς αυτός επεκτείνει την αρχή της </a:t>
            </a:r>
            <a:r>
              <a:rPr lang="en-US" sz="1700" dirty="0" smtClean="0"/>
              <a:t> </a:t>
            </a:r>
            <a:r>
              <a:rPr lang="el-GR" sz="1700" dirty="0" smtClean="0"/>
              <a:t>διατήρησης της ενέργειας στα </a:t>
            </a:r>
            <a:r>
              <a:rPr lang="el-GR" sz="1700" dirty="0" err="1" smtClean="0"/>
              <a:t>θερμοδυναμικά</a:t>
            </a:r>
            <a:r>
              <a:rPr lang="el-GR" sz="1700" dirty="0" smtClean="0"/>
              <a:t> φαινόμενα</a:t>
            </a:r>
            <a:endParaRPr lang="en-US" sz="1700" dirty="0"/>
          </a:p>
          <a:p>
            <a:pPr>
              <a:lnSpc>
                <a:spcPct val="100000"/>
              </a:lnSpc>
            </a:pPr>
            <a:r>
              <a:rPr lang="el-GR" sz="1700" dirty="0" smtClean="0"/>
              <a:t>Θα κατανοήσετε το έργο και τη θερμότητα που εμπλέκονται σε βασικές θερμοδυναμικές διεργασίες: </a:t>
            </a:r>
            <a:endParaRPr lang="en-US" sz="1700" dirty="0" smtClean="0"/>
          </a:p>
          <a:p>
            <a:pPr lvl="1">
              <a:lnSpc>
                <a:spcPct val="100000"/>
              </a:lnSpc>
            </a:pPr>
            <a:r>
              <a:rPr lang="el-GR" sz="1600" dirty="0" smtClean="0"/>
              <a:t>Ισόθερμες</a:t>
            </a:r>
          </a:p>
          <a:p>
            <a:pPr lvl="1">
              <a:lnSpc>
                <a:spcPct val="100000"/>
              </a:lnSpc>
            </a:pPr>
            <a:r>
              <a:rPr lang="el-GR" sz="1600" dirty="0" smtClean="0"/>
              <a:t>Ισοβαρείς </a:t>
            </a:r>
          </a:p>
          <a:p>
            <a:pPr lvl="1">
              <a:lnSpc>
                <a:spcPct val="100000"/>
              </a:lnSpc>
            </a:pPr>
            <a:r>
              <a:rPr lang="el-GR" sz="1600" dirty="0" smtClean="0"/>
              <a:t>Ισόχωρες </a:t>
            </a:r>
            <a:endParaRPr lang="el-GR" sz="1600" dirty="0"/>
          </a:p>
          <a:p>
            <a:pPr lvl="1">
              <a:lnSpc>
                <a:spcPct val="100000"/>
              </a:lnSpc>
            </a:pPr>
            <a:r>
              <a:rPr lang="el-GR" sz="1600" dirty="0" err="1" smtClean="0"/>
              <a:t>Αδιαβατικές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l-GR" sz="1700" dirty="0" smtClean="0"/>
              <a:t>Θα δείτε πώς η μοριακή δομή καθορίζει την ειδική θερμότητα των ιδανικών αερίων</a:t>
            </a:r>
            <a:endParaRPr lang="en-US" sz="1700" dirty="0"/>
          </a:p>
        </p:txBody>
      </p:sp>
      <p:pic>
        <p:nvPicPr>
          <p:cNvPr id="2" name="Picture 1" descr="07_00_Figure.jpg"/>
          <p:cNvPicPr>
            <a:picLocks noChangeAspect="1"/>
          </p:cNvPicPr>
          <p:nvPr/>
        </p:nvPicPr>
        <p:blipFill>
          <a:blip r:embed="rId3"/>
          <a:srcRect l="2980" t="2977" r="71603" b="32713"/>
          <a:stretch>
            <a:fillRect/>
          </a:stretch>
        </p:blipFill>
        <p:spPr>
          <a:xfrm>
            <a:off x="4114800" y="0"/>
            <a:ext cx="5029200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07787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Ο πρώτος </a:t>
            </a:r>
            <a:r>
              <a:rPr lang="el-GR" dirty="0"/>
              <a:t>ν</a:t>
            </a:r>
            <a:r>
              <a:rPr lang="el-GR" dirty="0" smtClean="0"/>
              <a:t>όμος της θερμοδυναμικής</a:t>
            </a:r>
            <a:br>
              <a:rPr lang="el-GR" dirty="0" smtClean="0"/>
            </a:br>
            <a:endParaRPr lang="en-US" dirty="0" smtClean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41412"/>
            <a:ext cx="8229600" cy="5716587"/>
          </a:xfrm>
        </p:spPr>
        <p:txBody>
          <a:bodyPr>
            <a:normAutofit fontScale="92500"/>
          </a:bodyPr>
          <a:lstStyle/>
          <a:p>
            <a:r>
              <a:rPr lang="el-GR" sz="2200" dirty="0" smtClean="0"/>
              <a:t>Δύο τρόποι αύξησης της θερμοκρασίας</a:t>
            </a:r>
            <a:r>
              <a:rPr lang="en-US" sz="2200" dirty="0" smtClean="0"/>
              <a:t>:</a:t>
            </a:r>
          </a:p>
          <a:p>
            <a:pPr lvl="1"/>
            <a:r>
              <a:rPr lang="el-GR" sz="2200" dirty="0" smtClean="0"/>
              <a:t>Με θέρμανση</a:t>
            </a:r>
            <a:r>
              <a:rPr lang="en-US" sz="2200" dirty="0" smtClean="0"/>
              <a:t>: </a:t>
            </a:r>
            <a:r>
              <a:rPr lang="el-GR" sz="2200" dirty="0" smtClean="0"/>
              <a:t>ροή θερμότητας</a:t>
            </a:r>
            <a:endParaRPr lang="en-US" sz="2200" dirty="0" smtClean="0"/>
          </a:p>
          <a:p>
            <a:pPr lvl="2"/>
            <a:r>
              <a:rPr lang="el-GR" sz="2000" dirty="0" smtClean="0"/>
              <a:t>Η ενεργειακή ροή είναι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αποτέλεσμα</a:t>
            </a:r>
            <a:r>
              <a:rPr lang="en-US" sz="2000" dirty="0" smtClean="0"/>
              <a:t> </a:t>
            </a:r>
            <a:r>
              <a:rPr lang="el-GR" sz="2000" dirty="0" smtClean="0"/>
              <a:t>της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διαφοράς θερμοκρασίας</a:t>
            </a:r>
            <a:endParaRPr lang="en-US" sz="2000" dirty="0" smtClean="0"/>
          </a:p>
          <a:p>
            <a:pPr lvl="1"/>
            <a:r>
              <a:rPr lang="el-GR" sz="2200" dirty="0" smtClean="0"/>
              <a:t>Μηχανικά</a:t>
            </a:r>
            <a:r>
              <a:rPr lang="en-US" sz="2200" dirty="0" smtClean="0"/>
              <a:t>: </a:t>
            </a:r>
            <a:r>
              <a:rPr lang="el-GR" sz="2200" dirty="0" smtClean="0"/>
              <a:t>παραγωγή έργου</a:t>
            </a:r>
            <a:endParaRPr lang="en-US" sz="2200" dirty="0" smtClean="0"/>
          </a:p>
          <a:p>
            <a:pPr lvl="1"/>
            <a:r>
              <a:rPr lang="el-GR" sz="2200" dirty="0" smtClean="0"/>
              <a:t>Το τελικό αποτέλεσμα είναι το ίδιο για την ίδια εισροή ενέργειας</a:t>
            </a:r>
            <a:r>
              <a:rPr lang="en-US" sz="2200" dirty="0" smtClean="0"/>
              <a:t>:</a:t>
            </a:r>
          </a:p>
          <a:p>
            <a:pPr lvl="2"/>
            <a:r>
              <a:rPr lang="el-GR" sz="2000" dirty="0" smtClean="0"/>
              <a:t>Μια αύξηση του</a:t>
            </a:r>
            <a:r>
              <a:rPr lang="en-US" sz="2000" dirty="0" smtClean="0"/>
              <a:t> ∆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int</a:t>
            </a:r>
            <a:r>
              <a:rPr lang="el-GR" sz="2000" dirty="0"/>
              <a:t> </a:t>
            </a:r>
            <a:r>
              <a:rPr lang="el-GR" sz="2000" dirty="0" smtClean="0"/>
              <a:t>της</a:t>
            </a:r>
            <a:r>
              <a:rPr lang="en-US" sz="2000" dirty="0" smtClean="0"/>
              <a:t> </a:t>
            </a:r>
            <a:r>
              <a:rPr lang="el-GR" sz="2000" b="1" dirty="0" smtClean="0"/>
              <a:t>εσωτερικής ενέργειας</a:t>
            </a:r>
            <a:r>
              <a:rPr lang="en-US" sz="2000" dirty="0" smtClean="0"/>
              <a:t>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int</a:t>
            </a:r>
            <a:r>
              <a:rPr lang="el-GR" sz="2000" baseline="-25000" dirty="0" smtClean="0"/>
              <a:t> </a:t>
            </a:r>
            <a:r>
              <a:rPr lang="el-GR" sz="2000" dirty="0" smtClean="0"/>
              <a:t>ενός συστήματος</a:t>
            </a:r>
            <a:endParaRPr lang="en-US" sz="2000" baseline="-25000" dirty="0" smtClean="0"/>
          </a:p>
          <a:p>
            <a:r>
              <a:rPr lang="el-GR" sz="2200" dirty="0" smtClean="0"/>
              <a:t>Ο πρώτος νόμος της θερμοδυναμικής</a:t>
            </a:r>
            <a:endParaRPr lang="en-US" sz="2200" dirty="0" smtClean="0"/>
          </a:p>
          <a:p>
            <a:pPr lvl="2"/>
            <a:r>
              <a:rPr lang="el-GR" sz="2200" dirty="0" smtClean="0"/>
              <a:t>Η μεταβολή της εσωτερικής ενέργειας ενός συστήματος εξαρτάται μόνο από το καθαρό πόσο θερμότητας που μεταφέρεται </a:t>
            </a:r>
            <a:r>
              <a:rPr lang="el-GR" sz="2200" i="1" dirty="0" smtClean="0"/>
              <a:t>στο </a:t>
            </a:r>
            <a:r>
              <a:rPr lang="el-GR" sz="2200" dirty="0" smtClean="0"/>
              <a:t>σύστημα και το καθαρό ποσό έργου που αποδίδεται </a:t>
            </a:r>
            <a:r>
              <a:rPr lang="el-GR" sz="2200" i="1" dirty="0" smtClean="0"/>
              <a:t>στο</a:t>
            </a:r>
            <a:r>
              <a:rPr lang="el-GR" sz="2200" dirty="0" smtClean="0"/>
              <a:t> σύστημα</a:t>
            </a:r>
            <a:r>
              <a:rPr lang="en-US" sz="2200" dirty="0" smtClean="0"/>
              <a:t>:</a:t>
            </a:r>
          </a:p>
          <a:p>
            <a:pPr lvl="2">
              <a:lnSpc>
                <a:spcPct val="50000"/>
              </a:lnSpc>
            </a:pPr>
            <a:endParaRPr lang="en-US" sz="2200" dirty="0" smtClean="0"/>
          </a:p>
          <a:p>
            <a:pPr lvl="2"/>
            <a:r>
              <a:rPr lang="el-GR" sz="2200" dirty="0" smtClean="0"/>
              <a:t>Επεκτείνει τη διατήρηση της ενέργειας για να περιληφθούν οι θερμοδυναμικές διεργασίες</a:t>
            </a:r>
            <a:endParaRPr lang="en-US" sz="2200" dirty="0" smtClean="0"/>
          </a:p>
        </p:txBody>
      </p:sp>
      <p:pic>
        <p:nvPicPr>
          <p:cNvPr id="12" name="Picture 11" descr="3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960" y="5407641"/>
            <a:ext cx="1574800" cy="330200"/>
          </a:xfrm>
          <a:prstGeom prst="rect">
            <a:avLst/>
          </a:prstGeom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/>
          <a:srcRect l="21841" t="33135" r="63410" b="44423"/>
          <a:stretch>
            <a:fillRect/>
          </a:stretch>
        </p:blipFill>
        <p:spPr bwMode="auto">
          <a:xfrm>
            <a:off x="4927795" y="1312533"/>
            <a:ext cx="2019919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/>
          <a:srcRect l="13177" t="44444" r="62714" b="15625"/>
          <a:stretch>
            <a:fillRect/>
          </a:stretch>
        </p:blipFill>
        <p:spPr bwMode="auto">
          <a:xfrm>
            <a:off x="6858011" y="952500"/>
            <a:ext cx="2280988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18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/>
          <a:srcRect l="13721" t="43849" r="62315" b="18269"/>
          <a:stretch>
            <a:fillRect/>
          </a:stretch>
        </p:blipFill>
        <p:spPr bwMode="auto">
          <a:xfrm>
            <a:off x="6033927" y="1814954"/>
            <a:ext cx="2997533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29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Αντιστρεπτές και μη αντιστρεπτές μεταβολές </a:t>
            </a:r>
            <a:endParaRPr lang="en-US" dirty="0" smtClean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idx="1"/>
          </p:nvPr>
        </p:nvSpPr>
        <p:spPr>
          <a:xfrm>
            <a:off x="336989" y="1436841"/>
            <a:ext cx="8229600" cy="5433980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Η μεταβολή της κατάστασης ενός συστήματος μπορεί να είναι</a:t>
            </a:r>
            <a:r>
              <a:rPr lang="en-US" sz="2400" dirty="0" smtClean="0"/>
              <a:t>:</a:t>
            </a:r>
          </a:p>
          <a:p>
            <a:pPr lvl="1"/>
            <a:r>
              <a:rPr lang="el-GR" sz="2400" dirty="0" smtClean="0"/>
              <a:t>Αντιστρεπτή</a:t>
            </a:r>
            <a:endParaRPr lang="en-US" sz="2400" dirty="0" smtClean="0"/>
          </a:p>
          <a:p>
            <a:pPr lvl="2"/>
            <a:r>
              <a:rPr lang="el-GR" sz="2000" dirty="0" smtClean="0"/>
              <a:t>Σε αυτή την περίπτωση, το σύστημα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παραμένει πάντα σε θερμοδυναμική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ισορροπία και ακολουθεί μια</a:t>
            </a:r>
            <a:r>
              <a:rPr lang="en-US" sz="2000" dirty="0" smtClean="0"/>
              <a:t> </a:t>
            </a:r>
            <a:r>
              <a:rPr lang="el-GR" sz="2000" dirty="0" smtClean="0"/>
              <a:t>διαδρομή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στο διάγραμμα πίεσης-όγκου</a:t>
            </a:r>
            <a:r>
              <a:rPr lang="en-US" sz="2000" dirty="0" smtClean="0"/>
              <a:t> (</a:t>
            </a:r>
            <a:r>
              <a:rPr lang="en-US" sz="2000" i="1" dirty="0" smtClean="0"/>
              <a:t>pV</a:t>
            </a:r>
            <a:r>
              <a:rPr lang="en-US" sz="2000" dirty="0" smtClean="0"/>
              <a:t>) </a:t>
            </a:r>
          </a:p>
          <a:p>
            <a:pPr lvl="3"/>
            <a:r>
              <a:rPr lang="el-GR" sz="1800" dirty="0" smtClean="0"/>
              <a:t>Κάθε μεταβολή που γίνεται αρκετά αργά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για να είναι</a:t>
            </a:r>
            <a:r>
              <a:rPr lang="en-US" sz="1800" dirty="0" smtClean="0"/>
              <a:t> </a:t>
            </a:r>
            <a:r>
              <a:rPr lang="el-GR" sz="1800" i="1" dirty="0" err="1" smtClean="0"/>
              <a:t>ημιστατική</a:t>
            </a:r>
            <a:r>
              <a:rPr lang="en-US" sz="1800" dirty="0" smtClean="0"/>
              <a:t> </a:t>
            </a:r>
            <a:r>
              <a:rPr lang="el-GR" sz="1800" dirty="0" smtClean="0"/>
              <a:t>είναι και αντιστρεπτή</a:t>
            </a:r>
            <a:endParaRPr lang="en-US" sz="1800" dirty="0" smtClean="0"/>
          </a:p>
          <a:p>
            <a:pPr lvl="3"/>
            <a:r>
              <a:rPr lang="el-GR" sz="1800" dirty="0" smtClean="0"/>
              <a:t>Είναι δυνατό να αντιστραφεί η διαδρομή ενός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συστήματος στο διάγραμμά</a:t>
            </a:r>
            <a:r>
              <a:rPr lang="en-US" sz="1800" dirty="0" smtClean="0"/>
              <a:t> </a:t>
            </a:r>
            <a:r>
              <a:rPr lang="en-US" sz="1800" i="1" dirty="0" err="1" smtClean="0"/>
              <a:t>pV</a:t>
            </a:r>
            <a:r>
              <a:rPr lang="en-US" sz="1800" dirty="0" smtClean="0"/>
              <a:t> </a:t>
            </a:r>
            <a:r>
              <a:rPr lang="el-GR" sz="1800" dirty="0" smtClean="0"/>
              <a:t>του</a:t>
            </a:r>
            <a:endParaRPr lang="en-US" sz="1800" dirty="0" smtClean="0"/>
          </a:p>
          <a:p>
            <a:pPr lvl="1"/>
            <a:r>
              <a:rPr lang="el-GR" sz="2400" dirty="0" smtClean="0"/>
              <a:t>Μη αντιστρεπτή</a:t>
            </a:r>
            <a:endParaRPr lang="en-US" sz="2400" dirty="0" smtClean="0"/>
          </a:p>
          <a:p>
            <a:pPr lvl="2"/>
            <a:r>
              <a:rPr lang="el-GR" sz="2000" dirty="0" smtClean="0"/>
              <a:t>Σε αυτή την περίπτωση,</a:t>
            </a:r>
            <a:r>
              <a:rPr lang="en-US" sz="2000" dirty="0" smtClean="0"/>
              <a:t> </a:t>
            </a:r>
            <a:r>
              <a:rPr lang="el-GR" sz="2000" dirty="0" smtClean="0"/>
              <a:t>το σύστημα βρίσκεται προσωρινά εκτός ισορροπίας, χωρίς καλά καθορισμένες τιμές για τη θερμοκρασία, την πίεση και άλλες ποσότητες</a:t>
            </a:r>
            <a:endParaRPr lang="en-US" sz="2000" dirty="0" smtClean="0"/>
          </a:p>
          <a:p>
            <a:pPr lvl="3"/>
            <a:r>
              <a:rPr lang="el-GR" sz="1800" dirty="0" smtClean="0"/>
              <a:t>Παρότι το σύστημα δεν έχει καλά ορισμένη διαδρομή στο διάγραμμα</a:t>
            </a:r>
            <a:r>
              <a:rPr lang="en-US" sz="1800" dirty="0" smtClean="0"/>
              <a:t> </a:t>
            </a:r>
            <a:r>
              <a:rPr lang="en-US" sz="1800" i="1" dirty="0" err="1" smtClean="0"/>
              <a:t>pV</a:t>
            </a:r>
            <a:r>
              <a:rPr lang="en-US" sz="1800" dirty="0" smtClean="0"/>
              <a:t>, </a:t>
            </a:r>
            <a:r>
              <a:rPr lang="el-GR" sz="1800" dirty="0" smtClean="0"/>
              <a:t>μπορεί εν τέλει να επιστρέψει στην ισορροπία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5414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dmin\Desktop\Χωρίς τίτλο.png"/>
          <p:cNvPicPr>
            <a:picLocks noChangeAspect="1" noChangeArrowheads="1"/>
          </p:cNvPicPr>
          <p:nvPr/>
        </p:nvPicPr>
        <p:blipFill>
          <a:blip r:embed="rId3"/>
          <a:srcRect l="22669" t="53298" r="64837" b="35417"/>
          <a:stretch>
            <a:fillRect/>
          </a:stretch>
        </p:blipFill>
        <p:spPr bwMode="auto">
          <a:xfrm>
            <a:off x="7867937" y="3924300"/>
            <a:ext cx="1276063" cy="648000"/>
          </a:xfrm>
          <a:prstGeom prst="rect">
            <a:avLst/>
          </a:prstGeom>
          <a:noFill/>
        </p:spPr>
      </p:pic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Παραγωγή έργου</a:t>
            </a:r>
            <a:endParaRPr lang="en-US" sz="4000" dirty="0" smtClean="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937840"/>
            <a:ext cx="8229600" cy="4525963"/>
          </a:xfrm>
        </p:spPr>
        <p:txBody>
          <a:bodyPr/>
          <a:lstStyle/>
          <a:p>
            <a:r>
              <a:rPr lang="el-GR" sz="2200" dirty="0" smtClean="0"/>
              <a:t>Ένα σύστημα αερίου-κυλίνδρου αποτελεί μια χρήσιμη συσκευή για την περιγραφή της θερμοδυναμικής συμπεριφοράς ενός αερίου</a:t>
            </a:r>
            <a:endParaRPr lang="en-US" sz="2200" dirty="0" smtClean="0"/>
          </a:p>
          <a:p>
            <a:pPr lvl="1"/>
            <a:r>
              <a:rPr lang="el-GR" sz="2000" dirty="0" smtClean="0"/>
              <a:t>Το κινούμενο έμβολο κλείνει ερμητικά τον κύλινδρο επιτρέποντας τη μεταβολή του όγκου του αερίου χωρίς να διαφεύγει καθόλου αέριο</a:t>
            </a:r>
            <a:endParaRPr lang="en-US" sz="2000" dirty="0" smtClean="0"/>
          </a:p>
          <a:p>
            <a:pPr lvl="1"/>
            <a:r>
              <a:rPr lang="el-GR" sz="2000" dirty="0" smtClean="0"/>
              <a:t>Έργο μπορεί να αποδίδεται στο αέριο ή να παράγεται από το αέριο καθώς το έμβολο κινείται</a:t>
            </a:r>
            <a:endParaRPr lang="en-US" sz="2000" dirty="0" smtClean="0"/>
          </a:p>
          <a:p>
            <a:pPr lvl="1"/>
            <a:r>
              <a:rPr lang="el-GR" sz="2000" dirty="0" smtClean="0"/>
              <a:t>Αν ο πυθμένας είναι αγώγιμος, μπορεί να έχουμε εισροή ή εκροή θερμότητας</a:t>
            </a:r>
            <a:endParaRPr lang="en-US" sz="2000" dirty="0" smtClean="0"/>
          </a:p>
          <a:p>
            <a:r>
              <a:rPr lang="el-GR" sz="2200" dirty="0" smtClean="0"/>
              <a:t>Το έργο που αποδίδεται στο αέριο είναι ίσο με το εμβαδόν, με αρνητικό πρόσημο, κάτω από την καμπύλη στο διάγραμμα</a:t>
            </a:r>
            <a:r>
              <a:rPr lang="en-US" sz="2200" dirty="0" smtClean="0"/>
              <a:t> </a:t>
            </a:r>
            <a:r>
              <a:rPr lang="en-US" sz="2200" i="1" dirty="0" err="1" smtClean="0"/>
              <a:t>pV</a:t>
            </a:r>
            <a:r>
              <a:rPr lang="en-US" sz="2200" dirty="0" smtClean="0"/>
              <a:t>: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/>
          <a:srcRect l="14153" t="41493" r="24158" b="16840"/>
          <a:stretch>
            <a:fillRect/>
          </a:stretch>
        </p:blipFill>
        <p:spPr bwMode="auto">
          <a:xfrm>
            <a:off x="1663700" y="4432300"/>
            <a:ext cx="60672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816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Το κατανοήσατε;</a:t>
            </a:r>
            <a:endParaRPr lang="en-US" sz="4000" dirty="0" smtClean="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211753"/>
            <a:ext cx="8317057" cy="510698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Δύο ίδια συστήματα αερίου-κυλίνδρου μεταβαίνουν από την ίδια αρχική κατάσταση στην ίδια τελική κατάσταση, όμως μέσω διαφορετικών μεταβολών. Ποιο ή ποια από τα παρακάτω είναι ίδιο ή ίδια και στις δύο περιπτώσεις; </a:t>
            </a:r>
          </a:p>
          <a:p>
            <a:pPr lvl="1"/>
            <a:r>
              <a:rPr lang="el-GR" sz="2400" dirty="0" smtClean="0"/>
              <a:t>(α) το έργο που αποδίδεται στο ή παράγεται από το αέριο </a:t>
            </a:r>
          </a:p>
          <a:p>
            <a:pPr lvl="1"/>
            <a:r>
              <a:rPr lang="el-GR" sz="2400" dirty="0" smtClean="0"/>
              <a:t>(β) η θερμότητα που προστίθεται ή αφαιρείται </a:t>
            </a:r>
          </a:p>
          <a:p>
            <a:pPr lvl="1"/>
            <a:r>
              <a:rPr lang="el-GR" sz="2400" dirty="0" smtClean="0"/>
              <a:t>(γ) η αλλαγή στη εσωτερική ενέργεια;</a:t>
            </a:r>
            <a:endParaRPr lang="en-US" sz="2400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0665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Ισόθερμες μεταβολές και ιδανικά αέρια</a:t>
            </a:r>
            <a:endParaRPr lang="en-US" dirty="0" smtClean="0"/>
          </a:p>
        </p:txBody>
      </p:sp>
      <p:sp>
        <p:nvSpPr>
          <p:cNvPr id="741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Μια </a:t>
            </a:r>
            <a:r>
              <a:rPr lang="el-GR" sz="2000" b="1" dirty="0" smtClean="0"/>
              <a:t>ισόθερμη μεταβολή </a:t>
            </a:r>
            <a:r>
              <a:rPr lang="el-GR" sz="2000" dirty="0" smtClean="0"/>
              <a:t>λαμβάνει χώρα υπό σταθερή θερμοκρασία</a:t>
            </a:r>
            <a:endParaRPr lang="en-US" sz="2000" dirty="0" smtClean="0"/>
          </a:p>
          <a:p>
            <a:pPr lvl="1"/>
            <a:r>
              <a:rPr lang="el-GR" sz="2000" dirty="0" smtClean="0"/>
              <a:t>Ένας τρόπος να το πετύχουμε αυτό</a:t>
            </a:r>
            <a:r>
              <a:rPr lang="en-US" sz="2000" dirty="0" smtClean="0"/>
              <a:t> </a:t>
            </a:r>
            <a:r>
              <a:rPr lang="el-GR" sz="2000" dirty="0" smtClean="0"/>
              <a:t>είναι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να φέρουμε ένα σύστημα σε θερμική</a:t>
            </a:r>
            <a:r>
              <a:rPr lang="en-US" sz="2000" dirty="0" smtClean="0"/>
              <a:t> </a:t>
            </a:r>
            <a:r>
              <a:rPr lang="el-GR" sz="2000" dirty="0" smtClean="0"/>
              <a:t>επαφή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με μια δεξαμενή</a:t>
            </a:r>
            <a:r>
              <a:rPr lang="en-US" sz="2000" dirty="0" smtClean="0"/>
              <a:t> </a:t>
            </a:r>
            <a:r>
              <a:rPr lang="el-GR" sz="2000" dirty="0" smtClean="0"/>
              <a:t>θερμότητας της οποίας η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θερμοκρασία είναι σταθερή</a:t>
            </a:r>
            <a:endParaRPr lang="en-US" sz="2000" dirty="0" smtClean="0"/>
          </a:p>
          <a:p>
            <a:pPr lvl="1"/>
            <a:r>
              <a:rPr lang="el-GR" sz="2000" dirty="0" smtClean="0"/>
              <a:t>Η καταστατική εξίσωση δίνει</a:t>
            </a:r>
            <a:r>
              <a:rPr lang="en-US" sz="2000" dirty="0" smtClean="0"/>
              <a:t> </a:t>
            </a:r>
            <a:r>
              <a:rPr lang="en-US" sz="2000" i="1" dirty="0" smtClean="0"/>
              <a:t>P = </a:t>
            </a:r>
            <a:r>
              <a:rPr lang="en-US" sz="2000" i="1" dirty="0" err="1" smtClean="0"/>
              <a:t>nRT</a:t>
            </a:r>
            <a:r>
              <a:rPr lang="en-US" sz="2000" i="1" dirty="0" smtClean="0"/>
              <a:t>/V</a:t>
            </a:r>
          </a:p>
          <a:p>
            <a:pPr lvl="1"/>
            <a:r>
              <a:rPr lang="el-GR" sz="2000" dirty="0" smtClean="0"/>
              <a:t>Τότε</a:t>
            </a:r>
            <a:r>
              <a:rPr lang="en-US" sz="2000" dirty="0" smtClean="0"/>
              <a:t>,</a:t>
            </a:r>
            <a:r>
              <a:rPr lang="el-GR" sz="2000" dirty="0" smtClean="0"/>
              <a:t> με σταθερή</a:t>
            </a:r>
            <a:r>
              <a:rPr lang="en-US" sz="2000" dirty="0" smtClean="0"/>
              <a:t> </a:t>
            </a:r>
            <a:r>
              <a:rPr lang="en-US" sz="2000" i="1" dirty="0" smtClean="0"/>
              <a:t>T</a:t>
            </a:r>
            <a:r>
              <a:rPr lang="en-US" sz="2000" dirty="0" smtClean="0"/>
              <a:t>, </a:t>
            </a:r>
            <a:r>
              <a:rPr lang="el-GR" sz="2000" dirty="0" smtClean="0"/>
              <a:t>το έργο που παράγεται είναι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lnSpc>
                <a:spcPct val="50000"/>
              </a:lnSpc>
            </a:pPr>
            <a:endParaRPr lang="en-US" sz="2000" dirty="0"/>
          </a:p>
          <a:p>
            <a:pPr lvl="1"/>
            <a:endParaRPr lang="el-GR" sz="2000" dirty="0" smtClean="0"/>
          </a:p>
          <a:p>
            <a:pPr lvl="1"/>
            <a:r>
              <a:rPr lang="el-GR" sz="2000" dirty="0" smtClean="0"/>
              <a:t>Εφόσον η θερμοκρασία δεν αλλάζει</a:t>
            </a:r>
            <a:r>
              <a:rPr lang="en-US" sz="2000" dirty="0" smtClean="0"/>
              <a:t>,</a:t>
            </a:r>
            <a:r>
              <a:rPr lang="el-GR" sz="2000" dirty="0" smtClean="0"/>
              <a:t> η εσωτερική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ενέργεια ενός ιδανικού αερίου επίσης δεν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μεταβάλλεται</a:t>
            </a:r>
            <a:r>
              <a:rPr lang="en-US" sz="2000" dirty="0" smtClean="0"/>
              <a:t>. </a:t>
            </a:r>
            <a:r>
              <a:rPr lang="el-GR" sz="2000" dirty="0" smtClean="0"/>
              <a:t>Επομένως, ο πρώτος νόμος δίνει</a:t>
            </a:r>
            <a:endParaRPr lang="en-US" sz="2000" dirty="0" smtClean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 l="34693" t="57341" r="34853" b="32499"/>
          <a:stretch>
            <a:fillRect/>
          </a:stretch>
        </p:blipFill>
        <p:spPr bwMode="auto">
          <a:xfrm>
            <a:off x="1714491" y="4124291"/>
            <a:ext cx="4222971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 l="49351" t="51779" r="35620" b="38990"/>
          <a:stretch>
            <a:fillRect/>
          </a:stretch>
        </p:blipFill>
        <p:spPr bwMode="auto">
          <a:xfrm>
            <a:off x="2658793" y="5964700"/>
            <a:ext cx="2085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/>
          <a:srcRect l="61200" t="44097" r="8346" b="6250"/>
          <a:stretch>
            <a:fillRect/>
          </a:stretch>
        </p:blipFill>
        <p:spPr bwMode="auto">
          <a:xfrm>
            <a:off x="6394909" y="1968500"/>
            <a:ext cx="274909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 l="13397" t="38542" r="54588" b="10764"/>
          <a:stretch>
            <a:fillRect/>
          </a:stretch>
        </p:blipFill>
        <p:spPr bwMode="auto">
          <a:xfrm>
            <a:off x="6413502" y="4457700"/>
            <a:ext cx="2628504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515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Ισόχωρες μεταβολές</a:t>
            </a:r>
            <a:endParaRPr lang="en-US" sz="4000" dirty="0" smtClean="0"/>
          </a:p>
        </p:txBody>
      </p:sp>
      <p:sp>
        <p:nvSpPr>
          <p:cNvPr id="74342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39889"/>
            <a:ext cx="8229600" cy="5271847"/>
          </a:xfrm>
        </p:spPr>
        <p:txBody>
          <a:bodyPr>
            <a:normAutofit fontScale="92500"/>
          </a:bodyPr>
          <a:lstStyle/>
          <a:p>
            <a:r>
              <a:rPr lang="el-GR" sz="2400" dirty="0" smtClean="0"/>
              <a:t>Σε μια ισόχωρη μεταβολή</a:t>
            </a:r>
            <a:r>
              <a:rPr lang="en-US" sz="2400" dirty="0" smtClean="0"/>
              <a:t> (</a:t>
            </a:r>
            <a:r>
              <a:rPr lang="el-GR" sz="2400" dirty="0" smtClean="0"/>
              <a:t>ονομάζεται και</a:t>
            </a:r>
            <a:r>
              <a:rPr lang="en-US" sz="2400" dirty="0" smtClean="0"/>
              <a:t> </a:t>
            </a:r>
            <a:r>
              <a:rPr lang="el-GR" sz="2400" dirty="0" smtClean="0"/>
              <a:t>ισομετρική ή σταθερού όγκου</a:t>
            </a:r>
            <a:r>
              <a:rPr lang="en-US" sz="2400" dirty="0" smtClean="0"/>
              <a:t>), </a:t>
            </a:r>
            <a:r>
              <a:rPr lang="el-GR" sz="2400" dirty="0" smtClean="0"/>
              <a:t>η θερμότητα που προστίθεται στο αέριο και η επακόλουθη μεταβολή της θερμοκρασίας συνδέονται με τη σχέση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i="1" dirty="0" smtClean="0"/>
              <a:t>Q = nC</a:t>
            </a:r>
            <a:r>
              <a:rPr lang="en-US" sz="2400" i="1" baseline="-25000" dirty="0" smtClean="0"/>
              <a:t>V</a:t>
            </a:r>
            <a:r>
              <a:rPr lang="en-US" sz="2400" i="1" dirty="0" smtClean="0"/>
              <a:t> ∆T</a:t>
            </a:r>
          </a:p>
          <a:p>
            <a:pPr lvl="1"/>
            <a:r>
              <a:rPr lang="el-GR" sz="2400" dirty="0" smtClean="0"/>
              <a:t>Εδώ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V</a:t>
            </a:r>
            <a:r>
              <a:rPr lang="en-US" sz="2400" dirty="0" smtClean="0"/>
              <a:t> </a:t>
            </a:r>
            <a:r>
              <a:rPr lang="el-GR" sz="2400" dirty="0" smtClean="0"/>
              <a:t>είναι η</a:t>
            </a:r>
            <a:r>
              <a:rPr lang="en-US" sz="2400" dirty="0" smtClean="0"/>
              <a:t> </a:t>
            </a:r>
            <a:r>
              <a:rPr lang="el-GR" sz="2400" b="1" dirty="0" smtClean="0"/>
              <a:t>γραμμομοριακή ειδική θερμότητα υπό σταθερό όγκο</a:t>
            </a:r>
            <a:endParaRPr lang="en-US" sz="2400" b="1" dirty="0" smtClean="0"/>
          </a:p>
          <a:p>
            <a:pPr lvl="2"/>
            <a:r>
              <a:rPr lang="el-GR" sz="2000" dirty="0" smtClean="0"/>
              <a:t>Οι μονάδες της είναι</a:t>
            </a:r>
            <a:r>
              <a:rPr lang="en-US" sz="2000" dirty="0" smtClean="0"/>
              <a:t> J/</a:t>
            </a:r>
            <a:r>
              <a:rPr lang="en-US" sz="2000" dirty="0" err="1" smtClean="0"/>
              <a:t>K·mol</a:t>
            </a:r>
            <a:endParaRPr lang="en-US" sz="2000" dirty="0" smtClean="0"/>
          </a:p>
          <a:p>
            <a:r>
              <a:rPr lang="el-GR" sz="2400" dirty="0" smtClean="0"/>
              <a:t>Δεν παράγεται έργο σε μια ισόχωρη μεταβολή, έτσι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en-US" sz="2400" dirty="0" smtClean="0"/>
              <a:t> = 0 </a:t>
            </a:r>
            <a:r>
              <a:rPr lang="el-GR" sz="2400" dirty="0" smtClean="0"/>
              <a:t>και ο πρώτος νόμος της θερμοδυναμικής γίνεται</a:t>
            </a:r>
            <a:r>
              <a:rPr lang="en-US" sz="2400" dirty="0" smtClean="0"/>
              <a:t> ∆</a:t>
            </a:r>
            <a:r>
              <a:rPr lang="en-US" sz="2400" i="1" dirty="0" smtClean="0"/>
              <a:t>E</a:t>
            </a:r>
            <a:r>
              <a:rPr lang="en-US" sz="2400" baseline="-25000" dirty="0" smtClean="0"/>
              <a:t>int</a:t>
            </a:r>
            <a:r>
              <a:rPr lang="en-US" sz="2400" dirty="0" smtClean="0"/>
              <a:t> = Q</a:t>
            </a:r>
          </a:p>
          <a:p>
            <a:pPr lvl="1"/>
            <a:r>
              <a:rPr lang="el-GR" sz="2400" dirty="0" smtClean="0"/>
              <a:t>Επομένως,</a:t>
            </a:r>
            <a:r>
              <a:rPr lang="en-US" sz="2400" dirty="0" smtClean="0"/>
              <a:t> ∆</a:t>
            </a:r>
            <a:r>
              <a:rPr lang="en-US" sz="2400" i="1" dirty="0" smtClean="0"/>
              <a:t>E</a:t>
            </a:r>
            <a:r>
              <a:rPr lang="en-US" sz="2400" baseline="-25000" dirty="0" smtClean="0"/>
              <a:t>int</a:t>
            </a:r>
            <a:r>
              <a:rPr lang="en-US" sz="2400" dirty="0" smtClean="0"/>
              <a:t> = </a:t>
            </a:r>
            <a:r>
              <a:rPr lang="en-US" sz="2400" i="1" dirty="0" smtClean="0"/>
              <a:t>nC</a:t>
            </a:r>
            <a:r>
              <a:rPr lang="en-US" sz="2400" i="1" baseline="-25000" dirty="0" smtClean="0"/>
              <a:t>V </a:t>
            </a:r>
            <a:r>
              <a:rPr lang="en-US" sz="2400" dirty="0" smtClean="0"/>
              <a:t>∆</a:t>
            </a:r>
            <a:r>
              <a:rPr lang="en-US" sz="2400" i="1" dirty="0" smtClean="0"/>
              <a:t>T</a:t>
            </a:r>
            <a:endParaRPr lang="en-US" sz="2400" dirty="0" smtClean="0"/>
          </a:p>
          <a:p>
            <a:pPr lvl="1"/>
            <a:r>
              <a:rPr lang="el-GR" sz="2400" dirty="0" smtClean="0"/>
              <a:t>Για ένα ιδανικό αέριο, η εσωτερική ενέργεια είναι συνάρτηση μόνο της θερμοκρασίας, συνεπώς η σχέση </a:t>
            </a:r>
            <a:r>
              <a:rPr lang="en-US" sz="2400" dirty="0" smtClean="0"/>
              <a:t>∆</a:t>
            </a:r>
            <a:r>
              <a:rPr lang="en-US" sz="2400" i="1" dirty="0" smtClean="0"/>
              <a:t>E</a:t>
            </a:r>
            <a:r>
              <a:rPr lang="en-US" sz="2400" baseline="-25000" dirty="0" smtClean="0"/>
              <a:t>int</a:t>
            </a:r>
            <a:r>
              <a:rPr lang="en-US" sz="2400" dirty="0" smtClean="0"/>
              <a:t> = </a:t>
            </a:r>
            <a:r>
              <a:rPr lang="en-US" sz="2400" i="1" dirty="0" smtClean="0"/>
              <a:t>nC</a:t>
            </a:r>
            <a:r>
              <a:rPr lang="en-US" sz="2400" i="1" baseline="-25000" dirty="0" smtClean="0"/>
              <a:t>V</a:t>
            </a:r>
            <a:r>
              <a:rPr lang="en-US" sz="2400" dirty="0" smtClean="0"/>
              <a:t> ∆</a:t>
            </a:r>
            <a:r>
              <a:rPr lang="en-US" sz="2400" i="1" dirty="0" smtClean="0"/>
              <a:t>T</a:t>
            </a:r>
            <a:r>
              <a:rPr lang="en-US" sz="2400" dirty="0" smtClean="0"/>
              <a:t> </a:t>
            </a:r>
            <a:r>
              <a:rPr lang="el-GR" sz="2400" dirty="0" smtClean="0"/>
              <a:t>μεταξύ</a:t>
            </a:r>
            <a:r>
              <a:rPr lang="en-US" sz="2400" dirty="0" smtClean="0"/>
              <a:t> ∆</a:t>
            </a:r>
            <a:r>
              <a:rPr lang="en-US" sz="2400" i="1" dirty="0" err="1" smtClean="0"/>
              <a:t>E</a:t>
            </a:r>
            <a:r>
              <a:rPr lang="en-US" sz="2400" baseline="-25000" dirty="0" err="1" smtClean="0"/>
              <a:t>int</a:t>
            </a:r>
            <a:r>
              <a:rPr lang="en-US" sz="2400" dirty="0" smtClean="0"/>
              <a:t> </a:t>
            </a:r>
            <a:r>
              <a:rPr lang="el-GR" sz="2400" dirty="0" smtClean="0"/>
              <a:t>και</a:t>
            </a:r>
            <a:r>
              <a:rPr lang="en-US" sz="2400" dirty="0" smtClean="0"/>
              <a:t> ∆</a:t>
            </a:r>
            <a:r>
              <a:rPr lang="en-US" sz="2400" i="1" dirty="0" smtClean="0"/>
              <a:t>T</a:t>
            </a:r>
            <a:r>
              <a:rPr lang="en-US" sz="2400" dirty="0" smtClean="0"/>
              <a:t> </a:t>
            </a:r>
            <a:r>
              <a:rPr lang="el-GR" sz="2400" dirty="0" smtClean="0"/>
              <a:t>ισχύει για</a:t>
            </a:r>
            <a:r>
              <a:rPr lang="en-US" sz="2400" dirty="0" smtClean="0"/>
              <a:t> </a:t>
            </a:r>
            <a:r>
              <a:rPr lang="el-GR" sz="2400" i="1" dirty="0" smtClean="0"/>
              <a:t>οποιαδήποτε</a:t>
            </a:r>
            <a:r>
              <a:rPr lang="en-US" sz="2400" dirty="0" smtClean="0"/>
              <a:t> </a:t>
            </a:r>
            <a:r>
              <a:rPr lang="el-GR" sz="2400" dirty="0" smtClean="0"/>
              <a:t>μεταβολή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9482393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968</Words>
  <Application>Microsoft Office PowerPoint</Application>
  <PresentationFormat>Προβολή στην οθόνη (4:3)</PresentationFormat>
  <Paragraphs>134</Paragraphs>
  <Slides>19</Slides>
  <Notes>15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Θέμα του Office</vt:lpstr>
      <vt:lpstr>Equation</vt:lpstr>
      <vt:lpstr>Διαφάνεια 1</vt:lpstr>
      <vt:lpstr>Κεφάλαιο 18:  Θερμότητα, έργο και ο πρώτος νόμος της θερμοδυναμικής</vt:lpstr>
      <vt:lpstr>Τι μαθαίνετε</vt:lpstr>
      <vt:lpstr>Ο πρώτος νόμος της θερμοδυναμικής </vt:lpstr>
      <vt:lpstr>Αντιστρεπτές και μη αντιστρεπτές μεταβολές </vt:lpstr>
      <vt:lpstr>Παραγωγή έργου</vt:lpstr>
      <vt:lpstr>Το κατανοήσατε;</vt:lpstr>
      <vt:lpstr>Ισόθερμες μεταβολές και ιδανικά αέρια</vt:lpstr>
      <vt:lpstr>Ισόχωρες μεταβολές</vt:lpstr>
      <vt:lpstr>Ισοβαρείς μεταβολές </vt:lpstr>
      <vt:lpstr>Αδιαβατικές μεταβολές</vt:lpstr>
      <vt:lpstr>Μεταβολές ιδανικών αερίων: Μια σύγκριση</vt:lpstr>
      <vt:lpstr>Κυκλικές μεταβολές</vt:lpstr>
      <vt:lpstr> Ειδικές θερμότητες ενός ιδανικού αερίου </vt:lpstr>
      <vt:lpstr>Θεώρημα ισοκατανομής  </vt:lpstr>
      <vt:lpstr>Κβαντικά φαινόμενα </vt:lpstr>
      <vt:lpstr>Σύνοψη</vt:lpstr>
      <vt:lpstr>Σύνοψη (συνέχεια)</vt:lpstr>
      <vt:lpstr>Διαφάνεια 19</vt:lpstr>
    </vt:vector>
  </TitlesOfParts>
  <Company>뿿ˤʤ㏘뿿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admin</cp:lastModifiedBy>
  <cp:revision>133</cp:revision>
  <dcterms:created xsi:type="dcterms:W3CDTF">2007-09-26T05:29:17Z</dcterms:created>
  <dcterms:modified xsi:type="dcterms:W3CDTF">2019-08-26T16:47:08Z</dcterms:modified>
</cp:coreProperties>
</file>