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8" r:id="rId2"/>
    <p:sldId id="259" r:id="rId3"/>
    <p:sldId id="260" r:id="rId4"/>
    <p:sldId id="261" r:id="rId5"/>
    <p:sldId id="262" r:id="rId6"/>
    <p:sldId id="278" r:id="rId7"/>
    <p:sldId id="279" r:id="rId8"/>
    <p:sldId id="280" r:id="rId9"/>
    <p:sldId id="263" r:id="rId10"/>
    <p:sldId id="264" r:id="rId11"/>
    <p:sldId id="281" r:id="rId12"/>
    <p:sldId id="282" r:id="rId13"/>
    <p:sldId id="265" r:id="rId14"/>
    <p:sldId id="266" r:id="rId15"/>
    <p:sldId id="267" r:id="rId16"/>
    <p:sldId id="268" r:id="rId17"/>
    <p:sldId id="269" r:id="rId18"/>
    <p:sldId id="270" r:id="rId19"/>
    <p:sldId id="271" r:id="rId20"/>
    <p:sldId id="272" r:id="rId21"/>
    <p:sldId id="273" r:id="rId22"/>
    <p:sldId id="276" r:id="rId23"/>
    <p:sldId id="283" r:id="rId24"/>
    <p:sldId id="284" r:id="rId25"/>
    <p:sldId id="285" r:id="rId26"/>
    <p:sldId id="286" r:id="rId27"/>
    <p:sldId id="287" r:id="rId28"/>
    <p:sldId id="288" r:id="rId29"/>
    <p:sldId id="289" r:id="rId3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CCCC"/>
    <a:srgbClr val="FF0066"/>
    <a:srgbClr val="A50021"/>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A4C260A-6DC7-4352-9A72-A294F9CDD50E}" type="datetimeFigureOut">
              <a:rPr lang="el-GR"/>
              <a:pPr>
                <a:defRPr/>
              </a:pPr>
              <a:t>5/5/2016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6B59C6F-43F0-48FA-8435-CC7C259A6851}"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6455E6C9-0BAA-4BCF-9C32-9B482E98595D}" type="datetimeFigureOut">
              <a:rPr lang="el-GR"/>
              <a:pPr>
                <a:defRPr/>
              </a:pPr>
              <a:t>5/5/2016</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E1110D4-2406-4CB9-BC2D-28A73FC9CB5D}"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C72C087C-BF08-4948-BE91-23706AF132D5}" type="datetimeFigureOut">
              <a:rPr lang="el-GR"/>
              <a:pPr>
                <a:defRPr/>
              </a:pPr>
              <a:t>5/5/2016</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6BC81FB7-FABF-4C25-A755-11B2AEB7AFD2}"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7BEBDF72-BB05-4210-9C33-FA47D84D3F0A}" type="datetimeFigureOut">
              <a:rPr lang="el-GR"/>
              <a:pPr>
                <a:defRPr/>
              </a:pPr>
              <a:t>5/5/2016</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A87163A2-6533-43C6-A67B-2D218800C4EC}"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4EBBF434-1E74-4A4E-983A-6A7FBA6063E1}" type="datetimeFigureOut">
              <a:rPr lang="el-GR"/>
              <a:pPr>
                <a:defRPr/>
              </a:pPr>
              <a:t>5/5/2016</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FB232FED-14BE-4AB0-9FF9-8A6E27EE4DB0}"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1BDFF44F-C950-4E03-9C80-BFC457209E60}" type="datetimeFigureOut">
              <a:rPr lang="el-GR"/>
              <a:pPr>
                <a:defRPr/>
              </a:pPr>
              <a:t>5/5/2016</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E39A8DE-9F31-4168-869C-06773FB6B66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pPr>
              <a:defRPr/>
            </a:pPr>
            <a:fld id="{CF94591D-E79F-4707-9F41-DA7ECB68083E}" type="datetimeFigureOut">
              <a:rPr lang="el-GR"/>
              <a:pPr>
                <a:defRPr/>
              </a:pPr>
              <a:t>5/5/2016</a:t>
            </a:fld>
            <a:endParaRPr lang="el-GR"/>
          </a:p>
        </p:txBody>
      </p:sp>
      <p:sp>
        <p:nvSpPr>
          <p:cNvPr id="6" name="5 - Θέση υποσέλιδου"/>
          <p:cNvSpPr>
            <a:spLocks noGrp="1"/>
          </p:cNvSpPr>
          <p:nvPr>
            <p:ph type="ftr" sz="quarter" idx="11"/>
          </p:nvPr>
        </p:nvSpPr>
        <p:spPr/>
        <p:txBody>
          <a:bodyPr/>
          <a:lstStyle>
            <a:lvl1pPr>
              <a:defRPr/>
            </a:lvl1pPr>
          </a:lstStyle>
          <a:p>
            <a:pPr>
              <a:defRPr/>
            </a:pPr>
            <a:endParaRPr lang="el-GR"/>
          </a:p>
        </p:txBody>
      </p:sp>
      <p:sp>
        <p:nvSpPr>
          <p:cNvPr id="7" name="6 - Θέση αριθμού διαφάνειας"/>
          <p:cNvSpPr>
            <a:spLocks noGrp="1"/>
          </p:cNvSpPr>
          <p:nvPr>
            <p:ph type="sldNum" sz="quarter" idx="12"/>
          </p:nvPr>
        </p:nvSpPr>
        <p:spPr/>
        <p:txBody>
          <a:bodyPr/>
          <a:lstStyle>
            <a:lvl1pPr>
              <a:defRPr/>
            </a:lvl1pPr>
          </a:lstStyle>
          <a:p>
            <a:pPr>
              <a:defRPr/>
            </a:pPr>
            <a:fld id="{2EC4F713-9EDF-4C3A-AD50-1726E9E99F0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pPr>
              <a:defRPr/>
            </a:pPr>
            <a:fld id="{882082A7-C560-4D48-9A48-4D871EE4CE07}" type="datetimeFigureOut">
              <a:rPr lang="el-GR"/>
              <a:pPr>
                <a:defRPr/>
              </a:pPr>
              <a:t>5/5/2016</a:t>
            </a:fld>
            <a:endParaRPr lang="el-GR"/>
          </a:p>
        </p:txBody>
      </p:sp>
      <p:sp>
        <p:nvSpPr>
          <p:cNvPr id="8" name="7 - Θέση υποσέλιδου"/>
          <p:cNvSpPr>
            <a:spLocks noGrp="1"/>
          </p:cNvSpPr>
          <p:nvPr>
            <p:ph type="ftr" sz="quarter" idx="11"/>
          </p:nvPr>
        </p:nvSpPr>
        <p:spPr/>
        <p:txBody>
          <a:bodyPr/>
          <a:lstStyle>
            <a:lvl1pPr>
              <a:defRPr/>
            </a:lvl1pPr>
          </a:lstStyle>
          <a:p>
            <a:pPr>
              <a:defRPr/>
            </a:pPr>
            <a:endParaRPr lang="el-GR"/>
          </a:p>
        </p:txBody>
      </p:sp>
      <p:sp>
        <p:nvSpPr>
          <p:cNvPr id="9" name="8 - Θέση αριθμού διαφάνειας"/>
          <p:cNvSpPr>
            <a:spLocks noGrp="1"/>
          </p:cNvSpPr>
          <p:nvPr>
            <p:ph type="sldNum" sz="quarter" idx="12"/>
          </p:nvPr>
        </p:nvSpPr>
        <p:spPr/>
        <p:txBody>
          <a:bodyPr/>
          <a:lstStyle>
            <a:lvl1pPr>
              <a:defRPr/>
            </a:lvl1pPr>
          </a:lstStyle>
          <a:p>
            <a:pPr>
              <a:defRPr/>
            </a:pPr>
            <a:fld id="{A8680123-92B1-434F-B349-E91BF7BA3B8A}"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pPr>
              <a:defRPr/>
            </a:pPr>
            <a:fld id="{FB5C14CA-77BC-48FD-8C19-6B46D8D7729C}" type="datetimeFigureOut">
              <a:rPr lang="el-GR"/>
              <a:pPr>
                <a:defRPr/>
              </a:pPr>
              <a:t>5/5/2016</a:t>
            </a:fld>
            <a:endParaRPr lang="el-GR"/>
          </a:p>
        </p:txBody>
      </p:sp>
      <p:sp>
        <p:nvSpPr>
          <p:cNvPr id="4" name="3 - Θέση υποσέλιδου"/>
          <p:cNvSpPr>
            <a:spLocks noGrp="1"/>
          </p:cNvSpPr>
          <p:nvPr>
            <p:ph type="ftr" sz="quarter" idx="11"/>
          </p:nvPr>
        </p:nvSpPr>
        <p:spPr/>
        <p:txBody>
          <a:bodyPr/>
          <a:lstStyle>
            <a:lvl1pPr>
              <a:defRPr/>
            </a:lvl1pPr>
          </a:lstStyle>
          <a:p>
            <a:pPr>
              <a:defRPr/>
            </a:pPr>
            <a:endParaRPr lang="el-GR"/>
          </a:p>
        </p:txBody>
      </p:sp>
      <p:sp>
        <p:nvSpPr>
          <p:cNvPr id="5" name="4 - Θέση αριθμού διαφάνειας"/>
          <p:cNvSpPr>
            <a:spLocks noGrp="1"/>
          </p:cNvSpPr>
          <p:nvPr>
            <p:ph type="sldNum" sz="quarter" idx="12"/>
          </p:nvPr>
        </p:nvSpPr>
        <p:spPr/>
        <p:txBody>
          <a:bodyPr/>
          <a:lstStyle>
            <a:lvl1pPr>
              <a:defRPr/>
            </a:lvl1pPr>
          </a:lstStyle>
          <a:p>
            <a:pPr>
              <a:defRPr/>
            </a:pPr>
            <a:fld id="{C958545F-51D4-4F68-ACC1-00154DCE691A}"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pPr>
              <a:defRPr/>
            </a:pPr>
            <a:fld id="{D0C47563-6A4B-4DA5-ACC6-6E48DE1F8704}" type="datetimeFigureOut">
              <a:rPr lang="el-GR"/>
              <a:pPr>
                <a:defRPr/>
              </a:pPr>
              <a:t>5/5/2016</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3 - Θέση αριθμού διαφάνειας"/>
          <p:cNvSpPr>
            <a:spLocks noGrp="1"/>
          </p:cNvSpPr>
          <p:nvPr>
            <p:ph type="sldNum" sz="quarter" idx="12"/>
          </p:nvPr>
        </p:nvSpPr>
        <p:spPr/>
        <p:txBody>
          <a:bodyPr/>
          <a:lstStyle>
            <a:lvl1pPr>
              <a:defRPr/>
            </a:lvl1pPr>
          </a:lstStyle>
          <a:p>
            <a:pPr>
              <a:defRPr/>
            </a:pPr>
            <a:fld id="{BFD150A6-21CD-4246-8363-BF653A4CE503}"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pPr>
              <a:defRPr/>
            </a:pPr>
            <a:fld id="{7A620A88-73B1-4B78-BAA3-36039D14489B}" type="datetimeFigureOut">
              <a:rPr lang="el-GR"/>
              <a:pPr>
                <a:defRPr/>
              </a:pPr>
              <a:t>5/5/2016</a:t>
            </a:fld>
            <a:endParaRPr lang="el-GR"/>
          </a:p>
        </p:txBody>
      </p:sp>
      <p:sp>
        <p:nvSpPr>
          <p:cNvPr id="6" name="5 - Θέση υποσέλιδου"/>
          <p:cNvSpPr>
            <a:spLocks noGrp="1"/>
          </p:cNvSpPr>
          <p:nvPr>
            <p:ph type="ftr" sz="quarter" idx="11"/>
          </p:nvPr>
        </p:nvSpPr>
        <p:spPr/>
        <p:txBody>
          <a:bodyPr/>
          <a:lstStyle>
            <a:lvl1pPr>
              <a:defRPr/>
            </a:lvl1pPr>
          </a:lstStyle>
          <a:p>
            <a:pPr>
              <a:defRPr/>
            </a:pPr>
            <a:endParaRPr lang="el-GR"/>
          </a:p>
        </p:txBody>
      </p:sp>
      <p:sp>
        <p:nvSpPr>
          <p:cNvPr id="7" name="6 - Θέση αριθμού διαφάνειας"/>
          <p:cNvSpPr>
            <a:spLocks noGrp="1"/>
          </p:cNvSpPr>
          <p:nvPr>
            <p:ph type="sldNum" sz="quarter" idx="12"/>
          </p:nvPr>
        </p:nvSpPr>
        <p:spPr/>
        <p:txBody>
          <a:bodyPr/>
          <a:lstStyle>
            <a:lvl1pPr>
              <a:defRPr/>
            </a:lvl1pPr>
          </a:lstStyle>
          <a:p>
            <a:pPr>
              <a:defRPr/>
            </a:pPr>
            <a:fld id="{20E5DD73-D865-40D5-8331-C5485EFB3F8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pPr>
              <a:defRPr/>
            </a:pPr>
            <a:fld id="{9C4FBE46-1FED-4D19-88D1-6C3BEB0CF1A5}" type="datetimeFigureOut">
              <a:rPr lang="el-GR"/>
              <a:pPr>
                <a:defRPr/>
              </a:pPr>
              <a:t>5/5/2016</a:t>
            </a:fld>
            <a:endParaRPr lang="el-GR"/>
          </a:p>
        </p:txBody>
      </p:sp>
      <p:sp>
        <p:nvSpPr>
          <p:cNvPr id="6" name="5 - Θέση υποσέλιδου"/>
          <p:cNvSpPr>
            <a:spLocks noGrp="1"/>
          </p:cNvSpPr>
          <p:nvPr>
            <p:ph type="ftr" sz="quarter" idx="11"/>
          </p:nvPr>
        </p:nvSpPr>
        <p:spPr/>
        <p:txBody>
          <a:bodyPr/>
          <a:lstStyle>
            <a:lvl1pPr>
              <a:defRPr/>
            </a:lvl1pPr>
          </a:lstStyle>
          <a:p>
            <a:pPr>
              <a:defRPr/>
            </a:pPr>
            <a:endParaRPr lang="el-GR"/>
          </a:p>
        </p:txBody>
      </p:sp>
      <p:sp>
        <p:nvSpPr>
          <p:cNvPr id="7" name="6 - Θέση αριθμού διαφάνειας"/>
          <p:cNvSpPr>
            <a:spLocks noGrp="1"/>
          </p:cNvSpPr>
          <p:nvPr>
            <p:ph type="sldNum" sz="quarter" idx="12"/>
          </p:nvPr>
        </p:nvSpPr>
        <p:spPr/>
        <p:txBody>
          <a:bodyPr/>
          <a:lstStyle>
            <a:lvl1pPr>
              <a:defRPr/>
            </a:lvl1pPr>
          </a:lstStyle>
          <a:p>
            <a:pPr>
              <a:defRPr/>
            </a:pPr>
            <a:fld id="{7DABFCA4-AA31-41FC-A3BF-748FC3779202}"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46000" r="-46000"/>
          </a:stretch>
        </a:blip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F385F5C-EB56-453B-8FB8-0CC9BA1D024E}" type="datetimeFigureOut">
              <a:rPr lang="el-GR"/>
              <a:pPr>
                <a:defRPr/>
              </a:pPr>
              <a:t>5/5/2016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2262513-D632-4A93-9E70-7F5ACC459D7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google.gr/url?sa=i&amp;rct=j&amp;q=&amp;esrc=s&amp;frm=1&amp;source=images&amp;cd=&amp;cad=rja&amp;docid=_b0-di04Uqi9WM&amp;tbnid=h4vcdpjxzOQO6M:&amp;ved=0CAUQjRw&amp;url=http://pappanna.wordpress.com/2012/03/08/%CE%BC%CE%B9%CE%B1-%CF%86%CE%BF%CF%81%CE%AC-%CE%BA%CE%B1%CE%B9-%CE%AD%CE%BD%CE%B1-%CE%BA%CE%B1%CE%B9%CF%81%CF%8C-%CE%B7-%CE%BC%CE%BF%CF%81%CF%86%CF%89%CF%84%CE%B9%CE%BA%CE%AE-%CE%B1%CE%BE%CE%AF/&amp;ei=s3NkUZ7bKMe20QXHj4C4BA&amp;bvm=bv.44990110,d.bGE&amp;psig=AFQjCNENbm5IKOaPznAT9tgttlHV22CAxg&amp;ust=1365624002252548"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933;&#960;&#949;&#961;&#963;&#973;&#957;&#948;&#949;&#963;&#951;.docx"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1 - TextBox"/>
          <p:cNvSpPr txBox="1">
            <a:spLocks noChangeArrowheads="1"/>
          </p:cNvSpPr>
          <p:nvPr/>
        </p:nvSpPr>
        <p:spPr bwMode="auto">
          <a:xfrm>
            <a:off x="0" y="0"/>
            <a:ext cx="9144000" cy="6986588"/>
          </a:xfrm>
          <a:prstGeom prst="rect">
            <a:avLst/>
          </a:prstGeom>
          <a:noFill/>
          <a:ln w="9525">
            <a:noFill/>
            <a:miter lim="800000"/>
            <a:headEnd/>
            <a:tailEnd/>
          </a:ln>
        </p:spPr>
        <p:txBody>
          <a:bodyPr>
            <a:spAutoFit/>
          </a:bodyPr>
          <a:lstStyle/>
          <a:p>
            <a:pPr algn="ctr"/>
            <a:r>
              <a:rPr lang="el-GR" sz="2000" b="1">
                <a:solidFill>
                  <a:schemeClr val="tx2"/>
                </a:solidFill>
                <a:latin typeface="Times New Roman" pitchFamily="18" charset="0"/>
                <a:cs typeface="Times New Roman" pitchFamily="18" charset="0"/>
              </a:rPr>
              <a:t>ΠΑΝΕΠΙΣΤΗΜΙΟ ΔΥΤΙΚΗΣ ΜΑΚΕΔΟΝΙΑΣ</a:t>
            </a:r>
          </a:p>
          <a:p>
            <a:pPr algn="ctr"/>
            <a:r>
              <a:rPr lang="el-GR" sz="2000" b="1">
                <a:solidFill>
                  <a:schemeClr val="tx2"/>
                </a:solidFill>
                <a:latin typeface="Times New Roman" pitchFamily="18" charset="0"/>
                <a:cs typeface="Times New Roman" pitchFamily="18" charset="0"/>
              </a:rPr>
              <a:t>ΤΜΗΜΑ ΔΗΜΟΤΙΚΗΣ ΕΚΠΑΙΔΕΥΣΗΣ</a:t>
            </a:r>
          </a:p>
          <a:p>
            <a:pPr algn="ctr"/>
            <a:endParaRPr lang="el-GR" sz="2000" b="1">
              <a:solidFill>
                <a:schemeClr val="tx2"/>
              </a:solidFill>
              <a:latin typeface="Times New Roman" pitchFamily="18" charset="0"/>
              <a:cs typeface="Times New Roman" pitchFamily="18" charset="0"/>
            </a:endParaRPr>
          </a:p>
          <a:p>
            <a:pPr algn="ctr"/>
            <a:r>
              <a:rPr lang="el-GR" sz="2000" b="1">
                <a:solidFill>
                  <a:schemeClr val="tx2"/>
                </a:solidFill>
                <a:latin typeface="Times New Roman" pitchFamily="18" charset="0"/>
                <a:cs typeface="Times New Roman" pitchFamily="18" charset="0"/>
              </a:rPr>
              <a:t>ΜΑΘΗΜΑ: ΔΙΔΑΚΤΙΚΗ ΤΗΣ ΛΟΓΟΤΕΧΝΙΑΣ</a:t>
            </a:r>
          </a:p>
          <a:p>
            <a:pPr algn="ctr"/>
            <a:r>
              <a:rPr lang="el-GR" sz="2000" b="1">
                <a:solidFill>
                  <a:schemeClr val="tx2"/>
                </a:solidFill>
                <a:latin typeface="Times New Roman" pitchFamily="18" charset="0"/>
                <a:cs typeface="Times New Roman" pitchFamily="18" charset="0"/>
              </a:rPr>
              <a:t>ΔΙΔΑΑΣΚΩΝ: Κος ΑΚΡΙΤΟΠΟΥΛΟΣ ΑΛΕΞΑΝΔΡΟΣ</a:t>
            </a:r>
          </a:p>
          <a:p>
            <a:pPr algn="ctr"/>
            <a:endParaRPr lang="el-GR" b="1">
              <a:solidFill>
                <a:schemeClr val="tx2"/>
              </a:solidFill>
              <a:latin typeface="Times New Roman" pitchFamily="18" charset="0"/>
              <a:cs typeface="Times New Roman" pitchFamily="18" charset="0"/>
            </a:endParaRPr>
          </a:p>
          <a:p>
            <a:pPr algn="ctr"/>
            <a:r>
              <a:rPr lang="el-GR" sz="2400" b="1">
                <a:solidFill>
                  <a:srgbClr val="FF0066"/>
                </a:solidFill>
                <a:latin typeface="Times New Roman" pitchFamily="18" charset="0"/>
                <a:cs typeface="Times New Roman" pitchFamily="18" charset="0"/>
              </a:rPr>
              <a:t>ΑΝΑΤΡΟΠΗ ΤΩΝ ΣΤΕΡΕΟΤΥΠΩΝ ΚΑΙ ΤΩΝ ΠΡΟΚΑΤΑΛΗΨΕΩΝ ΜΕΣΑ ΑΠΌ ΚΕΙΜΕΝΑ  ΠΑΙΔΙΚΗΣ ΛΟΓΟΤΕΧΝΙΑΣ</a:t>
            </a:r>
          </a:p>
          <a:p>
            <a:pPr algn="ctr"/>
            <a:endParaRPr lang="el-GR" sz="2000" b="1">
              <a:solidFill>
                <a:srgbClr val="FF0066"/>
              </a:solidFill>
              <a:latin typeface="Times New Roman" pitchFamily="18" charset="0"/>
              <a:cs typeface="Times New Roman" pitchFamily="18" charset="0"/>
            </a:endParaRPr>
          </a:p>
          <a:p>
            <a:pPr algn="ctr"/>
            <a:endParaRPr lang="el-GR" sz="2000" b="1">
              <a:solidFill>
                <a:srgbClr val="FF0066"/>
              </a:solidFill>
              <a:latin typeface="Times New Roman" pitchFamily="18" charset="0"/>
              <a:cs typeface="Times New Roman" pitchFamily="18" charset="0"/>
            </a:endParaRPr>
          </a:p>
          <a:p>
            <a:pPr algn="ctr"/>
            <a:endParaRPr lang="el-GR" sz="2000" b="1">
              <a:solidFill>
                <a:srgbClr val="FF0066"/>
              </a:solidFill>
              <a:latin typeface="Times New Roman" pitchFamily="18" charset="0"/>
              <a:cs typeface="Times New Roman" pitchFamily="18" charset="0"/>
            </a:endParaRPr>
          </a:p>
          <a:p>
            <a:pPr algn="ctr"/>
            <a:endParaRPr lang="el-GR" sz="2000" b="1">
              <a:solidFill>
                <a:srgbClr val="FF0066"/>
              </a:solidFill>
              <a:latin typeface="Times New Roman" pitchFamily="18" charset="0"/>
              <a:cs typeface="Times New Roman" pitchFamily="18" charset="0"/>
            </a:endParaRPr>
          </a:p>
          <a:p>
            <a:pPr algn="ctr"/>
            <a:endParaRPr lang="el-GR" sz="2000" b="1">
              <a:solidFill>
                <a:srgbClr val="FF0066"/>
              </a:solidFill>
              <a:latin typeface="Times New Roman" pitchFamily="18" charset="0"/>
              <a:cs typeface="Times New Roman" pitchFamily="18" charset="0"/>
            </a:endParaRPr>
          </a:p>
          <a:p>
            <a:pPr algn="ctr"/>
            <a:endParaRPr lang="el-GR" sz="2000" b="1">
              <a:solidFill>
                <a:schemeClr val="tx2"/>
              </a:solidFill>
              <a:latin typeface="Times New Roman" pitchFamily="18" charset="0"/>
              <a:cs typeface="Times New Roman" pitchFamily="18" charset="0"/>
            </a:endParaRPr>
          </a:p>
          <a:p>
            <a:pPr algn="ctr"/>
            <a:endParaRPr lang="el-GR" sz="2000" b="1">
              <a:solidFill>
                <a:schemeClr val="tx2"/>
              </a:solidFill>
              <a:latin typeface="Times New Roman" pitchFamily="18" charset="0"/>
              <a:cs typeface="Times New Roman" pitchFamily="18" charset="0"/>
            </a:endParaRPr>
          </a:p>
          <a:p>
            <a:pPr algn="ctr"/>
            <a:r>
              <a:rPr lang="el-GR" sz="2000" b="1">
                <a:solidFill>
                  <a:schemeClr val="tx2"/>
                </a:solidFill>
                <a:latin typeface="Times New Roman" pitchFamily="18" charset="0"/>
                <a:cs typeface="Times New Roman" pitchFamily="18" charset="0"/>
              </a:rPr>
              <a:t>ΦΟΙΤΗΤΡΙΕΣ:</a:t>
            </a:r>
          </a:p>
          <a:p>
            <a:pPr algn="ctr"/>
            <a:endParaRPr lang="el-GR" sz="2000" b="1">
              <a:solidFill>
                <a:schemeClr val="tx2"/>
              </a:solidFill>
              <a:latin typeface="Times New Roman" pitchFamily="18" charset="0"/>
              <a:cs typeface="Times New Roman" pitchFamily="18" charset="0"/>
            </a:endParaRPr>
          </a:p>
          <a:p>
            <a:pPr algn="ctr"/>
            <a:r>
              <a:rPr lang="el-GR" sz="2000" b="1">
                <a:solidFill>
                  <a:schemeClr val="tx2"/>
                </a:solidFill>
                <a:latin typeface="Times New Roman" pitchFamily="18" charset="0"/>
                <a:cs typeface="Times New Roman" pitchFamily="18" charset="0"/>
              </a:rPr>
              <a:t>ΑΞΙΩΤΙΔΟΥ ΜΑΡΙΑ  Α.Ε.Μ.. 3024</a:t>
            </a:r>
          </a:p>
          <a:p>
            <a:pPr algn="ctr"/>
            <a:r>
              <a:rPr lang="el-GR" sz="2000" b="1">
                <a:solidFill>
                  <a:schemeClr val="tx2"/>
                </a:solidFill>
                <a:latin typeface="Times New Roman" pitchFamily="18" charset="0"/>
                <a:cs typeface="Times New Roman" pitchFamily="18" charset="0"/>
              </a:rPr>
              <a:t>ΔΑΛΚΙΔΟΥ ΒΑΣΙΛΕΙΑ  Α.Ε.Μ. 2877</a:t>
            </a:r>
          </a:p>
          <a:p>
            <a:pPr algn="ctr"/>
            <a:r>
              <a:rPr lang="el-GR" sz="2000" b="1">
                <a:solidFill>
                  <a:schemeClr val="tx2"/>
                </a:solidFill>
                <a:latin typeface="Times New Roman" pitchFamily="18" charset="0"/>
                <a:cs typeface="Times New Roman" pitchFamily="18" charset="0"/>
              </a:rPr>
              <a:t>ΤΣΕΡΤΣΟΓΛΟΥ ΑΝΑΣΤΑΣΙΑ  Α.Ε.Μ.. 2850</a:t>
            </a:r>
          </a:p>
          <a:p>
            <a:pPr algn="r"/>
            <a:r>
              <a:rPr lang="el-GR" sz="2000" b="1">
                <a:solidFill>
                  <a:srgbClr val="FF0066"/>
                </a:solidFill>
                <a:latin typeface="Times New Roman" pitchFamily="18" charset="0"/>
                <a:cs typeface="Times New Roman" pitchFamily="18" charset="0"/>
              </a:rPr>
              <a:t>Ημερομηνία παρουσίασης: 10-04-2013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pic>
        <p:nvPicPr>
          <p:cNvPr id="22530" name="1 - Εικόνα" descr="untitled.png"/>
          <p:cNvPicPr>
            <a:picLocks/>
          </p:cNvPicPr>
          <p:nvPr/>
        </p:nvPicPr>
        <p:blipFill>
          <a:blip r:embed="rId2"/>
          <a:srcRect/>
          <a:stretch>
            <a:fillRect/>
          </a:stretch>
        </p:blipFill>
        <p:spPr bwMode="auto">
          <a:xfrm>
            <a:off x="0" y="1989138"/>
            <a:ext cx="2195513" cy="3311525"/>
          </a:xfrm>
          <a:prstGeom prst="rect">
            <a:avLst/>
          </a:prstGeom>
          <a:noFill/>
          <a:ln w="9525">
            <a:noFill/>
            <a:miter lim="800000"/>
            <a:headEnd/>
            <a:tailEnd/>
          </a:ln>
        </p:spPr>
      </p:pic>
      <p:sp>
        <p:nvSpPr>
          <p:cNvPr id="3" name="2 - TextBox"/>
          <p:cNvSpPr txBox="1">
            <a:spLocks noChangeArrowheads="1"/>
          </p:cNvSpPr>
          <p:nvPr/>
        </p:nvSpPr>
        <p:spPr bwMode="auto">
          <a:xfrm>
            <a:off x="2484438" y="1700213"/>
            <a:ext cx="6335712" cy="4094162"/>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Η Θεωρία της Πρόσληψης και Ανταπόκρισης</a:t>
            </a:r>
            <a:r>
              <a:rPr lang="el-GR" sz="2000" b="1" i="1">
                <a:latin typeface="Times New Roman" pitchFamily="18" charset="0"/>
                <a:cs typeface="Times New Roman" pitchFamily="18" charset="0"/>
              </a:rPr>
              <a:t> </a:t>
            </a:r>
            <a:r>
              <a:rPr lang="el-GR" sz="2000" b="1">
                <a:latin typeface="Times New Roman" pitchFamily="18" charset="0"/>
                <a:cs typeface="Times New Roman" pitchFamily="18" charset="0"/>
              </a:rPr>
              <a:t>μετατοπίζει το ενδιαφέρον από το κείμενο στον αναγνώστη· δηλαδή, στο νόημα που προσλαμβάνει ο (εκάστοτε) αναγνώστης από το κείμενο και όχι στο νόημα που κρύβει το κείμενο καθεαυτό. 	</a:t>
            </a:r>
          </a:p>
          <a:p>
            <a:pPr algn="just"/>
            <a:endParaRPr lang="el-GR" sz="2000" b="1">
              <a:latin typeface="Times New Roman" pitchFamily="18" charset="0"/>
              <a:cs typeface="Times New Roman" pitchFamily="18" charset="0"/>
            </a:endParaRPr>
          </a:p>
          <a:p>
            <a:pPr algn="just"/>
            <a:r>
              <a:rPr lang="el-GR" sz="2000" b="1">
                <a:latin typeface="Times New Roman" pitchFamily="18" charset="0"/>
                <a:cs typeface="Times New Roman" pitchFamily="18" charset="0"/>
              </a:rPr>
              <a:t>	Η ουσία των αναζητήσεων σε ένα λογοτεχνικό κείμενο τοποθετείται όχι στο συγγραφέα ή το κείμενο, αλλά στο πώς προσλαμβάνεται ή πως αναδημιουργείται το λογοτεχνικό έργο ανάλογα με τον ορίζοντα των προσδοκιών, των προκαταλήψεων και πεποιθήσεων του κάθε αναγνώστη.</a:t>
            </a:r>
          </a:p>
          <a:p>
            <a:pPr algn="just"/>
            <a:endParaRPr lang="el-GR" sz="2000" b="1">
              <a:latin typeface="Times New Roman" pitchFamily="18" charset="0"/>
              <a:cs typeface="Times New Roman" pitchFamily="18" charset="0"/>
            </a:endParaRPr>
          </a:p>
        </p:txBody>
      </p:sp>
      <p:sp>
        <p:nvSpPr>
          <p:cNvPr id="22532" name="3 - TextBox"/>
          <p:cNvSpPr txBox="1">
            <a:spLocks noChangeArrowheads="1"/>
          </p:cNvSpPr>
          <p:nvPr/>
        </p:nvSpPr>
        <p:spPr bwMode="auto">
          <a:xfrm>
            <a:off x="0" y="260350"/>
            <a:ext cx="9144000" cy="831850"/>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Η Θεωρία της Αισθητικής της Πρόσληψης και της Αναγνωστικής Ανταπόκρισης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pic>
        <p:nvPicPr>
          <p:cNvPr id="23554" name="1 - Εικόνα" descr="imagesCASTOE0U.jpg"/>
          <p:cNvPicPr>
            <a:picLocks noChangeAspect="1"/>
          </p:cNvPicPr>
          <p:nvPr/>
        </p:nvPicPr>
        <p:blipFill>
          <a:blip r:embed="rId2"/>
          <a:srcRect/>
          <a:stretch>
            <a:fillRect/>
          </a:stretch>
        </p:blipFill>
        <p:spPr bwMode="auto">
          <a:xfrm>
            <a:off x="0" y="0"/>
            <a:ext cx="2700338" cy="1743075"/>
          </a:xfrm>
          <a:prstGeom prst="rect">
            <a:avLst/>
          </a:prstGeom>
          <a:noFill/>
          <a:ln w="9525">
            <a:noFill/>
            <a:miter lim="800000"/>
            <a:headEnd/>
            <a:tailEnd/>
          </a:ln>
        </p:spPr>
      </p:pic>
      <p:sp>
        <p:nvSpPr>
          <p:cNvPr id="23555" name="2 - TextBox"/>
          <p:cNvSpPr txBox="1">
            <a:spLocks noChangeArrowheads="1"/>
          </p:cNvSpPr>
          <p:nvPr/>
        </p:nvSpPr>
        <p:spPr bwMode="auto">
          <a:xfrm>
            <a:off x="2700338" y="476250"/>
            <a:ext cx="6443662" cy="831850"/>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Ποια είναι άραγε η παιδαγωγική αξία του παραμυθιού;</a:t>
            </a:r>
          </a:p>
        </p:txBody>
      </p:sp>
      <p:sp>
        <p:nvSpPr>
          <p:cNvPr id="4" name="3 - TextBox"/>
          <p:cNvSpPr txBox="1">
            <a:spLocks noChangeArrowheads="1"/>
          </p:cNvSpPr>
          <p:nvPr/>
        </p:nvSpPr>
        <p:spPr bwMode="auto">
          <a:xfrm>
            <a:off x="0" y="2149475"/>
            <a:ext cx="9144000" cy="3908425"/>
          </a:xfrm>
          <a:prstGeom prst="rect">
            <a:avLst/>
          </a:prstGeom>
          <a:noFill/>
          <a:ln w="9525">
            <a:noFill/>
            <a:miter lim="800000"/>
            <a:headEnd/>
            <a:tailEnd/>
          </a:ln>
        </p:spPr>
        <p:txBody>
          <a:bodyPr>
            <a:spAutoFit/>
          </a:bodyPr>
          <a:lstStyle/>
          <a:p>
            <a:r>
              <a:rPr lang="el-GR" sz="2000" b="1">
                <a:latin typeface="Times New Roman" pitchFamily="18" charset="0"/>
                <a:cs typeface="Times New Roman" pitchFamily="18" charset="0"/>
              </a:rPr>
              <a:t>	</a:t>
            </a:r>
            <a:r>
              <a:rPr lang="el-GR" sz="2400" b="1">
                <a:latin typeface="Times New Roman" pitchFamily="18" charset="0"/>
                <a:cs typeface="Times New Roman" pitchFamily="18" charset="0"/>
              </a:rPr>
              <a:t>Η χρησιμότητα του παραμυθιού είναι μεγάλη καθώς:</a:t>
            </a:r>
          </a:p>
          <a:p>
            <a:pPr algn="just"/>
            <a:endParaRPr lang="el-GR" sz="2400" b="1">
              <a:latin typeface="Times New Roman" pitchFamily="18" charset="0"/>
              <a:cs typeface="Times New Roman" pitchFamily="18" charset="0"/>
            </a:endParaRPr>
          </a:p>
          <a:p>
            <a:pPr algn="just">
              <a:buFont typeface="Wingdings" pitchFamily="2" charset="2"/>
              <a:buChar char="v"/>
            </a:pPr>
            <a:r>
              <a:rPr lang="el-GR" sz="2000" b="1">
                <a:latin typeface="Times New Roman" pitchFamily="18" charset="0"/>
                <a:cs typeface="Times New Roman" pitchFamily="18" charset="0"/>
              </a:rPr>
              <a:t>Καλλιεργεί τη μητρική γλώσσα με τις πρακτικές ανα-διήγησης και</a:t>
            </a:r>
          </a:p>
          <a:p>
            <a:pPr algn="just"/>
            <a:r>
              <a:rPr lang="el-GR" sz="2000" b="1">
                <a:latin typeface="Times New Roman" pitchFamily="18" charset="0"/>
                <a:cs typeface="Times New Roman" pitchFamily="18" charset="0"/>
              </a:rPr>
              <a:t>δραματοποίησης.</a:t>
            </a:r>
          </a:p>
          <a:p>
            <a:pPr algn="just"/>
            <a:endParaRPr lang="el-GR" sz="2000" b="1">
              <a:latin typeface="Times New Roman" pitchFamily="18" charset="0"/>
              <a:cs typeface="Times New Roman" pitchFamily="18" charset="0"/>
            </a:endParaRPr>
          </a:p>
          <a:p>
            <a:pPr algn="just">
              <a:buFont typeface="Wingdings" pitchFamily="2" charset="2"/>
              <a:buChar char="v"/>
            </a:pPr>
            <a:r>
              <a:rPr lang="el-GR" sz="2000" b="1">
                <a:latin typeface="Times New Roman" pitchFamily="18" charset="0"/>
                <a:cs typeface="Times New Roman" pitchFamily="18" charset="0"/>
              </a:rPr>
              <a:t>Εξάπτει τη φαντασία και αναπτύσσει τη δημιουργικότητα, επεκτείνει τη</a:t>
            </a:r>
          </a:p>
          <a:p>
            <a:pPr algn="just"/>
            <a:r>
              <a:rPr lang="el-GR" sz="2000" b="1">
                <a:latin typeface="Times New Roman" pitchFamily="18" charset="0"/>
                <a:cs typeface="Times New Roman" pitchFamily="18" charset="0"/>
              </a:rPr>
              <a:t>σκέψη, αξιοποιεί τις δυνατότητες των παιδιών.</a:t>
            </a:r>
          </a:p>
          <a:p>
            <a:pPr algn="just"/>
            <a:endParaRPr lang="el-GR" sz="2000" b="1">
              <a:latin typeface="Times New Roman" pitchFamily="18" charset="0"/>
              <a:cs typeface="Times New Roman" pitchFamily="18" charset="0"/>
            </a:endParaRPr>
          </a:p>
          <a:p>
            <a:pPr algn="just">
              <a:buFont typeface="Wingdings" pitchFamily="2" charset="2"/>
              <a:buChar char="v"/>
            </a:pPr>
            <a:r>
              <a:rPr lang="el-GR" sz="2000" b="1">
                <a:latin typeface="Times New Roman" pitchFamily="18" charset="0"/>
                <a:cs typeface="Times New Roman" pitchFamily="18" charset="0"/>
              </a:rPr>
              <a:t>Καλλιεργεί το διάλογο και τη γλωσσική έκφραση, ευνοεί την πολυφωνία των απόψεων, διευρύνει το λεξιλόγιο και αναπτύσσει τη φαντασία.</a:t>
            </a:r>
          </a:p>
          <a:p>
            <a:pPr algn="just"/>
            <a:endParaRPr lang="el-GR" sz="2000" b="1">
              <a:latin typeface="Times New Roman" pitchFamily="18" charset="0"/>
              <a:cs typeface="Times New Roman" pitchFamily="18" charset="0"/>
            </a:endParaRPr>
          </a:p>
          <a:p>
            <a:pPr algn="just">
              <a:buFont typeface="Wingdings" pitchFamily="2" charset="2"/>
              <a:buChar char="v"/>
            </a:pPr>
            <a:r>
              <a:rPr lang="el-GR" sz="2000" b="1">
                <a:latin typeface="Times New Roman" pitchFamily="18" charset="0"/>
                <a:cs typeface="Times New Roman" pitchFamily="18" charset="0"/>
              </a:rPr>
              <a:t>Καλλιεργεί και εξασκεί τη μνήμη.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pic>
        <p:nvPicPr>
          <p:cNvPr id="24578" name="1 - Εικόνα" descr="imagesCASTOE0U.jpg"/>
          <p:cNvPicPr>
            <a:picLocks noChangeAspect="1"/>
          </p:cNvPicPr>
          <p:nvPr/>
        </p:nvPicPr>
        <p:blipFill>
          <a:blip r:embed="rId2"/>
          <a:srcRect/>
          <a:stretch>
            <a:fillRect/>
          </a:stretch>
        </p:blipFill>
        <p:spPr bwMode="auto">
          <a:xfrm>
            <a:off x="0" y="0"/>
            <a:ext cx="2700338" cy="1743075"/>
          </a:xfrm>
          <a:prstGeom prst="rect">
            <a:avLst/>
          </a:prstGeom>
          <a:noFill/>
          <a:ln w="9525">
            <a:noFill/>
            <a:miter lim="800000"/>
            <a:headEnd/>
            <a:tailEnd/>
          </a:ln>
        </p:spPr>
      </p:pic>
      <p:sp>
        <p:nvSpPr>
          <p:cNvPr id="24579" name="2 - TextBox"/>
          <p:cNvSpPr txBox="1">
            <a:spLocks noChangeArrowheads="1"/>
          </p:cNvSpPr>
          <p:nvPr/>
        </p:nvSpPr>
        <p:spPr bwMode="auto">
          <a:xfrm>
            <a:off x="2700338" y="404813"/>
            <a:ext cx="6443662" cy="830262"/>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Ποια είναι άραγε η παιδαγωγική αξία του παραμυθιού;</a:t>
            </a:r>
          </a:p>
        </p:txBody>
      </p:sp>
      <p:sp>
        <p:nvSpPr>
          <p:cNvPr id="6" name="5 - TextBox"/>
          <p:cNvSpPr txBox="1">
            <a:spLocks noChangeArrowheads="1"/>
          </p:cNvSpPr>
          <p:nvPr/>
        </p:nvSpPr>
        <p:spPr bwMode="auto">
          <a:xfrm>
            <a:off x="0" y="1844675"/>
            <a:ext cx="9144000" cy="5324475"/>
          </a:xfrm>
          <a:prstGeom prst="rect">
            <a:avLst/>
          </a:prstGeom>
          <a:noFill/>
          <a:ln w="9525">
            <a:noFill/>
            <a:miter lim="800000"/>
            <a:headEnd/>
            <a:tailEnd/>
          </a:ln>
        </p:spPr>
        <p:txBody>
          <a:bodyPr>
            <a:spAutoFit/>
          </a:bodyPr>
          <a:lstStyle/>
          <a:p>
            <a:pPr algn="just">
              <a:buFont typeface="Wingdings" pitchFamily="2" charset="2"/>
              <a:buChar char="v"/>
            </a:pPr>
            <a:r>
              <a:rPr lang="el-GR" sz="2000" b="1">
                <a:latin typeface="Times New Roman" pitchFamily="18" charset="0"/>
                <a:cs typeface="Times New Roman" pitchFamily="18" charset="0"/>
              </a:rPr>
              <a:t>Ενεργοποιεί το ενδιαφέρον των μαθητών και τους κινητοποιεί στην</a:t>
            </a:r>
          </a:p>
          <a:p>
            <a:pPr algn="just"/>
            <a:r>
              <a:rPr lang="el-GR" sz="2000" b="1">
                <a:latin typeface="Times New Roman" pitchFamily="18" charset="0"/>
                <a:cs typeface="Times New Roman" pitchFamily="18" charset="0"/>
              </a:rPr>
              <a:t>ανακάλυψη ‘’μιας προσωπικής ιστορίας’’, ενός συμβόλου, ενός νοήματος.</a:t>
            </a:r>
          </a:p>
          <a:p>
            <a:pPr algn="just"/>
            <a:endParaRPr lang="el-GR" sz="2000" b="1">
              <a:latin typeface="Times New Roman" pitchFamily="18" charset="0"/>
              <a:cs typeface="Times New Roman" pitchFamily="18" charset="0"/>
            </a:endParaRPr>
          </a:p>
          <a:p>
            <a:pPr algn="just">
              <a:buFont typeface="Wingdings" pitchFamily="2" charset="2"/>
              <a:buChar char="v"/>
            </a:pPr>
            <a:r>
              <a:rPr lang="el-GR" sz="2000" b="1">
                <a:latin typeface="Times New Roman" pitchFamily="18" charset="0"/>
                <a:cs typeface="Times New Roman" pitchFamily="18" charset="0"/>
              </a:rPr>
              <a:t>Εμπνέει και καλλιεργεί το αισθητικό κριτήριο των μαθητών.</a:t>
            </a:r>
          </a:p>
          <a:p>
            <a:pPr algn="just"/>
            <a:endParaRPr lang="el-GR" sz="2000" b="1">
              <a:latin typeface="Times New Roman" pitchFamily="18" charset="0"/>
              <a:cs typeface="Times New Roman" pitchFamily="18" charset="0"/>
            </a:endParaRPr>
          </a:p>
          <a:p>
            <a:pPr algn="just">
              <a:buFont typeface="Wingdings" pitchFamily="2" charset="2"/>
              <a:buChar char="v"/>
            </a:pPr>
            <a:r>
              <a:rPr lang="el-GR" sz="2000" b="1">
                <a:latin typeface="Times New Roman" pitchFamily="18" charset="0"/>
                <a:cs typeface="Times New Roman" pitchFamily="18" charset="0"/>
              </a:rPr>
              <a:t>Εξοικειώνει με διάφορες μορφές τέχνης. Ασκεί τους μαθητές στην «ανάγνωση» της εικόνας και στη γνώση της «γραμματικής της», καλλιεργώντας τη «φιλαναγνωσία της εικόνας».</a:t>
            </a:r>
          </a:p>
          <a:p>
            <a:pPr algn="just"/>
            <a:endParaRPr lang="el-GR" sz="2000" b="1">
              <a:latin typeface="Times New Roman" pitchFamily="18" charset="0"/>
              <a:cs typeface="Times New Roman" pitchFamily="18" charset="0"/>
            </a:endParaRPr>
          </a:p>
          <a:p>
            <a:pPr algn="just">
              <a:buFont typeface="Wingdings" pitchFamily="2" charset="2"/>
              <a:buChar char="v"/>
            </a:pPr>
            <a:r>
              <a:rPr lang="el-GR" sz="2000" b="1">
                <a:latin typeface="Times New Roman" pitchFamily="18" charset="0"/>
                <a:cs typeface="Times New Roman" pitchFamily="18" charset="0"/>
              </a:rPr>
              <a:t>Καλλιεργεί κλίμα συνεργασίας και ομαδικής εργασίας.</a:t>
            </a:r>
          </a:p>
          <a:p>
            <a:pPr algn="just"/>
            <a:endParaRPr lang="el-GR" sz="2000" b="1">
              <a:latin typeface="Times New Roman" pitchFamily="18" charset="0"/>
              <a:cs typeface="Times New Roman" pitchFamily="18" charset="0"/>
            </a:endParaRPr>
          </a:p>
          <a:p>
            <a:pPr algn="just">
              <a:buFont typeface="Wingdings" pitchFamily="2" charset="2"/>
              <a:buChar char="v"/>
            </a:pPr>
            <a:r>
              <a:rPr lang="el-GR" sz="2000" b="1">
                <a:latin typeface="Times New Roman" pitchFamily="18" charset="0"/>
                <a:cs typeface="Times New Roman" pitchFamily="18" charset="0"/>
              </a:rPr>
              <a:t>Αναπτύσσει την κριτική και δημιουργική σκέψη των μαθητών, καλλιεργεί τη στοχαστικοκριτική εγγραματοσύνη και τη διερεύνηση.</a:t>
            </a:r>
          </a:p>
          <a:p>
            <a:pPr algn="just"/>
            <a:endParaRPr lang="el-GR" sz="2000" b="1">
              <a:latin typeface="Times New Roman" pitchFamily="18" charset="0"/>
              <a:cs typeface="Times New Roman" pitchFamily="18" charset="0"/>
            </a:endParaRPr>
          </a:p>
          <a:p>
            <a:pPr algn="just">
              <a:buFont typeface="Wingdings" pitchFamily="2" charset="2"/>
              <a:buChar char="v"/>
            </a:pPr>
            <a:r>
              <a:rPr lang="el-GR" sz="2000" b="1">
                <a:latin typeface="Times New Roman" pitchFamily="18" charset="0"/>
                <a:cs typeface="Times New Roman" pitchFamily="18" charset="0"/>
              </a:rPr>
              <a:t>Συμβάλλει στην ολόπλευρη ψυχοκινητική, γνωστική, αντιληπτική και συναισθηματική ανάπτυξη του παιδιού.</a:t>
            </a:r>
          </a:p>
          <a:p>
            <a:endParaRPr lang="el-GR" sz="20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5602" name="1 - TextBox"/>
          <p:cNvSpPr txBox="1">
            <a:spLocks noChangeArrowheads="1"/>
          </p:cNvSpPr>
          <p:nvPr/>
        </p:nvSpPr>
        <p:spPr bwMode="auto">
          <a:xfrm>
            <a:off x="0" y="0"/>
            <a:ext cx="9144000" cy="523875"/>
          </a:xfrm>
          <a:prstGeom prst="rect">
            <a:avLst/>
          </a:prstGeom>
          <a:noFill/>
          <a:ln w="9525">
            <a:noFill/>
            <a:miter lim="800000"/>
            <a:headEnd/>
            <a:tailEnd/>
          </a:ln>
        </p:spPr>
        <p:txBody>
          <a:bodyPr>
            <a:spAutoFit/>
          </a:bodyPr>
          <a:lstStyle/>
          <a:p>
            <a:pPr algn="ctr"/>
            <a:r>
              <a:rPr lang="el-GR" sz="2800" b="1">
                <a:solidFill>
                  <a:schemeClr val="tx2"/>
                </a:solidFill>
                <a:latin typeface="Times New Roman" pitchFamily="18" charset="0"/>
                <a:cs typeface="Times New Roman" pitchFamily="18" charset="0"/>
              </a:rPr>
              <a:t>Τι είναι τα Στερεότυπα;</a:t>
            </a:r>
          </a:p>
        </p:txBody>
      </p:sp>
      <p:sp>
        <p:nvSpPr>
          <p:cNvPr id="4" name="3 - TextBox"/>
          <p:cNvSpPr txBox="1">
            <a:spLocks noChangeArrowheads="1"/>
          </p:cNvSpPr>
          <p:nvPr/>
        </p:nvSpPr>
        <p:spPr bwMode="auto">
          <a:xfrm>
            <a:off x="323850" y="1484313"/>
            <a:ext cx="8496300" cy="2247900"/>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Τα στερεότυπα είναι οι απλοποιημένες και τυποποιημένες εικόνες ή αντιλήψεις που μας βοηθούν να χειριστούμε πολύπλοκες πληροφορίες του περιβάλλοντος. Αποτελούν δηλαδή μια μέθοδο απλοποίησης του κόσμου και των συνανθρώπων μας, που όλοι σε κάποιο βαθμό τη διαθέτουμε. Αφορούν υπεργενικεύσεις που γίνονται για τα μέλη μιας ομάδας ατόμων όπως για παράδειγμα των γυναικών (σεξισμός), των ατόμων με αναπηρίες, των μεταναστών κ.ά.</a:t>
            </a:r>
          </a:p>
        </p:txBody>
      </p:sp>
      <p:sp>
        <p:nvSpPr>
          <p:cNvPr id="5" name="4 - TextBox"/>
          <p:cNvSpPr txBox="1">
            <a:spLocks noChangeArrowheads="1"/>
          </p:cNvSpPr>
          <p:nvPr/>
        </p:nvSpPr>
        <p:spPr bwMode="auto">
          <a:xfrm>
            <a:off x="395288" y="3687763"/>
            <a:ext cx="8424862" cy="3170237"/>
          </a:xfrm>
          <a:prstGeom prst="rect">
            <a:avLst/>
          </a:prstGeom>
          <a:noFill/>
          <a:ln w="9525">
            <a:noFill/>
            <a:miter lim="800000"/>
            <a:headEnd/>
            <a:tailEnd/>
          </a:ln>
        </p:spPr>
        <p:txBody>
          <a:bodyPr>
            <a:spAutoFit/>
          </a:bodyPr>
          <a:lstStyle/>
          <a:p>
            <a:pPr algn="just"/>
            <a:r>
              <a:rPr lang="el-GR" b="1">
                <a:latin typeface="Times New Roman" pitchFamily="18" charset="0"/>
                <a:cs typeface="Times New Roman" pitchFamily="18" charset="0"/>
              </a:rPr>
              <a:t>	</a:t>
            </a:r>
            <a:r>
              <a:rPr lang="el-GR" sz="2000" b="1">
                <a:latin typeface="Times New Roman" pitchFamily="18" charset="0"/>
                <a:cs typeface="Times New Roman" pitchFamily="18" charset="0"/>
              </a:rPr>
              <a:t>Οι υπεραπλουστεύσεις αυτές μπορεί να οδηγήσουν σε διαστρέβλωση της κρίσης μας και σε λανθασμένες τοποθετήσεις και αποφάσεις απέναντι σε μια ομάδα ατόμων. Αυτό έχει ως αποτέλεσμα να γίνονται διακρίσεις και αδικίες εις βάρος των ανθρώπων αυτών, χωρίς να μπορούν να δικαιολογηθούν με τη λογική.</a:t>
            </a:r>
          </a:p>
          <a:p>
            <a:pPr algn="just"/>
            <a:r>
              <a:rPr lang="el-GR" sz="2000" b="1">
                <a:latin typeface="Times New Roman" pitchFamily="18" charset="0"/>
                <a:cs typeface="Times New Roman" pitchFamily="18" charset="0"/>
              </a:rPr>
              <a:t>	 Η ελλιπής και η περιορισμένη γνώση απέναντι σε μια ομάδα ατόμων έχει διαιωνίσει πολλά από τα στερεότυπα του παρελθόντος. Για το λόγο αυτό στις μέρες μας έχουν γίνει προσπάθειες ώστε να ανατραπούν στερεότυπα που προβάλλονται μέσα από κλασικά λογοτεχνικά έργα  και να προσαρμοστούν στις ανάγκες της σύγχρονης κοινωνίας.</a:t>
            </a:r>
          </a:p>
        </p:txBody>
      </p:sp>
      <p:pic>
        <p:nvPicPr>
          <p:cNvPr id="25605" name="Picture 2" descr="https://encrypted-tbn3.gstatic.com/images?q=tbn:ANd9GcT1hQpLR-IdcgbnUKY3bjxiVGsUArt_crKN8EXyajAh9zeU6KHGpg"/>
          <p:cNvPicPr>
            <a:picLocks noChangeAspect="1" noChangeArrowheads="1"/>
          </p:cNvPicPr>
          <p:nvPr/>
        </p:nvPicPr>
        <p:blipFill>
          <a:blip r:embed="rId2"/>
          <a:srcRect/>
          <a:stretch>
            <a:fillRect/>
          </a:stretch>
        </p:blipFill>
        <p:spPr bwMode="auto">
          <a:xfrm>
            <a:off x="0" y="0"/>
            <a:ext cx="1908175" cy="1484313"/>
          </a:xfrm>
          <a:prstGeom prst="rect">
            <a:avLst/>
          </a:prstGeom>
          <a:noFill/>
          <a:ln w="9525">
            <a:noFill/>
            <a:miter lim="800000"/>
            <a:headEnd/>
            <a:tailEnd/>
          </a:ln>
        </p:spPr>
      </p:pic>
      <p:pic>
        <p:nvPicPr>
          <p:cNvPr id="25606" name="Picture 4" descr="https://encrypted-tbn3.gstatic.com/images?q=tbn:ANd9GcT1hQpLR-IdcgbnUKY3bjxiVGsUArt_crKN8EXyajAh9zeU6KHGpg"/>
          <p:cNvPicPr>
            <a:picLocks noChangeAspect="1" noChangeArrowheads="1"/>
          </p:cNvPicPr>
          <p:nvPr/>
        </p:nvPicPr>
        <p:blipFill>
          <a:blip r:embed="rId2"/>
          <a:srcRect/>
          <a:stretch>
            <a:fillRect/>
          </a:stretch>
        </p:blipFill>
        <p:spPr bwMode="auto">
          <a:xfrm>
            <a:off x="7180263" y="0"/>
            <a:ext cx="1963737" cy="1484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4)">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6626" name="1 - TextBox"/>
          <p:cNvSpPr txBox="1">
            <a:spLocks noChangeArrowheads="1"/>
          </p:cNvSpPr>
          <p:nvPr/>
        </p:nvSpPr>
        <p:spPr bwMode="auto">
          <a:xfrm>
            <a:off x="0" y="260350"/>
            <a:ext cx="9144000" cy="461963"/>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Η σημασία των ανατρεπτικών παραμυθιών</a:t>
            </a:r>
          </a:p>
        </p:txBody>
      </p:sp>
      <p:sp>
        <p:nvSpPr>
          <p:cNvPr id="3" name="2 - TextBox"/>
          <p:cNvSpPr txBox="1">
            <a:spLocks noChangeArrowheads="1"/>
          </p:cNvSpPr>
          <p:nvPr/>
        </p:nvSpPr>
        <p:spPr bwMode="auto">
          <a:xfrm>
            <a:off x="250825" y="1196975"/>
            <a:ext cx="8642350" cy="2246313"/>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Τα ανατρεπτικά παραμύθια αποκτούν σημασία, κατά κανόνα μέσα από τις διακειμενικές σχέσεις που αναπτύσσουν με άλλα κλασικά κείμενα και παραμύθια.</a:t>
            </a:r>
          </a:p>
          <a:p>
            <a:pPr algn="just"/>
            <a:r>
              <a:rPr lang="el-GR" sz="2000" b="1">
                <a:latin typeface="Times New Roman" pitchFamily="18" charset="0"/>
                <a:cs typeface="Times New Roman" pitchFamily="18" charset="0"/>
              </a:rPr>
              <a:t>	Τα παιδικά αυτά κείμενα δεν έχουν στόχο να παροπλίσουν ως παρωχημένες τις παλιές λογοτεχνικές κατασκευές, αλλά μεταγράφοντας τα θεματολογικά και χαρακτηρολογικά στερεότυπα να παρέμβουν στο κοινωνιολογικό γίγνεσθαι. </a:t>
            </a:r>
          </a:p>
        </p:txBody>
      </p:sp>
      <p:sp>
        <p:nvSpPr>
          <p:cNvPr id="4" name="3 - TextBox"/>
          <p:cNvSpPr txBox="1">
            <a:spLocks noChangeArrowheads="1"/>
          </p:cNvSpPr>
          <p:nvPr/>
        </p:nvSpPr>
        <p:spPr bwMode="auto">
          <a:xfrm>
            <a:off x="250825" y="3379788"/>
            <a:ext cx="8642350" cy="2554287"/>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Τα ανατρεπτικά έργα της παιδικής λογοτεχνίας ανταποκρίνονται στην ανάγκη των καιρών για εκσυγχρονισμό, ανανέωση του περιεχομένου, της μορφής και τελικά της ίδιας της λειτουργίας των λαϊκών παραμυθιών. </a:t>
            </a:r>
          </a:p>
          <a:p>
            <a:pPr algn="just"/>
            <a:r>
              <a:rPr lang="el-GR" sz="2000" b="1">
                <a:latin typeface="Times New Roman" pitchFamily="18" charset="0"/>
                <a:cs typeface="Times New Roman" pitchFamily="18" charset="0"/>
              </a:rPr>
              <a:t>	Η συγγραφή ανατρεπτικών παιδικών κειμένων δεν απορρέει από μια αυταρέσκεια ή από μια εγωκεντρική πρόθεση των συγγραφέων με σκοπό να εκτονώσουν την επαναστατική τους διάθεση απέναντι στο λογοτεχνικό κατεστημένο, αλλά προέρχεται από μια πηγαία χιουμοριστική τάση για ένα ανατρεπτικό γλωσσικό παιχνίδισμα.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heel(4)">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7650" name="1 - Ορθογώνιο"/>
          <p:cNvSpPr>
            <a:spLocks noChangeArrowheads="1"/>
          </p:cNvSpPr>
          <p:nvPr/>
        </p:nvSpPr>
        <p:spPr bwMode="auto">
          <a:xfrm>
            <a:off x="250825" y="333375"/>
            <a:ext cx="8569325" cy="460375"/>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Παιδικά βιβλία που ανατρέπουν στερεότυπα και προκαταλήψεις</a:t>
            </a:r>
          </a:p>
        </p:txBody>
      </p:sp>
      <p:sp>
        <p:nvSpPr>
          <p:cNvPr id="27651" name="4 - TextBox"/>
          <p:cNvSpPr txBox="1">
            <a:spLocks noChangeArrowheads="1"/>
          </p:cNvSpPr>
          <p:nvPr/>
        </p:nvSpPr>
        <p:spPr bwMode="auto">
          <a:xfrm>
            <a:off x="0" y="1412875"/>
            <a:ext cx="9144000" cy="461963"/>
          </a:xfrm>
          <a:prstGeom prst="rect">
            <a:avLst/>
          </a:prstGeom>
          <a:noFill/>
          <a:ln w="9525">
            <a:noFill/>
            <a:miter lim="800000"/>
            <a:headEnd/>
            <a:tailEnd/>
          </a:ln>
        </p:spPr>
        <p:txBody>
          <a:bodyPr>
            <a:spAutoFit/>
          </a:bodyPr>
          <a:lstStyle/>
          <a:p>
            <a:pPr algn="ctr">
              <a:buFont typeface="Wingdings" pitchFamily="2" charset="2"/>
              <a:buChar char="v"/>
            </a:pPr>
            <a:r>
              <a:rPr lang="el-GR" sz="2400" b="1">
                <a:latin typeface="Times New Roman" pitchFamily="18" charset="0"/>
                <a:cs typeface="Times New Roman" pitchFamily="18" charset="0"/>
              </a:rPr>
              <a:t> Τα τρία μικρά λυκάκια</a:t>
            </a:r>
            <a:endParaRPr lang="el-GR" sz="2400">
              <a:latin typeface="Calibri" pitchFamily="34" charset="0"/>
            </a:endParaRPr>
          </a:p>
        </p:txBody>
      </p:sp>
      <p:pic>
        <p:nvPicPr>
          <p:cNvPr id="27652" name="1 - Εικόνα" descr="sfsgfgfs.png"/>
          <p:cNvPicPr>
            <a:picLocks noChangeAspect="1" noChangeArrowheads="1"/>
          </p:cNvPicPr>
          <p:nvPr/>
        </p:nvPicPr>
        <p:blipFill>
          <a:blip r:embed="rId2"/>
          <a:srcRect/>
          <a:stretch>
            <a:fillRect/>
          </a:stretch>
        </p:blipFill>
        <p:spPr bwMode="auto">
          <a:xfrm>
            <a:off x="3851275" y="1916113"/>
            <a:ext cx="1584325" cy="2200275"/>
          </a:xfrm>
          <a:prstGeom prst="rect">
            <a:avLst/>
          </a:prstGeom>
          <a:noFill/>
          <a:ln w="9525">
            <a:noFill/>
            <a:miter lim="800000"/>
            <a:headEnd/>
            <a:tailEnd/>
          </a:ln>
        </p:spPr>
      </p:pic>
      <p:sp>
        <p:nvSpPr>
          <p:cNvPr id="7" name="6 - TextBox"/>
          <p:cNvSpPr txBox="1">
            <a:spLocks noChangeArrowheads="1"/>
          </p:cNvSpPr>
          <p:nvPr/>
        </p:nvSpPr>
        <p:spPr bwMode="auto">
          <a:xfrm>
            <a:off x="323850" y="4292600"/>
            <a:ext cx="8569325" cy="2554288"/>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a:t>
            </a:r>
          </a:p>
          <a:p>
            <a:pPr algn="just"/>
            <a:r>
              <a:rPr lang="el-GR" sz="2000" b="1">
                <a:latin typeface="Times New Roman" pitchFamily="18" charset="0"/>
                <a:cs typeface="Times New Roman" pitchFamily="18" charset="0"/>
              </a:rPr>
              <a:t>	Στο παραμύθι «τα τρία μικρά λυκάκια», το οποίο ταυτίζεται δομικά με το αρχικό παραμύθι «τα τρία μικρά γουρουνάκια», οι ρόλοι αντιστρέφονται και τα λυκάκια είναι ανυπεράσπιστα μπροστά στο κακό γουρούνι. Όμως οι χαρακτήρες εδώ δεν είναι στατικοί, αλλά εξελίσσονται, ενώ στο τέλος του έργου τα λυκόπουλα και το γουρούνι συνυπάρχουν αρμονικά και παίζουν μαζί. </a:t>
            </a:r>
            <a:r>
              <a:rPr lang="el-GR" sz="2000">
                <a:latin typeface="Calibri" pitchFamily="34" charset="0"/>
              </a:rPr>
              <a:t/>
            </a:r>
            <a:br>
              <a:rPr lang="el-GR" sz="2000">
                <a:latin typeface="Calibri" pitchFamily="34" charset="0"/>
              </a:rPr>
            </a:br>
            <a:endParaRPr lang="el-GR" sz="20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8674" name="1 - Ορθογώνιο"/>
          <p:cNvSpPr>
            <a:spLocks noChangeArrowheads="1"/>
          </p:cNvSpPr>
          <p:nvPr/>
        </p:nvSpPr>
        <p:spPr bwMode="auto">
          <a:xfrm>
            <a:off x="250825" y="333375"/>
            <a:ext cx="8569325" cy="460375"/>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Παιδικά βιβλία που ανατρέπουν στερεότυπα και προκαταλήψεις</a:t>
            </a:r>
          </a:p>
        </p:txBody>
      </p:sp>
      <p:sp>
        <p:nvSpPr>
          <p:cNvPr id="28675" name="2 - TextBox"/>
          <p:cNvSpPr txBox="1">
            <a:spLocks noChangeArrowheads="1"/>
          </p:cNvSpPr>
          <p:nvPr/>
        </p:nvSpPr>
        <p:spPr bwMode="auto">
          <a:xfrm>
            <a:off x="250825" y="1268413"/>
            <a:ext cx="8569325" cy="461962"/>
          </a:xfrm>
          <a:prstGeom prst="rect">
            <a:avLst/>
          </a:prstGeom>
          <a:noFill/>
          <a:ln w="9525">
            <a:noFill/>
            <a:miter lim="800000"/>
            <a:headEnd/>
            <a:tailEnd/>
          </a:ln>
        </p:spPr>
        <p:txBody>
          <a:bodyPr>
            <a:spAutoFit/>
          </a:bodyPr>
          <a:lstStyle/>
          <a:p>
            <a:pPr algn="ctr">
              <a:buFont typeface="Wingdings" pitchFamily="2" charset="2"/>
              <a:buChar char="v"/>
            </a:pPr>
            <a:r>
              <a:rPr lang="el-GR" sz="2400" b="1">
                <a:latin typeface="Times New Roman" pitchFamily="18" charset="0"/>
                <a:cs typeface="Times New Roman" pitchFamily="18" charset="0"/>
              </a:rPr>
              <a:t>Και οι κακοί έχουν ψυχή</a:t>
            </a:r>
          </a:p>
        </p:txBody>
      </p:sp>
      <p:pic>
        <p:nvPicPr>
          <p:cNvPr id="28676" name="9 - Εικόνα" descr="gmkldg.png"/>
          <p:cNvPicPr>
            <a:picLocks noChangeAspect="1" noChangeArrowheads="1"/>
          </p:cNvPicPr>
          <p:nvPr/>
        </p:nvPicPr>
        <p:blipFill>
          <a:blip r:embed="rId2"/>
          <a:srcRect/>
          <a:stretch>
            <a:fillRect/>
          </a:stretch>
        </p:blipFill>
        <p:spPr bwMode="auto">
          <a:xfrm>
            <a:off x="3708400" y="1773238"/>
            <a:ext cx="1609725" cy="2200275"/>
          </a:xfrm>
          <a:prstGeom prst="rect">
            <a:avLst/>
          </a:prstGeom>
          <a:noFill/>
          <a:ln w="9525">
            <a:noFill/>
            <a:miter lim="800000"/>
            <a:headEnd/>
            <a:tailEnd/>
          </a:ln>
        </p:spPr>
      </p:pic>
      <p:sp>
        <p:nvSpPr>
          <p:cNvPr id="5" name="4 - TextBox"/>
          <p:cNvSpPr txBox="1">
            <a:spLocks noChangeArrowheads="1"/>
          </p:cNvSpPr>
          <p:nvPr/>
        </p:nvSpPr>
        <p:spPr bwMode="auto">
          <a:xfrm>
            <a:off x="323850" y="4221163"/>
            <a:ext cx="8496300" cy="1938337"/>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Στο βιβλίο αυτό, το δικαίωμα εισήγησης έχουν μόνο οι συνάδελφοι κακοί ήρωες, το συνέδριο όμως είναι ανοιχτό στο κοινό. Επιδεικνύοντας άψογες οργανωτικές ικανότητες ο λύκος αποστέλλει επίσημες προσκλήσεις, οργανώνει το catering, τη διαμονή των εισηγητών, συντονίζει τις συζητήσεις κι όλα αυτά κινούμενος από το παράπονο που τον πνίγει για τον άχαρο ρόλο που του έχει επιφυλάξει η παιδική λογοτεχνία.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9698" name="1 - Ορθογώνιο"/>
          <p:cNvSpPr>
            <a:spLocks noChangeArrowheads="1"/>
          </p:cNvSpPr>
          <p:nvPr/>
        </p:nvSpPr>
        <p:spPr bwMode="auto">
          <a:xfrm>
            <a:off x="250825" y="333375"/>
            <a:ext cx="8569325" cy="460375"/>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Παιδικά βιβλία που ανατρέπουν στερεότυπα και προκαταλήψεις</a:t>
            </a:r>
          </a:p>
        </p:txBody>
      </p:sp>
      <p:sp>
        <p:nvSpPr>
          <p:cNvPr id="29699" name="2 - TextBox"/>
          <p:cNvSpPr txBox="1">
            <a:spLocks noChangeArrowheads="1"/>
          </p:cNvSpPr>
          <p:nvPr/>
        </p:nvSpPr>
        <p:spPr bwMode="auto">
          <a:xfrm>
            <a:off x="1331913" y="1125538"/>
            <a:ext cx="6408737" cy="460375"/>
          </a:xfrm>
          <a:prstGeom prst="rect">
            <a:avLst/>
          </a:prstGeom>
          <a:noFill/>
          <a:ln w="9525">
            <a:noFill/>
            <a:miter lim="800000"/>
            <a:headEnd/>
            <a:tailEnd/>
          </a:ln>
        </p:spPr>
        <p:txBody>
          <a:bodyPr>
            <a:spAutoFit/>
          </a:bodyPr>
          <a:lstStyle/>
          <a:p>
            <a:pPr algn="ctr">
              <a:buFont typeface="Wingdings" pitchFamily="2" charset="2"/>
              <a:buChar char="v"/>
            </a:pPr>
            <a:r>
              <a:rPr lang="el-GR">
                <a:latin typeface="Calibri" pitchFamily="34" charset="0"/>
              </a:rPr>
              <a:t> </a:t>
            </a:r>
            <a:r>
              <a:rPr lang="el-GR" sz="2400" b="1">
                <a:latin typeface="Times New Roman" pitchFamily="18" charset="0"/>
                <a:cs typeface="Times New Roman" pitchFamily="18" charset="0"/>
              </a:rPr>
              <a:t>Ο καλόκαρδος λύκος</a:t>
            </a:r>
          </a:p>
        </p:txBody>
      </p:sp>
      <p:pic>
        <p:nvPicPr>
          <p:cNvPr id="29700" name="3 - Εικόνα" descr="C:\Users\Νατάσα\Desktop\untitled.png"/>
          <p:cNvPicPr>
            <a:picLocks noChangeAspect="1" noChangeArrowheads="1"/>
          </p:cNvPicPr>
          <p:nvPr/>
        </p:nvPicPr>
        <p:blipFill>
          <a:blip r:embed="rId2"/>
          <a:srcRect/>
          <a:stretch>
            <a:fillRect/>
          </a:stretch>
        </p:blipFill>
        <p:spPr bwMode="auto">
          <a:xfrm>
            <a:off x="3779838" y="1700213"/>
            <a:ext cx="1584325" cy="2154237"/>
          </a:xfrm>
          <a:prstGeom prst="rect">
            <a:avLst/>
          </a:prstGeom>
          <a:noFill/>
          <a:ln w="9525">
            <a:noFill/>
            <a:miter lim="800000"/>
            <a:headEnd/>
            <a:tailEnd/>
          </a:ln>
        </p:spPr>
      </p:pic>
      <p:sp>
        <p:nvSpPr>
          <p:cNvPr id="5" name="4 - TextBox"/>
          <p:cNvSpPr txBox="1">
            <a:spLocks noChangeArrowheads="1"/>
          </p:cNvSpPr>
          <p:nvPr/>
        </p:nvSpPr>
        <p:spPr bwMode="auto">
          <a:xfrm>
            <a:off x="250825" y="3995738"/>
            <a:ext cx="8642350" cy="2862262"/>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Το παραμύθι αυτό αναφέρεται στην ιστορία του νεαρού λύκου Λουκά που μεγάλωσε και αφήνει την οικογένειά του για να ζήσει μόνος του πια. Πριν φύγει  παίρνει από τον μπαμπά του μία λίστα με όλα όσα μπορεί να φάει. Στην πορεία του συνάντησε διαδοχικά ήρωες γνωστών παραμυθιών με πρωταγωνιστή τον “κακό λύκο’. Κάθε φορά εξέταζε αν αυτοί που συναντούσε υπήρχαν στον κατάλογό του. Όταν διαπίστωνε ότι όντως υπήρχαν και ετοιμαζόταν να τους φάει, εκείνοι τον παρακαλούσαν να τους αφήσει να ζήσουν. Ο Λουκάς ήταν πολύ καλόκαρδος και έτσι τους άφηνε να ζήσουν! Όμως πεινούσε πολύ!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30722" name="1 - Ορθογώνιο"/>
          <p:cNvSpPr>
            <a:spLocks noChangeArrowheads="1"/>
          </p:cNvSpPr>
          <p:nvPr/>
        </p:nvSpPr>
        <p:spPr bwMode="auto">
          <a:xfrm>
            <a:off x="250825" y="333375"/>
            <a:ext cx="8569325" cy="460375"/>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Παιδικά βιβλία που ανατρέπουν στερεότυπα και προκαταλήψεις</a:t>
            </a:r>
          </a:p>
        </p:txBody>
      </p:sp>
      <p:sp>
        <p:nvSpPr>
          <p:cNvPr id="30723" name="2 - TextBox"/>
          <p:cNvSpPr txBox="1">
            <a:spLocks noChangeArrowheads="1"/>
          </p:cNvSpPr>
          <p:nvPr/>
        </p:nvSpPr>
        <p:spPr bwMode="auto">
          <a:xfrm>
            <a:off x="1619250" y="981075"/>
            <a:ext cx="6265863" cy="461963"/>
          </a:xfrm>
          <a:prstGeom prst="rect">
            <a:avLst/>
          </a:prstGeom>
          <a:noFill/>
          <a:ln w="9525">
            <a:noFill/>
            <a:miter lim="800000"/>
            <a:headEnd/>
            <a:tailEnd/>
          </a:ln>
        </p:spPr>
        <p:txBody>
          <a:bodyPr>
            <a:spAutoFit/>
          </a:bodyPr>
          <a:lstStyle/>
          <a:p>
            <a:pPr algn="ctr">
              <a:buFont typeface="Wingdings" pitchFamily="2" charset="2"/>
              <a:buChar char="v"/>
            </a:pPr>
            <a:r>
              <a:rPr lang="el-GR">
                <a:latin typeface="Calibri" pitchFamily="34" charset="0"/>
              </a:rPr>
              <a:t> </a:t>
            </a:r>
            <a:r>
              <a:rPr lang="el-GR" sz="2400" b="1">
                <a:latin typeface="Times New Roman" pitchFamily="18" charset="0"/>
                <a:cs typeface="Times New Roman" pitchFamily="18" charset="0"/>
              </a:rPr>
              <a:t>Τα πρόβατα ντύθηκαν λύκοι</a:t>
            </a:r>
          </a:p>
        </p:txBody>
      </p:sp>
      <p:pic>
        <p:nvPicPr>
          <p:cNvPr id="30724" name="4 - Εικόνα" descr="jk.png"/>
          <p:cNvPicPr>
            <a:picLocks noChangeAspect="1" noChangeArrowheads="1"/>
          </p:cNvPicPr>
          <p:nvPr/>
        </p:nvPicPr>
        <p:blipFill>
          <a:blip r:embed="rId2"/>
          <a:srcRect/>
          <a:stretch>
            <a:fillRect/>
          </a:stretch>
        </p:blipFill>
        <p:spPr bwMode="auto">
          <a:xfrm>
            <a:off x="3779838" y="1557338"/>
            <a:ext cx="1584325" cy="2200275"/>
          </a:xfrm>
          <a:prstGeom prst="rect">
            <a:avLst/>
          </a:prstGeom>
          <a:noFill/>
          <a:ln w="9525">
            <a:noFill/>
            <a:miter lim="800000"/>
            <a:headEnd/>
            <a:tailEnd/>
          </a:ln>
        </p:spPr>
      </p:pic>
      <p:sp>
        <p:nvSpPr>
          <p:cNvPr id="5" name="4 - TextBox"/>
          <p:cNvSpPr txBox="1">
            <a:spLocks noChangeArrowheads="1"/>
          </p:cNvSpPr>
          <p:nvPr/>
        </p:nvSpPr>
        <p:spPr bwMode="auto">
          <a:xfrm>
            <a:off x="0" y="3860800"/>
            <a:ext cx="9144000" cy="2554288"/>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Οι λύκοι στο βιβλίο αυτό δεν είναι κακοί, είναι απλώς απατεώνες. Όσο για τη λύση στο αίνιγμα της εξαφάνισης των πανωφοριών που τους εμπιστεύτηκαν τρία ανυποψίαστα πρόβατα, θα τη δώσει τελικά ένας δαιμόνιος ντετέκτιβ. 	Γλωσσικά τυποποιημένη, χωρίς κάποιο άλλο ­ συναισθηματικό ή παιδαγωγικό ­ υπόβαθρο η ιστορία του Κιταμούρα θα περνούσε μάλλον απαρατήρητη, αν δεν συνοδευόταν από μια πραγματικά πρωτότυπη και ευφάνταστη εικονογράφηση, που τη χαρακτηρίζουν το χιούμορ, ένα νευρικό πενάκι και οι αιφνιδιαστικές εκρήξεις των χρωμάτων.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31746" name="1 - Ορθογώνιο"/>
          <p:cNvSpPr>
            <a:spLocks noChangeArrowheads="1"/>
          </p:cNvSpPr>
          <p:nvPr/>
        </p:nvSpPr>
        <p:spPr bwMode="auto">
          <a:xfrm>
            <a:off x="250825" y="333375"/>
            <a:ext cx="8569325" cy="460375"/>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Παιδικά βιβλία που ανατρέπουν στερεότυπα και προκαταλήψεις</a:t>
            </a:r>
          </a:p>
        </p:txBody>
      </p:sp>
      <p:sp>
        <p:nvSpPr>
          <p:cNvPr id="31747" name="2 - TextBox"/>
          <p:cNvSpPr txBox="1">
            <a:spLocks noChangeArrowheads="1"/>
          </p:cNvSpPr>
          <p:nvPr/>
        </p:nvSpPr>
        <p:spPr bwMode="auto">
          <a:xfrm>
            <a:off x="1258888" y="908050"/>
            <a:ext cx="6842125" cy="461963"/>
          </a:xfrm>
          <a:prstGeom prst="rect">
            <a:avLst/>
          </a:prstGeom>
          <a:noFill/>
          <a:ln w="9525">
            <a:noFill/>
            <a:miter lim="800000"/>
            <a:headEnd/>
            <a:tailEnd/>
          </a:ln>
        </p:spPr>
        <p:txBody>
          <a:bodyPr>
            <a:spAutoFit/>
          </a:bodyPr>
          <a:lstStyle/>
          <a:p>
            <a:pPr algn="ctr">
              <a:buFont typeface="Wingdings" pitchFamily="2" charset="2"/>
              <a:buChar char="v"/>
            </a:pPr>
            <a:r>
              <a:rPr lang="el-GR">
                <a:latin typeface="Calibri" pitchFamily="34" charset="0"/>
              </a:rPr>
              <a:t> </a:t>
            </a:r>
            <a:r>
              <a:rPr lang="el-GR" sz="2400" b="1">
                <a:latin typeface="Times New Roman" pitchFamily="18" charset="0"/>
                <a:cs typeface="Times New Roman" pitchFamily="18" charset="0"/>
              </a:rPr>
              <a:t>Το γεύμα των λύκων</a:t>
            </a:r>
          </a:p>
        </p:txBody>
      </p:sp>
      <p:pic>
        <p:nvPicPr>
          <p:cNvPr id="31748" name="0 - Εικόνα" descr="untitled.png"/>
          <p:cNvPicPr>
            <a:picLocks noChangeAspect="1" noChangeArrowheads="1"/>
          </p:cNvPicPr>
          <p:nvPr/>
        </p:nvPicPr>
        <p:blipFill>
          <a:blip r:embed="rId2"/>
          <a:srcRect/>
          <a:stretch>
            <a:fillRect/>
          </a:stretch>
        </p:blipFill>
        <p:spPr bwMode="auto">
          <a:xfrm>
            <a:off x="4067175" y="1484313"/>
            <a:ext cx="1584325" cy="2200275"/>
          </a:xfrm>
          <a:prstGeom prst="rect">
            <a:avLst/>
          </a:prstGeom>
          <a:noFill/>
          <a:ln w="9525">
            <a:noFill/>
            <a:miter lim="800000"/>
            <a:headEnd/>
            <a:tailEnd/>
          </a:ln>
        </p:spPr>
      </p:pic>
      <p:sp>
        <p:nvSpPr>
          <p:cNvPr id="5" name="4 - TextBox"/>
          <p:cNvSpPr txBox="1">
            <a:spLocks noChangeArrowheads="1"/>
          </p:cNvSpPr>
          <p:nvPr/>
        </p:nvSpPr>
        <p:spPr bwMode="auto">
          <a:xfrm>
            <a:off x="250825" y="4292600"/>
            <a:ext cx="8569325" cy="2247900"/>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Ο Μελέτης, το μικρό γουρουνάκι, κάνει αμέριμνο βόλτα στο δάσος, όπου παραμονεύει ο Λουκάς ο λύκος. Ο τελευταίος τον αρπάζει με σκοπό να τον ταΐσει και, όταν παχύνει αρκετά, να τον φάει με την οικογένειά του. Ο Μελέτης όμως μαγειρεύει, καθαρίζει, φροντίζει το Λουκά, ενώ συγχρόνως του κρατάει καλή παρέα με αποτέλεσμα να κερδίσει πολύ γρήγορα την συμπάθειά του και να κάνει το λύκο να αλλάξει τα αρχικά σχέδια που είχε γι’ αυτόν.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pic>
        <p:nvPicPr>
          <p:cNvPr id="14338" name="1 - Εικόνα" descr="C:\Users\Νατάσα\Desktop\jklj.jpg"/>
          <p:cNvPicPr>
            <a:picLocks noChangeAspect="1" noChangeArrowheads="1"/>
          </p:cNvPicPr>
          <p:nvPr/>
        </p:nvPicPr>
        <p:blipFill>
          <a:blip r:embed="rId2"/>
          <a:srcRect/>
          <a:stretch>
            <a:fillRect/>
          </a:stretch>
        </p:blipFill>
        <p:spPr bwMode="auto">
          <a:xfrm>
            <a:off x="1908175" y="333375"/>
            <a:ext cx="5759450" cy="2590800"/>
          </a:xfrm>
          <a:prstGeom prst="rect">
            <a:avLst/>
          </a:prstGeom>
          <a:noFill/>
          <a:ln w="9525">
            <a:noFill/>
            <a:miter lim="800000"/>
            <a:headEnd/>
            <a:tailEnd/>
          </a:ln>
        </p:spPr>
      </p:pic>
      <p:sp>
        <p:nvSpPr>
          <p:cNvPr id="3" name="2 - Οριζόντιος πάπυρος"/>
          <p:cNvSpPr/>
          <p:nvPr/>
        </p:nvSpPr>
        <p:spPr>
          <a:xfrm>
            <a:off x="1908175" y="2997200"/>
            <a:ext cx="5903913" cy="3860800"/>
          </a:xfrm>
          <a:prstGeom prst="horizontalScroll">
            <a:avLst/>
          </a:prstGeom>
          <a:solidFill>
            <a:srgbClr val="FFCCCC"/>
          </a:solidFill>
          <a:ln>
            <a:solidFill>
              <a:schemeClr val="accent1">
                <a:shade val="50000"/>
                <a:alpha val="6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i="1" dirty="0">
                <a:solidFill>
                  <a:schemeClr val="tx1"/>
                </a:solidFill>
                <a:latin typeface="Times New Roman" pitchFamily="18" charset="0"/>
                <a:cs typeface="Times New Roman" pitchFamily="18" charset="0"/>
              </a:rPr>
              <a:t>Σαν το σιτάρι σπέρνεται στον κόσμο η αλήθεια κι απ’ τον καθάριο σπόρο της φυτρώνουν παραμύθια.</a:t>
            </a:r>
            <a:endParaRPr lang="el-GR" sz="2000" b="1" dirty="0">
              <a:solidFill>
                <a:schemeClr val="tx1"/>
              </a:solidFill>
              <a:latin typeface="Times New Roman" pitchFamily="18" charset="0"/>
              <a:cs typeface="Times New Roman" pitchFamily="18" charset="0"/>
            </a:endParaRPr>
          </a:p>
          <a:p>
            <a:pPr algn="ctr" fontAlgn="auto">
              <a:spcBef>
                <a:spcPts val="0"/>
              </a:spcBef>
              <a:spcAft>
                <a:spcPts val="0"/>
              </a:spcAft>
              <a:defRPr/>
            </a:pPr>
            <a:r>
              <a:rPr lang="el-GR" sz="2000" b="1" i="1" dirty="0">
                <a:solidFill>
                  <a:schemeClr val="tx1"/>
                </a:solidFill>
                <a:latin typeface="Times New Roman" pitchFamily="18" charset="0"/>
                <a:cs typeface="Times New Roman" pitchFamily="18" charset="0"/>
              </a:rPr>
              <a:t>Καλότυχος όποιος μπορεί τα στάχυα να θερίσει και το σιτάρι απ’ τ’ άχυρο καλά να ξεχωρίσει.</a:t>
            </a:r>
            <a:endParaRPr lang="el-GR" sz="2000" b="1" dirty="0">
              <a:solidFill>
                <a:schemeClr val="tx1"/>
              </a:solidFill>
              <a:latin typeface="Times New Roman" pitchFamily="18" charset="0"/>
              <a:cs typeface="Times New Roman" pitchFamily="18" charset="0"/>
            </a:endParaRPr>
          </a:p>
          <a:p>
            <a:pPr algn="ctr" fontAlgn="auto">
              <a:spcBef>
                <a:spcPts val="0"/>
              </a:spcBef>
              <a:spcAft>
                <a:spcPts val="0"/>
              </a:spcAft>
              <a:defRPr/>
            </a:pPr>
            <a:r>
              <a:rPr lang="el-GR" sz="2000" b="1" i="1" dirty="0">
                <a:solidFill>
                  <a:schemeClr val="tx1"/>
                </a:solidFill>
                <a:latin typeface="Times New Roman" pitchFamily="18" charset="0"/>
                <a:cs typeface="Times New Roman" pitchFamily="18" charset="0"/>
              </a:rPr>
              <a:t>Για το μικρό τον κόπο του μεγάλο κέρδος μένει όλη η αλήθεια που θα βρει στα ψέματα κρυμμένη</a:t>
            </a:r>
            <a:r>
              <a:rPr lang="el-GR" sz="2000" b="1" dirty="0">
                <a:solidFill>
                  <a:schemeClr val="tx1"/>
                </a:solidFill>
                <a:latin typeface="Times New Roman" pitchFamily="18" charset="0"/>
                <a:cs typeface="Times New Roman" pitchFamily="18" charset="0"/>
              </a:rPr>
              <a:t>.</a:t>
            </a:r>
          </a:p>
          <a:p>
            <a:pPr algn="ctr" fontAlgn="auto">
              <a:spcBef>
                <a:spcPts val="0"/>
              </a:spcBef>
              <a:spcAft>
                <a:spcPts val="0"/>
              </a:spcAft>
              <a:defRPr/>
            </a:pPr>
            <a:r>
              <a:rPr lang="el-GR" sz="2000" b="1" i="1" dirty="0">
                <a:solidFill>
                  <a:schemeClr val="tx1"/>
                </a:solidFill>
                <a:latin typeface="Times New Roman" pitchFamily="18" charset="0"/>
                <a:cs typeface="Times New Roman" pitchFamily="18" charset="0"/>
              </a:rPr>
              <a:t>Γεώργιος Δροσίνης</a:t>
            </a:r>
            <a:endParaRPr lang="el-GR" sz="20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32770" name="2 - TextBox"/>
          <p:cNvSpPr txBox="1">
            <a:spLocks noChangeArrowheads="1"/>
          </p:cNvSpPr>
          <p:nvPr/>
        </p:nvSpPr>
        <p:spPr bwMode="auto">
          <a:xfrm>
            <a:off x="971550" y="0"/>
            <a:ext cx="7777163" cy="523875"/>
          </a:xfrm>
          <a:prstGeom prst="rect">
            <a:avLst/>
          </a:prstGeom>
          <a:noFill/>
          <a:ln w="9525">
            <a:noFill/>
            <a:miter lim="800000"/>
            <a:headEnd/>
            <a:tailEnd/>
          </a:ln>
        </p:spPr>
        <p:txBody>
          <a:bodyPr>
            <a:spAutoFit/>
          </a:bodyPr>
          <a:lstStyle/>
          <a:p>
            <a:pPr algn="ctr"/>
            <a:r>
              <a:rPr lang="el-GR" sz="2800" b="1">
                <a:solidFill>
                  <a:schemeClr val="tx2"/>
                </a:solidFill>
                <a:latin typeface="Times New Roman" pitchFamily="18" charset="0"/>
                <a:cs typeface="Times New Roman" pitchFamily="18" charset="0"/>
              </a:rPr>
              <a:t>«ΔΙΔΑΚΤΙΚΗ ΠΡΟΤΑΣΗ»</a:t>
            </a:r>
          </a:p>
        </p:txBody>
      </p:sp>
      <p:sp>
        <p:nvSpPr>
          <p:cNvPr id="22529" name="AutoShape 1"/>
          <p:cNvSpPr>
            <a:spLocks noChangeArrowheads="1"/>
          </p:cNvSpPr>
          <p:nvPr/>
        </p:nvSpPr>
        <p:spPr bwMode="auto">
          <a:xfrm>
            <a:off x="0" y="404813"/>
            <a:ext cx="9144000" cy="6192837"/>
          </a:xfrm>
          <a:prstGeom prst="flowChartPunchedTape">
            <a:avLst/>
          </a:prstGeom>
          <a:gradFill rotWithShape="1">
            <a:gsLst>
              <a:gs pos="0">
                <a:srgbClr val="FFCCFF"/>
              </a:gs>
              <a:gs pos="100000">
                <a:srgbClr val="FF66FF"/>
              </a:gs>
            </a:gsLst>
            <a:lin ang="5400000" scaled="1"/>
          </a:gradFill>
          <a:ln w="22225" cap="rnd">
            <a:solidFill>
              <a:srgbClr val="4F81BD"/>
            </a:solidFill>
            <a:prstDash val="sysDot"/>
            <a:miter lim="800000"/>
            <a:headEnd/>
            <a:tailEnd/>
          </a:ln>
        </p:spPr>
        <p:txBody>
          <a:bodyPr/>
          <a:lstStyle/>
          <a:p>
            <a:pPr algn="ctr">
              <a:defRPr/>
            </a:pPr>
            <a:r>
              <a:rPr lang="el-GR" sz="2000" b="1" i="1" dirty="0">
                <a:latin typeface="Times New Roman" pitchFamily="18" charset="0"/>
                <a:cs typeface="Arial" pitchFamily="34" charset="0"/>
              </a:rPr>
              <a:t>«Είναι σημαντικό να παρέχουμε στους μαθητές αυτό που αποκαλούμε «πολλαπλά σημεία εισαγωγής» (multiple entry points).Tα παιδιά δε μαθαίνουν όλα με τον ίδιο τρόπο, δεν είναι τα ίδια πράγματα ενδιαφέροντα για όλα τα παιδιά. Θα έλεγα ότι μπορείς να προσεγγίσεις σχεδόν κάθε ενδιαφέρουσα θεματική ενότητα με ποικίλους τρόπους. Χρειαζόμαστε να δώσουμε στα παιδιά μια ευκαιρία στο σχολείο να μπουν στο δωμάτιο από διαφορετικά παράθυρα, ώστε να μιλήσουν, αλλά να είναι ικανά να διακρίνουν τις σχέσεις ανάμεσα στα διαφορετικά είδη των παραθύρων».</a:t>
            </a:r>
            <a:endParaRPr lang="el-GR" sz="2000" b="1" dirty="0">
              <a:latin typeface="Times New Roman" pitchFamily="18" charset="0"/>
              <a:cs typeface="Arial" pitchFamily="34" charset="0"/>
            </a:endParaRPr>
          </a:p>
          <a:p>
            <a:pPr algn="ctr">
              <a:spcAft>
                <a:spcPts val="1000"/>
              </a:spcAft>
              <a:defRPr/>
            </a:pPr>
            <a:r>
              <a:rPr lang="el-GR" sz="2000" b="1" dirty="0" err="1">
                <a:latin typeface="Times New Roman" pitchFamily="18" charset="0"/>
                <a:cs typeface="Arial" pitchFamily="34" charset="0"/>
              </a:rPr>
              <a:t>Howard</a:t>
            </a:r>
            <a:r>
              <a:rPr lang="el-GR" sz="2000" b="1" dirty="0">
                <a:latin typeface="Times New Roman" pitchFamily="18" charset="0"/>
                <a:cs typeface="Arial" pitchFamily="34" charset="0"/>
              </a:rPr>
              <a:t> </a:t>
            </a:r>
            <a:r>
              <a:rPr lang="el-GR" sz="2000" b="1" dirty="0" err="1">
                <a:latin typeface="Times New Roman" pitchFamily="18" charset="0"/>
                <a:cs typeface="Arial" pitchFamily="34" charset="0"/>
              </a:rPr>
              <a:t>Gardner</a:t>
            </a:r>
            <a:endParaRPr lang="el-GR" sz="2000" b="1" dirty="0">
              <a:latin typeface="Times New Roman" pitchFamily="18" charset="0"/>
              <a:cs typeface="Arial" pitchFamily="34" charset="0"/>
            </a:endParaRPr>
          </a:p>
          <a:p>
            <a:pPr algn="ctr">
              <a:defRPr/>
            </a:pPr>
            <a:r>
              <a:rPr lang="el-GR" sz="2000" b="1" i="1" dirty="0">
                <a:latin typeface="Times New Roman" pitchFamily="18" charset="0"/>
                <a:cs typeface="Arial" pitchFamily="34" charset="0"/>
              </a:rPr>
              <a:t>«Το να πλήττεις μπροστά στο κείμενο σημαίνει ότι δεν μπορείς να το αναπαράγεις, </a:t>
            </a:r>
            <a:r>
              <a:rPr lang="el-GR" sz="2000" b="1" i="1" dirty="0" err="1">
                <a:latin typeface="Times New Roman" pitchFamily="18" charset="0"/>
                <a:cs typeface="Arial" pitchFamily="34" charset="0"/>
              </a:rPr>
              <a:t>νατο</a:t>
            </a:r>
            <a:r>
              <a:rPr lang="el-GR" sz="2000" b="1" i="1" dirty="0">
                <a:latin typeface="Times New Roman" pitchFamily="18" charset="0"/>
                <a:cs typeface="Arial" pitchFamily="34" charset="0"/>
              </a:rPr>
              <a:t> παίξεις, να το αποσυνθέσεις, να το βάλεις μπροστά».</a:t>
            </a:r>
          </a:p>
          <a:p>
            <a:pPr algn="ctr">
              <a:spcAft>
                <a:spcPts val="1000"/>
              </a:spcAft>
              <a:defRPr/>
            </a:pPr>
            <a:r>
              <a:rPr lang="el-GR" sz="2000" b="1" dirty="0" err="1">
                <a:latin typeface="Times New Roman" pitchFamily="18" charset="0"/>
                <a:cs typeface="Arial" pitchFamily="34" charset="0"/>
              </a:rPr>
              <a:t>R.Barthes</a:t>
            </a:r>
            <a:endParaRPr lang="el-GR" sz="2000" b="1" dirty="0">
              <a:latin typeface="Times New Roman" pitchFamily="18" charset="0"/>
              <a:cs typeface="Arial" pitchFamily="34" charset="0"/>
            </a:endParaRPr>
          </a:p>
          <a:p>
            <a:pPr algn="ctr">
              <a:spcAft>
                <a:spcPts val="1000"/>
              </a:spcAft>
              <a:defRPr/>
            </a:pPr>
            <a:endParaRPr lang="el-GR" sz="2000" b="1" dirty="0">
              <a:solidFill>
                <a:schemeClr val="accent2">
                  <a:lumMod val="75000"/>
                </a:schemeClr>
              </a:solidFill>
              <a:latin typeface="Times New Roman" pitchFamily="18" charset="0"/>
              <a:cs typeface="Arial" pitchFamily="34" charset="0"/>
            </a:endParaRPr>
          </a:p>
          <a:p>
            <a:pPr>
              <a:defRPr/>
            </a:pPr>
            <a:endParaRPr lang="el-GR" sz="2000" dirty="0">
              <a:solidFill>
                <a:schemeClr val="accent2">
                  <a:lumMod val="7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2529"/>
                                        </p:tgtEl>
                                        <p:attrNameLst>
                                          <p:attrName>style.visibility</p:attrName>
                                        </p:attrNameLst>
                                      </p:cBhvr>
                                      <p:to>
                                        <p:strVal val="visible"/>
                                      </p:to>
                                    </p:set>
                                    <p:animEffect transition="in" filter="wheel(4)">
                                      <p:cBhvr>
                                        <p:cTn id="7" dur="2000"/>
                                        <p:tgtEl>
                                          <p:spTgt spid="225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33794" name="1 - TextBox"/>
          <p:cNvSpPr txBox="1">
            <a:spLocks noChangeArrowheads="1"/>
          </p:cNvSpPr>
          <p:nvPr/>
        </p:nvSpPr>
        <p:spPr bwMode="auto">
          <a:xfrm>
            <a:off x="0" y="0"/>
            <a:ext cx="9144000" cy="523875"/>
          </a:xfrm>
          <a:prstGeom prst="rect">
            <a:avLst/>
          </a:prstGeom>
          <a:noFill/>
          <a:ln w="9525">
            <a:noFill/>
            <a:miter lim="800000"/>
            <a:headEnd/>
            <a:tailEnd/>
          </a:ln>
        </p:spPr>
        <p:txBody>
          <a:bodyPr>
            <a:spAutoFit/>
          </a:bodyPr>
          <a:lstStyle/>
          <a:p>
            <a:pPr algn="ctr"/>
            <a:r>
              <a:rPr lang="el-GR" sz="2800" b="1">
                <a:solidFill>
                  <a:schemeClr val="tx2"/>
                </a:solidFill>
                <a:latin typeface="Times New Roman" pitchFamily="18" charset="0"/>
                <a:cs typeface="Times New Roman" pitchFamily="18" charset="0"/>
              </a:rPr>
              <a:t>«ΔΙΔΑΚΤΙΚΗ ΠΡΟΤΑΣΗ»</a:t>
            </a:r>
          </a:p>
        </p:txBody>
      </p:sp>
      <p:sp>
        <p:nvSpPr>
          <p:cNvPr id="3" name="2 - TextBox"/>
          <p:cNvSpPr txBox="1">
            <a:spLocks noChangeArrowheads="1"/>
          </p:cNvSpPr>
          <p:nvPr/>
        </p:nvSpPr>
        <p:spPr bwMode="auto">
          <a:xfrm>
            <a:off x="250825" y="836613"/>
            <a:ext cx="8569325" cy="2678112"/>
          </a:xfrm>
          <a:prstGeom prst="rect">
            <a:avLst/>
          </a:prstGeom>
          <a:noFill/>
          <a:ln w="9525">
            <a:noFill/>
            <a:miter lim="800000"/>
            <a:headEnd/>
            <a:tailEnd/>
          </a:ln>
        </p:spPr>
        <p:txBody>
          <a:bodyPr>
            <a:spAutoFit/>
          </a:bodyPr>
          <a:lstStyle/>
          <a:p>
            <a:pPr algn="ctr"/>
            <a:r>
              <a:rPr lang="el-GR" sz="2400" b="1">
                <a:latin typeface="Times New Roman" pitchFamily="18" charset="0"/>
                <a:cs typeface="Times New Roman" pitchFamily="18" charset="0"/>
              </a:rPr>
              <a:t>ΑΞΙΟΠΟΙΩΝΤΑΣ ΤΟ ΒΙΒΛΙΟ:</a:t>
            </a:r>
          </a:p>
          <a:p>
            <a:pPr algn="ctr"/>
            <a:endParaRPr lang="el-GR" sz="2400">
              <a:latin typeface="Times New Roman" pitchFamily="18" charset="0"/>
              <a:cs typeface="Times New Roman" pitchFamily="18" charset="0"/>
            </a:endParaRPr>
          </a:p>
          <a:p>
            <a:pPr algn="ctr"/>
            <a:r>
              <a:rPr lang="el-GR" sz="2400" b="1">
                <a:latin typeface="Times New Roman" pitchFamily="18" charset="0"/>
                <a:cs typeface="Times New Roman" pitchFamily="18" charset="0"/>
              </a:rPr>
              <a:t>«Ένας καλλιεργημένος λύκος»</a:t>
            </a:r>
          </a:p>
          <a:p>
            <a:pPr algn="ctr"/>
            <a:endParaRPr lang="el-GR" sz="2400">
              <a:latin typeface="Times New Roman" pitchFamily="18" charset="0"/>
              <a:cs typeface="Times New Roman" pitchFamily="18" charset="0"/>
            </a:endParaRPr>
          </a:p>
          <a:p>
            <a:pPr algn="ctr"/>
            <a:r>
              <a:rPr lang="el-GR" sz="2400" b="1" i="1">
                <a:latin typeface="Times New Roman" pitchFamily="18" charset="0"/>
                <a:cs typeface="Times New Roman" pitchFamily="18" charset="0"/>
              </a:rPr>
              <a:t>Μετάφραση: Μπέκη Μπλούμ</a:t>
            </a:r>
            <a:endParaRPr lang="el-GR" sz="2400">
              <a:latin typeface="Times New Roman" pitchFamily="18" charset="0"/>
              <a:cs typeface="Times New Roman" pitchFamily="18" charset="0"/>
            </a:endParaRPr>
          </a:p>
          <a:p>
            <a:pPr algn="ctr"/>
            <a:r>
              <a:rPr lang="el-GR" sz="2400" b="1" i="1">
                <a:latin typeface="Times New Roman" pitchFamily="18" charset="0"/>
                <a:cs typeface="Times New Roman" pitchFamily="18" charset="0"/>
              </a:rPr>
              <a:t>Εικονογράφηση: Πασκάλ Μπιέ</a:t>
            </a:r>
            <a:endParaRPr lang="el-GR" sz="2400">
              <a:latin typeface="Times New Roman" pitchFamily="18" charset="0"/>
              <a:cs typeface="Times New Roman" pitchFamily="18" charset="0"/>
            </a:endParaRPr>
          </a:p>
          <a:p>
            <a:pPr algn="ctr"/>
            <a:endParaRPr lang="el-GR" sz="2400">
              <a:latin typeface="Times New Roman" pitchFamily="18" charset="0"/>
              <a:cs typeface="Times New Roman" pitchFamily="18" charset="0"/>
            </a:endParaRPr>
          </a:p>
        </p:txBody>
      </p:sp>
      <p:pic>
        <p:nvPicPr>
          <p:cNvPr id="33796" name="3 - Εικόνα" descr="C:\Users\Νατάσα\Desktop\b99837.jpg"/>
          <p:cNvPicPr>
            <a:picLocks noChangeAspect="1" noChangeArrowheads="1"/>
          </p:cNvPicPr>
          <p:nvPr/>
        </p:nvPicPr>
        <p:blipFill>
          <a:blip r:embed="rId2"/>
          <a:srcRect/>
          <a:stretch>
            <a:fillRect/>
          </a:stretch>
        </p:blipFill>
        <p:spPr bwMode="auto">
          <a:xfrm>
            <a:off x="3132138" y="3284538"/>
            <a:ext cx="2952750" cy="32400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 name="1 - TextBox"/>
          <p:cNvSpPr txBox="1">
            <a:spLocks noChangeArrowheads="1"/>
          </p:cNvSpPr>
          <p:nvPr/>
        </p:nvSpPr>
        <p:spPr bwMode="auto">
          <a:xfrm>
            <a:off x="395288" y="620713"/>
            <a:ext cx="8424862" cy="3540125"/>
          </a:xfrm>
          <a:prstGeom prst="rect">
            <a:avLst/>
          </a:prstGeom>
          <a:noFill/>
          <a:ln w="9525">
            <a:noFill/>
            <a:miter lim="800000"/>
            <a:headEnd/>
            <a:tailEnd/>
          </a:ln>
        </p:spPr>
        <p:txBody>
          <a:bodyPr>
            <a:spAutoFit/>
          </a:bodyPr>
          <a:lstStyle/>
          <a:p>
            <a:pPr algn="just"/>
            <a:r>
              <a:rPr lang="el-GR" sz="2800">
                <a:solidFill>
                  <a:schemeClr val="tx2"/>
                </a:solidFill>
                <a:latin typeface="Times New Roman" pitchFamily="18" charset="0"/>
                <a:cs typeface="Times New Roman" pitchFamily="18" charset="0"/>
              </a:rPr>
              <a:t>Σύντομη περιγραφή</a:t>
            </a:r>
            <a:r>
              <a:rPr lang="el-GR" sz="2800">
                <a:latin typeface="Times New Roman" pitchFamily="18" charset="0"/>
                <a:cs typeface="Times New Roman" pitchFamily="18" charset="0"/>
              </a:rPr>
              <a:t>: «Κάνουν πουλάκια τα μάτια μου από την πείνα», σκέφτεται ο Λύκος όταν πρωτοπλησιάζει στη φάρμα των καλλιεργημένων ζώων. Δεν έχει ξαναδεί πάπιες, γουρούνια και αγελάδες να διαβάζουν.</a:t>
            </a:r>
            <a:br>
              <a:rPr lang="el-GR" sz="2800">
                <a:latin typeface="Times New Roman" pitchFamily="18" charset="0"/>
                <a:cs typeface="Times New Roman" pitchFamily="18" charset="0"/>
              </a:rPr>
            </a:br>
            <a:r>
              <a:rPr lang="el-GR" sz="2800">
                <a:latin typeface="Times New Roman" pitchFamily="18" charset="0"/>
                <a:cs typeface="Times New Roman" pitchFamily="18" charset="0"/>
              </a:rPr>
              <a:t>Σύντομα ο Λύκος ξεχνάει την πείνα του… το μόνο που θέλει τώρα, είναι ν' αποδείξει πως μπορεί να τα καταφέρει, πως μπορεί να γίνει κι αυτός ένας καλλιεργημένος λύκος!</a:t>
            </a:r>
          </a:p>
        </p:txBody>
      </p:sp>
      <p:sp>
        <p:nvSpPr>
          <p:cNvPr id="4" name="3 - TextBox"/>
          <p:cNvSpPr txBox="1">
            <a:spLocks noChangeArrowheads="1"/>
          </p:cNvSpPr>
          <p:nvPr/>
        </p:nvSpPr>
        <p:spPr bwMode="auto">
          <a:xfrm>
            <a:off x="250825" y="4724400"/>
            <a:ext cx="8208963" cy="1939925"/>
          </a:xfrm>
          <a:prstGeom prst="rect">
            <a:avLst/>
          </a:prstGeom>
          <a:noFill/>
          <a:ln w="9525">
            <a:noFill/>
            <a:miter lim="800000"/>
            <a:headEnd/>
            <a:tailEnd/>
          </a:ln>
        </p:spPr>
        <p:txBody>
          <a:bodyPr>
            <a:spAutoFit/>
          </a:bodyPr>
          <a:lstStyle/>
          <a:p>
            <a:pPr algn="just"/>
            <a:r>
              <a:rPr lang="el-GR" sz="2400" b="1">
                <a:solidFill>
                  <a:schemeClr val="tx2"/>
                </a:solidFill>
                <a:latin typeface="Calibri" pitchFamily="34" charset="0"/>
              </a:rPr>
              <a:t>	Το σχέδιο διδασκαλίας που ακολουθεί αποτελεί μία πρόταση βασισμένη στη Λογοτεχνία και μπορεί να επεκταθεί και σε άλλα γνωστικά αντικείμενα εκτός του γλωσσικού. Γενικότερα στηρίζεται στην ολιστική προσέγγιση και τη συνεργατική μάθηση.</a:t>
            </a:r>
            <a:endParaRPr lang="el-GR">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heel(4)">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 name="1 - TextBox"/>
          <p:cNvSpPr txBox="1">
            <a:spLocks noChangeArrowheads="1"/>
          </p:cNvSpPr>
          <p:nvPr/>
        </p:nvSpPr>
        <p:spPr bwMode="auto">
          <a:xfrm>
            <a:off x="250825" y="765175"/>
            <a:ext cx="8569325" cy="5632450"/>
          </a:xfrm>
          <a:prstGeom prst="rect">
            <a:avLst/>
          </a:prstGeom>
          <a:noFill/>
          <a:ln w="9525">
            <a:noFill/>
            <a:miter lim="800000"/>
            <a:headEnd/>
            <a:tailEnd/>
          </a:ln>
        </p:spPr>
        <p:txBody>
          <a:bodyPr>
            <a:spAutoFit/>
          </a:bodyPr>
          <a:lstStyle/>
          <a:p>
            <a:r>
              <a:rPr lang="el-GR" sz="2000" b="1">
                <a:latin typeface="Times New Roman" pitchFamily="18" charset="0"/>
                <a:cs typeface="Times New Roman" pitchFamily="18" charset="0"/>
              </a:rPr>
              <a:t>Απαιτούμενος χρόνος: 90΄</a:t>
            </a:r>
          </a:p>
          <a:p>
            <a:endParaRPr lang="el-GR" sz="2000" b="1">
              <a:latin typeface="Times New Roman" pitchFamily="18" charset="0"/>
              <a:cs typeface="Times New Roman" pitchFamily="18" charset="0"/>
            </a:endParaRPr>
          </a:p>
          <a:p>
            <a:r>
              <a:rPr lang="el-GR" sz="2000" b="1">
                <a:latin typeface="Times New Roman" pitchFamily="18" charset="0"/>
                <a:cs typeface="Times New Roman" pitchFamily="18" charset="0"/>
              </a:rPr>
              <a:t>Τάξη: Δ’ τάξη δημοτικού σχολείου</a:t>
            </a:r>
          </a:p>
          <a:p>
            <a:endParaRPr lang="el-GR" sz="2000" b="1">
              <a:latin typeface="Times New Roman" pitchFamily="18" charset="0"/>
              <a:cs typeface="Times New Roman" pitchFamily="18" charset="0"/>
            </a:endParaRPr>
          </a:p>
          <a:p>
            <a:r>
              <a:rPr lang="el-GR" sz="2000" b="1">
                <a:latin typeface="Times New Roman" pitchFamily="18" charset="0"/>
                <a:cs typeface="Times New Roman" pitchFamily="18" charset="0"/>
              </a:rPr>
              <a:t>Προσδοκώμενοι μαθησιακοί στόχοι:			</a:t>
            </a:r>
          </a:p>
          <a:p>
            <a:endParaRPr lang="el-GR" sz="2000" b="1">
              <a:latin typeface="Times New Roman" pitchFamily="18" charset="0"/>
              <a:cs typeface="Times New Roman" pitchFamily="18" charset="0"/>
            </a:endParaRPr>
          </a:p>
          <a:p>
            <a:pPr>
              <a:buFont typeface="Wingdings" pitchFamily="2" charset="2"/>
              <a:buChar char="v"/>
            </a:pPr>
            <a:r>
              <a:rPr lang="el-GR" sz="2000" b="1">
                <a:latin typeface="Times New Roman" pitchFamily="18" charset="0"/>
                <a:cs typeface="Times New Roman" pitchFamily="18" charset="0"/>
              </a:rPr>
              <a:t>Αμφισβήτηση στερεοτύπων και προκαταλήψεων</a:t>
            </a:r>
          </a:p>
          <a:p>
            <a:pPr>
              <a:buFont typeface="Wingdings" pitchFamily="2" charset="2"/>
              <a:buChar char="v"/>
            </a:pPr>
            <a:r>
              <a:rPr lang="el-GR" sz="2000" b="1">
                <a:latin typeface="Times New Roman" pitchFamily="18" charset="0"/>
                <a:cs typeface="Times New Roman" pitchFamily="18" charset="0"/>
              </a:rPr>
              <a:t>Καλλιέργεια της φαντασίας των μαθητών</a:t>
            </a:r>
          </a:p>
          <a:p>
            <a:pPr>
              <a:buFont typeface="Wingdings" pitchFamily="2" charset="2"/>
              <a:buChar char="v"/>
            </a:pPr>
            <a:r>
              <a:rPr lang="el-GR" sz="2000" b="1">
                <a:latin typeface="Times New Roman" pitchFamily="18" charset="0"/>
                <a:cs typeface="Times New Roman" pitchFamily="18" charset="0"/>
              </a:rPr>
              <a:t>Ενεργοποίηση της ευρηματικότητας</a:t>
            </a:r>
          </a:p>
          <a:p>
            <a:pPr>
              <a:buFont typeface="Wingdings" pitchFamily="2" charset="2"/>
              <a:buChar char="v"/>
            </a:pPr>
            <a:r>
              <a:rPr lang="el-GR" sz="2000" b="1">
                <a:latin typeface="Times New Roman" pitchFamily="18" charset="0"/>
                <a:cs typeface="Times New Roman" pitchFamily="18" charset="0"/>
              </a:rPr>
              <a:t>Καλλιέργεια κριτικής σκέψης</a:t>
            </a:r>
          </a:p>
          <a:p>
            <a:pPr>
              <a:buFont typeface="Wingdings" pitchFamily="2" charset="2"/>
              <a:buChar char="v"/>
            </a:pPr>
            <a:r>
              <a:rPr lang="el-GR" sz="2000" b="1">
                <a:latin typeface="Times New Roman" pitchFamily="18" charset="0"/>
                <a:cs typeface="Times New Roman" pitchFamily="18" charset="0"/>
              </a:rPr>
              <a:t>Ενίσχυση της αφηγηματικής ικανότητας των παιδιών</a:t>
            </a:r>
          </a:p>
          <a:p>
            <a:pPr>
              <a:buFont typeface="Wingdings" pitchFamily="2" charset="2"/>
              <a:buChar char="v"/>
            </a:pPr>
            <a:r>
              <a:rPr lang="el-GR" sz="2000" b="1">
                <a:latin typeface="Times New Roman" pitchFamily="18" charset="0"/>
                <a:cs typeface="Times New Roman" pitchFamily="18" charset="0"/>
              </a:rPr>
              <a:t>Κοινωνικοποίηση</a:t>
            </a:r>
          </a:p>
          <a:p>
            <a:pPr>
              <a:buFont typeface="Wingdings" pitchFamily="2" charset="2"/>
              <a:buChar char="v"/>
            </a:pPr>
            <a:r>
              <a:rPr lang="el-GR" sz="2000" b="1">
                <a:latin typeface="Times New Roman" pitchFamily="18" charset="0"/>
                <a:cs typeface="Times New Roman" pitchFamily="18" charset="0"/>
              </a:rPr>
              <a:t>Ευαισθητοποίηση των μαθητών σε κοινωνικά θέματα</a:t>
            </a:r>
          </a:p>
          <a:p>
            <a:pPr>
              <a:buFont typeface="Wingdings" pitchFamily="2" charset="2"/>
              <a:buChar char="v"/>
            </a:pPr>
            <a:r>
              <a:rPr lang="el-GR" sz="2000" b="1">
                <a:latin typeface="Times New Roman" pitchFamily="18" charset="0"/>
                <a:cs typeface="Times New Roman" pitchFamily="18" charset="0"/>
              </a:rPr>
              <a:t>Αποσαφήνιση του νοήματος φράσεων που συχνά χρησιμοποιούνται στην καθημερινή ζωή, όπως «κάνουν πουλάκια τα μάτια μου», «άι στην ευχή», «μου βγάζουν το καπέλο», «διαβάζω νεράκι» και άλλα.</a:t>
            </a:r>
          </a:p>
          <a:p>
            <a:endParaRPr lang="el-GR" sz="2000">
              <a:latin typeface="Times New Roman" pitchFamily="18" charset="0"/>
              <a:cs typeface="Times New Roman" pitchFamily="18" charset="0"/>
            </a:endParaRPr>
          </a:p>
          <a:p>
            <a:pPr>
              <a:buFont typeface="Wingdings" pitchFamily="2" charset="2"/>
              <a:buChar char="v"/>
            </a:pPr>
            <a:endParaRPr lang="el-GR" sz="2000">
              <a:solidFill>
                <a:schemeClr val="tx2"/>
              </a:solidFill>
              <a:latin typeface="Times New Roman" pitchFamily="18" charset="0"/>
              <a:cs typeface="Times New Roman" pitchFamily="18" charset="0"/>
            </a:endParaRPr>
          </a:p>
        </p:txBody>
      </p:sp>
      <p:sp>
        <p:nvSpPr>
          <p:cNvPr id="35843" name="2 - TextBox"/>
          <p:cNvSpPr txBox="1">
            <a:spLocks noChangeArrowheads="1"/>
          </p:cNvSpPr>
          <p:nvPr/>
        </p:nvSpPr>
        <p:spPr bwMode="auto">
          <a:xfrm>
            <a:off x="827088" y="0"/>
            <a:ext cx="1152525" cy="369888"/>
          </a:xfrm>
          <a:prstGeom prst="rect">
            <a:avLst/>
          </a:prstGeom>
          <a:noFill/>
          <a:ln w="9525">
            <a:noFill/>
            <a:miter lim="800000"/>
            <a:headEnd/>
            <a:tailEnd/>
          </a:ln>
        </p:spPr>
        <p:txBody>
          <a:bodyPr>
            <a:spAutoFit/>
          </a:bodyPr>
          <a:lstStyle/>
          <a:p>
            <a:endParaRPr lang="el-GR">
              <a:latin typeface="Calibri" pitchFamily="34" charset="0"/>
            </a:endParaRPr>
          </a:p>
        </p:txBody>
      </p:sp>
      <p:sp>
        <p:nvSpPr>
          <p:cNvPr id="35844" name="3 - TextBox"/>
          <p:cNvSpPr txBox="1">
            <a:spLocks noChangeArrowheads="1"/>
          </p:cNvSpPr>
          <p:nvPr/>
        </p:nvSpPr>
        <p:spPr bwMode="auto">
          <a:xfrm>
            <a:off x="0" y="0"/>
            <a:ext cx="9144000" cy="461963"/>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ΣΧΕΔΙΟ ΔΙΔΑΣΚΑΛΙΑΣ</a:t>
            </a:r>
          </a:p>
        </p:txBody>
      </p:sp>
      <p:pic>
        <p:nvPicPr>
          <p:cNvPr id="35845" name="Picture 2" descr="https://encrypted-tbn2.gstatic.com/images?q=tbn:ANd9GcQvNkqj0xq3aLdhzmdOSCIJhs5nuKgy8LZVRhkQ0XaXYU4yh2hqrA"/>
          <p:cNvPicPr>
            <a:picLocks noChangeAspect="1" noChangeArrowheads="1"/>
          </p:cNvPicPr>
          <p:nvPr/>
        </p:nvPicPr>
        <p:blipFill>
          <a:blip r:embed="rId2"/>
          <a:srcRect/>
          <a:stretch>
            <a:fillRect/>
          </a:stretch>
        </p:blipFill>
        <p:spPr bwMode="auto">
          <a:xfrm>
            <a:off x="6588125" y="1052513"/>
            <a:ext cx="2282825" cy="27368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36866" name="1 - TextBox"/>
          <p:cNvSpPr txBox="1">
            <a:spLocks noChangeArrowheads="1"/>
          </p:cNvSpPr>
          <p:nvPr/>
        </p:nvSpPr>
        <p:spPr bwMode="auto">
          <a:xfrm>
            <a:off x="0" y="0"/>
            <a:ext cx="9144000" cy="461963"/>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ΣΧΕΔΙΟ ΔΙΔΑΣΚΑΛΙΑΣ</a:t>
            </a:r>
          </a:p>
        </p:txBody>
      </p:sp>
      <p:sp>
        <p:nvSpPr>
          <p:cNvPr id="3" name="2 - TextBox"/>
          <p:cNvSpPr txBox="1">
            <a:spLocks noChangeArrowheads="1"/>
          </p:cNvSpPr>
          <p:nvPr/>
        </p:nvSpPr>
        <p:spPr bwMode="auto">
          <a:xfrm>
            <a:off x="323850" y="2492375"/>
            <a:ext cx="8496300" cy="4094163"/>
          </a:xfrm>
          <a:prstGeom prst="rect">
            <a:avLst/>
          </a:prstGeom>
          <a:noFill/>
          <a:ln w="9525">
            <a:noFill/>
            <a:miter lim="800000"/>
            <a:headEnd/>
            <a:tailEnd/>
          </a:ln>
        </p:spPr>
        <p:txBody>
          <a:bodyPr>
            <a:spAutoFit/>
          </a:bodyPr>
          <a:lstStyle/>
          <a:p>
            <a:pPr algn="ctr"/>
            <a:r>
              <a:rPr lang="el-GR" sz="2000" b="1">
                <a:latin typeface="Times New Roman" pitchFamily="18" charset="0"/>
                <a:cs typeface="Times New Roman" pitchFamily="18" charset="0"/>
              </a:rPr>
              <a:t>Α΄ φάση: Εισαγωγή ( 10 λεπτά)</a:t>
            </a:r>
          </a:p>
          <a:p>
            <a:pPr algn="ctr"/>
            <a:endParaRPr lang="el-GR" sz="2000" b="1">
              <a:latin typeface="Times New Roman" pitchFamily="18" charset="0"/>
              <a:cs typeface="Times New Roman" pitchFamily="18" charset="0"/>
            </a:endParaRPr>
          </a:p>
          <a:p>
            <a:pPr algn="just"/>
            <a:r>
              <a:rPr lang="el-GR" sz="2000" b="1">
                <a:latin typeface="Times New Roman" pitchFamily="18" charset="0"/>
                <a:cs typeface="Times New Roman" pitchFamily="18" charset="0"/>
              </a:rPr>
              <a:t>	Σε αυτήν τη φάση οι μαθητές, οι οποίοι είναι χωρισμένοι σε ομάδες, καλούνται να κάνουν εικασίες σχετικά με το θέμα του προς επεξεργασία παραμυθιού, λαμβάνοντας υπόψη τους τόσο τον τίτλο όσο και το εξώφυλλο του βιβλίου. Η κάθε ομάδα κάνει τις δικές της υποθέσεις σχετικά με το περιεχόμενο της ιστορίας. </a:t>
            </a:r>
          </a:p>
          <a:p>
            <a:pPr algn="just"/>
            <a:r>
              <a:rPr lang="el-GR" sz="2000" b="1">
                <a:latin typeface="Times New Roman" pitchFamily="18" charset="0"/>
                <a:cs typeface="Times New Roman" pitchFamily="18" charset="0"/>
              </a:rPr>
              <a:t>	Οι απόψεις τους παρατίθενται δίχως ο εκπαιδευτικός να προβαίνει σε αξιολογικές κρίσεις των απαντήσεων. Αντίθετα στόχος του εκπαιδευτικού είναι να ακουστούν όλες οι απόψεις παρατείνοντας την αγωνία των παιδιών, προκειμένου να διασφαλιστεί το προσδοκώμενο ενδιαφέρον από τους μαθητές.  </a:t>
            </a:r>
          </a:p>
          <a:p>
            <a:endParaRPr lang="el-GR" sz="2000" b="1">
              <a:latin typeface="Times New Roman" pitchFamily="18" charset="0"/>
              <a:cs typeface="Times New Roman" pitchFamily="18" charset="0"/>
            </a:endParaRPr>
          </a:p>
        </p:txBody>
      </p:sp>
      <p:pic>
        <p:nvPicPr>
          <p:cNvPr id="36868" name="3 - Εικόνα" descr="C:\Users\Νατάσα\Desktop\b99837.jpg"/>
          <p:cNvPicPr>
            <a:picLocks noChangeAspect="1" noChangeArrowheads="1"/>
          </p:cNvPicPr>
          <p:nvPr/>
        </p:nvPicPr>
        <p:blipFill>
          <a:blip r:embed="rId2"/>
          <a:srcRect/>
          <a:stretch>
            <a:fillRect/>
          </a:stretch>
        </p:blipFill>
        <p:spPr bwMode="auto">
          <a:xfrm>
            <a:off x="0" y="0"/>
            <a:ext cx="2087563" cy="28527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37890" name="1 - TextBox"/>
          <p:cNvSpPr txBox="1">
            <a:spLocks noChangeArrowheads="1"/>
          </p:cNvSpPr>
          <p:nvPr/>
        </p:nvSpPr>
        <p:spPr bwMode="auto">
          <a:xfrm>
            <a:off x="0" y="0"/>
            <a:ext cx="9144000" cy="461963"/>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ΣΧΕΔΙΟ ΔΙΔΑΣΚΑΛΙΑΣ</a:t>
            </a:r>
          </a:p>
        </p:txBody>
      </p:sp>
      <p:sp>
        <p:nvSpPr>
          <p:cNvPr id="4" name="3 - TextBox"/>
          <p:cNvSpPr txBox="1">
            <a:spLocks noChangeArrowheads="1"/>
          </p:cNvSpPr>
          <p:nvPr/>
        </p:nvSpPr>
        <p:spPr bwMode="auto">
          <a:xfrm>
            <a:off x="323850" y="2133600"/>
            <a:ext cx="8496300" cy="4400550"/>
          </a:xfrm>
          <a:prstGeom prst="rect">
            <a:avLst/>
          </a:prstGeom>
          <a:noFill/>
          <a:ln w="9525">
            <a:noFill/>
            <a:miter lim="800000"/>
            <a:headEnd/>
            <a:tailEnd/>
          </a:ln>
        </p:spPr>
        <p:txBody>
          <a:bodyPr>
            <a:spAutoFit/>
          </a:bodyPr>
          <a:lstStyle/>
          <a:p>
            <a:pPr algn="ctr"/>
            <a:r>
              <a:rPr lang="el-GR" sz="2000" b="1">
                <a:latin typeface="Times New Roman" pitchFamily="18" charset="0"/>
                <a:cs typeface="Times New Roman" pitchFamily="18" charset="0"/>
              </a:rPr>
              <a:t>Β΄ φάση: Ανάγνωση της ιστορίας-</a:t>
            </a:r>
          </a:p>
          <a:p>
            <a:pPr algn="ctr"/>
            <a:r>
              <a:rPr lang="el-GR" sz="2000" b="1">
                <a:latin typeface="Times New Roman" pitchFamily="18" charset="0"/>
                <a:cs typeface="Times New Roman" pitchFamily="18" charset="0"/>
              </a:rPr>
              <a:t> Επεξήγηση άγνωστων λέξεων (30 λεπτά)</a:t>
            </a:r>
          </a:p>
          <a:p>
            <a:pPr algn="ctr"/>
            <a:endParaRPr lang="el-GR" sz="2000" b="1">
              <a:latin typeface="Times New Roman" pitchFamily="18" charset="0"/>
              <a:cs typeface="Times New Roman" pitchFamily="18" charset="0"/>
            </a:endParaRPr>
          </a:p>
          <a:p>
            <a:pPr algn="just"/>
            <a:r>
              <a:rPr lang="el-GR" sz="2000" b="1">
                <a:latin typeface="Times New Roman" pitchFamily="18" charset="0"/>
                <a:cs typeface="Times New Roman" pitchFamily="18" charset="0"/>
              </a:rPr>
              <a:t>	Στη δεύτερη φάση πραγματοποιείται η ανάγνωση της ιστορίας από τον εκπαιδευτικό, ο οποίος χρησιμοποιεί τις παύσεις και χρωματίζει ανάλογα τη φωνή του, ώστε να ανταποκριθεί στις ανάγκες που απορρέουν προκειμένου να επιτευχθεί η αναμενόμενη αισθητική πρόσληψη του παραμυθιού από τους μαθητές. </a:t>
            </a:r>
          </a:p>
          <a:p>
            <a:pPr algn="just"/>
            <a:r>
              <a:rPr lang="el-GR" sz="2000" b="1">
                <a:latin typeface="Times New Roman" pitchFamily="18" charset="0"/>
                <a:cs typeface="Times New Roman" pitchFamily="18" charset="0"/>
              </a:rPr>
              <a:t>	Κατά τη διάρκεια της ανάγνωσης ο εκπαιδευτικός σταματά σκόπιμα ώστε να αποσαφηνιστούν άγνωστες λέξεις και να πραγματοποιηθεί διαφωτιστική συζήτηση με τις ομάδες πάνω σε εκφράσεις που εμπεριέχονται στην ιστορία όπως « Οι άνθρωποι δεν εμπιστεύονταν πια κανέναν… ούτε καλημέρα του έλεγαν».  </a:t>
            </a:r>
          </a:p>
          <a:p>
            <a:endParaRPr lang="el-GR" sz="2000" b="1">
              <a:latin typeface="Times New Roman" pitchFamily="18" charset="0"/>
              <a:cs typeface="Times New Roman" pitchFamily="18" charset="0"/>
            </a:endParaRPr>
          </a:p>
        </p:txBody>
      </p:sp>
      <p:sp>
        <p:nvSpPr>
          <p:cNvPr id="37892" name="AutoShape 3" descr="data:image/jpeg;base64,/9j/4AAQSkZJRgABAQAAAQABAAD/2wCEAAkGBhQSEBUUDxQUFBUVFRUVFRUXEBUUFBUWFBUVFBQUFhQXHCYfFxkjGRcUHy8gJCcpLCwsFR4xNTAqNSYrLCkBCQoKDgwOGg8PGiwkHSQsLS4sLiwsLCosLCovLSwsLCkqKi0sLykqLy8pLCwyLCwuLCkpNCksLCwpLCwpLCwsLP/AABEIAOEA4QMBIgACEQEDEQH/xAAcAAACAgMBAQAAAAAAAAAAAAAAAQQFAgMGBwj/xABIEAABAwICBgYHBQUGBQUAAAABAAIDBBESIQUGEzFBUSJhcYGRoQcUMkJScrEjU2KCwTOSotHwQ0Rjk7LhJFRzg8IVFhclNP/EABsBAAEFAQEAAAAAAAAAAAAAAAIAAQMEBQYH/8QANhEAAgECAwUGBAYBBQAAAAAAAAECAxEEITEFEkFRcRNhgZGhwSIysdEGFBVCUvDhI2J0g8L/2gAMAwEAAhEDEQA/APUEnOsmtT96pTdkVkZxt4lbFrD89yzQRStkEZISTSsPcEwkhA0Ea6jgtjGgDJFkwheg6WdxoQhA0EBSDSmndCIAmkhMOTagMxXde9hkFrqLYW23ZgLXUyAuuOScjxhaBw3qzOae/p/WOakIQqY40IQmHBNJCYcE1FdXtBIs425BbYJw4XF+9FKlOKu1kE4SSu0bU0kKMYaErITCIqaxumttozxoWEt8JtvWjb/Z7893WhsJysS01hHewvvXAa+67yMaIaR+CSSQxh+HptazN8jTe1srZ55plTcrtaLUkj8UowWsnZHoaF88z6y1zHtbNWVYByxiezHHhbLonqPJdLoHXyqp+jPjqYmnKQOG3jB92Vjj0hyN+88AnCSjvQV+hPUpTpScJqzR7CmuX0f6RKOQhrpWxvPuyAxO/dkt5XXQ09Yx4ux7XDqcD9FX349OuX1AJCEkJ7CGSljHMeIULTGh2VMYZLe2IOyNjccjwvmFwv8A7diqa0x0gIhjsJX4iQSDmGk8Tu7iUcKcZau3gaWEw1KtFuU3Gyu/hukut1rwVj0lCxYwAADIAADsGQWSrlAE0kJhDTaMxfmEk2bx2hFTXxrqO9BlwvbCN9t2fI/11JOAubbr/wBBZSGxNsuZ48zbksAFNXms465+XcDHmNAQhUyQrKWVwDsDbm97/orJm7Pfx7VX0srmXBY4533KZSzFwOIWz5FW8VFttpK3MsVVnextTQkqRANCSEw5ETBSQt1ozUwkkwi6hlhFnnnuUqSPELFN0YIt/WSbQaSbI+lK3BA94+Gze12QXiNTPtayV3uwgQs7d8h8cl6frtWiKJreDQ6Q9jQbfqvKtDxEQtLvafeR3a84vpZFWfZ4dL+T9EbP4fodvj3N6QXqyXJGHAhwBB3gi4UVmKG3QNRENzNoY6iIf4E7cwPwuuOpS01nU6koPI7rF4Klio2qLPg+KJ+i4hUM/wCCqGStJt6rVMjilvxaA4Ogkd2Na7msnaEjbIGz0ggkO4BkkLj8hhma1/5GHsVO+m6WOM4H2sThDmvHwyRu6Mje1dZq5rSx4FPUvFO53RayYesaPmPJu0OOA/hxW5clpU60aitxOJx2zK2Ee9rHmvfkFLo8sdhiqq2J/CNmkAX91NXRxOd2AlWdLVaRjcWxTsri0XdTyxepVwHNrH9GQW4i4KsqrRz4GWfGY4hvY5pr9H2643DbUo6wMI61g2hilayNmGBzs4YZJDUUE5FzejqWnHE7iNmWuHwFNOjCWTXt9DORgNbjVwSxQXjqAML4pWmKaP4gWHqyDhkrLQktPR08cbpGB7rYhcYy99t439XYFz2m6AyX9Y2kc9OA5tQbOq6Vu4Pkc0WraInIyAYm+8L3I2aCrY6h7o6+GP1mEDaDe17HWLJ4XD2o3ZEW59izqqlh18Tbhz4rrzRcpVoqHZVL7t7u2rfDXgd+hYscLC262XYskBTBO6SpNJyumm2DXYWNF5Xf+P0QvLNk9Gl2krXslm3yReNN8xmmCqDRr9hUbEOxRvGJmd7HPLyKvkyfFBVqXZu2qauuhkTmkhCTbbuyEEIQgHGhJNMOCaSEw4WTQhMIhJpXQt8zBoLrIWup9gk8BfwzUNTeUG4K7tkubDVr5nmnpMrsQka0+25kDe89M+GJc6Bbdu4KRrJPjqYW8hJM7tPQZ9XLRZLaDtOMP4pHX/hSjbDTrPWcn5IEIQFnHXAsJYg4EOAIO8EXCzQkM0mrMudV9eanR9mdKpph/ZOd9tEP8GQ+0PwO7iF3cTKatgdUaL2crHn/AImjdZjJTvIMZ/8Az1I3h4tcgXvk4eVopppIZRNSyGGYe8M2vHwSM3Pb2q5TxFspnN47YkZXnh8ny4eHL6dD04y42Q/auLS4iirHj7anmzaaOrBzcCQWG/tWwu6Ya48vpmhe0xzUrNnLFI5jYr5QzDpzUBPGnmF3xHg4gCweAI//AMjRHaNrIHg1LC2ogiF2vla0YKqB5Nm3DbOubtLI3Z2Koa7X+olDjs4wXwMimeTI8yOjIdDU9CzWytJBBBPtcQBa49yUbPNM5SVKpFtNWtzy+p6xqxp5k8LHxnoSDE2+9rveYeRBBHarmkqsYJtaxsvDNE68TU75nGKJwncJMAc+IMkLRjkYHjD08nFt7XOXJWVDpL11pNZUEkZupNqaSniBJDTPL7cxPBkTSTzCz8PhHFSg3kn8PO3eNKMorTx4eh6fpDXOjgdhkqGF/wB2y8sn7kYcVyhrXSSPf6ppF7XEkFlE9uIF18y8tytZS9DaJwtwwRVhafdpIGaNgP55XNnk+ZziSrM6Jc3+5VLT8R048P8AOXep5YOElZtktDETo33OJz41gp4JY3yR1dMGkF23pJWgn5wCALc12mjtZKeduKGVrxza4OHfbd3qu9ZqYx0BpBo+GSODSMXfsn7W3eqKogo6iT7anZHUffUMrqapvzdSzCOQ9lpFDLBWVqcvPP7Cq1p1bObvY7t9R8HS+i2RyXF1wtJJVwuIppo69o3xOtS17B+KN4DZO8C6tNEa6wPkMchdDLxhlYYpQfkd7Q62krKnTxNGpvVM4vlouTvr1uBeLR1KFhHO12493HwWasJpq6GBCEJhxoSTTDghCEhEJMFJC32jMGq/WCow07+sYR+Y2+l1Puuf1xqAGMb1lx7Gj/dSUYb1RIjrS3abZ5bUSY6ud3BmCEflGJ3m5bFC0U8ujLzvke+Q/ncbeVlNWTiZ79WUu89S2TQ7DBUqf+1euYk0kKA0xoQhIQIQsZJA1pcdwBJ7ALpDNpZsgw6NbVTTXNjE1jIzkcL83F1uIvkVGqZiy7J24H5WHuuDRhbszxFja28YQt+joJImRymwMl3hx9kGQ3MUn4SMNjwPde82sNQ3ZzNGLjG/f2sPEdbVaVRwdtUcxWwUcXHffwzefW+aT6LTu9OfpmYnFu7JrT1XcC7zLe5pWmhr3wzMmpzgex2OH8JsSI/kc0FpHXdXT9VcN9jM9gN7hwEgzDm7zmMnHioFdq86KJ8j5z0G3AZEGkkZtFyTxsplWg9GZn6ZiaTblH4eOa04nqui3VdfEyaznRytDhjqXUlPYjc2GnxTSgG4vI8XtuCsodSZAP2OindTqOZx/wAx0hPfZeUaIqKmCFjYayqiDWjotm6AJzIDHAgC5KtY9bdJN9mvl/NDC/zLUf5mmOtiYu11FeaPQ5NAtj/baKiNvfo5W4u3A7ZP8CVDqpKBw2b6qppv8KrxmP8AcrmPb+67vXGjXnSn/Og9tHD/ACSk130m4WdWNI5epQkeBTfmKfMH9Gxn8PVfc6ap1TMjR6vUUs7Rm0CTCB8rSZWM/II+5VOlNHV7GYKimNTEPclj9aYPkka50rO3H3LmqitqJPbfTk8//TKQHxwXUcsn92fB8kLI/wDTZF+Zp8wf0TG/w9V9ywj1h2BtG6rpCP7NxFXB2CObBKwdjirOl9LVRHYPibUDdeMSxu72Ssy7nFc3J604WdXVBHIuxDwcSoj9FSn+8u/ymfoq01hpu9s+66+gX6LjV+z1X3PatX9dYatt2Etc22NjgWyRk8HsOY7dy6EHkvm99FND9sycNkjBcJAwtfYC5BINnX3WIIXuGplbLLSxPmAD3RMe4C4GJwuLA7suCz6kezkrSunpzX3KdfC1cO0qqtfp7HQIW6oYBhAHDPmbokj6DTaxvY5b+tTOk02uRBc0oQhQjkJNJoubDMncstmb4bG/LiuhaMtCXAek6vwxy23thwj5pDYfULvyF5J6RqnaSNZ95UtH5Ysz9ApaXwqU+SYLg6tSFJfukkU9NDgY1vwtA8BZbE0lz7PY4xUUkuA0k0JhwQhJIQ1C0qC5gjG+V7Yx2ON3fwgqYtVIzHWN5Qxuefmf0W+V0cNb8irin/p7v8svPX0udAYRhwkAttaxFwRa1iOVlVVWgza0dnN+7ffL5H5lvffuWMmmpLusyJuH2g573ln/AFDEwtj7yrFtXaLHLZuVzhJeLcCCBmDv3JrSiQKrRq3Senhbr9n5FQIp25AVA7JGSDuxElV+mI5XbJkm0tJI0dORu5vSd0GZcsyunpa+OW+ze11t4BzHaDmFT6UdjrWN4RRF35pDYeQRQk75rQhq0oyglGV02lwtrn3aX0N6EIUJtAhCEhAhCEhAhCEhEaugMuzhG+eWOLuc4F38IK9z0VEGx5ZA7uwZD6Lx/Vmn2mkouUMUkp+Z1omfV3gvaYWWaByAUcs6iXJX8X/hHB7aq9pi2v4pL3+rJ9VUFpAHLfxWJkLoyTzWiSUu38OpG1OHDwVyVa7lnk0Y4kJXQqthzXowfaDqBPlb+a2R0Tw8OJAOK+bsznnu6lr0X+07j+i0WLn53uXWz33uuhZQi0orqZaUdgc88gXfw3+q8O1glx1sTfgifIe2Q4R5Ar2jW2bDHKfwhv71h9CvD5X4q2od8IjiHc2580qr3MNJ82kXdlUu12nTjyuyQhJNYR6kCEISECEISEC2amaLfVzmOIlpqJHYpBmYqeCzXyD8RJwt63dSh19Rgie/4Wkjt3DzsvSPQfogMjnldvbsqcHkGME0ni+U3+UKzQgpPP8Av9yMDbOJdKKUdfd5L03j0XRWhYqaFsNOwMjaLYRxvvLj7zjxJzK8w0TqK6pq6llPJsqKKd7WSMAL3GwMkEOIYQ1jy9uOx3WAyNvQNcNLOionmnI2spZBAQb/AGs7xExw54cRd+VWOhtFspoI4IhZkbGsHM2GZPMk3JPMlXnFS1OSp1p0m3B2byPIddtRBRSwSNkkkje/AHvwbaOSxcGOe1oxxvAcLEZEDPNcZTOx1FTJ/iCMdkbbHzK9n9LrwNHgneKmmI7RICf4Q5eLaEH2DXHe8ukP53E/Syp4iKjmjpNjVJVpJSzs27+CXuT0IQqR1YIQhIQIQhIQIQkTbMpCOi9GVLjnqZeckcA7I243+bgvVVwfoopLUcbzvkMsx/7jyG+QC7tRwznOXfbyyPMa9Ttasp822NAQhSEI0JITDkEFAckhdI0ZJT61S/YgfE8eQv8AyXkGjXYtq/7yaV3cHYR9F6jrnUYQ38LXv8v9l5fodtqePraD+90j9VBjnu0ILm2dF+F4b+NqT/jFepLQmhYp6IJNJCQhoQhIRD0gzG6KL7yVt/lZ03fQLtaShqKjQtfT0JO2FXjc0OwufFIyJxaD1gHtwkLkdHsx1t+EURP5pTb6BdLQV01PNtqSQMeWhjw5mOORoJLQ9lwbgk2IIIuRxVinUVNq/I57aGFni4zcNVJW6JWfq2S9RNW6qkgoYq4OZtNJbRkTnXMYZSzkXzs3E8A26r8VZSempw00KFsAMO3FMX3O1x4sBeBuw4uG+yoK7SdVJPHVSy7WaB7ZImACOFtjd8bWAm2Nt2lziTuXRVGs2iRN67T0rpK5wyZsZGPa8i15HOGzYRuLxc23XVyNWMr2ZzlfA16LipR15Z+HUj+nbTXQZTtNyxrp5OouBggHaXPkd+RcNTxYWNaPdaB4ABZazyvkc107g+WpqGOkIybaMYgxg4MaA1o8eKyVKvU39Dqtj4V0FJS1yv11t5WBCEKsboIQhIQIQhIQKJpeXDBIRvwkDtd0R9VLWmSDaTU8X3lRED8rTjd5NRRaTuypjanZ4ecu5nsGqVDsadkfwRxx/utF/NXarKVvRB5kqzVHBVnUTi1Zr1vd3PN3GyTBNJCvWBGhJCaw5BQldNdIZJR60aJ2rMQBNmlrm82G97de9eURwmB+wfmLXhf8bB7vzN3L3NcZrpqk2Vhc0WF8Vx7UT+D29XMJqlNV4dm9Vp9i3gMdPZ9fto5xeUl3c/A4hCjwyua4xTC0rd9vZe3hIzqPLgpCwJwlCTjLU9Vw+Ip4imqtJ3ixITQgJwRZJYyyYWlx4AnwF0hm0ldmjQteGSuLhlPM+Nrr7jC0Bo7yXLp1z2jqBvqtLthduNpk4HDUEscb8CNoCDwwq6nDqd2zqT1MmOTJRwz3Nk5tNs8xcFPUcXKy1+xh4bFqnPsars5JSXjqvO5vQsHSgC5IA5kgDxKr6rTYDHOha6YCwu3KPE42a3aHIkng25QKLZpVa9Okrzkl/fUh6WdirIm/dxPf3vIYPIFbVDp3ufUTPeBiAjjNswC1uJwF+FypiOeVkFg84OfOT9MvYEIQgLgIQhIQIQhIQKVqzDj0nDyiillPabRt+pUVXvo3psdVVSctjAO4GR/mQgqu1OXS3nl7mJt2puYVrm0vf2O+bdjwHbrd25S9HElz3Z2Jy8VpnaZXkN3NFv671t0XPkWnhuVxUFDemtWorwV8zjZP/T7+JYISBTUTRWBCEJrCK9MFJC6RoyTJBF96QKaEc4TXPU0Pbjju3CbseM3ROPA82HcQuIgndiMcrcErfabwcOD2Hi0r3Ei+9cPrjqW17ccd24bljmi7oj/5MPEIK1FYhWfzcHz7maWy9qVNm1Ms6b1XLvRxyFHhncHmKYYZWi9vde342HiPopCwpwlCTjJZnp+HxFPEU1VpO8WCg6adaB4G91mDteQ39VOUStbikgZ8U7L9jAXH6JQ+ZA4t2oytxVvPL3Ogkow6IxncWYOzK1+3ium0NWCophtQ1zh9nM0gEbRlg67TvBycOpwVAsWY2PxwPMbyAHdEOY8DcHsO8jOxBBF96qVqfaxtx4GTtXZ7xME6fzR9VyL52rVFHd5p4GhoxFxjbhaBxzyAVFV1vrEjX2wwx32DLWvcWMxbwuMmjgCeJy11DZJiDUymQA3EYYI4gRucWC+M/MStGmqjZ08ruIY63aRYeZTUaLTvJ3f08ylgNlvD3r4jVZpa+L9ij0OcUZf95JI/xcQPIBT1ooYMETG/Cxo8s1vVmbvJnUYaDhSjF62Xnx9QQhCEnBCEJCBCEJCBdn6KaW1KJCM5ZJZu4uwM8mrgdKzYIZCN+Egdrui3zK9i1S0dsaaOP4I44+9rRi87oZK7hHm7+Wf1scl+I6ucKfV+y9y1paYMva+e+6IaQNcXAnO/mt10XVuVRJ7reb9TlVKTu/MaaxTCjUoy+V3F1GhF0J7COB0tpKtp4g+SSG7nYQwRgu48eK6LQ7pTC01FtocyA21gcwLc7Kh0Sz12pdUSfsojhhbwuPePXuPeOS6tdGyTaU4whGg4RU9ZNRStfSOXJa9/QEwUkIWjGMkWSTQjnGa36ltlZiYCLdIFvtxO+NnVzC4ASPjfspwA/wB1w9iUfE3r5tXuS5TWzU9k7CWt/EWjJzXD34zwI5IatKOIVpZS4P2Zf2dtGrs6pvQzg9Y+6PP1Ekna2rgL8mtEjieAuAwE8hc7+tbHY4XiKozJ/ZyWs2Ucj8LxxCiuePW892yDd2V3vJse21liulKnNxksz0T83SxdCFSjLKUo+Dvez8jrgmqOmqXxZN6bBuYXWc0cmu5dR8QpjdNR+9iZ8zHf6m3B8VX3XwLfaKPz5fTz09yeqfWl14mR/eSxt7gcTvIKUdNQ/GD1AOJ8AFU19aJqmFrQ4CNr5DibhuTZjSAc7b99kcItO7WhBXqQnDci73aWXe7P0JaEIUZqghCEhgQhCQgQhCQjCGl21VTQ8HTB7vkh+0d9AO9e2ULbMHXn4rynUOjMukJZLZQRNiHzzHE7+Eea9ca2wsjpxvV6L1ef0sedbZr9ripW0WXl/m5ldIFO6RVbaUXGmq0fmg7rvvlbxuZ9F3e69GNqySCas0KHYw3dXq3zbzb8wZT3ncEIQprDXOKpNUpYmlsVW5jXG5AjG88d+SvdG0pjiaxzsZaLYrWJ5XzOakrDai9ri/JdEyriMdXxKtUaed/linfvaSZsFrE78wFnDbPIZLU2RvSG83BtfPgtsP6bhuVHaE1Tw1STV1Z+uRFRi3UihuAuCNxWL95WUGeR7VjLvKxsBKccY8PUbbhFq/ON04vrZtMs1knSVSPF+T4ghY3WS6EpHO6zatRSxSlzb3YbtA964IkafdcLHMLzHR+jzHUyxVBD9pE3ZuItjYwm9/xC4vblde4WXGa16k7UYoLgtONhb7cbvwj3mni1DVpqtBxfzcH7FvA4yWDrKdrw/cvS9vE4yXRsjPY+0b1kNkHUScn9uR7d60lzhvjlH/bJ823Ut2lHwHDXRmIj+0DXGJ3XcC7OwraNPU9v28X+YPosKdOcHaccz0jD42jVgpUaqt32y9/MgDaH2YpD81mD+I/ooVEwmomLrXaGR5EkCwxOFyBfMhXcGmGyHDSskqHcooy4d7z0W95WejfR/pGzi5tOwve57scxc67je2FgtkLDfwUkKU5J2RWxG0sPTqQ7SpdK7ss+Flp15kJC6Sn9GNQ4fa1bGdUdNf8Aie79FYQ+imH+1qKqTqEjYh4MbdOsJPiRz/EuFXyqT8LHFnLeo0mk4m+1IwdWME+AXptP6NdHt304kPOSSST/AFOt5K6o9B08X7KCFnywsB8QEawvNlGp+KH+yn5v/B41BVGT9jFPL/06eRw8bWVlT6uV8nsUb29csscXlcnyXphnlmc4QuwMYbA/Ef5KTo6sLwWvye02d/MI/wAvBGZL8TYqo7RtHw+9zz6n9G9a79pNTQj8LZJnDxwhW1N6KIv7xU1EvU0thb/AL+a7hCLcitEU6m0sVV+eo/O30IOg9AQUcZjpmYGl2J13OcXOIAJLnEkmwCsViCmmaKd7jQkmhaHGE0kwUDQQJpITD3ICg1rcLw8dh/rsU1QXDaSkH2W8FvlCi7Sb4Wz6GdEMTnP4HIeX+yntfbcqyjOGUs4Z+SsVHUpxqxcJq6eqCqycZpp8rdDJrrFIm6S0VVVhsALuKDsYKfaW+K1r8bciLfdt2+RvTBUSGrOLDILHgpaIRktDqsA2sSepbbqGyRwc7CLm/gmaLNCCndvh32JMUuIHLxWp2iISbmGEnnsWX8bKRHewvv4rJC0Ryau7CjYALNAA5AWHgMlndYrGYnCbKKpLcg5W0Vxlm7Gy6a0RydC55LKmJw5qvDERm4pL5o73RZfcPdtc2rXVPsxxHBpPktii6TjkdGWw5OcQL8Gg+0fD6qyld2AnK0WzRoBw2OW+5v8AosaZ49bfh3Yc+0WVENBn1jYtlPsYnOsfC1+xX+hdEmFpxnE4k5/h4DPxR1aMYK6lco4erUqWg42UXm7rVcCzWmsqcDb2vnZbgoGmT0B836FVrGjOVoto3TVuFjXEdJ1rDtUphyF99lT7Vwcx8g6O4Dl19vFXAKBoVOe82ZJrEJoGiZMaaSEDQQXTSQmsIgoshC3jMDCFkmY+iChrcieSo/naO7v3y3tzR/Ne1vPjoTdjO9rcL+ArqDHnOb8L27slNsoc9ES7E02v3fRWpIiQaS3NPG5/mpoUAUDiem6/ie7NTwhSCBRWSFrnZEgnkpSEianUUE01dMwgmLr3FluWKyBQgykm7pWBCEJrDEXZdPCN28qWFrbEASeazVDC4bsVLKzbflwX95ks571jJNYpq0CUNO//AOyff4LD91pXQKA7RDTOJruDhwyscsPK+5TlJWkpWtyRBhoShvb3GTa6MajaQpTI0Btt98+9SUKuWWlJWZGqKUuiDcsQt2Zb1upWFrGh28Cy2IQsdRSdxppIQNBmSEk0DQSGhJCawRCQhC22Zhu/s+/+axb7B+YfohC5SHyv/k/+kab1/wCv2ME0IXUIzAQhCQQJhCELHGUBCEI6GhCEwSGgIQhY4FATQgY40IQhCBNCELCQwhCEDHGhCELCQwmhCBhAhCEwj//Z"/>
          <p:cNvSpPr>
            <a:spLocks noChangeAspect="1" noChangeArrowheads="1"/>
          </p:cNvSpPr>
          <p:nvPr/>
        </p:nvSpPr>
        <p:spPr bwMode="auto">
          <a:xfrm>
            <a:off x="63500" y="-161925"/>
            <a:ext cx="304800" cy="304800"/>
          </a:xfrm>
          <a:prstGeom prst="rect">
            <a:avLst/>
          </a:prstGeom>
          <a:noFill/>
          <a:ln w="9525">
            <a:noFill/>
            <a:miter lim="800000"/>
            <a:headEnd/>
            <a:tailEnd/>
          </a:ln>
        </p:spPr>
        <p:txBody>
          <a:bodyPr/>
          <a:lstStyle/>
          <a:p>
            <a:endParaRPr lang="el-GR">
              <a:latin typeface="Calibri" pitchFamily="34" charset="0"/>
            </a:endParaRPr>
          </a:p>
        </p:txBody>
      </p:sp>
      <p:sp>
        <p:nvSpPr>
          <p:cNvPr id="37893" name="AutoShape 5" descr="data:image/jpeg;base64,/9j/4AAQSkZJRgABAQAAAQABAAD/2wCEAAkGBhQSEBUUDxQUFBUVFRUVFRUXEBUUFBUWFBUVFBQUFhQXHCYfFxkjGRcUHy8gJCcpLCwsFR4xNTAqNSYrLCkBCQoKDgwOGg8PGiwkHSQsLS4sLiwsLCosLCovLSwsLCkqKi0sLykqLy8pLCwyLCwuLCkpNCksLCwpLCwpLCwsLP/AABEIAOEA4QMBIgACEQEDEQH/xAAcAAACAgMBAQAAAAAAAAAAAAAAAQQFAgMGBwj/xABIEAABAwICBgYHBQUGBQUAAAABAAIDBBESIQUGEzFBUSJhcYGRoQcUMkJScrEjU2KCwTOSotHwQ0Rjk7LhJFRzg8IVFhclNP/EABsBAAEFAQEAAAAAAAAAAAAAAAIAAQMEBQYH/8QANhEAAgECAwUGBAYBBQAAAAAAAAECAxEEITEFEkFRcRNhgZGhwSIysdEGFBVCUvDhI2J0g8L/2gAMAwEAAhEDEQA/APUEnOsmtT96pTdkVkZxt4lbFrD89yzQRStkEZISTSsPcEwkhA0Ea6jgtjGgDJFkwheg6WdxoQhA0EBSDSmndCIAmkhMOTagMxXde9hkFrqLYW23ZgLXUyAuuOScjxhaBw3qzOae/p/WOakIQqY40IQmHBNJCYcE1FdXtBIs425BbYJw4XF+9FKlOKu1kE4SSu0bU0kKMYaErITCIqaxumttozxoWEt8JtvWjb/Z7893WhsJysS01hHewvvXAa+67yMaIaR+CSSQxh+HptazN8jTe1srZ55plTcrtaLUkj8UowWsnZHoaF88z6y1zHtbNWVYByxiezHHhbLonqPJdLoHXyqp+jPjqYmnKQOG3jB92Vjj0hyN+88AnCSjvQV+hPUpTpScJqzR7CmuX0f6RKOQhrpWxvPuyAxO/dkt5XXQ09Yx4ux7XDqcD9FX349OuX1AJCEkJ7CGSljHMeIULTGh2VMYZLe2IOyNjccjwvmFwv8A7diqa0x0gIhjsJX4iQSDmGk8Tu7iUcKcZau3gaWEw1KtFuU3Gyu/hukut1rwVj0lCxYwAADIAADsGQWSrlAE0kJhDTaMxfmEk2bx2hFTXxrqO9BlwvbCN9t2fI/11JOAubbr/wBBZSGxNsuZ48zbksAFNXms465+XcDHmNAQhUyQrKWVwDsDbm97/orJm7Pfx7VX0srmXBY4533KZSzFwOIWz5FW8VFttpK3MsVVnextTQkqRANCSEw5ETBSQt1ozUwkkwi6hlhFnnnuUqSPELFN0YIt/WSbQaSbI+lK3BA94+Gze12QXiNTPtayV3uwgQs7d8h8cl6frtWiKJreDQ6Q9jQbfqvKtDxEQtLvafeR3a84vpZFWfZ4dL+T9EbP4fodvj3N6QXqyXJGHAhwBB3gi4UVmKG3QNRENzNoY6iIf4E7cwPwuuOpS01nU6koPI7rF4Klio2qLPg+KJ+i4hUM/wCCqGStJt6rVMjilvxaA4Ogkd2Na7msnaEjbIGz0ggkO4BkkLj8hhma1/5GHsVO+m6WOM4H2sThDmvHwyRu6Mje1dZq5rSx4FPUvFO53RayYesaPmPJu0OOA/hxW5clpU60aitxOJx2zK2Ee9rHmvfkFLo8sdhiqq2J/CNmkAX91NXRxOd2AlWdLVaRjcWxTsri0XdTyxepVwHNrH9GQW4i4KsqrRz4GWfGY4hvY5pr9H2643DbUo6wMI61g2hilayNmGBzs4YZJDUUE5FzejqWnHE7iNmWuHwFNOjCWTXt9DORgNbjVwSxQXjqAML4pWmKaP4gWHqyDhkrLQktPR08cbpGB7rYhcYy99t439XYFz2m6AyX9Y2kc9OA5tQbOq6Vu4Pkc0WraInIyAYm+8L3I2aCrY6h7o6+GP1mEDaDe17HWLJ4XD2o3ZEW59izqqlh18Tbhz4rrzRcpVoqHZVL7t7u2rfDXgd+hYscLC262XYskBTBO6SpNJyumm2DXYWNF5Xf+P0QvLNk9Gl2krXslm3yReNN8xmmCqDRr9hUbEOxRvGJmd7HPLyKvkyfFBVqXZu2qauuhkTmkhCTbbuyEEIQgHGhJNMOCaSEw4WTQhMIhJpXQt8zBoLrIWup9gk8BfwzUNTeUG4K7tkubDVr5nmnpMrsQka0+25kDe89M+GJc6Bbdu4KRrJPjqYW8hJM7tPQZ9XLRZLaDtOMP4pHX/hSjbDTrPWcn5IEIQFnHXAsJYg4EOAIO8EXCzQkM0mrMudV9eanR9mdKpph/ZOd9tEP8GQ+0PwO7iF3cTKatgdUaL2crHn/AImjdZjJTvIMZ/8Az1I3h4tcgXvk4eVopppIZRNSyGGYe8M2vHwSM3Pb2q5TxFspnN47YkZXnh8ny4eHL6dD04y42Q/auLS4iirHj7anmzaaOrBzcCQWG/tWwu6Ya48vpmhe0xzUrNnLFI5jYr5QzDpzUBPGnmF3xHg4gCweAI//AMjRHaNrIHg1LC2ogiF2vla0YKqB5Nm3DbOubtLI3Z2Koa7X+olDjs4wXwMimeTI8yOjIdDU9CzWytJBBBPtcQBa49yUbPNM5SVKpFtNWtzy+p6xqxp5k8LHxnoSDE2+9rveYeRBBHarmkqsYJtaxsvDNE68TU75nGKJwncJMAc+IMkLRjkYHjD08nFt7XOXJWVDpL11pNZUEkZupNqaSniBJDTPL7cxPBkTSTzCz8PhHFSg3kn8PO3eNKMorTx4eh6fpDXOjgdhkqGF/wB2y8sn7kYcVyhrXSSPf6ppF7XEkFlE9uIF18y8tytZS9DaJwtwwRVhafdpIGaNgP55XNnk+ZziSrM6Jc3+5VLT8R048P8AOXep5YOElZtktDETo33OJz41gp4JY3yR1dMGkF23pJWgn5wCALc12mjtZKeduKGVrxza4OHfbd3qu9ZqYx0BpBo+GSODSMXfsn7W3eqKogo6iT7anZHUffUMrqapvzdSzCOQ9lpFDLBWVqcvPP7Cq1p1bObvY7t9R8HS+i2RyXF1wtJJVwuIppo69o3xOtS17B+KN4DZO8C6tNEa6wPkMchdDLxhlYYpQfkd7Q62krKnTxNGpvVM4vlouTvr1uBeLR1KFhHO12493HwWasJpq6GBCEJhxoSTTDghCEhEJMFJC32jMGq/WCow07+sYR+Y2+l1Puuf1xqAGMb1lx7Gj/dSUYb1RIjrS3abZ5bUSY6ud3BmCEflGJ3m5bFC0U8ujLzvke+Q/ncbeVlNWTiZ79WUu89S2TQ7DBUqf+1euYk0kKA0xoQhIQIQsZJA1pcdwBJ7ALpDNpZsgw6NbVTTXNjE1jIzkcL83F1uIvkVGqZiy7J24H5WHuuDRhbszxFja28YQt+joJImRymwMl3hx9kGQ3MUn4SMNjwPde82sNQ3ZzNGLjG/f2sPEdbVaVRwdtUcxWwUcXHffwzefW+aT6LTu9OfpmYnFu7JrT1XcC7zLe5pWmhr3wzMmpzgex2OH8JsSI/kc0FpHXdXT9VcN9jM9gN7hwEgzDm7zmMnHioFdq86KJ8j5z0G3AZEGkkZtFyTxsplWg9GZn6ZiaTblH4eOa04nqui3VdfEyaznRytDhjqXUlPYjc2GnxTSgG4vI8XtuCsodSZAP2OindTqOZx/wAx0hPfZeUaIqKmCFjYayqiDWjotm6AJzIDHAgC5KtY9bdJN9mvl/NDC/zLUf5mmOtiYu11FeaPQ5NAtj/baKiNvfo5W4u3A7ZP8CVDqpKBw2b6qppv8KrxmP8AcrmPb+67vXGjXnSn/Og9tHD/ACSk130m4WdWNI5epQkeBTfmKfMH9Gxn8PVfc6ap1TMjR6vUUs7Rm0CTCB8rSZWM/II+5VOlNHV7GYKimNTEPclj9aYPkka50rO3H3LmqitqJPbfTk8//TKQHxwXUcsn92fB8kLI/wDTZF+Zp8wf0TG/w9V9ywj1h2BtG6rpCP7NxFXB2CObBKwdjirOl9LVRHYPibUDdeMSxu72Ssy7nFc3J604WdXVBHIuxDwcSoj9FSn+8u/ymfoq01hpu9s+66+gX6LjV+z1X3PatX9dYatt2Etc22NjgWyRk8HsOY7dy6EHkvm99FND9sycNkjBcJAwtfYC5BINnX3WIIXuGplbLLSxPmAD3RMe4C4GJwuLA7suCz6kezkrSunpzX3KdfC1cO0qqtfp7HQIW6oYBhAHDPmbokj6DTaxvY5b+tTOk02uRBc0oQhQjkJNJoubDMncstmb4bG/LiuhaMtCXAek6vwxy23thwj5pDYfULvyF5J6RqnaSNZ95UtH5Ysz9ApaXwqU+SYLg6tSFJfukkU9NDgY1vwtA8BZbE0lz7PY4xUUkuA0k0JhwQhJIQ1C0qC5gjG+V7Yx2ON3fwgqYtVIzHWN5Qxuefmf0W+V0cNb8irin/p7v8svPX0udAYRhwkAttaxFwRa1iOVlVVWgza0dnN+7ffL5H5lvffuWMmmpLusyJuH2g573ln/AFDEwtj7yrFtXaLHLZuVzhJeLcCCBmDv3JrSiQKrRq3Senhbr9n5FQIp25AVA7JGSDuxElV+mI5XbJkm0tJI0dORu5vSd0GZcsyunpa+OW+ze11t4BzHaDmFT6UdjrWN4RRF35pDYeQRQk75rQhq0oyglGV02lwtrn3aX0N6EIUJtAhCEhAhCEhAhCEhEaugMuzhG+eWOLuc4F38IK9z0VEGx5ZA7uwZD6Lx/Vmn2mkouUMUkp+Z1omfV3gvaYWWaByAUcs6iXJX8X/hHB7aq9pi2v4pL3+rJ9VUFpAHLfxWJkLoyTzWiSUu38OpG1OHDwVyVa7lnk0Y4kJXQqthzXowfaDqBPlb+a2R0Tw8OJAOK+bsznnu6lr0X+07j+i0WLn53uXWz33uuhZQi0orqZaUdgc88gXfw3+q8O1glx1sTfgifIe2Q4R5Ar2jW2bDHKfwhv71h9CvD5X4q2od8IjiHc2580qr3MNJ82kXdlUu12nTjyuyQhJNYR6kCEISECEISEC2amaLfVzmOIlpqJHYpBmYqeCzXyD8RJwt63dSh19Rgie/4Wkjt3DzsvSPQfogMjnldvbsqcHkGME0ni+U3+UKzQgpPP8Av9yMDbOJdKKUdfd5L03j0XRWhYqaFsNOwMjaLYRxvvLj7zjxJzK8w0TqK6pq6llPJsqKKd7WSMAL3GwMkEOIYQ1jy9uOx3WAyNvQNcNLOionmnI2spZBAQb/AGs7xExw54cRd+VWOhtFspoI4IhZkbGsHM2GZPMk3JPMlXnFS1OSp1p0m3B2byPIddtRBRSwSNkkkje/AHvwbaOSxcGOe1oxxvAcLEZEDPNcZTOx1FTJ/iCMdkbbHzK9n9LrwNHgneKmmI7RICf4Q5eLaEH2DXHe8ukP53E/Syp4iKjmjpNjVJVpJSzs27+CXuT0IQqR1YIQhIQIQhIQIQkTbMpCOi9GVLjnqZeckcA7I243+bgvVVwfoopLUcbzvkMsx/7jyG+QC7tRwznOXfbyyPMa9Ttasp822NAQhSEI0JITDkEFAckhdI0ZJT61S/YgfE8eQv8AyXkGjXYtq/7yaV3cHYR9F6jrnUYQ38LXv8v9l5fodtqePraD+90j9VBjnu0ILm2dF+F4b+NqT/jFepLQmhYp6IJNJCQhoQhIRD0gzG6KL7yVt/lZ03fQLtaShqKjQtfT0JO2FXjc0OwufFIyJxaD1gHtwkLkdHsx1t+EURP5pTb6BdLQV01PNtqSQMeWhjw5mOORoJLQ9lwbgk2IIIuRxVinUVNq/I57aGFni4zcNVJW6JWfq2S9RNW6qkgoYq4OZtNJbRkTnXMYZSzkXzs3E8A26r8VZSempw00KFsAMO3FMX3O1x4sBeBuw4uG+yoK7SdVJPHVSy7WaB7ZImACOFtjd8bWAm2Nt2lziTuXRVGs2iRN67T0rpK5wyZsZGPa8i15HOGzYRuLxc23XVyNWMr2ZzlfA16LipR15Z+HUj+nbTXQZTtNyxrp5OouBggHaXPkd+RcNTxYWNaPdaB4ABZazyvkc107g+WpqGOkIybaMYgxg4MaA1o8eKyVKvU39Dqtj4V0FJS1yv11t5WBCEKsboIQhIQIQhIQKJpeXDBIRvwkDtd0R9VLWmSDaTU8X3lRED8rTjd5NRRaTuypjanZ4ecu5nsGqVDsadkfwRxx/utF/NXarKVvRB5kqzVHBVnUTi1Zr1vd3PN3GyTBNJCvWBGhJCaw5BQldNdIZJR60aJ2rMQBNmlrm82G97de9eURwmB+wfmLXhf8bB7vzN3L3NcZrpqk2Vhc0WF8Vx7UT+D29XMJqlNV4dm9Vp9i3gMdPZ9fto5xeUl3c/A4hCjwyua4xTC0rd9vZe3hIzqPLgpCwJwlCTjLU9Vw+Ip4imqtJ3ixITQgJwRZJYyyYWlx4AnwF0hm0ldmjQteGSuLhlPM+Nrr7jC0Bo7yXLp1z2jqBvqtLthduNpk4HDUEscb8CNoCDwwq6nDqd2zqT1MmOTJRwz3Nk5tNs8xcFPUcXKy1+xh4bFqnPsars5JSXjqvO5vQsHSgC5IA5kgDxKr6rTYDHOha6YCwu3KPE42a3aHIkng25QKLZpVa9Okrzkl/fUh6WdirIm/dxPf3vIYPIFbVDp3ufUTPeBiAjjNswC1uJwF+FypiOeVkFg84OfOT9MvYEIQgLgIQhIQIQhIQKVqzDj0nDyiillPabRt+pUVXvo3psdVVSctjAO4GR/mQgqu1OXS3nl7mJt2puYVrm0vf2O+bdjwHbrd25S9HElz3Z2Jy8VpnaZXkN3NFv671t0XPkWnhuVxUFDemtWorwV8zjZP/T7+JYISBTUTRWBCEJrCK9MFJC6RoyTJBF96QKaEc4TXPU0Pbjju3CbseM3ROPA82HcQuIgndiMcrcErfabwcOD2Hi0r3Ei+9cPrjqW17ccd24bljmi7oj/5MPEIK1FYhWfzcHz7maWy9qVNm1Ms6b1XLvRxyFHhncHmKYYZWi9vde342HiPopCwpwlCTjJZnp+HxFPEU1VpO8WCg6adaB4G91mDteQ39VOUStbikgZ8U7L9jAXH6JQ+ZA4t2oytxVvPL3Ogkow6IxncWYOzK1+3ium0NWCophtQ1zh9nM0gEbRlg67TvBycOpwVAsWY2PxwPMbyAHdEOY8DcHsO8jOxBBF96qVqfaxtx4GTtXZ7xME6fzR9VyL52rVFHd5p4GhoxFxjbhaBxzyAVFV1vrEjX2wwx32DLWvcWMxbwuMmjgCeJy11DZJiDUymQA3EYYI4gRucWC+M/MStGmqjZ08ruIY63aRYeZTUaLTvJ3f08ylgNlvD3r4jVZpa+L9ij0OcUZf95JI/xcQPIBT1ooYMETG/Cxo8s1vVmbvJnUYaDhSjF62Xnx9QQhCEnBCEJCBCEJCBdn6KaW1KJCM5ZJZu4uwM8mrgdKzYIZCN+Egdrui3zK9i1S0dsaaOP4I44+9rRi87oZK7hHm7+Wf1scl+I6ucKfV+y9y1paYMva+e+6IaQNcXAnO/mt10XVuVRJ7reb9TlVKTu/MaaxTCjUoy+V3F1GhF0J7COB0tpKtp4g+SSG7nYQwRgu48eK6LQ7pTC01FtocyA21gcwLc7Kh0Sz12pdUSfsojhhbwuPePXuPeOS6tdGyTaU4whGg4RU9ZNRStfSOXJa9/QEwUkIWjGMkWSTQjnGa36ltlZiYCLdIFvtxO+NnVzC4ASPjfspwA/wB1w9iUfE3r5tXuS5TWzU9k7CWt/EWjJzXD34zwI5IatKOIVpZS4P2Zf2dtGrs6pvQzg9Y+6PP1Ekna2rgL8mtEjieAuAwE8hc7+tbHY4XiKozJ/ZyWs2Ucj8LxxCiuePW892yDd2V3vJse21liulKnNxksz0T83SxdCFSjLKUo+Dvez8jrgmqOmqXxZN6bBuYXWc0cmu5dR8QpjdNR+9iZ8zHf6m3B8VX3XwLfaKPz5fTz09yeqfWl14mR/eSxt7gcTvIKUdNQ/GD1AOJ8AFU19aJqmFrQ4CNr5DibhuTZjSAc7b99kcItO7WhBXqQnDci73aWXe7P0JaEIUZqghCEhgQhCQgQhCQjCGl21VTQ8HTB7vkh+0d9AO9e2ULbMHXn4rynUOjMukJZLZQRNiHzzHE7+Eea9ca2wsjpxvV6L1ef0sedbZr9ripW0WXl/m5ldIFO6RVbaUXGmq0fmg7rvvlbxuZ9F3e69GNqySCas0KHYw3dXq3zbzb8wZT3ncEIQprDXOKpNUpYmlsVW5jXG5AjG88d+SvdG0pjiaxzsZaLYrWJ5XzOakrDai9ri/JdEyriMdXxKtUaed/linfvaSZsFrE78wFnDbPIZLU2RvSG83BtfPgtsP6bhuVHaE1Tw1STV1Z+uRFRi3UihuAuCNxWL95WUGeR7VjLvKxsBKccY8PUbbhFq/ON04vrZtMs1knSVSPF+T4ghY3WS6EpHO6zatRSxSlzb3YbtA964IkafdcLHMLzHR+jzHUyxVBD9pE3ZuItjYwm9/xC4vblde4WXGa16k7UYoLgtONhb7cbvwj3mni1DVpqtBxfzcH7FvA4yWDrKdrw/cvS9vE4yXRsjPY+0b1kNkHUScn9uR7d60lzhvjlH/bJ823Ut2lHwHDXRmIj+0DXGJ3XcC7OwraNPU9v28X+YPosKdOcHaccz0jD42jVgpUaqt32y9/MgDaH2YpD81mD+I/ooVEwmomLrXaGR5EkCwxOFyBfMhXcGmGyHDSskqHcooy4d7z0W95WejfR/pGzi5tOwve57scxc67je2FgtkLDfwUkKU5J2RWxG0sPTqQ7SpdK7ss+Flp15kJC6Sn9GNQ4fa1bGdUdNf8Aie79FYQ+imH+1qKqTqEjYh4MbdOsJPiRz/EuFXyqT8LHFnLeo0mk4m+1IwdWME+AXptP6NdHt304kPOSSST/AFOt5K6o9B08X7KCFnywsB8QEawvNlGp+KH+yn5v/B41BVGT9jFPL/06eRw8bWVlT6uV8nsUb29csscXlcnyXphnlmc4QuwMYbA/Ef5KTo6sLwWvye02d/MI/wAvBGZL8TYqo7RtHw+9zz6n9G9a79pNTQj8LZJnDxwhW1N6KIv7xU1EvU0thb/AL+a7hCLcitEU6m0sVV+eo/O30IOg9AQUcZjpmYGl2J13OcXOIAJLnEkmwCsViCmmaKd7jQkmhaHGE0kwUDQQJpITD3ICg1rcLw8dh/rsU1QXDaSkH2W8FvlCi7Sb4Wz6GdEMTnP4HIeX+yntfbcqyjOGUs4Z+SsVHUpxqxcJq6eqCqycZpp8rdDJrrFIm6S0VVVhsALuKDsYKfaW+K1r8bciLfdt2+RvTBUSGrOLDILHgpaIRktDqsA2sSepbbqGyRwc7CLm/gmaLNCCndvh32JMUuIHLxWp2iISbmGEnnsWX8bKRHewvv4rJC0Ryau7CjYALNAA5AWHgMlndYrGYnCbKKpLcg5W0Vxlm7Gy6a0RydC55LKmJw5qvDERm4pL5o73RZfcPdtc2rXVPsxxHBpPktii6TjkdGWw5OcQL8Gg+0fD6qyld2AnK0WzRoBw2OW+5v8AosaZ49bfh3Yc+0WVENBn1jYtlPsYnOsfC1+xX+hdEmFpxnE4k5/h4DPxR1aMYK6lco4erUqWg42UXm7rVcCzWmsqcDb2vnZbgoGmT0B836FVrGjOVoto3TVuFjXEdJ1rDtUphyF99lT7Vwcx8g6O4Dl19vFXAKBoVOe82ZJrEJoGiZMaaSEDQQXTSQmsIgoshC3jMDCFkmY+iChrcieSo/naO7v3y3tzR/Ne1vPjoTdjO9rcL+ArqDHnOb8L27slNsoc9ES7E02v3fRWpIiQaS3NPG5/mpoUAUDiem6/ie7NTwhSCBRWSFrnZEgnkpSEianUUE01dMwgmLr3FluWKyBQgykm7pWBCEJrDEXZdPCN28qWFrbEASeazVDC4bsVLKzbflwX95ks571jJNYpq0CUNO//AOyff4LD91pXQKA7RDTOJruDhwyscsPK+5TlJWkpWtyRBhoShvb3GTa6MajaQpTI0Btt98+9SUKuWWlJWZGqKUuiDcsQt2Zb1upWFrGh28Cy2IQsdRSdxppIQNBmSEk0DQSGhJCawRCQhC22Zhu/s+/+axb7B+YfohC5SHyv/k/+kab1/wCv2ME0IXUIzAQhCQQJhCELHGUBCEI6GhCEwSGgIQhY4FATQgY40IQhCBNCELCQwhCEDHGhCELCQwmhCBhAhCEwj//Z"/>
          <p:cNvSpPr>
            <a:spLocks noChangeAspect="1" noChangeArrowheads="1"/>
          </p:cNvSpPr>
          <p:nvPr/>
        </p:nvSpPr>
        <p:spPr bwMode="auto">
          <a:xfrm>
            <a:off x="63500" y="-161925"/>
            <a:ext cx="304800" cy="304800"/>
          </a:xfrm>
          <a:prstGeom prst="rect">
            <a:avLst/>
          </a:prstGeom>
          <a:noFill/>
          <a:ln w="9525">
            <a:noFill/>
            <a:miter lim="800000"/>
            <a:headEnd/>
            <a:tailEnd/>
          </a:ln>
        </p:spPr>
        <p:txBody>
          <a:bodyPr/>
          <a:lstStyle/>
          <a:p>
            <a:endParaRPr lang="el-GR">
              <a:latin typeface="Calibri" pitchFamily="34" charset="0"/>
            </a:endParaRPr>
          </a:p>
        </p:txBody>
      </p:sp>
      <p:pic>
        <p:nvPicPr>
          <p:cNvPr id="37894" name="Picture 7" descr="http://pappanna.files.wordpress.com/2012/03/20110814_theater_paramithi.jpg">
            <a:hlinkClick r:id="rId2"/>
          </p:cNvPr>
          <p:cNvPicPr>
            <a:picLocks noChangeAspect="1" noChangeArrowheads="1"/>
          </p:cNvPicPr>
          <p:nvPr/>
        </p:nvPicPr>
        <p:blipFill>
          <a:blip r:embed="rId3"/>
          <a:srcRect/>
          <a:stretch>
            <a:fillRect/>
          </a:stretch>
        </p:blipFill>
        <p:spPr bwMode="auto">
          <a:xfrm>
            <a:off x="0" y="0"/>
            <a:ext cx="2205038" cy="22050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38914" name="1 - TextBox"/>
          <p:cNvSpPr txBox="1">
            <a:spLocks noChangeArrowheads="1"/>
          </p:cNvSpPr>
          <p:nvPr/>
        </p:nvSpPr>
        <p:spPr bwMode="auto">
          <a:xfrm>
            <a:off x="0" y="0"/>
            <a:ext cx="9144000" cy="461963"/>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ΣΧΕΔΙΟ ΔΙΔΑΣΚΑΛΙΑΣ</a:t>
            </a:r>
          </a:p>
        </p:txBody>
      </p:sp>
      <p:sp>
        <p:nvSpPr>
          <p:cNvPr id="3" name="2 - TextBox"/>
          <p:cNvSpPr txBox="1">
            <a:spLocks noChangeArrowheads="1"/>
          </p:cNvSpPr>
          <p:nvPr/>
        </p:nvSpPr>
        <p:spPr bwMode="auto">
          <a:xfrm>
            <a:off x="323850" y="981075"/>
            <a:ext cx="8496300" cy="2524125"/>
          </a:xfrm>
          <a:prstGeom prst="rect">
            <a:avLst/>
          </a:prstGeom>
          <a:noFill/>
          <a:ln w="9525">
            <a:noFill/>
            <a:miter lim="800000"/>
            <a:headEnd/>
            <a:tailEnd/>
          </a:ln>
        </p:spPr>
        <p:txBody>
          <a:bodyPr>
            <a:spAutoFit/>
          </a:bodyPr>
          <a:lstStyle/>
          <a:p>
            <a:pPr algn="ctr"/>
            <a:r>
              <a:rPr lang="el-GR" sz="2000" b="1">
                <a:latin typeface="Times New Roman" pitchFamily="18" charset="0"/>
                <a:cs typeface="Times New Roman" pitchFamily="18" charset="0"/>
              </a:rPr>
              <a:t>Γ΄ φάση: Επεξεργασία δραστηριοτήτων- Φύλλο εργασιών (20 λεπτά)</a:t>
            </a:r>
          </a:p>
          <a:p>
            <a:pPr algn="ctr"/>
            <a:endParaRPr lang="el-GR" sz="2000" b="1">
              <a:latin typeface="Times New Roman" pitchFamily="18" charset="0"/>
              <a:cs typeface="Times New Roman" pitchFamily="18" charset="0"/>
            </a:endParaRPr>
          </a:p>
          <a:p>
            <a:pPr algn="ctr"/>
            <a:endParaRPr lang="el-GR" sz="2000" b="1">
              <a:latin typeface="Times New Roman" pitchFamily="18" charset="0"/>
              <a:cs typeface="Times New Roman" pitchFamily="18" charset="0"/>
            </a:endParaRPr>
          </a:p>
          <a:p>
            <a:pPr algn="just"/>
            <a:r>
              <a:rPr lang="el-GR" sz="2000" b="1">
                <a:latin typeface="Times New Roman" pitchFamily="18" charset="0"/>
                <a:cs typeface="Times New Roman" pitchFamily="18" charset="0"/>
              </a:rPr>
              <a:t>	Στην τρίτη φάση οι μαθητές καλούνται σε ομάδες να επεξεργαστούν τις δραστηριότητες οι οποίες προσφέρονται στο </a:t>
            </a:r>
            <a:r>
              <a:rPr lang="el-GR" sz="2000" b="1">
                <a:latin typeface="Times New Roman" pitchFamily="18" charset="0"/>
                <a:cs typeface="Times New Roman" pitchFamily="18" charset="0"/>
                <a:hlinkClick r:id="rId2" action="ppaction://hlinkfile"/>
              </a:rPr>
              <a:t>φύλλο εργασιών </a:t>
            </a:r>
            <a:r>
              <a:rPr lang="el-GR" sz="2000" b="1">
                <a:latin typeface="Times New Roman" pitchFamily="18" charset="0"/>
                <a:cs typeface="Times New Roman" pitchFamily="18" charset="0"/>
              </a:rPr>
              <a:t>που τους έχει διανεμηθεί. Ενδεικτικές δραστηριότητες θα μπορούσαν να είναι:</a:t>
            </a:r>
          </a:p>
          <a:p>
            <a:pPr algn="just"/>
            <a:r>
              <a:rPr lang="el-GR" sz="2000" b="1">
                <a:latin typeface="Times New Roman" pitchFamily="18" charset="0"/>
                <a:cs typeface="Times New Roman" pitchFamily="18" charset="0"/>
              </a:rPr>
              <a:t> </a:t>
            </a:r>
          </a:p>
          <a:p>
            <a:pPr algn="just"/>
            <a:endParaRPr lang="el-GR">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39938" name="1 - TextBox"/>
          <p:cNvSpPr txBox="1">
            <a:spLocks noChangeArrowheads="1"/>
          </p:cNvSpPr>
          <p:nvPr/>
        </p:nvSpPr>
        <p:spPr bwMode="auto">
          <a:xfrm>
            <a:off x="0" y="0"/>
            <a:ext cx="9144000" cy="461963"/>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ΣΧΕΔΙΟ ΔΙΔΑΣΚΑΛΙΑΣ</a:t>
            </a:r>
          </a:p>
        </p:txBody>
      </p:sp>
      <p:sp>
        <p:nvSpPr>
          <p:cNvPr id="3" name="2 - TextBox"/>
          <p:cNvSpPr txBox="1">
            <a:spLocks noChangeArrowheads="1"/>
          </p:cNvSpPr>
          <p:nvPr/>
        </p:nvSpPr>
        <p:spPr bwMode="auto">
          <a:xfrm>
            <a:off x="323850" y="1196975"/>
            <a:ext cx="8424863" cy="5324475"/>
          </a:xfrm>
          <a:prstGeom prst="rect">
            <a:avLst/>
          </a:prstGeom>
          <a:noFill/>
          <a:ln w="9525">
            <a:noFill/>
            <a:miter lim="800000"/>
            <a:headEnd/>
            <a:tailEnd/>
          </a:ln>
        </p:spPr>
        <p:txBody>
          <a:bodyPr>
            <a:spAutoFit/>
          </a:bodyPr>
          <a:lstStyle/>
          <a:p>
            <a:pPr algn="ctr"/>
            <a:r>
              <a:rPr lang="el-GR" sz="2000" b="1">
                <a:latin typeface="Times New Roman" pitchFamily="18" charset="0"/>
                <a:cs typeface="Times New Roman" pitchFamily="18" charset="0"/>
              </a:rPr>
              <a:t>Δ΄ φάση: Δραματοποίηση (30 λεπτά)</a:t>
            </a:r>
          </a:p>
          <a:p>
            <a:pPr algn="ctr"/>
            <a:endParaRPr lang="el-GR" sz="2000" b="1">
              <a:latin typeface="Times New Roman" pitchFamily="18" charset="0"/>
              <a:cs typeface="Times New Roman" pitchFamily="18" charset="0"/>
            </a:endParaRPr>
          </a:p>
          <a:p>
            <a:pPr algn="just"/>
            <a:r>
              <a:rPr lang="el-GR" sz="2000" b="1">
                <a:latin typeface="Times New Roman" pitchFamily="18" charset="0"/>
                <a:cs typeface="Times New Roman" pitchFamily="18" charset="0"/>
              </a:rPr>
              <a:t>	Δεδομένου ότι οι μαθητές είναι χωρισμένοι σε ομάδες, σε αυτήν τη φάση καλούνται να μοιράσουν ρόλους και να παραστήσουν ένα μικρό θέατρο, μέσα στην τάξη, δραματοποιώντας το παραμύθι με τον «Καλλιεργημένο λύκο».</a:t>
            </a:r>
          </a:p>
          <a:p>
            <a:pPr algn="just"/>
            <a:r>
              <a:rPr lang="el-GR" sz="2000" b="1">
                <a:latin typeface="Times New Roman" pitchFamily="18" charset="0"/>
                <a:cs typeface="Times New Roman" pitchFamily="18" charset="0"/>
              </a:rPr>
              <a:t>	 Μέσω αυτής της δραστηριότητας, δίνεται η ευκαιρία στους μαθητές να κοινωνικοποιηθούν μέσα από την παράλληλη εξάσκηση της αναγνωστικής τους δεξιότητας. Οι μαθητές εξασκούνται στον προφορικό λόγο μέσα από τη συνεργασία και το «παιχνίδι» με τους συμμαθητές τους. Με αυτόν τον τρόπο η ακαδημαϊκή γνώση συμπορεύεται με την κοινωνική. 	Επιπρόσθετα, θα μπορούσε η κάθε ομάδα να δώσει ένα δικό της τέλος στην ιστορία και να «παίξει» με τους δικούς της διαλόγους, καλλιεργώντας με τον τρόπο αυτόν τη φαντασία των μικρών μαθητών. Τέλος, είναι γνωστό ότι η ομαδοσυνεργατική διδασκαλία από μόνη της βοηθά στη συνοχή της τάξης ενώ ταυτόχρονα η μάθηση εξελίσσεται με παιγνιώδη τρόπο.</a:t>
            </a:r>
          </a:p>
        </p:txBody>
      </p:sp>
      <p:pic>
        <p:nvPicPr>
          <p:cNvPr id="39940" name="Picture 2" descr="https://encrypted-tbn3.gstatic.com/images?q=tbn:ANd9GcS34bEKWdLAm9pxpHhmztCdiiNY_cMjJa2SEAyYi8hTErwVfuh0"/>
          <p:cNvPicPr>
            <a:picLocks noChangeAspect="1" noChangeArrowheads="1"/>
          </p:cNvPicPr>
          <p:nvPr/>
        </p:nvPicPr>
        <p:blipFill>
          <a:blip r:embed="rId2"/>
          <a:srcRect/>
          <a:stretch>
            <a:fillRect/>
          </a:stretch>
        </p:blipFill>
        <p:spPr bwMode="auto">
          <a:xfrm>
            <a:off x="323850" y="260350"/>
            <a:ext cx="18288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3" name="2 - TextBox"/>
          <p:cNvSpPr txBox="1">
            <a:spLocks noChangeArrowheads="1"/>
          </p:cNvSpPr>
          <p:nvPr/>
        </p:nvSpPr>
        <p:spPr bwMode="auto">
          <a:xfrm>
            <a:off x="323850" y="0"/>
            <a:ext cx="8388350" cy="1323975"/>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Επιπρόσθετα, εάν περισσέψει χρόνος θα μπορούσαμε να βάλουμε στα παιδιά να ακούσουν το τραγουδάκι «Ποτέ μη δώσεις μπισκοτάκι σε λυκάκι» που εμπεριέχεται στο παιδικό βιβλίο της συγγραφέας Ρένα Ρώσση- Ζαϊρη.</a:t>
            </a:r>
          </a:p>
        </p:txBody>
      </p:sp>
      <p:pic>
        <p:nvPicPr>
          <p:cNvPr id="40963" name="product-image-301749" descr="Ποτέ μη δώσεις μπισκοτάκι σε λυκάκι"/>
          <p:cNvPicPr>
            <a:picLocks noChangeAspect="1" noChangeArrowheads="1"/>
          </p:cNvPicPr>
          <p:nvPr/>
        </p:nvPicPr>
        <p:blipFill>
          <a:blip r:embed="rId2"/>
          <a:srcRect/>
          <a:stretch>
            <a:fillRect/>
          </a:stretch>
        </p:blipFill>
        <p:spPr bwMode="auto">
          <a:xfrm>
            <a:off x="3276600" y="981075"/>
            <a:ext cx="2590800" cy="3024188"/>
          </a:xfrm>
          <a:prstGeom prst="rect">
            <a:avLst/>
          </a:prstGeom>
          <a:noFill/>
          <a:ln w="9525">
            <a:noFill/>
            <a:miter lim="800000"/>
            <a:headEnd/>
            <a:tailEnd/>
          </a:ln>
        </p:spPr>
      </p:pic>
      <p:sp>
        <p:nvSpPr>
          <p:cNvPr id="5" name="4 - TextBox"/>
          <p:cNvSpPr txBox="1">
            <a:spLocks noChangeArrowheads="1"/>
          </p:cNvSpPr>
          <p:nvPr/>
        </p:nvSpPr>
        <p:spPr bwMode="auto">
          <a:xfrm>
            <a:off x="250825" y="4221163"/>
            <a:ext cx="8642350" cy="2832100"/>
          </a:xfrm>
          <a:prstGeom prst="rect">
            <a:avLst/>
          </a:prstGeom>
          <a:noFill/>
          <a:ln w="9525">
            <a:noFill/>
            <a:miter lim="800000"/>
            <a:headEnd/>
            <a:tailEnd/>
          </a:ln>
        </p:spPr>
        <p:txBody>
          <a:bodyPr>
            <a:spAutoFit/>
          </a:bodyPr>
          <a:lstStyle/>
          <a:p>
            <a:pPr algn="ctr"/>
            <a:r>
              <a:rPr lang="el-GR" b="1">
                <a:solidFill>
                  <a:schemeClr val="tx2"/>
                </a:solidFill>
                <a:latin typeface="Calibri" pitchFamily="34" charset="0"/>
              </a:rPr>
              <a:t> </a:t>
            </a:r>
            <a:r>
              <a:rPr lang="el-GR" sz="2000" b="1">
                <a:solidFill>
                  <a:schemeClr val="tx2"/>
                </a:solidFill>
                <a:latin typeface="Times New Roman" pitchFamily="18" charset="0"/>
                <a:cs typeface="Times New Roman" pitchFamily="18" charset="0"/>
              </a:rPr>
              <a:t>Γιατί λύκος να φάει τη γιαγιά,</a:t>
            </a:r>
          </a:p>
          <a:p>
            <a:pPr algn="ctr"/>
            <a:r>
              <a:rPr lang="el-GR" sz="2000" b="1">
                <a:solidFill>
                  <a:schemeClr val="tx2"/>
                </a:solidFill>
                <a:latin typeface="Times New Roman" pitchFamily="18" charset="0"/>
                <a:cs typeface="Times New Roman" pitchFamily="18" charset="0"/>
              </a:rPr>
              <a:t>κι όχι μια αλεπού πορτοκαλιά;</a:t>
            </a:r>
          </a:p>
          <a:p>
            <a:pPr algn="ctr"/>
            <a:r>
              <a:rPr lang="el-GR" sz="2000" b="1">
                <a:solidFill>
                  <a:schemeClr val="tx2"/>
                </a:solidFill>
                <a:latin typeface="Times New Roman" pitchFamily="18" charset="0"/>
                <a:cs typeface="Times New Roman" pitchFamily="18" charset="0"/>
              </a:rPr>
              <a:t>Γιατί λύκος τα Γουρουνάκια κυνηγά,</a:t>
            </a:r>
          </a:p>
          <a:p>
            <a:pPr algn="ctr"/>
            <a:r>
              <a:rPr lang="el-GR" sz="2000" b="1">
                <a:solidFill>
                  <a:schemeClr val="tx2"/>
                </a:solidFill>
                <a:latin typeface="Times New Roman" pitchFamily="18" charset="0"/>
                <a:cs typeface="Times New Roman" pitchFamily="18" charset="0"/>
              </a:rPr>
              <a:t>κι όχι μια μαϊμού με πράσινη ουρά;</a:t>
            </a:r>
          </a:p>
          <a:p>
            <a:pPr algn="ctr"/>
            <a:r>
              <a:rPr lang="el-GR" sz="2000" b="1">
                <a:solidFill>
                  <a:schemeClr val="tx2"/>
                </a:solidFill>
                <a:latin typeface="Times New Roman" pitchFamily="18" charset="0"/>
                <a:cs typeface="Times New Roman" pitchFamily="18" charset="0"/>
              </a:rPr>
              <a:t>Γιατί τα Κατσικάκια λύκος να καταπιεί,</a:t>
            </a:r>
          </a:p>
          <a:p>
            <a:pPr algn="ctr"/>
            <a:r>
              <a:rPr lang="el-GR" sz="2000" b="1">
                <a:solidFill>
                  <a:schemeClr val="tx2"/>
                </a:solidFill>
                <a:latin typeface="Times New Roman" pitchFamily="18" charset="0"/>
                <a:cs typeface="Times New Roman" pitchFamily="18" charset="0"/>
              </a:rPr>
              <a:t>κι όχι ένα λιοντάρι με χαίτη τρομερή;</a:t>
            </a:r>
          </a:p>
          <a:p>
            <a:pPr algn="ctr"/>
            <a:r>
              <a:rPr lang="el-GR" sz="2000" b="1">
                <a:solidFill>
                  <a:schemeClr val="tx2"/>
                </a:solidFill>
                <a:latin typeface="Times New Roman" pitchFamily="18" charset="0"/>
                <a:cs typeface="Times New Roman" pitchFamily="18" charset="0"/>
              </a:rPr>
              <a:t>Έχει φάει λύκος παραμυθά;</a:t>
            </a:r>
          </a:p>
          <a:p>
            <a:pPr algn="ctr"/>
            <a:r>
              <a:rPr lang="el-GR" sz="2000" b="1">
                <a:solidFill>
                  <a:schemeClr val="tx2"/>
                </a:solidFill>
                <a:latin typeface="Times New Roman" pitchFamily="18" charset="0"/>
                <a:cs typeface="Times New Roman" pitchFamily="18" charset="0"/>
              </a:rPr>
              <a:t>Γιατί τόση αδικία πια;</a:t>
            </a:r>
          </a:p>
          <a:p>
            <a:endParaRPr lang="el-GR">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4)">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 name="1 - TextBox"/>
          <p:cNvSpPr txBox="1">
            <a:spLocks noChangeArrowheads="1"/>
          </p:cNvSpPr>
          <p:nvPr/>
        </p:nvSpPr>
        <p:spPr bwMode="auto">
          <a:xfrm>
            <a:off x="827088" y="404813"/>
            <a:ext cx="7632700" cy="522287"/>
          </a:xfrm>
          <a:prstGeom prst="rect">
            <a:avLst/>
          </a:prstGeom>
          <a:noFill/>
          <a:ln w="9525">
            <a:noFill/>
            <a:miter lim="800000"/>
            <a:headEnd/>
            <a:tailEnd/>
          </a:ln>
        </p:spPr>
        <p:txBody>
          <a:bodyPr>
            <a:spAutoFit/>
          </a:bodyPr>
          <a:lstStyle/>
          <a:p>
            <a:pPr algn="ctr"/>
            <a:r>
              <a:rPr lang="el-GR" sz="2800" b="1">
                <a:solidFill>
                  <a:schemeClr val="tx2"/>
                </a:solidFill>
                <a:latin typeface="Times New Roman" pitchFamily="18" charset="0"/>
                <a:cs typeface="Times New Roman" pitchFamily="18" charset="0"/>
              </a:rPr>
              <a:t>Σας ευχαριστούμε για την προσοχή σας!!!</a:t>
            </a:r>
          </a:p>
        </p:txBody>
      </p:sp>
      <p:pic>
        <p:nvPicPr>
          <p:cNvPr id="41987" name="Picture 2" descr="https://encrypted-tbn3.gstatic.com/images?q=tbn:ANd9GcSg63FU9_FZXX3I41mLmaXVAr7SppScGUJjzLN_9RN8HU-0u4af"/>
          <p:cNvPicPr>
            <a:picLocks noChangeAspect="1" noChangeArrowheads="1"/>
          </p:cNvPicPr>
          <p:nvPr/>
        </p:nvPicPr>
        <p:blipFill>
          <a:blip r:embed="rId2"/>
          <a:srcRect/>
          <a:stretch>
            <a:fillRect/>
          </a:stretch>
        </p:blipFill>
        <p:spPr bwMode="auto">
          <a:xfrm>
            <a:off x="1609725" y="1474788"/>
            <a:ext cx="6130925" cy="40417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 name="1 - TextBox"/>
          <p:cNvSpPr txBox="1">
            <a:spLocks noChangeArrowheads="1"/>
          </p:cNvSpPr>
          <p:nvPr/>
        </p:nvSpPr>
        <p:spPr bwMode="auto">
          <a:xfrm>
            <a:off x="2339975" y="260350"/>
            <a:ext cx="6335713" cy="2862263"/>
          </a:xfrm>
          <a:prstGeom prst="rect">
            <a:avLst/>
          </a:prstGeom>
          <a:noFill/>
          <a:ln w="9525">
            <a:noFill/>
            <a:miter lim="800000"/>
            <a:headEnd/>
            <a:tailEnd/>
          </a:ln>
        </p:spPr>
        <p:txBody>
          <a:bodyPr>
            <a:spAutoFit/>
          </a:bodyPr>
          <a:lstStyle/>
          <a:p>
            <a:pPr algn="just"/>
            <a:r>
              <a:rPr lang="el-GR" b="1">
                <a:solidFill>
                  <a:srgbClr val="FF0066"/>
                </a:solidFill>
                <a:latin typeface="Times New Roman" pitchFamily="18" charset="0"/>
                <a:cs typeface="Times New Roman" pitchFamily="18" charset="0"/>
              </a:rPr>
              <a:t>	</a:t>
            </a:r>
            <a:r>
              <a:rPr lang="el-GR" sz="2000" b="1">
                <a:latin typeface="Times New Roman" pitchFamily="18" charset="0"/>
                <a:cs typeface="Times New Roman" pitchFamily="18" charset="0"/>
              </a:rPr>
              <a:t>Τα παραμύθια μοιάζουν σαν καθρέφτης που μέσα του τα παιδιά βλέπουν ότι η ζωή δεν είναι απαλλαγμένη συγκρούσεων και διφορούμενων καταστάσεων, ότι ο φόβος, ο πόνος, η θλίψη, η κακία, η αγάπη είναι υπαρκτά συναισθήματα … ταυτόχρονα όμως βλέπουν  ότι  υπάρχουν λύσεις και ότι τα αρνητικά συναισθήματα εξισορροπούνται από τη βεβαιότητα, το θάρρος, την αισιοδοξία και την ελπίδα που υπάρχουν στο τέλος των παραμυθιών…</a:t>
            </a:r>
          </a:p>
        </p:txBody>
      </p:sp>
      <p:pic>
        <p:nvPicPr>
          <p:cNvPr id="15363" name="3 - Εικόνα" descr="imagesCA0ZWHK5.jpg"/>
          <p:cNvPicPr>
            <a:picLocks noChangeAspect="1"/>
          </p:cNvPicPr>
          <p:nvPr/>
        </p:nvPicPr>
        <p:blipFill>
          <a:blip r:embed="rId2"/>
          <a:srcRect/>
          <a:stretch>
            <a:fillRect/>
          </a:stretch>
        </p:blipFill>
        <p:spPr bwMode="auto">
          <a:xfrm>
            <a:off x="28575" y="260350"/>
            <a:ext cx="2181225" cy="2808288"/>
          </a:xfrm>
          <a:prstGeom prst="rect">
            <a:avLst/>
          </a:prstGeom>
          <a:noFill/>
          <a:ln w="9525">
            <a:noFill/>
            <a:miter lim="800000"/>
            <a:headEnd/>
            <a:tailEnd/>
          </a:ln>
        </p:spPr>
      </p:pic>
      <p:sp>
        <p:nvSpPr>
          <p:cNvPr id="5" name="4 - TextBox"/>
          <p:cNvSpPr txBox="1">
            <a:spLocks noChangeArrowheads="1"/>
          </p:cNvSpPr>
          <p:nvPr/>
        </p:nvSpPr>
        <p:spPr bwMode="auto">
          <a:xfrm>
            <a:off x="395288" y="3860800"/>
            <a:ext cx="8280400" cy="2554288"/>
          </a:xfrm>
          <a:prstGeom prst="rect">
            <a:avLst/>
          </a:prstGeom>
          <a:noFill/>
          <a:ln w="9525">
            <a:noFill/>
            <a:miter lim="800000"/>
            <a:headEnd/>
            <a:tailEnd/>
          </a:ln>
        </p:spPr>
        <p:txBody>
          <a:bodyPr>
            <a:spAutoFit/>
          </a:bodyPr>
          <a:lstStyle/>
          <a:p>
            <a:pPr algn="just"/>
            <a:r>
              <a:rPr lang="el-GR" b="1">
                <a:latin typeface="Times New Roman" pitchFamily="18" charset="0"/>
                <a:cs typeface="Times New Roman" pitchFamily="18" charset="0"/>
              </a:rPr>
              <a:t>	</a:t>
            </a:r>
            <a:r>
              <a:rPr lang="el-GR" sz="2000" b="1">
                <a:latin typeface="Times New Roman" pitchFamily="18" charset="0"/>
                <a:cs typeface="Times New Roman" pitchFamily="18" charset="0"/>
              </a:rPr>
              <a:t>Είναι σημαντικό τα κείμενα της παιδικής λογοτεχνίας, να είναι απαλλαγμένα από κάθε είδους στερεότυπα ή προκαταλήψεις, προκειμένου να «φωτίσουν» τον εύθραυστο κόσμο των παιδιών και όχι να τον παραπλανήσουν. Τα παιδικά παραμύθια θα πρέπει να οδηγούν τους μικρούς αναγνώστες σε έναν δρόμο ενάντια στον ρατσισμό ενώ ταυτόχρονα θα πρέπει να τους βοηθούν στο  να σέβονται καθετί διαφορετικό ως ιδιαίτερο και ξεχωριστό.</a:t>
            </a:r>
          </a:p>
          <a:p>
            <a:pPr algn="just"/>
            <a:endParaRPr lang="el-GR" sz="2000" b="1">
              <a:solidFill>
                <a:srgbClr val="FF0066"/>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4)">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 name="1 - TextBox"/>
          <p:cNvSpPr txBox="1">
            <a:spLocks noChangeArrowheads="1"/>
          </p:cNvSpPr>
          <p:nvPr/>
        </p:nvSpPr>
        <p:spPr bwMode="auto">
          <a:xfrm>
            <a:off x="2411413" y="0"/>
            <a:ext cx="6481762" cy="3786188"/>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Από την εποχή του Αισώπου, σε όλα τα παραμύθια, ο λύκος εμφανίζεται σαν ένα ζώο άγριο, απειλητικό που πάντα παίζει το ρόλο του κακού. Πολλές γενιές παιδιών, γνώρισαν τον κακό λύκο που έφαγε τη γιαγιά της αθώας παιδούλας Κοκκινοσκουφίτσας, που καταβρόχθισε τα αθώα κατσικάκια και μεγάλωσαν με την απειλή ότι αν δεν είναι καλά παιδιά, αν δεν φάνε το φαγητό τους, αν δεν πάνε για ύπνο, θα τα φάει κι εκείνα ο λύκος. Ο απειλητικός, αιμοβόρος, μοχθηρός και λαίμαργος λύκος έγινε ο εφιάλτης των παιδικών τους χρόνων. </a:t>
            </a:r>
          </a:p>
          <a:p>
            <a:pPr algn="just"/>
            <a:endParaRPr lang="el-GR" sz="2000">
              <a:latin typeface="Times New Roman" pitchFamily="18" charset="0"/>
              <a:cs typeface="Times New Roman" pitchFamily="18" charset="0"/>
            </a:endParaRPr>
          </a:p>
        </p:txBody>
      </p:sp>
      <p:pic>
        <p:nvPicPr>
          <p:cNvPr id="16387" name="2 - Εικόνα" descr="imagesCA4S7BK1.jpg"/>
          <p:cNvPicPr>
            <a:picLocks noChangeAspect="1"/>
          </p:cNvPicPr>
          <p:nvPr/>
        </p:nvPicPr>
        <p:blipFill>
          <a:blip r:embed="rId2"/>
          <a:srcRect/>
          <a:stretch>
            <a:fillRect/>
          </a:stretch>
        </p:blipFill>
        <p:spPr bwMode="auto">
          <a:xfrm>
            <a:off x="0" y="0"/>
            <a:ext cx="2408238" cy="3600450"/>
          </a:xfrm>
          <a:prstGeom prst="rect">
            <a:avLst/>
          </a:prstGeom>
          <a:noFill/>
          <a:ln w="9525">
            <a:noFill/>
            <a:miter lim="800000"/>
            <a:headEnd/>
            <a:tailEnd/>
          </a:ln>
        </p:spPr>
      </p:pic>
      <p:sp>
        <p:nvSpPr>
          <p:cNvPr id="4" name="3 - TextBox"/>
          <p:cNvSpPr txBox="1">
            <a:spLocks noChangeArrowheads="1"/>
          </p:cNvSpPr>
          <p:nvPr/>
        </p:nvSpPr>
        <p:spPr bwMode="auto">
          <a:xfrm>
            <a:off x="539750" y="3716338"/>
            <a:ext cx="8280400" cy="2862262"/>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Βέβαια ο λύκος είναι ένα παρεξηγημένο ζώο. Ο «κακός λύκος», είναι ένας μη αληθοφανής μύθος, ο οποίος δεν δικαιώνεται ούτε από τη Βιολογία αλλά ούτε και από τις συνθήκες ζωής αυτού του ζώου. Το παιδί θα πρέπει να μάθει πως δεν υπάρχει καλός ή κακός άνθρωπος αλλά καλές ή κακές πράξεις και να συνειδητοποιήσει πως δεν πρέπει να τοποθετούμε ετικέτες σε κανέναν… όπως θα δούμε και στην συνέχεια της παρουσίασης υπάρχουν παιδικά βιβλία της σύγχρονης λογοτεχνίας τα οποία υπερασπίζονται αυτήν ακριβώς την άποψη.</a:t>
            </a:r>
          </a:p>
          <a:p>
            <a:pPr algn="just"/>
            <a:endParaRPr lang="el-GR" sz="20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heel(4)">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 name="1 - TextBox"/>
          <p:cNvSpPr txBox="1">
            <a:spLocks noChangeArrowheads="1"/>
          </p:cNvSpPr>
          <p:nvPr/>
        </p:nvSpPr>
        <p:spPr bwMode="auto">
          <a:xfrm>
            <a:off x="2700338" y="260350"/>
            <a:ext cx="6192837" cy="4402138"/>
          </a:xfrm>
          <a:prstGeom prst="rect">
            <a:avLst/>
          </a:prstGeom>
          <a:noFill/>
          <a:ln w="9525">
            <a:noFill/>
            <a:miter lim="800000"/>
            <a:headEnd/>
            <a:tailEnd/>
          </a:ln>
        </p:spPr>
        <p:txBody>
          <a:bodyPr>
            <a:spAutoFit/>
          </a:bodyPr>
          <a:lstStyle/>
          <a:p>
            <a:pPr algn="just"/>
            <a:r>
              <a:rPr lang="el-GR" sz="2000">
                <a:latin typeface="Calibri" pitchFamily="34" charset="0"/>
              </a:rPr>
              <a:t> 	</a:t>
            </a:r>
            <a:r>
              <a:rPr lang="el-GR" sz="2000" b="1">
                <a:latin typeface="Times New Roman" pitchFamily="18" charset="0"/>
                <a:cs typeface="Times New Roman" pitchFamily="18" charset="0"/>
              </a:rPr>
              <a:t>Ο Σεφέρης στις Δοκιμές, υποστήριζε ότι τη γλώσσα τη χρησιμοποιούμε με δύο τρόπους: ένα</a:t>
            </a:r>
            <a:r>
              <a:rPr lang="en-GB" sz="2000" b="1">
                <a:latin typeface="Times New Roman" pitchFamily="18" charset="0"/>
                <a:cs typeface="Times New Roman" pitchFamily="18" charset="0"/>
              </a:rPr>
              <a:t>v</a:t>
            </a:r>
            <a:r>
              <a:rPr lang="el-GR" sz="2000" b="1">
                <a:latin typeface="Times New Roman" pitchFamily="18" charset="0"/>
                <a:cs typeface="Times New Roman" pitchFamily="18" charset="0"/>
              </a:rPr>
              <a:t> που αφορά το λογικό μας και τον άλλο που αφορά τις συγκινήσεις μας. Η λογοτεχνία χρησιμοποιεί το δεύτερο τρόπο, μεταχειρίζεται δηλαδή τη συγκινησιακή χρήση της γλώσσας, όπου ο λόγος είναι φορτισμένος με τη μεγαλύτερη συναισθηματική ένταση και ανοίγει νέους ορίζοντες στη θέαση του κόσμου, αφού μεταστοιχειώνει την πραγματικότητα σε ένα παιχνίδι υποβολής και επιβολής. Τις συγκινήσεις τις οποίες προσφέρει ένα λογοτεχνικό κείμενο απολαμβάνουν όχι μόνο οι ενήλικες, αλλά και τα παιδιά καθόλη τη διάρκεια της αναπτυξιακής τους πορείας.</a:t>
            </a:r>
          </a:p>
          <a:p>
            <a:pPr algn="just"/>
            <a:endParaRPr lang="el-GR" sz="2000" b="1">
              <a:latin typeface="Times New Roman" pitchFamily="18" charset="0"/>
              <a:cs typeface="Times New Roman" pitchFamily="18" charset="0"/>
            </a:endParaRPr>
          </a:p>
        </p:txBody>
      </p:sp>
      <p:pic>
        <p:nvPicPr>
          <p:cNvPr id="17411" name="2 - Εικόνα" descr="imagesCALWN7ZO.jpg"/>
          <p:cNvPicPr>
            <a:picLocks noChangeAspect="1"/>
          </p:cNvPicPr>
          <p:nvPr/>
        </p:nvPicPr>
        <p:blipFill>
          <a:blip r:embed="rId2"/>
          <a:srcRect/>
          <a:stretch>
            <a:fillRect/>
          </a:stretch>
        </p:blipFill>
        <p:spPr bwMode="auto">
          <a:xfrm>
            <a:off x="0" y="333375"/>
            <a:ext cx="2641600" cy="3816350"/>
          </a:xfrm>
          <a:prstGeom prst="rect">
            <a:avLst/>
          </a:prstGeom>
          <a:noFill/>
          <a:ln w="9525">
            <a:noFill/>
            <a:miter lim="800000"/>
            <a:headEnd/>
            <a:tailEnd/>
          </a:ln>
        </p:spPr>
      </p:pic>
      <p:sp>
        <p:nvSpPr>
          <p:cNvPr id="4" name="3 - TextBox"/>
          <p:cNvSpPr txBox="1">
            <a:spLocks noChangeArrowheads="1"/>
          </p:cNvSpPr>
          <p:nvPr/>
        </p:nvSpPr>
        <p:spPr bwMode="auto">
          <a:xfrm>
            <a:off x="250825" y="4581525"/>
            <a:ext cx="8569325" cy="1938338"/>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Η μύηση του παιδιού από την πολύ μικρή του ηλικία στον έντεχνο λόγο, συμβάλλει στην αισθητική του καλλιέργεια, στην ανάπτυξη της φαντασίας του, στην ψυχική του ωρίμανση και φυσικά στην γλωσσική του ανάπτυξη. Η παραπάνω διαπίστωση επιβεβαιώνεται από το νέο πλαίσιο προγράμματος σπουδών, που αφορά τη γλώσσα τόσο στην προσχολική όσο και στην πρωτοβάθμια εκπαίδευση.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heel(4)">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pic>
        <p:nvPicPr>
          <p:cNvPr id="18434" name="1 - Εικόνα" descr="imagesCA2KZWCB.jpg"/>
          <p:cNvPicPr>
            <a:picLocks noChangeAspect="1"/>
          </p:cNvPicPr>
          <p:nvPr/>
        </p:nvPicPr>
        <p:blipFill>
          <a:blip r:embed="rId2"/>
          <a:srcRect/>
          <a:stretch>
            <a:fillRect/>
          </a:stretch>
        </p:blipFill>
        <p:spPr bwMode="auto">
          <a:xfrm>
            <a:off x="3708400" y="287338"/>
            <a:ext cx="1584325" cy="1584325"/>
          </a:xfrm>
          <a:prstGeom prst="rect">
            <a:avLst/>
          </a:prstGeom>
          <a:noFill/>
          <a:ln w="9525">
            <a:noFill/>
            <a:miter lim="800000"/>
            <a:headEnd/>
            <a:tailEnd/>
          </a:ln>
        </p:spPr>
      </p:pic>
      <p:sp>
        <p:nvSpPr>
          <p:cNvPr id="3" name="2 - TextBox"/>
          <p:cNvSpPr txBox="1">
            <a:spLocks noChangeArrowheads="1"/>
          </p:cNvSpPr>
          <p:nvPr/>
        </p:nvSpPr>
        <p:spPr bwMode="auto">
          <a:xfrm>
            <a:off x="539750" y="2149475"/>
            <a:ext cx="8208963" cy="4708525"/>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Ο γενικός σκοπός της διδασκαλίας του μαθήματος της λογοτεχνίας, είναι η ενδυνάμωση της μορφωτικής επάρκειας, της επικοινωνιακής ικανότητας και της συναισθηματικής ανάπτυξης των μαθητών μέσα από την ανάγνωση, κατανόηση και ερμηνεία αξιόλογων έργων σημαντικών ελλήνων και ξένων λογοτεχνών. </a:t>
            </a:r>
          </a:p>
          <a:p>
            <a:pPr algn="just"/>
            <a:r>
              <a:rPr lang="el-GR" sz="2000" b="1">
                <a:latin typeface="Times New Roman" pitchFamily="18" charset="0"/>
                <a:cs typeface="Times New Roman" pitchFamily="18" charset="0"/>
              </a:rPr>
              <a:t>	Τα λογοτεχνικά κείμενα είναι φορείς εθνικών, οικουμενικών και διαπολιτισμικών αξιών. Η επαφή με αντιπροσωπευτικά έργα της πολιτισμικής μας κληρονομιάς, εθνικής και παγκόσμιας, διευρύνει τα όρια της προσωπικής εμπειρίας και ευαισθησίας των μαθητών και τους καθιστά ανθρώπους ικανούς να αξιοποιούν ενεργητικά τη γνώση, να αναπτύσσουν τις αισθητικές αντιλήψεις τους, να παίρνουν κριτική θέση απέναντι σε βασικά ζητήματα της ατομικής και κοινωνικής ζωής και να διαμορφώνουν επιλεκτικά και υπεύθυνα τις προσωπικές τους στάσεις και πεποιθήσεις.</a:t>
            </a:r>
          </a:p>
          <a:p>
            <a:endParaRPr lang="el-GR" sz="20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pic>
        <p:nvPicPr>
          <p:cNvPr id="19458" name="1 - Εικόνα" descr="untitled.png"/>
          <p:cNvPicPr>
            <a:picLocks noChangeAspect="1"/>
          </p:cNvPicPr>
          <p:nvPr/>
        </p:nvPicPr>
        <p:blipFill>
          <a:blip r:embed="rId2"/>
          <a:srcRect/>
          <a:stretch>
            <a:fillRect/>
          </a:stretch>
        </p:blipFill>
        <p:spPr bwMode="auto">
          <a:xfrm>
            <a:off x="0" y="1773238"/>
            <a:ext cx="2195513" cy="3311525"/>
          </a:xfrm>
          <a:prstGeom prst="rect">
            <a:avLst/>
          </a:prstGeom>
          <a:noFill/>
          <a:ln w="9525">
            <a:noFill/>
            <a:miter lim="800000"/>
            <a:headEnd/>
            <a:tailEnd/>
          </a:ln>
        </p:spPr>
      </p:pic>
      <p:sp>
        <p:nvSpPr>
          <p:cNvPr id="19459" name="2 - TextBox"/>
          <p:cNvSpPr txBox="1">
            <a:spLocks noChangeArrowheads="1"/>
          </p:cNvSpPr>
          <p:nvPr/>
        </p:nvSpPr>
        <p:spPr bwMode="auto">
          <a:xfrm>
            <a:off x="0" y="260350"/>
            <a:ext cx="9144000" cy="585788"/>
          </a:xfrm>
          <a:prstGeom prst="rect">
            <a:avLst/>
          </a:prstGeom>
          <a:noFill/>
          <a:ln w="9525">
            <a:noFill/>
            <a:miter lim="800000"/>
            <a:headEnd/>
            <a:tailEnd/>
          </a:ln>
        </p:spPr>
        <p:txBody>
          <a:bodyPr>
            <a:spAutoFit/>
          </a:bodyPr>
          <a:lstStyle/>
          <a:p>
            <a:pPr algn="ctr"/>
            <a:r>
              <a:rPr lang="el-GR" sz="3200" b="1">
                <a:latin typeface="Times New Roman" pitchFamily="18" charset="0"/>
                <a:cs typeface="Times New Roman" pitchFamily="18" charset="0"/>
              </a:rPr>
              <a:t>Τι εννοούμε με τον όρο «Παιδική» Λογοτεχνία;</a:t>
            </a:r>
          </a:p>
        </p:txBody>
      </p:sp>
      <p:sp>
        <p:nvSpPr>
          <p:cNvPr id="4" name="3 - TextBox"/>
          <p:cNvSpPr txBox="1">
            <a:spLocks noChangeArrowheads="1"/>
          </p:cNvSpPr>
          <p:nvPr/>
        </p:nvSpPr>
        <p:spPr bwMode="auto">
          <a:xfrm>
            <a:off x="2484438" y="1484313"/>
            <a:ext cx="6191250" cy="4402137"/>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Το τι ακριβώς σημαίνει Παιδική Λογοτεχνία είναι δύσκολο να οριστεί.	 Αναλυτικότερα, η Παιδική Λογοτεχνία ορίζεται με όρους αναφορικά με τη λογοτεχνία των ενηλίκων. </a:t>
            </a:r>
          </a:p>
          <a:p>
            <a:pPr algn="just"/>
            <a:r>
              <a:rPr lang="el-GR" sz="2000" b="1">
                <a:latin typeface="Times New Roman" pitchFamily="18" charset="0"/>
                <a:cs typeface="Times New Roman" pitchFamily="18" charset="0"/>
              </a:rPr>
              <a:t>	Πιο συγκεκριμένα, τα παιδικά βιβλία είναι εν γένει συντομότερα και προτιμούν την ενεργό δράση από τη στασιμότητα, τους διαλόγους και τα γεγονότα από τις περιγραφές και τις ενδοσκοπήσεις. </a:t>
            </a:r>
          </a:p>
          <a:p>
            <a:pPr algn="just"/>
            <a:r>
              <a:rPr lang="el-GR" sz="2000" b="1">
                <a:latin typeface="Times New Roman" pitchFamily="18" charset="0"/>
                <a:cs typeface="Times New Roman" pitchFamily="18" charset="0"/>
              </a:rPr>
              <a:t>	Κατά κανόνα οι πρωταγωνιστές είναι παιδιά και η γλώσσα του βιβλίου είναι προσανατολισμένη στη γλώσσα του παιδιού. Χρησιμοποιούνται συμβάσεις και η ιστορία εκτυλίσσεται με εμφανείς ηθικές σχηματοποιήσεις τις οποίες συνήθως αγνοεί η λογοτεχνία των ενηλίκων.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sp>
        <p:nvSpPr>
          <p:cNvPr id="20482" name="1 - TextBox"/>
          <p:cNvSpPr txBox="1">
            <a:spLocks noChangeArrowheads="1"/>
          </p:cNvSpPr>
          <p:nvPr/>
        </p:nvSpPr>
        <p:spPr bwMode="auto">
          <a:xfrm>
            <a:off x="0" y="260350"/>
            <a:ext cx="9144000" cy="585788"/>
          </a:xfrm>
          <a:prstGeom prst="rect">
            <a:avLst/>
          </a:prstGeom>
          <a:noFill/>
          <a:ln w="9525">
            <a:noFill/>
            <a:miter lim="800000"/>
            <a:headEnd/>
            <a:tailEnd/>
          </a:ln>
        </p:spPr>
        <p:txBody>
          <a:bodyPr>
            <a:spAutoFit/>
          </a:bodyPr>
          <a:lstStyle/>
          <a:p>
            <a:pPr algn="ctr"/>
            <a:r>
              <a:rPr lang="el-GR" sz="3200" b="1">
                <a:latin typeface="Times New Roman" pitchFamily="18" charset="0"/>
                <a:cs typeface="Times New Roman" pitchFamily="18" charset="0"/>
              </a:rPr>
              <a:t>Τι εννοούμε με τον όρο «Παιδική» Λογοτεχνία;</a:t>
            </a:r>
          </a:p>
        </p:txBody>
      </p:sp>
      <p:pic>
        <p:nvPicPr>
          <p:cNvPr id="20483" name="2 - Εικόνα" descr="untitled.png"/>
          <p:cNvPicPr>
            <a:picLocks noChangeAspect="1"/>
          </p:cNvPicPr>
          <p:nvPr/>
        </p:nvPicPr>
        <p:blipFill>
          <a:blip r:embed="rId2"/>
          <a:srcRect/>
          <a:stretch>
            <a:fillRect/>
          </a:stretch>
        </p:blipFill>
        <p:spPr bwMode="auto">
          <a:xfrm>
            <a:off x="0" y="1773238"/>
            <a:ext cx="2195513" cy="3311525"/>
          </a:xfrm>
          <a:prstGeom prst="rect">
            <a:avLst/>
          </a:prstGeom>
          <a:noFill/>
          <a:ln w="9525">
            <a:noFill/>
            <a:miter lim="800000"/>
            <a:headEnd/>
            <a:tailEnd/>
          </a:ln>
        </p:spPr>
      </p:pic>
      <p:sp>
        <p:nvSpPr>
          <p:cNvPr id="4" name="3 - TextBox"/>
          <p:cNvSpPr txBox="1">
            <a:spLocks noChangeArrowheads="1"/>
          </p:cNvSpPr>
          <p:nvPr/>
        </p:nvSpPr>
        <p:spPr bwMode="auto">
          <a:xfrm>
            <a:off x="2484438" y="1773238"/>
            <a:ext cx="6264275" cy="3478212"/>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Τα παιδικά βιβλία έχουν ευδιάκριτη δομή  και χαρακτηρίζονται από τα στοιχεία του μαγικού και του φανταστικού, της απλότητας και της περιπέτειας, που αποτελούν βασικά συστατικά του. </a:t>
            </a:r>
          </a:p>
          <a:p>
            <a:pPr algn="just"/>
            <a:endParaRPr lang="el-GR" sz="2000" b="1">
              <a:latin typeface="Times New Roman" pitchFamily="18" charset="0"/>
              <a:cs typeface="Times New Roman" pitchFamily="18" charset="0"/>
            </a:endParaRPr>
          </a:p>
          <a:p>
            <a:pPr algn="just"/>
            <a:r>
              <a:rPr lang="el-GR" sz="2000" b="1">
                <a:latin typeface="Times New Roman" pitchFamily="18" charset="0"/>
                <a:cs typeface="Times New Roman" pitchFamily="18" charset="0"/>
              </a:rPr>
              <a:t>	Θα μπορούσαμε να πούμε ότι η Παιδική Λογοτεχνία δεν είναι παρά η μαζική προσπάθεια να πεισθούν τα παιδιά ότι οφείλουν να ανταποκρίνονται στα ιδεολογικά σχήματα με τα οποία φαντασιακά και εξιδανικευμένα οραματίζονται οι ενήλικοι την παιδική ηλικία.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99"/>
            </a:gs>
            <a:gs pos="64999">
              <a:srgbClr val="F0EBD5"/>
            </a:gs>
            <a:gs pos="100000">
              <a:srgbClr val="D1C39F"/>
            </a:gs>
          </a:gsLst>
          <a:lin ang="2700000"/>
        </a:gradFill>
        <a:effectLst/>
      </p:bgPr>
    </p:bg>
    <p:spTree>
      <p:nvGrpSpPr>
        <p:cNvPr id="1" name=""/>
        <p:cNvGrpSpPr/>
        <p:nvPr/>
      </p:nvGrpSpPr>
      <p:grpSpPr>
        <a:xfrm>
          <a:off x="0" y="0"/>
          <a:ext cx="0" cy="0"/>
          <a:chOff x="0" y="0"/>
          <a:chExt cx="0" cy="0"/>
        </a:xfrm>
      </p:grpSpPr>
      <p:pic>
        <p:nvPicPr>
          <p:cNvPr id="21506" name="4 - Εικόνα" descr="untitled.png"/>
          <p:cNvPicPr>
            <a:picLocks noChangeAspect="1"/>
          </p:cNvPicPr>
          <p:nvPr/>
        </p:nvPicPr>
        <p:blipFill>
          <a:blip r:embed="rId2"/>
          <a:srcRect/>
          <a:stretch>
            <a:fillRect/>
          </a:stretch>
        </p:blipFill>
        <p:spPr bwMode="auto">
          <a:xfrm>
            <a:off x="0" y="1773238"/>
            <a:ext cx="2195513" cy="3311525"/>
          </a:xfrm>
          <a:prstGeom prst="rect">
            <a:avLst/>
          </a:prstGeom>
          <a:noFill/>
          <a:ln w="9525">
            <a:noFill/>
            <a:miter lim="800000"/>
            <a:headEnd/>
            <a:tailEnd/>
          </a:ln>
        </p:spPr>
      </p:pic>
      <p:sp>
        <p:nvSpPr>
          <p:cNvPr id="7" name="6 - TextBox"/>
          <p:cNvSpPr txBox="1">
            <a:spLocks noChangeArrowheads="1"/>
          </p:cNvSpPr>
          <p:nvPr/>
        </p:nvSpPr>
        <p:spPr bwMode="auto">
          <a:xfrm>
            <a:off x="2411413" y="1225550"/>
            <a:ext cx="6408737" cy="5632450"/>
          </a:xfrm>
          <a:prstGeom prst="rect">
            <a:avLst/>
          </a:prstGeom>
          <a:noFill/>
          <a:ln w="9525">
            <a:noFill/>
            <a:miter lim="800000"/>
            <a:headEnd/>
            <a:tailEnd/>
          </a:ln>
        </p:spPr>
        <p:txBody>
          <a:bodyPr>
            <a:spAutoFit/>
          </a:bodyPr>
          <a:lstStyle/>
          <a:p>
            <a:pPr algn="just"/>
            <a:r>
              <a:rPr lang="el-GR" sz="2000" b="1">
                <a:latin typeface="Times New Roman" pitchFamily="18" charset="0"/>
                <a:cs typeface="Times New Roman" pitchFamily="18" charset="0"/>
              </a:rPr>
              <a:t> 	Η λογοτεχνική θεωρία της Αισθητικής της Πρόσληψης (Reception Theory) και της Αναγνωστικής Ανταπόκρισης (Reader Response Criticism), αμφισβητεί απόλυτα την αυτονομία και την αυτοδυναμία του λογοτεχνικού κειμένου- αλλά και του συγγραφέα- ως μέσο επικοινωνίας. </a:t>
            </a:r>
          </a:p>
          <a:p>
            <a:pPr algn="just"/>
            <a:r>
              <a:rPr lang="el-GR" sz="2000" b="1">
                <a:latin typeface="Times New Roman" pitchFamily="18" charset="0"/>
                <a:cs typeface="Times New Roman" pitchFamily="18" charset="0"/>
              </a:rPr>
              <a:t>	Αποτελώντας, τα τελευταία είκοσι χρόνια, στροφή ή νέο παράδειγμα, η Θεωρία της Πρόσληψης εστιάζει την προσοχή της στον αναγνώστη, τον οποίο θεωρεί κυρίαρχο αποδέκτη, νοηματοδότη, ερμηνευτή και ανταποκριτή του λογοτεχνικού κειμένου. 	</a:t>
            </a:r>
          </a:p>
          <a:p>
            <a:pPr algn="just"/>
            <a:r>
              <a:rPr lang="el-GR" sz="2000" b="1">
                <a:latin typeface="Times New Roman" pitchFamily="18" charset="0"/>
                <a:cs typeface="Times New Roman" pitchFamily="18" charset="0"/>
              </a:rPr>
              <a:t>	Ως εκ τούτου, το λογοτεχνικό κείμενο δεν κλείνει δογματικά μέσα στις λέξεις του το νόημά του, αλλά μένει στον αναγνώστη να το νοηματοδοτήσει -ερμηνεύσει ανάλογα με την εμπειρία και τη συνείδησή του. </a:t>
            </a:r>
          </a:p>
          <a:p>
            <a:pPr algn="just"/>
            <a:r>
              <a:rPr lang="el-GR" sz="2000" b="1">
                <a:latin typeface="Times New Roman" pitchFamily="18" charset="0"/>
                <a:cs typeface="Times New Roman" pitchFamily="18" charset="0"/>
              </a:rPr>
              <a:t> </a:t>
            </a:r>
          </a:p>
          <a:p>
            <a:pPr algn="just"/>
            <a:endParaRPr lang="el-GR" sz="2000" b="1">
              <a:latin typeface="Times New Roman" pitchFamily="18" charset="0"/>
              <a:cs typeface="Times New Roman" pitchFamily="18" charset="0"/>
            </a:endParaRPr>
          </a:p>
          <a:p>
            <a:pPr algn="just"/>
            <a:endParaRPr lang="el-GR" sz="2000" b="1">
              <a:latin typeface="Times New Roman" pitchFamily="18" charset="0"/>
              <a:cs typeface="Times New Roman" pitchFamily="18" charset="0"/>
            </a:endParaRPr>
          </a:p>
        </p:txBody>
      </p:sp>
      <p:sp>
        <p:nvSpPr>
          <p:cNvPr id="21508" name="8 - TextBox"/>
          <p:cNvSpPr txBox="1">
            <a:spLocks noChangeArrowheads="1"/>
          </p:cNvSpPr>
          <p:nvPr/>
        </p:nvSpPr>
        <p:spPr bwMode="auto">
          <a:xfrm>
            <a:off x="0" y="260350"/>
            <a:ext cx="9144000" cy="831850"/>
          </a:xfrm>
          <a:prstGeom prst="rect">
            <a:avLst/>
          </a:prstGeom>
          <a:noFill/>
          <a:ln w="9525">
            <a:noFill/>
            <a:miter lim="800000"/>
            <a:headEnd/>
            <a:tailEnd/>
          </a:ln>
        </p:spPr>
        <p:txBody>
          <a:bodyPr>
            <a:spAutoFit/>
          </a:bodyPr>
          <a:lstStyle/>
          <a:p>
            <a:pPr algn="ctr"/>
            <a:r>
              <a:rPr lang="el-GR" sz="2400" b="1">
                <a:solidFill>
                  <a:schemeClr val="tx2"/>
                </a:solidFill>
                <a:latin typeface="Times New Roman" pitchFamily="18" charset="0"/>
                <a:cs typeface="Times New Roman" pitchFamily="18" charset="0"/>
              </a:rPr>
              <a:t>Η Θεωρία της Αισθητικής της Πρόσληψης και της Αναγνωστικής Ανταπόκρισης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TotalTime>
  <Words>648</Words>
  <Application>Microsoft Office PowerPoint</Application>
  <PresentationFormat>Προβολή στην οθόνη (4:3)</PresentationFormat>
  <Paragraphs>160</Paragraphs>
  <Slides>29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29</vt:i4>
      </vt:variant>
    </vt:vector>
  </HeadingPairs>
  <TitlesOfParts>
    <vt:vector size="34" baseType="lpstr">
      <vt:lpstr>Calibri</vt:lpstr>
      <vt:lpstr>Arial</vt:lpstr>
      <vt:lpstr>Times New Roman</vt:lpstr>
      <vt:lpstr>Wingdings</vt: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Νατάσα</dc:creator>
  <cp:lastModifiedBy>alex</cp:lastModifiedBy>
  <cp:revision>57</cp:revision>
  <dcterms:created xsi:type="dcterms:W3CDTF">2013-04-09T08:45:08Z</dcterms:created>
  <dcterms:modified xsi:type="dcterms:W3CDTF">2016-05-05T07:30:43Z</dcterms:modified>
</cp:coreProperties>
</file>