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526" r:id="rId3"/>
    <p:sldId id="681" r:id="rId4"/>
    <p:sldId id="767" r:id="rId5"/>
    <p:sldId id="768" r:id="rId6"/>
    <p:sldId id="257" r:id="rId7"/>
    <p:sldId id="263" r:id="rId8"/>
    <p:sldId id="528" r:id="rId9"/>
    <p:sldId id="529" r:id="rId10"/>
    <p:sldId id="769" r:id="rId11"/>
    <p:sldId id="530" r:id="rId12"/>
    <p:sldId id="487" r:id="rId13"/>
    <p:sldId id="531" r:id="rId14"/>
    <p:sldId id="770" r:id="rId15"/>
    <p:sldId id="534" r:id="rId16"/>
    <p:sldId id="476" r:id="rId17"/>
    <p:sldId id="489" r:id="rId18"/>
    <p:sldId id="490" r:id="rId19"/>
    <p:sldId id="535" r:id="rId20"/>
    <p:sldId id="771" r:id="rId21"/>
    <p:sldId id="537" r:id="rId22"/>
    <p:sldId id="482" r:id="rId23"/>
    <p:sldId id="538" r:id="rId24"/>
    <p:sldId id="772" r:id="rId25"/>
    <p:sldId id="773" r:id="rId26"/>
    <p:sldId id="540" r:id="rId27"/>
    <p:sldId id="543" r:id="rId28"/>
    <p:sldId id="541" r:id="rId29"/>
    <p:sldId id="545" r:id="rId30"/>
    <p:sldId id="774" r:id="rId31"/>
    <p:sldId id="547" r:id="rId32"/>
    <p:sldId id="548" r:id="rId33"/>
    <p:sldId id="549" r:id="rId34"/>
    <p:sldId id="567" r:id="rId35"/>
    <p:sldId id="775" r:id="rId36"/>
    <p:sldId id="568" r:id="rId37"/>
    <p:sldId id="569" r:id="rId38"/>
    <p:sldId id="570" r:id="rId39"/>
    <p:sldId id="571" r:id="rId40"/>
    <p:sldId id="481" r:id="rId4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E16"/>
    <a:srgbClr val="E4B22D"/>
    <a:srgbClr val="AD3054"/>
    <a:srgbClr val="D3D4D6"/>
    <a:srgbClr val="44C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/>
    <p:restoredTop sz="94509"/>
  </p:normalViewPr>
  <p:slideViewPr>
    <p:cSldViewPr snapToGrid="0" snapToObjects="1">
      <p:cViewPr varScale="1">
        <p:scale>
          <a:sx n="83" d="100"/>
          <a:sy n="83" d="100"/>
        </p:scale>
        <p:origin x="9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629948-714A-B74E-9D3B-18E56EC1E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EB907B1-E436-CC42-83AF-4F3A94EA2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458C39-83D4-6949-9B4D-4416036F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15/1/23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0D3B85-E4A4-2A42-B4B9-094929FE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58A4B0-6D23-C545-8C12-984B064D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40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57F0F5-6494-6F4F-B620-E456FCD5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BDBC017-5D2C-7B4C-8E54-B1290FB89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FB6ADCC-8167-A549-93F8-E80CAF6E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15/1/23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548506D-7116-CF42-9535-8B4F6B04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BBFD64-F107-754B-915A-CFA6BC8B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59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EAF6CDF-E2BB-EC45-8A9C-5C66C0735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4138670-A410-2342-B6B1-47B742ABD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FFBA9A9-DB72-CE45-AC43-30C75917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15/1/23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BB4519-A31E-8D4F-A150-FE56CE27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12A589-4B05-8E49-9058-31B1E119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16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3D10B1-EA69-E245-85D2-8F44CAC8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AEB11F-351D-5545-8923-E7AAF2CBB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AB796F-D360-FB47-9267-78A90272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15/1/23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D15BD6-6169-5744-9DEA-EFF81B9E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693B1A-66BF-7440-B540-C73E7FBB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91200E-BD6A-8B4E-ADCB-99E05A7B4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CD26551-16D0-7548-A607-D5ADEEC8D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79CE42-2AC1-9D45-9EAA-F5292DB7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15/1/23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0C1471-BE4D-A247-9E5D-6BE8CCFE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4C14D2B-85D8-E74A-8211-5B4D9A47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405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ABB172-40D0-E544-B207-9E93DE5B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5EE0AC-522E-434F-AD3A-D19DEF574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4D7B9E5-84CA-564E-A8B8-61E5C86F3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2129775-F62D-0340-A0F5-E0D745C0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15/1/23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9E80517-A241-6D42-BA85-C06CA493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C89B22A-E11B-6A46-B87D-4B7F4E95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03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980E3E-4A1F-B445-8692-A1B164E5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037F46C-88DF-F14E-A10C-19BA3FE44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B0194A4-0CF2-E643-8E9F-FA78B6890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EC2ADC4-77DD-C143-9CAE-00EE923DA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E9F2C9D-D50A-DD48-9347-DEEF63A9A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DDF5E92-CF37-AA4B-AABB-7A063D0C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15/1/23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945FA26-3FBD-944F-970F-72497117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049A1B9-E5BA-2342-B7C4-9681B0FC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668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DD55EC-BBCC-DA47-BF95-360BF831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77883AC-F2D1-C744-A4C9-6BF92C39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15/1/23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689DC81-87AA-F549-91E8-153D5EC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2194641-62AA-304C-8EEE-C97DC374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011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745D3D-ACEB-C74B-BF21-E9C8B34A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15/1/23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B0D7E72-00DB-C343-BD2B-4E8D85A5F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2C54AED-C89D-9746-A242-149254BB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69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82C537-05EF-5140-A442-3715609B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08CC50-1B9D-4240-BEC2-8D333E9A8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8F9B970-FD2A-6446-BD17-0AD096EC1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4E98A16-673A-2349-B2B9-55DF1ECE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15/1/23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A6D46B5-9963-9840-AA40-5DF3D6BC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7893761-A673-4142-AE39-27175F97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658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C9742E-00ED-E845-A9AD-7BFAEA6C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62A71FB-913D-5246-AA75-16F901BB3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C5483AD-B213-F747-BD3C-323478FFF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40C10FD-4B0C-6249-B435-B75E47D4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3D7D-4998-394F-9A28-3741526A3E02}" type="datetimeFigureOut">
              <a:rPr lang="el-GR" smtClean="0"/>
              <a:t>15/1/23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017BD79-5502-BF4B-AABF-4557103E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A675495-F142-D844-8651-F146CBE1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03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AF13F9E-B352-3F4C-8E9C-B6C2FD72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8E46FF-7910-364A-8075-809DE8D66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8544E9-30D6-DF45-92CE-4BA7FDBF6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C3D7D-4998-394F-9A28-3741526A3E02}" type="datetimeFigureOut">
              <a:rPr lang="el-GR" smtClean="0"/>
              <a:t>15/1/23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BC4F10-8305-3D48-B25D-1F7F37F5F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BB7788-F022-944C-8A87-1B615170A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9590-3847-F747-9741-BA293A4F15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64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85A031-8843-6B4C-92DE-5FC35DAC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A668C3-BCFD-F847-88F2-E431FD86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DB489BF-55B7-4442-9A7E-C73E0A32D180}"/>
              </a:ext>
            </a:extLst>
          </p:cNvPr>
          <p:cNvSpPr/>
          <p:nvPr/>
        </p:nvSpPr>
        <p:spPr>
          <a:xfrm>
            <a:off x="508103" y="778710"/>
            <a:ext cx="11443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ΕΙΣΑΓΩΓΗ ΣΤΗΝ</a:t>
            </a:r>
          </a:p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ΨΥΧΟΛΟΓΙΑ ΤΗΣ ΕΠΙΚΟΙΝΩΝΙΑΣ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F1BFCCE-3817-CA48-B285-E1ECDB3E01BD}"/>
              </a:ext>
            </a:extLst>
          </p:cNvPr>
          <p:cNvSpPr/>
          <p:nvPr/>
        </p:nvSpPr>
        <p:spPr>
          <a:xfrm>
            <a:off x="4408943" y="2533036"/>
            <a:ext cx="320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1ο ΕΞΑΜΗΝΟ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5F0AF23-0741-B547-B4BB-AC4D7A26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4EC32C4-E0D9-3541-8A4A-11FB8BB6E6B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498F46F-1378-0D45-BDB3-517B6A2937E7}"/>
              </a:ext>
            </a:extLst>
          </p:cNvPr>
          <p:cNvSpPr/>
          <p:nvPr/>
        </p:nvSpPr>
        <p:spPr>
          <a:xfrm>
            <a:off x="430612" y="6334780"/>
            <a:ext cx="5970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ΔΙΔΑΣΚΩΝ: Δρ. Αγγέλου Γιάννης</a:t>
            </a:r>
          </a:p>
        </p:txBody>
      </p:sp>
    </p:spTree>
    <p:extLst>
      <p:ext uri="{BB962C8B-B14F-4D97-AF65-F5344CB8AC3E}">
        <p14:creationId xmlns:p14="http://schemas.microsoft.com/office/powerpoint/2010/main" val="413679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85A031-8843-6B4C-92DE-5FC35DAC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A668C3-BCFD-F847-88F2-E431FD86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DB489BF-55B7-4442-9A7E-C73E0A32D180}"/>
              </a:ext>
            </a:extLst>
          </p:cNvPr>
          <p:cNvSpPr/>
          <p:nvPr/>
        </p:nvSpPr>
        <p:spPr>
          <a:xfrm>
            <a:off x="508103" y="2551837"/>
            <a:ext cx="11443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ΠΡΩΤΟ ΜΟΝΤΕΛΟ ΕΠΙΚΟΙΝΩΝΙΑΣ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5F0AF23-0741-B547-B4BB-AC4D7A26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4EC32C4-E0D9-3541-8A4A-11FB8BB6E6B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978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A5ABB88-0817-4849-BE1A-562EDE84934C}"/>
              </a:ext>
            </a:extLst>
          </p:cNvPr>
          <p:cNvSpPr/>
          <p:nvPr/>
        </p:nvSpPr>
        <p:spPr>
          <a:xfrm>
            <a:off x="410764" y="-1"/>
            <a:ext cx="11781235" cy="7751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D3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ΠΡΩΤΟ ΜΟΝΤΕΛΟ ΕΠΙΚΟΙΩΝΙΑΣ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E038F6-9200-3A42-BA6E-15EBEF19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8BDD3D-134E-0841-9DD9-79D7DB1E51CA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885B475-544C-894E-96BE-3F8BF3B6AC78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D2161DD-8D1E-414E-937C-4B47547B9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A0BE93-175E-DB4A-B5AB-C431FAAD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2FC5A5D-5DCE-374E-B290-BA6CFEB3DA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8" t="938" r="4788" b="30067"/>
          <a:stretch/>
        </p:blipFill>
        <p:spPr>
          <a:xfrm>
            <a:off x="751317" y="1198614"/>
            <a:ext cx="11100128" cy="3419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319BFD-6A1C-6349-9358-B84FC3930690}"/>
              </a:ext>
            </a:extLst>
          </p:cNvPr>
          <p:cNvSpPr txBox="1"/>
          <p:nvPr/>
        </p:nvSpPr>
        <p:spPr>
          <a:xfrm>
            <a:off x="271279" y="5041952"/>
            <a:ext cx="1055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Κλασσική επικοινωνιακή αλυσίδα</a:t>
            </a:r>
          </a:p>
        </p:txBody>
      </p:sp>
    </p:spTree>
    <p:extLst>
      <p:ext uri="{BB962C8B-B14F-4D97-AF65-F5344CB8AC3E}">
        <p14:creationId xmlns:p14="http://schemas.microsoft.com/office/powerpoint/2010/main" val="390876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410763" y="0"/>
            <a:ext cx="4009595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ΑΝΘΡΩΠΙΝΗ</a:t>
            </a:r>
          </a:p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742481" y="129390"/>
            <a:ext cx="686574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Πηγή &amp; κωδικοποιητής είναι ο ομιλητής</a:t>
            </a:r>
          </a:p>
          <a:p>
            <a:pPr marL="457200" indent="-457200">
              <a:buFont typeface="Wingdings" pitchFamily="2" charset="2"/>
              <a:buChar char="q"/>
            </a:pPr>
            <a:endParaRPr lang="el-GR" sz="3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Αποκωδικοποιητής &amp; προορισμός: είναι ο παραλήπτης (συνομιλητής)</a:t>
            </a:r>
          </a:p>
          <a:p>
            <a:pPr marL="457200" indent="-457200">
              <a:buFont typeface="Wingdings" pitchFamily="2" charset="2"/>
              <a:buChar char="q"/>
            </a:pPr>
            <a:endParaRPr lang="el-GR" sz="3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Πηγή και προορισμός η δηλωτική και διαδικαστική μνήμη ομιλητή και παραλήπτη</a:t>
            </a:r>
          </a:p>
          <a:p>
            <a:pPr marL="457200" indent="-457200">
              <a:buFont typeface="Wingdings" pitchFamily="2" charset="2"/>
              <a:buChar char="q"/>
            </a:pPr>
            <a:endParaRPr lang="el-GR" sz="3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Κωδικοποιητής και αποκωδικοποιητής οι λειτουργίες παραγωγής και κατανόησης της γλώσσας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9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410763" y="0"/>
            <a:ext cx="4009595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ΑΝΘΡΩΠΙΝΗ</a:t>
            </a:r>
          </a:p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742481" y="687329"/>
            <a:ext cx="68657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Μήνυμα: νοητική αναπαράσταση του ομιλητή</a:t>
            </a:r>
          </a:p>
          <a:p>
            <a:pPr marL="457200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Σήμα (ακουστικό ή γραφικό, λέξη): γλωσσική αναπαράσταση της νοητικής αναπαράστασης</a:t>
            </a:r>
          </a:p>
          <a:p>
            <a:pPr marL="457200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Ο παραλήπτης μετατρέπει τη γλωσσική αναπαράσταση σε δική του νοητική αναπαράσταση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3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85A031-8843-6B4C-92DE-5FC35DAC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A668C3-BCFD-F847-88F2-E431FD86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DB489BF-55B7-4442-9A7E-C73E0A32D180}"/>
              </a:ext>
            </a:extLst>
          </p:cNvPr>
          <p:cNvSpPr/>
          <p:nvPr/>
        </p:nvSpPr>
        <p:spPr>
          <a:xfrm>
            <a:off x="430612" y="2551837"/>
            <a:ext cx="11443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ΜΟΝΤΕΛΑ </a:t>
            </a:r>
          </a:p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ΓΛΩΣΣΙΚΗΣ ΕΠΙΚΟΙΝΩΝΙΑΣ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5F0AF23-0741-B547-B4BB-AC4D7A26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4EC32C4-E0D9-3541-8A4A-11FB8BB6E6B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44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A5ABB88-0817-4849-BE1A-562EDE84934C}"/>
              </a:ext>
            </a:extLst>
          </p:cNvPr>
          <p:cNvSpPr/>
          <p:nvPr/>
        </p:nvSpPr>
        <p:spPr>
          <a:xfrm>
            <a:off x="410764" y="-1"/>
            <a:ext cx="11781235" cy="7751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D3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ΜΟΝΤΕΛΑ ΓΛΩΣΣΙΚΗΣ ΕΠΙΚΟΙΝΩΝΙΑΣ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E038F6-9200-3A42-BA6E-15EBEF19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8BDD3D-134E-0841-9DD9-79D7DB1E51CA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885B475-544C-894E-96BE-3F8BF3B6AC78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D2161DD-8D1E-414E-937C-4B47547B9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A0BE93-175E-DB4A-B5AB-C431FAAD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319BFD-6A1C-6349-9358-B84FC3930690}"/>
              </a:ext>
            </a:extLst>
          </p:cNvPr>
          <p:cNvSpPr txBox="1"/>
          <p:nvPr/>
        </p:nvSpPr>
        <p:spPr>
          <a:xfrm>
            <a:off x="508103" y="1073674"/>
            <a:ext cx="10554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Εστιάζουν σε διαφορετικές διαστάσεις της χρήσης της γλώσσας. Αλληλοσυμπληρώνονται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Μοντέλο κωδικοποίησης – αποκωδικοποίησης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Μοντέλο επικοινωνιακών προθέσεων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Μοντέλο οπτικής γωνίας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Διαλογικό μοντέλο</a:t>
            </a:r>
          </a:p>
        </p:txBody>
      </p:sp>
    </p:spTree>
    <p:extLst>
      <p:ext uri="{BB962C8B-B14F-4D97-AF65-F5344CB8AC3E}">
        <p14:creationId xmlns:p14="http://schemas.microsoft.com/office/powerpoint/2010/main" val="3400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450200" y="1413063"/>
            <a:ext cx="73383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Η σημασία είναι ιδιότητα των μηνυμάτων</a:t>
            </a: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Οι ομιλητές κωδικοποιούν τις ιδέες τους σε λέξεις και προτάσεις</a:t>
            </a: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Οι παραλήπτες αποκωδικοποιούν αυτά τα σημεία ώστε να ανακτήσουν τις υποκείμενες ιδέες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7" y="-112433"/>
            <a:ext cx="340963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66B2BFE-A02D-CE49-A7CE-6AB8A0144CC3}"/>
              </a:ext>
            </a:extLst>
          </p:cNvPr>
          <p:cNvSpPr/>
          <p:nvPr/>
        </p:nvSpPr>
        <p:spPr>
          <a:xfrm>
            <a:off x="410764" y="0"/>
            <a:ext cx="383577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ΜΟΝΤΕΛΟ ΚΩΔΙΚΟΠΟΙΗΣΗΣ</a:t>
            </a:r>
          </a:p>
          <a:p>
            <a:pPr algn="ctr"/>
            <a:r>
              <a:rPr lang="el-GR" sz="2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ΑΠΟΚΩΔΙΚΟΠΟΙΗΣΗΣ</a:t>
            </a:r>
          </a:p>
        </p:txBody>
      </p:sp>
    </p:spTree>
    <p:extLst>
      <p:ext uri="{BB962C8B-B14F-4D97-AF65-F5344CB8AC3E}">
        <p14:creationId xmlns:p14="http://schemas.microsoft.com/office/powerpoint/2010/main" val="1095651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περιοριζόμαστε στην κατά λέξη σημασία των μηνυμάτων</a:t>
            </a: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Κατανοούμε την πρόθεση του ομιλητή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Λαμβάνεται υπόψη το ευρύτερο περιβάλλον</a:t>
            </a: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Κοινό υπόβαθρο γνώσεων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Τρία είδη πράξης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Λεκτική πράξη: εκφορά με συγκεκριμένο περιεχόμενο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Προσλεκτική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πράξη: Αίτημα, διαταγή, υπόσχεση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Απολεκτική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πράξη: Λεκτικό ή 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συμπεριφορικό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αποτέλεσμα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356273" y="2862397"/>
            <a:ext cx="3502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ΜΟΝΤΕΛΟ ΕΠΙΚΟΙΝΩΝΙΑΚΩΝ</a:t>
            </a:r>
          </a:p>
          <a:p>
            <a:pPr algn="ctr"/>
            <a:r>
              <a:rPr lang="el-GR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ΠΡΟΘΕΣΕΩΝ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69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393829" y="428178"/>
            <a:ext cx="73383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Παράδειγμα: Οδηγίες και περιγραφές για μετακίνηση στον χώρο</a:t>
            </a: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Παραπέμπει επίσης σε ένα είδος ταύτισης ή </a:t>
            </a:r>
            <a:r>
              <a:rPr lang="el-GR" sz="3200" b="1" dirty="0" err="1">
                <a:solidFill>
                  <a:schemeClr val="accent6">
                    <a:lumMod val="50000"/>
                  </a:schemeClr>
                </a:solidFill>
              </a:rPr>
              <a:t>ενσυναίσθησης</a:t>
            </a: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Ο τρόπος με τον οποίο οι ομιλητές τοποθετούνται ο ένας στη θέση του άλλου (με την έννοια του ρόλου)</a:t>
            </a: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Έτσι κατασκευάζουν ένα κοινό πλαίσιο αναφοράς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7" y="-112433"/>
            <a:ext cx="340963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66B2BFE-A02D-CE49-A7CE-6AB8A0144CC3}"/>
              </a:ext>
            </a:extLst>
          </p:cNvPr>
          <p:cNvSpPr/>
          <p:nvPr/>
        </p:nvSpPr>
        <p:spPr>
          <a:xfrm>
            <a:off x="410764" y="0"/>
            <a:ext cx="383577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ΜΟΝΤΕΛΟ </a:t>
            </a:r>
          </a:p>
          <a:p>
            <a:pPr algn="ctr"/>
            <a:r>
              <a:rPr lang="el-GR" sz="28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ΟΠΤΙΚΗΣ ΓΩΝΙΑΣ</a:t>
            </a:r>
          </a:p>
        </p:txBody>
      </p:sp>
    </p:spTree>
    <p:extLst>
      <p:ext uri="{BB962C8B-B14F-4D97-AF65-F5344CB8AC3E}">
        <p14:creationId xmlns:p14="http://schemas.microsoft.com/office/powerpoint/2010/main" val="232533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δύο συνομιλητές δεν θεωρούνται δύο ξεχωριστοί «επεξεργαστές πληροφορίας»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συζήτηση ως μορφή αλληλεπίδρασης με ταχύτατη διατύπωση μηνυμάτων, εναρμονισμένα και προσαρμοσμένα στο κοινό πλαίσιο αναφοράς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Μία από κοινού επίτευξη/συνεργασία για την παραγωγή νοήματος και για την πραγματοποίηση κοινωνικών – επικοινωνιακών στόχων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248290" y="2951946"/>
            <a:ext cx="3502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ΔΙΑΛΟΓΙΚΟ ΜΟΝΤΕΛΟ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9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85A031-8843-6B4C-92DE-5FC35DAC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A668C3-BCFD-F847-88F2-E431FD86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DB489BF-55B7-4442-9A7E-C73E0A32D180}"/>
              </a:ext>
            </a:extLst>
          </p:cNvPr>
          <p:cNvSpPr/>
          <p:nvPr/>
        </p:nvSpPr>
        <p:spPr>
          <a:xfrm>
            <a:off x="508103" y="2843349"/>
            <a:ext cx="11443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ΨΥΧΟΛΟΓΙΑ ΤΗΣ ΕΠΙΚΟΙΝΩΝΙΑΣ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5F0AF23-0741-B547-B4BB-AC4D7A26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4EC32C4-E0D9-3541-8A4A-11FB8BB6E6B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180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85A031-8843-6B4C-92DE-5FC35DAC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A668C3-BCFD-F847-88F2-E431FD86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DB489BF-55B7-4442-9A7E-C73E0A32D180}"/>
              </a:ext>
            </a:extLst>
          </p:cNvPr>
          <p:cNvSpPr/>
          <p:nvPr/>
        </p:nvSpPr>
        <p:spPr>
          <a:xfrm>
            <a:off x="430612" y="2846304"/>
            <a:ext cx="11443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ΑΛΛΗΛΕΠΙΔΡΑΣΗ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5F0AF23-0741-B547-B4BB-AC4D7A26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4EC32C4-E0D9-3541-8A4A-11FB8BB6E6B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190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A5ABB88-0817-4849-BE1A-562EDE84934C}"/>
              </a:ext>
            </a:extLst>
          </p:cNvPr>
          <p:cNvSpPr/>
          <p:nvPr/>
        </p:nvSpPr>
        <p:spPr>
          <a:xfrm>
            <a:off x="410764" y="-1"/>
            <a:ext cx="11781235" cy="7751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D3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09DEA70-749E-364A-AB2E-E0C13073B09B}"/>
              </a:ext>
            </a:extLst>
          </p:cNvPr>
          <p:cNvSpPr/>
          <p:nvPr/>
        </p:nvSpPr>
        <p:spPr>
          <a:xfrm>
            <a:off x="1055153" y="889904"/>
            <a:ext cx="104924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Κάθε θεώρηση της επικοινωνίας οφείλει να περιλαμβάνει:</a:t>
            </a:r>
          </a:p>
          <a:p>
            <a:pPr lvl="0">
              <a:spcAft>
                <a:spcPts val="0"/>
              </a:spcAft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Αμοιβαίες εικόνες των συμμετεχόντων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Κρυφούς ή φανερούς στόχους τους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Συνειδητές ή μη προσδοκίες τους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Επαρκή ή μη γνώση των κωδίκων και τελετουργικών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Πώς προσαρμόζουν την συμπεριφορά τους στις αντιδράσεις του συνομιλητή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endParaRPr lang="el-GR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Απομακρυνόμαστε από την ιδέα της μεταφοράς πληροφορίας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Προσέγγιση αλληλεπίδρασης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E038F6-9200-3A42-BA6E-15EBEF19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8BDD3D-134E-0841-9DD9-79D7DB1E51CA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885B475-544C-894E-96BE-3F8BF3B6AC78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D2161DD-8D1E-414E-937C-4B47547B9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A0BE93-175E-DB4A-B5AB-C431FAAD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6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A5ABB88-0817-4849-BE1A-562EDE84934C}"/>
              </a:ext>
            </a:extLst>
          </p:cNvPr>
          <p:cNvSpPr/>
          <p:nvPr/>
        </p:nvSpPr>
        <p:spPr>
          <a:xfrm>
            <a:off x="410764" y="-1"/>
            <a:ext cx="11781235" cy="7751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D3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ΑΛΛΗΛΕΠΙΔΡΑΣΗ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09DEA70-749E-364A-AB2E-E0C13073B09B}"/>
              </a:ext>
            </a:extLst>
          </p:cNvPr>
          <p:cNvSpPr/>
          <p:nvPr/>
        </p:nvSpPr>
        <p:spPr>
          <a:xfrm>
            <a:off x="892720" y="1073674"/>
            <a:ext cx="10492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Κυκλική διεργασία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προερχόμενο από τον Α ερέθισμα προκαλεί μία απάντηση εκ μέρους του Β, η οποία με την σειρά της γίνεται ερέθισμα για τον Α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endParaRPr lang="el-GR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Έννοια αμοιβαιότητας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Επιρροή: η συμπεριφορά ή αντιλήψεις του Α μεταβάλλονται λόγω της παρουσίας ή των πράξεων του Β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Αλληλεπίδραση: Και η συμπεριφορά ή αντιλήψεις του Β υφίστανται μεταβολές, λόγω της προσμονής μίας απάντησης από τον Α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endParaRPr lang="el-GR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E038F6-9200-3A42-BA6E-15EBEF19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8BDD3D-134E-0841-9DD9-79D7DB1E51CA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885B475-544C-894E-96BE-3F8BF3B6AC78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D2161DD-8D1E-414E-937C-4B47547B9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A0BE93-175E-DB4A-B5AB-C431FAAD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5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A5ABB88-0817-4849-BE1A-562EDE84934C}"/>
              </a:ext>
            </a:extLst>
          </p:cNvPr>
          <p:cNvSpPr/>
          <p:nvPr/>
        </p:nvSpPr>
        <p:spPr>
          <a:xfrm>
            <a:off x="410764" y="-1"/>
            <a:ext cx="11781235" cy="7751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D3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ΠΛΑΙΣΙΟ ΑΛΛΗΛΕΠΙΔΡΑΣΗΣ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09DEA70-749E-364A-AB2E-E0C13073B09B}"/>
              </a:ext>
            </a:extLst>
          </p:cNvPr>
          <p:cNvSpPr/>
          <p:nvPr/>
        </p:nvSpPr>
        <p:spPr>
          <a:xfrm>
            <a:off x="1055153" y="889904"/>
            <a:ext cx="104924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Κοινωνικό και πολιτισμικό πλαίσιο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Φυσικές συνθήκες, τόπος, χρόνος</a:t>
            </a:r>
          </a:p>
          <a:p>
            <a:pPr lvl="0">
              <a:spcAft>
                <a:spcPts val="0"/>
              </a:spcAft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«Σκηνή» που παίζουν οι </a:t>
            </a:r>
            <a:r>
              <a:rPr lang="el-GR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αλληλεπιδρώντες</a:t>
            </a:r>
            <a:endParaRPr lang="el-GR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Σχέση που τους συνδέει, στόχοι, προσμονές, αμοιβαίες αντιλήψεις, «σενάριο» συνάντησης</a:t>
            </a:r>
          </a:p>
          <a:p>
            <a:pPr lvl="0">
              <a:spcAft>
                <a:spcPts val="0"/>
              </a:spcAft>
            </a:pPr>
            <a:endParaRPr lang="el-GR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Τελετουργικά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Χαρακτηρίζουν κάθε πολιτισμό και επιμέρους ομάδα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Σύστημα κανόνων και πρακτικών (ήθη, έθιμα, συνήθειες, «καλοί τρόποι» </a:t>
            </a:r>
            <a:r>
              <a:rPr lang="el-GR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κλπ</a:t>
            </a: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E038F6-9200-3A42-BA6E-15EBEF19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8BDD3D-134E-0841-9DD9-79D7DB1E51CA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885B475-544C-894E-96BE-3F8BF3B6AC78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D2161DD-8D1E-414E-937C-4B47547B9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A0BE93-175E-DB4A-B5AB-C431FAAD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93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85A031-8843-6B4C-92DE-5FC35DAC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A668C3-BCFD-F847-88F2-E431FD86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DB489BF-55B7-4442-9A7E-C73E0A32D180}"/>
              </a:ext>
            </a:extLst>
          </p:cNvPr>
          <p:cNvSpPr/>
          <p:nvPr/>
        </p:nvSpPr>
        <p:spPr>
          <a:xfrm>
            <a:off x="616592" y="2691321"/>
            <a:ext cx="11443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ΣΥΣΤΗΜΙΚΗ ΠΡΟΣΕΓΓΙΣΗ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5F0AF23-0741-B547-B4BB-AC4D7A26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4EC32C4-E0D9-3541-8A4A-11FB8BB6E6B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707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A5ABB88-0817-4849-BE1A-562EDE84934C}"/>
              </a:ext>
            </a:extLst>
          </p:cNvPr>
          <p:cNvSpPr/>
          <p:nvPr/>
        </p:nvSpPr>
        <p:spPr>
          <a:xfrm>
            <a:off x="410764" y="-1"/>
            <a:ext cx="11781235" cy="7751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D3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ΠΛΑΙΣΙΟ ΑΛΛΗΛΕΠΙΔΡΑΣΗΣ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09DEA70-749E-364A-AB2E-E0C13073B09B}"/>
              </a:ext>
            </a:extLst>
          </p:cNvPr>
          <p:cNvSpPr/>
          <p:nvPr/>
        </p:nvSpPr>
        <p:spPr>
          <a:xfrm>
            <a:off x="1055153" y="1659285"/>
            <a:ext cx="10492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Wingdings" pitchFamily="2" charset="2"/>
              <a:buChar char="q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Σύστημα: Κάθε σύνολο στοιχείων συνδεδεμένων μεταξύ τους με ένα τόσο στενό δίκτυο σχέσεων που κάθε μεταβολή σε μία σχέση επηρεάζει και όλες τις άλλες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Char char="q"/>
            </a:pPr>
            <a:endParaRPr lang="el-GR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Wingdings" pitchFamily="2" charset="2"/>
              <a:buChar char="q"/>
            </a:pPr>
            <a:r>
              <a:rPr lang="el-GR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Παραδείγματα: φιλοσοφικό σύστημα (ιδέες), νευρικό σύστημα (κύτταρα), οικολογικό σύστημα (οργανισμοί στον ίδιο τόπο)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E038F6-9200-3A42-BA6E-15EBEF19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8BDD3D-134E-0841-9DD9-79D7DB1E51CA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885B475-544C-894E-96BE-3F8BF3B6AC78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D2161DD-8D1E-414E-937C-4B47547B9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A0BE93-175E-DB4A-B5AB-C431FAAD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53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θεωρία του ελέγχου (ρύθμισης ενός συστήματος) και της επικοινωνίας (μεταβίβαση πληροφοριών που μειώνει την αβεβαιότητα).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Στόχος της η διασφάλιση της σταθερότητας και της αποτελεσματικότητας ενός συστήματος μέσω της ρύθμισης των σχέσεων που συνδέουν την πληροφορία με τις πράξεις που ενεργοποιεί συναρτήσει αυτών των πληροφοριών.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282114" y="3136612"/>
            <a:ext cx="350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ΚΥΒΕΡΝΗΤΙΚΗ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730E4B-4E5E-8C46-BC77-A54EA705F98D}"/>
              </a:ext>
            </a:extLst>
          </p:cNvPr>
          <p:cNvSpPr txBox="1"/>
          <p:nvPr/>
        </p:nvSpPr>
        <p:spPr>
          <a:xfrm>
            <a:off x="228945" y="5417016"/>
            <a:ext cx="3502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Cybernetics, or Control and Communication in the Animal and Machine – Wiener (</a:t>
            </a:r>
            <a:r>
              <a:rPr lang="el-GR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1948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9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Σύνολο διαφοροποιημένων και αλληλοσχετιζόμενων στοιχείων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διατηρήσει την εσωτερική συνοχή του και την αυτονομία του σε σχέση με το περιβάλλον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στοιχεία δεν ενδιαφέρουν για τις ατομικές ιδιότητές τους, αλλά ως προς τις σχέσεις που διατηρούν με τα υπόλοιπα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Μπορούν να αλλάζουν, χωρίς να αλλάζει το σύστημα (πχ κοινωνία)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282114" y="3136612"/>
            <a:ext cx="350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ΣΥΣΤΗΜΑ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82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450200" y="1905506"/>
            <a:ext cx="7338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Στόχοι:</a:t>
            </a:r>
          </a:p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Η προσέγγιση της ολότητας</a:t>
            </a: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Η μελέτη του τρόπου με τον οποίο τα στοιχεία ενός συστήματος συνυπάρχουν και </a:t>
            </a:r>
            <a:r>
              <a:rPr lang="el-GR" sz="3200" b="1" dirty="0" err="1">
                <a:solidFill>
                  <a:schemeClr val="accent6">
                    <a:lumMod val="50000"/>
                  </a:schemeClr>
                </a:solidFill>
              </a:rPr>
              <a:t>αλληλεπιδρούν</a:t>
            </a: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7" y="-112433"/>
            <a:ext cx="340963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66B2BFE-A02D-CE49-A7CE-6AB8A0144CC3}"/>
              </a:ext>
            </a:extLst>
          </p:cNvPr>
          <p:cNvSpPr/>
          <p:nvPr/>
        </p:nvSpPr>
        <p:spPr>
          <a:xfrm>
            <a:off x="410764" y="0"/>
            <a:ext cx="383577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ΘΕΩΡΙΑ ΤΩΝ ΣΥΣΤΗΜΑΤΩΝ</a:t>
            </a:r>
          </a:p>
        </p:txBody>
      </p:sp>
    </p:spTree>
    <p:extLst>
      <p:ext uri="{BB962C8B-B14F-4D97-AF65-F5344CB8AC3E}">
        <p14:creationId xmlns:p14="http://schemas.microsoft.com/office/powerpoint/2010/main" val="675879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ΑΝΑΔΡΑΣΗ:</a:t>
            </a: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Κυκλική διεργασία όπου πληροφορίες τροφοδοτούν το σύστημα και το διευκολύνουν στη διατήρηση της ισορροπίας.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ΟΜΟΙΟΣΤΑΣΗ:</a:t>
            </a: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ικανότητα ενός συστήματος να διατηρείται σε καταστάσεις που δεν ξεπερνούν ορισμένα όρια, πέρα από τα οποία η οργάνωσή του δεν είναι αποτελεσματική, και άρα κινδυνεύει να πάψει να υφίσταται.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282114" y="3136612"/>
            <a:ext cx="3502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ΑΝΑΔΡΑΣΗ - ΟΜΟΙΟΣΤΑΣΗ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8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A5ABB88-0817-4849-BE1A-562EDE84934C}"/>
              </a:ext>
            </a:extLst>
          </p:cNvPr>
          <p:cNvSpPr/>
          <p:nvPr/>
        </p:nvSpPr>
        <p:spPr>
          <a:xfrm>
            <a:off x="410764" y="-1"/>
            <a:ext cx="11781235" cy="7751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D3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ΨΥΧΟΛΟΓΙΑ ΤΗΣ ΕΠΙΚΟΙΝΩΝΙΑΣ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E038F6-9200-3A42-BA6E-15EBEF19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8BDD3D-134E-0841-9DD9-79D7DB1E51CA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885B475-544C-894E-96BE-3F8BF3B6AC78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D2161DD-8D1E-414E-937C-4B47547B9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A0BE93-175E-DB4A-B5AB-C431FAAD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319BFD-6A1C-6349-9358-B84FC3930690}"/>
              </a:ext>
            </a:extLst>
          </p:cNvPr>
          <p:cNvSpPr txBox="1"/>
          <p:nvPr/>
        </p:nvSpPr>
        <p:spPr>
          <a:xfrm>
            <a:off x="123987" y="775156"/>
            <a:ext cx="11872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q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Μελετάει/εξετάζει την επικοινωνία από την οπτική της επιστήμης της ψυχολογίας και συγκεκριμένα της κοινωνικής ψυχολογίας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l-GR" sz="3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Η κοινωνική ψυχολογία εξετάζει τις ανθρώπινες συμπεριφορές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l-GR" sz="3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Θεωρεί ότι: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κάθε σχέση ή αλληλεπίδραση καθορίζεται από περιβαλλοντικές, κοινωνικές και συμβολικές δομές ανεξάρτητες από τις προσωπικότητες των ατόμων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τα άτομα διαμορφώνουν έναν  πολύπλοκο και διαρκώς εξελισσόμενο και </a:t>
            </a:r>
            <a:r>
              <a:rPr lang="el-GR" sz="3000" b="1" dirty="0" err="1">
                <a:solidFill>
                  <a:schemeClr val="accent6">
                    <a:lumMod val="50000"/>
                  </a:schemeClr>
                </a:solidFill>
              </a:rPr>
              <a:t>αναδιαμορφούμενο</a:t>
            </a: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 ιστό διαπροσωπικών δεσμών, πρακτικών και επικοινωνιών</a:t>
            </a:r>
          </a:p>
        </p:txBody>
      </p:sp>
    </p:spTree>
    <p:extLst>
      <p:ext uri="{BB962C8B-B14F-4D97-AF65-F5344CB8AC3E}">
        <p14:creationId xmlns:p14="http://schemas.microsoft.com/office/powerpoint/2010/main" val="3925754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85A031-8843-6B4C-92DE-5FC35DAC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A668C3-BCFD-F847-88F2-E431FD86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DB489BF-55B7-4442-9A7E-C73E0A32D180}"/>
              </a:ext>
            </a:extLst>
          </p:cNvPr>
          <p:cNvSpPr/>
          <p:nvPr/>
        </p:nvSpPr>
        <p:spPr>
          <a:xfrm>
            <a:off x="430612" y="2846304"/>
            <a:ext cx="11443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ΣΧΟΛΗ </a:t>
            </a:r>
            <a:r>
              <a:rPr lang="en-US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PALO ALTO</a:t>
            </a:r>
            <a:endParaRPr lang="el-GR" sz="54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5F0AF23-0741-B547-B4BB-AC4D7A26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4EC32C4-E0D9-3541-8A4A-11FB8BB6E6B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884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σύνηθες πλαίσιο κατανόησης κάθε επικοινωνιακής διαδικασίας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επικοινωνία γραμμικό σχήμα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Συνδέει μία πηγή ελεύθερη να επιλέξει το μήνυμα με έναν προορισμό που δέχεται το μήνυμα (με τους νοηματικούς καταναγκασμούς του, με ό,τι αντικειμενικά σημαίνει)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επικοινωνία τεμαχίζεται στα πιο στοιχειώδη και απλά συστατικά της για να μπορούν να εξεταστούν ποσοτικά, αντικειμενικά και ουδέτερα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282114" y="3136612"/>
            <a:ext cx="3502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ΜΑΘΗΜΑΤΙΚΗ ΘΕΩΡΙΑ ΤΗΣ ΠΛΗΡΟΦΟΡΙΑΣ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23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209406" y="1166842"/>
            <a:ext cx="7338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err="1">
                <a:solidFill>
                  <a:schemeClr val="accent6">
                    <a:lumMod val="50000"/>
                  </a:schemeClr>
                </a:solidFill>
              </a:rPr>
              <a:t>Αρχ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έ</a:t>
            </a: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ς δεκαετίας του ’50</a:t>
            </a: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Μελετούν την ανθρώπινη επικοινωνία παρακάμπτοντας την «τηλεγραφική» οπτική και την ιδέα ότι η μόνη επικοινωνία που μας ενδιαφέρει είναι η λεκτική, εκούσια και συνειδητή.</a:t>
            </a: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7" y="-112433"/>
            <a:ext cx="340963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66B2BFE-A02D-CE49-A7CE-6AB8A0144CC3}"/>
              </a:ext>
            </a:extLst>
          </p:cNvPr>
          <p:cNvSpPr/>
          <p:nvPr/>
        </p:nvSpPr>
        <p:spPr>
          <a:xfrm>
            <a:off x="410764" y="0"/>
            <a:ext cx="343431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ΣΧΟΛΗ </a:t>
            </a:r>
            <a:endParaRPr lang="en-US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PALO ALTO</a:t>
            </a: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96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Εισάγουν την 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μέλετη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της μη-λεκτικής επικοινωνίας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κοινωνικο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-συμβολικών χρήσεων του χώρου</a:t>
            </a:r>
            <a:endParaRPr lang="en-US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 ευρύτερου κοινωνικού περιβάλλοντος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της σημασίας των επικοινωνιακών κωδίκων</a:t>
            </a:r>
            <a:endParaRPr lang="en-US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Θεωρούν την επικοινωνία ένα 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πολυεπίπεδο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ενιαίο όλο, στο οποίο κάθε άτομο συμμετέχει, χωρίς να είναι η αρχή ή το τέλος της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228945" y="2890391"/>
            <a:ext cx="3502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ΣΧΟΛΗ </a:t>
            </a:r>
            <a:b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PALO ALTO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93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Σημαντικότερη καινοτομία:</a:t>
            </a: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Επικοινωνία και συμπεριφορά συνώνυμοι όροι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 συμπεριφορά είναι επικοινωνία και κάθε επικοινωνία επηρεάζει τη συμπεριφορά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Έτσι, η μελέτη επικοινωνίας δεν αφορά τα αποτελέσματα ενός μηνύματος σε έναν δέκτη, αλλά το σύνολο της σχέσης που ενώνει τα πρόσωπα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263472" y="2890391"/>
            <a:ext cx="3502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527E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ΣΧΟΛΗ </a:t>
            </a:r>
            <a:endParaRPr lang="en-US" sz="3200" b="1" dirty="0">
              <a:solidFill>
                <a:srgbClr val="527E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527E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PALO ALTO</a:t>
            </a:r>
            <a:endParaRPr lang="el-GR" sz="3200" b="1" dirty="0">
              <a:solidFill>
                <a:srgbClr val="527E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22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85A031-8843-6B4C-92DE-5FC35DAC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A668C3-BCFD-F847-88F2-E431FD86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DB489BF-55B7-4442-9A7E-C73E0A32D180}"/>
              </a:ext>
            </a:extLst>
          </p:cNvPr>
          <p:cNvSpPr/>
          <p:nvPr/>
        </p:nvSpPr>
        <p:spPr>
          <a:xfrm>
            <a:off x="632090" y="1534860"/>
            <a:ext cx="11443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ΑΞΙΩΜΑΤΙΚΕΣ ΠΡΟΤΑΣΕΙΣ</a:t>
            </a:r>
          </a:p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ΜΕΛΕΤΗΣ ΑΝΘΡΩΠΙΝΗΣ</a:t>
            </a:r>
          </a:p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ΕΠΙΚΟΙΝΩΝΙΑΣ ΤΗΣ</a:t>
            </a:r>
            <a:br>
              <a:rPr lang="en-US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ΣΧΟΛΗΣ </a:t>
            </a:r>
            <a:r>
              <a:rPr lang="en-US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PALO ALTO</a:t>
            </a:r>
            <a:endParaRPr lang="el-GR" sz="54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5F0AF23-0741-B547-B4BB-AC4D7A26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4EC32C4-E0D9-3541-8A4A-11FB8BB6E6B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7703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3845081" y="124953"/>
            <a:ext cx="73383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Αξιωματικές προτάσεις της μελέτης της ανθρώπινης επικοινωνίας:</a:t>
            </a: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1. Δεν υπάρχει αντίθετο της συμπεριφοράς, έτσι δεν υπάρχει αντίθετο της επικοινωνίας – Αδύνατο να μην επικοινωνούμε</a:t>
            </a:r>
          </a:p>
          <a:p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Κάθε συμπεριφορά ισοδυναμεί με μήνυμα, επηρεάζει τους άλλους, οι οποίοι με την σειρά τους δεν μπορούν να μην αντιδράσουν και άρα να μην επικοινωνήσουν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7" y="-112433"/>
            <a:ext cx="340963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66B2BFE-A02D-CE49-A7CE-6AB8A0144CC3}"/>
              </a:ext>
            </a:extLst>
          </p:cNvPr>
          <p:cNvSpPr/>
          <p:nvPr/>
        </p:nvSpPr>
        <p:spPr>
          <a:xfrm>
            <a:off x="410764" y="0"/>
            <a:ext cx="343431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ΣΧΟΛΗ </a:t>
            </a:r>
          </a:p>
          <a:p>
            <a:pPr algn="ctr"/>
            <a:r>
              <a:rPr lang="en-US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PALO ALTO</a:t>
            </a:r>
          </a:p>
        </p:txBody>
      </p:sp>
    </p:spTree>
    <p:extLst>
      <p:ext uri="{BB962C8B-B14F-4D97-AF65-F5344CB8AC3E}">
        <p14:creationId xmlns:p14="http://schemas.microsoft.com/office/powerpoint/2010/main" val="426038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Αξιωματικές προτάσεις της μελέτης της ανθρώπινης επικοινωνίας: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Δύο όψεις σε κάθε επικοινωνία: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Περιεχόμενο – πληροφορία, μήνυμα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Σχέση – που συνδέει τους συμμετέχοντες 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δεύτερη όψη περιλαμβάνει την πρώτη, γιατί δίνει ορισμένες πληροφορίες για το πώς πρέπει να κατανοήσουμε το περιεχόμενο - 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Μεταεπικοινωνία</a:t>
            </a: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263472" y="2890391"/>
            <a:ext cx="3502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527E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ΣΧΟΛΗ </a:t>
            </a:r>
            <a:endParaRPr lang="en-US" sz="3200" b="1" dirty="0">
              <a:solidFill>
                <a:srgbClr val="527E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527E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PALO ALTO</a:t>
            </a:r>
            <a:endParaRPr lang="el-GR" sz="3200" b="1" dirty="0">
              <a:solidFill>
                <a:srgbClr val="527E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75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3845081" y="0"/>
            <a:ext cx="73383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accent6">
                    <a:lumMod val="50000"/>
                  </a:schemeClr>
                </a:solidFill>
              </a:rPr>
              <a:t>Αξιωματικές προτάσεις της μελέτης της ανθρώπινης επικοινωνίας:</a:t>
            </a:r>
          </a:p>
          <a:p>
            <a:endParaRPr lang="el-G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2800" b="1" dirty="0">
                <a:solidFill>
                  <a:schemeClr val="accent6">
                    <a:lumMod val="50000"/>
                  </a:schemeClr>
                </a:solidFill>
              </a:rPr>
              <a:t>3. Δύο είδη επικοινωνίας μεταξύ ανθρώπων</a:t>
            </a:r>
          </a:p>
          <a:p>
            <a:endParaRPr lang="el-G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2800" b="1" u="sng" dirty="0">
                <a:solidFill>
                  <a:schemeClr val="accent6">
                    <a:lumMod val="50000"/>
                  </a:schemeClr>
                </a:solidFill>
              </a:rPr>
              <a:t>Ψηφιακή</a:t>
            </a:r>
          </a:p>
          <a:p>
            <a:r>
              <a:rPr lang="el-GR" sz="2800" b="1" dirty="0">
                <a:solidFill>
                  <a:schemeClr val="accent6">
                    <a:lumMod val="50000"/>
                  </a:schemeClr>
                </a:solidFill>
              </a:rPr>
              <a:t>Σχέση σημείου – αντικειμένου αφηρημένη και αυθαίρετη. Λογικοί κανόνες γλώσσες.</a:t>
            </a:r>
          </a:p>
          <a:p>
            <a:r>
              <a:rPr lang="el-GR" sz="2800" b="1" dirty="0">
                <a:solidFill>
                  <a:schemeClr val="accent6">
                    <a:lumMod val="50000"/>
                  </a:schemeClr>
                </a:solidFill>
              </a:rPr>
              <a:t>Μεταβίβαση περιεχομένου – μηνύματος εκπεφρασμένου με λέξεις</a:t>
            </a:r>
          </a:p>
          <a:p>
            <a:endParaRPr lang="el-G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sz="2800" b="1" u="sng" dirty="0">
                <a:solidFill>
                  <a:schemeClr val="accent6">
                    <a:lumMod val="50000"/>
                  </a:schemeClr>
                </a:solidFill>
              </a:rPr>
              <a:t>Αναλογική</a:t>
            </a:r>
          </a:p>
          <a:p>
            <a:r>
              <a:rPr lang="el-GR" sz="2800" b="1" dirty="0">
                <a:solidFill>
                  <a:schemeClr val="accent6">
                    <a:lumMod val="50000"/>
                  </a:schemeClr>
                </a:solidFill>
              </a:rPr>
              <a:t>Σχέση σημείου – αντικειμένου πιο άμεση</a:t>
            </a:r>
          </a:p>
          <a:p>
            <a:r>
              <a:rPr lang="el-GR" sz="2800" b="1" dirty="0">
                <a:solidFill>
                  <a:schemeClr val="accent6">
                    <a:lumMod val="50000"/>
                  </a:schemeClr>
                </a:solidFill>
              </a:rPr>
              <a:t>Οι λέξεις θα μπορούσαν να αντικατασταθούν με εικόνες - χειρονομίες</a:t>
            </a:r>
          </a:p>
          <a:p>
            <a:r>
              <a:rPr lang="el-GR" sz="2800" b="1" dirty="0">
                <a:solidFill>
                  <a:schemeClr val="accent6">
                    <a:lumMod val="50000"/>
                  </a:schemeClr>
                </a:solidFill>
              </a:rPr>
              <a:t>Παραπέμπει στη σχέση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7" y="-112433"/>
            <a:ext cx="340963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66B2BFE-A02D-CE49-A7CE-6AB8A0144CC3}"/>
              </a:ext>
            </a:extLst>
          </p:cNvPr>
          <p:cNvSpPr/>
          <p:nvPr/>
        </p:nvSpPr>
        <p:spPr>
          <a:xfrm>
            <a:off x="410764" y="0"/>
            <a:ext cx="343431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ΣΧΟΛΗ </a:t>
            </a:r>
          </a:p>
          <a:p>
            <a:pPr algn="ctr"/>
            <a:r>
              <a:rPr lang="en-US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PALO ALTO</a:t>
            </a:r>
          </a:p>
        </p:txBody>
      </p:sp>
    </p:spTree>
    <p:extLst>
      <p:ext uri="{BB962C8B-B14F-4D97-AF65-F5344CB8AC3E}">
        <p14:creationId xmlns:p14="http://schemas.microsoft.com/office/powerpoint/2010/main" val="3508565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31562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Αξιωματικές προτάσεις της μελέτης της ανθρώπινης επικοινωνίας: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Κάθε επικοινωνία είναι συμμετρική ή συμπληρωματική</a:t>
            </a:r>
          </a:p>
          <a:p>
            <a:pPr lvl="0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Ανάλογα με το εάν θεμελιώνεται στην ισότητα (ελαχιστοποίηση διαφοράς) ή στη διαφορά (και στη μεγιστοποίησή της)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263472" y="2890391"/>
            <a:ext cx="3502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527E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ΣΧΟΛΗ </a:t>
            </a:r>
            <a:endParaRPr lang="en-US" sz="3200" b="1" dirty="0">
              <a:solidFill>
                <a:srgbClr val="527E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527E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PALO ALTO</a:t>
            </a:r>
            <a:endParaRPr lang="el-GR" sz="3200" b="1" dirty="0">
              <a:solidFill>
                <a:srgbClr val="527E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7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BA5ABB88-0817-4849-BE1A-562EDE84934C}"/>
              </a:ext>
            </a:extLst>
          </p:cNvPr>
          <p:cNvSpPr/>
          <p:nvPr/>
        </p:nvSpPr>
        <p:spPr>
          <a:xfrm>
            <a:off x="410764" y="-1"/>
            <a:ext cx="11781235" cy="7751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D3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ΨΥΧΟΛΟΓΙΑ ΤΗΣ ΕΠΙΚΟΙΝΩΝΙΑΣ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E038F6-9200-3A42-BA6E-15EBEF19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28BDD3D-134E-0841-9DD9-79D7DB1E51CA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885B475-544C-894E-96BE-3F8BF3B6AC78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D2161DD-8D1E-414E-937C-4B47547B9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A0BE93-175E-DB4A-B5AB-C431FAAD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319BFD-6A1C-6349-9358-B84FC3930690}"/>
              </a:ext>
            </a:extLst>
          </p:cNvPr>
          <p:cNvSpPr txBox="1"/>
          <p:nvPr/>
        </p:nvSpPr>
        <p:spPr>
          <a:xfrm>
            <a:off x="123987" y="1394759"/>
            <a:ext cx="11872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q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Γι’ αυτό όταν εξετάζουμε την επικοινωνία μεταξύ  κάποιων προσώπων οφείλουμε να μελετήσουμε: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l-GR" sz="3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371600" lvl="2" indent="-457200">
              <a:buFont typeface="Wingdings" pitchFamily="2" charset="2"/>
              <a:buChar char="Ø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Το ψυχολογικό επίπεδο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Το επίπεδο της ατομικής κοινωνικής συμπεριφοράς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Το επίπεδο των διαπροσωπικών σχέσεων και αλληλεπιδράσεων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Το επίπεδο των ομαδικών δράσεων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Το επίπεδο των συλλογικών διεργασιών: ψυχικοί και κοινωνικοί προσδιορισμοί με βάση τους οποίους τα άτομα βιώνουν, </a:t>
            </a:r>
            <a:r>
              <a:rPr lang="el-GR" sz="3000" b="1" dirty="0" err="1">
                <a:solidFill>
                  <a:schemeClr val="accent6">
                    <a:lumMod val="50000"/>
                  </a:schemeClr>
                </a:solidFill>
              </a:rPr>
              <a:t>νοηματοδοτούν</a:t>
            </a:r>
            <a:r>
              <a:rPr lang="el-GR" sz="3000" b="1" dirty="0">
                <a:solidFill>
                  <a:schemeClr val="accent6">
                    <a:lumMod val="50000"/>
                  </a:schemeClr>
                </a:solidFill>
              </a:rPr>
              <a:t> και δρουν σε συγκεκριμένες καταστάσεις</a:t>
            </a:r>
          </a:p>
        </p:txBody>
      </p:sp>
    </p:spTree>
    <p:extLst>
      <p:ext uri="{BB962C8B-B14F-4D97-AF65-F5344CB8AC3E}">
        <p14:creationId xmlns:p14="http://schemas.microsoft.com/office/powerpoint/2010/main" val="150565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85A031-8843-6B4C-92DE-5FC35DAC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A668C3-BCFD-F847-88F2-E431FD86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DB489BF-55B7-4442-9A7E-C73E0A32D180}"/>
              </a:ext>
            </a:extLst>
          </p:cNvPr>
          <p:cNvSpPr/>
          <p:nvPr/>
        </p:nvSpPr>
        <p:spPr>
          <a:xfrm>
            <a:off x="508103" y="806941"/>
            <a:ext cx="116105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ΕΙΣΑΓΩΓΗ ΣΤΗΝ</a:t>
            </a:r>
          </a:p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ΨΥΧΟΛΟΓΙΑ ΤΗΣ ΕΠΙΚΟΙΝΩΝΙΑΣ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F1BFCCE-3817-CA48-B285-E1ECDB3E01BD}"/>
              </a:ext>
            </a:extLst>
          </p:cNvPr>
          <p:cNvSpPr/>
          <p:nvPr/>
        </p:nvSpPr>
        <p:spPr>
          <a:xfrm>
            <a:off x="4711797" y="2782669"/>
            <a:ext cx="320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1ο ΕΞΑΜΗΝΟ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5F0AF23-0741-B547-B4BB-AC4D7A26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4EC32C4-E0D9-3541-8A4A-11FB8BB6E6B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498F46F-1378-0D45-BDB3-517B6A2937E7}"/>
              </a:ext>
            </a:extLst>
          </p:cNvPr>
          <p:cNvSpPr/>
          <p:nvPr/>
        </p:nvSpPr>
        <p:spPr>
          <a:xfrm>
            <a:off x="430612" y="6334780"/>
            <a:ext cx="5970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ΔΙΔΑΣΚΩΝ: Δρ. Αγγέλου Γιάννης</a:t>
            </a:r>
          </a:p>
        </p:txBody>
      </p:sp>
    </p:spTree>
    <p:extLst>
      <p:ext uri="{BB962C8B-B14F-4D97-AF65-F5344CB8AC3E}">
        <p14:creationId xmlns:p14="http://schemas.microsoft.com/office/powerpoint/2010/main" val="236149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85A031-8843-6B4C-92DE-5FC35DAC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A668C3-BCFD-F847-88F2-E431FD86B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DB489BF-55B7-4442-9A7E-C73E0A32D180}"/>
              </a:ext>
            </a:extLst>
          </p:cNvPr>
          <p:cNvSpPr/>
          <p:nvPr/>
        </p:nvSpPr>
        <p:spPr>
          <a:xfrm>
            <a:off x="508103" y="2843349"/>
            <a:ext cx="11443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ΜΟΝΤΕΛΑ ΕΠΙΚΟΙΝΩΝΙΑΣ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5F0AF23-0741-B547-B4BB-AC4D7A26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4EC32C4-E0D9-3541-8A4A-11FB8BB6E6B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46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410763" y="0"/>
            <a:ext cx="4009595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4726983" y="422923"/>
            <a:ext cx="68657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Κάθε πράξη ή κατάσταση επικοινωνίας γίνεται κατανοητή μέσα από μία σειρά απλών ερωτημάτων:</a:t>
            </a:r>
          </a:p>
          <a:p>
            <a:pPr marL="457200" indent="-457200">
              <a:buFont typeface="Wingdings" pitchFamily="2" charset="2"/>
              <a:buChar char="q"/>
            </a:pP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Ποιος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Λέει τι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Σε ποιον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Πού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Πώς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Γιατί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chemeClr val="accent6">
                    <a:lumMod val="50000"/>
                  </a:schemeClr>
                </a:solidFill>
              </a:rPr>
              <a:t>Με τι αποτέλεσμα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3DDAAC-C873-304C-84D2-4E726538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EC8C513-095A-0943-9921-5DFB65309D2E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D1BE159-1B2A-E540-8625-85CE915081B3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C44DACC-220B-EE40-B3FA-8AC323907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9993662" y="6388950"/>
            <a:ext cx="1391514" cy="49755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C1B43-3736-CD44-8550-2A32323CB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1385176" y="6388950"/>
            <a:ext cx="806824" cy="469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09517C-1714-CE44-87C2-25226858B4D8}"/>
              </a:ext>
            </a:extLst>
          </p:cNvPr>
          <p:cNvSpPr txBox="1"/>
          <p:nvPr/>
        </p:nvSpPr>
        <p:spPr>
          <a:xfrm>
            <a:off x="4726983" y="6419426"/>
            <a:ext cx="1245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Lasswell</a:t>
            </a:r>
            <a:endParaRPr lang="el-G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9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00566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Δύο πρόσωπα ή συνομιλητές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Πηγή και προορισμός μηνύματος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μήνυμα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Έχει μία σημασία (νοηματικό περιεχόμενο)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μία λειτουργία (πληροφόρηση, ερώτηση, διαταγή, έκφραση συναισθημάτων 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κλπ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356273" y="2862397"/>
            <a:ext cx="3502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ΣΤΟΙΧΕΙΑ</a:t>
            </a:r>
          </a:p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1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00566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Μέσα έκφρασης και μετάδοσης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Συστήματα σημείων (λέξεις, χειρονομίες, κώδικες 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κλπ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371600" lvl="2" indent="-457200">
              <a:buFont typeface="Wingdings" pitchFamily="2" charset="2"/>
              <a:buChar char="§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Φυσικά ερείσματα βάσει των οποίων υπάρχουν και μεταδίδονται τα σημεία (ομιλία/αέρας, τηλέφωνο/κεραίες και αναμεταδότες)</a:t>
            </a:r>
          </a:p>
          <a:p>
            <a:pPr marL="1371600" lvl="2" indent="-457200">
              <a:buFont typeface="Wingdings" pitchFamily="2" charset="2"/>
              <a:buChar char="§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Κοινωνιοτεχνικοί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τρόποι παραγωγής και μετάδοσης της πληροφορίας και του νοήματος / θεσμικό πλαίσιο (άρθρο, επιστολή, </a:t>
            </a:r>
            <a:r>
              <a:rPr lang="en-US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en-US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τηλεφώνημα, </a:t>
            </a:r>
            <a:r>
              <a:rPr lang="en-US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e-mail, 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συνέντευξη 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κλπ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356273" y="2862397"/>
            <a:ext cx="3502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ΣΤΟΙΧΕΙΑ</a:t>
            </a:r>
          </a:p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0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61C22F5-DC6D-4749-8F52-03F6C3574044}"/>
              </a:ext>
            </a:extLst>
          </p:cNvPr>
          <p:cNvSpPr/>
          <p:nvPr/>
        </p:nvSpPr>
        <p:spPr>
          <a:xfrm>
            <a:off x="3700566" y="0"/>
            <a:ext cx="846043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itchFamily="2" charset="2"/>
              <a:buChar char="q"/>
            </a:pPr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ευρύτερο πλαίσιο/πεδίο (</a:t>
            </a:r>
            <a:r>
              <a:rPr lang="el-GR" sz="3200" b="1" dirty="0" err="1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ψυχοκοινωνιολογικές</a:t>
            </a: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συντεταγμένες)</a:t>
            </a:r>
          </a:p>
          <a:p>
            <a:pPr lvl="2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Κοινωνικές θέσεις 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Κοινωνικοί ρόλοι 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Κανόνες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Τελετουργικά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Στάσεις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Αμοιβαίες αντιλήψεις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l-GR" sz="3200" b="1" dirty="0">
                <a:solidFill>
                  <a:srgbClr val="E4B2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Συναισθήματα</a:t>
            </a:r>
          </a:p>
          <a:p>
            <a:pPr lvl="0"/>
            <a:endParaRPr lang="el-GR" sz="3200" b="1" dirty="0">
              <a:solidFill>
                <a:srgbClr val="E4B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699794-011C-EA4E-BF5F-BBF7841B9DAE}"/>
              </a:ext>
            </a:extLst>
          </p:cNvPr>
          <p:cNvSpPr txBox="1"/>
          <p:nvPr/>
        </p:nvSpPr>
        <p:spPr>
          <a:xfrm>
            <a:off x="356273" y="2862397"/>
            <a:ext cx="3502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ΣΤΟΙΧΕΙΑ</a:t>
            </a:r>
          </a:p>
          <a:p>
            <a:pPr algn="ctr"/>
            <a:r>
              <a:rPr lang="el-GR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FAAD6C-3902-054E-82FB-C97C9F69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8" y="-112433"/>
            <a:ext cx="229134" cy="7082866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25C5B7-C252-0348-9CD5-A35D0EDF9A57}"/>
              </a:ext>
            </a:extLst>
          </p:cNvPr>
          <p:cNvSpPr/>
          <p:nvPr/>
        </p:nvSpPr>
        <p:spPr>
          <a:xfrm>
            <a:off x="123987" y="0"/>
            <a:ext cx="139485" cy="6858000"/>
          </a:xfrm>
          <a:prstGeom prst="rect">
            <a:avLst/>
          </a:prstGeom>
          <a:solidFill>
            <a:srgbClr val="E4B22D"/>
          </a:solidFill>
          <a:ln>
            <a:solidFill>
              <a:srgbClr val="E4B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9741095-E6A1-D045-A1F2-DAD8D28EC5DD}"/>
              </a:ext>
            </a:extLst>
          </p:cNvPr>
          <p:cNvSpPr/>
          <p:nvPr/>
        </p:nvSpPr>
        <p:spPr>
          <a:xfrm>
            <a:off x="-23305" y="0"/>
            <a:ext cx="147292" cy="6858000"/>
          </a:xfrm>
          <a:prstGeom prst="rect">
            <a:avLst/>
          </a:prstGeom>
          <a:solidFill>
            <a:srgbClr val="44CBC9"/>
          </a:solidFill>
          <a:ln>
            <a:solidFill>
              <a:srgbClr val="44C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93A765-16EC-D442-AD10-94267855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46"/>
          <a:stretch/>
        </p:blipFill>
        <p:spPr>
          <a:xfrm>
            <a:off x="430612" y="6360447"/>
            <a:ext cx="1391514" cy="49755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42351CE-DA32-5348-B7A7-ADD21BB4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5" b="17900"/>
          <a:stretch/>
        </p:blipFill>
        <p:spPr>
          <a:xfrm>
            <a:off x="1822126" y="6360447"/>
            <a:ext cx="806824" cy="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0124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12420</TotalTime>
  <Words>1438</Words>
  <Application>Microsoft Macintosh PowerPoint</Application>
  <PresentationFormat>Ευρεία οθόνη</PresentationFormat>
  <Paragraphs>262</Paragraphs>
  <Slides>40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YANNIS A</dc:creator>
  <cp:lastModifiedBy>YANNIS A</cp:lastModifiedBy>
  <cp:revision>187</cp:revision>
  <dcterms:created xsi:type="dcterms:W3CDTF">2022-02-27T18:25:10Z</dcterms:created>
  <dcterms:modified xsi:type="dcterms:W3CDTF">2023-01-15T10:48:26Z</dcterms:modified>
</cp:coreProperties>
</file>