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7" r:id="rId1"/>
  </p:sldMasterIdLst>
  <p:notesMasterIdLst>
    <p:notesMasterId r:id="rId23"/>
  </p:notesMasterIdLst>
  <p:handoutMasterIdLst>
    <p:handoutMasterId r:id="rId24"/>
  </p:handoutMasterIdLst>
  <p:sldIdLst>
    <p:sldId id="493" r:id="rId2"/>
    <p:sldId id="464" r:id="rId3"/>
    <p:sldId id="427" r:id="rId4"/>
    <p:sldId id="479" r:id="rId5"/>
    <p:sldId id="477" r:id="rId6"/>
    <p:sldId id="480" r:id="rId7"/>
    <p:sldId id="481" r:id="rId8"/>
    <p:sldId id="476" r:id="rId9"/>
    <p:sldId id="482" r:id="rId10"/>
    <p:sldId id="491" r:id="rId11"/>
    <p:sldId id="492" r:id="rId12"/>
    <p:sldId id="483" r:id="rId13"/>
    <p:sldId id="484" r:id="rId14"/>
    <p:sldId id="474" r:id="rId15"/>
    <p:sldId id="475" r:id="rId16"/>
    <p:sldId id="485" r:id="rId17"/>
    <p:sldId id="487" r:id="rId18"/>
    <p:sldId id="486" r:id="rId19"/>
    <p:sldId id="488" r:id="rId20"/>
    <p:sldId id="489" r:id="rId21"/>
    <p:sldId id="490" r:id="rId2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FFFF66"/>
    <a:srgbClr val="000066"/>
    <a:srgbClr val="009900"/>
    <a:srgbClr val="000099"/>
    <a:srgbClr val="FF9900"/>
    <a:srgbClr val="FF3300"/>
    <a:srgbClr val="0000FF"/>
    <a:srgbClr val="008000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34" autoAdjust="0"/>
  </p:normalViewPr>
  <p:slideViewPr>
    <p:cSldViewPr snapToObjects="1">
      <p:cViewPr varScale="1">
        <p:scale>
          <a:sx n="114" d="100"/>
          <a:sy n="114" d="100"/>
        </p:scale>
        <p:origin x="1506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6800B4-C93A-487A-A474-50F37ACCF563}" type="datetimeFigureOut">
              <a:rPr lang="el-GR" smtClean="0"/>
              <a:pPr/>
              <a:t>17/3/2022</a:t>
            </a:fld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305CBD-CFD2-4A40-8BDB-1E0F9471D60D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693352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388903-A407-4678-A8AB-BE3629C4F92D}" type="datetimeFigureOut">
              <a:rPr lang="el-GR" smtClean="0"/>
              <a:pPr/>
              <a:t>17/3/2022</a:t>
            </a:fld>
            <a:endParaRPr lang="el-GR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9C19FC-52CA-4396-8583-15F71D49AFE5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372850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1st Olympus International Conference on supply chains, 1 -2 October, katerini, Greece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AE11C-F9D4-4DD3-BD0A-121DF0F0B6A1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86400749"/>
      </p:ext>
    </p:extLst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1st Olympus International Conference on supply chains, 1 -2 October, katerini, Greece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2F434-1828-41A6-88D0-B8E994CBB8A0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93083701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1st Olympus International Conference on supply chains, 1 -2 October, katerini, Greece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CA08D-3B26-49AF-8DC4-E3A2FAD1F3C6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81182553"/>
      </p:ext>
    </p:extLst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92101"/>
            <a:ext cx="8229600" cy="5727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1st Olympus International Conference on supply chains, 1 -2 October, katerini, Greece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93BB902-333A-4986-8206-E1A2B0C29A97}" type="slidenum">
              <a:rPr lang="el-GR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31399624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1st Olympus International Conference on supply chains, 1 -2 October, katerini, Greece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4CBF3-0A1C-45F4-B351-D20D60ECA68A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9820694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1st Olympus International Conference on supply chains, 1 -2 October, katerini, Greece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E4C9-23EE-45E1-B559-295C2C22FA87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05638142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1st Olympus International Conference on supply chains, 1 -2 October, katerini, Greece</a:t>
            </a: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DE380-978C-4031-801D-BFBFE891B237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55887958"/>
      </p:ext>
    </p:extLst>
  </p:cSld>
  <p:clrMapOvr>
    <a:masterClrMapping/>
  </p:clrMapOvr>
  <p:transition>
    <p:wipe dir="r"/>
  </p:transition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1st Olympus International Conference on supply chains, 1 -2 October, katerini, Greece</a:t>
            </a: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98DE7-BBF2-46E3-9A87-D2821CF833FE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02261392"/>
      </p:ext>
    </p:extLst>
  </p:cSld>
  <p:clrMapOvr>
    <a:masterClrMapping/>
  </p:clrMapOvr>
  <p:transition>
    <p:wipe dir="r"/>
  </p:transition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1st Olympus International Conference on supply chains, 1 -2 October, katerini, Greece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DCFCB-0840-46EE-BA45-94DF7455C297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72465884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1st Olympus International Conference on supply chains, 1 -2 October, katerini, Greece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198B5-D054-4615-972A-8CF0C61CA941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46493954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1st Olympus International Conference on supply chains, 1 -2 October, katerini, Greece</a:t>
            </a: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97555-A916-4418-81BE-37F9AC1CA60D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78451872"/>
      </p:ext>
    </p:extLst>
  </p:cSld>
  <p:clrMapOvr>
    <a:masterClrMapping/>
  </p:clrMapOvr>
  <p:transition>
    <p:wipe dir="r"/>
  </p:transition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1st Olympus International Conference on supply chains, 1 -2 October, katerini, Greece</a:t>
            </a: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DA275-539C-47A9-8788-7265088A52C1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82627639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1st Olympus International Conference on supply chains, 1 -2 October, katerini, Greece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BA7B9C-3090-4C08-B3D1-AD5B7D44D5A3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239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8" r:id="rId1"/>
    <p:sldLayoutId id="2147483989" r:id="rId2"/>
    <p:sldLayoutId id="2147483990" r:id="rId3"/>
    <p:sldLayoutId id="2147483991" r:id="rId4"/>
    <p:sldLayoutId id="2147483992" r:id="rId5"/>
    <p:sldLayoutId id="2147483993" r:id="rId6"/>
    <p:sldLayoutId id="2147483994" r:id="rId7"/>
    <p:sldLayoutId id="2147483995" r:id="rId8"/>
    <p:sldLayoutId id="2147483996" r:id="rId9"/>
    <p:sldLayoutId id="2147483997" r:id="rId10"/>
    <p:sldLayoutId id="2147483998" r:id="rId11"/>
    <p:sldLayoutId id="2147483999" r:id="rId12"/>
  </p:sldLayoutIdLst>
  <p:transition>
    <p:wipe dir="r"/>
  </p:transition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1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0.png"/><Relationship Id="rId4" Type="http://schemas.openxmlformats.org/officeDocument/2006/relationships/image" Target="../media/image160.png"/><Relationship Id="rId9" Type="http://schemas.openxmlformats.org/officeDocument/2006/relationships/image" Target="../media/image210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0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0.png"/><Relationship Id="rId10" Type="http://schemas.openxmlformats.org/officeDocument/2006/relationships/image" Target="../media/image29.png"/><Relationship Id="rId4" Type="http://schemas.openxmlformats.org/officeDocument/2006/relationships/image" Target="../media/image230.png"/><Relationship Id="rId9" Type="http://schemas.openxmlformats.org/officeDocument/2006/relationships/image" Target="../media/image280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/>
        <p:txBody>
          <a:bodyPr/>
          <a:lstStyle/>
          <a:p>
            <a:pPr marL="0" indent="0" algn="ctr">
              <a:buNone/>
            </a:pPr>
            <a:endParaRPr lang="el-GR" b="1" dirty="0">
              <a:latin typeface="Calibri" pitchFamily="34" charset="0"/>
            </a:endParaRPr>
          </a:p>
          <a:p>
            <a:pPr marL="0" indent="0" algn="ctr">
              <a:buNone/>
            </a:pPr>
            <a:endParaRPr lang="el-GR" b="1" dirty="0">
              <a:latin typeface="Calibri" pitchFamily="34" charset="0"/>
            </a:endParaRPr>
          </a:p>
          <a:p>
            <a:pPr marL="0" indent="0" algn="ctr">
              <a:buNone/>
            </a:pPr>
            <a:endParaRPr lang="el-GR" b="1" dirty="0">
              <a:latin typeface="Calibri" pitchFamily="34" charset="0"/>
            </a:endParaRPr>
          </a:p>
          <a:p>
            <a:pPr marL="0" indent="0" algn="ctr">
              <a:buNone/>
            </a:pPr>
            <a:endParaRPr lang="el-GR" b="1" dirty="0">
              <a:latin typeface="Calibri" pitchFamily="34" charset="0"/>
            </a:endParaRPr>
          </a:p>
          <a:p>
            <a:pPr marL="0" indent="0" algn="ctr">
              <a:buNone/>
            </a:pPr>
            <a:r>
              <a:rPr lang="el-GR" sz="5400" b="1" dirty="0">
                <a:latin typeface="Calibri" pitchFamily="34" charset="0"/>
              </a:rPr>
              <a:t>Πρόβλεψη ζήτησης</a:t>
            </a:r>
            <a:endParaRPr lang="en-US" sz="5400" b="1" dirty="0">
              <a:solidFill>
                <a:srgbClr val="FFFF66"/>
              </a:solidFill>
              <a:latin typeface="Calibri" pitchFamily="34" charset="0"/>
            </a:endParaRPr>
          </a:p>
          <a:p>
            <a:pPr marL="0" indent="0" algn="ctr">
              <a:buNone/>
            </a:pPr>
            <a:r>
              <a:rPr lang="el-GR" sz="4400" b="1" dirty="0">
                <a:latin typeface="Calibri" pitchFamily="34" charset="0"/>
              </a:rPr>
              <a:t>Απλή Εκθετική Εξομάλυνση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BB902-333A-4986-8206-E1A2B0C29A97}" type="slidenum">
              <a:rPr lang="el-GR" smtClean="0"/>
              <a:pPr/>
              <a:t>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54553049"/>
      </p:ext>
    </p:extLst>
  </p:cSld>
  <p:clrMapOvr>
    <a:masterClrMapping/>
  </p:clrMapOvr>
  <p:transition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10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19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10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3" name="Slide Number Placeholder 4"/>
          <p:cNvSpPr txBox="1">
            <a:spLocks/>
          </p:cNvSpPr>
          <p:nvPr/>
        </p:nvSpPr>
        <p:spPr bwMode="auto">
          <a:xfrm>
            <a:off x="8686755" y="6581775"/>
            <a:ext cx="45724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0C58E6-98C0-4072-8B26-9045EAD48514}" type="slidenum">
              <a:rPr lang="el-GR" sz="12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10</a:t>
            </a:fld>
            <a:endParaRPr lang="el-GR" sz="1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Rektangel 32"/>
          <p:cNvSpPr>
            <a:spLocks noChangeArrowheads="1"/>
          </p:cNvSpPr>
          <p:nvPr/>
        </p:nvSpPr>
        <p:spPr bwMode="auto">
          <a:xfrm>
            <a:off x="-3818" y="0"/>
            <a:ext cx="9147818" cy="548680"/>
          </a:xfrm>
          <a:prstGeom prst="rect">
            <a:avLst/>
          </a:prstGeom>
          <a:gradFill>
            <a:gsLst>
              <a:gs pos="0">
                <a:srgbClr val="002060"/>
              </a:gs>
              <a:gs pos="0">
                <a:srgbClr val="000099">
                  <a:alpha val="50000"/>
                </a:srgbClr>
              </a:gs>
              <a:gs pos="100000">
                <a:srgbClr val="002060"/>
              </a:gs>
            </a:gsLst>
            <a:lin ang="16200000" scaled="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kern="0" noProof="1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srgbClr val="000099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ＭＳ Ｐゴシック" pitchFamily="-97" charset="-128"/>
              </a:rPr>
              <a:t>Παράδειγμα εφαρμογής (Τρόπος 1)</a:t>
            </a:r>
            <a:endParaRPr lang="da-DK" sz="1600" b="1" kern="0" noProof="1"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50800" dist="38100" dir="2700000" algn="tl" rotWithShape="0">
                  <a:srgbClr val="000099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-21458" y="691390"/>
            <a:ext cx="88392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r>
              <a:rPr lang="el-GR" sz="2000" dirty="0">
                <a:solidFill>
                  <a:srgbClr val="000099"/>
                </a:solidFill>
                <a:latin typeface="Calibri" pitchFamily="34" charset="0"/>
              </a:rPr>
              <a:t>Εκθετική εξομάλυνση, α=0,4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67544" y="1245388"/>
          <a:ext cx="4104456" cy="5148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44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44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555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chemeClr val="bg2"/>
                          </a:solidFill>
                          <a:effectLst/>
                        </a:rPr>
                        <a:t>α/α</a:t>
                      </a:r>
                      <a:endParaRPr lang="el-GR" sz="1100" b="1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chemeClr val="bg2"/>
                          </a:solidFill>
                          <a:effectLst/>
                        </a:rPr>
                        <a:t>Έτος</a:t>
                      </a:r>
                      <a:endParaRPr lang="el-GR" sz="1100" b="1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rgbClr val="000099"/>
                          </a:solidFill>
                          <a:effectLst/>
                        </a:rPr>
                        <a:t>Ζήτηση [</a:t>
                      </a:r>
                      <a:r>
                        <a:rPr lang="en-US" sz="1100" b="1" u="none" strike="noStrike" dirty="0" err="1">
                          <a:solidFill>
                            <a:srgbClr val="000099"/>
                          </a:solidFill>
                          <a:effectLst/>
                        </a:rPr>
                        <a:t>D</a:t>
                      </a:r>
                      <a:r>
                        <a:rPr lang="en-US" sz="1100" b="1" u="none" strike="noStrike" baseline="-25000" dirty="0" err="1">
                          <a:solidFill>
                            <a:srgbClr val="000099"/>
                          </a:solidFill>
                          <a:effectLst/>
                        </a:rPr>
                        <a:t>t</a:t>
                      </a:r>
                      <a:r>
                        <a:rPr lang="en-US" sz="1100" b="1" u="none" strike="noStrike" dirty="0">
                          <a:solidFill>
                            <a:srgbClr val="000099"/>
                          </a:solidFill>
                          <a:effectLst/>
                        </a:rPr>
                        <a:t>]</a:t>
                      </a:r>
                      <a:endParaRPr lang="en-US" sz="1100" b="1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rgbClr val="009900"/>
                          </a:solidFill>
                          <a:effectLst/>
                        </a:rPr>
                        <a:t>Πρόβλεψη [</a:t>
                      </a:r>
                      <a:r>
                        <a:rPr lang="en-US" sz="1100" b="1" u="none" strike="noStrike" dirty="0">
                          <a:solidFill>
                            <a:srgbClr val="009900"/>
                          </a:solidFill>
                          <a:effectLst/>
                        </a:rPr>
                        <a:t>F</a:t>
                      </a:r>
                      <a:r>
                        <a:rPr lang="en-US" sz="1100" b="1" u="none" strike="noStrike" baseline="-25000" dirty="0">
                          <a:solidFill>
                            <a:srgbClr val="009900"/>
                          </a:solidFill>
                          <a:effectLst/>
                        </a:rPr>
                        <a:t>t</a:t>
                      </a:r>
                      <a:r>
                        <a:rPr lang="en-US" sz="1100" b="1" u="none" strike="noStrike" dirty="0">
                          <a:solidFill>
                            <a:srgbClr val="009900"/>
                          </a:solidFill>
                          <a:effectLst/>
                        </a:rPr>
                        <a:t>]</a:t>
                      </a:r>
                      <a:endParaRPr lang="en-US" sz="1100" b="1" i="0" u="none" strike="noStrike" dirty="0">
                        <a:solidFill>
                          <a:srgbClr val="0099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Σφάλμα [</a:t>
                      </a:r>
                      <a:r>
                        <a:rPr lang="en-US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e</a:t>
                      </a:r>
                      <a:r>
                        <a:rPr lang="en-US" sz="1100" b="1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t</a:t>
                      </a:r>
                      <a:r>
                        <a:rPr lang="en-US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]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>
                          <a:effectLst/>
                        </a:rPr>
                        <a:t>1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>
                          <a:effectLst/>
                        </a:rPr>
                        <a:t>2000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rgbClr val="000099"/>
                          </a:solidFill>
                          <a:effectLst/>
                        </a:rPr>
                        <a:t>290,2</a:t>
                      </a:r>
                      <a:endParaRPr lang="el-GR" sz="1100" b="1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chemeClr val="bg1">
                            <a:lumMod val="40000"/>
                            <a:lumOff val="6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>
                          <a:effectLst/>
                        </a:rPr>
                        <a:t>2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>
                          <a:effectLst/>
                        </a:rPr>
                        <a:t>2001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2002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2003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2004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2005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2006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2007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2008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Σύνολο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u="none" strike="noStrike" kern="1200" dirty="0">
                        <a:solidFill>
                          <a:schemeClr val="bg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4644517" y="1252695"/>
            <a:ext cx="4427984" cy="1441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r>
              <a:rPr lang="el-GR" sz="1500" dirty="0">
                <a:solidFill>
                  <a:srgbClr val="000099"/>
                </a:solidFill>
                <a:latin typeface="Calibri" pitchFamily="34" charset="0"/>
              </a:rPr>
              <a:t>Για να εκκινήσει η τεχνική απαιτείται μια </a:t>
            </a:r>
            <a:r>
              <a:rPr lang="el-GR" sz="1500" dirty="0">
                <a:solidFill>
                  <a:srgbClr val="009900"/>
                </a:solidFill>
                <a:latin typeface="Calibri" pitchFamily="34" charset="0"/>
              </a:rPr>
              <a:t>αρχική πρόβλεψη </a:t>
            </a:r>
            <a:r>
              <a:rPr lang="el-GR" sz="1500" dirty="0">
                <a:solidFill>
                  <a:srgbClr val="000099"/>
                </a:solidFill>
                <a:latin typeface="Calibri" pitchFamily="34" charset="0"/>
              </a:rPr>
              <a:t>(με οποιοδήποτε τρόπο):</a:t>
            </a: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Arial" panose="020B0604020202020204" pitchFamily="34" charset="0"/>
              <a:buChar char="•"/>
            </a:pPr>
            <a:r>
              <a:rPr lang="el-GR" sz="1500" dirty="0">
                <a:solidFill>
                  <a:srgbClr val="000099"/>
                </a:solidFill>
                <a:latin typeface="Calibri" pitchFamily="34" charset="0"/>
              </a:rPr>
              <a:t>π.χ. ΚΜΟ τελευταίων περιόδων.</a:t>
            </a: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Arial" panose="020B0604020202020204" pitchFamily="34" charset="0"/>
              <a:buChar char="•"/>
            </a:pPr>
            <a:r>
              <a:rPr lang="el-GR" sz="1500" dirty="0">
                <a:solidFill>
                  <a:srgbClr val="000099"/>
                </a:solidFill>
                <a:latin typeface="Calibri" pitchFamily="34" charset="0"/>
              </a:rPr>
              <a:t>π.χ. Η πρώτη τιμή της ζήτησης.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5402614" y="782693"/>
                <a:ext cx="2947281" cy="369332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b>
                      </m:sSub>
                      <m:r>
                        <a:rPr lang="el-GR" b="1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b="1" i="1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𝜶</m:t>
                      </m:r>
                      <m:sSub>
                        <m:sSubPr>
                          <m:ctrlP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  <m:r>
                            <a:rPr lang="en-US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l-GR" b="1" i="1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𝜶</m:t>
                          </m:r>
                        </m:e>
                      </m:d>
                      <m:sSub>
                        <m:sSubPr>
                          <m:ctrlP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  <m: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2614" y="782693"/>
                <a:ext cx="2947281" cy="36933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5040052" y="2708920"/>
                <a:ext cx="3384377" cy="42280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Bef>
                    <a:spcPts val="0"/>
                  </a:spcBef>
                  <a:buClr>
                    <a:srgbClr val="000099"/>
                  </a:buClr>
                </a:pPr>
                <a:r>
                  <a:rPr lang="el-GR" sz="1500" dirty="0">
                    <a:solidFill>
                      <a:srgbClr val="000099"/>
                    </a:solidFill>
                    <a:latin typeface="Calibri" pitchFamily="34" charset="0"/>
                  </a:rPr>
                  <a:t>Εδώ, έστω ότι: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1600" b="1" i="1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sz="1600" b="1" i="1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𝑭</m:t>
                        </m:r>
                      </m:e>
                      <m:sub>
                        <m:r>
                          <a:rPr lang="el-GR" sz="1600" b="1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l-GR" sz="1600" b="0">
                        <a:solidFill>
                          <a:srgbClr val="0099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l-GR" sz="1600" b="0" i="0" smtClean="0">
                        <a:solidFill>
                          <a:srgbClr val="009900"/>
                        </a:solidFill>
                        <a:latin typeface="Cambria Math" panose="02040503050406030204" pitchFamily="18" charset="0"/>
                      </a:rPr>
                      <m:t>290,2</m:t>
                    </m:r>
                  </m:oMath>
                </a14:m>
                <a:endParaRPr lang="el-GR" sz="1600" dirty="0">
                  <a:solidFill>
                    <a:srgbClr val="000099"/>
                  </a:solidFill>
                  <a:latin typeface="Calibri" pitchFamily="34" charset="0"/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0052" y="2708920"/>
                <a:ext cx="3384377" cy="422808"/>
              </a:xfrm>
              <a:prstGeom prst="rect">
                <a:avLst/>
              </a:prstGeom>
              <a:blipFill rotWithShape="0">
                <a:blip r:embed="rId3"/>
                <a:stretch>
                  <a:fillRect l="-721" b="-1428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/>
          <p:cNvSpPr/>
          <p:nvPr/>
        </p:nvSpPr>
        <p:spPr>
          <a:xfrm>
            <a:off x="4666891" y="3176972"/>
            <a:ext cx="4405607" cy="402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r>
              <a:rPr lang="el-GR" sz="1500" dirty="0">
                <a:solidFill>
                  <a:srgbClr val="000099"/>
                </a:solidFill>
                <a:latin typeface="Calibri" pitchFamily="34" charset="0"/>
              </a:rPr>
              <a:t>Η </a:t>
            </a:r>
            <a:r>
              <a:rPr lang="el-GR" sz="1500" b="1" dirty="0">
                <a:solidFill>
                  <a:srgbClr val="009900"/>
                </a:solidFill>
                <a:latin typeface="Calibri" pitchFamily="34" charset="0"/>
              </a:rPr>
              <a:t>πρόβλεψη</a:t>
            </a:r>
            <a:r>
              <a:rPr lang="el-GR" sz="1500" dirty="0">
                <a:solidFill>
                  <a:srgbClr val="000099"/>
                </a:solidFill>
                <a:latin typeface="Calibri" pitchFamily="34" charset="0"/>
              </a:rPr>
              <a:t> για την περίοδο </a:t>
            </a:r>
            <a:r>
              <a:rPr lang="en-US" sz="1500" dirty="0">
                <a:solidFill>
                  <a:srgbClr val="000099"/>
                </a:solidFill>
                <a:latin typeface="Calibri" pitchFamily="34" charset="0"/>
              </a:rPr>
              <a:t>t=2</a:t>
            </a:r>
            <a:r>
              <a:rPr lang="el-GR" sz="1500" dirty="0">
                <a:solidFill>
                  <a:srgbClr val="000099"/>
                </a:solidFill>
                <a:latin typeface="Calibri" pitchFamily="34" charset="0"/>
              </a:rPr>
              <a:t>:</a:t>
            </a:r>
            <a:endParaRPr lang="en-US" sz="1500" dirty="0">
              <a:solidFill>
                <a:srgbClr val="000099"/>
              </a:solidFill>
              <a:latin typeface="Calibri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4932040" y="3609891"/>
                <a:ext cx="2695673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1600" b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l-GR" sz="16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16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n-US" sz="1600" b="1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l-GR" sz="1600" b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600" b="0" i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b>
                        <m:sSubPr>
                          <m:ctrlPr>
                            <a:rPr lang="el-GR" sz="160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l-GR" sz="1600" b="0" i="1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l-GR" sz="160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sz="1600" b="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l-GR" sz="1600" b="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d>
                      <m:sSub>
                        <m:sSubPr>
                          <m:ctrlPr>
                            <a:rPr lang="el-GR" sz="160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l-GR" sz="1600" b="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l-GR" sz="1600" b="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40" y="3609891"/>
                <a:ext cx="2695673" cy="33855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4968044" y="3959768"/>
                <a:ext cx="3565720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1600" b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l-GR" sz="16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16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n-US" sz="1600" b="1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l-GR" sz="1600" b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0,4</m:t>
                      </m:r>
                      <m:r>
                        <a:rPr lang="en-US" sz="1600" i="1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1600" b="0" i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290,2</m:t>
                      </m:r>
                      <m:r>
                        <a:rPr lang="el-GR" sz="1600" b="0" i="1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l-GR" sz="160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sz="1600" b="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sz="1600" b="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0,</m:t>
                          </m:r>
                          <m:r>
                            <a:rPr lang="el-GR" sz="1600" b="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d>
                      <m:r>
                        <a:rPr lang="en-US" sz="1600" i="1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1600" b="0" i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290,2</m:t>
                      </m:r>
                    </m:oMath>
                  </m:oMathPara>
                </a14:m>
                <a:endParaRPr lang="el-GR" sz="1600" dirty="0">
                  <a:solidFill>
                    <a:srgbClr val="009900"/>
                  </a:solidFill>
                </a:endParaRP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8044" y="3959768"/>
                <a:ext cx="3565720" cy="33855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4932040" y="4293096"/>
                <a:ext cx="1281826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1600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l-GR" sz="16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16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n-US" sz="1600" b="1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l-GR" sz="1600" b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290,2</m:t>
                      </m:r>
                    </m:oMath>
                  </m:oMathPara>
                </a14:m>
                <a:endParaRPr lang="el-GR" sz="1600" dirty="0">
                  <a:solidFill>
                    <a:srgbClr val="009900"/>
                  </a:solidFill>
                </a:endParaRP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40" y="4293096"/>
                <a:ext cx="1281826" cy="33855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2951820" y="1813997"/>
            <a:ext cx="53572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>
                <a:solidFill>
                  <a:srgbClr val="009900"/>
                </a:solidFill>
                <a:latin typeface="+mn-lt"/>
              </a:rPr>
              <a:t>290,2</a:t>
            </a:r>
            <a:endParaRPr lang="el-GR" sz="1100" dirty="0">
              <a:solidFill>
                <a:srgbClr val="009900"/>
              </a:solidFill>
              <a:latin typeface="+mn-lt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951820" y="2303294"/>
            <a:ext cx="58862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>
                <a:solidFill>
                  <a:srgbClr val="009900"/>
                </a:solidFill>
                <a:latin typeface="+mn-lt"/>
              </a:rPr>
              <a:t>290,2</a:t>
            </a:r>
            <a:endParaRPr lang="el-GR" sz="1100" b="1" dirty="0">
              <a:solidFill>
                <a:srgbClr val="009900"/>
              </a:solidFill>
              <a:latin typeface="+mn-lt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159732" y="2282939"/>
            <a:ext cx="58862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>
                <a:solidFill>
                  <a:srgbClr val="000099"/>
                </a:solidFill>
                <a:latin typeface="+mn-lt"/>
              </a:rPr>
              <a:t>280,3</a:t>
            </a:r>
            <a:endParaRPr lang="el-GR" sz="1100" b="1" dirty="0">
              <a:solidFill>
                <a:srgbClr val="000099"/>
              </a:solidFill>
              <a:latin typeface="+mn-lt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644516" y="4761148"/>
            <a:ext cx="4416635" cy="7696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r>
              <a:rPr lang="el-GR" sz="1500" dirty="0">
                <a:solidFill>
                  <a:srgbClr val="000099"/>
                </a:solidFill>
                <a:latin typeface="Calibri" pitchFamily="34" charset="0"/>
              </a:rPr>
              <a:t>Η </a:t>
            </a:r>
            <a:r>
              <a:rPr lang="el-GR" sz="1500" b="1" dirty="0">
                <a:solidFill>
                  <a:srgbClr val="000099"/>
                </a:solidFill>
                <a:latin typeface="Calibri" pitchFamily="34" charset="0"/>
              </a:rPr>
              <a:t>πραγματική ζήτηση </a:t>
            </a:r>
            <a:r>
              <a:rPr lang="el-GR" sz="1500" dirty="0">
                <a:solidFill>
                  <a:srgbClr val="000099"/>
                </a:solidFill>
                <a:latin typeface="Calibri" pitchFamily="34" charset="0"/>
              </a:rPr>
              <a:t>για την περίοδο </a:t>
            </a:r>
            <a:r>
              <a:rPr lang="en-US" sz="1500" dirty="0">
                <a:solidFill>
                  <a:srgbClr val="000099"/>
                </a:solidFill>
                <a:latin typeface="Calibri" pitchFamily="34" charset="0"/>
              </a:rPr>
              <a:t>t=2</a:t>
            </a:r>
            <a:r>
              <a:rPr lang="el-GR" sz="1500" dirty="0">
                <a:solidFill>
                  <a:srgbClr val="000099"/>
                </a:solidFill>
                <a:latin typeface="Calibri" pitchFamily="34" charset="0"/>
              </a:rPr>
              <a:t>: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endParaRPr lang="en-US" sz="1600" dirty="0">
              <a:solidFill>
                <a:srgbClr val="000099"/>
              </a:solidFill>
              <a:latin typeface="Calibri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4932040" y="5142674"/>
                <a:ext cx="1304267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1600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l-GR" sz="1600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n-US" sz="16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1600" b="0" i="0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=280,3</m:t>
                      </m:r>
                    </m:oMath>
                  </m:oMathPara>
                </a14:m>
                <a:endParaRPr lang="el-GR" sz="1600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40" y="5142674"/>
                <a:ext cx="1304267" cy="338554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4630887" y="5547125"/>
            <a:ext cx="4549625" cy="749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r>
              <a:rPr lang="el-GR" sz="1500" dirty="0">
                <a:solidFill>
                  <a:srgbClr val="000099"/>
                </a:solidFill>
                <a:latin typeface="Calibri" pitchFamily="34" charset="0"/>
              </a:rPr>
              <a:t>Το </a:t>
            </a:r>
            <a:r>
              <a:rPr lang="el-GR" sz="1500" b="1" dirty="0">
                <a:solidFill>
                  <a:srgbClr val="FF0000"/>
                </a:solidFill>
                <a:latin typeface="Calibri" pitchFamily="34" charset="0"/>
              </a:rPr>
              <a:t>σφάλμα πρόβλεψης </a:t>
            </a:r>
            <a:r>
              <a:rPr lang="el-GR" sz="1500" dirty="0">
                <a:solidFill>
                  <a:srgbClr val="000099"/>
                </a:solidFill>
                <a:latin typeface="Calibri" pitchFamily="34" charset="0"/>
              </a:rPr>
              <a:t>για την περίοδο </a:t>
            </a:r>
            <a:r>
              <a:rPr lang="en-US" sz="1500" dirty="0">
                <a:solidFill>
                  <a:srgbClr val="000099"/>
                </a:solidFill>
                <a:latin typeface="Calibri" pitchFamily="34" charset="0"/>
              </a:rPr>
              <a:t>t=2</a:t>
            </a:r>
            <a:r>
              <a:rPr lang="el-GR" sz="1500" dirty="0">
                <a:solidFill>
                  <a:srgbClr val="000099"/>
                </a:solidFill>
                <a:latin typeface="Calibri" pitchFamily="34" charset="0"/>
              </a:rPr>
              <a:t>: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endParaRPr lang="en-US" sz="1500" dirty="0">
              <a:solidFill>
                <a:srgbClr val="000099"/>
              </a:solidFill>
              <a:latin typeface="Calibri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4932040" y="5903984"/>
                <a:ext cx="2999475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1600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l-GR" sz="1600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l-GR" sz="16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𝒆</m:t>
                              </m:r>
                            </m:e>
                            <m:sub>
                              <m:r>
                                <a:rPr lang="en-US" sz="16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sz="16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6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n-US" sz="16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l-GR" sz="16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l-GR" sz="16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n-US" sz="16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1600" b="0" i="0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=280,3</m:t>
                      </m:r>
                      <m:r>
                        <a:rPr lang="el-GR" sz="1600" b="0" i="0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290,2</m:t>
                      </m:r>
                    </m:oMath>
                  </m:oMathPara>
                </a14:m>
                <a:endParaRPr lang="el-GR" sz="1600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40" y="5903984"/>
                <a:ext cx="2999475" cy="338554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4980130" y="6249845"/>
                <a:ext cx="1185645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b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16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9,9</m:t>
                      </m:r>
                    </m:oMath>
                  </m:oMathPara>
                </a14:m>
                <a:endParaRPr lang="el-GR" sz="1600" i="1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0130" y="6249845"/>
                <a:ext cx="1185645" cy="338554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Rectangle 29"/>
          <p:cNvSpPr/>
          <p:nvPr/>
        </p:nvSpPr>
        <p:spPr>
          <a:xfrm>
            <a:off x="3771719" y="2300460"/>
            <a:ext cx="47000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100" b="1" dirty="0">
                <a:solidFill>
                  <a:srgbClr val="FF0000"/>
                </a:solidFill>
                <a:latin typeface="+mn-lt"/>
              </a:rPr>
              <a:t>-</a:t>
            </a:r>
            <a:r>
              <a:rPr lang="en-US" sz="1100" b="1" dirty="0">
                <a:solidFill>
                  <a:srgbClr val="FF0000"/>
                </a:solidFill>
                <a:latin typeface="+mn-lt"/>
              </a:rPr>
              <a:t>9,9</a:t>
            </a:r>
            <a:endParaRPr lang="el-GR" sz="11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838878" y="1819990"/>
            <a:ext cx="40908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100" b="1" dirty="0">
                <a:solidFill>
                  <a:srgbClr val="FF0000"/>
                </a:solidFill>
                <a:latin typeface="+mn-lt"/>
              </a:rPr>
              <a:t>0,0</a:t>
            </a:r>
          </a:p>
        </p:txBody>
      </p:sp>
    </p:spTree>
    <p:extLst>
      <p:ext uri="{BB962C8B-B14F-4D97-AF65-F5344CB8AC3E}">
        <p14:creationId xmlns:p14="http://schemas.microsoft.com/office/powerpoint/2010/main" val="3279650513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/>
      <p:bldP spid="15" grpId="0"/>
      <p:bldP spid="16" grpId="0"/>
      <p:bldP spid="17" grpId="0"/>
      <p:bldP spid="20" grpId="0"/>
      <p:bldP spid="6" grpId="0"/>
      <p:bldP spid="22" grpId="0"/>
      <p:bldP spid="25" grpId="0"/>
      <p:bldP spid="26" grpId="0"/>
      <p:bldP spid="27" grpId="0"/>
      <p:bldP spid="7" grpId="0"/>
      <p:bldP spid="28" grpId="0"/>
      <p:bldP spid="29" grpId="0"/>
      <p:bldP spid="30" grpId="0"/>
      <p:bldP spid="3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11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19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11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3" name="Slide Number Placeholder 4"/>
          <p:cNvSpPr txBox="1">
            <a:spLocks/>
          </p:cNvSpPr>
          <p:nvPr/>
        </p:nvSpPr>
        <p:spPr bwMode="auto">
          <a:xfrm>
            <a:off x="8686755" y="6581775"/>
            <a:ext cx="45724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0C58E6-98C0-4072-8B26-9045EAD48514}" type="slidenum">
              <a:rPr lang="el-GR" sz="12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11</a:t>
            </a:fld>
            <a:endParaRPr lang="el-GR" sz="1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Rektangel 32"/>
          <p:cNvSpPr>
            <a:spLocks noChangeArrowheads="1"/>
          </p:cNvSpPr>
          <p:nvPr/>
        </p:nvSpPr>
        <p:spPr bwMode="auto">
          <a:xfrm>
            <a:off x="-3818" y="0"/>
            <a:ext cx="9147818" cy="548680"/>
          </a:xfrm>
          <a:prstGeom prst="rect">
            <a:avLst/>
          </a:prstGeom>
          <a:gradFill>
            <a:gsLst>
              <a:gs pos="0">
                <a:srgbClr val="002060"/>
              </a:gs>
              <a:gs pos="0">
                <a:srgbClr val="000099">
                  <a:alpha val="50000"/>
                </a:srgbClr>
              </a:gs>
              <a:gs pos="100000">
                <a:srgbClr val="002060"/>
              </a:gs>
            </a:gsLst>
            <a:lin ang="16200000" scaled="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kern="0" noProof="1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srgbClr val="000099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ＭＳ Ｐゴシック" pitchFamily="-97" charset="-128"/>
              </a:rPr>
              <a:t>Παράδειγμα εφαρμογής (Τρόπος 1)</a:t>
            </a:r>
            <a:endParaRPr lang="da-DK" sz="1600" b="1" kern="0" noProof="1"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50800" dist="38100" dir="2700000" algn="tl" rotWithShape="0">
                  <a:srgbClr val="000099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-21458" y="691390"/>
            <a:ext cx="88392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r>
              <a:rPr lang="el-GR" sz="2000" dirty="0">
                <a:solidFill>
                  <a:srgbClr val="000099"/>
                </a:solidFill>
                <a:latin typeface="Calibri" pitchFamily="34" charset="0"/>
              </a:rPr>
              <a:t>Εκθετική εξομάλυνση, α=0,4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1414034"/>
              </p:ext>
            </p:extLst>
          </p:nvPr>
        </p:nvGraphicFramePr>
        <p:xfrm>
          <a:off x="467544" y="1245388"/>
          <a:ext cx="4104456" cy="5148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44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44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555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chemeClr val="bg2"/>
                          </a:solidFill>
                          <a:effectLst/>
                        </a:rPr>
                        <a:t>α/α</a:t>
                      </a:r>
                      <a:endParaRPr lang="el-GR" sz="1100" b="1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chemeClr val="bg2"/>
                          </a:solidFill>
                          <a:effectLst/>
                        </a:rPr>
                        <a:t>Έτος</a:t>
                      </a:r>
                      <a:endParaRPr lang="el-GR" sz="1100" b="1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rgbClr val="000099"/>
                          </a:solidFill>
                          <a:effectLst/>
                        </a:rPr>
                        <a:t>Ζήτηση [</a:t>
                      </a:r>
                      <a:r>
                        <a:rPr lang="en-US" sz="1100" b="1" u="none" strike="noStrike" dirty="0" err="1">
                          <a:solidFill>
                            <a:srgbClr val="000099"/>
                          </a:solidFill>
                          <a:effectLst/>
                        </a:rPr>
                        <a:t>D</a:t>
                      </a:r>
                      <a:r>
                        <a:rPr lang="en-US" sz="1100" b="1" u="none" strike="noStrike" baseline="-25000" dirty="0" err="1">
                          <a:solidFill>
                            <a:srgbClr val="000099"/>
                          </a:solidFill>
                          <a:effectLst/>
                        </a:rPr>
                        <a:t>t</a:t>
                      </a:r>
                      <a:r>
                        <a:rPr lang="en-US" sz="1100" b="1" u="none" strike="noStrike" dirty="0">
                          <a:solidFill>
                            <a:srgbClr val="000099"/>
                          </a:solidFill>
                          <a:effectLst/>
                        </a:rPr>
                        <a:t>]</a:t>
                      </a:r>
                      <a:endParaRPr lang="en-US" sz="1100" b="1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rgbClr val="009900"/>
                          </a:solidFill>
                          <a:effectLst/>
                        </a:rPr>
                        <a:t>Πρόβλεψη [</a:t>
                      </a:r>
                      <a:r>
                        <a:rPr lang="en-US" sz="1100" b="1" u="none" strike="noStrike" dirty="0">
                          <a:solidFill>
                            <a:srgbClr val="009900"/>
                          </a:solidFill>
                          <a:effectLst/>
                        </a:rPr>
                        <a:t>F</a:t>
                      </a:r>
                      <a:r>
                        <a:rPr lang="en-US" sz="1100" b="1" u="none" strike="noStrike" baseline="-25000" dirty="0">
                          <a:solidFill>
                            <a:srgbClr val="009900"/>
                          </a:solidFill>
                          <a:effectLst/>
                        </a:rPr>
                        <a:t>t</a:t>
                      </a:r>
                      <a:r>
                        <a:rPr lang="en-US" sz="1100" b="1" u="none" strike="noStrike" dirty="0">
                          <a:solidFill>
                            <a:srgbClr val="009900"/>
                          </a:solidFill>
                          <a:effectLst/>
                        </a:rPr>
                        <a:t>]</a:t>
                      </a:r>
                      <a:endParaRPr lang="en-US" sz="1100" b="1" i="0" u="none" strike="noStrike" dirty="0">
                        <a:solidFill>
                          <a:srgbClr val="0099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Σφάλμα [</a:t>
                      </a:r>
                      <a:r>
                        <a:rPr lang="en-US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e</a:t>
                      </a:r>
                      <a:r>
                        <a:rPr lang="en-US" sz="1100" b="1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t</a:t>
                      </a:r>
                      <a:r>
                        <a:rPr lang="en-US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]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>
                          <a:effectLst/>
                        </a:rPr>
                        <a:t>1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>
                          <a:effectLst/>
                        </a:rPr>
                        <a:t>2000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rgbClr val="000099"/>
                          </a:solidFill>
                          <a:effectLst/>
                        </a:rPr>
                        <a:t>290,2</a:t>
                      </a:r>
                      <a:endParaRPr lang="el-GR" sz="1100" b="1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chemeClr val="bg1">
                            <a:lumMod val="40000"/>
                            <a:lumOff val="6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>
                          <a:effectLst/>
                        </a:rPr>
                        <a:t>2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>
                          <a:effectLst/>
                        </a:rPr>
                        <a:t>2001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1" u="none" strike="noStrike" dirty="0">
                          <a:solidFill>
                            <a:srgbClr val="000099"/>
                          </a:solidFill>
                          <a:effectLst/>
                        </a:rPr>
                        <a:t>280,3</a:t>
                      </a:r>
                      <a:endParaRPr lang="el-GR" sz="1100" b="1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>
                          <a:solidFill>
                            <a:srgbClr val="0099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290,2</a:t>
                      </a:r>
                      <a:endParaRPr lang="en-US" sz="1100" b="1" u="none" strike="noStrike" kern="1200" dirty="0">
                        <a:solidFill>
                          <a:srgbClr val="0099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-9,9</a:t>
                      </a: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2002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2003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2004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2005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2006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2007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2008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Σύνολο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u="none" strike="noStrike" kern="1200" dirty="0">
                        <a:solidFill>
                          <a:schemeClr val="bg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5402614" y="782693"/>
                <a:ext cx="2947281" cy="369332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b>
                      </m:sSub>
                      <m:r>
                        <a:rPr lang="el-GR" b="1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b="1" i="1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𝜶</m:t>
                      </m:r>
                      <m:sSub>
                        <m:sSubPr>
                          <m:ctrlP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  <m:r>
                            <a:rPr lang="en-US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l-GR" b="1" i="1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𝜶</m:t>
                          </m:r>
                        </m:e>
                      </m:d>
                      <m:sSub>
                        <m:sSubPr>
                          <m:ctrlP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  <m: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2614" y="782693"/>
                <a:ext cx="2947281" cy="36933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4654090" y="1335023"/>
                <a:ext cx="3626322" cy="8225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 algn="just">
                  <a:lnSpc>
                    <a:spcPct val="150000"/>
                  </a:lnSpc>
                  <a:spcBef>
                    <a:spcPts val="0"/>
                  </a:spcBef>
                  <a:buClr>
                    <a:srgbClr val="000099"/>
                  </a:buClr>
                  <a:buFont typeface="Wingdings" panose="05000000000000000000" pitchFamily="2" charset="2"/>
                  <a:buChar char="ü"/>
                </a:pPr>
                <a:r>
                  <a:rPr lang="el-GR" sz="1500" dirty="0">
                    <a:solidFill>
                      <a:srgbClr val="000099"/>
                    </a:solidFill>
                    <a:latin typeface="Calibri" pitchFamily="34" charset="0"/>
                  </a:rPr>
                  <a:t>Υπολογίσαμε στο πρώτο βήμα: </a:t>
                </a:r>
              </a:p>
              <a:p>
                <a:pPr algn="just">
                  <a:lnSpc>
                    <a:spcPct val="150000"/>
                  </a:lnSpc>
                  <a:spcBef>
                    <a:spcPts val="0"/>
                  </a:spcBef>
                  <a:buClr>
                    <a:srgbClr val="000099"/>
                  </a:buClr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1600" b="1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        </m:t>
                          </m:r>
                          <m:r>
                            <a:rPr lang="el-GR" sz="16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l-GR" sz="1600" b="1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l-GR" sz="1600" b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1600" b="0" i="0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290,2</m:t>
                      </m:r>
                    </m:oMath>
                  </m:oMathPara>
                </a14:m>
                <a:endParaRPr lang="el-GR" sz="1600" dirty="0">
                  <a:solidFill>
                    <a:srgbClr val="000099"/>
                  </a:solidFill>
                  <a:latin typeface="Calibri" pitchFamily="34" charset="0"/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4090" y="1335023"/>
                <a:ext cx="3626322" cy="822533"/>
              </a:xfrm>
              <a:prstGeom prst="rect">
                <a:avLst/>
              </a:prstGeom>
              <a:blipFill rotWithShape="0">
                <a:blip r:embed="rId3"/>
                <a:stretch>
                  <a:fillRect l="-50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/>
          <p:cNvSpPr/>
          <p:nvPr/>
        </p:nvSpPr>
        <p:spPr>
          <a:xfrm>
            <a:off x="4654089" y="2069801"/>
            <a:ext cx="4405607" cy="438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r>
              <a:rPr lang="el-GR" sz="1500" dirty="0">
                <a:solidFill>
                  <a:srgbClr val="000099"/>
                </a:solidFill>
                <a:latin typeface="Calibri" pitchFamily="34" charset="0"/>
              </a:rPr>
              <a:t>Η </a:t>
            </a:r>
            <a:r>
              <a:rPr lang="el-GR" sz="1500" b="1" dirty="0">
                <a:solidFill>
                  <a:srgbClr val="009900"/>
                </a:solidFill>
                <a:latin typeface="Calibri" pitchFamily="34" charset="0"/>
              </a:rPr>
              <a:t>πρόβλεψη</a:t>
            </a:r>
            <a:r>
              <a:rPr lang="el-GR" sz="1500" dirty="0">
                <a:solidFill>
                  <a:srgbClr val="000099"/>
                </a:solidFill>
                <a:latin typeface="Calibri" pitchFamily="34" charset="0"/>
              </a:rPr>
              <a:t> για την περίοδο </a:t>
            </a:r>
            <a:r>
              <a:rPr lang="en-US" sz="1500" dirty="0">
                <a:solidFill>
                  <a:srgbClr val="000099"/>
                </a:solidFill>
                <a:latin typeface="Calibri" pitchFamily="34" charset="0"/>
              </a:rPr>
              <a:t>t=</a:t>
            </a:r>
            <a:r>
              <a:rPr lang="el-GR" sz="1500" dirty="0">
                <a:solidFill>
                  <a:srgbClr val="000099"/>
                </a:solidFill>
                <a:latin typeface="Calibri" pitchFamily="34" charset="0"/>
              </a:rPr>
              <a:t>3:</a:t>
            </a:r>
            <a:endParaRPr lang="en-US" sz="1500" dirty="0">
              <a:solidFill>
                <a:srgbClr val="000099"/>
              </a:solidFill>
              <a:latin typeface="Calibri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4919238" y="2502720"/>
                <a:ext cx="2705164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1600" b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l-GR" sz="16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16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l-GR" sz="1600" b="1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l-GR" sz="1600" b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600" i="1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b>
                        <m:sSubPr>
                          <m:ctrlPr>
                            <a:rPr lang="el-GR" sz="160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l-GR" sz="1600" b="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l-GR" sz="1600" b="0" i="1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l-GR" sz="160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sz="1600" b="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l-GR" sz="1600" b="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d>
                      <m:sSub>
                        <m:sSubPr>
                          <m:ctrlPr>
                            <a:rPr lang="el-GR" sz="160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l-GR" sz="1600" b="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l-GR" sz="1600" b="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9238" y="2502720"/>
                <a:ext cx="2705164" cy="33855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4912011" y="2852597"/>
                <a:ext cx="3565720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1600" b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l-GR" sz="16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16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l-GR" sz="1600" b="1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l-GR" sz="1600" b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0,4</m:t>
                      </m:r>
                      <m:r>
                        <a:rPr lang="en-US" sz="1600" i="1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1600" b="0" i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l-GR" sz="1600" b="0" i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80,3</m:t>
                      </m:r>
                      <m:r>
                        <a:rPr lang="el-GR" sz="1600" b="0" i="1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l-GR" sz="160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sz="1600" b="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sz="1600" b="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0,</m:t>
                          </m:r>
                          <m:r>
                            <a:rPr lang="el-GR" sz="1600" b="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d>
                      <m:r>
                        <a:rPr lang="en-US" sz="1600" i="1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1600" b="0" i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290,2</m:t>
                      </m:r>
                    </m:oMath>
                  </m:oMathPara>
                </a14:m>
                <a:endParaRPr lang="el-GR" sz="1600" dirty="0">
                  <a:solidFill>
                    <a:srgbClr val="009900"/>
                  </a:solidFill>
                </a:endParaRP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2011" y="2852597"/>
                <a:ext cx="3565720" cy="33855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4919238" y="3185925"/>
                <a:ext cx="1329915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1600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l-GR" sz="16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16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l-GR" sz="1600" b="1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l-GR" sz="1600" b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1600" b="0" i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286,2</m:t>
                      </m:r>
                    </m:oMath>
                  </m:oMathPara>
                </a14:m>
                <a:endParaRPr lang="el-GR" sz="1600" dirty="0">
                  <a:solidFill>
                    <a:srgbClr val="009900"/>
                  </a:solidFill>
                </a:endParaRP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9238" y="3185925"/>
                <a:ext cx="1329915" cy="33855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2951820" y="1813997"/>
            <a:ext cx="53572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>
                <a:solidFill>
                  <a:srgbClr val="009900"/>
                </a:solidFill>
                <a:latin typeface="+mn-lt"/>
              </a:rPr>
              <a:t>290,2</a:t>
            </a:r>
            <a:endParaRPr lang="el-GR" sz="1100" dirty="0">
              <a:solidFill>
                <a:srgbClr val="009900"/>
              </a:solidFill>
              <a:latin typeface="+mn-lt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939261" y="2760305"/>
            <a:ext cx="58862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100" b="1" dirty="0">
                <a:solidFill>
                  <a:srgbClr val="009900"/>
                </a:solidFill>
                <a:latin typeface="+mn-lt"/>
              </a:rPr>
              <a:t>286,2</a:t>
            </a:r>
          </a:p>
        </p:txBody>
      </p:sp>
      <p:sp>
        <p:nvSpPr>
          <p:cNvPr id="25" name="Rectangle 24"/>
          <p:cNvSpPr/>
          <p:nvPr/>
        </p:nvSpPr>
        <p:spPr>
          <a:xfrm>
            <a:off x="2170716" y="2765870"/>
            <a:ext cx="58862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100" b="1" dirty="0">
                <a:solidFill>
                  <a:srgbClr val="000099"/>
                </a:solidFill>
                <a:latin typeface="+mn-lt"/>
              </a:rPr>
              <a:t>268,5</a:t>
            </a:r>
          </a:p>
        </p:txBody>
      </p:sp>
      <p:sp>
        <p:nvSpPr>
          <p:cNvPr id="26" name="Rectangle 25"/>
          <p:cNvSpPr/>
          <p:nvPr/>
        </p:nvSpPr>
        <p:spPr>
          <a:xfrm>
            <a:off x="4631714" y="3653977"/>
            <a:ext cx="4416635" cy="8079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r>
              <a:rPr lang="el-GR" sz="1500" dirty="0">
                <a:solidFill>
                  <a:srgbClr val="000099"/>
                </a:solidFill>
                <a:latin typeface="Calibri" pitchFamily="34" charset="0"/>
              </a:rPr>
              <a:t>Η </a:t>
            </a:r>
            <a:r>
              <a:rPr lang="el-GR" sz="1500" b="1" dirty="0">
                <a:solidFill>
                  <a:srgbClr val="000099"/>
                </a:solidFill>
                <a:latin typeface="Calibri" pitchFamily="34" charset="0"/>
              </a:rPr>
              <a:t>πραγματική ζήτηση </a:t>
            </a:r>
            <a:r>
              <a:rPr lang="el-GR" sz="1500" dirty="0">
                <a:solidFill>
                  <a:srgbClr val="000099"/>
                </a:solidFill>
                <a:latin typeface="Calibri" pitchFamily="34" charset="0"/>
              </a:rPr>
              <a:t>για την περίοδο </a:t>
            </a:r>
            <a:r>
              <a:rPr lang="en-US" sz="1500" dirty="0">
                <a:solidFill>
                  <a:srgbClr val="000099"/>
                </a:solidFill>
                <a:latin typeface="Calibri" pitchFamily="34" charset="0"/>
              </a:rPr>
              <a:t>t=</a:t>
            </a:r>
            <a:r>
              <a:rPr lang="el-GR" sz="1500" dirty="0">
                <a:solidFill>
                  <a:srgbClr val="000099"/>
                </a:solidFill>
                <a:latin typeface="Calibri" pitchFamily="34" charset="0"/>
              </a:rPr>
              <a:t>3: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endParaRPr lang="en-US" sz="1600" dirty="0">
              <a:solidFill>
                <a:srgbClr val="000099"/>
              </a:solidFill>
              <a:latin typeface="Calibri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4919238" y="4035503"/>
                <a:ext cx="1304268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1600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l-GR" sz="1600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l-GR" sz="16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l-GR" sz="1600" b="0" i="0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=268,5</m:t>
                      </m:r>
                    </m:oMath>
                  </m:oMathPara>
                </a14:m>
                <a:endParaRPr lang="el-GR" sz="1600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9238" y="4035503"/>
                <a:ext cx="1304268" cy="338554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4618085" y="4439954"/>
            <a:ext cx="4549625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r>
              <a:rPr lang="el-GR" sz="1500" dirty="0">
                <a:solidFill>
                  <a:srgbClr val="000099"/>
                </a:solidFill>
                <a:latin typeface="Calibri" pitchFamily="34" charset="0"/>
              </a:rPr>
              <a:t>Το </a:t>
            </a:r>
            <a:r>
              <a:rPr lang="el-GR" sz="1500" b="1" dirty="0">
                <a:solidFill>
                  <a:srgbClr val="FF0000"/>
                </a:solidFill>
                <a:latin typeface="Calibri" pitchFamily="34" charset="0"/>
              </a:rPr>
              <a:t>σφάλμα πρόβλεψης </a:t>
            </a:r>
            <a:r>
              <a:rPr lang="el-GR" sz="1500" dirty="0">
                <a:solidFill>
                  <a:srgbClr val="000099"/>
                </a:solidFill>
                <a:latin typeface="Calibri" pitchFamily="34" charset="0"/>
              </a:rPr>
              <a:t>για την περίοδο </a:t>
            </a:r>
            <a:r>
              <a:rPr lang="en-US" sz="1500" dirty="0">
                <a:solidFill>
                  <a:srgbClr val="000099"/>
                </a:solidFill>
                <a:latin typeface="Calibri" pitchFamily="34" charset="0"/>
              </a:rPr>
              <a:t>t=</a:t>
            </a:r>
            <a:r>
              <a:rPr lang="el-GR" sz="1500" dirty="0">
                <a:solidFill>
                  <a:srgbClr val="000099"/>
                </a:solidFill>
                <a:latin typeface="Calibri" pitchFamily="34" charset="0"/>
              </a:rPr>
              <a:t>3: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endParaRPr lang="en-US" sz="1500" dirty="0">
              <a:solidFill>
                <a:srgbClr val="000099"/>
              </a:solidFill>
              <a:latin typeface="Calibri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4919238" y="4796813"/>
                <a:ext cx="2851293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1600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l-GR" sz="1600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l-GR" sz="16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𝒆</m:t>
                              </m:r>
                            </m:e>
                            <m:sub>
                              <m:r>
                                <a:rPr lang="el-GR" sz="16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b>
                          </m:sSub>
                          <m:r>
                            <a:rPr lang="en-US" sz="16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6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l-GR" sz="16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sSub>
                        <m:sSubPr>
                          <m:ctrlPr>
                            <a:rPr lang="el-GR" sz="16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1600" b="1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l-GR" sz="16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n-US" sz="1600" b="0" i="0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160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268,5</m:t>
                      </m:r>
                      <m:r>
                        <a:rPr lang="el-GR" sz="1600" b="0" i="0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−286,2</m:t>
                      </m:r>
                    </m:oMath>
                  </m:oMathPara>
                </a14:m>
                <a:endParaRPr lang="el-GR" sz="1600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9238" y="4796813"/>
                <a:ext cx="2851293" cy="338554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4967328" y="5142674"/>
                <a:ext cx="1305870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b>
                          <m:r>
                            <a:rPr lang="el-GR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n-US" sz="16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−17,7</m:t>
                      </m:r>
                    </m:oMath>
                  </m:oMathPara>
                </a14:m>
                <a:endParaRPr lang="el-GR" sz="1600" i="1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7328" y="5142674"/>
                <a:ext cx="1305870" cy="338554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Rectangle 29"/>
          <p:cNvSpPr/>
          <p:nvPr/>
        </p:nvSpPr>
        <p:spPr>
          <a:xfrm>
            <a:off x="3759465" y="2768962"/>
            <a:ext cx="55976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100" b="1" dirty="0">
                <a:solidFill>
                  <a:srgbClr val="FF0000"/>
                </a:solidFill>
                <a:latin typeface="+mn-lt"/>
              </a:rPr>
              <a:t>-17,7</a:t>
            </a:r>
          </a:p>
        </p:txBody>
      </p:sp>
      <p:sp>
        <p:nvSpPr>
          <p:cNvPr id="31" name="Rectangle 30"/>
          <p:cNvSpPr/>
          <p:nvPr/>
        </p:nvSpPr>
        <p:spPr>
          <a:xfrm>
            <a:off x="3838878" y="1819990"/>
            <a:ext cx="40908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100" b="1" dirty="0">
                <a:solidFill>
                  <a:srgbClr val="FF0000"/>
                </a:solidFill>
                <a:latin typeface="+mn-lt"/>
              </a:rPr>
              <a:t>0,0</a:t>
            </a:r>
          </a:p>
        </p:txBody>
      </p:sp>
    </p:spTree>
    <p:extLst>
      <p:ext uri="{BB962C8B-B14F-4D97-AF65-F5344CB8AC3E}">
        <p14:creationId xmlns:p14="http://schemas.microsoft.com/office/powerpoint/2010/main" val="4064932707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20" grpId="0"/>
      <p:bldP spid="22" grpId="0"/>
      <p:bldP spid="25" grpId="0"/>
      <p:bldP spid="26" grpId="0"/>
      <p:bldP spid="27" grpId="0"/>
      <p:bldP spid="7" grpId="0"/>
      <p:bldP spid="28" grpId="0"/>
      <p:bldP spid="29" grpId="0"/>
      <p:bldP spid="30" grpId="0"/>
      <p:bldP spid="3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12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19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12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3" name="Slide Number Placeholder 4"/>
          <p:cNvSpPr txBox="1">
            <a:spLocks/>
          </p:cNvSpPr>
          <p:nvPr/>
        </p:nvSpPr>
        <p:spPr bwMode="auto">
          <a:xfrm>
            <a:off x="8686755" y="6581775"/>
            <a:ext cx="45724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0C58E6-98C0-4072-8B26-9045EAD48514}" type="slidenum">
              <a:rPr lang="el-GR" sz="12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12</a:t>
            </a:fld>
            <a:endParaRPr lang="el-GR" sz="1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Rektangel 32"/>
          <p:cNvSpPr>
            <a:spLocks noChangeArrowheads="1"/>
          </p:cNvSpPr>
          <p:nvPr/>
        </p:nvSpPr>
        <p:spPr bwMode="auto">
          <a:xfrm>
            <a:off x="-3818" y="0"/>
            <a:ext cx="9147818" cy="548680"/>
          </a:xfrm>
          <a:prstGeom prst="rect">
            <a:avLst/>
          </a:prstGeom>
          <a:gradFill>
            <a:gsLst>
              <a:gs pos="0">
                <a:srgbClr val="002060"/>
              </a:gs>
              <a:gs pos="0">
                <a:srgbClr val="000099">
                  <a:alpha val="50000"/>
                </a:srgbClr>
              </a:gs>
              <a:gs pos="100000">
                <a:srgbClr val="002060"/>
              </a:gs>
            </a:gsLst>
            <a:lin ang="16200000" scaled="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kern="0" noProof="1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srgbClr val="000099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ＭＳ Ｐゴシック" pitchFamily="-97" charset="-128"/>
              </a:rPr>
              <a:t>Παράδειγμα εφαρμογής (Τρόπος 2)</a:t>
            </a:r>
            <a:endParaRPr lang="da-DK" sz="1600" b="1" kern="0" noProof="1"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50800" dist="38100" dir="2700000" algn="tl" rotWithShape="0">
                  <a:srgbClr val="000099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-21458" y="691390"/>
            <a:ext cx="88392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r>
              <a:rPr lang="el-GR" sz="2000" dirty="0">
                <a:solidFill>
                  <a:srgbClr val="000099"/>
                </a:solidFill>
                <a:latin typeface="Calibri" pitchFamily="34" charset="0"/>
              </a:rPr>
              <a:t>Εκθετική εξομάλυνση, α=0,4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6535107"/>
              </p:ext>
            </p:extLst>
          </p:nvPr>
        </p:nvGraphicFramePr>
        <p:xfrm>
          <a:off x="467544" y="1245388"/>
          <a:ext cx="4104456" cy="5148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44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44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555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chemeClr val="bg2"/>
                          </a:solidFill>
                          <a:effectLst/>
                        </a:rPr>
                        <a:t>α/α</a:t>
                      </a:r>
                      <a:endParaRPr lang="el-GR" sz="1100" b="1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chemeClr val="bg2"/>
                          </a:solidFill>
                          <a:effectLst/>
                        </a:rPr>
                        <a:t>Έτος</a:t>
                      </a:r>
                      <a:endParaRPr lang="el-GR" sz="1100" b="1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rgbClr val="000099"/>
                          </a:solidFill>
                          <a:effectLst/>
                        </a:rPr>
                        <a:t>Ζήτηση [</a:t>
                      </a:r>
                      <a:r>
                        <a:rPr lang="en-US" sz="1100" b="1" u="none" strike="noStrike" dirty="0" err="1">
                          <a:solidFill>
                            <a:srgbClr val="000099"/>
                          </a:solidFill>
                          <a:effectLst/>
                        </a:rPr>
                        <a:t>D</a:t>
                      </a:r>
                      <a:r>
                        <a:rPr lang="en-US" sz="1100" b="1" u="none" strike="noStrike" baseline="-25000" dirty="0" err="1">
                          <a:solidFill>
                            <a:srgbClr val="000099"/>
                          </a:solidFill>
                          <a:effectLst/>
                        </a:rPr>
                        <a:t>t</a:t>
                      </a:r>
                      <a:r>
                        <a:rPr lang="en-US" sz="1100" b="1" u="none" strike="noStrike" dirty="0">
                          <a:solidFill>
                            <a:srgbClr val="000099"/>
                          </a:solidFill>
                          <a:effectLst/>
                        </a:rPr>
                        <a:t>]</a:t>
                      </a:r>
                      <a:endParaRPr lang="en-US" sz="1100" b="1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rgbClr val="009900"/>
                          </a:solidFill>
                          <a:effectLst/>
                        </a:rPr>
                        <a:t>Πρόβλεψη [</a:t>
                      </a:r>
                      <a:r>
                        <a:rPr lang="en-US" sz="1100" b="1" u="none" strike="noStrike" dirty="0">
                          <a:solidFill>
                            <a:srgbClr val="009900"/>
                          </a:solidFill>
                          <a:effectLst/>
                        </a:rPr>
                        <a:t>F</a:t>
                      </a:r>
                      <a:r>
                        <a:rPr lang="en-US" sz="1100" b="1" u="none" strike="noStrike" baseline="-25000" dirty="0">
                          <a:solidFill>
                            <a:srgbClr val="009900"/>
                          </a:solidFill>
                          <a:effectLst/>
                        </a:rPr>
                        <a:t>t</a:t>
                      </a:r>
                      <a:r>
                        <a:rPr lang="en-US" sz="1100" b="1" u="none" strike="noStrike" dirty="0">
                          <a:solidFill>
                            <a:srgbClr val="009900"/>
                          </a:solidFill>
                          <a:effectLst/>
                        </a:rPr>
                        <a:t>]</a:t>
                      </a:r>
                      <a:endParaRPr lang="en-US" sz="1100" b="1" i="0" u="none" strike="noStrike" dirty="0">
                        <a:solidFill>
                          <a:srgbClr val="0099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Σφάλμα [</a:t>
                      </a:r>
                      <a:r>
                        <a:rPr lang="en-US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e</a:t>
                      </a:r>
                      <a:r>
                        <a:rPr lang="en-US" sz="1100" b="1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t</a:t>
                      </a:r>
                      <a:r>
                        <a:rPr lang="en-US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]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>
                          <a:effectLst/>
                        </a:rPr>
                        <a:t>1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>
                          <a:effectLst/>
                        </a:rPr>
                        <a:t>2000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rgbClr val="000099"/>
                          </a:solidFill>
                          <a:effectLst/>
                        </a:rPr>
                        <a:t>290,2</a:t>
                      </a:r>
                      <a:endParaRPr lang="el-GR" sz="1100" b="1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chemeClr val="bg1">
                            <a:lumMod val="40000"/>
                            <a:lumOff val="6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</a:t>
                      </a:r>
                      <a:endParaRPr lang="el-GR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>
                          <a:effectLst/>
                        </a:rPr>
                        <a:t>2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>
                          <a:effectLst/>
                        </a:rPr>
                        <a:t>2001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2002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2003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2004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2005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2006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2007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2008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Σύνολο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u="none" strike="noStrike" kern="1200" dirty="0">
                        <a:solidFill>
                          <a:schemeClr val="bg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4644517" y="1252695"/>
            <a:ext cx="4427984" cy="1441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r>
              <a:rPr lang="el-GR" sz="1500" dirty="0">
                <a:solidFill>
                  <a:srgbClr val="000099"/>
                </a:solidFill>
                <a:latin typeface="Calibri" pitchFamily="34" charset="0"/>
              </a:rPr>
              <a:t>Για να εκκινήσει η τεχνική απαιτείται μια </a:t>
            </a:r>
            <a:r>
              <a:rPr lang="el-GR" sz="1500" dirty="0">
                <a:solidFill>
                  <a:srgbClr val="009900"/>
                </a:solidFill>
                <a:latin typeface="Calibri" pitchFamily="34" charset="0"/>
              </a:rPr>
              <a:t>αρχική πρόβλεψη </a:t>
            </a:r>
            <a:r>
              <a:rPr lang="el-GR" sz="1500" dirty="0">
                <a:solidFill>
                  <a:srgbClr val="000099"/>
                </a:solidFill>
                <a:latin typeface="Calibri" pitchFamily="34" charset="0"/>
              </a:rPr>
              <a:t>(με οποιοδήποτε τρόπο):</a:t>
            </a: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Arial" panose="020B0604020202020204" pitchFamily="34" charset="0"/>
              <a:buChar char="•"/>
            </a:pPr>
            <a:r>
              <a:rPr lang="el-GR" sz="1500" dirty="0">
                <a:solidFill>
                  <a:srgbClr val="000099"/>
                </a:solidFill>
                <a:latin typeface="Calibri" pitchFamily="34" charset="0"/>
              </a:rPr>
              <a:t>π.χ. ΚΜΟ τελευταίων περιόδων.</a:t>
            </a: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Arial" panose="020B0604020202020204" pitchFamily="34" charset="0"/>
              <a:buChar char="•"/>
            </a:pPr>
            <a:r>
              <a:rPr lang="el-GR" sz="1500" dirty="0">
                <a:solidFill>
                  <a:srgbClr val="000099"/>
                </a:solidFill>
                <a:latin typeface="Calibri" pitchFamily="34" charset="0"/>
              </a:rPr>
              <a:t>π.χ. Η πρώτη τιμή της ζήτησης.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5402614" y="782693"/>
                <a:ext cx="2040751" cy="369332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l-GR" smtClean="0">
                        <a:solidFill>
                          <a:srgbClr val="0099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l-GR" b="1" i="1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b="1" i="1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𝑭</m:t>
                        </m:r>
                      </m:e>
                      <m:sub>
                        <m:r>
                          <a:rPr lang="en-US" b="1" i="1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𝒕</m:t>
                        </m:r>
                      </m:sub>
                    </m:sSub>
                    <m:r>
                      <a:rPr lang="el-GR" b="1">
                        <a:solidFill>
                          <a:srgbClr val="0099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l-GR" b="1" i="1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b="1" i="1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𝑭</m:t>
                        </m:r>
                      </m:e>
                      <m:sub>
                        <m:r>
                          <a:rPr lang="en-US" b="1" i="1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𝒕</m:t>
                        </m:r>
                        <m:r>
                          <a:rPr lang="el-GR" b="1" i="1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l-GR" b="1" i="1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l-GR" b="1" dirty="0">
                    <a:solidFill>
                      <a:srgbClr val="0099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b="1" i="0" smtClean="0">
                        <a:solidFill>
                          <a:srgbClr val="0099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l-GR" b="1" i="1">
                        <a:solidFill>
                          <a:srgbClr val="009900"/>
                        </a:solidFill>
                        <a:latin typeface="Cambria Math" panose="02040503050406030204" pitchFamily="18" charset="0"/>
                      </a:rPr>
                      <m:t>𝜶</m:t>
                    </m:r>
                    <m:sSub>
                      <m:sSubPr>
                        <m:ctrlPr>
                          <a:rPr lang="el-GR" b="1" i="1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b>
                        <m:r>
                          <a:rPr lang="en-US" b="1" i="1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𝒕</m:t>
                        </m:r>
                        <m:r>
                          <a:rPr lang="en-US" b="1" i="1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1" i="1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endParaRPr lang="el-GR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2614" y="782693"/>
                <a:ext cx="2040751" cy="36933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5040052" y="2708920"/>
                <a:ext cx="3384377" cy="42280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Bef>
                    <a:spcPts val="0"/>
                  </a:spcBef>
                  <a:buClr>
                    <a:srgbClr val="000099"/>
                  </a:buClr>
                </a:pPr>
                <a:r>
                  <a:rPr lang="el-GR" sz="1500" dirty="0">
                    <a:solidFill>
                      <a:srgbClr val="000099"/>
                    </a:solidFill>
                    <a:latin typeface="Calibri" pitchFamily="34" charset="0"/>
                  </a:rPr>
                  <a:t>Εδώ, έστω ότι: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1600" b="1" i="1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sz="1600" b="1" i="1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𝑭</m:t>
                        </m:r>
                      </m:e>
                      <m:sub>
                        <m:r>
                          <a:rPr lang="el-GR" sz="1600" b="1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l-GR" sz="1600" b="0">
                        <a:solidFill>
                          <a:srgbClr val="0099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l-GR" sz="1600" b="0" i="0" smtClean="0">
                        <a:solidFill>
                          <a:srgbClr val="009900"/>
                        </a:solidFill>
                        <a:latin typeface="Cambria Math" panose="02040503050406030204" pitchFamily="18" charset="0"/>
                      </a:rPr>
                      <m:t>290,2</m:t>
                    </m:r>
                  </m:oMath>
                </a14:m>
                <a:endParaRPr lang="el-GR" sz="1600" dirty="0">
                  <a:solidFill>
                    <a:srgbClr val="000099"/>
                  </a:solidFill>
                  <a:latin typeface="Calibri" pitchFamily="34" charset="0"/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0052" y="2708920"/>
                <a:ext cx="3384377" cy="422808"/>
              </a:xfrm>
              <a:prstGeom prst="rect">
                <a:avLst/>
              </a:prstGeom>
              <a:blipFill rotWithShape="0">
                <a:blip r:embed="rId3"/>
                <a:stretch>
                  <a:fillRect l="-721" b="-1428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/>
          <p:cNvSpPr/>
          <p:nvPr/>
        </p:nvSpPr>
        <p:spPr>
          <a:xfrm>
            <a:off x="4666891" y="3176972"/>
            <a:ext cx="4405607" cy="402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r>
              <a:rPr lang="el-GR" sz="1500" dirty="0">
                <a:solidFill>
                  <a:srgbClr val="000099"/>
                </a:solidFill>
                <a:latin typeface="Calibri" pitchFamily="34" charset="0"/>
              </a:rPr>
              <a:t>Η </a:t>
            </a:r>
            <a:r>
              <a:rPr lang="el-GR" sz="1500" b="1" dirty="0">
                <a:solidFill>
                  <a:srgbClr val="009900"/>
                </a:solidFill>
                <a:latin typeface="Calibri" pitchFamily="34" charset="0"/>
              </a:rPr>
              <a:t>πρόβλεψη</a:t>
            </a:r>
            <a:r>
              <a:rPr lang="el-GR" sz="1500" dirty="0">
                <a:solidFill>
                  <a:srgbClr val="000099"/>
                </a:solidFill>
                <a:latin typeface="Calibri" pitchFamily="34" charset="0"/>
              </a:rPr>
              <a:t> για την περίοδο </a:t>
            </a:r>
            <a:r>
              <a:rPr lang="en-US" sz="1500" dirty="0">
                <a:solidFill>
                  <a:srgbClr val="000099"/>
                </a:solidFill>
                <a:latin typeface="Calibri" pitchFamily="34" charset="0"/>
              </a:rPr>
              <a:t>t=2</a:t>
            </a:r>
            <a:r>
              <a:rPr lang="el-GR" sz="1500" dirty="0">
                <a:solidFill>
                  <a:srgbClr val="000099"/>
                </a:solidFill>
                <a:latin typeface="Calibri" pitchFamily="34" charset="0"/>
              </a:rPr>
              <a:t>:</a:t>
            </a:r>
            <a:endParaRPr lang="en-US" sz="1500" dirty="0">
              <a:solidFill>
                <a:srgbClr val="000099"/>
              </a:solidFill>
              <a:latin typeface="Calibri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4932040" y="3609891"/>
                <a:ext cx="1765675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1600" b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l-GR" sz="16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16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n-US" sz="1600" b="1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l-GR" sz="1600" b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sz="160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1600" b="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l-GR" sz="1600" b="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600" i="1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i="1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600" i="1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b>
                        <m:sSubPr>
                          <m:ctrlPr>
                            <a:rPr lang="el-GR" sz="160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sz="160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40" y="3609891"/>
                <a:ext cx="1765675" cy="33855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4932040" y="3959768"/>
                <a:ext cx="2472856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1600" b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l-GR" sz="16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16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n-US" sz="1600" b="1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l-GR" sz="1600" b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290,2</m:t>
                      </m:r>
                      <m:r>
                        <a:rPr lang="el-GR" sz="1600" b="0" i="1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0,4</m:t>
                      </m:r>
                      <m:r>
                        <a:rPr lang="en-US" sz="1600" i="1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lang="en-US" sz="160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0,0</m:t>
                          </m:r>
                        </m:e>
                      </m:d>
                    </m:oMath>
                  </m:oMathPara>
                </a14:m>
                <a:endParaRPr lang="el-GR" sz="1600" dirty="0">
                  <a:solidFill>
                    <a:srgbClr val="009900"/>
                  </a:solidFill>
                </a:endParaRP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40" y="3959768"/>
                <a:ext cx="2472856" cy="33855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4932040" y="4293096"/>
                <a:ext cx="1281826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1600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l-GR" sz="16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16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n-US" sz="1600" b="1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l-GR" sz="1600" b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290,2</m:t>
                      </m:r>
                    </m:oMath>
                  </m:oMathPara>
                </a14:m>
                <a:endParaRPr lang="el-GR" sz="1600" dirty="0">
                  <a:solidFill>
                    <a:srgbClr val="009900"/>
                  </a:solidFill>
                </a:endParaRP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40" y="4293096"/>
                <a:ext cx="1281826" cy="33855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2951820" y="1813997"/>
            <a:ext cx="53572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>
                <a:solidFill>
                  <a:srgbClr val="009900"/>
                </a:solidFill>
                <a:latin typeface="+mn-lt"/>
              </a:rPr>
              <a:t>290,2</a:t>
            </a:r>
            <a:endParaRPr lang="el-GR" sz="1100" dirty="0">
              <a:solidFill>
                <a:srgbClr val="009900"/>
              </a:solidFill>
              <a:latin typeface="+mn-lt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951820" y="2303294"/>
            <a:ext cx="58862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>
                <a:solidFill>
                  <a:srgbClr val="009900"/>
                </a:solidFill>
                <a:latin typeface="+mn-lt"/>
              </a:rPr>
              <a:t>290,2</a:t>
            </a:r>
            <a:endParaRPr lang="el-GR" sz="1100" b="1" dirty="0">
              <a:solidFill>
                <a:srgbClr val="009900"/>
              </a:solidFill>
              <a:latin typeface="+mn-lt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159732" y="2282939"/>
            <a:ext cx="58862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>
                <a:solidFill>
                  <a:srgbClr val="000099"/>
                </a:solidFill>
                <a:latin typeface="+mn-lt"/>
              </a:rPr>
              <a:t>280,3</a:t>
            </a:r>
            <a:endParaRPr lang="el-GR" sz="1100" b="1" dirty="0">
              <a:solidFill>
                <a:srgbClr val="000099"/>
              </a:solidFill>
              <a:latin typeface="+mn-lt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644516" y="4761148"/>
            <a:ext cx="4416635" cy="7696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r>
              <a:rPr lang="el-GR" sz="1500" dirty="0">
                <a:solidFill>
                  <a:srgbClr val="000099"/>
                </a:solidFill>
                <a:latin typeface="Calibri" pitchFamily="34" charset="0"/>
              </a:rPr>
              <a:t>Η </a:t>
            </a:r>
            <a:r>
              <a:rPr lang="el-GR" sz="1500" b="1" dirty="0">
                <a:solidFill>
                  <a:srgbClr val="000099"/>
                </a:solidFill>
                <a:latin typeface="Calibri" pitchFamily="34" charset="0"/>
              </a:rPr>
              <a:t>πραγματική ζήτηση </a:t>
            </a:r>
            <a:r>
              <a:rPr lang="el-GR" sz="1500" dirty="0">
                <a:solidFill>
                  <a:srgbClr val="000099"/>
                </a:solidFill>
                <a:latin typeface="Calibri" pitchFamily="34" charset="0"/>
              </a:rPr>
              <a:t>για την περίοδο </a:t>
            </a:r>
            <a:r>
              <a:rPr lang="en-US" sz="1500" dirty="0">
                <a:solidFill>
                  <a:srgbClr val="000099"/>
                </a:solidFill>
                <a:latin typeface="Calibri" pitchFamily="34" charset="0"/>
              </a:rPr>
              <a:t>t=2</a:t>
            </a:r>
            <a:r>
              <a:rPr lang="el-GR" sz="1500" dirty="0">
                <a:solidFill>
                  <a:srgbClr val="000099"/>
                </a:solidFill>
                <a:latin typeface="Calibri" pitchFamily="34" charset="0"/>
              </a:rPr>
              <a:t>: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endParaRPr lang="en-US" sz="1600" dirty="0">
              <a:solidFill>
                <a:srgbClr val="000099"/>
              </a:solidFill>
              <a:latin typeface="Calibri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4932040" y="5142674"/>
                <a:ext cx="1304267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1600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l-GR" sz="1600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n-US" sz="16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1600" b="0" i="0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=280,3</m:t>
                      </m:r>
                    </m:oMath>
                  </m:oMathPara>
                </a14:m>
                <a:endParaRPr lang="el-GR" sz="1600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40" y="5142674"/>
                <a:ext cx="1304267" cy="338554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4630887" y="5547125"/>
            <a:ext cx="4549625" cy="749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r>
              <a:rPr lang="el-GR" sz="1500" dirty="0">
                <a:solidFill>
                  <a:srgbClr val="000099"/>
                </a:solidFill>
                <a:latin typeface="Calibri" pitchFamily="34" charset="0"/>
              </a:rPr>
              <a:t>Το </a:t>
            </a:r>
            <a:r>
              <a:rPr lang="el-GR" sz="1500" b="1" dirty="0">
                <a:solidFill>
                  <a:srgbClr val="FF0000"/>
                </a:solidFill>
                <a:latin typeface="Calibri" pitchFamily="34" charset="0"/>
              </a:rPr>
              <a:t>σφάλμα πρόβλεψης </a:t>
            </a:r>
            <a:r>
              <a:rPr lang="el-GR" sz="1500" dirty="0">
                <a:solidFill>
                  <a:srgbClr val="000099"/>
                </a:solidFill>
                <a:latin typeface="Calibri" pitchFamily="34" charset="0"/>
              </a:rPr>
              <a:t>για την περίοδο </a:t>
            </a:r>
            <a:r>
              <a:rPr lang="en-US" sz="1500" dirty="0">
                <a:solidFill>
                  <a:srgbClr val="000099"/>
                </a:solidFill>
                <a:latin typeface="Calibri" pitchFamily="34" charset="0"/>
              </a:rPr>
              <a:t>t=2</a:t>
            </a:r>
            <a:r>
              <a:rPr lang="el-GR" sz="1500" dirty="0">
                <a:solidFill>
                  <a:srgbClr val="000099"/>
                </a:solidFill>
                <a:latin typeface="Calibri" pitchFamily="34" charset="0"/>
              </a:rPr>
              <a:t>: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endParaRPr lang="en-US" sz="1500" dirty="0">
              <a:solidFill>
                <a:srgbClr val="000099"/>
              </a:solidFill>
              <a:latin typeface="Calibri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4932040" y="5903984"/>
                <a:ext cx="3348372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b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sz="1600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n-US" sz="1600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l-GR" sz="16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16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n-US" sz="16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0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280,3−290,2</m:t>
                      </m:r>
                    </m:oMath>
                  </m:oMathPara>
                </a14:m>
                <a:endParaRPr lang="el-GR" sz="1600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40" y="5903984"/>
                <a:ext cx="3348372" cy="338554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5114391" y="6249845"/>
                <a:ext cx="1185645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b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16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−9,9</m:t>
                      </m:r>
                    </m:oMath>
                  </m:oMathPara>
                </a14:m>
                <a:endParaRPr lang="el-GR" sz="1600" i="1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4391" y="6249845"/>
                <a:ext cx="1185645" cy="338554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Rectangle 29"/>
          <p:cNvSpPr/>
          <p:nvPr/>
        </p:nvSpPr>
        <p:spPr>
          <a:xfrm>
            <a:off x="3771719" y="2300460"/>
            <a:ext cx="47000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>
                <a:solidFill>
                  <a:srgbClr val="FF0000"/>
                </a:solidFill>
                <a:latin typeface="+mn-lt"/>
              </a:rPr>
              <a:t>-9,9</a:t>
            </a:r>
            <a:endParaRPr lang="el-GR" sz="1100" b="1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66792478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/>
      <p:bldP spid="15" grpId="0"/>
      <p:bldP spid="16" grpId="0"/>
      <p:bldP spid="17" grpId="0"/>
      <p:bldP spid="20" grpId="0"/>
      <p:bldP spid="6" grpId="0"/>
      <p:bldP spid="22" grpId="0"/>
      <p:bldP spid="25" grpId="0"/>
      <p:bldP spid="26" grpId="0"/>
      <p:bldP spid="27" grpId="0"/>
      <p:bldP spid="7" grpId="0"/>
      <p:bldP spid="28" grpId="0"/>
      <p:bldP spid="29" grpId="0"/>
      <p:bldP spid="3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13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19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13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3" name="Slide Number Placeholder 4"/>
          <p:cNvSpPr txBox="1">
            <a:spLocks/>
          </p:cNvSpPr>
          <p:nvPr/>
        </p:nvSpPr>
        <p:spPr bwMode="auto">
          <a:xfrm>
            <a:off x="8686755" y="6581775"/>
            <a:ext cx="45724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0C58E6-98C0-4072-8B26-9045EAD48514}" type="slidenum">
              <a:rPr lang="el-GR" sz="12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13</a:t>
            </a:fld>
            <a:endParaRPr lang="el-GR" sz="1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Rektangel 32"/>
          <p:cNvSpPr>
            <a:spLocks noChangeArrowheads="1"/>
          </p:cNvSpPr>
          <p:nvPr/>
        </p:nvSpPr>
        <p:spPr bwMode="auto">
          <a:xfrm>
            <a:off x="-3818" y="0"/>
            <a:ext cx="9147818" cy="548680"/>
          </a:xfrm>
          <a:prstGeom prst="rect">
            <a:avLst/>
          </a:prstGeom>
          <a:gradFill>
            <a:gsLst>
              <a:gs pos="0">
                <a:srgbClr val="002060"/>
              </a:gs>
              <a:gs pos="0">
                <a:srgbClr val="000099">
                  <a:alpha val="50000"/>
                </a:srgbClr>
              </a:gs>
              <a:gs pos="100000">
                <a:srgbClr val="002060"/>
              </a:gs>
            </a:gsLst>
            <a:lin ang="16200000" scaled="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kern="0" noProof="1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srgbClr val="000099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ＭＳ Ｐゴシック" pitchFamily="-97" charset="-128"/>
              </a:rPr>
              <a:t>Παράδειγμα εφαρμογής (Τρόπος 2)</a:t>
            </a:r>
            <a:endParaRPr lang="da-DK" sz="1600" b="1" kern="0" noProof="1"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50800" dist="38100" dir="2700000" algn="tl" rotWithShape="0">
                  <a:srgbClr val="000099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-21458" y="691390"/>
            <a:ext cx="88392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r>
              <a:rPr lang="el-GR" sz="2000" dirty="0">
                <a:solidFill>
                  <a:srgbClr val="000099"/>
                </a:solidFill>
                <a:latin typeface="Calibri" pitchFamily="34" charset="0"/>
              </a:rPr>
              <a:t>Εκθετική εξομάλυνση, α=0,4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1551771"/>
              </p:ext>
            </p:extLst>
          </p:nvPr>
        </p:nvGraphicFramePr>
        <p:xfrm>
          <a:off x="467544" y="1245388"/>
          <a:ext cx="4104456" cy="5148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44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44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555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chemeClr val="bg2"/>
                          </a:solidFill>
                          <a:effectLst/>
                        </a:rPr>
                        <a:t>α/α</a:t>
                      </a:r>
                      <a:endParaRPr lang="el-GR" sz="1100" b="1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chemeClr val="bg2"/>
                          </a:solidFill>
                          <a:effectLst/>
                        </a:rPr>
                        <a:t>Έτος</a:t>
                      </a:r>
                      <a:endParaRPr lang="el-GR" sz="1100" b="1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rgbClr val="000099"/>
                          </a:solidFill>
                          <a:effectLst/>
                        </a:rPr>
                        <a:t>Ζήτηση [</a:t>
                      </a:r>
                      <a:r>
                        <a:rPr lang="en-US" sz="1100" b="1" u="none" strike="noStrike" dirty="0" err="1">
                          <a:solidFill>
                            <a:srgbClr val="000099"/>
                          </a:solidFill>
                          <a:effectLst/>
                        </a:rPr>
                        <a:t>D</a:t>
                      </a:r>
                      <a:r>
                        <a:rPr lang="en-US" sz="1100" b="1" u="none" strike="noStrike" baseline="-25000" dirty="0" err="1">
                          <a:solidFill>
                            <a:srgbClr val="000099"/>
                          </a:solidFill>
                          <a:effectLst/>
                        </a:rPr>
                        <a:t>t</a:t>
                      </a:r>
                      <a:r>
                        <a:rPr lang="en-US" sz="1100" b="1" u="none" strike="noStrike" dirty="0">
                          <a:solidFill>
                            <a:srgbClr val="000099"/>
                          </a:solidFill>
                          <a:effectLst/>
                        </a:rPr>
                        <a:t>]</a:t>
                      </a:r>
                      <a:endParaRPr lang="en-US" sz="1100" b="1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rgbClr val="009900"/>
                          </a:solidFill>
                          <a:effectLst/>
                        </a:rPr>
                        <a:t>Πρόβλεψη [</a:t>
                      </a:r>
                      <a:r>
                        <a:rPr lang="en-US" sz="1100" b="1" u="none" strike="noStrike" dirty="0">
                          <a:solidFill>
                            <a:srgbClr val="009900"/>
                          </a:solidFill>
                          <a:effectLst/>
                        </a:rPr>
                        <a:t>F</a:t>
                      </a:r>
                      <a:r>
                        <a:rPr lang="en-US" sz="1100" b="1" u="none" strike="noStrike" baseline="-25000" dirty="0">
                          <a:solidFill>
                            <a:srgbClr val="009900"/>
                          </a:solidFill>
                          <a:effectLst/>
                        </a:rPr>
                        <a:t>t</a:t>
                      </a:r>
                      <a:r>
                        <a:rPr lang="en-US" sz="1100" b="1" u="none" strike="noStrike" dirty="0">
                          <a:solidFill>
                            <a:srgbClr val="009900"/>
                          </a:solidFill>
                          <a:effectLst/>
                        </a:rPr>
                        <a:t>]</a:t>
                      </a:r>
                      <a:endParaRPr lang="en-US" sz="1100" b="1" i="0" u="none" strike="noStrike" dirty="0">
                        <a:solidFill>
                          <a:srgbClr val="0099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Σφάλμα [</a:t>
                      </a:r>
                      <a:r>
                        <a:rPr lang="en-US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e</a:t>
                      </a:r>
                      <a:r>
                        <a:rPr lang="en-US" sz="1100" b="1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t</a:t>
                      </a:r>
                      <a:r>
                        <a:rPr lang="en-US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]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>
                          <a:effectLst/>
                        </a:rPr>
                        <a:t>1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>
                          <a:effectLst/>
                        </a:rPr>
                        <a:t>2000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rgbClr val="000099"/>
                          </a:solidFill>
                          <a:effectLst/>
                        </a:rPr>
                        <a:t>290,2</a:t>
                      </a:r>
                      <a:endParaRPr lang="el-GR" sz="1100" b="1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chemeClr val="bg1">
                            <a:lumMod val="40000"/>
                            <a:lumOff val="6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>
                          <a:effectLst/>
                        </a:rPr>
                        <a:t>2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>
                          <a:effectLst/>
                        </a:rPr>
                        <a:t>2001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1" u="none" strike="noStrike" dirty="0">
                          <a:solidFill>
                            <a:srgbClr val="000099"/>
                          </a:solidFill>
                          <a:effectLst/>
                        </a:rPr>
                        <a:t>280,3</a:t>
                      </a:r>
                      <a:endParaRPr lang="el-GR" sz="1100" b="1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>
                          <a:solidFill>
                            <a:srgbClr val="0099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290,2</a:t>
                      </a:r>
                      <a:endParaRPr lang="en-US" sz="1100" b="1" u="none" strike="noStrike" kern="1200" dirty="0">
                        <a:solidFill>
                          <a:srgbClr val="0099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l-GR" sz="11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9,9</a:t>
                      </a: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2002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2003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2004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2005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2006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2007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2008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Σύνολο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u="none" strike="noStrike" kern="1200" dirty="0">
                        <a:solidFill>
                          <a:schemeClr val="bg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4654090" y="1335023"/>
                <a:ext cx="3626322" cy="8225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 algn="just">
                  <a:lnSpc>
                    <a:spcPct val="150000"/>
                  </a:lnSpc>
                  <a:spcBef>
                    <a:spcPts val="0"/>
                  </a:spcBef>
                  <a:buClr>
                    <a:srgbClr val="000099"/>
                  </a:buClr>
                  <a:buFont typeface="Wingdings" panose="05000000000000000000" pitchFamily="2" charset="2"/>
                  <a:buChar char="ü"/>
                </a:pPr>
                <a:r>
                  <a:rPr lang="el-GR" sz="1500" dirty="0">
                    <a:solidFill>
                      <a:srgbClr val="000099"/>
                    </a:solidFill>
                    <a:latin typeface="Calibri" pitchFamily="34" charset="0"/>
                  </a:rPr>
                  <a:t>Υπολογίσαμε στο πρώτο βήμα: </a:t>
                </a:r>
              </a:p>
              <a:p>
                <a:pPr algn="just">
                  <a:lnSpc>
                    <a:spcPct val="150000"/>
                  </a:lnSpc>
                  <a:spcBef>
                    <a:spcPts val="0"/>
                  </a:spcBef>
                  <a:buClr>
                    <a:srgbClr val="000099"/>
                  </a:buClr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1600" b="1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        </m:t>
                          </m:r>
                          <m:r>
                            <a:rPr lang="el-GR" sz="16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l-GR" sz="1600" b="1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l-GR" sz="1600" b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1600" b="0" i="0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290,2</m:t>
                      </m:r>
                    </m:oMath>
                  </m:oMathPara>
                </a14:m>
                <a:endParaRPr lang="el-GR" sz="1600" dirty="0">
                  <a:solidFill>
                    <a:srgbClr val="000099"/>
                  </a:solidFill>
                  <a:latin typeface="Calibri" pitchFamily="34" charset="0"/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4090" y="1335023"/>
                <a:ext cx="3626322" cy="822533"/>
              </a:xfrm>
              <a:prstGeom prst="rect">
                <a:avLst/>
              </a:prstGeom>
              <a:blipFill rotWithShape="0">
                <a:blip r:embed="rId3"/>
                <a:stretch>
                  <a:fillRect l="-50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/>
          <p:cNvSpPr/>
          <p:nvPr/>
        </p:nvSpPr>
        <p:spPr>
          <a:xfrm>
            <a:off x="4654089" y="2069801"/>
            <a:ext cx="4405607" cy="438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r>
              <a:rPr lang="el-GR" sz="1500" dirty="0">
                <a:solidFill>
                  <a:srgbClr val="000099"/>
                </a:solidFill>
                <a:latin typeface="Calibri" pitchFamily="34" charset="0"/>
              </a:rPr>
              <a:t>Η </a:t>
            </a:r>
            <a:r>
              <a:rPr lang="el-GR" sz="1500" b="1" dirty="0">
                <a:solidFill>
                  <a:srgbClr val="009900"/>
                </a:solidFill>
                <a:latin typeface="Calibri" pitchFamily="34" charset="0"/>
              </a:rPr>
              <a:t>πρόβλεψη</a:t>
            </a:r>
            <a:r>
              <a:rPr lang="el-GR" sz="1500" dirty="0">
                <a:solidFill>
                  <a:srgbClr val="000099"/>
                </a:solidFill>
                <a:latin typeface="Calibri" pitchFamily="34" charset="0"/>
              </a:rPr>
              <a:t> για την περίοδο </a:t>
            </a:r>
            <a:r>
              <a:rPr lang="en-US" sz="1500" dirty="0">
                <a:solidFill>
                  <a:srgbClr val="000099"/>
                </a:solidFill>
                <a:latin typeface="Calibri" pitchFamily="34" charset="0"/>
              </a:rPr>
              <a:t>t=</a:t>
            </a:r>
            <a:r>
              <a:rPr lang="el-GR" sz="1500" dirty="0">
                <a:solidFill>
                  <a:srgbClr val="000099"/>
                </a:solidFill>
                <a:latin typeface="Calibri" pitchFamily="34" charset="0"/>
              </a:rPr>
              <a:t>3:</a:t>
            </a:r>
            <a:endParaRPr lang="en-US" sz="1500" dirty="0">
              <a:solidFill>
                <a:srgbClr val="000099"/>
              </a:solidFill>
              <a:latin typeface="Calibri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4919238" y="2502720"/>
                <a:ext cx="1775166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1600" b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l-GR" sz="16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16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l-GR" sz="1600" b="1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l-GR" sz="1600" b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sz="160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1600" b="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l-GR" sz="1600" b="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600" i="1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b>
                        <m:sSubPr>
                          <m:ctrlPr>
                            <a:rPr lang="el-GR" sz="160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l-GR" sz="160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9238" y="2502720"/>
                <a:ext cx="1775166" cy="33855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4910133" y="2835933"/>
                <a:ext cx="2626745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1600" b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l-GR" sz="16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16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l-GR" sz="1600" b="1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l-GR" sz="1600" b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290,2+0,4</m:t>
                      </m:r>
                      <m:r>
                        <a:rPr lang="en-US" sz="1600" b="0" i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lang="en-US" sz="1600" b="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−9,9</m:t>
                          </m:r>
                        </m:e>
                      </m:d>
                    </m:oMath>
                  </m:oMathPara>
                </a14:m>
                <a:endParaRPr lang="el-GR" sz="1600" dirty="0">
                  <a:solidFill>
                    <a:srgbClr val="009900"/>
                  </a:solidFill>
                </a:endParaRP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0133" y="2835933"/>
                <a:ext cx="2626745" cy="33855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4919238" y="3185925"/>
                <a:ext cx="1329915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1600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l-GR" sz="16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16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l-GR" sz="1600" b="1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l-GR" sz="1600" b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1600" b="0" i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286,2</m:t>
                      </m:r>
                    </m:oMath>
                  </m:oMathPara>
                </a14:m>
                <a:endParaRPr lang="el-GR" sz="1600" dirty="0">
                  <a:solidFill>
                    <a:srgbClr val="009900"/>
                  </a:solidFill>
                </a:endParaRP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9238" y="3185925"/>
                <a:ext cx="1329915" cy="33855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2951820" y="1813997"/>
            <a:ext cx="53572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>
                <a:solidFill>
                  <a:srgbClr val="009900"/>
                </a:solidFill>
                <a:latin typeface="+mn-lt"/>
              </a:rPr>
              <a:t>290,2</a:t>
            </a:r>
            <a:endParaRPr lang="el-GR" sz="1100" dirty="0">
              <a:solidFill>
                <a:srgbClr val="009900"/>
              </a:solidFill>
              <a:latin typeface="+mn-lt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939261" y="2760305"/>
            <a:ext cx="58862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100" b="1" dirty="0">
                <a:solidFill>
                  <a:srgbClr val="009900"/>
                </a:solidFill>
                <a:latin typeface="+mn-lt"/>
              </a:rPr>
              <a:t>286,2</a:t>
            </a:r>
          </a:p>
        </p:txBody>
      </p:sp>
      <p:sp>
        <p:nvSpPr>
          <p:cNvPr id="25" name="Rectangle 24"/>
          <p:cNvSpPr/>
          <p:nvPr/>
        </p:nvSpPr>
        <p:spPr>
          <a:xfrm>
            <a:off x="2170716" y="2765870"/>
            <a:ext cx="58862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100" b="1" dirty="0">
                <a:solidFill>
                  <a:srgbClr val="000099"/>
                </a:solidFill>
                <a:latin typeface="+mn-lt"/>
              </a:rPr>
              <a:t>268,5</a:t>
            </a:r>
          </a:p>
        </p:txBody>
      </p:sp>
      <p:sp>
        <p:nvSpPr>
          <p:cNvPr id="26" name="Rectangle 25"/>
          <p:cNvSpPr/>
          <p:nvPr/>
        </p:nvSpPr>
        <p:spPr>
          <a:xfrm>
            <a:off x="4631714" y="3653977"/>
            <a:ext cx="4416635" cy="8079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r>
              <a:rPr lang="el-GR" sz="1500" dirty="0">
                <a:solidFill>
                  <a:srgbClr val="000099"/>
                </a:solidFill>
                <a:latin typeface="Calibri" pitchFamily="34" charset="0"/>
              </a:rPr>
              <a:t>Η </a:t>
            </a:r>
            <a:r>
              <a:rPr lang="el-GR" sz="1500" b="1" dirty="0">
                <a:solidFill>
                  <a:srgbClr val="000099"/>
                </a:solidFill>
                <a:latin typeface="Calibri" pitchFamily="34" charset="0"/>
              </a:rPr>
              <a:t>πραγματική ζήτηση </a:t>
            </a:r>
            <a:r>
              <a:rPr lang="el-GR" sz="1500" dirty="0">
                <a:solidFill>
                  <a:srgbClr val="000099"/>
                </a:solidFill>
                <a:latin typeface="Calibri" pitchFamily="34" charset="0"/>
              </a:rPr>
              <a:t>για την περίοδο </a:t>
            </a:r>
            <a:r>
              <a:rPr lang="en-US" sz="1500" dirty="0">
                <a:solidFill>
                  <a:srgbClr val="000099"/>
                </a:solidFill>
                <a:latin typeface="Calibri" pitchFamily="34" charset="0"/>
              </a:rPr>
              <a:t>t=</a:t>
            </a:r>
            <a:r>
              <a:rPr lang="el-GR" sz="1500" dirty="0">
                <a:solidFill>
                  <a:srgbClr val="000099"/>
                </a:solidFill>
                <a:latin typeface="Calibri" pitchFamily="34" charset="0"/>
              </a:rPr>
              <a:t>3: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endParaRPr lang="en-US" sz="1600" dirty="0">
              <a:solidFill>
                <a:srgbClr val="000099"/>
              </a:solidFill>
              <a:latin typeface="Calibri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4919238" y="4035503"/>
                <a:ext cx="1304268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1600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l-GR" sz="1600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l-GR" sz="16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l-GR" sz="1600" b="0" i="0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=268,5</m:t>
                      </m:r>
                    </m:oMath>
                  </m:oMathPara>
                </a14:m>
                <a:endParaRPr lang="el-GR" sz="1600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9238" y="4035503"/>
                <a:ext cx="1304268" cy="338554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4618085" y="4439954"/>
            <a:ext cx="4549625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r>
              <a:rPr lang="el-GR" sz="1500" dirty="0">
                <a:solidFill>
                  <a:srgbClr val="000099"/>
                </a:solidFill>
                <a:latin typeface="Calibri" pitchFamily="34" charset="0"/>
              </a:rPr>
              <a:t>Το </a:t>
            </a:r>
            <a:r>
              <a:rPr lang="el-GR" sz="1500" b="1" dirty="0">
                <a:solidFill>
                  <a:srgbClr val="FF0000"/>
                </a:solidFill>
                <a:latin typeface="Calibri" pitchFamily="34" charset="0"/>
              </a:rPr>
              <a:t>σφάλμα πρόβλεψης </a:t>
            </a:r>
            <a:r>
              <a:rPr lang="el-GR" sz="1500" dirty="0">
                <a:solidFill>
                  <a:srgbClr val="000099"/>
                </a:solidFill>
                <a:latin typeface="Calibri" pitchFamily="34" charset="0"/>
              </a:rPr>
              <a:t>για την περίοδο </a:t>
            </a:r>
            <a:r>
              <a:rPr lang="en-US" sz="1500" dirty="0">
                <a:solidFill>
                  <a:srgbClr val="000099"/>
                </a:solidFill>
                <a:latin typeface="Calibri" pitchFamily="34" charset="0"/>
              </a:rPr>
              <a:t>t=</a:t>
            </a:r>
            <a:r>
              <a:rPr lang="el-GR" sz="1500" dirty="0">
                <a:solidFill>
                  <a:srgbClr val="000099"/>
                </a:solidFill>
                <a:latin typeface="Calibri" pitchFamily="34" charset="0"/>
              </a:rPr>
              <a:t>3: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endParaRPr lang="en-US" sz="1500" dirty="0">
              <a:solidFill>
                <a:srgbClr val="000099"/>
              </a:solidFill>
              <a:latin typeface="Calibri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4919238" y="4796813"/>
                <a:ext cx="2999475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1600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l-GR" sz="1600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l-GR" sz="16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𝒆</m:t>
                              </m:r>
                            </m:e>
                            <m:sub>
                              <m:r>
                                <a:rPr lang="el-GR" sz="16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b>
                          </m:sSub>
                          <m:r>
                            <a:rPr lang="en-US" sz="16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6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l-GR" sz="16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n-US" sz="16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l-GR" sz="16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l-GR" sz="16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n-US" sz="1600" b="0" i="0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1600" b="0" i="0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268,5</m:t>
                      </m:r>
                      <m:r>
                        <a:rPr lang="en-US" sz="1600" b="0" i="0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l-GR" sz="160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286,2</m:t>
                      </m:r>
                    </m:oMath>
                  </m:oMathPara>
                </a14:m>
                <a:endParaRPr lang="el-GR" sz="1600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9238" y="4796813"/>
                <a:ext cx="2999475" cy="338554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4967328" y="5142674"/>
                <a:ext cx="1305870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b>
                          <m:r>
                            <a:rPr lang="el-GR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n-US" sz="16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l-GR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17,7</m:t>
                      </m:r>
                    </m:oMath>
                  </m:oMathPara>
                </a14:m>
                <a:endParaRPr lang="el-GR" sz="1600" i="1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7328" y="5142674"/>
                <a:ext cx="1305870" cy="338554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Rectangle 29"/>
          <p:cNvSpPr/>
          <p:nvPr/>
        </p:nvSpPr>
        <p:spPr>
          <a:xfrm>
            <a:off x="3759465" y="2768962"/>
            <a:ext cx="55976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>
                <a:solidFill>
                  <a:srgbClr val="FF0000"/>
                </a:solidFill>
                <a:latin typeface="+mn-lt"/>
              </a:rPr>
              <a:t>-</a:t>
            </a:r>
            <a:r>
              <a:rPr lang="el-GR" sz="1100" b="1" dirty="0">
                <a:solidFill>
                  <a:srgbClr val="FF0000"/>
                </a:solidFill>
                <a:latin typeface="+mn-lt"/>
              </a:rPr>
              <a:t>17,7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5402614" y="782693"/>
                <a:ext cx="2040751" cy="369332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l-GR" smtClean="0">
                        <a:solidFill>
                          <a:srgbClr val="0099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l-GR" b="1" i="1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b="1" i="1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𝑭</m:t>
                        </m:r>
                      </m:e>
                      <m:sub>
                        <m:r>
                          <a:rPr lang="en-US" b="1" i="1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𝒕</m:t>
                        </m:r>
                      </m:sub>
                    </m:sSub>
                    <m:r>
                      <a:rPr lang="el-GR" b="1">
                        <a:solidFill>
                          <a:srgbClr val="0099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l-GR" b="1" i="1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b="1" i="1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𝑭</m:t>
                        </m:r>
                      </m:e>
                      <m:sub>
                        <m:r>
                          <a:rPr lang="en-US" b="1" i="1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𝒕</m:t>
                        </m:r>
                        <m:r>
                          <a:rPr lang="el-GR" b="1" i="1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l-GR" b="1" i="1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l-GR" b="1" dirty="0">
                    <a:solidFill>
                      <a:srgbClr val="0099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b="1" i="0" smtClean="0">
                        <a:solidFill>
                          <a:srgbClr val="0099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l-GR" b="1" i="1">
                        <a:solidFill>
                          <a:srgbClr val="009900"/>
                        </a:solidFill>
                        <a:latin typeface="Cambria Math" panose="02040503050406030204" pitchFamily="18" charset="0"/>
                      </a:rPr>
                      <m:t>𝜶</m:t>
                    </m:r>
                    <m:sSub>
                      <m:sSubPr>
                        <m:ctrlPr>
                          <a:rPr lang="el-GR" b="1" i="1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b>
                        <m:r>
                          <a:rPr lang="en-US" b="1" i="1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𝒕</m:t>
                        </m:r>
                        <m:r>
                          <a:rPr lang="en-US" b="1" i="1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1" i="1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endParaRPr lang="el-GR" dirty="0"/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2614" y="782693"/>
                <a:ext cx="2040751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27270806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20" grpId="0"/>
      <p:bldP spid="22" grpId="0"/>
      <p:bldP spid="25" grpId="0"/>
      <p:bldP spid="26" grpId="0"/>
      <p:bldP spid="27" grpId="0"/>
      <p:bldP spid="7" grpId="0"/>
      <p:bldP spid="28" grpId="0"/>
      <p:bldP spid="29" grpId="0"/>
      <p:bldP spid="3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14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19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14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1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14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3" name="Slide Number Placeholder 4"/>
          <p:cNvSpPr txBox="1">
            <a:spLocks/>
          </p:cNvSpPr>
          <p:nvPr/>
        </p:nvSpPr>
        <p:spPr bwMode="auto">
          <a:xfrm>
            <a:off x="8686755" y="6581775"/>
            <a:ext cx="45724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0C58E6-98C0-4072-8B26-9045EAD48514}" type="slidenum">
              <a:rPr lang="el-GR" sz="12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14</a:t>
            </a:fld>
            <a:endParaRPr lang="el-GR" sz="1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Rektangel 32"/>
          <p:cNvSpPr>
            <a:spLocks noChangeArrowheads="1"/>
          </p:cNvSpPr>
          <p:nvPr/>
        </p:nvSpPr>
        <p:spPr bwMode="auto">
          <a:xfrm>
            <a:off x="-3818" y="0"/>
            <a:ext cx="9147818" cy="548680"/>
          </a:xfrm>
          <a:prstGeom prst="rect">
            <a:avLst/>
          </a:prstGeom>
          <a:gradFill>
            <a:gsLst>
              <a:gs pos="0">
                <a:srgbClr val="002060"/>
              </a:gs>
              <a:gs pos="0">
                <a:srgbClr val="000099">
                  <a:alpha val="50000"/>
                </a:srgbClr>
              </a:gs>
              <a:gs pos="100000">
                <a:srgbClr val="002060"/>
              </a:gs>
            </a:gsLst>
            <a:lin ang="16200000" scaled="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kern="0" noProof="1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srgbClr val="000099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ＭＳ Ｐゴシック" pitchFamily="-97" charset="-128"/>
              </a:rPr>
              <a:t>Απλή Εκθετική Εξομάλυνση</a:t>
            </a:r>
            <a:endParaRPr lang="da-DK" sz="1600" b="1" kern="0" noProof="1"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50800" dist="38100" dir="2700000" algn="tl" rotWithShape="0">
                  <a:srgbClr val="000099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-21458" y="691390"/>
            <a:ext cx="88392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r>
              <a:rPr lang="el-GR" sz="2000" dirty="0">
                <a:solidFill>
                  <a:srgbClr val="000099"/>
                </a:solidFill>
                <a:latin typeface="Calibri" pitchFamily="34" charset="0"/>
              </a:rPr>
              <a:t>Αξιολόγηση του προτεινόμενου μοντέλου (εκθετική εξομάλυνση, α=0,4).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2455237"/>
              </p:ext>
            </p:extLst>
          </p:nvPr>
        </p:nvGraphicFramePr>
        <p:xfrm>
          <a:off x="467544" y="1245388"/>
          <a:ext cx="6336000" cy="5148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66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738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chemeClr val="bg2"/>
                          </a:solidFill>
                          <a:effectLst/>
                        </a:rPr>
                        <a:t>α/α</a:t>
                      </a:r>
                      <a:endParaRPr lang="el-GR" sz="1100" b="1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chemeClr val="bg2"/>
                          </a:solidFill>
                          <a:effectLst/>
                        </a:rPr>
                        <a:t>Έτος</a:t>
                      </a:r>
                      <a:endParaRPr lang="el-GR" sz="1100" b="1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rgbClr val="000099"/>
                          </a:solidFill>
                          <a:effectLst/>
                        </a:rPr>
                        <a:t>Ζήτηση [</a:t>
                      </a:r>
                      <a:r>
                        <a:rPr lang="en-US" sz="1100" b="1" u="none" strike="noStrike" dirty="0" err="1">
                          <a:solidFill>
                            <a:srgbClr val="000099"/>
                          </a:solidFill>
                          <a:effectLst/>
                        </a:rPr>
                        <a:t>D</a:t>
                      </a:r>
                      <a:r>
                        <a:rPr lang="en-US" sz="1100" b="1" u="none" strike="noStrike" baseline="-25000" dirty="0" err="1">
                          <a:solidFill>
                            <a:srgbClr val="000099"/>
                          </a:solidFill>
                          <a:effectLst/>
                        </a:rPr>
                        <a:t>t</a:t>
                      </a:r>
                      <a:r>
                        <a:rPr lang="en-US" sz="1100" b="1" u="none" strike="noStrike" dirty="0">
                          <a:solidFill>
                            <a:srgbClr val="000099"/>
                          </a:solidFill>
                          <a:effectLst/>
                        </a:rPr>
                        <a:t>]</a:t>
                      </a:r>
                      <a:endParaRPr lang="en-US" sz="1100" b="1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rgbClr val="009900"/>
                          </a:solidFill>
                          <a:effectLst/>
                        </a:rPr>
                        <a:t>Πρόβλεψη [</a:t>
                      </a:r>
                      <a:r>
                        <a:rPr lang="en-US" sz="1100" b="1" u="none" strike="noStrike" dirty="0">
                          <a:solidFill>
                            <a:srgbClr val="009900"/>
                          </a:solidFill>
                          <a:effectLst/>
                        </a:rPr>
                        <a:t>F</a:t>
                      </a:r>
                      <a:r>
                        <a:rPr lang="en-US" sz="1100" b="1" u="none" strike="noStrike" baseline="-25000" dirty="0">
                          <a:solidFill>
                            <a:srgbClr val="009900"/>
                          </a:solidFill>
                          <a:effectLst/>
                        </a:rPr>
                        <a:t>t</a:t>
                      </a:r>
                      <a:r>
                        <a:rPr lang="en-US" sz="1100" b="1" u="none" strike="noStrike" dirty="0">
                          <a:solidFill>
                            <a:srgbClr val="009900"/>
                          </a:solidFill>
                          <a:effectLst/>
                        </a:rPr>
                        <a:t>]</a:t>
                      </a:r>
                      <a:endParaRPr lang="en-US" sz="1100" b="1" i="0" u="none" strike="noStrike" dirty="0">
                        <a:solidFill>
                          <a:srgbClr val="0099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Σφάλμα [</a:t>
                      </a:r>
                      <a:r>
                        <a:rPr lang="en-US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e</a:t>
                      </a:r>
                      <a:r>
                        <a:rPr lang="en-US" sz="1100" b="1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t</a:t>
                      </a:r>
                      <a:r>
                        <a:rPr lang="en-US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]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MSE</a:t>
                      </a: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MAPE</a:t>
                      </a: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>
                          <a:effectLst/>
                        </a:rPr>
                        <a:t>1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>
                          <a:effectLst/>
                        </a:rPr>
                        <a:t>2000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rgbClr val="000099"/>
                          </a:solidFill>
                          <a:effectLst/>
                        </a:rPr>
                        <a:t>290,2</a:t>
                      </a:r>
                      <a:endParaRPr lang="el-GR" sz="1100" b="1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u="none" strike="noStrike" kern="1200" dirty="0">
                          <a:solidFill>
                            <a:srgbClr val="0099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290,2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>
                          <a:effectLst/>
                        </a:rPr>
                        <a:t>2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>
                          <a:effectLst/>
                        </a:rPr>
                        <a:t>2001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rgbClr val="000099"/>
                          </a:solidFill>
                          <a:effectLst/>
                        </a:rPr>
                        <a:t>280,3</a:t>
                      </a:r>
                      <a:endParaRPr lang="el-GR" sz="1100" b="1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>
                          <a:solidFill>
                            <a:srgbClr val="0099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290,2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l-GR" sz="11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9,9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9,9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98,0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0,0353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2002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1" u="none" strike="noStrike" dirty="0">
                          <a:solidFill>
                            <a:srgbClr val="000099"/>
                          </a:solidFill>
                          <a:effectLst/>
                        </a:rPr>
                        <a:t>2</a:t>
                      </a:r>
                      <a:r>
                        <a:rPr lang="en-US" sz="1100" b="1" u="none" strike="noStrike" dirty="0">
                          <a:solidFill>
                            <a:srgbClr val="000099"/>
                          </a:solidFill>
                          <a:effectLst/>
                        </a:rPr>
                        <a:t>68,5</a:t>
                      </a:r>
                      <a:endParaRPr lang="el-GR" sz="1100" b="1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>
                          <a:solidFill>
                            <a:srgbClr val="0099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286,2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l-GR" sz="11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17,7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17,7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314,7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0,0661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2003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1" u="none" strike="noStrike" dirty="0">
                          <a:solidFill>
                            <a:srgbClr val="000099"/>
                          </a:solidFill>
                          <a:effectLst/>
                        </a:rPr>
                        <a:t>257,3</a:t>
                      </a:r>
                      <a:endParaRPr lang="el-GR" sz="1100" b="1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>
                          <a:solidFill>
                            <a:srgbClr val="0099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279,1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l-GR" sz="11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21,8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21,8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477,2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0,0849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2004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1" u="none" strike="noStrike" kern="1200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289,8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>
                          <a:solidFill>
                            <a:srgbClr val="0099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270,4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  <a:r>
                        <a:rPr lang="el-GR" sz="11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19,4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19,4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376,1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0,0669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2005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1" u="none" strike="noStrike" kern="1200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269,7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>
                          <a:solidFill>
                            <a:srgbClr val="0099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278,2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l-GR" sz="11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8,5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8,5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71,6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0,0314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2006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1" u="none" strike="noStrike" kern="1200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267,7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>
                          <a:solidFill>
                            <a:srgbClr val="0099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274,8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l-GR" sz="11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7,1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7,1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0,0264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2007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1" u="none" strike="noStrike" kern="1200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279,8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>
                          <a:solidFill>
                            <a:srgbClr val="0099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271,9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  <a:r>
                        <a:rPr lang="el-GR" sz="11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7,9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7,9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61,7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0,0281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2008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1" u="none" strike="noStrike" kern="1200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257,2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>
                          <a:solidFill>
                            <a:srgbClr val="0099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275,1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l-GR" sz="11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17,9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17,9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320,0</a:t>
                      </a: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0,0695</a:t>
                      </a: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Σύνολο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u="none" strike="noStrike" kern="1200" dirty="0">
                        <a:solidFill>
                          <a:schemeClr val="bg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110,2</a:t>
                      </a: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1769,4</a:t>
                      </a: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0,4086</a:t>
                      </a: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6803544" y="1268760"/>
                <a:ext cx="2340456" cy="12464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0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𝑴𝑨𝑫</m:t>
                      </m:r>
                      <m:r>
                        <a:rPr lang="en-US" sz="20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20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𝟏𝟑</m:t>
                      </m:r>
                      <m:r>
                        <a:rPr lang="el-GR" sz="20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sz="20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𝟕𝟕</m:t>
                      </m:r>
                    </m:oMath>
                  </m:oMathPara>
                </a14:m>
                <a:endParaRPr lang="el-GR" sz="2000" b="1" i="1" dirty="0">
                  <a:solidFill>
                    <a:schemeClr val="bg2"/>
                  </a:solidFill>
                  <a:latin typeface="Cambria Math" panose="02040503050406030204" pitchFamily="18" charset="0"/>
                </a:endParaRPr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000" b="1" i="1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𝑴</m:t>
                      </m:r>
                      <m:r>
                        <a:rPr lang="en-US" sz="20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𝑺𝑬</m:t>
                      </m:r>
                      <m:r>
                        <a:rPr lang="el-GR" sz="2000" b="1" i="1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20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𝟐𝟐𝟏</m:t>
                      </m:r>
                      <m:r>
                        <a:rPr lang="el-GR" sz="20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sz="20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𝟏𝟕</m:t>
                      </m:r>
                    </m:oMath>
                  </m:oMathPara>
                </a14:m>
                <a:endParaRPr lang="en-US" sz="2000" b="1" i="1" dirty="0">
                  <a:solidFill>
                    <a:schemeClr val="bg2"/>
                  </a:solidFill>
                  <a:latin typeface="Cambria Math" panose="02040503050406030204" pitchFamily="18" charset="0"/>
                </a:endParaRPr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000" b="1" i="1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𝑴</m:t>
                      </m:r>
                      <m:r>
                        <a:rPr lang="en-US" sz="20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𝑨𝑷𝑬</m:t>
                      </m:r>
                      <m:r>
                        <a:rPr lang="el-GR" sz="2000" b="1" i="1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20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sz="20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𝟎𝟓𝟏𝟏</m:t>
                      </m:r>
                    </m:oMath>
                  </m:oMathPara>
                </a14:m>
                <a:endParaRPr lang="el-GR" sz="2000" b="1" i="1" dirty="0">
                  <a:solidFill>
                    <a:schemeClr val="bg2"/>
                  </a:solidFill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3544" y="1268760"/>
                <a:ext cx="2340456" cy="124649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87519273"/>
      </p:ext>
    </p:extLst>
  </p:cSld>
  <p:clrMapOvr>
    <a:masterClrMapping/>
  </p:clrMapOvr>
  <p:transition>
    <p:dissolv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15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19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15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1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15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3" name="Slide Number Placeholder 4"/>
          <p:cNvSpPr txBox="1">
            <a:spLocks/>
          </p:cNvSpPr>
          <p:nvPr/>
        </p:nvSpPr>
        <p:spPr bwMode="auto">
          <a:xfrm>
            <a:off x="8686755" y="6581775"/>
            <a:ext cx="45724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0C58E6-98C0-4072-8B26-9045EAD48514}" type="slidenum">
              <a:rPr lang="el-GR" sz="12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15</a:t>
            </a:fld>
            <a:endParaRPr lang="el-GR" sz="1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Rektangel 32"/>
          <p:cNvSpPr>
            <a:spLocks noChangeArrowheads="1"/>
          </p:cNvSpPr>
          <p:nvPr/>
        </p:nvSpPr>
        <p:spPr bwMode="auto">
          <a:xfrm>
            <a:off x="-3818" y="0"/>
            <a:ext cx="9147818" cy="548680"/>
          </a:xfrm>
          <a:prstGeom prst="rect">
            <a:avLst/>
          </a:prstGeom>
          <a:gradFill>
            <a:gsLst>
              <a:gs pos="0">
                <a:srgbClr val="002060"/>
              </a:gs>
              <a:gs pos="0">
                <a:srgbClr val="000099">
                  <a:alpha val="50000"/>
                </a:srgbClr>
              </a:gs>
              <a:gs pos="100000">
                <a:srgbClr val="002060"/>
              </a:gs>
            </a:gsLst>
            <a:lin ang="16200000" scaled="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kern="0" noProof="1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srgbClr val="000099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ＭＳ Ｐゴシック" pitchFamily="-97" charset="-128"/>
              </a:rPr>
              <a:t>Απλή Εκθετική Εξομάλυνση</a:t>
            </a:r>
            <a:endParaRPr lang="da-DK" sz="1600" b="1" kern="0" noProof="1"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50800" dist="38100" dir="2700000" algn="tl" rotWithShape="0">
                  <a:srgbClr val="000099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-21458" y="691390"/>
            <a:ext cx="88392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r>
              <a:rPr lang="el-GR" sz="2000" dirty="0">
                <a:solidFill>
                  <a:srgbClr val="000099"/>
                </a:solidFill>
                <a:latin typeface="Calibri" pitchFamily="34" charset="0"/>
              </a:rPr>
              <a:t>Πραγματικές τιμές και προβλέψεις ζήτησης (εκθετική εξομάλυνση, α=0,4).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293" y="1436123"/>
            <a:ext cx="8931414" cy="4621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4374424"/>
      </p:ext>
    </p:extLst>
  </p:cSld>
  <p:clrMapOvr>
    <a:masterClrMapping/>
  </p:clrMapOvr>
  <p:transition>
    <p:dissolv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16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19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16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1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16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3" name="Slide Number Placeholder 4"/>
          <p:cNvSpPr txBox="1">
            <a:spLocks/>
          </p:cNvSpPr>
          <p:nvPr/>
        </p:nvSpPr>
        <p:spPr bwMode="auto">
          <a:xfrm>
            <a:off x="8686755" y="6581775"/>
            <a:ext cx="45724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0C58E6-98C0-4072-8B26-9045EAD48514}" type="slidenum">
              <a:rPr lang="el-GR" sz="12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16</a:t>
            </a:fld>
            <a:endParaRPr lang="el-GR" sz="1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Rektangel 32"/>
          <p:cNvSpPr>
            <a:spLocks noChangeArrowheads="1"/>
          </p:cNvSpPr>
          <p:nvPr/>
        </p:nvSpPr>
        <p:spPr bwMode="auto">
          <a:xfrm>
            <a:off x="-3818" y="0"/>
            <a:ext cx="9147818" cy="548680"/>
          </a:xfrm>
          <a:prstGeom prst="rect">
            <a:avLst/>
          </a:prstGeom>
          <a:gradFill>
            <a:gsLst>
              <a:gs pos="0">
                <a:srgbClr val="002060"/>
              </a:gs>
              <a:gs pos="0">
                <a:srgbClr val="000099">
                  <a:alpha val="50000"/>
                </a:srgbClr>
              </a:gs>
              <a:gs pos="100000">
                <a:srgbClr val="002060"/>
              </a:gs>
            </a:gsLst>
            <a:lin ang="16200000" scaled="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kern="0" noProof="1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srgbClr val="000099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ＭＳ Ｐゴシック" pitchFamily="-97" charset="-128"/>
              </a:rPr>
              <a:t>Επιλογή συντελεστή εξομάλυνσης (α)</a:t>
            </a:r>
            <a:endParaRPr lang="da-DK" sz="1600" b="1" kern="0" noProof="1"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50800" dist="38100" dir="2700000" algn="tl" rotWithShape="0">
                  <a:srgbClr val="000099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-21458" y="691390"/>
            <a:ext cx="4593458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r>
              <a:rPr lang="el-GR" sz="2000" b="1" dirty="0">
                <a:solidFill>
                  <a:srgbClr val="000099"/>
                </a:solidFill>
                <a:latin typeface="Calibri" pitchFamily="34" charset="0"/>
              </a:rPr>
              <a:t>Αξιολόγηση εναλλακτικών μοντέλων εκθετικής εξομάλυνσης</a:t>
            </a:r>
            <a:endParaRPr lang="en-US" sz="2000" b="1" dirty="0">
              <a:solidFill>
                <a:srgbClr val="000099"/>
              </a:solidFill>
              <a:latin typeface="Calibri" pitchFamily="34" charset="0"/>
            </a:endParaRP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l-GR" sz="2000" dirty="0">
                <a:solidFill>
                  <a:srgbClr val="000099"/>
                </a:solidFill>
                <a:latin typeface="Calibri" pitchFamily="34" charset="0"/>
              </a:rPr>
              <a:t>Επιλογή διαφορετικών </a:t>
            </a:r>
            <a:r>
              <a:rPr lang="el-GR" sz="2000" b="1" dirty="0">
                <a:solidFill>
                  <a:srgbClr val="000099"/>
                </a:solidFill>
                <a:latin typeface="Calibri" pitchFamily="34" charset="0"/>
              </a:rPr>
              <a:t>τιμών (α)</a:t>
            </a:r>
            <a:r>
              <a:rPr lang="el-GR" sz="2000" dirty="0">
                <a:solidFill>
                  <a:srgbClr val="000099"/>
                </a:solidFill>
                <a:latin typeface="Calibri" pitchFamily="34" charset="0"/>
              </a:rPr>
              <a:t> - Διενέργεια προβλέψεων με τα εναλλακτικά μοντέλα</a:t>
            </a: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l-GR" sz="2000" dirty="0">
                <a:solidFill>
                  <a:srgbClr val="000099"/>
                </a:solidFill>
                <a:latin typeface="Calibri" pitchFamily="34" charset="0"/>
              </a:rPr>
              <a:t>Επιλογή </a:t>
            </a:r>
            <a:r>
              <a:rPr lang="el-GR" sz="2000" b="1" dirty="0">
                <a:solidFill>
                  <a:srgbClr val="000099"/>
                </a:solidFill>
                <a:latin typeface="Calibri" pitchFamily="34" charset="0"/>
              </a:rPr>
              <a:t>κριτηρίου αξιολόγησης </a:t>
            </a:r>
            <a:r>
              <a:rPr lang="el-GR" sz="2000" dirty="0">
                <a:solidFill>
                  <a:srgbClr val="000099"/>
                </a:solidFill>
                <a:latin typeface="Calibri" pitchFamily="34" charset="0"/>
              </a:rPr>
              <a:t>(</a:t>
            </a:r>
            <a:r>
              <a:rPr lang="en-US" sz="2000" dirty="0">
                <a:solidFill>
                  <a:srgbClr val="000099"/>
                </a:solidFill>
                <a:latin typeface="Calibri" pitchFamily="34" charset="0"/>
              </a:rPr>
              <a:t>MAD, MSE, MAPE).</a:t>
            </a: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l-GR" sz="2000" dirty="0">
                <a:solidFill>
                  <a:srgbClr val="000099"/>
                </a:solidFill>
                <a:latin typeface="Calibri" pitchFamily="34" charset="0"/>
              </a:rPr>
              <a:t>Σύγκριση μοντέλων - Επιλογή του μοντέλου (α) που </a:t>
            </a:r>
            <a:r>
              <a:rPr lang="el-GR" sz="2000" b="1" dirty="0">
                <a:solidFill>
                  <a:srgbClr val="000099"/>
                </a:solidFill>
                <a:latin typeface="Calibri" pitchFamily="34" charset="0"/>
              </a:rPr>
              <a:t>ελαχιστοποιεί </a:t>
            </a:r>
            <a:r>
              <a:rPr lang="el-GR" sz="2000" dirty="0">
                <a:solidFill>
                  <a:srgbClr val="000099"/>
                </a:solidFill>
                <a:latin typeface="Calibri" pitchFamily="34" charset="0"/>
              </a:rPr>
              <a:t>το επιλεγμένο κριτήριο.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5485538"/>
              </p:ext>
            </p:extLst>
          </p:nvPr>
        </p:nvGraphicFramePr>
        <p:xfrm>
          <a:off x="5120190" y="1340768"/>
          <a:ext cx="378042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7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43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1600" b="1" dirty="0"/>
                        <a:t>α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MAD</a:t>
                      </a:r>
                      <a:endParaRPr lang="el-GR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MSE</a:t>
                      </a:r>
                      <a:endParaRPr lang="el-GR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MAPE</a:t>
                      </a:r>
                      <a:endParaRPr lang="el-GR" sz="16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l-G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471,89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7,14%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l-G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313,56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5,78%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l-G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249,65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l-G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226,21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l-G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221,17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5,11%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l-G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225,41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l-G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235,14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5,21%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l-G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248,84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l-G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266,01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5,41%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l-G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286,57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5,52%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l-G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310,52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4" name="Rounded Rectangle 3"/>
          <p:cNvSpPr/>
          <p:nvPr/>
        </p:nvSpPr>
        <p:spPr bwMode="auto">
          <a:xfrm>
            <a:off x="7699158" y="3145525"/>
            <a:ext cx="1121314" cy="432048"/>
          </a:xfrm>
          <a:prstGeom prst="roundRect">
            <a:avLst/>
          </a:prstGeom>
          <a:solidFill>
            <a:srgbClr val="009900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5014265" y="3148159"/>
            <a:ext cx="529843" cy="432048"/>
          </a:xfrm>
          <a:prstGeom prst="roundRect">
            <a:avLst/>
          </a:prstGeom>
          <a:solidFill>
            <a:srgbClr val="009900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7" name="Down Arrow 6"/>
          <p:cNvSpPr/>
          <p:nvPr/>
        </p:nvSpPr>
        <p:spPr bwMode="auto">
          <a:xfrm rot="5400000">
            <a:off x="6384011" y="2291699"/>
            <a:ext cx="475242" cy="2155050"/>
          </a:xfrm>
          <a:prstGeom prst="downArrow">
            <a:avLst/>
          </a:prstGeom>
          <a:solidFill>
            <a:srgbClr val="009900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4266375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2" grpId="0" animBg="1"/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17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19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17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1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17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3" name="Slide Number Placeholder 4"/>
          <p:cNvSpPr txBox="1">
            <a:spLocks/>
          </p:cNvSpPr>
          <p:nvPr/>
        </p:nvSpPr>
        <p:spPr bwMode="auto">
          <a:xfrm>
            <a:off x="8686755" y="6581775"/>
            <a:ext cx="45724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0C58E6-98C0-4072-8B26-9045EAD48514}" type="slidenum">
              <a:rPr lang="el-GR" sz="12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17</a:t>
            </a:fld>
            <a:endParaRPr lang="el-GR" sz="1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Rektangel 32"/>
          <p:cNvSpPr>
            <a:spLocks noChangeArrowheads="1"/>
          </p:cNvSpPr>
          <p:nvPr/>
        </p:nvSpPr>
        <p:spPr bwMode="auto">
          <a:xfrm>
            <a:off x="-3818" y="0"/>
            <a:ext cx="9147818" cy="548680"/>
          </a:xfrm>
          <a:prstGeom prst="rect">
            <a:avLst/>
          </a:prstGeom>
          <a:gradFill>
            <a:gsLst>
              <a:gs pos="0">
                <a:srgbClr val="002060"/>
              </a:gs>
              <a:gs pos="0">
                <a:srgbClr val="000099">
                  <a:alpha val="50000"/>
                </a:srgbClr>
              </a:gs>
              <a:gs pos="100000">
                <a:srgbClr val="002060"/>
              </a:gs>
            </a:gsLst>
            <a:lin ang="16200000" scaled="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kern="0" noProof="1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srgbClr val="000099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ＭＳ Ｐゴシック" pitchFamily="-97" charset="-128"/>
              </a:rPr>
              <a:t>Εξθετική εξομάλυνση</a:t>
            </a:r>
            <a:endParaRPr lang="da-DK" sz="1600" b="1" kern="0" noProof="1"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50800" dist="38100" dir="2700000" algn="tl" rotWithShape="0">
                  <a:srgbClr val="000099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-21458" y="691390"/>
            <a:ext cx="88392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r>
              <a:rPr lang="el-GR" sz="2000" b="1" dirty="0">
                <a:solidFill>
                  <a:srgbClr val="000099"/>
                </a:solidFill>
                <a:latin typeface="Calibri" pitchFamily="34" charset="0"/>
              </a:rPr>
              <a:t>Παρατηρήσεις</a:t>
            </a:r>
            <a:endParaRPr lang="en-US" sz="2000" b="1" dirty="0">
              <a:solidFill>
                <a:srgbClr val="000099"/>
              </a:solidFill>
              <a:latin typeface="Calibri" pitchFamily="34" charset="0"/>
            </a:endParaRP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l-GR" sz="2000" dirty="0">
                <a:solidFill>
                  <a:srgbClr val="000099"/>
                </a:solidFill>
                <a:latin typeface="Calibri" pitchFamily="34" charset="0"/>
              </a:rPr>
              <a:t>Παράμετρος μοντέλου: </a:t>
            </a:r>
            <a:r>
              <a:rPr lang="el-GR" sz="2000" b="1" dirty="0">
                <a:solidFill>
                  <a:srgbClr val="000099"/>
                </a:solidFill>
                <a:latin typeface="Calibri" pitchFamily="34" charset="0"/>
              </a:rPr>
              <a:t>Συντελεστής εκθετικής εξομάλυνσης </a:t>
            </a:r>
            <a:r>
              <a:rPr lang="el-GR" sz="2000" dirty="0">
                <a:solidFill>
                  <a:srgbClr val="000099"/>
                </a:solidFill>
                <a:latin typeface="Calibri" pitchFamily="34" charset="0"/>
              </a:rPr>
              <a:t>(α).</a:t>
            </a: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l-GR" sz="2000" dirty="0">
                <a:solidFill>
                  <a:srgbClr val="000099"/>
                </a:solidFill>
                <a:latin typeface="Calibri" pitchFamily="34" charset="0"/>
              </a:rPr>
              <a:t>Καλή προσαρμογή σε </a:t>
            </a:r>
            <a:r>
              <a:rPr lang="el-GR" sz="2000" b="1" dirty="0">
                <a:solidFill>
                  <a:srgbClr val="000099"/>
                </a:solidFill>
                <a:latin typeface="Calibri" pitchFamily="34" charset="0"/>
              </a:rPr>
              <a:t>στάσιμες</a:t>
            </a:r>
            <a:r>
              <a:rPr lang="el-GR" sz="2000" dirty="0">
                <a:solidFill>
                  <a:srgbClr val="000099"/>
                </a:solidFill>
                <a:latin typeface="Calibri" pitchFamily="34" charset="0"/>
              </a:rPr>
              <a:t> χρονοσειρές.</a:t>
            </a: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l-GR" sz="2000" b="1" dirty="0">
                <a:solidFill>
                  <a:srgbClr val="000099"/>
                </a:solidFill>
                <a:latin typeface="Calibri" pitchFamily="34" charset="0"/>
              </a:rPr>
              <a:t>Διαφορετική βαρύτητα </a:t>
            </a:r>
            <a:r>
              <a:rPr lang="el-GR" sz="2000" dirty="0">
                <a:solidFill>
                  <a:srgbClr val="000099"/>
                </a:solidFill>
                <a:latin typeface="Calibri" pitchFamily="34" charset="0"/>
              </a:rPr>
              <a:t>(</a:t>
            </a:r>
            <a:r>
              <a:rPr lang="el-GR" sz="2000" b="1" dirty="0">
                <a:solidFill>
                  <a:srgbClr val="000099"/>
                </a:solidFill>
                <a:latin typeface="Calibri" pitchFamily="34" charset="0"/>
              </a:rPr>
              <a:t>εκθετική μείωση</a:t>
            </a:r>
            <a:r>
              <a:rPr lang="el-GR" sz="2000" dirty="0">
                <a:solidFill>
                  <a:srgbClr val="000099"/>
                </a:solidFill>
                <a:latin typeface="Calibri" pitchFamily="34" charset="0"/>
              </a:rPr>
              <a:t>) σε κάθε μια από τις ιστορικές τιμές της ζήτησης.</a:t>
            </a: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l-GR" sz="2000" dirty="0">
                <a:solidFill>
                  <a:srgbClr val="000099"/>
                </a:solidFill>
                <a:latin typeface="Calibri" pitchFamily="34" charset="0"/>
              </a:rPr>
              <a:t>Χρησιμοποιεί το </a:t>
            </a:r>
            <a:r>
              <a:rPr lang="el-GR" sz="2000" b="1" dirty="0">
                <a:solidFill>
                  <a:srgbClr val="000099"/>
                </a:solidFill>
                <a:latin typeface="Calibri" pitchFamily="34" charset="0"/>
              </a:rPr>
              <a:t>σύνολο των ιστορικών στοιχείων </a:t>
            </a:r>
            <a:r>
              <a:rPr lang="el-GR" sz="2000" dirty="0">
                <a:solidFill>
                  <a:srgbClr val="000099"/>
                </a:solidFill>
                <a:latin typeface="Calibri" pitchFamily="34" charset="0"/>
              </a:rPr>
              <a:t>(θεωρητικά άπειρα).</a:t>
            </a: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l-GR" sz="2000" dirty="0">
                <a:solidFill>
                  <a:srgbClr val="000099"/>
                </a:solidFill>
                <a:latin typeface="Calibri" pitchFamily="34" charset="0"/>
              </a:rPr>
              <a:t>Αύξηση της τιμής του (α) οδηγεί στην καλύτερη προσαρμογή του μοντέλου σε </a:t>
            </a:r>
            <a:r>
              <a:rPr lang="el-GR" sz="2000" b="1" dirty="0">
                <a:solidFill>
                  <a:srgbClr val="000099"/>
                </a:solidFill>
                <a:latin typeface="Calibri" pitchFamily="34" charset="0"/>
              </a:rPr>
              <a:t>χρονοσειρές με τάση</a:t>
            </a:r>
            <a:r>
              <a:rPr lang="el-GR" sz="2000" dirty="0">
                <a:solidFill>
                  <a:srgbClr val="000099"/>
                </a:solidFill>
                <a:latin typeface="Calibri" pitchFamily="34" charset="0"/>
              </a:rPr>
              <a:t>.</a:t>
            </a: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l-GR" sz="2000" dirty="0">
                <a:solidFill>
                  <a:srgbClr val="000099"/>
                </a:solidFill>
                <a:latin typeface="Calibri" pitchFamily="34" charset="0"/>
              </a:rPr>
              <a:t>Μείωση της τιμής του (α) οδηγεί σε μείωση αύξηση της </a:t>
            </a:r>
            <a:r>
              <a:rPr lang="el-GR" sz="2000" b="1" dirty="0">
                <a:solidFill>
                  <a:srgbClr val="000099"/>
                </a:solidFill>
                <a:latin typeface="Calibri" pitchFamily="34" charset="0"/>
              </a:rPr>
              <a:t>διακύμανσης</a:t>
            </a:r>
            <a:r>
              <a:rPr lang="el-GR" sz="2000" dirty="0">
                <a:solidFill>
                  <a:srgbClr val="000099"/>
                </a:solidFill>
                <a:latin typeface="Calibri" pitchFamily="34" charset="0"/>
              </a:rPr>
              <a:t> των προβλέψεων και το αντίστροφο.</a:t>
            </a: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endParaRPr lang="el-GR" sz="2000" dirty="0">
              <a:solidFill>
                <a:srgbClr val="000099"/>
              </a:solidFill>
              <a:latin typeface="Calibri" pitchFamily="34" charset="0"/>
            </a:endParaRP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endParaRPr lang="el-GR" sz="2000" dirty="0">
              <a:solidFill>
                <a:srgbClr val="000099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5447120"/>
      </p:ext>
    </p:extLst>
  </p:cSld>
  <p:clrMapOvr>
    <a:masterClrMapping/>
  </p:clrMapOvr>
  <p:transition>
    <p:dissolv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18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19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18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1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18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3" name="Slide Number Placeholder 4"/>
          <p:cNvSpPr txBox="1">
            <a:spLocks/>
          </p:cNvSpPr>
          <p:nvPr/>
        </p:nvSpPr>
        <p:spPr bwMode="auto">
          <a:xfrm>
            <a:off x="8686755" y="6581775"/>
            <a:ext cx="45724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0C58E6-98C0-4072-8B26-9045EAD48514}" type="slidenum">
              <a:rPr lang="el-GR" sz="12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18</a:t>
            </a:fld>
            <a:endParaRPr lang="el-GR" sz="1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Rektangel 32"/>
          <p:cNvSpPr>
            <a:spLocks noChangeArrowheads="1"/>
          </p:cNvSpPr>
          <p:nvPr/>
        </p:nvSpPr>
        <p:spPr bwMode="auto">
          <a:xfrm>
            <a:off x="-3818" y="0"/>
            <a:ext cx="9147818" cy="548680"/>
          </a:xfrm>
          <a:prstGeom prst="rect">
            <a:avLst/>
          </a:prstGeom>
          <a:gradFill>
            <a:gsLst>
              <a:gs pos="0">
                <a:srgbClr val="002060"/>
              </a:gs>
              <a:gs pos="0">
                <a:srgbClr val="000099">
                  <a:alpha val="50000"/>
                </a:srgbClr>
              </a:gs>
              <a:gs pos="100000">
                <a:srgbClr val="002060"/>
              </a:gs>
            </a:gsLst>
            <a:lin ang="16200000" scaled="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kern="0" noProof="1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srgbClr val="000099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ＭＳ Ｐゴシック" pitchFamily="-97" charset="-128"/>
              </a:rPr>
              <a:t>Απλός κινούμενος μέσος όρος</a:t>
            </a:r>
            <a:endParaRPr lang="da-DK" sz="1600" b="1" kern="0" noProof="1"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50800" dist="38100" dir="2700000" algn="tl" rotWithShape="0">
                  <a:srgbClr val="000099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-21458" y="691390"/>
            <a:ext cx="88392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r>
              <a:rPr lang="el-GR" sz="2000" dirty="0">
                <a:solidFill>
                  <a:srgbClr val="000099"/>
                </a:solidFill>
                <a:latin typeface="Calibri" pitchFamily="34" charset="0"/>
              </a:rPr>
              <a:t>Παρατηρήσεις</a:t>
            </a:r>
            <a:endParaRPr lang="en-US" sz="2000" dirty="0">
              <a:solidFill>
                <a:srgbClr val="000099"/>
              </a:solidFill>
              <a:latin typeface="Calibri" pitchFamily="34" charset="0"/>
            </a:endParaRP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l-GR" sz="2000" dirty="0">
                <a:solidFill>
                  <a:srgbClr val="000099"/>
                </a:solidFill>
                <a:latin typeface="Calibri" pitchFamily="34" charset="0"/>
              </a:rPr>
              <a:t>Αύξηση του συντελεστή (α) οδηγεί σε αύξηση της ικανότητας προσαρμογής σε χρονοσειρές με τάση (ταχύτερη «αντίληψη» της αλλαγής).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7724" y="2307159"/>
            <a:ext cx="5235938" cy="4057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5421215"/>
      </p:ext>
    </p:extLst>
  </p:cSld>
  <p:clrMapOvr>
    <a:masterClrMapping/>
  </p:clrMapOvr>
  <p:transition>
    <p:dissolv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19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19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19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1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19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3" name="Slide Number Placeholder 4"/>
          <p:cNvSpPr txBox="1">
            <a:spLocks/>
          </p:cNvSpPr>
          <p:nvPr/>
        </p:nvSpPr>
        <p:spPr bwMode="auto">
          <a:xfrm>
            <a:off x="8686755" y="6581775"/>
            <a:ext cx="45724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0C58E6-98C0-4072-8B26-9045EAD48514}" type="slidenum">
              <a:rPr lang="el-GR" sz="12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19</a:t>
            </a:fld>
            <a:endParaRPr lang="el-GR" sz="1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Rektangel 32"/>
          <p:cNvSpPr>
            <a:spLocks noChangeArrowheads="1"/>
          </p:cNvSpPr>
          <p:nvPr/>
        </p:nvSpPr>
        <p:spPr bwMode="auto">
          <a:xfrm>
            <a:off x="-3818" y="0"/>
            <a:ext cx="9147818" cy="548680"/>
          </a:xfrm>
          <a:prstGeom prst="rect">
            <a:avLst/>
          </a:prstGeom>
          <a:gradFill>
            <a:gsLst>
              <a:gs pos="0">
                <a:srgbClr val="002060"/>
              </a:gs>
              <a:gs pos="0">
                <a:srgbClr val="000099">
                  <a:alpha val="50000"/>
                </a:srgbClr>
              </a:gs>
              <a:gs pos="100000">
                <a:srgbClr val="002060"/>
              </a:gs>
            </a:gsLst>
            <a:lin ang="16200000" scaled="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kern="0" noProof="1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srgbClr val="000099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ＭＳ Ｐゴシック" pitchFamily="-97" charset="-128"/>
              </a:rPr>
              <a:t>Σχέση παραμέτρων</a:t>
            </a:r>
            <a:endParaRPr lang="da-DK" sz="1600" b="1" kern="0" noProof="1"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50800" dist="38100" dir="2700000" algn="tl" rotWithShape="0">
                  <a:srgbClr val="000099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  <a:ea typeface="ＭＳ Ｐゴシック" pitchFamily="-97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 Box 5"/>
              <p:cNvSpPr txBox="1">
                <a:spLocks noChangeArrowheads="1"/>
              </p:cNvSpPr>
              <p:nvPr/>
            </p:nvSpPr>
            <p:spPr bwMode="auto">
              <a:xfrm>
                <a:off x="71500" y="691390"/>
                <a:ext cx="8746242" cy="57266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Bef>
                    <a:spcPts val="0"/>
                  </a:spcBef>
                  <a:buClr>
                    <a:srgbClr val="000099"/>
                  </a:buClr>
                </a:pPr>
                <a:r>
                  <a:rPr lang="el-GR" dirty="0">
                    <a:solidFill>
                      <a:srgbClr val="000099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itchFamily="34" charset="0"/>
                  </a:rPr>
                  <a:t>Σχέση μοντέλων</a:t>
                </a:r>
              </a:p>
              <a:p>
                <a:pPr marL="342900" indent="-342900" algn="just">
                  <a:lnSpc>
                    <a:spcPct val="150000"/>
                  </a:lnSpc>
                  <a:spcBef>
                    <a:spcPts val="0"/>
                  </a:spcBef>
                  <a:buClr>
                    <a:srgbClr val="000099"/>
                  </a:buClr>
                  <a:buFont typeface="Wingdings" panose="05000000000000000000" pitchFamily="2" charset="2"/>
                  <a:buChar char="ü"/>
                </a:pPr>
                <a:r>
                  <a:rPr lang="el-GR" sz="1600" dirty="0">
                    <a:solidFill>
                      <a:srgbClr val="000099"/>
                    </a:solidFill>
                    <a:latin typeface="Calibri" pitchFamily="34" charset="0"/>
                  </a:rPr>
                  <a:t>Μέση ηλικία δεδομένων (ιστορικών στοιχείων) </a:t>
                </a:r>
              </a:p>
              <a:p>
                <a:pPr marL="800100" lvl="1" indent="-342900" algn="just">
                  <a:lnSpc>
                    <a:spcPct val="150000"/>
                  </a:lnSpc>
                  <a:spcBef>
                    <a:spcPts val="0"/>
                  </a:spcBef>
                  <a:buClr>
                    <a:srgbClr val="000099"/>
                  </a:buClr>
                  <a:buFont typeface="Wingdings" panose="05000000000000000000" pitchFamily="2" charset="2"/>
                  <a:buChar char="§"/>
                </a:pPr>
                <a:r>
                  <a:rPr lang="el-GR" sz="1600" b="1" dirty="0">
                    <a:solidFill>
                      <a:srgbClr val="000099"/>
                    </a:solidFill>
                    <a:latin typeface="Calibri" pitchFamily="34" charset="0"/>
                  </a:rPr>
                  <a:t>Κινούμενος μέσος όρος (Ν) περιόδων</a:t>
                </a:r>
              </a:p>
              <a:p>
                <a:pPr marL="1074738" lvl="2" indent="-355600" algn="just">
                  <a:lnSpc>
                    <a:spcPct val="150000"/>
                  </a:lnSpc>
                  <a:spcBef>
                    <a:spcPts val="0"/>
                  </a:spcBef>
                  <a:buClr>
                    <a:srgbClr val="000099"/>
                  </a:buClr>
                  <a:buFont typeface="Arial" panose="020B0604020202020204" pitchFamily="34" charset="0"/>
                  <a:buChar char="•"/>
                </a:pPr>
                <a:r>
                  <a:rPr lang="el-GR" sz="1600" dirty="0">
                    <a:solidFill>
                      <a:srgbClr val="000099"/>
                    </a:solidFill>
                    <a:latin typeface="Calibri" pitchFamily="34" charset="0"/>
                  </a:rPr>
                  <a:t>Ηλικία δεδομένων: 1, 2, 3, …, Ν</a:t>
                </a:r>
                <a:r>
                  <a:rPr lang="en-US" sz="1600" dirty="0">
                    <a:solidFill>
                      <a:srgbClr val="000099"/>
                    </a:solidFill>
                    <a:latin typeface="Calibri" pitchFamily="34" charset="0"/>
                  </a:rPr>
                  <a:t> </a:t>
                </a:r>
                <a:endParaRPr lang="el-GR" sz="1600" dirty="0">
                  <a:solidFill>
                    <a:srgbClr val="000099"/>
                  </a:solidFill>
                  <a:latin typeface="Calibri" pitchFamily="34" charset="0"/>
                </a:endParaRPr>
              </a:p>
              <a:p>
                <a:pPr marL="1074738" lvl="2" indent="-355600" algn="just">
                  <a:lnSpc>
                    <a:spcPct val="150000"/>
                  </a:lnSpc>
                  <a:spcBef>
                    <a:spcPts val="0"/>
                  </a:spcBef>
                  <a:buClr>
                    <a:srgbClr val="000099"/>
                  </a:buClr>
                  <a:buFont typeface="Arial" panose="020B0604020202020204" pitchFamily="34" charset="0"/>
                  <a:buChar char="•"/>
                </a:pPr>
                <a:r>
                  <a:rPr lang="el-GR" sz="1600" dirty="0">
                    <a:solidFill>
                      <a:srgbClr val="000099"/>
                    </a:solidFill>
                    <a:latin typeface="Calibri" pitchFamily="34" charset="0"/>
                  </a:rPr>
                  <a:t>Μέση ηλικία δεδομένων (αριθμητική πρόοδος):</a:t>
                </a:r>
              </a:p>
              <a:p>
                <a:pPr lvl="1" algn="just">
                  <a:lnSpc>
                    <a:spcPct val="150000"/>
                  </a:lnSpc>
                  <a:spcBef>
                    <a:spcPts val="0"/>
                  </a:spcBef>
                  <a:buClr>
                    <a:srgbClr val="000099"/>
                  </a:buCl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en-US" sz="1600" b="1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𝑲𝑴𝑶</m:t>
                          </m:r>
                        </m:sub>
                      </m:sSub>
                      <m:r>
                        <a:rPr lang="el-GR" sz="160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sz="160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1+2+3+…+</m:t>
                          </m:r>
                          <m:r>
                            <a:rPr lang="en-US" sz="1600" b="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den>
                      </m:f>
                      <m:r>
                        <a:rPr lang="en-US" sz="1600" b="0" i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160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 sz="1600" b="0" i="0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Ν</m:t>
                          </m:r>
                        </m:den>
                      </m:f>
                      <m:f>
                        <m:fPr>
                          <m:ctrlPr>
                            <a:rPr lang="en-US" sz="1600" b="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1600" b="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m:rPr>
                              <m:sty m:val="p"/>
                            </m:rPr>
                            <a:rPr lang="el-GR" sz="1600" b="0" i="0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Ν</m:t>
                          </m:r>
                        </m:e>
                      </m:d>
                      <m:sSub>
                        <m:sSubPr>
                          <m:ctrlPr>
                            <a:rPr lang="el-GR" sz="16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1600" b="1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l-GR" sz="1600" b="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𝜅𝛼𝜄</m:t>
                          </m:r>
                          <m:r>
                            <a:rPr lang="el-GR" sz="1600" b="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en-US" sz="16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𝑲𝑴𝑶</m:t>
                          </m:r>
                        </m:sub>
                      </m:sSub>
                      <m:r>
                        <a:rPr lang="el-GR" sz="160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b="0" i="0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Ν</m:t>
                          </m:r>
                          <m:r>
                            <a:rPr lang="el-GR" sz="1600" b="0" i="0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l-GR" sz="160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l-GR" sz="1600" b="0" i="0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l-GR" sz="1600" dirty="0">
                  <a:solidFill>
                    <a:srgbClr val="000099"/>
                  </a:solidFill>
                  <a:latin typeface="Calibri" pitchFamily="34" charset="0"/>
                </a:endParaRPr>
              </a:p>
              <a:p>
                <a:pPr marL="800100" lvl="1" indent="-342900" algn="just">
                  <a:lnSpc>
                    <a:spcPct val="150000"/>
                  </a:lnSpc>
                  <a:spcBef>
                    <a:spcPts val="0"/>
                  </a:spcBef>
                  <a:buClr>
                    <a:srgbClr val="000099"/>
                  </a:buClr>
                  <a:buFont typeface="Wingdings" panose="05000000000000000000" pitchFamily="2" charset="2"/>
                  <a:buChar char="§"/>
                </a:pPr>
                <a:r>
                  <a:rPr lang="el-GR" sz="1600" b="1" dirty="0">
                    <a:solidFill>
                      <a:srgbClr val="000099"/>
                    </a:solidFill>
                    <a:latin typeface="Calibri" pitchFamily="34" charset="0"/>
                  </a:rPr>
                  <a:t>Εκθετική εξομάλυνση (α)</a:t>
                </a:r>
                <a:endParaRPr lang="el-GR" sz="1600" dirty="0">
                  <a:solidFill>
                    <a:srgbClr val="000099"/>
                  </a:solidFill>
                  <a:latin typeface="Calibri" pitchFamily="34" charset="0"/>
                </a:endParaRPr>
              </a:p>
              <a:p>
                <a:pPr marL="1074738" lvl="2" indent="-355600" algn="just">
                  <a:lnSpc>
                    <a:spcPct val="150000"/>
                  </a:lnSpc>
                  <a:spcBef>
                    <a:spcPts val="0"/>
                  </a:spcBef>
                  <a:buClr>
                    <a:srgbClr val="000099"/>
                  </a:buClr>
                  <a:buFont typeface="Arial" panose="020B0604020202020204" pitchFamily="34" charset="0"/>
                  <a:buChar char="•"/>
                </a:pPr>
                <a:r>
                  <a:rPr lang="el-GR" sz="1600" dirty="0">
                    <a:solidFill>
                      <a:srgbClr val="000099"/>
                    </a:solidFill>
                    <a:latin typeface="Calibri" pitchFamily="34" charset="0"/>
                  </a:rPr>
                  <a:t>Ηλικία δεδομένων: α, α(1-α), α(1-α)</a:t>
                </a:r>
                <a:r>
                  <a:rPr lang="el-GR" sz="1600" baseline="30000" dirty="0">
                    <a:solidFill>
                      <a:srgbClr val="000099"/>
                    </a:solidFill>
                    <a:latin typeface="Calibri" pitchFamily="34" charset="0"/>
                  </a:rPr>
                  <a:t>2</a:t>
                </a:r>
                <a:r>
                  <a:rPr lang="el-GR" sz="1600" dirty="0">
                    <a:solidFill>
                      <a:srgbClr val="000099"/>
                    </a:solidFill>
                    <a:latin typeface="Calibri" pitchFamily="34" charset="0"/>
                  </a:rPr>
                  <a:t>, έως το άπειρο</a:t>
                </a:r>
              </a:p>
              <a:p>
                <a:pPr marL="1074738" lvl="2" indent="-355600" algn="just">
                  <a:lnSpc>
                    <a:spcPct val="150000"/>
                  </a:lnSpc>
                  <a:spcBef>
                    <a:spcPts val="0"/>
                  </a:spcBef>
                  <a:buClr>
                    <a:srgbClr val="000099"/>
                  </a:buClr>
                  <a:buFont typeface="Arial" panose="020B0604020202020204" pitchFamily="34" charset="0"/>
                  <a:buChar char="•"/>
                </a:pPr>
                <a:r>
                  <a:rPr lang="el-GR" sz="1600" dirty="0">
                    <a:solidFill>
                      <a:srgbClr val="000099"/>
                    </a:solidFill>
                    <a:latin typeface="Calibri" pitchFamily="34" charset="0"/>
                  </a:rPr>
                  <a:t>Μέση ηλικία δεδομένων:</a:t>
                </a:r>
                <a:endParaRPr lang="el-GR" sz="1600" b="1" i="1" dirty="0">
                  <a:solidFill>
                    <a:srgbClr val="009900"/>
                  </a:solidFill>
                  <a:latin typeface="Cambria Math" panose="02040503050406030204" pitchFamily="18" charset="0"/>
                </a:endParaRPr>
              </a:p>
              <a:p>
                <a:pPr marL="719138" lvl="2" algn="just">
                  <a:lnSpc>
                    <a:spcPct val="150000"/>
                  </a:lnSpc>
                  <a:spcBef>
                    <a:spcPts val="0"/>
                  </a:spcBef>
                  <a:buClr>
                    <a:srgbClr val="000099"/>
                  </a:buCl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el-GR" sz="1600" b="1" i="0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𝚬𝚬</m:t>
                          </m:r>
                        </m:sub>
                      </m:sSub>
                      <m:r>
                        <a:rPr lang="el-GR" sz="160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l-GR" sz="160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600" b="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l-GR" sz="160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</m:t>
                          </m:r>
                        </m:sup>
                        <m:e>
                          <m:r>
                            <a:rPr lang="en-US" sz="1600" b="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𝑖𝑎</m:t>
                          </m:r>
                          <m:sSup>
                            <m:sSupPr>
                              <m:ctrlPr>
                                <a:rPr lang="en-US" sz="1600" b="0" i="1" smtClean="0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600" i="1">
                                      <a:solidFill>
                                        <a:srgbClr val="0099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i="1">
                                      <a:solidFill>
                                        <a:srgbClr val="009900"/>
                                      </a:solidFill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r>
                                    <a:rPr lang="en-US" sz="1600" i="1">
                                      <a:solidFill>
                                        <a:srgbClr val="0099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600" b="0" i="1" smtClean="0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600" b="0" i="1" smtClean="0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lang="en-US" sz="1600" b="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</m:e>
                      </m:nary>
                      <m:r>
                        <a:rPr lang="en-US" sz="1600" b="0" i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1600" b="0" i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US" sz="160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sz="1600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160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sz="1600" b="0" i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1" i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600" b="1" i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sSup>
                        <m:sSupPr>
                          <m:ctrlPr>
                            <a:rPr lang="en-US" sz="160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sz="1600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sz="1600" b="1" i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1" i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1600" b="1" i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sSup>
                        <m:sSupPr>
                          <m:ctrlPr>
                            <a:rPr lang="en-US" sz="160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l-GR" sz="1600" b="0" i="1" smtClean="0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60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sSub>
                        <m:sSubPr>
                          <m:ctrlPr>
                            <a:rPr lang="el-GR" sz="16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16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l-GR" sz="160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𝜅𝛼𝜄</m:t>
                          </m:r>
                          <m:r>
                            <a:rPr lang="el-GR" sz="160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en-US" sz="1600" b="1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𝑬𝑬</m:t>
                          </m:r>
                        </m:sub>
                      </m:sSub>
                      <m:r>
                        <a:rPr lang="el-GR" sz="160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 sz="1600" b="0" i="0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α</m:t>
                          </m:r>
                        </m:den>
                      </m:f>
                    </m:oMath>
                  </m:oMathPara>
                </a14:m>
                <a:endParaRPr lang="el-GR" sz="1600" dirty="0">
                  <a:solidFill>
                    <a:srgbClr val="000099"/>
                  </a:solidFill>
                  <a:latin typeface="Calibri" pitchFamily="34" charset="0"/>
                </a:endParaRPr>
              </a:p>
              <a:p>
                <a:pPr marL="800100" lvl="1" indent="-342900" algn="just">
                  <a:lnSpc>
                    <a:spcPct val="150000"/>
                  </a:lnSpc>
                  <a:spcBef>
                    <a:spcPts val="0"/>
                  </a:spcBef>
                  <a:buClr>
                    <a:srgbClr val="000099"/>
                  </a:buClr>
                  <a:buFont typeface="Wingdings" panose="05000000000000000000" pitchFamily="2" charset="2"/>
                  <a:buChar char="§"/>
                </a:pPr>
                <a:r>
                  <a:rPr lang="el-GR" sz="1600" b="1" dirty="0">
                    <a:solidFill>
                      <a:srgbClr val="000099"/>
                    </a:solidFill>
                    <a:latin typeface="Calibri" pitchFamily="34" charset="0"/>
                  </a:rPr>
                  <a:t>Εξίσωση: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sz="160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Ν</m:t>
                        </m:r>
                        <m:r>
                          <a:rPr lang="el-GR" sz="160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l-GR" sz="1600" i="1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l-GR" sz="160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l-GR" sz="1600" b="0" i="1" smtClean="0">
                        <a:solidFill>
                          <a:srgbClr val="0099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l-GR" sz="1600" b="0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sz="1600" b="0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l-GR" sz="1600" b="0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𝛼</m:t>
                        </m:r>
                      </m:den>
                    </m:f>
                    <m:r>
                      <a:rPr lang="el-GR" sz="1600" b="0" i="1" smtClean="0">
                        <a:solidFill>
                          <a:srgbClr val="009900"/>
                        </a:solidFill>
                        <a:latin typeface="Cambria Math" panose="02040503050406030204" pitchFamily="18" charset="0"/>
                      </a:rPr>
                      <m:t>   </m:t>
                    </m:r>
                    <m:r>
                      <a:rPr lang="el-GR" sz="1600" b="0" i="1" smtClean="0">
                        <a:solidFill>
                          <a:srgbClr val="009900"/>
                        </a:solidFill>
                        <a:latin typeface="Cambria Math" panose="02040503050406030204" pitchFamily="18" charset="0"/>
                      </a:rPr>
                      <m:t>𝜅𝛼𝜄</m:t>
                    </m:r>
                    <m:r>
                      <a:rPr lang="el-GR" sz="1600" b="0" i="1" smtClean="0">
                        <a:solidFill>
                          <a:srgbClr val="009900"/>
                        </a:solidFill>
                        <a:latin typeface="Cambria Math" panose="02040503050406030204" pitchFamily="18" charset="0"/>
                      </a:rPr>
                      <m:t>     </m:t>
                    </m:r>
                    <m:r>
                      <a:rPr lang="el-GR" sz="1600" b="1" i="1" smtClean="0">
                        <a:solidFill>
                          <a:srgbClr val="009900"/>
                        </a:solidFill>
                        <a:latin typeface="Cambria Math" panose="02040503050406030204" pitchFamily="18" charset="0"/>
                      </a:rPr>
                      <m:t>𝜶</m:t>
                    </m:r>
                    <m:r>
                      <a:rPr lang="el-GR" sz="1600" b="1" i="1" smtClean="0">
                        <a:solidFill>
                          <a:srgbClr val="0099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l-GR" sz="1600" b="1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sz="1600" b="1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l-GR" sz="1600" b="1" i="0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𝚴</m:t>
                        </m:r>
                        <m:r>
                          <a:rPr lang="el-GR" sz="1600" b="1" i="0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l-GR" sz="1600" b="1" i="0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den>
                    </m:f>
                    <m:r>
                      <a:rPr lang="el-GR" sz="1600" b="0" i="1" smtClean="0">
                        <a:solidFill>
                          <a:srgbClr val="009900"/>
                        </a:solidFill>
                        <a:latin typeface="Cambria Math" panose="02040503050406030204" pitchFamily="18" charset="0"/>
                      </a:rPr>
                      <m:t>      </m:t>
                    </m:r>
                    <m:r>
                      <a:rPr lang="el-GR" sz="1600" b="0" i="1" smtClean="0">
                        <a:solidFill>
                          <a:srgbClr val="009900"/>
                        </a:solidFill>
                        <a:latin typeface="Cambria Math" panose="02040503050406030204" pitchFamily="18" charset="0"/>
                      </a:rPr>
                      <m:t>𝜅𝛼𝜄</m:t>
                    </m:r>
                    <m:r>
                      <a:rPr lang="el-GR" sz="1600" b="0" i="1" smtClean="0">
                        <a:solidFill>
                          <a:srgbClr val="009900"/>
                        </a:solidFill>
                        <a:latin typeface="Cambria Math" panose="02040503050406030204" pitchFamily="18" charset="0"/>
                      </a:rPr>
                      <m:t>     </m:t>
                    </m:r>
                    <m:r>
                      <a:rPr lang="el-GR" sz="1600" b="1" i="0" smtClean="0">
                        <a:solidFill>
                          <a:srgbClr val="009900"/>
                        </a:solidFill>
                        <a:latin typeface="Cambria Math" panose="02040503050406030204" pitchFamily="18" charset="0"/>
                      </a:rPr>
                      <m:t>𝚴</m:t>
                    </m:r>
                    <m:r>
                      <a:rPr lang="el-GR" sz="1600" b="1" i="0" smtClean="0">
                        <a:solidFill>
                          <a:srgbClr val="0099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l-GR" sz="1600" b="1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sz="1600" b="1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l-GR" sz="1600" b="1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𝜶</m:t>
                        </m:r>
                      </m:den>
                    </m:f>
                    <m:r>
                      <a:rPr lang="el-GR" sz="1600" b="1" i="1" smtClean="0">
                        <a:solidFill>
                          <a:srgbClr val="0099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l-GR" sz="1600" b="1" i="1" smtClean="0">
                        <a:solidFill>
                          <a:srgbClr val="009900"/>
                        </a:solidFill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endParaRPr lang="el-GR" sz="1600" b="1" dirty="0">
                  <a:solidFill>
                    <a:srgbClr val="000099"/>
                  </a:solidFill>
                  <a:latin typeface="Calibri" pitchFamily="34" charset="0"/>
                </a:endParaRPr>
              </a:p>
              <a:p>
                <a:pPr marL="1257300" lvl="2" indent="-342900" algn="just">
                  <a:lnSpc>
                    <a:spcPct val="150000"/>
                  </a:lnSpc>
                  <a:spcBef>
                    <a:spcPts val="0"/>
                  </a:spcBef>
                  <a:buClr>
                    <a:srgbClr val="000099"/>
                  </a:buClr>
                  <a:buFont typeface="Arial" panose="020B0604020202020204" pitchFamily="34" charset="0"/>
                  <a:buChar char="•"/>
                </a:pPr>
                <a:r>
                  <a:rPr lang="el-GR" sz="1600" dirty="0">
                    <a:solidFill>
                      <a:srgbClr val="000099"/>
                    </a:solidFill>
                    <a:latin typeface="Calibri" pitchFamily="34" charset="0"/>
                  </a:rPr>
                  <a:t>π.χ. για Ν=3 υπολογίζεται το ισοδύναμο α=0,5.</a:t>
                </a:r>
              </a:p>
            </p:txBody>
          </p:sp>
        </mc:Choice>
        <mc:Fallback xmlns="">
          <p:sp>
            <p:nvSpPr>
              <p:cNvPr id="11" name="Text 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500" y="691390"/>
                <a:ext cx="8746242" cy="5726632"/>
              </a:xfrm>
              <a:prstGeom prst="rect">
                <a:avLst/>
              </a:prstGeom>
              <a:blipFill rotWithShape="0">
                <a:blip r:embed="rId2"/>
                <a:stretch>
                  <a:fillRect l="-69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ounded Rectangle 1"/>
          <p:cNvSpPr/>
          <p:nvPr/>
        </p:nvSpPr>
        <p:spPr bwMode="auto">
          <a:xfrm>
            <a:off x="2211677" y="2668311"/>
            <a:ext cx="1784259" cy="324036"/>
          </a:xfrm>
          <a:prstGeom prst="roundRect">
            <a:avLst/>
          </a:prstGeom>
          <a:solidFill>
            <a:schemeClr val="accent1">
              <a:alpha val="3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4355976" y="2653515"/>
            <a:ext cx="936104" cy="631469"/>
          </a:xfrm>
          <a:prstGeom prst="roundRect">
            <a:avLst/>
          </a:prstGeom>
          <a:solidFill>
            <a:schemeClr val="accent1">
              <a:alpha val="3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56049" y="914869"/>
            <a:ext cx="4504318" cy="1200329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</a:pPr>
            <a:r>
              <a:rPr lang="el-GR" sz="1600" b="1" dirty="0">
                <a:solidFill>
                  <a:srgbClr val="FF0000"/>
                </a:solidFill>
                <a:latin typeface="Calibri" pitchFamily="34" charset="0"/>
              </a:rPr>
              <a:t>ΠΡΟΣΟΧΗ! </a:t>
            </a:r>
          </a:p>
          <a:p>
            <a:pPr algn="ctr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</a:pPr>
            <a:r>
              <a:rPr lang="el-GR" sz="1600" dirty="0">
                <a:solidFill>
                  <a:srgbClr val="000099"/>
                </a:solidFill>
                <a:latin typeface="Calibri" pitchFamily="34" charset="0"/>
              </a:rPr>
              <a:t>Η ισότητα αφορά την ηλικία των δεδομένων. </a:t>
            </a:r>
          </a:p>
          <a:p>
            <a:pPr algn="ctr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</a:pPr>
            <a:r>
              <a:rPr lang="el-GR" sz="16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Οι προβλέψεις θα είναι διαφορετικές!!!</a:t>
            </a:r>
          </a:p>
        </p:txBody>
      </p:sp>
    </p:spTree>
    <p:extLst>
      <p:ext uri="{BB962C8B-B14F-4D97-AF65-F5344CB8AC3E}">
        <p14:creationId xmlns:p14="http://schemas.microsoft.com/office/powerpoint/2010/main" val="3750054143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2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647564" y="660169"/>
            <a:ext cx="9001000" cy="5561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Bef>
                <a:spcPts val="0"/>
              </a:spcBef>
              <a:buClr>
                <a:srgbClr val="000099"/>
              </a:buClr>
            </a:pPr>
            <a:r>
              <a:rPr lang="el-GR" sz="2400" b="1" dirty="0">
                <a:solidFill>
                  <a:srgbClr val="000099"/>
                </a:solidFill>
                <a:latin typeface="Calibri" pitchFamily="34" charset="0"/>
              </a:rPr>
              <a:t>Αντικειμενικές μέθοδοι πρόβλεψης (ανάλυση δεδομένων)</a:t>
            </a:r>
          </a:p>
          <a:p>
            <a:pPr marL="342900" indent="-342900" algn="just">
              <a:lnSpc>
                <a:spcPct val="13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r>
              <a:rPr lang="el-GR" sz="2400" b="1" dirty="0">
                <a:solidFill>
                  <a:srgbClr val="FF0000"/>
                </a:solidFill>
                <a:latin typeface="Calibri" pitchFamily="34" charset="0"/>
              </a:rPr>
              <a:t>Μεθοδολογία</a:t>
            </a:r>
            <a:r>
              <a:rPr lang="en-US" sz="2400" b="1" dirty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l-GR" sz="2400" b="1" dirty="0">
                <a:solidFill>
                  <a:srgbClr val="FF0000"/>
                </a:solidFill>
                <a:latin typeface="Calibri" pitchFamily="34" charset="0"/>
              </a:rPr>
              <a:t>πρόβλεψης</a:t>
            </a:r>
          </a:p>
          <a:p>
            <a:pPr marL="800100" lvl="1" indent="-342900" algn="just">
              <a:lnSpc>
                <a:spcPct val="13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l-GR" dirty="0">
                <a:solidFill>
                  <a:srgbClr val="000099"/>
                </a:solidFill>
                <a:latin typeface="Calibri" pitchFamily="34" charset="0"/>
              </a:rPr>
              <a:t>Ανάλυση χρονοσειρών (</a:t>
            </a:r>
            <a:r>
              <a:rPr lang="el-GR" dirty="0" err="1">
                <a:solidFill>
                  <a:srgbClr val="000099"/>
                </a:solidFill>
                <a:latin typeface="Calibri" pitchFamily="34" charset="0"/>
              </a:rPr>
              <a:t>time-series</a:t>
            </a:r>
            <a:r>
              <a:rPr lang="el-GR" dirty="0">
                <a:solidFill>
                  <a:srgbClr val="000099"/>
                </a:solidFill>
                <a:latin typeface="Calibri" pitchFamily="34" charset="0"/>
              </a:rPr>
              <a:t> </a:t>
            </a:r>
            <a:r>
              <a:rPr lang="el-GR" dirty="0" err="1">
                <a:solidFill>
                  <a:srgbClr val="000099"/>
                </a:solidFill>
                <a:latin typeface="Calibri" pitchFamily="34" charset="0"/>
              </a:rPr>
              <a:t>analysis</a:t>
            </a:r>
            <a:r>
              <a:rPr lang="el-GR" dirty="0">
                <a:solidFill>
                  <a:srgbClr val="000099"/>
                </a:solidFill>
                <a:latin typeface="Calibri" pitchFamily="34" charset="0"/>
              </a:rPr>
              <a:t>)</a:t>
            </a:r>
          </a:p>
          <a:p>
            <a:pPr marL="800100" lvl="1" indent="-342900" algn="just">
              <a:lnSpc>
                <a:spcPct val="13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l-GR" dirty="0">
                <a:solidFill>
                  <a:srgbClr val="000099"/>
                </a:solidFill>
                <a:latin typeface="Calibri" pitchFamily="34" charset="0"/>
              </a:rPr>
              <a:t>Αιτιολογικά μοντέλα</a:t>
            </a:r>
            <a:r>
              <a:rPr lang="en-US" dirty="0">
                <a:solidFill>
                  <a:srgbClr val="000099"/>
                </a:solidFill>
                <a:latin typeface="Calibri" pitchFamily="34" charset="0"/>
              </a:rPr>
              <a:t> (causal models)</a:t>
            </a:r>
            <a:r>
              <a:rPr lang="el-GR" dirty="0">
                <a:solidFill>
                  <a:srgbClr val="000099"/>
                </a:solidFill>
                <a:latin typeface="Calibri" pitchFamily="34" charset="0"/>
              </a:rPr>
              <a:t>.</a:t>
            </a:r>
          </a:p>
          <a:p>
            <a:pPr marL="342900" indent="-342900" algn="just">
              <a:lnSpc>
                <a:spcPct val="130000"/>
              </a:lnSpc>
              <a:spcBef>
                <a:spcPts val="1200"/>
              </a:spcBef>
              <a:buClr>
                <a:srgbClr val="000099"/>
              </a:buClr>
              <a:buFont typeface="Wingdings" pitchFamily="2" charset="2"/>
              <a:buChar char="ü"/>
            </a:pPr>
            <a:r>
              <a:rPr lang="el-GR" sz="2400" b="1" dirty="0">
                <a:solidFill>
                  <a:srgbClr val="FF0000"/>
                </a:solidFill>
                <a:latin typeface="Calibri" pitchFamily="34" charset="0"/>
              </a:rPr>
              <a:t>Χρονοσειρά</a:t>
            </a:r>
          </a:p>
          <a:p>
            <a:pPr marL="800100" lvl="1" indent="-342900" algn="just">
              <a:lnSpc>
                <a:spcPct val="13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l-GR" dirty="0">
                <a:solidFill>
                  <a:srgbClr val="000099"/>
                </a:solidFill>
                <a:latin typeface="Calibri" pitchFamily="34" charset="0"/>
              </a:rPr>
              <a:t>Στάσιμη ή Επίπεδο (</a:t>
            </a:r>
            <a:r>
              <a:rPr lang="en-US" dirty="0">
                <a:solidFill>
                  <a:srgbClr val="000099"/>
                </a:solidFill>
                <a:latin typeface="Calibri" pitchFamily="34" charset="0"/>
              </a:rPr>
              <a:t>stationary or level </a:t>
            </a:r>
            <a:r>
              <a:rPr lang="el-GR" dirty="0" err="1">
                <a:solidFill>
                  <a:srgbClr val="000099"/>
                </a:solidFill>
                <a:latin typeface="Calibri" pitchFamily="34" charset="0"/>
              </a:rPr>
              <a:t>time-series</a:t>
            </a:r>
            <a:r>
              <a:rPr lang="el-GR" dirty="0">
                <a:solidFill>
                  <a:srgbClr val="000099"/>
                </a:solidFill>
                <a:latin typeface="Calibri" pitchFamily="34" charset="0"/>
              </a:rPr>
              <a:t>)</a:t>
            </a:r>
            <a:endParaRPr lang="en-US" dirty="0">
              <a:solidFill>
                <a:srgbClr val="000099"/>
              </a:solidFill>
              <a:latin typeface="Calibri" pitchFamily="34" charset="0"/>
            </a:endParaRPr>
          </a:p>
          <a:p>
            <a:pPr marL="800100" lvl="1" indent="-342900" algn="just">
              <a:lnSpc>
                <a:spcPct val="13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l-GR" dirty="0">
                <a:solidFill>
                  <a:srgbClr val="000099"/>
                </a:solidFill>
                <a:latin typeface="Calibri" pitchFamily="34" charset="0"/>
              </a:rPr>
              <a:t>Τάση (</a:t>
            </a:r>
            <a:r>
              <a:rPr lang="el-GR" dirty="0" err="1">
                <a:solidFill>
                  <a:srgbClr val="000099"/>
                </a:solidFill>
                <a:latin typeface="Calibri" pitchFamily="34" charset="0"/>
              </a:rPr>
              <a:t>time-series</a:t>
            </a:r>
            <a:r>
              <a:rPr lang="el-GR" dirty="0">
                <a:solidFill>
                  <a:srgbClr val="000099"/>
                </a:solidFill>
                <a:latin typeface="Calibri" pitchFamily="34" charset="0"/>
              </a:rPr>
              <a:t> </a:t>
            </a:r>
            <a:r>
              <a:rPr lang="en-US" dirty="0">
                <a:solidFill>
                  <a:srgbClr val="000099"/>
                </a:solidFill>
                <a:latin typeface="Calibri" pitchFamily="34" charset="0"/>
              </a:rPr>
              <a:t>with trend</a:t>
            </a:r>
            <a:r>
              <a:rPr lang="el-GR" dirty="0">
                <a:solidFill>
                  <a:srgbClr val="000099"/>
                </a:solidFill>
                <a:latin typeface="Calibri" pitchFamily="34" charset="0"/>
              </a:rPr>
              <a:t>)</a:t>
            </a:r>
          </a:p>
          <a:p>
            <a:pPr marL="800100" lvl="1" indent="-342900" algn="just">
              <a:lnSpc>
                <a:spcPct val="13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l-GR" dirty="0">
                <a:solidFill>
                  <a:srgbClr val="000099"/>
                </a:solidFill>
                <a:latin typeface="Calibri" pitchFamily="34" charset="0"/>
              </a:rPr>
              <a:t>Εποχικότητα</a:t>
            </a:r>
            <a:r>
              <a:rPr lang="en-US" dirty="0">
                <a:solidFill>
                  <a:srgbClr val="000099"/>
                </a:solidFill>
                <a:latin typeface="Calibri" pitchFamily="34" charset="0"/>
              </a:rPr>
              <a:t> </a:t>
            </a:r>
            <a:r>
              <a:rPr lang="el-GR" dirty="0">
                <a:solidFill>
                  <a:srgbClr val="000099"/>
                </a:solidFill>
                <a:latin typeface="Calibri" pitchFamily="34" charset="0"/>
              </a:rPr>
              <a:t>(</a:t>
            </a:r>
            <a:r>
              <a:rPr lang="el-GR" dirty="0" err="1">
                <a:solidFill>
                  <a:srgbClr val="000099"/>
                </a:solidFill>
                <a:latin typeface="Calibri" pitchFamily="34" charset="0"/>
              </a:rPr>
              <a:t>time-series</a:t>
            </a:r>
            <a:r>
              <a:rPr lang="el-GR" dirty="0">
                <a:solidFill>
                  <a:srgbClr val="000099"/>
                </a:solidFill>
                <a:latin typeface="Calibri" pitchFamily="34" charset="0"/>
              </a:rPr>
              <a:t> </a:t>
            </a:r>
            <a:r>
              <a:rPr lang="en-US" dirty="0">
                <a:solidFill>
                  <a:srgbClr val="000099"/>
                </a:solidFill>
                <a:latin typeface="Calibri" pitchFamily="34" charset="0"/>
              </a:rPr>
              <a:t>with seasonality</a:t>
            </a:r>
            <a:r>
              <a:rPr lang="el-GR" dirty="0">
                <a:solidFill>
                  <a:srgbClr val="000099"/>
                </a:solidFill>
                <a:latin typeface="Calibri" pitchFamily="34" charset="0"/>
              </a:rPr>
              <a:t>)</a:t>
            </a:r>
          </a:p>
          <a:p>
            <a:pPr marL="800100" lvl="1" indent="-342900" algn="just">
              <a:lnSpc>
                <a:spcPct val="13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l-GR" dirty="0">
                <a:solidFill>
                  <a:srgbClr val="000099"/>
                </a:solidFill>
                <a:latin typeface="Calibri" pitchFamily="34" charset="0"/>
              </a:rPr>
              <a:t>Κύκλος</a:t>
            </a:r>
            <a:r>
              <a:rPr lang="en-US" dirty="0">
                <a:solidFill>
                  <a:srgbClr val="000099"/>
                </a:solidFill>
                <a:latin typeface="Calibri" pitchFamily="34" charset="0"/>
              </a:rPr>
              <a:t> </a:t>
            </a:r>
            <a:r>
              <a:rPr lang="el-GR" dirty="0">
                <a:solidFill>
                  <a:srgbClr val="000099"/>
                </a:solidFill>
                <a:latin typeface="Calibri" pitchFamily="34" charset="0"/>
              </a:rPr>
              <a:t>(</a:t>
            </a:r>
            <a:r>
              <a:rPr lang="el-GR" dirty="0" err="1">
                <a:solidFill>
                  <a:srgbClr val="000099"/>
                </a:solidFill>
                <a:latin typeface="Calibri" pitchFamily="34" charset="0"/>
              </a:rPr>
              <a:t>time-series</a:t>
            </a:r>
            <a:r>
              <a:rPr lang="el-GR" dirty="0">
                <a:solidFill>
                  <a:srgbClr val="000099"/>
                </a:solidFill>
                <a:latin typeface="Calibri" pitchFamily="34" charset="0"/>
              </a:rPr>
              <a:t> </a:t>
            </a:r>
            <a:r>
              <a:rPr lang="en-US" dirty="0">
                <a:solidFill>
                  <a:srgbClr val="000099"/>
                </a:solidFill>
                <a:latin typeface="Calibri" pitchFamily="34" charset="0"/>
              </a:rPr>
              <a:t>with cycles</a:t>
            </a:r>
            <a:r>
              <a:rPr lang="el-GR" dirty="0">
                <a:solidFill>
                  <a:srgbClr val="000099"/>
                </a:solidFill>
                <a:latin typeface="Calibri" pitchFamily="34" charset="0"/>
              </a:rPr>
              <a:t>)</a:t>
            </a:r>
            <a:r>
              <a:rPr lang="en-US" dirty="0">
                <a:solidFill>
                  <a:srgbClr val="000099"/>
                </a:solidFill>
                <a:latin typeface="Calibri" pitchFamily="34" charset="0"/>
              </a:rPr>
              <a:t>.</a:t>
            </a:r>
            <a:endParaRPr lang="el-GR" dirty="0">
              <a:solidFill>
                <a:srgbClr val="000099"/>
              </a:solidFill>
              <a:latin typeface="Calibri" pitchFamily="34" charset="0"/>
            </a:endParaRPr>
          </a:p>
          <a:p>
            <a:pPr marL="342900" indent="-342900" algn="just">
              <a:lnSpc>
                <a:spcPct val="130000"/>
              </a:lnSpc>
              <a:spcBef>
                <a:spcPts val="1200"/>
              </a:spcBef>
              <a:buClr>
                <a:srgbClr val="000099"/>
              </a:buClr>
              <a:buFont typeface="Wingdings" pitchFamily="2" charset="2"/>
              <a:buChar char="ü"/>
            </a:pPr>
            <a:r>
              <a:rPr lang="el-GR" sz="2400" b="1" dirty="0">
                <a:solidFill>
                  <a:srgbClr val="FF0000"/>
                </a:solidFill>
                <a:latin typeface="Calibri" pitchFamily="34" charset="0"/>
              </a:rPr>
              <a:t>Τεχνική πρόβλεψης</a:t>
            </a:r>
          </a:p>
          <a:p>
            <a:pPr marL="800100" lvl="1" indent="-342900" algn="just">
              <a:lnSpc>
                <a:spcPct val="13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l-GR" dirty="0">
                <a:solidFill>
                  <a:srgbClr val="000099"/>
                </a:solidFill>
                <a:latin typeface="Calibri" pitchFamily="34" charset="0"/>
              </a:rPr>
              <a:t>Απλός κινούμενος μέσος όρος (ΚΜΟ, </a:t>
            </a:r>
            <a:r>
              <a:rPr lang="en-US" dirty="0">
                <a:solidFill>
                  <a:srgbClr val="000099"/>
                </a:solidFill>
                <a:latin typeface="Calibri" pitchFamily="34" charset="0"/>
              </a:rPr>
              <a:t>Single Moving Average - SMA</a:t>
            </a:r>
            <a:r>
              <a:rPr lang="el-GR" dirty="0">
                <a:solidFill>
                  <a:srgbClr val="000099"/>
                </a:solidFill>
                <a:latin typeface="Calibri" pitchFamily="34" charset="0"/>
              </a:rPr>
              <a:t>)</a:t>
            </a:r>
            <a:endParaRPr lang="en-US" dirty="0">
              <a:solidFill>
                <a:srgbClr val="000099"/>
              </a:solidFill>
              <a:latin typeface="Calibri" pitchFamily="34" charset="0"/>
            </a:endParaRPr>
          </a:p>
          <a:p>
            <a:pPr marL="1257300" lvl="2" indent="-342900" algn="just">
              <a:lnSpc>
                <a:spcPct val="130000"/>
              </a:lnSpc>
              <a:spcBef>
                <a:spcPts val="0"/>
              </a:spcBef>
              <a:buClr>
                <a:srgbClr val="000099"/>
              </a:buClr>
              <a:buFont typeface="Arial" panose="020B0604020202020204" pitchFamily="34" charset="0"/>
              <a:buChar char="•"/>
            </a:pPr>
            <a:r>
              <a:rPr lang="el-GR" dirty="0">
                <a:solidFill>
                  <a:srgbClr val="000099"/>
                </a:solidFill>
                <a:latin typeface="Calibri" pitchFamily="34" charset="0"/>
              </a:rPr>
              <a:t>Σταθμισμένος απλός κινούμενος μέσος όρος (ΣΚΜΟ, </a:t>
            </a:r>
            <a:r>
              <a:rPr lang="en-US" dirty="0">
                <a:solidFill>
                  <a:srgbClr val="000099"/>
                </a:solidFill>
                <a:latin typeface="Calibri" pitchFamily="34" charset="0"/>
              </a:rPr>
              <a:t>Weighted SMA)</a:t>
            </a:r>
            <a:endParaRPr lang="el-GR" dirty="0">
              <a:solidFill>
                <a:srgbClr val="000099"/>
              </a:solidFill>
              <a:latin typeface="Calibri" pitchFamily="34" charset="0"/>
            </a:endParaRPr>
          </a:p>
          <a:p>
            <a:pPr marL="800100" lvl="1" indent="-342900" algn="just">
              <a:lnSpc>
                <a:spcPct val="13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l-GR" dirty="0">
                <a:solidFill>
                  <a:srgbClr val="000099"/>
                </a:solidFill>
                <a:latin typeface="Calibri" pitchFamily="34" charset="0"/>
              </a:rPr>
              <a:t>Απλή εκθετική εξομάλυνση</a:t>
            </a:r>
            <a:r>
              <a:rPr lang="en-US" dirty="0">
                <a:solidFill>
                  <a:srgbClr val="000099"/>
                </a:solidFill>
                <a:latin typeface="Calibri" pitchFamily="34" charset="0"/>
              </a:rPr>
              <a:t> (</a:t>
            </a:r>
            <a:r>
              <a:rPr lang="el-GR" dirty="0">
                <a:solidFill>
                  <a:srgbClr val="000099"/>
                </a:solidFill>
                <a:latin typeface="Calibri" pitchFamily="34" charset="0"/>
              </a:rPr>
              <a:t>ΕΕ, </a:t>
            </a:r>
            <a:r>
              <a:rPr lang="en-US" dirty="0">
                <a:solidFill>
                  <a:srgbClr val="000099"/>
                </a:solidFill>
                <a:latin typeface="Calibri" pitchFamily="34" charset="0"/>
              </a:rPr>
              <a:t>Single Exponential Smoothing - SES)</a:t>
            </a:r>
            <a:r>
              <a:rPr lang="el-GR" dirty="0">
                <a:solidFill>
                  <a:srgbClr val="000099"/>
                </a:solidFill>
                <a:latin typeface="Calibri" pitchFamily="34" charset="0"/>
              </a:rPr>
              <a:t>.</a:t>
            </a:r>
          </a:p>
        </p:txBody>
      </p:sp>
      <p:sp>
        <p:nvSpPr>
          <p:cNvPr id="6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2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7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2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12" name="Slide Number Placeholder 4"/>
          <p:cNvSpPr txBox="1">
            <a:spLocks/>
          </p:cNvSpPr>
          <p:nvPr/>
        </p:nvSpPr>
        <p:spPr bwMode="auto">
          <a:xfrm>
            <a:off x="8686755" y="6581775"/>
            <a:ext cx="45724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0C58E6-98C0-4072-8B26-9045EAD48514}" type="slidenum">
              <a:rPr lang="el-GR" sz="12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2</a:t>
            </a:fld>
            <a:endParaRPr lang="el-GR" sz="1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0" name="Rektangel 32"/>
          <p:cNvSpPr>
            <a:spLocks noChangeArrowheads="1"/>
          </p:cNvSpPr>
          <p:nvPr/>
        </p:nvSpPr>
        <p:spPr bwMode="auto">
          <a:xfrm>
            <a:off x="-3818" y="0"/>
            <a:ext cx="9147818" cy="548680"/>
          </a:xfrm>
          <a:prstGeom prst="rect">
            <a:avLst/>
          </a:prstGeom>
          <a:gradFill>
            <a:gsLst>
              <a:gs pos="0">
                <a:srgbClr val="002060"/>
              </a:gs>
              <a:gs pos="0">
                <a:srgbClr val="000099">
                  <a:alpha val="50000"/>
                </a:srgbClr>
              </a:gs>
              <a:gs pos="100000">
                <a:srgbClr val="002060"/>
              </a:gs>
            </a:gsLst>
            <a:lin ang="16200000" scaled="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kern="0" noProof="1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srgbClr val="000099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ＭＳ Ｐゴシック" pitchFamily="-97" charset="-128"/>
              </a:rPr>
              <a:t>Στο προηγούμενο μάθημα…</a:t>
            </a:r>
            <a:endParaRPr lang="da-DK" sz="1600" b="1" kern="0" noProof="1"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50800" dist="38100" dir="2700000" algn="tl" rotWithShape="0">
                  <a:srgbClr val="000099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2" name="Rounded Rectangle 1"/>
          <p:cNvSpPr/>
          <p:nvPr/>
        </p:nvSpPr>
        <p:spPr bwMode="auto">
          <a:xfrm>
            <a:off x="1497213" y="1700808"/>
            <a:ext cx="4284476" cy="359931"/>
          </a:xfrm>
          <a:prstGeom prst="roundRect">
            <a:avLst/>
          </a:prstGeom>
          <a:solidFill>
            <a:srgbClr val="92D050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4" name="Rounded Rectangle 13"/>
          <p:cNvSpPr/>
          <p:nvPr/>
        </p:nvSpPr>
        <p:spPr bwMode="auto">
          <a:xfrm>
            <a:off x="1475656" y="3032956"/>
            <a:ext cx="4860540" cy="359931"/>
          </a:xfrm>
          <a:prstGeom prst="roundRect">
            <a:avLst/>
          </a:prstGeom>
          <a:solidFill>
            <a:srgbClr val="92D050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7" name="Rounded Rectangle 16"/>
          <p:cNvSpPr/>
          <p:nvPr/>
        </p:nvSpPr>
        <p:spPr bwMode="auto">
          <a:xfrm>
            <a:off x="1475656" y="5805265"/>
            <a:ext cx="6430086" cy="360039"/>
          </a:xfrm>
          <a:prstGeom prst="roundRect">
            <a:avLst/>
          </a:prstGeom>
          <a:solidFill>
            <a:srgbClr val="92D050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6163123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4" grpId="0" animBg="1"/>
      <p:bldP spid="1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20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19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20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1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20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3" name="Slide Number Placeholder 4"/>
          <p:cNvSpPr txBox="1">
            <a:spLocks/>
          </p:cNvSpPr>
          <p:nvPr/>
        </p:nvSpPr>
        <p:spPr bwMode="auto">
          <a:xfrm>
            <a:off x="8686755" y="6581775"/>
            <a:ext cx="45724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0C58E6-98C0-4072-8B26-9045EAD48514}" type="slidenum">
              <a:rPr lang="el-GR" sz="12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20</a:t>
            </a:fld>
            <a:endParaRPr lang="el-GR" sz="1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Rektangel 32"/>
          <p:cNvSpPr>
            <a:spLocks noChangeArrowheads="1"/>
          </p:cNvSpPr>
          <p:nvPr/>
        </p:nvSpPr>
        <p:spPr bwMode="auto">
          <a:xfrm>
            <a:off x="-3818" y="0"/>
            <a:ext cx="9147818" cy="548680"/>
          </a:xfrm>
          <a:prstGeom prst="rect">
            <a:avLst/>
          </a:prstGeom>
          <a:gradFill>
            <a:gsLst>
              <a:gs pos="0">
                <a:srgbClr val="002060"/>
              </a:gs>
              <a:gs pos="0">
                <a:srgbClr val="000099">
                  <a:alpha val="50000"/>
                </a:srgbClr>
              </a:gs>
              <a:gs pos="100000">
                <a:srgbClr val="002060"/>
              </a:gs>
            </a:gsLst>
            <a:lin ang="16200000" scaled="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kern="0" noProof="1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srgbClr val="000099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ＭＳ Ｐゴシック" pitchFamily="-97" charset="-128"/>
              </a:rPr>
              <a:t>Άσκηση</a:t>
            </a:r>
            <a:endParaRPr lang="da-DK" sz="1600" b="1" kern="0" noProof="1"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50800" dist="38100" dir="2700000" algn="tl" rotWithShape="0">
                  <a:srgbClr val="000099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71500" y="691390"/>
            <a:ext cx="8746242" cy="3208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</a:pPr>
            <a:r>
              <a:rPr lang="el-GR" sz="1500" dirty="0">
                <a:solidFill>
                  <a:srgbClr val="000099"/>
                </a:solidFill>
                <a:latin typeface="Calibri" pitchFamily="34" charset="0"/>
              </a:rPr>
              <a:t>Έστω ότι η ζήτηση ενός προϊόντος για τα έξι (6) τελευταία έτη είναι αυτή που παρουσιάζεται στον πίνακα που ακολουθεί. 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+mj-lt"/>
              <a:buAutoNum type="arabicParenR"/>
            </a:pPr>
            <a:r>
              <a:rPr lang="el-GR" sz="1500" dirty="0">
                <a:solidFill>
                  <a:srgbClr val="000099"/>
                </a:solidFill>
                <a:latin typeface="Calibri" pitchFamily="34" charset="0"/>
              </a:rPr>
              <a:t>Διενεργείστε τις κατάλληλες προβλέψεις για τις περιόδους 4, 5, και 6, χρησιμοποιώντας την τεχνική: </a:t>
            </a:r>
          </a:p>
          <a:p>
            <a:pPr marL="627063" lvl="1" indent="-271463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+mj-lt"/>
              <a:buAutoNum type="romanLcPeriod"/>
            </a:pPr>
            <a:r>
              <a:rPr lang="el-GR" sz="1500" dirty="0">
                <a:solidFill>
                  <a:srgbClr val="000099"/>
                </a:solidFill>
                <a:latin typeface="Calibri" pitchFamily="34" charset="0"/>
              </a:rPr>
              <a:t>του Απλού Κινούμενου Μέσου Όρου για Ν=3 περιόδους.</a:t>
            </a:r>
          </a:p>
          <a:p>
            <a:pPr marL="627063" lvl="1" indent="-271463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+mj-lt"/>
              <a:buAutoNum type="romanLcPeriod"/>
            </a:pPr>
            <a:r>
              <a:rPr lang="el-GR" sz="1500" dirty="0">
                <a:solidFill>
                  <a:srgbClr val="000099"/>
                </a:solidFill>
                <a:latin typeface="Calibri" pitchFamily="34" charset="0"/>
              </a:rPr>
              <a:t>του Σταθμισμένου Απλού Κινούμενου Μέσου Όρου για Ν=3 περιόδους με βάρη 0,5-0,3-0,2.</a:t>
            </a:r>
          </a:p>
          <a:p>
            <a:pPr marL="627063" lvl="1" indent="-271463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+mj-lt"/>
              <a:buAutoNum type="romanLcPeriod"/>
            </a:pPr>
            <a:r>
              <a:rPr lang="el-GR" sz="1500" dirty="0">
                <a:solidFill>
                  <a:srgbClr val="000099"/>
                </a:solidFill>
                <a:latin typeface="Calibri" pitchFamily="34" charset="0"/>
              </a:rPr>
              <a:t>της απλής εκθετικής εξομάλυνσης με α=0,2 (για την πρόβλεψη της τρίτης περιόδου χρησιμοποιήστε τον μέσο όρο των δύο πρώτων περιόδων).</a:t>
            </a:r>
          </a:p>
          <a:p>
            <a:pPr marL="400050" indent="-40005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+mj-lt"/>
              <a:buAutoNum type="arabicParenR"/>
            </a:pPr>
            <a:r>
              <a:rPr lang="el-GR" sz="1500" dirty="0" err="1">
                <a:solidFill>
                  <a:srgbClr val="000099"/>
                </a:solidFill>
                <a:latin typeface="Calibri" pitchFamily="34" charset="0"/>
              </a:rPr>
              <a:t>Ποιό</a:t>
            </a:r>
            <a:r>
              <a:rPr lang="el-GR" sz="1500" dirty="0">
                <a:solidFill>
                  <a:srgbClr val="000099"/>
                </a:solidFill>
                <a:latin typeface="Calibri" pitchFamily="34" charset="0"/>
              </a:rPr>
              <a:t> μοντέλο προβλέπει καλύτερα τη χρονοσειρά βάσει του κριτηρίου </a:t>
            </a:r>
            <a:r>
              <a:rPr lang="en-US" sz="1500" dirty="0">
                <a:solidFill>
                  <a:srgbClr val="000099"/>
                </a:solidFill>
                <a:latin typeface="Calibri" pitchFamily="34" charset="0"/>
              </a:rPr>
              <a:t>MAPE; (</a:t>
            </a:r>
            <a:r>
              <a:rPr lang="el-GR" sz="1500" dirty="0">
                <a:solidFill>
                  <a:srgbClr val="000099"/>
                </a:solidFill>
                <a:latin typeface="Calibri" pitchFamily="34" charset="0"/>
              </a:rPr>
              <a:t>Για την απάντηση στο ερώτημα να χρησιμοποιήσετε τις προβλέψεις των περιόδων 4, 5, και 6).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4391223"/>
              </p:ext>
            </p:extLst>
          </p:nvPr>
        </p:nvGraphicFramePr>
        <p:xfrm>
          <a:off x="3817167" y="3897052"/>
          <a:ext cx="1570037" cy="195668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7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2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100" b="1" u="none" strike="noStrike" dirty="0">
                          <a:effectLst/>
                        </a:rPr>
                        <a:t>Περίοδος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100" b="1" u="none" strike="noStrike" dirty="0">
                          <a:effectLst/>
                        </a:rPr>
                        <a:t>Ζήτηση [</a:t>
                      </a:r>
                      <a:r>
                        <a:rPr lang="en-US" sz="1100" b="1" u="none" strike="noStrike" dirty="0" err="1">
                          <a:effectLst/>
                        </a:rPr>
                        <a:t>D</a:t>
                      </a:r>
                      <a:r>
                        <a:rPr lang="en-US" sz="1100" b="1" u="none" strike="noStrike" baseline="-25000" dirty="0" err="1">
                          <a:effectLst/>
                        </a:rPr>
                        <a:t>t</a:t>
                      </a:r>
                      <a:r>
                        <a:rPr lang="en-US" sz="1100" b="1" u="none" strike="noStrike" dirty="0">
                          <a:effectLst/>
                        </a:rPr>
                        <a:t>]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100" u="none" strike="noStrike">
                          <a:effectLst/>
                        </a:rPr>
                        <a:t>1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100" u="none" strike="noStrike">
                          <a:effectLst/>
                        </a:rPr>
                        <a:t>3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100" u="none" strike="noStrike">
                          <a:effectLst/>
                        </a:rPr>
                        <a:t>2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100" u="none" strike="noStrike">
                          <a:effectLst/>
                        </a:rPr>
                        <a:t>4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100" u="none" strike="noStrike">
                          <a:effectLst/>
                        </a:rPr>
                        <a:t>3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100" u="none" strike="noStrike">
                          <a:effectLst/>
                        </a:rPr>
                        <a:t>2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100" u="none" strike="noStrike">
                          <a:effectLst/>
                        </a:rPr>
                        <a:t>4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100" u="none" strike="noStrike">
                          <a:effectLst/>
                        </a:rPr>
                        <a:t>6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100" u="none" strike="noStrike">
                          <a:effectLst/>
                        </a:rPr>
                        <a:t>5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100" u="none" strike="noStrike">
                          <a:effectLst/>
                        </a:rPr>
                        <a:t>1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100" u="none" strike="noStrike">
                          <a:effectLst/>
                        </a:rPr>
                        <a:t>6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100" u="none" strike="noStrike" dirty="0">
                          <a:effectLst/>
                        </a:rPr>
                        <a:t>2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7225335"/>
      </p:ext>
    </p:extLst>
  </p:cSld>
  <p:clrMapOvr>
    <a:masterClrMapping/>
  </p:clrMapOvr>
  <p:transition>
    <p:dissolv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21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19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21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1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21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3" name="Slide Number Placeholder 4"/>
          <p:cNvSpPr txBox="1">
            <a:spLocks/>
          </p:cNvSpPr>
          <p:nvPr/>
        </p:nvSpPr>
        <p:spPr bwMode="auto">
          <a:xfrm>
            <a:off x="8686755" y="6581775"/>
            <a:ext cx="45724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0C58E6-98C0-4072-8B26-9045EAD48514}" type="slidenum">
              <a:rPr lang="el-GR" sz="12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21</a:t>
            </a:fld>
            <a:endParaRPr lang="el-GR" sz="1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Rektangel 32"/>
          <p:cNvSpPr>
            <a:spLocks noChangeArrowheads="1"/>
          </p:cNvSpPr>
          <p:nvPr/>
        </p:nvSpPr>
        <p:spPr bwMode="auto">
          <a:xfrm>
            <a:off x="-3818" y="0"/>
            <a:ext cx="9147818" cy="548680"/>
          </a:xfrm>
          <a:prstGeom prst="rect">
            <a:avLst/>
          </a:prstGeom>
          <a:gradFill>
            <a:gsLst>
              <a:gs pos="0">
                <a:srgbClr val="002060"/>
              </a:gs>
              <a:gs pos="0">
                <a:srgbClr val="000099">
                  <a:alpha val="50000"/>
                </a:srgbClr>
              </a:gs>
              <a:gs pos="100000">
                <a:srgbClr val="002060"/>
              </a:gs>
            </a:gsLst>
            <a:lin ang="16200000" scaled="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kern="0" noProof="1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srgbClr val="000099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ＭＳ Ｐゴシック" pitchFamily="-97" charset="-128"/>
              </a:rPr>
              <a:t>Λύση</a:t>
            </a:r>
            <a:endParaRPr lang="da-DK" sz="1600" b="1" kern="0" noProof="1"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50800" dist="38100" dir="2700000" algn="tl" rotWithShape="0">
                  <a:srgbClr val="000099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71500" y="691390"/>
            <a:ext cx="8746242" cy="402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</a:pPr>
            <a:r>
              <a:rPr lang="el-GR" sz="1500" dirty="0">
                <a:solidFill>
                  <a:srgbClr val="000099"/>
                </a:solidFill>
                <a:latin typeface="Calibri" pitchFamily="34" charset="0"/>
              </a:rPr>
              <a:t>Απλός Κινούμενος Μέσος Όρος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8449556"/>
              </p:ext>
            </p:extLst>
          </p:nvPr>
        </p:nvGraphicFramePr>
        <p:xfrm>
          <a:off x="3817167" y="691390"/>
          <a:ext cx="5356226" cy="15621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7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2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83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9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Περίοδος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Ζήτηση [</a:t>
                      </a:r>
                      <a:r>
                        <a:rPr lang="en-US" sz="1100" b="1" u="none" strike="noStrike" dirty="0" err="1">
                          <a:effectLst/>
                        </a:rPr>
                        <a:t>D</a:t>
                      </a:r>
                      <a:r>
                        <a:rPr lang="en-US" sz="1100" b="1" u="none" strike="noStrike" baseline="-25000" dirty="0" err="1">
                          <a:effectLst/>
                        </a:rPr>
                        <a:t>t</a:t>
                      </a:r>
                      <a:r>
                        <a:rPr lang="en-US" sz="1100" b="1" u="none" strike="noStrike" dirty="0">
                          <a:effectLst/>
                        </a:rPr>
                        <a:t>]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Πρόβλεψη [</a:t>
                      </a:r>
                      <a:r>
                        <a:rPr lang="en-US" sz="1100" b="1" u="none" strike="noStrike">
                          <a:effectLst/>
                        </a:rPr>
                        <a:t>F</a:t>
                      </a:r>
                      <a:r>
                        <a:rPr lang="en-US" sz="1100" b="1" u="none" strike="noStrike" baseline="-25000">
                          <a:effectLst/>
                        </a:rPr>
                        <a:t>t</a:t>
                      </a:r>
                      <a:r>
                        <a:rPr lang="en-US" sz="1100" b="1" u="none" strike="noStrike">
                          <a:effectLst/>
                        </a:rPr>
                        <a:t>]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Σφάλμα [</a:t>
                      </a:r>
                      <a:r>
                        <a:rPr lang="en-US" sz="1100" b="1" u="none" strike="noStrike">
                          <a:effectLst/>
                        </a:rPr>
                        <a:t>e</a:t>
                      </a:r>
                      <a:r>
                        <a:rPr lang="en-US" sz="1100" b="1" u="none" strike="noStrike" baseline="-25000">
                          <a:effectLst/>
                        </a:rPr>
                        <a:t>t</a:t>
                      </a:r>
                      <a:r>
                        <a:rPr lang="en-US" sz="1100" b="1" u="none" strike="noStrike">
                          <a:effectLst/>
                        </a:rPr>
                        <a:t>]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>
                          <a:effectLst/>
                        </a:rPr>
                        <a:t>MAD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>
                          <a:effectLst/>
                        </a:rPr>
                        <a:t>MSE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MAPE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l-GR" sz="11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l-GR" sz="11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l-GR" sz="11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l-GR" sz="11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l-GR" sz="11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l-GR" sz="11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l-GR" sz="11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l-GR" sz="11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l-GR" sz="11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l-GR" sz="11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l-GR" sz="11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l-GR" sz="11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  <a:r>
                        <a:rPr lang="el-GR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0,25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l-GR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0,5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l-GR" sz="11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l-GR" sz="11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l-GR" sz="11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l-GR" sz="11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0,75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287524" y="1101420"/>
                <a:ext cx="2700300" cy="10618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16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𝑴𝑨𝑫</m:t>
                      </m:r>
                      <m:r>
                        <a:rPr lang="en-US" sz="16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16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l-GR" sz="16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sz="16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𝟔𝟕</m:t>
                      </m:r>
                    </m:oMath>
                  </m:oMathPara>
                </a14:m>
                <a:endParaRPr lang="el-GR" sz="1600" b="1" i="1" dirty="0">
                  <a:solidFill>
                    <a:schemeClr val="bg2"/>
                  </a:solidFill>
                  <a:latin typeface="Cambria Math" panose="02040503050406030204" pitchFamily="18" charset="0"/>
                </a:endParaRPr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1600" b="1" i="1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𝑴</m:t>
                      </m:r>
                      <m:r>
                        <a:rPr lang="en-US" sz="16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𝑺𝑬</m:t>
                      </m:r>
                      <m:r>
                        <a:rPr lang="el-GR" sz="1600" b="1" i="1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16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l-GR" sz="16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sz="16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𝟔𝟕</m:t>
                      </m:r>
                    </m:oMath>
                  </m:oMathPara>
                </a14:m>
                <a:endParaRPr lang="en-US" sz="1600" b="1" i="1" dirty="0">
                  <a:solidFill>
                    <a:schemeClr val="bg2"/>
                  </a:solidFill>
                  <a:latin typeface="Cambria Math" panose="02040503050406030204" pitchFamily="18" charset="0"/>
                </a:endParaRPr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1600" b="1" i="1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𝑴</m:t>
                      </m:r>
                      <m:r>
                        <a:rPr lang="en-US" sz="16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𝑨𝑷𝑬</m:t>
                      </m:r>
                      <m:r>
                        <a:rPr lang="el-GR" sz="1600" b="1" i="1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16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l-GR" sz="16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sz="16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𝟐𝟓𝟎𝟎</m:t>
                      </m:r>
                      <m:r>
                        <a:rPr lang="el-GR" sz="16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en-US" sz="16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𝟐𝟓</m:t>
                      </m:r>
                      <m:r>
                        <a:rPr lang="el-GR" sz="16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sz="16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𝟎𝟎</m:t>
                      </m:r>
                      <m:r>
                        <a:rPr lang="en-US" sz="16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%</m:t>
                      </m:r>
                    </m:oMath>
                  </m:oMathPara>
                </a14:m>
                <a:endParaRPr lang="el-GR" sz="1600" b="1" i="1" dirty="0">
                  <a:solidFill>
                    <a:schemeClr val="bg2"/>
                  </a:solidFill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524" y="1101420"/>
                <a:ext cx="2700300" cy="1061829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38377" y="2705688"/>
            <a:ext cx="8746242" cy="438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</a:pPr>
            <a:r>
              <a:rPr lang="el-GR" sz="1500" dirty="0">
                <a:solidFill>
                  <a:srgbClr val="000099"/>
                </a:solidFill>
                <a:latin typeface="Calibri" pitchFamily="34" charset="0"/>
              </a:rPr>
              <a:t>Σταθμισμένος Απλός Κινούμενος Μέσος Όρος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7743187"/>
              </p:ext>
            </p:extLst>
          </p:nvPr>
        </p:nvGraphicFramePr>
        <p:xfrm>
          <a:off x="3784044" y="2705688"/>
          <a:ext cx="5356226" cy="15621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7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2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83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9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Περίοδος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Ζήτηση [</a:t>
                      </a:r>
                      <a:r>
                        <a:rPr lang="en-US" sz="1100" b="1" u="none" strike="noStrike" dirty="0" err="1">
                          <a:effectLst/>
                        </a:rPr>
                        <a:t>D</a:t>
                      </a:r>
                      <a:r>
                        <a:rPr lang="en-US" sz="1100" b="1" u="none" strike="noStrike" baseline="-25000" dirty="0" err="1">
                          <a:effectLst/>
                        </a:rPr>
                        <a:t>t</a:t>
                      </a:r>
                      <a:r>
                        <a:rPr lang="en-US" sz="1100" b="1" u="none" strike="noStrike" dirty="0">
                          <a:effectLst/>
                        </a:rPr>
                        <a:t>]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Πρόβλεψη [</a:t>
                      </a:r>
                      <a:r>
                        <a:rPr lang="en-US" sz="1100" b="1" u="none" strike="noStrike">
                          <a:effectLst/>
                        </a:rPr>
                        <a:t>F</a:t>
                      </a:r>
                      <a:r>
                        <a:rPr lang="en-US" sz="1100" b="1" u="none" strike="noStrike" baseline="-25000">
                          <a:effectLst/>
                        </a:rPr>
                        <a:t>t</a:t>
                      </a:r>
                      <a:r>
                        <a:rPr lang="en-US" sz="1100" b="1" u="none" strike="noStrike">
                          <a:effectLst/>
                        </a:rPr>
                        <a:t>]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Σφάλμα [</a:t>
                      </a:r>
                      <a:r>
                        <a:rPr lang="en-US" sz="1100" b="1" u="none" strike="noStrike">
                          <a:effectLst/>
                        </a:rPr>
                        <a:t>e</a:t>
                      </a:r>
                      <a:r>
                        <a:rPr lang="en-US" sz="1100" b="1" u="none" strike="noStrike" baseline="-25000">
                          <a:effectLst/>
                        </a:rPr>
                        <a:t>t</a:t>
                      </a:r>
                      <a:r>
                        <a:rPr lang="en-US" sz="1100" b="1" u="none" strike="noStrike">
                          <a:effectLst/>
                        </a:rPr>
                        <a:t>]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>
                          <a:effectLst/>
                        </a:rPr>
                        <a:t>MAD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>
                          <a:effectLst/>
                        </a:rPr>
                        <a:t>MSE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MAPE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l-GR" sz="11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l-GR" sz="11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l-GR" sz="11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l-GR" sz="11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l-GR" sz="11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l-GR" sz="11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l-GR" sz="11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l-GR" sz="11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l-GR" sz="11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l-GR" sz="11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l-GR" sz="11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l-GR" sz="11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l-GR" sz="11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l-GR" sz="11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l-GR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0,0333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  <a:r>
                        <a:rPr lang="el-GR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2,7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l-GR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0,7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0,7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0,49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0,35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l-GR" sz="11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l-GR" sz="11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l-GR" sz="11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l-GR" sz="11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1,14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0,5833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254400" y="3115718"/>
                <a:ext cx="2661415" cy="10618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16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𝑴𝑨𝑫</m:t>
                      </m:r>
                      <m:r>
                        <a:rPr lang="en-US" sz="16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16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l-GR" sz="16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sz="16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𝟓𝟑</m:t>
                      </m:r>
                    </m:oMath>
                  </m:oMathPara>
                </a14:m>
                <a:endParaRPr lang="el-GR" sz="1600" b="1" i="1" dirty="0">
                  <a:solidFill>
                    <a:schemeClr val="bg2"/>
                  </a:solidFill>
                  <a:latin typeface="Cambria Math" panose="02040503050406030204" pitchFamily="18" charset="0"/>
                </a:endParaRPr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1600" b="1" i="1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𝑴</m:t>
                      </m:r>
                      <m:r>
                        <a:rPr lang="en-US" sz="16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𝑺𝑬</m:t>
                      </m:r>
                      <m:r>
                        <a:rPr lang="el-GR" sz="1600" b="1" i="1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16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l-GR" sz="16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sz="16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𝟑𝟖</m:t>
                      </m:r>
                    </m:oMath>
                  </m:oMathPara>
                </a14:m>
                <a:endParaRPr lang="en-US" sz="1600" b="1" i="1" dirty="0">
                  <a:solidFill>
                    <a:schemeClr val="bg2"/>
                  </a:solidFill>
                  <a:latin typeface="Cambria Math" panose="02040503050406030204" pitchFamily="18" charset="0"/>
                </a:endParaRPr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1600" b="1" i="1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𝑴</m:t>
                      </m:r>
                      <m:r>
                        <a:rPr lang="en-US" sz="16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𝑨𝑷𝑬</m:t>
                      </m:r>
                      <m:r>
                        <a:rPr lang="el-GR" sz="1600" b="1" i="1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16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l-GR" sz="16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sz="16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𝟏𝟗𝟒𝟒</m:t>
                      </m:r>
                      <m:r>
                        <a:rPr lang="el-GR" sz="16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el-GR" sz="16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𝟏𝟗</m:t>
                      </m:r>
                      <m:r>
                        <a:rPr lang="el-GR" sz="16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sz="16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𝟒𝟒</m:t>
                      </m:r>
                      <m:r>
                        <a:rPr lang="en-US" sz="16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%</m:t>
                      </m:r>
                    </m:oMath>
                  </m:oMathPara>
                </a14:m>
                <a:endParaRPr lang="el-GR" sz="1600" b="1" i="1" dirty="0">
                  <a:solidFill>
                    <a:schemeClr val="bg2"/>
                  </a:solidFill>
                </a:endParaRP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400" y="3115718"/>
                <a:ext cx="2661415" cy="106182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40289" y="4653136"/>
            <a:ext cx="8746242" cy="438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</a:pPr>
            <a:r>
              <a:rPr lang="el-GR" sz="1500" dirty="0">
                <a:solidFill>
                  <a:srgbClr val="000099"/>
                </a:solidFill>
                <a:latin typeface="Calibri" pitchFamily="34" charset="0"/>
              </a:rPr>
              <a:t>Απλή Εκθετική Εξομάλυνση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9736309"/>
              </p:ext>
            </p:extLst>
          </p:nvPr>
        </p:nvGraphicFramePr>
        <p:xfrm>
          <a:off x="3629222" y="4642832"/>
          <a:ext cx="5356226" cy="15621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7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2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83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9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Περίοδος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Ζήτηση [</a:t>
                      </a:r>
                      <a:r>
                        <a:rPr lang="en-US" sz="1100" b="1" u="none" strike="noStrike" dirty="0" err="1">
                          <a:effectLst/>
                        </a:rPr>
                        <a:t>D</a:t>
                      </a:r>
                      <a:r>
                        <a:rPr lang="en-US" sz="1100" b="1" u="none" strike="noStrike" baseline="-25000" dirty="0" err="1">
                          <a:effectLst/>
                        </a:rPr>
                        <a:t>t</a:t>
                      </a:r>
                      <a:r>
                        <a:rPr lang="en-US" sz="1100" b="1" u="none" strike="noStrike" dirty="0">
                          <a:effectLst/>
                        </a:rPr>
                        <a:t>]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Πρόβλεψη [</a:t>
                      </a:r>
                      <a:r>
                        <a:rPr lang="en-US" sz="1100" b="1" u="none" strike="noStrike">
                          <a:effectLst/>
                        </a:rPr>
                        <a:t>F</a:t>
                      </a:r>
                      <a:r>
                        <a:rPr lang="en-US" sz="1100" b="1" u="none" strike="noStrike" baseline="-25000">
                          <a:effectLst/>
                        </a:rPr>
                        <a:t>t</a:t>
                      </a:r>
                      <a:r>
                        <a:rPr lang="en-US" sz="1100" b="1" u="none" strike="noStrike">
                          <a:effectLst/>
                        </a:rPr>
                        <a:t>]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Σφάλμα [</a:t>
                      </a:r>
                      <a:r>
                        <a:rPr lang="en-US" sz="1100" b="1" u="none" strike="noStrike">
                          <a:effectLst/>
                        </a:rPr>
                        <a:t>e</a:t>
                      </a:r>
                      <a:r>
                        <a:rPr lang="en-US" sz="1100" b="1" u="none" strike="noStrike" baseline="-25000">
                          <a:effectLst/>
                        </a:rPr>
                        <a:t>t</a:t>
                      </a:r>
                      <a:r>
                        <a:rPr lang="en-US" sz="1100" b="1" u="none" strike="noStrike">
                          <a:effectLst/>
                        </a:rPr>
                        <a:t>]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>
                          <a:effectLst/>
                        </a:rPr>
                        <a:t>MAD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>
                          <a:effectLst/>
                        </a:rPr>
                        <a:t>MSE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MAPE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l-GR" sz="11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l-GR" sz="11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l-GR" sz="11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l-GR" sz="11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l-GR" sz="11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l-GR" sz="11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l-GR" sz="11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l-GR" sz="11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l-GR" sz="11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l-GR" sz="11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l-GR" sz="11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l-GR" sz="11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l-GR" sz="11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l-GR" sz="11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l-GR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0,166667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+0</a:t>
                      </a:r>
                      <a:r>
                        <a:rPr lang="el-GR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0,7056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0,21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3,328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l-GR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1,328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1,328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1,763584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0,664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l-GR" sz="11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l-GR" sz="11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l-GR" sz="11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l-GR" sz="11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2,668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2,719184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1,040667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256313" y="5063166"/>
                <a:ext cx="2700300" cy="10618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16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𝑴𝑨𝑫</m:t>
                      </m:r>
                      <m:r>
                        <a:rPr lang="en-US" sz="16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16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l-GR" sz="16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sz="16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𝟖𝟗</m:t>
                      </m:r>
                    </m:oMath>
                  </m:oMathPara>
                </a14:m>
                <a:endParaRPr lang="el-GR" sz="1600" b="1" i="1" dirty="0">
                  <a:solidFill>
                    <a:schemeClr val="bg2"/>
                  </a:solidFill>
                  <a:latin typeface="Cambria Math" panose="02040503050406030204" pitchFamily="18" charset="0"/>
                </a:endParaRPr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1600" b="1" i="1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𝑴</m:t>
                      </m:r>
                      <m:r>
                        <a:rPr lang="en-US" sz="16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𝑺𝑬</m:t>
                      </m:r>
                      <m:r>
                        <a:rPr lang="el-GR" sz="1600" b="1" i="1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16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l-GR" sz="16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sz="16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𝟗𝟏</m:t>
                      </m:r>
                    </m:oMath>
                  </m:oMathPara>
                </a14:m>
                <a:endParaRPr lang="en-US" sz="1600" b="1" i="1" dirty="0">
                  <a:solidFill>
                    <a:schemeClr val="bg2"/>
                  </a:solidFill>
                  <a:latin typeface="Cambria Math" panose="02040503050406030204" pitchFamily="18" charset="0"/>
                </a:endParaRPr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1600" b="1" i="1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𝑴</m:t>
                      </m:r>
                      <m:r>
                        <a:rPr lang="en-US" sz="16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𝑨𝑷𝑬</m:t>
                      </m:r>
                      <m:r>
                        <a:rPr lang="el-GR" sz="1600" b="1" i="1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16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l-GR" sz="16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,,</m:t>
                      </m:r>
                      <m:r>
                        <a:rPr lang="el-GR" sz="16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𝟑𝟒𝟔𝟗</m:t>
                      </m:r>
                      <m:r>
                        <a:rPr lang="en-US" sz="16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l-GR" sz="16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𝟑𝟒</m:t>
                      </m:r>
                      <m:r>
                        <a:rPr lang="el-GR" sz="16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sz="16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𝟔𝟗</m:t>
                      </m:r>
                      <m:r>
                        <a:rPr lang="en-US" sz="16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%</m:t>
                      </m:r>
                    </m:oMath>
                  </m:oMathPara>
                </a14:m>
                <a:endParaRPr lang="el-GR" sz="1600" b="1" i="1" dirty="0">
                  <a:solidFill>
                    <a:schemeClr val="bg2"/>
                  </a:solidFill>
                </a:endParaRPr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313" y="5063166"/>
                <a:ext cx="2700300" cy="106182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Down Arrow 2"/>
          <p:cNvSpPr/>
          <p:nvPr/>
        </p:nvSpPr>
        <p:spPr bwMode="auto">
          <a:xfrm rot="5400000">
            <a:off x="2895747" y="3678109"/>
            <a:ext cx="580196" cy="540060"/>
          </a:xfrm>
          <a:prstGeom prst="downArrow">
            <a:avLst/>
          </a:prstGeom>
          <a:solidFill>
            <a:srgbClr val="0099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2230937"/>
      </p:ext>
    </p:extLst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8922680"/>
              </p:ext>
            </p:extLst>
          </p:nvPr>
        </p:nvGraphicFramePr>
        <p:xfrm>
          <a:off x="50" y="1051586"/>
          <a:ext cx="9143951" cy="4206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92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16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146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146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538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60826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l-GR" sz="1800" b="1" dirty="0">
                          <a:latin typeface="Calibri" panose="020F0502020204030204" pitchFamily="34" charset="0"/>
                        </a:rPr>
                        <a:t>Χωρίς εποχικότητα</a:t>
                      </a:r>
                      <a:endParaRPr lang="en-US" sz="1800" b="1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sz="1800" b="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1" dirty="0">
                          <a:latin typeface="Calibri" panose="020F0502020204030204" pitchFamily="34" charset="0"/>
                        </a:rPr>
                        <a:t>Με Εποχικότητα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sz="1800" b="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26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1" dirty="0">
                          <a:latin typeface="Calibri" panose="020F0502020204030204" pitchFamily="34" charset="0"/>
                        </a:rPr>
                        <a:t>Χωρίς</a:t>
                      </a:r>
                      <a:r>
                        <a:rPr lang="el-GR" sz="1800" b="1" baseline="0" dirty="0">
                          <a:latin typeface="Calibri" panose="020F0502020204030204" pitchFamily="34" charset="0"/>
                        </a:rPr>
                        <a:t> τάση</a:t>
                      </a:r>
                      <a:endParaRPr lang="en-US" sz="1800" b="1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0" dirty="0">
                          <a:latin typeface="Calibri" panose="020F0502020204030204" pitchFamily="34" charset="0"/>
                        </a:rPr>
                        <a:t>Απλός Κινούμενος Μέσος Όρος</a:t>
                      </a:r>
                    </a:p>
                    <a:p>
                      <a:pPr algn="ctr"/>
                      <a:endParaRPr lang="en-US" sz="1800" b="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0" dirty="0">
                          <a:latin typeface="Calibri" panose="020F0502020204030204" pitchFamily="34" charset="0"/>
                        </a:rPr>
                        <a:t>Απλή Εκθετική Εξομάλυνση</a:t>
                      </a:r>
                    </a:p>
                    <a:p>
                      <a:pPr algn="ctr"/>
                      <a:endParaRPr lang="en-US" sz="1800" b="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0" dirty="0">
                          <a:latin typeface="Calibri" panose="020F0502020204030204" pitchFamily="34" charset="0"/>
                        </a:rPr>
                        <a:t>Εποχικότητα προσθετική</a:t>
                      </a:r>
                      <a:endParaRPr lang="en-US" sz="1800" b="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0" dirty="0">
                          <a:latin typeface="Calibri" panose="020F0502020204030204" pitchFamily="34" charset="0"/>
                        </a:rPr>
                        <a:t>Εποχικότητα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0" dirty="0">
                          <a:latin typeface="Calibri" panose="020F0502020204030204" pitchFamily="34" charset="0"/>
                        </a:rPr>
                        <a:t>πολλαπλασιαστική</a:t>
                      </a:r>
                      <a:endParaRPr lang="en-US" sz="1800" b="0" dirty="0">
                        <a:latin typeface="Calibri" panose="020F0502020204030204" pitchFamily="34" charset="0"/>
                      </a:endParaRPr>
                    </a:p>
                    <a:p>
                      <a:pPr algn="ctr"/>
                      <a:endParaRPr lang="en-US" sz="1800" b="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26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1" dirty="0">
                          <a:latin typeface="Calibri" panose="020F0502020204030204" pitchFamily="34" charset="0"/>
                        </a:rPr>
                        <a:t>Με Τάση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0" dirty="0">
                          <a:latin typeface="Calibri" panose="020F0502020204030204" pitchFamily="34" charset="0"/>
                        </a:rPr>
                        <a:t>Διπλός</a:t>
                      </a:r>
                      <a:r>
                        <a:rPr lang="el-GR" sz="1800" b="0" baseline="0" dirty="0"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l-GR" sz="1800" b="0" dirty="0">
                          <a:latin typeface="Calibri" panose="020F0502020204030204" pitchFamily="34" charset="0"/>
                        </a:rPr>
                        <a:t>Κινούμενος Μέσος Όρος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0" dirty="0">
                          <a:latin typeface="Calibri" panose="020F0502020204030204" pitchFamily="34" charset="0"/>
                        </a:rPr>
                        <a:t>Διπλή Εκθετική Εξομάλυνση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latin typeface="Calibri" panose="020F0502020204030204" pitchFamily="34" charset="0"/>
                        </a:rPr>
                        <a:t>Holt</a:t>
                      </a:r>
                      <a:r>
                        <a:rPr lang="en-US" sz="1800" b="0" baseline="0" dirty="0">
                          <a:latin typeface="Calibri" panose="020F0502020204030204" pitchFamily="34" charset="0"/>
                        </a:rPr>
                        <a:t> Winters’ </a:t>
                      </a:r>
                      <a:r>
                        <a:rPr lang="el-GR" sz="1800" b="0" baseline="0" dirty="0">
                          <a:latin typeface="Calibri" panose="020F0502020204030204" pitchFamily="34" charset="0"/>
                        </a:rPr>
                        <a:t>προσθετική</a:t>
                      </a:r>
                      <a:endParaRPr lang="el-GR" sz="1800" b="0" dirty="0">
                        <a:latin typeface="Calibri" panose="020F0502020204030204" pitchFamily="34" charset="0"/>
                      </a:endParaRPr>
                    </a:p>
                    <a:p>
                      <a:pPr algn="ctr"/>
                      <a:endParaRPr lang="en-US" sz="1800" b="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latin typeface="Calibri" panose="020F0502020204030204" pitchFamily="34" charset="0"/>
                        </a:rPr>
                        <a:t>Holt</a:t>
                      </a:r>
                      <a:r>
                        <a:rPr lang="en-US" sz="1800" b="0" baseline="0" dirty="0">
                          <a:latin typeface="Calibri" panose="020F0502020204030204" pitchFamily="34" charset="0"/>
                        </a:rPr>
                        <a:t> Winters’ </a:t>
                      </a:r>
                      <a:endParaRPr lang="el-GR" sz="1800" b="0" baseline="0" dirty="0"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0" baseline="0" dirty="0">
                          <a:latin typeface="Calibri" panose="020F0502020204030204" pitchFamily="34" charset="0"/>
                        </a:rPr>
                        <a:t>πολλαπλασιαστική</a:t>
                      </a:r>
                      <a:endParaRPr lang="el-GR" sz="1800" b="0" dirty="0">
                        <a:latin typeface="Calibri" panose="020F0502020204030204" pitchFamily="34" charset="0"/>
                      </a:endParaRPr>
                    </a:p>
                    <a:p>
                      <a:pPr algn="ctr"/>
                      <a:endParaRPr lang="en-US" sz="1800" b="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3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7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3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12" name="Slide Number Placeholder 4"/>
          <p:cNvSpPr txBox="1">
            <a:spLocks/>
          </p:cNvSpPr>
          <p:nvPr/>
        </p:nvSpPr>
        <p:spPr bwMode="auto">
          <a:xfrm>
            <a:off x="8686755" y="6581775"/>
            <a:ext cx="45724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0C58E6-98C0-4072-8B26-9045EAD48514}" type="slidenum">
              <a:rPr lang="el-GR" sz="12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3</a:t>
            </a:fld>
            <a:endParaRPr lang="el-GR" sz="1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0" name="Rektangel 32"/>
          <p:cNvSpPr>
            <a:spLocks noChangeArrowheads="1"/>
          </p:cNvSpPr>
          <p:nvPr/>
        </p:nvSpPr>
        <p:spPr bwMode="auto">
          <a:xfrm>
            <a:off x="-3818" y="0"/>
            <a:ext cx="9147818" cy="548680"/>
          </a:xfrm>
          <a:prstGeom prst="rect">
            <a:avLst/>
          </a:prstGeom>
          <a:gradFill>
            <a:gsLst>
              <a:gs pos="0">
                <a:srgbClr val="002060"/>
              </a:gs>
              <a:gs pos="0">
                <a:srgbClr val="000099">
                  <a:alpha val="50000"/>
                </a:srgbClr>
              </a:gs>
              <a:gs pos="100000">
                <a:srgbClr val="002060"/>
              </a:gs>
            </a:gsLst>
            <a:lin ang="16200000" scaled="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kern="0" noProof="1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srgbClr val="000099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ＭＳ Ｐゴシック" pitchFamily="-97" charset="-128"/>
              </a:rPr>
              <a:t>Βασικά μοντέλα προβλέψεων</a:t>
            </a:r>
            <a:endParaRPr lang="da-DK" sz="1600" b="1" kern="0" noProof="1"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50800" dist="38100" dir="2700000" algn="tl" rotWithShape="0">
                  <a:srgbClr val="000099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2542457" y="1628800"/>
            <a:ext cx="2772308" cy="1800200"/>
          </a:xfrm>
          <a:prstGeom prst="roundRect">
            <a:avLst/>
          </a:prstGeom>
          <a:solidFill>
            <a:srgbClr val="92D050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3" name="Rounded Rectangle 12"/>
          <p:cNvSpPr/>
          <p:nvPr/>
        </p:nvSpPr>
        <p:spPr bwMode="auto">
          <a:xfrm>
            <a:off x="2555776" y="1160748"/>
            <a:ext cx="2772308" cy="324036"/>
          </a:xfrm>
          <a:prstGeom prst="roundRect">
            <a:avLst/>
          </a:prstGeom>
          <a:solidFill>
            <a:schemeClr val="tx1">
              <a:alpha val="30000"/>
            </a:schemeClr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4" name="Rounded Rectangle 13"/>
          <p:cNvSpPr/>
          <p:nvPr/>
        </p:nvSpPr>
        <p:spPr bwMode="auto">
          <a:xfrm>
            <a:off x="431540" y="2348880"/>
            <a:ext cx="1548172" cy="324036"/>
          </a:xfrm>
          <a:prstGeom prst="roundRect">
            <a:avLst/>
          </a:prstGeom>
          <a:solidFill>
            <a:schemeClr val="tx1">
              <a:alpha val="30000"/>
            </a:schemeClr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cxnSp>
        <p:nvCxnSpPr>
          <p:cNvPr id="15" name="Straight Arrow Connector 14"/>
          <p:cNvCxnSpPr>
            <a:endCxn id="14" idx="3"/>
          </p:cNvCxnSpPr>
          <p:nvPr/>
        </p:nvCxnSpPr>
        <p:spPr bwMode="auto">
          <a:xfrm flipH="1">
            <a:off x="1979712" y="2420888"/>
            <a:ext cx="576065" cy="9001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 flipV="1">
            <a:off x="3959932" y="1484784"/>
            <a:ext cx="0" cy="21602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14946310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4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19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4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1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4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3" name="Slide Number Placeholder 4"/>
          <p:cNvSpPr txBox="1">
            <a:spLocks/>
          </p:cNvSpPr>
          <p:nvPr/>
        </p:nvSpPr>
        <p:spPr bwMode="auto">
          <a:xfrm>
            <a:off x="8686755" y="6581775"/>
            <a:ext cx="45724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0C58E6-98C0-4072-8B26-9045EAD48514}" type="slidenum">
              <a:rPr lang="el-GR" sz="12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4</a:t>
            </a:fld>
            <a:endParaRPr lang="el-GR" sz="1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Rektangel 32"/>
          <p:cNvSpPr>
            <a:spLocks noChangeArrowheads="1"/>
          </p:cNvSpPr>
          <p:nvPr/>
        </p:nvSpPr>
        <p:spPr bwMode="auto">
          <a:xfrm>
            <a:off x="-3818" y="0"/>
            <a:ext cx="9147818" cy="548680"/>
          </a:xfrm>
          <a:prstGeom prst="rect">
            <a:avLst/>
          </a:prstGeom>
          <a:gradFill>
            <a:gsLst>
              <a:gs pos="0">
                <a:srgbClr val="002060"/>
              </a:gs>
              <a:gs pos="0">
                <a:srgbClr val="000099">
                  <a:alpha val="50000"/>
                </a:srgbClr>
              </a:gs>
              <a:gs pos="100000">
                <a:srgbClr val="002060"/>
              </a:gs>
            </a:gsLst>
            <a:lin ang="16200000" scaled="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kern="0" noProof="1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srgbClr val="000099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ＭＳ Ｐゴシック" pitchFamily="-97" charset="-128"/>
              </a:rPr>
              <a:t>Μοντέλα πρόβλεψης στάσιμων χρονοσειρών</a:t>
            </a:r>
            <a:endParaRPr lang="da-DK" sz="1600" b="1" kern="0" noProof="1"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50800" dist="38100" dir="2700000" algn="tl" rotWithShape="0">
                  <a:srgbClr val="000099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107504" y="691390"/>
            <a:ext cx="8892988" cy="5062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627063" lvl="2" indent="-449263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l-GR" sz="2000" dirty="0">
                <a:solidFill>
                  <a:srgbClr val="000099"/>
                </a:solidFill>
                <a:latin typeface="Calibri" pitchFamily="34" charset="0"/>
              </a:rPr>
              <a:t>Χαρακτηριστικά των τεχνικών πρόβλεψης στάσιμων χρονοσειρών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516" y="1332551"/>
            <a:ext cx="8765426" cy="5048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335330"/>
      </p:ext>
    </p:extLst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5</a:t>
            </a:fld>
            <a:endParaRPr lang="el-GR" dirty="0">
              <a:solidFill>
                <a:srgbClr val="003399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 Box 5"/>
              <p:cNvSpPr txBox="1">
                <a:spLocks noChangeArrowheads="1"/>
              </p:cNvSpPr>
              <p:nvPr/>
            </p:nvSpPr>
            <p:spPr bwMode="auto">
              <a:xfrm>
                <a:off x="71500" y="684746"/>
                <a:ext cx="9001000" cy="57554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342900" indent="-342900" algn="just">
                  <a:lnSpc>
                    <a:spcPct val="150000"/>
                  </a:lnSpc>
                  <a:spcBef>
                    <a:spcPts val="300"/>
                  </a:spcBef>
                  <a:spcAft>
                    <a:spcPts val="300"/>
                  </a:spcAft>
                  <a:buClr>
                    <a:srgbClr val="000099"/>
                  </a:buClr>
                  <a:buFont typeface="Wingdings" panose="05000000000000000000" pitchFamily="2" charset="2"/>
                  <a:buChar char="ü"/>
                </a:pPr>
                <a:r>
                  <a:rPr lang="el-GR" sz="2400" b="1" dirty="0">
                    <a:solidFill>
                      <a:srgbClr val="000099"/>
                    </a:solidFill>
                    <a:latin typeface="Calibri" pitchFamily="34" charset="0"/>
                  </a:rPr>
                  <a:t>Γενική σχέση</a:t>
                </a:r>
              </a:p>
              <a:p>
                <a:pPr algn="just">
                  <a:lnSpc>
                    <a:spcPct val="150000"/>
                  </a:lnSpc>
                  <a:spcBef>
                    <a:spcPts val="300"/>
                  </a:spcBef>
                  <a:spcAft>
                    <a:spcPts val="300"/>
                  </a:spcAft>
                  <a:buClr>
                    <a:srgbClr val="000099"/>
                  </a:buClr>
                </a:pPr>
                <a:endParaRPr lang="el-GR" sz="2400" b="1" dirty="0">
                  <a:solidFill>
                    <a:srgbClr val="000099"/>
                  </a:solidFill>
                  <a:latin typeface="Calibri" pitchFamily="34" charset="0"/>
                </a:endParaRPr>
              </a:p>
              <a:p>
                <a:pPr algn="just">
                  <a:lnSpc>
                    <a:spcPct val="150000"/>
                  </a:lnSpc>
                  <a:spcBef>
                    <a:spcPts val="300"/>
                  </a:spcBef>
                  <a:spcAft>
                    <a:spcPts val="300"/>
                  </a:spcAft>
                  <a:buClr>
                    <a:srgbClr val="000099"/>
                  </a:buClr>
                </a:pPr>
                <a:endParaRPr lang="en-US" sz="2400" b="1" dirty="0">
                  <a:solidFill>
                    <a:srgbClr val="000099"/>
                  </a:solidFill>
                  <a:latin typeface="Calibri" pitchFamily="34" charset="0"/>
                </a:endParaRPr>
              </a:p>
              <a:p>
                <a:pPr marL="800100" lvl="1" indent="-342900" algn="just">
                  <a:lnSpc>
                    <a:spcPct val="150000"/>
                  </a:lnSpc>
                  <a:spcBef>
                    <a:spcPts val="300"/>
                  </a:spcBef>
                  <a:spcAft>
                    <a:spcPts val="300"/>
                  </a:spcAft>
                  <a:buClr>
                    <a:srgbClr val="000099"/>
                  </a:buClr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l-GR" sz="2000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𝒘</m:t>
                        </m:r>
                      </m:e>
                      <m:sub>
                        <m:r>
                          <a:rPr lang="en-US" sz="2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𝒕</m:t>
                        </m:r>
                        <m:r>
                          <a:rPr lang="en-US" sz="2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l-GR" sz="2000" b="1" dirty="0">
                    <a:solidFill>
                      <a:srgbClr val="000099"/>
                    </a:solidFill>
                    <a:latin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l-GR" sz="2000" dirty="0">
                    <a:solidFill>
                      <a:srgbClr val="000099"/>
                    </a:solidFill>
                    <a:latin typeface="Calibri" panose="020F0502020204030204" pitchFamily="34" charset="0"/>
                    <a:cs typeface="Times New Roman" panose="02020603050405020304" pitchFamily="18" charset="0"/>
                  </a:rPr>
                  <a:t>είναι η βαρύτητα της παρατήρησης</a:t>
                </a:r>
                <a:r>
                  <a:rPr lang="el-GR" sz="2000" b="1" dirty="0">
                    <a:solidFill>
                      <a:srgbClr val="000099"/>
                    </a:solidFill>
                    <a:latin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2000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sz="2000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endParaRPr lang="el-GR" sz="2000" b="1" dirty="0">
                  <a:solidFill>
                    <a:srgbClr val="000099"/>
                  </a:solidFill>
                  <a:latin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1257300" lvl="2" indent="-342900" algn="just">
                  <a:lnSpc>
                    <a:spcPct val="150000"/>
                  </a:lnSpc>
                  <a:spcBef>
                    <a:spcPts val="300"/>
                  </a:spcBef>
                  <a:spcAft>
                    <a:spcPts val="300"/>
                  </a:spcAft>
                  <a:buClr>
                    <a:srgbClr val="000099"/>
                  </a:buCl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l-GR" i="1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b="0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r>
                      <a:rPr lang="el-GR" b="0" i="1" smtClean="0">
                        <a:solidFill>
                          <a:srgbClr val="0099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solidFill>
                          <a:srgbClr val="0099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l-GR" dirty="0">
                    <a:solidFill>
                      <a:srgbClr val="000099"/>
                    </a:solidFill>
                    <a:latin typeface="Calibri" pitchFamily="34" charset="0"/>
                  </a:rPr>
                  <a:t> στην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i="1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b="0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r>
                  <a:rPr lang="el-GR" dirty="0">
                    <a:solidFill>
                      <a:srgbClr val="000099"/>
                    </a:solidFill>
                    <a:latin typeface="Calibri" pitchFamily="34" charset="0"/>
                  </a:rPr>
                  <a:t> </a:t>
                </a:r>
                <a:endParaRPr lang="en-US" i="1" dirty="0">
                  <a:solidFill>
                    <a:srgbClr val="009900"/>
                  </a:solidFill>
                  <a:latin typeface="Cambria Math" panose="02040503050406030204" pitchFamily="18" charset="0"/>
                </a:endParaRPr>
              </a:p>
              <a:p>
                <a:pPr marL="1257300" lvl="2" indent="-342900" algn="just">
                  <a:lnSpc>
                    <a:spcPct val="150000"/>
                  </a:lnSpc>
                  <a:spcBef>
                    <a:spcPts val="300"/>
                  </a:spcBef>
                  <a:spcAft>
                    <a:spcPts val="300"/>
                  </a:spcAft>
                  <a:buClr>
                    <a:srgbClr val="000099"/>
                  </a:buCl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l-GR" i="1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b="0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</m:sub>
                    </m:sSub>
                    <m:r>
                      <a:rPr lang="el-GR" i="1">
                        <a:solidFill>
                          <a:srgbClr val="0099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l-GR" i="1">
                        <a:solidFill>
                          <a:srgbClr val="009900"/>
                        </a:solidFill>
                        <a:latin typeface="Cambria Math" panose="02040503050406030204" pitchFamily="18" charset="0"/>
                      </a:rPr>
                      <m:t>𝛼</m:t>
                    </m:r>
                    <m:d>
                      <m:dPr>
                        <m:ctrlPr>
                          <a:rPr lang="el-GR" i="1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l-GR" i="1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l-GR" i="1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</m:d>
                  </m:oMath>
                </a14:m>
                <a:r>
                  <a:rPr lang="el-GR" dirty="0">
                    <a:solidFill>
                      <a:srgbClr val="000099"/>
                    </a:solidFill>
                    <a:latin typeface="Calibri" pitchFamily="34" charset="0"/>
                  </a:rPr>
                  <a:t> στην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i="1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b="0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</m:sub>
                    </m:sSub>
                  </m:oMath>
                </a14:m>
                <a:r>
                  <a:rPr lang="el-GR" dirty="0">
                    <a:solidFill>
                      <a:srgbClr val="000099"/>
                    </a:solidFill>
                    <a:latin typeface="Calibri" pitchFamily="34" charset="0"/>
                  </a:rPr>
                  <a:t> </a:t>
                </a:r>
                <a:endParaRPr lang="en-US" i="1" dirty="0">
                  <a:solidFill>
                    <a:srgbClr val="009900"/>
                  </a:solidFill>
                  <a:latin typeface="Cambria Math" panose="02040503050406030204" pitchFamily="18" charset="0"/>
                </a:endParaRPr>
              </a:p>
              <a:p>
                <a:pPr marL="1257300" lvl="2" indent="-342900" algn="just">
                  <a:lnSpc>
                    <a:spcPct val="150000"/>
                  </a:lnSpc>
                  <a:spcBef>
                    <a:spcPts val="300"/>
                  </a:spcBef>
                  <a:spcAft>
                    <a:spcPts val="300"/>
                  </a:spcAft>
                  <a:buClr>
                    <a:srgbClr val="000099"/>
                  </a:buCl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l-GR" i="1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b="0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−3</m:t>
                        </m:r>
                      </m:sub>
                    </m:sSub>
                    <m:r>
                      <a:rPr lang="el-GR" i="1">
                        <a:solidFill>
                          <a:srgbClr val="0099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l-GR" i="1">
                        <a:solidFill>
                          <a:srgbClr val="009900"/>
                        </a:solidFill>
                        <a:latin typeface="Cambria Math" panose="02040503050406030204" pitchFamily="18" charset="0"/>
                      </a:rPr>
                      <m:t>𝛼</m:t>
                    </m:r>
                    <m:sSup>
                      <m:sSupPr>
                        <m:ctrlPr>
                          <a:rPr lang="el-GR" i="1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l-GR" i="1">
                                <a:solidFill>
                                  <a:srgbClr val="0099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l-GR" i="1">
                                <a:solidFill>
                                  <a:srgbClr val="009900"/>
                                </a:solidFill>
                                <a:latin typeface="Cambria Math" panose="02040503050406030204" pitchFamily="18" charset="0"/>
                              </a:rPr>
                              <m:t>1−</m:t>
                            </m:r>
                            <m:r>
                              <a:rPr lang="el-GR" i="1">
                                <a:solidFill>
                                  <a:srgbClr val="009900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d>
                      </m:e>
                      <m:sup>
                        <m:r>
                          <a:rPr lang="en-US" i="1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rgbClr val="000099"/>
                    </a:solidFill>
                    <a:latin typeface="Calibri" pitchFamily="34" charset="0"/>
                  </a:rPr>
                  <a:t> </a:t>
                </a:r>
                <a:r>
                  <a:rPr lang="el-GR" dirty="0">
                    <a:solidFill>
                      <a:srgbClr val="000099"/>
                    </a:solidFill>
                    <a:latin typeface="Calibri" pitchFamily="34" charset="0"/>
                  </a:rPr>
                  <a:t>στην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i="1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b="0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−3</m:t>
                        </m:r>
                      </m:sub>
                    </m:sSub>
                  </m:oMath>
                </a14:m>
                <a:endParaRPr lang="en-US" b="0" i="1" dirty="0">
                  <a:solidFill>
                    <a:srgbClr val="009900"/>
                  </a:solidFill>
                  <a:latin typeface="Cambria Math" panose="02040503050406030204" pitchFamily="18" charset="0"/>
                </a:endParaRPr>
              </a:p>
              <a:p>
                <a:pPr marL="1257300" lvl="2" indent="-342900" algn="just">
                  <a:lnSpc>
                    <a:spcPct val="150000"/>
                  </a:lnSpc>
                  <a:spcBef>
                    <a:spcPts val="300"/>
                  </a:spcBef>
                  <a:spcAft>
                    <a:spcPts val="300"/>
                  </a:spcAft>
                  <a:buClr>
                    <a:srgbClr val="000099"/>
                  </a:buCl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l-GR" i="1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b="0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−4</m:t>
                        </m:r>
                      </m:sub>
                    </m:sSub>
                    <m:r>
                      <a:rPr lang="el-GR" i="1">
                        <a:solidFill>
                          <a:srgbClr val="0099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l-GR" i="1">
                        <a:solidFill>
                          <a:srgbClr val="009900"/>
                        </a:solidFill>
                        <a:latin typeface="Cambria Math" panose="02040503050406030204" pitchFamily="18" charset="0"/>
                      </a:rPr>
                      <m:t>𝛼</m:t>
                    </m:r>
                    <m:sSup>
                      <m:sSupPr>
                        <m:ctrlPr>
                          <a:rPr lang="el-GR" i="1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l-GR" i="1">
                                <a:solidFill>
                                  <a:srgbClr val="0099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l-GR" i="1">
                                <a:solidFill>
                                  <a:srgbClr val="009900"/>
                                </a:solidFill>
                                <a:latin typeface="Cambria Math" panose="02040503050406030204" pitchFamily="18" charset="0"/>
                              </a:rPr>
                              <m:t>1−</m:t>
                            </m:r>
                            <m:r>
                              <a:rPr lang="el-GR" i="1">
                                <a:solidFill>
                                  <a:srgbClr val="009900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rgbClr val="000099"/>
                    </a:solidFill>
                    <a:latin typeface="Calibri" pitchFamily="34" charset="0"/>
                  </a:rPr>
                  <a:t> </a:t>
                </a:r>
                <a:r>
                  <a:rPr lang="el-GR" dirty="0">
                    <a:solidFill>
                      <a:srgbClr val="000099"/>
                    </a:solidFill>
                    <a:latin typeface="Calibri" pitchFamily="34" charset="0"/>
                  </a:rPr>
                  <a:t>στην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i="1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b="0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−4</m:t>
                        </m:r>
                      </m:sub>
                    </m:sSub>
                  </m:oMath>
                </a14:m>
                <a:endParaRPr lang="en-US" b="0" dirty="0">
                  <a:solidFill>
                    <a:srgbClr val="009900"/>
                  </a:solidFill>
                  <a:latin typeface="Calibri" pitchFamily="34" charset="0"/>
                </a:endParaRPr>
              </a:p>
              <a:p>
                <a:pPr marL="1257300" lvl="2" indent="-342900" algn="just">
                  <a:lnSpc>
                    <a:spcPct val="150000"/>
                  </a:lnSpc>
                  <a:spcBef>
                    <a:spcPts val="300"/>
                  </a:spcBef>
                  <a:spcAft>
                    <a:spcPts val="300"/>
                  </a:spcAft>
                  <a:buClr>
                    <a:srgbClr val="000099"/>
                  </a:buClr>
                  <a:buFont typeface="Arial" panose="020B0604020202020204" pitchFamily="34" charset="0"/>
                  <a:buChar char="•"/>
                </a:pPr>
                <a:r>
                  <a:rPr lang="en-US" dirty="0">
                    <a:solidFill>
                      <a:srgbClr val="000099"/>
                    </a:solidFill>
                    <a:latin typeface="Calibri" pitchFamily="34" charset="0"/>
                  </a:rPr>
                  <a:t>… </a:t>
                </a:r>
                <a:r>
                  <a:rPr lang="el-GR" dirty="0">
                    <a:solidFill>
                      <a:srgbClr val="000099"/>
                    </a:solidFill>
                    <a:latin typeface="Calibri" pitchFamily="34" charset="0"/>
                  </a:rPr>
                  <a:t>έως το άπειρο (θεωρητικά).</a:t>
                </a:r>
              </a:p>
              <a:p>
                <a:pPr lvl="2" algn="just">
                  <a:lnSpc>
                    <a:spcPct val="150000"/>
                  </a:lnSpc>
                  <a:spcBef>
                    <a:spcPts val="300"/>
                  </a:spcBef>
                  <a:spcAft>
                    <a:spcPts val="300"/>
                  </a:spcAft>
                  <a:buClr>
                    <a:srgbClr val="000099"/>
                  </a:buClr>
                </a:pPr>
                <a:endParaRPr lang="el-GR" sz="1000" dirty="0">
                  <a:solidFill>
                    <a:srgbClr val="000099"/>
                  </a:solidFill>
                  <a:latin typeface="Calibri" pitchFamily="34" charset="0"/>
                </a:endParaRPr>
              </a:p>
              <a:p>
                <a:pPr lvl="2" indent="-914400" algn="just">
                  <a:lnSpc>
                    <a:spcPct val="150000"/>
                  </a:lnSpc>
                  <a:spcBef>
                    <a:spcPts val="300"/>
                  </a:spcBef>
                  <a:spcAft>
                    <a:spcPts val="300"/>
                  </a:spcAft>
                  <a:buClr>
                    <a:srgbClr val="000099"/>
                  </a:buClr>
                </a:pPr>
                <a:r>
                  <a:rPr lang="el-GR" sz="2000" b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itchFamily="34" charset="0"/>
                  </a:rPr>
                  <a:t>Προσοχή!!! </a:t>
                </a:r>
                <a:r>
                  <a:rPr lang="el-GR" dirty="0">
                    <a:solidFill>
                      <a:srgbClr val="000099"/>
                    </a:solidFill>
                    <a:latin typeface="Calibri" pitchFamily="34" charset="0"/>
                  </a:rPr>
                  <a:t>Το άθροισμα των σταθμίσεων είναι </a:t>
                </a:r>
                <a:r>
                  <a:rPr lang="el-GR" b="1" dirty="0">
                    <a:solidFill>
                      <a:srgbClr val="000099"/>
                    </a:solidFill>
                    <a:latin typeface="Calibri" pitchFamily="34" charset="0"/>
                  </a:rPr>
                  <a:t>1, </a:t>
                </a:r>
                <a:r>
                  <a:rPr lang="el-GR" dirty="0">
                    <a:solidFill>
                      <a:srgbClr val="000099"/>
                    </a:solidFill>
                    <a:latin typeface="Calibri" pitchFamily="34" charset="0"/>
                  </a:rPr>
                  <a:t>δηλαδή </a:t>
                </a:r>
                <a14:m>
                  <m:oMath xmlns:m="http://schemas.openxmlformats.org/officeDocument/2006/math">
                    <m:r>
                      <a:rPr lang="el-GR" sz="17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𝛼</m:t>
                    </m:r>
                    <m:r>
                      <a:rPr lang="el-GR" sz="17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l-GR" sz="17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𝛼</m:t>
                    </m:r>
                    <m:d>
                      <m:dPr>
                        <m:ctrlPr>
                          <a:rPr lang="el-GR" sz="17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l-GR" sz="17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l-GR" sz="17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</m:d>
                    <m:r>
                      <a:rPr lang="el-GR" sz="17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l-GR" sz="17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𝛼</m:t>
                    </m:r>
                    <m:sSup>
                      <m:sSupPr>
                        <m:ctrlPr>
                          <a:rPr lang="el-GR" sz="17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l-GR" sz="17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l-GR" sz="17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1−</m:t>
                            </m:r>
                            <m:r>
                              <a:rPr lang="el-GR" sz="17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d>
                      </m:e>
                      <m:sup>
                        <m:r>
                          <a:rPr lang="en-US" sz="17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l-GR" sz="1700" dirty="0">
                    <a:solidFill>
                      <a:srgbClr val="FF0000"/>
                    </a:solidFill>
                    <a:latin typeface="Calibri" pitchFamily="34" charset="0"/>
                  </a:rPr>
                  <a:t>+… = 1</a:t>
                </a:r>
                <a:r>
                  <a:rPr lang="el-GR" dirty="0">
                    <a:solidFill>
                      <a:srgbClr val="000066"/>
                    </a:solidFill>
                    <a:latin typeface="Calibri" pitchFamily="34" charset="0"/>
                  </a:rPr>
                  <a:t>.</a:t>
                </a:r>
                <a:endParaRPr lang="el-GR" sz="1600" dirty="0">
                  <a:solidFill>
                    <a:srgbClr val="000066"/>
                  </a:solidFill>
                  <a:latin typeface="Calibri" pitchFamily="34" charset="0"/>
                </a:endParaRPr>
              </a:p>
            </p:txBody>
          </p:sp>
        </mc:Choice>
        <mc:Fallback xmlns="">
          <p:sp>
            <p:nvSpPr>
              <p:cNvPr id="11" name="Text 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500" y="684746"/>
                <a:ext cx="9001000" cy="5755422"/>
              </a:xfrm>
              <a:prstGeom prst="rect">
                <a:avLst/>
              </a:prstGeom>
              <a:blipFill rotWithShape="0">
                <a:blip r:embed="rId2"/>
                <a:stretch>
                  <a:fillRect l="-949" b="-636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5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7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5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12" name="Slide Number Placeholder 4"/>
          <p:cNvSpPr txBox="1">
            <a:spLocks/>
          </p:cNvSpPr>
          <p:nvPr/>
        </p:nvSpPr>
        <p:spPr bwMode="auto">
          <a:xfrm>
            <a:off x="8686755" y="6581775"/>
            <a:ext cx="45724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0C58E6-98C0-4072-8B26-9045EAD48514}" type="slidenum">
              <a:rPr lang="el-GR" sz="12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5</a:t>
            </a:fld>
            <a:endParaRPr lang="el-GR" sz="1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0" name="Rektangel 32"/>
          <p:cNvSpPr>
            <a:spLocks noChangeArrowheads="1"/>
          </p:cNvSpPr>
          <p:nvPr/>
        </p:nvSpPr>
        <p:spPr bwMode="auto">
          <a:xfrm>
            <a:off x="-3818" y="0"/>
            <a:ext cx="9147818" cy="548680"/>
          </a:xfrm>
          <a:prstGeom prst="rect">
            <a:avLst/>
          </a:prstGeom>
          <a:gradFill>
            <a:gsLst>
              <a:gs pos="0">
                <a:srgbClr val="002060"/>
              </a:gs>
              <a:gs pos="0">
                <a:srgbClr val="000099">
                  <a:alpha val="50000"/>
                </a:srgbClr>
              </a:gs>
              <a:gs pos="100000">
                <a:srgbClr val="002060"/>
              </a:gs>
            </a:gsLst>
            <a:lin ang="16200000" scaled="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kern="0" noProof="1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srgbClr val="000099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ＭＳ Ｐゴシック" pitchFamily="-97" charset="-128"/>
              </a:rPr>
              <a:t>Γενική σχέση</a:t>
            </a:r>
            <a:endParaRPr lang="da-DK" sz="1600" b="1" kern="0" noProof="1"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50800" dist="38100" dir="2700000" algn="tl" rotWithShape="0">
                  <a:srgbClr val="000099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  <a:ea typeface="ＭＳ Ｐゴシック" pitchFamily="-97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359532" y="1336702"/>
                <a:ext cx="4932548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000" b="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l-GR" sz="2000" b="0" i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sz="2000" b="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000" b="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sSub>
                        <m:sSubPr>
                          <m:ctrlPr>
                            <a:rPr lang="el-GR" sz="200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000" b="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r>
                        <a:rPr lang="el-GR" sz="2000" b="0" i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l-GR" sz="200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00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sub>
                      </m:sSub>
                      <m:sSub>
                        <m:sSubPr>
                          <m:ctrlPr>
                            <a:rPr lang="el-GR" sz="200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00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sub>
                      </m:sSub>
                      <m:r>
                        <a:rPr lang="el-GR" sz="2000" i="1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l-GR" sz="200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l-GR" sz="2000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2000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sub>
                          </m:sSub>
                          <m:r>
                            <a:rPr lang="en-US" sz="2000" b="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00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</m:sub>
                      </m:sSub>
                      <m:r>
                        <a:rPr lang="el-GR" sz="2000" b="0" i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+…</m:t>
                      </m:r>
                    </m:oMath>
                  </m:oMathPara>
                </a14:m>
                <a:endParaRPr lang="el-GR" sz="2000" dirty="0">
                  <a:solidFill>
                    <a:srgbClr val="009900"/>
                  </a:solidFill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532" y="1336702"/>
                <a:ext cx="4932548" cy="400110"/>
              </a:xfrm>
              <a:prstGeom prst="rect">
                <a:avLst/>
              </a:prstGeom>
              <a:blipFill rotWithShape="0">
                <a:blip r:embed="rId3"/>
                <a:stretch>
                  <a:fillRect b="-303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215516" y="1970693"/>
                <a:ext cx="5858213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000" b="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l-GR" sz="2000" b="0" i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2000" b="0" i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𝛼</m:t>
                      </m:r>
                      <m:sSub>
                        <m:sSubPr>
                          <m:ctrlPr>
                            <a:rPr lang="el-GR" sz="200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000" b="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r>
                        <a:rPr lang="el-GR" sz="2000" b="0" i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l-GR" sz="2000" b="0" i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𝛼</m:t>
                      </m:r>
                      <m:d>
                        <m:dPr>
                          <m:ctrlPr>
                            <a:rPr lang="el-GR" sz="2000" b="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sz="2000" b="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l-GR" sz="2000" b="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d>
                      <m:sSub>
                        <m:sSubPr>
                          <m:ctrlPr>
                            <a:rPr lang="el-GR" sz="200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00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sub>
                      </m:sSub>
                      <m:r>
                        <a:rPr lang="el-GR" sz="2000" i="1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l-GR" sz="2000" i="1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𝛼</m:t>
                      </m:r>
                      <m:sSup>
                        <m:sSupPr>
                          <m:ctrlPr>
                            <a:rPr lang="el-GR" sz="200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l-GR" sz="2000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l-GR" sz="2000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l-GR" sz="2000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b>
                        <m:sSubPr>
                          <m:ctrlPr>
                            <a:rPr lang="el-GR" sz="200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00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</m:sub>
                      </m:sSub>
                      <m:r>
                        <a:rPr lang="el-GR" sz="2000" b="0" i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+…</m:t>
                      </m:r>
                    </m:oMath>
                  </m:oMathPara>
                </a14:m>
                <a:endParaRPr lang="el-GR" sz="2000" dirty="0">
                  <a:solidFill>
                    <a:srgbClr val="009900"/>
                  </a:solidFill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516" y="1970693"/>
                <a:ext cx="5858213" cy="400110"/>
              </a:xfrm>
              <a:prstGeom prst="rect">
                <a:avLst/>
              </a:prstGeom>
              <a:blipFill rotWithShape="0">
                <a:blip r:embed="rId4"/>
                <a:stretch>
                  <a:fillRect b="-303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60392340"/>
      </p:ext>
    </p:extLst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6</a:t>
            </a:fld>
            <a:endParaRPr lang="el-GR" dirty="0">
              <a:solidFill>
                <a:srgbClr val="003399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 Box 5"/>
              <p:cNvSpPr txBox="1">
                <a:spLocks noChangeArrowheads="1"/>
              </p:cNvSpPr>
              <p:nvPr/>
            </p:nvSpPr>
            <p:spPr bwMode="auto">
              <a:xfrm>
                <a:off x="71500" y="684746"/>
                <a:ext cx="9001000" cy="57554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342900" indent="-342900" algn="just">
                  <a:lnSpc>
                    <a:spcPct val="150000"/>
                  </a:lnSpc>
                  <a:spcBef>
                    <a:spcPts val="300"/>
                  </a:spcBef>
                  <a:spcAft>
                    <a:spcPts val="300"/>
                  </a:spcAft>
                  <a:buClr>
                    <a:srgbClr val="000099"/>
                  </a:buClr>
                  <a:buFont typeface="Wingdings" panose="05000000000000000000" pitchFamily="2" charset="2"/>
                  <a:buChar char="ü"/>
                </a:pPr>
                <a:r>
                  <a:rPr lang="el-GR" sz="2400" b="1" dirty="0">
                    <a:solidFill>
                      <a:srgbClr val="000099"/>
                    </a:solidFill>
                    <a:latin typeface="Calibri" pitchFamily="34" charset="0"/>
                  </a:rPr>
                  <a:t>Γενική σχέση</a:t>
                </a:r>
              </a:p>
              <a:p>
                <a:pPr algn="just">
                  <a:lnSpc>
                    <a:spcPct val="150000"/>
                  </a:lnSpc>
                  <a:spcBef>
                    <a:spcPts val="300"/>
                  </a:spcBef>
                  <a:spcAft>
                    <a:spcPts val="300"/>
                  </a:spcAft>
                  <a:buClr>
                    <a:srgbClr val="000099"/>
                  </a:buClr>
                </a:pPr>
                <a:endParaRPr lang="el-GR" sz="2400" b="1" dirty="0">
                  <a:solidFill>
                    <a:srgbClr val="000099"/>
                  </a:solidFill>
                  <a:latin typeface="Calibri" pitchFamily="34" charset="0"/>
                </a:endParaRPr>
              </a:p>
              <a:p>
                <a:pPr algn="just">
                  <a:lnSpc>
                    <a:spcPct val="150000"/>
                  </a:lnSpc>
                  <a:spcBef>
                    <a:spcPts val="300"/>
                  </a:spcBef>
                  <a:spcAft>
                    <a:spcPts val="300"/>
                  </a:spcAft>
                  <a:buClr>
                    <a:srgbClr val="000099"/>
                  </a:buClr>
                </a:pPr>
                <a:r>
                  <a:rPr lang="el-GR" sz="2400" b="1" dirty="0">
                    <a:solidFill>
                      <a:srgbClr val="000099"/>
                    </a:solidFill>
                    <a:latin typeface="Calibri" pitchFamily="34" charset="0"/>
                  </a:rPr>
                  <a:t>Παράδειγμα:</a:t>
                </a:r>
                <a:r>
                  <a:rPr lang="el-GR" sz="2400" dirty="0">
                    <a:solidFill>
                      <a:srgbClr val="000099"/>
                    </a:solidFill>
                    <a:latin typeface="Calibri" pitchFamily="34" charset="0"/>
                  </a:rPr>
                  <a:t> για α=0,4 ή 40%</a:t>
                </a:r>
                <a:endParaRPr lang="en-US" sz="2400" dirty="0">
                  <a:solidFill>
                    <a:srgbClr val="000099"/>
                  </a:solidFill>
                  <a:latin typeface="Calibri" pitchFamily="34" charset="0"/>
                </a:endParaRPr>
              </a:p>
              <a:p>
                <a:pPr marL="800100" lvl="1" indent="-342900" algn="just">
                  <a:lnSpc>
                    <a:spcPct val="150000"/>
                  </a:lnSpc>
                  <a:spcBef>
                    <a:spcPts val="300"/>
                  </a:spcBef>
                  <a:spcAft>
                    <a:spcPts val="300"/>
                  </a:spcAft>
                  <a:buClr>
                    <a:srgbClr val="000099"/>
                  </a:buClr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l-GR" sz="2000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𝒘</m:t>
                        </m:r>
                      </m:e>
                      <m:sub>
                        <m:r>
                          <a:rPr lang="en-US" sz="2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𝒕</m:t>
                        </m:r>
                        <m:r>
                          <a:rPr lang="en-US" sz="2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l-GR" sz="2000" b="1" dirty="0">
                    <a:solidFill>
                      <a:srgbClr val="000099"/>
                    </a:solidFill>
                    <a:latin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l-GR" sz="2000" dirty="0">
                    <a:solidFill>
                      <a:srgbClr val="000099"/>
                    </a:solidFill>
                    <a:latin typeface="Calibri" panose="020F0502020204030204" pitchFamily="34" charset="0"/>
                    <a:cs typeface="Times New Roman" panose="02020603050405020304" pitchFamily="18" charset="0"/>
                  </a:rPr>
                  <a:t>είναι η βαρύτητα της παρατήρησης</a:t>
                </a:r>
                <a:r>
                  <a:rPr lang="el-GR" sz="2000" b="1" dirty="0">
                    <a:solidFill>
                      <a:srgbClr val="000099"/>
                    </a:solidFill>
                    <a:latin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2000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sz="2000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endParaRPr lang="el-GR" sz="2000" b="1" dirty="0">
                  <a:solidFill>
                    <a:srgbClr val="000099"/>
                  </a:solidFill>
                  <a:latin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1257300" lvl="2" indent="-342900" algn="just">
                  <a:lnSpc>
                    <a:spcPct val="150000"/>
                  </a:lnSpc>
                  <a:spcBef>
                    <a:spcPts val="300"/>
                  </a:spcBef>
                  <a:spcAft>
                    <a:spcPts val="300"/>
                  </a:spcAft>
                  <a:buClr>
                    <a:srgbClr val="000099"/>
                  </a:buCl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l-GR" i="1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b="0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r>
                      <a:rPr lang="el-GR" b="0" i="1" smtClean="0">
                        <a:solidFill>
                          <a:srgbClr val="0099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l-GR" i="1">
                        <a:solidFill>
                          <a:srgbClr val="009900"/>
                        </a:solidFill>
                        <a:latin typeface="Cambria Math" panose="02040503050406030204" pitchFamily="18" charset="0"/>
                      </a:rPr>
                      <m:t>𝛼</m:t>
                    </m:r>
                    <m:r>
                      <a:rPr lang="el-GR" b="0" i="1" smtClean="0">
                        <a:solidFill>
                          <a:srgbClr val="009900"/>
                        </a:solidFill>
                        <a:latin typeface="Cambria Math" panose="02040503050406030204" pitchFamily="18" charset="0"/>
                      </a:rPr>
                      <m:t>=0,4000</m:t>
                    </m:r>
                  </m:oMath>
                </a14:m>
                <a:r>
                  <a:rPr lang="el-GR" dirty="0">
                    <a:solidFill>
                      <a:srgbClr val="000099"/>
                    </a:solidFill>
                    <a:latin typeface="Calibri" pitchFamily="34" charset="0"/>
                  </a:rPr>
                  <a:t> στην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i="1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b="0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r>
                  <a:rPr lang="el-GR" dirty="0">
                    <a:solidFill>
                      <a:srgbClr val="000099"/>
                    </a:solidFill>
                    <a:latin typeface="Calibri" pitchFamily="34" charset="0"/>
                  </a:rPr>
                  <a:t> </a:t>
                </a:r>
                <a:endParaRPr lang="en-US" i="1" dirty="0">
                  <a:solidFill>
                    <a:srgbClr val="009900"/>
                  </a:solidFill>
                  <a:latin typeface="Cambria Math" panose="02040503050406030204" pitchFamily="18" charset="0"/>
                </a:endParaRPr>
              </a:p>
              <a:p>
                <a:pPr marL="1257300" lvl="2" indent="-342900" algn="just">
                  <a:lnSpc>
                    <a:spcPct val="150000"/>
                  </a:lnSpc>
                  <a:spcBef>
                    <a:spcPts val="300"/>
                  </a:spcBef>
                  <a:spcAft>
                    <a:spcPts val="300"/>
                  </a:spcAft>
                  <a:buClr>
                    <a:srgbClr val="000099"/>
                  </a:buCl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l-GR" i="1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b="0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</m:sub>
                    </m:sSub>
                    <m:r>
                      <a:rPr lang="el-GR" i="1">
                        <a:solidFill>
                          <a:srgbClr val="0099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l-GR" i="1">
                        <a:solidFill>
                          <a:srgbClr val="009900"/>
                        </a:solidFill>
                        <a:latin typeface="Cambria Math" panose="02040503050406030204" pitchFamily="18" charset="0"/>
                      </a:rPr>
                      <m:t>𝛼</m:t>
                    </m:r>
                    <m:sSup>
                      <m:sSupPr>
                        <m:ctrlPr>
                          <a:rPr lang="el-GR" i="1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l-GR" i="1">
                                <a:solidFill>
                                  <a:srgbClr val="0099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l-GR" i="1">
                                <a:solidFill>
                                  <a:srgbClr val="009900"/>
                                </a:solidFill>
                                <a:latin typeface="Cambria Math" panose="02040503050406030204" pitchFamily="18" charset="0"/>
                              </a:rPr>
                              <m:t>1−</m:t>
                            </m:r>
                            <m:r>
                              <a:rPr lang="el-GR" i="1">
                                <a:solidFill>
                                  <a:srgbClr val="009900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d>
                      </m:e>
                      <m:sup>
                        <m:r>
                          <a:rPr lang="el-GR" b="0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  <m:r>
                      <a:rPr lang="el-GR" b="0" i="1" smtClean="0">
                        <a:solidFill>
                          <a:srgbClr val="009900"/>
                        </a:solidFill>
                        <a:latin typeface="Cambria Math" panose="02040503050406030204" pitchFamily="18" charset="0"/>
                      </a:rPr>
                      <m:t>=0,4</m:t>
                    </m:r>
                    <m:r>
                      <a:rPr lang="el-GR" b="0" i="1" smtClean="0">
                        <a:solidFill>
                          <a:srgbClr val="0099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el-GR" i="1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l-GR" i="1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l-GR" b="0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0,4</m:t>
                        </m:r>
                      </m:e>
                    </m:d>
                    <m:r>
                      <a:rPr lang="el-GR" b="0" i="1" smtClean="0">
                        <a:solidFill>
                          <a:srgbClr val="009900"/>
                        </a:solidFill>
                        <a:latin typeface="Cambria Math" panose="02040503050406030204" pitchFamily="18" charset="0"/>
                      </a:rPr>
                      <m:t>=0,2400</m:t>
                    </m:r>
                  </m:oMath>
                </a14:m>
                <a:r>
                  <a:rPr lang="el-GR" dirty="0">
                    <a:solidFill>
                      <a:srgbClr val="000099"/>
                    </a:solidFill>
                    <a:latin typeface="Calibri" pitchFamily="34" charset="0"/>
                  </a:rPr>
                  <a:t> στην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i="1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b="0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</m:sub>
                    </m:sSub>
                  </m:oMath>
                </a14:m>
                <a:r>
                  <a:rPr lang="el-GR" dirty="0">
                    <a:solidFill>
                      <a:srgbClr val="000099"/>
                    </a:solidFill>
                    <a:latin typeface="Calibri" pitchFamily="34" charset="0"/>
                  </a:rPr>
                  <a:t> </a:t>
                </a:r>
                <a:endParaRPr lang="en-US" i="1" dirty="0">
                  <a:solidFill>
                    <a:srgbClr val="009900"/>
                  </a:solidFill>
                  <a:latin typeface="Cambria Math" panose="02040503050406030204" pitchFamily="18" charset="0"/>
                </a:endParaRPr>
              </a:p>
              <a:p>
                <a:pPr marL="1257300" lvl="2" indent="-342900" algn="just">
                  <a:lnSpc>
                    <a:spcPct val="150000"/>
                  </a:lnSpc>
                  <a:spcBef>
                    <a:spcPts val="300"/>
                  </a:spcBef>
                  <a:spcAft>
                    <a:spcPts val="300"/>
                  </a:spcAft>
                  <a:buClr>
                    <a:srgbClr val="000099"/>
                  </a:buCl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l-GR" i="1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b="0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−3</m:t>
                        </m:r>
                      </m:sub>
                    </m:sSub>
                    <m:r>
                      <a:rPr lang="el-GR" i="1">
                        <a:solidFill>
                          <a:srgbClr val="0099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l-GR" i="1">
                        <a:solidFill>
                          <a:srgbClr val="009900"/>
                        </a:solidFill>
                        <a:latin typeface="Cambria Math" panose="02040503050406030204" pitchFamily="18" charset="0"/>
                      </a:rPr>
                      <m:t>𝛼</m:t>
                    </m:r>
                    <m:sSup>
                      <m:sSupPr>
                        <m:ctrlPr>
                          <a:rPr lang="el-GR" i="1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l-GR" i="1">
                                <a:solidFill>
                                  <a:srgbClr val="0099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l-GR" i="1">
                                <a:solidFill>
                                  <a:srgbClr val="009900"/>
                                </a:solidFill>
                                <a:latin typeface="Cambria Math" panose="02040503050406030204" pitchFamily="18" charset="0"/>
                              </a:rPr>
                              <m:t>1−</m:t>
                            </m:r>
                            <m:r>
                              <a:rPr lang="el-GR" i="1">
                                <a:solidFill>
                                  <a:srgbClr val="009900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d>
                      </m:e>
                      <m:sup>
                        <m:r>
                          <a:rPr lang="el-GR" b="0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l-GR" b="0" i="1" smtClean="0">
                        <a:solidFill>
                          <a:srgbClr val="009900"/>
                        </a:solidFill>
                        <a:latin typeface="Cambria Math" panose="02040503050406030204" pitchFamily="18" charset="0"/>
                      </a:rPr>
                      <m:t>=0,4</m:t>
                    </m:r>
                    <m:sSup>
                      <m:sSupPr>
                        <m:ctrlPr>
                          <a:rPr lang="el-GR" i="1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l-GR" i="1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d>
                          <m:dPr>
                            <m:ctrlPr>
                              <a:rPr lang="el-GR" i="1">
                                <a:solidFill>
                                  <a:srgbClr val="0099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l-GR" i="1">
                                <a:solidFill>
                                  <a:srgbClr val="009900"/>
                                </a:solidFill>
                                <a:latin typeface="Cambria Math" panose="02040503050406030204" pitchFamily="18" charset="0"/>
                              </a:rPr>
                              <m:t>1−</m:t>
                            </m:r>
                            <m:r>
                              <a:rPr lang="el-GR" b="0" i="1" smtClean="0">
                                <a:solidFill>
                                  <a:srgbClr val="009900"/>
                                </a:solidFill>
                                <a:latin typeface="Cambria Math" panose="02040503050406030204" pitchFamily="18" charset="0"/>
                              </a:rPr>
                              <m:t>0,4</m:t>
                            </m:r>
                          </m:e>
                        </m:d>
                      </m:e>
                      <m:sup>
                        <m:r>
                          <a:rPr lang="en-US" i="1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l-GR" b="0" i="1" smtClean="0">
                        <a:solidFill>
                          <a:srgbClr val="009900"/>
                        </a:solidFill>
                        <a:latin typeface="Cambria Math" panose="02040503050406030204" pitchFamily="18" charset="0"/>
                      </a:rPr>
                      <m:t>=0,1440</m:t>
                    </m:r>
                  </m:oMath>
                </a14:m>
                <a:r>
                  <a:rPr lang="en-US" dirty="0">
                    <a:solidFill>
                      <a:srgbClr val="000099"/>
                    </a:solidFill>
                    <a:latin typeface="Calibri" pitchFamily="34" charset="0"/>
                  </a:rPr>
                  <a:t> </a:t>
                </a:r>
                <a:r>
                  <a:rPr lang="el-GR" dirty="0">
                    <a:solidFill>
                      <a:srgbClr val="000099"/>
                    </a:solidFill>
                    <a:latin typeface="Calibri" pitchFamily="34" charset="0"/>
                  </a:rPr>
                  <a:t>στην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i="1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b="0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−3</m:t>
                        </m:r>
                      </m:sub>
                    </m:sSub>
                  </m:oMath>
                </a14:m>
                <a:endParaRPr lang="en-US" b="0" i="1" dirty="0">
                  <a:solidFill>
                    <a:srgbClr val="009900"/>
                  </a:solidFill>
                  <a:latin typeface="Cambria Math" panose="02040503050406030204" pitchFamily="18" charset="0"/>
                </a:endParaRPr>
              </a:p>
              <a:p>
                <a:pPr marL="1257300" lvl="2" indent="-342900" algn="just">
                  <a:lnSpc>
                    <a:spcPct val="150000"/>
                  </a:lnSpc>
                  <a:spcBef>
                    <a:spcPts val="300"/>
                  </a:spcBef>
                  <a:spcAft>
                    <a:spcPts val="300"/>
                  </a:spcAft>
                  <a:buClr>
                    <a:srgbClr val="000099"/>
                  </a:buCl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l-GR" i="1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b="0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−4</m:t>
                        </m:r>
                      </m:sub>
                    </m:sSub>
                    <m:r>
                      <a:rPr lang="el-GR" i="1">
                        <a:solidFill>
                          <a:srgbClr val="0099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l-GR" i="1">
                        <a:solidFill>
                          <a:srgbClr val="009900"/>
                        </a:solidFill>
                        <a:latin typeface="Cambria Math" panose="02040503050406030204" pitchFamily="18" charset="0"/>
                      </a:rPr>
                      <m:t>𝛼</m:t>
                    </m:r>
                    <m:sSup>
                      <m:sSupPr>
                        <m:ctrlPr>
                          <a:rPr lang="el-GR" i="1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l-GR" i="1">
                                <a:solidFill>
                                  <a:srgbClr val="0099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l-GR" i="1">
                                <a:solidFill>
                                  <a:srgbClr val="009900"/>
                                </a:solidFill>
                                <a:latin typeface="Cambria Math" panose="02040503050406030204" pitchFamily="18" charset="0"/>
                              </a:rPr>
                              <m:t>1−</m:t>
                            </m:r>
                            <m:r>
                              <a:rPr lang="el-GR" i="1">
                                <a:solidFill>
                                  <a:srgbClr val="009900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d>
                      </m:e>
                      <m:sup>
                        <m:r>
                          <a:rPr lang="en-US" i="1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l-GR" b="0" i="1" smtClean="0">
                        <a:solidFill>
                          <a:srgbClr val="009900"/>
                        </a:solidFill>
                        <a:latin typeface="Cambria Math" panose="02040503050406030204" pitchFamily="18" charset="0"/>
                      </a:rPr>
                      <m:t>=0,4</m:t>
                    </m:r>
                    <m:sSup>
                      <m:sSupPr>
                        <m:ctrlPr>
                          <a:rPr lang="el-GR" i="1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l-GR" i="1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d>
                          <m:dPr>
                            <m:ctrlPr>
                              <a:rPr lang="el-GR" i="1">
                                <a:solidFill>
                                  <a:srgbClr val="0099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l-GR" i="1">
                                <a:solidFill>
                                  <a:srgbClr val="009900"/>
                                </a:solidFill>
                                <a:latin typeface="Cambria Math" panose="02040503050406030204" pitchFamily="18" charset="0"/>
                              </a:rPr>
                              <m:t>1−</m:t>
                            </m:r>
                            <m:r>
                              <a:rPr lang="el-GR" b="0" i="1" smtClean="0">
                                <a:solidFill>
                                  <a:srgbClr val="009900"/>
                                </a:solidFill>
                                <a:latin typeface="Cambria Math" panose="02040503050406030204" pitchFamily="18" charset="0"/>
                              </a:rPr>
                              <m:t>0,4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l-GR" b="0" i="1" smtClean="0">
                        <a:solidFill>
                          <a:srgbClr val="009900"/>
                        </a:solidFill>
                        <a:latin typeface="Cambria Math" panose="02040503050406030204" pitchFamily="18" charset="0"/>
                      </a:rPr>
                      <m:t>=0,0864</m:t>
                    </m:r>
                  </m:oMath>
                </a14:m>
                <a:r>
                  <a:rPr lang="en-US" dirty="0">
                    <a:solidFill>
                      <a:srgbClr val="000099"/>
                    </a:solidFill>
                    <a:latin typeface="Calibri" pitchFamily="34" charset="0"/>
                  </a:rPr>
                  <a:t> </a:t>
                </a:r>
                <a:r>
                  <a:rPr lang="el-GR" dirty="0">
                    <a:solidFill>
                      <a:srgbClr val="000099"/>
                    </a:solidFill>
                    <a:latin typeface="Calibri" pitchFamily="34" charset="0"/>
                  </a:rPr>
                  <a:t>στην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i="1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b="0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−4</m:t>
                        </m:r>
                      </m:sub>
                    </m:sSub>
                  </m:oMath>
                </a14:m>
                <a:endParaRPr lang="en-US" b="0" dirty="0">
                  <a:solidFill>
                    <a:srgbClr val="009900"/>
                  </a:solidFill>
                  <a:latin typeface="Calibri" pitchFamily="34" charset="0"/>
                </a:endParaRPr>
              </a:p>
              <a:p>
                <a:pPr marL="1257300" lvl="2" indent="-342900" algn="just">
                  <a:lnSpc>
                    <a:spcPct val="150000"/>
                  </a:lnSpc>
                  <a:spcBef>
                    <a:spcPts val="300"/>
                  </a:spcBef>
                  <a:spcAft>
                    <a:spcPts val="300"/>
                  </a:spcAft>
                  <a:buClr>
                    <a:srgbClr val="000099"/>
                  </a:buClr>
                  <a:buFont typeface="Arial" panose="020B0604020202020204" pitchFamily="34" charset="0"/>
                  <a:buChar char="•"/>
                </a:pPr>
                <a:r>
                  <a:rPr lang="en-US" dirty="0">
                    <a:solidFill>
                      <a:srgbClr val="000099"/>
                    </a:solidFill>
                    <a:latin typeface="Calibri" pitchFamily="34" charset="0"/>
                  </a:rPr>
                  <a:t>… </a:t>
                </a:r>
                <a:r>
                  <a:rPr lang="el-GR" dirty="0">
                    <a:solidFill>
                      <a:srgbClr val="000099"/>
                    </a:solidFill>
                    <a:latin typeface="Calibri" pitchFamily="34" charset="0"/>
                  </a:rPr>
                  <a:t>έως το άπειρο (θεωρητικά).</a:t>
                </a:r>
              </a:p>
              <a:p>
                <a:pPr lvl="2" algn="just">
                  <a:lnSpc>
                    <a:spcPct val="150000"/>
                  </a:lnSpc>
                  <a:spcBef>
                    <a:spcPts val="300"/>
                  </a:spcBef>
                  <a:spcAft>
                    <a:spcPts val="300"/>
                  </a:spcAft>
                  <a:buClr>
                    <a:srgbClr val="000099"/>
                  </a:buClr>
                </a:pPr>
                <a:endParaRPr lang="el-GR" sz="1000" dirty="0">
                  <a:solidFill>
                    <a:srgbClr val="000099"/>
                  </a:solidFill>
                  <a:latin typeface="Calibri" pitchFamily="34" charset="0"/>
                </a:endParaRPr>
              </a:p>
              <a:p>
                <a:pPr lvl="2" indent="-914400" algn="just">
                  <a:lnSpc>
                    <a:spcPct val="150000"/>
                  </a:lnSpc>
                  <a:spcBef>
                    <a:spcPts val="300"/>
                  </a:spcBef>
                  <a:spcAft>
                    <a:spcPts val="300"/>
                  </a:spcAft>
                  <a:buClr>
                    <a:srgbClr val="000099"/>
                  </a:buClr>
                </a:pPr>
                <a:r>
                  <a:rPr lang="el-GR" sz="2000" b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itchFamily="34" charset="0"/>
                  </a:rPr>
                  <a:t>Προσοχή!!! </a:t>
                </a:r>
                <a:r>
                  <a:rPr lang="el-GR" dirty="0">
                    <a:solidFill>
                      <a:srgbClr val="000099"/>
                    </a:solidFill>
                    <a:latin typeface="Calibri" pitchFamily="34" charset="0"/>
                  </a:rPr>
                  <a:t>Το άθροισμα των σταθμίσεων είναι </a:t>
                </a:r>
                <a:r>
                  <a:rPr lang="el-GR" b="1" dirty="0">
                    <a:solidFill>
                      <a:srgbClr val="000099"/>
                    </a:solidFill>
                    <a:latin typeface="Calibri" pitchFamily="34" charset="0"/>
                  </a:rPr>
                  <a:t>1, </a:t>
                </a:r>
                <a:r>
                  <a:rPr lang="el-GR" dirty="0">
                    <a:solidFill>
                      <a:srgbClr val="000099"/>
                    </a:solidFill>
                    <a:latin typeface="Calibri" pitchFamily="34" charset="0"/>
                  </a:rPr>
                  <a:t>δηλαδή </a:t>
                </a:r>
                <a14:m>
                  <m:oMath xmlns:m="http://schemas.openxmlformats.org/officeDocument/2006/math">
                    <m:r>
                      <a:rPr lang="el-GR" sz="17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𝛼</m:t>
                    </m:r>
                    <m:r>
                      <a:rPr lang="el-GR" sz="17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l-GR" sz="17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𝛼</m:t>
                    </m:r>
                    <m:d>
                      <m:dPr>
                        <m:ctrlPr>
                          <a:rPr lang="el-GR" sz="17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l-GR" sz="17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l-GR" sz="17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</m:d>
                    <m:r>
                      <a:rPr lang="el-GR" sz="17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l-GR" sz="17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𝛼</m:t>
                    </m:r>
                    <m:sSup>
                      <m:sSupPr>
                        <m:ctrlPr>
                          <a:rPr lang="el-GR" sz="17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l-GR" sz="17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l-GR" sz="17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1−</m:t>
                            </m:r>
                            <m:r>
                              <a:rPr lang="el-GR" sz="17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d>
                      </m:e>
                      <m:sup>
                        <m:r>
                          <a:rPr lang="en-US" sz="17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l-GR" sz="1700" dirty="0">
                    <a:solidFill>
                      <a:srgbClr val="FF0000"/>
                    </a:solidFill>
                    <a:latin typeface="Calibri" pitchFamily="34" charset="0"/>
                  </a:rPr>
                  <a:t>+… = 1</a:t>
                </a:r>
                <a:r>
                  <a:rPr lang="el-GR" dirty="0">
                    <a:solidFill>
                      <a:srgbClr val="000066"/>
                    </a:solidFill>
                    <a:latin typeface="Calibri" pitchFamily="34" charset="0"/>
                  </a:rPr>
                  <a:t>.</a:t>
                </a:r>
                <a:endParaRPr lang="el-GR" sz="1600" dirty="0">
                  <a:solidFill>
                    <a:srgbClr val="000066"/>
                  </a:solidFill>
                  <a:latin typeface="Calibri" pitchFamily="34" charset="0"/>
                </a:endParaRPr>
              </a:p>
            </p:txBody>
          </p:sp>
        </mc:Choice>
        <mc:Fallback xmlns="">
          <p:sp>
            <p:nvSpPr>
              <p:cNvPr id="11" name="Text 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500" y="684746"/>
                <a:ext cx="9001000" cy="5755422"/>
              </a:xfrm>
              <a:prstGeom prst="rect">
                <a:avLst/>
              </a:prstGeom>
              <a:blipFill rotWithShape="0">
                <a:blip r:embed="rId2"/>
                <a:stretch>
                  <a:fillRect l="-1084" b="-636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6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7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6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12" name="Slide Number Placeholder 4"/>
          <p:cNvSpPr txBox="1">
            <a:spLocks/>
          </p:cNvSpPr>
          <p:nvPr/>
        </p:nvSpPr>
        <p:spPr bwMode="auto">
          <a:xfrm>
            <a:off x="8686755" y="6581775"/>
            <a:ext cx="45724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0C58E6-98C0-4072-8B26-9045EAD48514}" type="slidenum">
              <a:rPr lang="el-GR" sz="12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6</a:t>
            </a:fld>
            <a:endParaRPr lang="el-GR" sz="1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0" name="Rektangel 32"/>
          <p:cNvSpPr>
            <a:spLocks noChangeArrowheads="1"/>
          </p:cNvSpPr>
          <p:nvPr/>
        </p:nvSpPr>
        <p:spPr bwMode="auto">
          <a:xfrm>
            <a:off x="-3818" y="0"/>
            <a:ext cx="9147818" cy="548680"/>
          </a:xfrm>
          <a:prstGeom prst="rect">
            <a:avLst/>
          </a:prstGeom>
          <a:gradFill>
            <a:gsLst>
              <a:gs pos="0">
                <a:srgbClr val="002060"/>
              </a:gs>
              <a:gs pos="0">
                <a:srgbClr val="000099">
                  <a:alpha val="50000"/>
                </a:srgbClr>
              </a:gs>
              <a:gs pos="100000">
                <a:srgbClr val="002060"/>
              </a:gs>
            </a:gsLst>
            <a:lin ang="16200000" scaled="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kern="0" noProof="1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srgbClr val="000099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ＭＳ Ｐゴシック" pitchFamily="-97" charset="-128"/>
              </a:rPr>
              <a:t>Βάρος παρατηρήσεων</a:t>
            </a:r>
            <a:endParaRPr lang="da-DK" sz="1600" b="1" kern="0" noProof="1"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50800" dist="38100" dir="2700000" algn="tl" rotWithShape="0">
                  <a:srgbClr val="000099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  <a:ea typeface="ＭＳ Ｐゴシック" pitchFamily="-97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215516" y="1340768"/>
                <a:ext cx="5858213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000" b="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l-GR" sz="2000" b="0" i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2000" b="0" i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𝛼</m:t>
                      </m:r>
                      <m:sSub>
                        <m:sSubPr>
                          <m:ctrlPr>
                            <a:rPr lang="el-GR" sz="200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000" b="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r>
                        <a:rPr lang="el-GR" sz="2000" b="0" i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l-GR" sz="2000" b="0" i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𝛼</m:t>
                      </m:r>
                      <m:d>
                        <m:dPr>
                          <m:ctrlPr>
                            <a:rPr lang="el-GR" sz="2000" b="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sz="2000" b="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l-GR" sz="2000" b="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d>
                      <m:sSub>
                        <m:sSubPr>
                          <m:ctrlPr>
                            <a:rPr lang="el-GR" sz="200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00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sub>
                      </m:sSub>
                      <m:r>
                        <a:rPr lang="el-GR" sz="2000" i="1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l-GR" sz="2000" i="1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𝛼</m:t>
                      </m:r>
                      <m:sSup>
                        <m:sSupPr>
                          <m:ctrlPr>
                            <a:rPr lang="el-GR" sz="200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l-GR" sz="2000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l-GR" sz="2000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l-GR" sz="2000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b>
                        <m:sSubPr>
                          <m:ctrlPr>
                            <a:rPr lang="el-GR" sz="200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00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</m:sub>
                      </m:sSub>
                      <m:r>
                        <a:rPr lang="el-GR" sz="2000" b="0" i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+…</m:t>
                      </m:r>
                    </m:oMath>
                  </m:oMathPara>
                </a14:m>
                <a:endParaRPr lang="el-GR" sz="2000" dirty="0">
                  <a:solidFill>
                    <a:srgbClr val="009900"/>
                  </a:solidFill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516" y="1340768"/>
                <a:ext cx="5858213" cy="400110"/>
              </a:xfrm>
              <a:prstGeom prst="rect">
                <a:avLst/>
              </a:prstGeom>
              <a:blipFill rotWithShape="0">
                <a:blip r:embed="rId3"/>
                <a:stretch>
                  <a:fillRect b="-303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69452644"/>
      </p:ext>
    </p:extLst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7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71500" y="684746"/>
            <a:ext cx="9001000" cy="468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rgbClr val="000099"/>
              </a:buClr>
            </a:pPr>
            <a:r>
              <a:rPr lang="el-GR" sz="2400" b="1" dirty="0">
                <a:solidFill>
                  <a:srgbClr val="000099"/>
                </a:solidFill>
                <a:latin typeface="Calibri" pitchFamily="34" charset="0"/>
              </a:rPr>
              <a:t>Παράδειγμα:</a:t>
            </a:r>
            <a:r>
              <a:rPr lang="el-GR" sz="2400" dirty="0">
                <a:solidFill>
                  <a:srgbClr val="000099"/>
                </a:solidFill>
                <a:latin typeface="Calibri" pitchFamily="34" charset="0"/>
              </a:rPr>
              <a:t> για α=0,4 ή 40%</a:t>
            </a:r>
            <a:endParaRPr lang="el-GR" sz="2000" b="1" dirty="0">
              <a:solidFill>
                <a:srgbClr val="000099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2"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rgbClr val="000099"/>
              </a:buClr>
            </a:pPr>
            <a:endParaRPr lang="el-GR" sz="1000" dirty="0">
              <a:solidFill>
                <a:srgbClr val="000099"/>
              </a:solidFill>
              <a:latin typeface="Calibri" pitchFamily="34" charset="0"/>
            </a:endParaRPr>
          </a:p>
          <a:p>
            <a:pPr lvl="2"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rgbClr val="000099"/>
              </a:buClr>
            </a:pPr>
            <a:endParaRPr lang="el-GR" sz="1000" dirty="0">
              <a:solidFill>
                <a:srgbClr val="000099"/>
              </a:solidFill>
              <a:latin typeface="Calibri" pitchFamily="34" charset="0"/>
            </a:endParaRPr>
          </a:p>
          <a:p>
            <a:pPr lvl="2"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rgbClr val="000099"/>
              </a:buClr>
            </a:pPr>
            <a:endParaRPr lang="el-GR" sz="1000" dirty="0">
              <a:solidFill>
                <a:srgbClr val="000099"/>
              </a:solidFill>
              <a:latin typeface="Calibri" pitchFamily="34" charset="0"/>
            </a:endParaRPr>
          </a:p>
          <a:p>
            <a:pPr lvl="2"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rgbClr val="000099"/>
              </a:buClr>
            </a:pPr>
            <a:endParaRPr lang="el-GR" sz="1000" dirty="0">
              <a:solidFill>
                <a:srgbClr val="000099"/>
              </a:solidFill>
              <a:latin typeface="Calibri" pitchFamily="34" charset="0"/>
            </a:endParaRPr>
          </a:p>
          <a:p>
            <a:pPr lvl="2"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rgbClr val="000099"/>
              </a:buClr>
            </a:pPr>
            <a:endParaRPr lang="el-GR" sz="1000" dirty="0">
              <a:solidFill>
                <a:srgbClr val="000099"/>
              </a:solidFill>
              <a:latin typeface="Calibri" pitchFamily="34" charset="0"/>
            </a:endParaRPr>
          </a:p>
          <a:p>
            <a:pPr lvl="2"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rgbClr val="000099"/>
              </a:buClr>
            </a:pPr>
            <a:endParaRPr lang="el-GR" sz="1000" dirty="0">
              <a:solidFill>
                <a:srgbClr val="000099"/>
              </a:solidFill>
              <a:latin typeface="Calibri" pitchFamily="34" charset="0"/>
            </a:endParaRPr>
          </a:p>
          <a:p>
            <a:pPr lvl="2"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rgbClr val="000099"/>
              </a:buClr>
            </a:pPr>
            <a:endParaRPr lang="el-GR" sz="1000" dirty="0">
              <a:solidFill>
                <a:srgbClr val="000099"/>
              </a:solidFill>
              <a:latin typeface="Calibri" pitchFamily="34" charset="0"/>
            </a:endParaRPr>
          </a:p>
          <a:p>
            <a:pPr lvl="2"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rgbClr val="000099"/>
              </a:buClr>
            </a:pPr>
            <a:endParaRPr lang="el-GR" sz="1000" dirty="0">
              <a:solidFill>
                <a:srgbClr val="000099"/>
              </a:solidFill>
              <a:latin typeface="Calibri" pitchFamily="34" charset="0"/>
            </a:endParaRPr>
          </a:p>
          <a:p>
            <a:pPr lvl="2"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rgbClr val="000099"/>
              </a:buClr>
            </a:pPr>
            <a:endParaRPr lang="el-GR" sz="1000" dirty="0">
              <a:solidFill>
                <a:srgbClr val="000099"/>
              </a:solidFill>
              <a:latin typeface="Calibri" pitchFamily="34" charset="0"/>
            </a:endParaRPr>
          </a:p>
          <a:p>
            <a:pPr lvl="2"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rgbClr val="000099"/>
              </a:buClr>
            </a:pPr>
            <a:endParaRPr lang="el-GR" sz="1000" dirty="0">
              <a:solidFill>
                <a:srgbClr val="000099"/>
              </a:solidFill>
              <a:latin typeface="Calibri" pitchFamily="34" charset="0"/>
            </a:endParaRPr>
          </a:p>
          <a:p>
            <a:pPr lvl="2"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rgbClr val="000099"/>
              </a:buClr>
            </a:pPr>
            <a:endParaRPr lang="el-GR" sz="1000" dirty="0">
              <a:solidFill>
                <a:srgbClr val="000099"/>
              </a:solidFill>
              <a:latin typeface="Calibri" pitchFamily="34" charset="0"/>
            </a:endParaRPr>
          </a:p>
          <a:p>
            <a:pPr lvl="2"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rgbClr val="000099"/>
              </a:buClr>
            </a:pPr>
            <a:endParaRPr lang="el-GR" sz="1000" dirty="0">
              <a:solidFill>
                <a:srgbClr val="000099"/>
              </a:solidFill>
              <a:latin typeface="Calibri" pitchFamily="34" charset="0"/>
            </a:endParaRPr>
          </a:p>
          <a:p>
            <a:pPr lvl="2"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rgbClr val="000099"/>
              </a:buClr>
            </a:pPr>
            <a:endParaRPr lang="el-GR" sz="1000" dirty="0">
              <a:solidFill>
                <a:srgbClr val="000099"/>
              </a:solidFill>
              <a:latin typeface="Calibri" pitchFamily="34" charset="0"/>
            </a:endParaRPr>
          </a:p>
        </p:txBody>
      </p:sp>
      <p:sp>
        <p:nvSpPr>
          <p:cNvPr id="6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7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7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7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12" name="Slide Number Placeholder 4"/>
          <p:cNvSpPr txBox="1">
            <a:spLocks/>
          </p:cNvSpPr>
          <p:nvPr/>
        </p:nvSpPr>
        <p:spPr bwMode="auto">
          <a:xfrm>
            <a:off x="8686755" y="6581775"/>
            <a:ext cx="45724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0C58E6-98C0-4072-8B26-9045EAD48514}" type="slidenum">
              <a:rPr lang="el-GR" sz="12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7</a:t>
            </a:fld>
            <a:endParaRPr lang="el-GR" sz="1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0" name="Rektangel 32"/>
          <p:cNvSpPr>
            <a:spLocks noChangeArrowheads="1"/>
          </p:cNvSpPr>
          <p:nvPr/>
        </p:nvSpPr>
        <p:spPr bwMode="auto">
          <a:xfrm>
            <a:off x="-3818" y="0"/>
            <a:ext cx="9147818" cy="548680"/>
          </a:xfrm>
          <a:prstGeom prst="rect">
            <a:avLst/>
          </a:prstGeom>
          <a:gradFill>
            <a:gsLst>
              <a:gs pos="0">
                <a:srgbClr val="002060"/>
              </a:gs>
              <a:gs pos="0">
                <a:srgbClr val="000099">
                  <a:alpha val="50000"/>
                </a:srgbClr>
              </a:gs>
              <a:gs pos="100000">
                <a:srgbClr val="002060"/>
              </a:gs>
            </a:gsLst>
            <a:lin ang="16200000" scaled="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kern="0" noProof="1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srgbClr val="000099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ＭＳ Ｐゴシック" pitchFamily="-97" charset="-128"/>
              </a:rPr>
              <a:t>Βάρος παρατηρήσεων</a:t>
            </a:r>
            <a:endParaRPr lang="da-DK" sz="1600" b="1" kern="0" noProof="1"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50800" dist="38100" dir="2700000" algn="tl" rotWithShape="0">
                  <a:srgbClr val="000099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  <a:ea typeface="ＭＳ Ｐゴシック" pitchFamily="-97" charset="-128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5435258"/>
              </p:ext>
            </p:extLst>
          </p:nvPr>
        </p:nvGraphicFramePr>
        <p:xfrm>
          <a:off x="503548" y="1276190"/>
          <a:ext cx="2066681" cy="60031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54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1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7828">
                <a:tc>
                  <a:txBody>
                    <a:bodyPr/>
                    <a:lstStyle/>
                    <a:p>
                      <a:pPr algn="ctr" fontAlgn="b">
                        <a:lnSpc>
                          <a:spcPts val="21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000" b="1" u="none" strike="noStrike" dirty="0">
                          <a:effectLst/>
                        </a:rPr>
                        <a:t>Χρόνος</a:t>
                      </a:r>
                      <a:endParaRPr lang="el-G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7" marR="9067" marT="9067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21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000" b="1" u="none" strike="noStrike" dirty="0">
                          <a:effectLst/>
                        </a:rPr>
                        <a:t>Βαρύτητα παρατήρησης</a:t>
                      </a:r>
                      <a:endParaRPr lang="el-G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7" marR="9067" marT="9067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1349">
                <a:tc>
                  <a:txBody>
                    <a:bodyPr/>
                    <a:lstStyle/>
                    <a:p>
                      <a:pPr algn="ctr" fontAlgn="b">
                        <a:lnSpc>
                          <a:spcPts val="21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000" u="none" strike="noStrike">
                          <a:effectLst/>
                        </a:rPr>
                        <a:t>1</a:t>
                      </a:r>
                      <a:endParaRPr lang="el-G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7" marR="9067" marT="9067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21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000" b="1" u="none" strike="noStrike" dirty="0">
                          <a:effectLst/>
                        </a:rPr>
                        <a:t>40,00%</a:t>
                      </a:r>
                      <a:endParaRPr lang="el-G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7" marR="9067" marT="9067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1349">
                <a:tc>
                  <a:txBody>
                    <a:bodyPr/>
                    <a:lstStyle/>
                    <a:p>
                      <a:pPr algn="ctr" fontAlgn="b">
                        <a:lnSpc>
                          <a:spcPts val="21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000" u="none" strike="noStrike">
                          <a:effectLst/>
                        </a:rPr>
                        <a:t>2</a:t>
                      </a:r>
                      <a:endParaRPr lang="el-G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7" marR="9067" marT="9067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21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000" b="1" u="none" strike="noStrike" dirty="0">
                          <a:effectLst/>
                        </a:rPr>
                        <a:t>24,00%</a:t>
                      </a:r>
                      <a:endParaRPr lang="el-G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7" marR="9067" marT="9067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1349">
                <a:tc>
                  <a:txBody>
                    <a:bodyPr/>
                    <a:lstStyle/>
                    <a:p>
                      <a:pPr algn="ctr" fontAlgn="b">
                        <a:lnSpc>
                          <a:spcPts val="21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000" u="none" strike="noStrike">
                          <a:effectLst/>
                        </a:rPr>
                        <a:t>3</a:t>
                      </a:r>
                      <a:endParaRPr lang="el-G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7" marR="9067" marT="9067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21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000" b="1" u="none" strike="noStrike" dirty="0">
                          <a:effectLst/>
                        </a:rPr>
                        <a:t>14,40%</a:t>
                      </a:r>
                      <a:endParaRPr lang="el-G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7" marR="9067" marT="9067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1349">
                <a:tc>
                  <a:txBody>
                    <a:bodyPr/>
                    <a:lstStyle/>
                    <a:p>
                      <a:pPr algn="ctr" fontAlgn="b">
                        <a:lnSpc>
                          <a:spcPts val="21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000" u="none" strike="noStrike">
                          <a:effectLst/>
                        </a:rPr>
                        <a:t>4</a:t>
                      </a:r>
                      <a:endParaRPr lang="el-G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7" marR="9067" marT="9067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21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000" b="1" u="none" strike="noStrike" dirty="0">
                          <a:effectLst/>
                        </a:rPr>
                        <a:t>8,64%</a:t>
                      </a:r>
                      <a:endParaRPr lang="el-G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7" marR="9067" marT="9067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1349">
                <a:tc>
                  <a:txBody>
                    <a:bodyPr/>
                    <a:lstStyle/>
                    <a:p>
                      <a:pPr algn="ctr" fontAlgn="b">
                        <a:lnSpc>
                          <a:spcPts val="21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000" u="none" strike="noStrike">
                          <a:effectLst/>
                        </a:rPr>
                        <a:t>5</a:t>
                      </a:r>
                      <a:endParaRPr lang="el-G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7" marR="9067" marT="9067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21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000" b="1" u="none" strike="noStrike" dirty="0">
                          <a:effectLst/>
                        </a:rPr>
                        <a:t>5,18%</a:t>
                      </a:r>
                      <a:endParaRPr lang="el-G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7" marR="9067" marT="9067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1349">
                <a:tc>
                  <a:txBody>
                    <a:bodyPr/>
                    <a:lstStyle/>
                    <a:p>
                      <a:pPr algn="ctr" fontAlgn="b">
                        <a:lnSpc>
                          <a:spcPts val="21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000" u="none" strike="noStrike">
                          <a:effectLst/>
                        </a:rPr>
                        <a:t>6</a:t>
                      </a:r>
                      <a:endParaRPr lang="el-G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7" marR="9067" marT="9067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21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000" b="1" u="none" strike="noStrike" dirty="0">
                          <a:effectLst/>
                        </a:rPr>
                        <a:t>3,11%</a:t>
                      </a:r>
                      <a:endParaRPr lang="el-G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7" marR="9067" marT="9067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1349">
                <a:tc>
                  <a:txBody>
                    <a:bodyPr/>
                    <a:lstStyle/>
                    <a:p>
                      <a:pPr algn="ctr" fontAlgn="b">
                        <a:lnSpc>
                          <a:spcPts val="21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000" u="none" strike="noStrike">
                          <a:effectLst/>
                        </a:rPr>
                        <a:t>7</a:t>
                      </a:r>
                      <a:endParaRPr lang="el-G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7" marR="9067" marT="9067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21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000" b="1" u="none" strike="noStrike" dirty="0">
                          <a:effectLst/>
                        </a:rPr>
                        <a:t>1,87%</a:t>
                      </a:r>
                      <a:endParaRPr lang="el-G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7" marR="9067" marT="9067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1349">
                <a:tc>
                  <a:txBody>
                    <a:bodyPr/>
                    <a:lstStyle/>
                    <a:p>
                      <a:pPr algn="ctr" fontAlgn="b">
                        <a:lnSpc>
                          <a:spcPts val="21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000" u="none" strike="noStrike">
                          <a:effectLst/>
                        </a:rPr>
                        <a:t>8</a:t>
                      </a:r>
                      <a:endParaRPr lang="el-G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7" marR="9067" marT="9067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21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000" b="1" u="none" strike="noStrike" dirty="0">
                          <a:effectLst/>
                        </a:rPr>
                        <a:t>1,12%</a:t>
                      </a:r>
                      <a:endParaRPr lang="el-G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7" marR="9067" marT="9067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1349">
                <a:tc>
                  <a:txBody>
                    <a:bodyPr/>
                    <a:lstStyle/>
                    <a:p>
                      <a:pPr algn="ctr" fontAlgn="b">
                        <a:lnSpc>
                          <a:spcPts val="21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000" u="none" strike="noStrike">
                          <a:effectLst/>
                        </a:rPr>
                        <a:t>9</a:t>
                      </a:r>
                      <a:endParaRPr lang="el-G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7" marR="9067" marT="9067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21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000" b="1" u="none" strike="noStrike" dirty="0">
                          <a:effectLst/>
                        </a:rPr>
                        <a:t>0,67%</a:t>
                      </a:r>
                      <a:endParaRPr lang="el-G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7" marR="9067" marT="9067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1349">
                <a:tc>
                  <a:txBody>
                    <a:bodyPr/>
                    <a:lstStyle/>
                    <a:p>
                      <a:pPr algn="ctr" fontAlgn="b">
                        <a:lnSpc>
                          <a:spcPts val="21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000" u="none" strike="noStrike">
                          <a:effectLst/>
                        </a:rPr>
                        <a:t>10</a:t>
                      </a:r>
                      <a:endParaRPr lang="el-G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7" marR="9067" marT="9067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21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000" b="1" u="none" strike="noStrike" dirty="0">
                          <a:effectLst/>
                        </a:rPr>
                        <a:t>0,40%</a:t>
                      </a:r>
                      <a:endParaRPr lang="el-G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7" marR="9067" marT="9067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1349">
                <a:tc>
                  <a:txBody>
                    <a:bodyPr/>
                    <a:lstStyle/>
                    <a:p>
                      <a:pPr algn="ctr" fontAlgn="b">
                        <a:lnSpc>
                          <a:spcPts val="21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000" u="none" strike="noStrike">
                          <a:effectLst/>
                        </a:rPr>
                        <a:t>11</a:t>
                      </a:r>
                      <a:endParaRPr lang="el-G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7" marR="9067" marT="9067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21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000" b="1" u="none" strike="noStrike" dirty="0">
                          <a:effectLst/>
                        </a:rPr>
                        <a:t>0,24%</a:t>
                      </a:r>
                      <a:endParaRPr lang="el-G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7" marR="9067" marT="9067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1349">
                <a:tc>
                  <a:txBody>
                    <a:bodyPr/>
                    <a:lstStyle/>
                    <a:p>
                      <a:pPr algn="ctr" fontAlgn="b">
                        <a:lnSpc>
                          <a:spcPts val="21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000" u="none" strike="noStrike">
                          <a:effectLst/>
                        </a:rPr>
                        <a:t>12</a:t>
                      </a:r>
                      <a:endParaRPr lang="el-G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7" marR="9067" marT="9067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21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000" b="1" u="none" strike="noStrike" dirty="0">
                          <a:effectLst/>
                        </a:rPr>
                        <a:t>0,15%</a:t>
                      </a:r>
                      <a:endParaRPr lang="el-G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7" marR="9067" marT="9067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1349">
                <a:tc>
                  <a:txBody>
                    <a:bodyPr/>
                    <a:lstStyle/>
                    <a:p>
                      <a:pPr algn="ctr" fontAlgn="b">
                        <a:lnSpc>
                          <a:spcPts val="21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000" u="none" strike="noStrike">
                          <a:effectLst/>
                        </a:rPr>
                        <a:t>13</a:t>
                      </a:r>
                      <a:endParaRPr lang="el-G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7" marR="9067" marT="9067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21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000" b="1" u="none" strike="noStrike" dirty="0">
                          <a:effectLst/>
                        </a:rPr>
                        <a:t>0,09%</a:t>
                      </a:r>
                      <a:endParaRPr lang="el-G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7" marR="9067" marT="9067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1349">
                <a:tc>
                  <a:txBody>
                    <a:bodyPr/>
                    <a:lstStyle/>
                    <a:p>
                      <a:pPr algn="ctr" fontAlgn="b">
                        <a:lnSpc>
                          <a:spcPts val="21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000" u="none" strike="noStrike">
                          <a:effectLst/>
                        </a:rPr>
                        <a:t>14</a:t>
                      </a:r>
                      <a:endParaRPr lang="el-G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7" marR="9067" marT="9067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21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000" b="1" u="none" strike="noStrike" dirty="0">
                          <a:effectLst/>
                        </a:rPr>
                        <a:t>0,05%</a:t>
                      </a:r>
                      <a:endParaRPr lang="el-G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7" marR="9067" marT="9067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1349">
                <a:tc>
                  <a:txBody>
                    <a:bodyPr/>
                    <a:lstStyle/>
                    <a:p>
                      <a:pPr algn="ctr" fontAlgn="b">
                        <a:lnSpc>
                          <a:spcPts val="21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000" u="none" strike="noStrike">
                          <a:effectLst/>
                        </a:rPr>
                        <a:t>15</a:t>
                      </a:r>
                      <a:endParaRPr lang="el-G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7" marR="9067" marT="9067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21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000" b="1" u="none" strike="noStrike" dirty="0">
                          <a:effectLst/>
                        </a:rPr>
                        <a:t>0,03%</a:t>
                      </a:r>
                      <a:endParaRPr lang="el-G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7" marR="9067" marT="9067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1349">
                <a:tc>
                  <a:txBody>
                    <a:bodyPr/>
                    <a:lstStyle/>
                    <a:p>
                      <a:pPr algn="ctr" fontAlgn="b">
                        <a:lnSpc>
                          <a:spcPts val="21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000" u="none" strike="noStrike">
                          <a:effectLst/>
                        </a:rPr>
                        <a:t>16</a:t>
                      </a:r>
                      <a:endParaRPr lang="el-G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7" marR="9067" marT="9067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21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000" b="1" u="none" strike="noStrike" dirty="0">
                          <a:effectLst/>
                        </a:rPr>
                        <a:t>0,02%</a:t>
                      </a:r>
                      <a:endParaRPr lang="el-G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7" marR="9067" marT="9067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1349">
                <a:tc>
                  <a:txBody>
                    <a:bodyPr/>
                    <a:lstStyle/>
                    <a:p>
                      <a:pPr algn="ctr" fontAlgn="b">
                        <a:lnSpc>
                          <a:spcPts val="21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000" u="none" strike="noStrike">
                          <a:effectLst/>
                        </a:rPr>
                        <a:t>17</a:t>
                      </a:r>
                      <a:endParaRPr lang="el-G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7" marR="9067" marT="9067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21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000" b="1" u="none" strike="noStrike" dirty="0">
                          <a:effectLst/>
                        </a:rPr>
                        <a:t>0,01%</a:t>
                      </a:r>
                      <a:endParaRPr lang="el-G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7" marR="9067" marT="9067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1349">
                <a:tc>
                  <a:txBody>
                    <a:bodyPr/>
                    <a:lstStyle/>
                    <a:p>
                      <a:pPr algn="ctr" fontAlgn="b">
                        <a:lnSpc>
                          <a:spcPts val="21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000" u="none" strike="noStrike">
                          <a:effectLst/>
                        </a:rPr>
                        <a:t>18</a:t>
                      </a:r>
                      <a:endParaRPr lang="el-G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7" marR="9067" marT="9067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21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000" b="1" u="none" strike="noStrike" dirty="0">
                          <a:effectLst/>
                        </a:rPr>
                        <a:t>0,01%</a:t>
                      </a:r>
                      <a:endParaRPr lang="el-G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7" marR="9067" marT="9067" marB="0"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1349">
                <a:tc>
                  <a:txBody>
                    <a:bodyPr/>
                    <a:lstStyle/>
                    <a:p>
                      <a:pPr algn="ctr" fontAlgn="b">
                        <a:lnSpc>
                          <a:spcPts val="21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000" u="none" strike="noStrike">
                          <a:effectLst/>
                        </a:rPr>
                        <a:t>19</a:t>
                      </a:r>
                      <a:endParaRPr lang="el-G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7" marR="9067" marT="9067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21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000" b="1" u="none" strike="noStrike" dirty="0">
                          <a:effectLst/>
                        </a:rPr>
                        <a:t>0,00%</a:t>
                      </a:r>
                      <a:endParaRPr lang="el-G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7" marR="9067" marT="9067" marB="0" anchor="ctr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1349">
                <a:tc>
                  <a:txBody>
                    <a:bodyPr/>
                    <a:lstStyle/>
                    <a:p>
                      <a:pPr algn="ctr" fontAlgn="b">
                        <a:lnSpc>
                          <a:spcPts val="21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000" u="none" strike="noStrike">
                          <a:effectLst/>
                        </a:rPr>
                        <a:t>20</a:t>
                      </a:r>
                      <a:endParaRPr lang="el-G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7" marR="9067" marT="9067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21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000" b="1" u="none" strike="noStrike" dirty="0">
                          <a:effectLst/>
                        </a:rPr>
                        <a:t>0,00%</a:t>
                      </a:r>
                      <a:endParaRPr lang="el-G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7" marR="9067" marT="9067" marB="0" anchor="ctr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2699792" y="5036983"/>
                <a:ext cx="6444208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lvl="2" algn="ctr">
                  <a:lnSpc>
                    <a:spcPct val="200000"/>
                  </a:lnSpc>
                  <a:spcBef>
                    <a:spcPts val="600"/>
                  </a:spcBef>
                  <a:spcAft>
                    <a:spcPts val="600"/>
                  </a:spcAft>
                  <a:buClr>
                    <a:srgbClr val="000099"/>
                  </a:buClr>
                </a:pPr>
                <a:r>
                  <a:rPr lang="el-GR" sz="2000" b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itchFamily="34" charset="0"/>
                  </a:rPr>
                  <a:t>Προσοχή!!! </a:t>
                </a:r>
                <a:r>
                  <a:rPr lang="el-GR" dirty="0">
                    <a:solidFill>
                      <a:srgbClr val="000099"/>
                    </a:solidFill>
                    <a:latin typeface="Calibri" pitchFamily="34" charset="0"/>
                  </a:rPr>
                  <a:t>Το άθροισμα των σταθμίσεων είναι </a:t>
                </a:r>
                <a:r>
                  <a:rPr lang="el-GR" b="1" dirty="0">
                    <a:solidFill>
                      <a:srgbClr val="000099"/>
                    </a:solidFill>
                    <a:latin typeface="Calibri" pitchFamily="34" charset="0"/>
                  </a:rPr>
                  <a:t>1, </a:t>
                </a:r>
                <a:r>
                  <a:rPr lang="el-GR" dirty="0">
                    <a:solidFill>
                      <a:srgbClr val="000099"/>
                    </a:solidFill>
                    <a:latin typeface="Calibri" pitchFamily="34" charset="0"/>
                  </a:rPr>
                  <a:t>δηλαδή </a:t>
                </a:r>
                <a14:m>
                  <m:oMath xmlns:m="http://schemas.openxmlformats.org/officeDocument/2006/math">
                    <m:r>
                      <a:rPr lang="el-GR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0,400</m:t>
                    </m:r>
                    <m:r>
                      <a:rPr lang="el-GR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</m:t>
                    </m:r>
                    <m:r>
                      <a:rPr lang="el-GR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+0,2400+0,1440+</m:t>
                    </m:r>
                    <m:r>
                      <a:rPr lang="el-GR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0,0864</m:t>
                    </m:r>
                    <m:r>
                      <a:rPr lang="el-GR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l-GR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0,0518+0,0311+…</m:t>
                    </m:r>
                  </m:oMath>
                </a14:m>
                <a:r>
                  <a:rPr lang="el-GR" sz="1600" dirty="0">
                    <a:solidFill>
                      <a:srgbClr val="FF0000"/>
                    </a:solidFill>
                    <a:latin typeface="Calibri" pitchFamily="34" charset="0"/>
                  </a:rPr>
                  <a:t> = 1</a:t>
                </a:r>
                <a:r>
                  <a:rPr lang="el-GR" sz="1600" dirty="0">
                    <a:solidFill>
                      <a:srgbClr val="000066"/>
                    </a:solidFill>
                    <a:latin typeface="Calibri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9792" y="5036983"/>
                <a:ext cx="6444208" cy="1200329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23828" y="1382107"/>
            <a:ext cx="5742930" cy="3645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2156913"/>
      </p:ext>
    </p:extLst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8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19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8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1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8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3" name="Slide Number Placeholder 4"/>
          <p:cNvSpPr txBox="1">
            <a:spLocks/>
          </p:cNvSpPr>
          <p:nvPr/>
        </p:nvSpPr>
        <p:spPr bwMode="auto">
          <a:xfrm>
            <a:off x="8686755" y="6581775"/>
            <a:ext cx="45724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0C58E6-98C0-4072-8B26-9045EAD48514}" type="slidenum">
              <a:rPr lang="el-GR" sz="12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8</a:t>
            </a:fld>
            <a:endParaRPr lang="el-GR" sz="1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Rektangel 32"/>
          <p:cNvSpPr>
            <a:spLocks noChangeArrowheads="1"/>
          </p:cNvSpPr>
          <p:nvPr/>
        </p:nvSpPr>
        <p:spPr bwMode="auto">
          <a:xfrm>
            <a:off x="-3818" y="0"/>
            <a:ext cx="9147818" cy="548680"/>
          </a:xfrm>
          <a:prstGeom prst="rect">
            <a:avLst/>
          </a:prstGeom>
          <a:gradFill>
            <a:gsLst>
              <a:gs pos="0">
                <a:srgbClr val="002060"/>
              </a:gs>
              <a:gs pos="0">
                <a:srgbClr val="000099">
                  <a:alpha val="50000"/>
                </a:srgbClr>
              </a:gs>
              <a:gs pos="100000">
                <a:srgbClr val="002060"/>
              </a:gs>
            </a:gsLst>
            <a:lin ang="16200000" scaled="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kern="0" noProof="1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srgbClr val="000099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ＭＳ Ｐゴシック" pitchFamily="-97" charset="-128"/>
              </a:rPr>
              <a:t>Συμβολισμός</a:t>
            </a:r>
            <a:endParaRPr lang="da-DK" sz="1600" b="1" kern="0" noProof="1"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50800" dist="38100" dir="2700000" algn="tl" rotWithShape="0">
                  <a:srgbClr val="000099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-21458" y="691390"/>
            <a:ext cx="9021950" cy="4755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r>
              <a:rPr lang="el-GR" sz="2400" dirty="0">
                <a:solidFill>
                  <a:srgbClr val="000099"/>
                </a:solidFill>
                <a:latin typeface="Calibri" pitchFamily="34" charset="0"/>
              </a:rPr>
              <a:t>Συμβολισμός</a:t>
            </a:r>
          </a:p>
          <a:p>
            <a:pPr marL="1257300" lvl="2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n-US" sz="2000" b="1" dirty="0" err="1">
                <a:solidFill>
                  <a:srgbClr val="000099"/>
                </a:solidFill>
                <a:latin typeface="Calibri" pitchFamily="34" charset="0"/>
              </a:rPr>
              <a:t>D</a:t>
            </a:r>
            <a:r>
              <a:rPr lang="en-US" sz="2000" b="1" baseline="-25000" dirty="0" err="1">
                <a:solidFill>
                  <a:srgbClr val="000099"/>
                </a:solidFill>
                <a:latin typeface="Calibri" pitchFamily="34" charset="0"/>
              </a:rPr>
              <a:t>t</a:t>
            </a:r>
            <a:r>
              <a:rPr lang="en-US" sz="2000" baseline="-25000" dirty="0">
                <a:solidFill>
                  <a:srgbClr val="000099"/>
                </a:solidFill>
                <a:latin typeface="Calibri" pitchFamily="34" charset="0"/>
              </a:rPr>
              <a:t> </a:t>
            </a:r>
            <a:r>
              <a:rPr lang="el-GR" sz="2000" dirty="0">
                <a:solidFill>
                  <a:srgbClr val="000099"/>
                </a:solidFill>
                <a:latin typeface="Calibri" pitchFamily="34" charset="0"/>
              </a:rPr>
              <a:t>είναι η </a:t>
            </a:r>
            <a:r>
              <a:rPr lang="el-GR" sz="2000" b="1" dirty="0">
                <a:solidFill>
                  <a:srgbClr val="000099"/>
                </a:solidFill>
                <a:latin typeface="Calibri" pitchFamily="34" charset="0"/>
              </a:rPr>
              <a:t>πραγματική </a:t>
            </a:r>
            <a:r>
              <a:rPr lang="el-GR" sz="2000" dirty="0">
                <a:solidFill>
                  <a:srgbClr val="000099"/>
                </a:solidFill>
                <a:latin typeface="Calibri" pitchFamily="34" charset="0"/>
              </a:rPr>
              <a:t>ζήτηση</a:t>
            </a:r>
            <a:r>
              <a:rPr lang="el-GR" sz="2000" b="1" dirty="0">
                <a:solidFill>
                  <a:srgbClr val="000099"/>
                </a:solidFill>
                <a:latin typeface="Calibri" pitchFamily="34" charset="0"/>
              </a:rPr>
              <a:t> </a:t>
            </a:r>
            <a:r>
              <a:rPr lang="el-GR" sz="2000" dirty="0">
                <a:solidFill>
                  <a:srgbClr val="000099"/>
                </a:solidFill>
                <a:latin typeface="Calibri" pitchFamily="34" charset="0"/>
              </a:rPr>
              <a:t>που εκδηλώνεται την περίοδο </a:t>
            </a:r>
            <a:r>
              <a:rPr lang="en-US" sz="2000" dirty="0">
                <a:solidFill>
                  <a:srgbClr val="000099"/>
                </a:solidFill>
                <a:latin typeface="Calibri" pitchFamily="34" charset="0"/>
              </a:rPr>
              <a:t>t</a:t>
            </a:r>
            <a:r>
              <a:rPr lang="el-GR" sz="2000" dirty="0">
                <a:solidFill>
                  <a:srgbClr val="000099"/>
                </a:solidFill>
                <a:latin typeface="Calibri" pitchFamily="34" charset="0"/>
              </a:rPr>
              <a:t>.</a:t>
            </a:r>
          </a:p>
          <a:p>
            <a:pPr marL="1257300" lvl="2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n-US" sz="2000" b="1" dirty="0" err="1">
                <a:solidFill>
                  <a:schemeClr val="bg2"/>
                </a:solidFill>
                <a:latin typeface="Calibri" pitchFamily="34" charset="0"/>
              </a:rPr>
              <a:t>w</a:t>
            </a:r>
            <a:r>
              <a:rPr lang="en-US" sz="2000" b="1" baseline="-25000" dirty="0" err="1">
                <a:solidFill>
                  <a:schemeClr val="bg2"/>
                </a:solidFill>
                <a:latin typeface="Calibri" pitchFamily="34" charset="0"/>
              </a:rPr>
              <a:t>t</a:t>
            </a:r>
            <a:r>
              <a:rPr lang="en-US" sz="2000" baseline="-25000" dirty="0">
                <a:solidFill>
                  <a:srgbClr val="000099"/>
                </a:solidFill>
                <a:latin typeface="Calibri" pitchFamily="34" charset="0"/>
              </a:rPr>
              <a:t> </a:t>
            </a:r>
            <a:r>
              <a:rPr lang="el-GR" sz="2000" dirty="0">
                <a:solidFill>
                  <a:srgbClr val="000099"/>
                </a:solidFill>
                <a:latin typeface="Calibri" pitchFamily="34" charset="0"/>
              </a:rPr>
              <a:t>είναι η </a:t>
            </a:r>
            <a:r>
              <a:rPr lang="el-GR" sz="2000" b="1" dirty="0">
                <a:solidFill>
                  <a:schemeClr val="bg2"/>
                </a:solidFill>
                <a:latin typeface="Calibri" pitchFamily="34" charset="0"/>
              </a:rPr>
              <a:t>βαρύτητα (στάθμιση) </a:t>
            </a:r>
            <a:r>
              <a:rPr lang="el-GR" sz="2000" dirty="0">
                <a:solidFill>
                  <a:srgbClr val="000099"/>
                </a:solidFill>
                <a:latin typeface="Calibri" pitchFamily="34" charset="0"/>
              </a:rPr>
              <a:t>κάθε πραγματικής τιμής της ζήτησης της περιόδου </a:t>
            </a:r>
            <a:r>
              <a:rPr lang="en-US" sz="2000" dirty="0">
                <a:solidFill>
                  <a:srgbClr val="000099"/>
                </a:solidFill>
                <a:latin typeface="Calibri" pitchFamily="34" charset="0"/>
              </a:rPr>
              <a:t>t</a:t>
            </a:r>
            <a:r>
              <a:rPr lang="el-GR" sz="2000" dirty="0">
                <a:solidFill>
                  <a:srgbClr val="000099"/>
                </a:solidFill>
                <a:latin typeface="Calibri" pitchFamily="34" charset="0"/>
              </a:rPr>
              <a:t>.</a:t>
            </a:r>
          </a:p>
          <a:p>
            <a:pPr marL="1257300" lvl="2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l-GR" sz="2000" b="1" dirty="0">
                <a:solidFill>
                  <a:srgbClr val="FF9900"/>
                </a:solidFill>
                <a:latin typeface="Calibri" pitchFamily="34" charset="0"/>
              </a:rPr>
              <a:t>α</a:t>
            </a:r>
            <a:r>
              <a:rPr lang="el-GR" sz="2000" dirty="0">
                <a:solidFill>
                  <a:srgbClr val="000099"/>
                </a:solidFill>
                <a:latin typeface="Calibri" pitchFamily="34" charset="0"/>
              </a:rPr>
              <a:t> είναι ο </a:t>
            </a:r>
            <a:r>
              <a:rPr lang="el-GR" sz="2000" b="1" dirty="0">
                <a:solidFill>
                  <a:srgbClr val="FF9900"/>
                </a:solidFill>
                <a:latin typeface="Calibri" pitchFamily="34" charset="0"/>
              </a:rPr>
              <a:t>συντελεστής της εκθετικής εξομάλυνσης</a:t>
            </a:r>
            <a:r>
              <a:rPr lang="el-GR" sz="2000" dirty="0">
                <a:solidFill>
                  <a:srgbClr val="000099"/>
                </a:solidFill>
                <a:latin typeface="Calibri" pitchFamily="34" charset="0"/>
              </a:rPr>
              <a:t>.</a:t>
            </a:r>
            <a:endParaRPr lang="en-US" sz="2000" dirty="0">
              <a:solidFill>
                <a:srgbClr val="000099"/>
              </a:solidFill>
              <a:latin typeface="Calibri" pitchFamily="34" charset="0"/>
            </a:endParaRPr>
          </a:p>
          <a:p>
            <a:pPr marL="1257300" lvl="2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n-US" sz="2000" b="1" dirty="0">
                <a:solidFill>
                  <a:srgbClr val="009900"/>
                </a:solidFill>
                <a:latin typeface="Calibri" pitchFamily="34" charset="0"/>
              </a:rPr>
              <a:t>F</a:t>
            </a:r>
            <a:r>
              <a:rPr lang="en-US" sz="2000" b="1" baseline="-25000" dirty="0">
                <a:solidFill>
                  <a:srgbClr val="009900"/>
                </a:solidFill>
                <a:latin typeface="Calibri" pitchFamily="34" charset="0"/>
              </a:rPr>
              <a:t>t</a:t>
            </a:r>
            <a:r>
              <a:rPr lang="en-US" sz="2000" baseline="-25000" dirty="0">
                <a:solidFill>
                  <a:srgbClr val="009900"/>
                </a:solidFill>
                <a:latin typeface="Calibri" pitchFamily="34" charset="0"/>
              </a:rPr>
              <a:t> </a:t>
            </a:r>
            <a:r>
              <a:rPr lang="el-GR" sz="2000" dirty="0">
                <a:solidFill>
                  <a:srgbClr val="000099"/>
                </a:solidFill>
                <a:latin typeface="Calibri" pitchFamily="34" charset="0"/>
              </a:rPr>
              <a:t>είναι η </a:t>
            </a:r>
            <a:r>
              <a:rPr lang="el-GR" sz="2000" b="1" dirty="0">
                <a:solidFill>
                  <a:srgbClr val="009900"/>
                </a:solidFill>
                <a:latin typeface="Calibri" pitchFamily="34" charset="0"/>
              </a:rPr>
              <a:t>πρόβλεψη</a:t>
            </a:r>
            <a:r>
              <a:rPr lang="el-GR" sz="2000" dirty="0">
                <a:solidFill>
                  <a:srgbClr val="000099"/>
                </a:solidFill>
                <a:latin typeface="Calibri" pitchFamily="34" charset="0"/>
              </a:rPr>
              <a:t> για τη ζήτηση που θα εκδηλωθεί την περίοδο </a:t>
            </a:r>
            <a:r>
              <a:rPr lang="en-US" sz="2000" dirty="0">
                <a:solidFill>
                  <a:srgbClr val="000099"/>
                </a:solidFill>
                <a:latin typeface="Calibri" pitchFamily="34" charset="0"/>
              </a:rPr>
              <a:t>t</a:t>
            </a:r>
            <a:r>
              <a:rPr lang="el-GR" sz="2000" dirty="0">
                <a:solidFill>
                  <a:srgbClr val="000099"/>
                </a:solidFill>
                <a:latin typeface="Calibri" pitchFamily="34" charset="0"/>
              </a:rPr>
              <a:t>.</a:t>
            </a:r>
          </a:p>
          <a:p>
            <a:pPr marL="1714500" lvl="3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Arial" panose="020B0604020202020204" pitchFamily="34" charset="0"/>
              <a:buChar char="•"/>
            </a:pPr>
            <a:r>
              <a:rPr lang="el-GR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Σημείωση: </a:t>
            </a:r>
            <a:r>
              <a:rPr lang="el-GR" i="1" dirty="0">
                <a:solidFill>
                  <a:srgbClr val="0000FF"/>
                </a:solidFill>
                <a:latin typeface="Calibri" pitchFamily="34" charset="0"/>
              </a:rPr>
              <a:t>Η πρόβλεψη έλαβε χώρα κάποια προγενέστερη περίοδο, π.χ. </a:t>
            </a:r>
            <a:r>
              <a:rPr lang="en-US" i="1" dirty="0">
                <a:solidFill>
                  <a:srgbClr val="0000FF"/>
                </a:solidFill>
                <a:latin typeface="Calibri" pitchFamily="34" charset="0"/>
              </a:rPr>
              <a:t>t-1.</a:t>
            </a:r>
          </a:p>
          <a:p>
            <a:pPr marL="1257300" lvl="2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n-US" sz="2000" b="1" dirty="0">
                <a:solidFill>
                  <a:srgbClr val="FF0000"/>
                </a:solidFill>
                <a:latin typeface="Calibri" pitchFamily="34" charset="0"/>
              </a:rPr>
              <a:t>e</a:t>
            </a:r>
            <a:r>
              <a:rPr lang="en-US" sz="2000" b="1" baseline="-25000" dirty="0">
                <a:solidFill>
                  <a:srgbClr val="FF0000"/>
                </a:solidFill>
                <a:latin typeface="Calibri" pitchFamily="34" charset="0"/>
              </a:rPr>
              <a:t>t</a:t>
            </a:r>
            <a:r>
              <a:rPr lang="en-US" sz="2000" baseline="-25000" dirty="0">
                <a:solidFill>
                  <a:srgbClr val="000099"/>
                </a:solidFill>
                <a:latin typeface="Calibri" pitchFamily="34" charset="0"/>
              </a:rPr>
              <a:t> </a:t>
            </a:r>
            <a:r>
              <a:rPr lang="el-GR" sz="2000" dirty="0">
                <a:solidFill>
                  <a:srgbClr val="000099"/>
                </a:solidFill>
                <a:latin typeface="Calibri" pitchFamily="34" charset="0"/>
              </a:rPr>
              <a:t>είναι το </a:t>
            </a:r>
            <a:r>
              <a:rPr lang="el-GR" sz="2000" b="1" dirty="0">
                <a:solidFill>
                  <a:srgbClr val="FF0000"/>
                </a:solidFill>
                <a:latin typeface="Calibri" pitchFamily="34" charset="0"/>
              </a:rPr>
              <a:t>σφάλμα</a:t>
            </a:r>
            <a:r>
              <a:rPr lang="el-GR" sz="2000" dirty="0">
                <a:solidFill>
                  <a:srgbClr val="000099"/>
                </a:solidFill>
                <a:latin typeface="Calibri" pitchFamily="34" charset="0"/>
              </a:rPr>
              <a:t> εκτίμησης της πραγματικής ζήτησης, δηλαδή η διαφορά ανάμεσα στην τιμή της πρόβλεψης και στην πραγματική ζήτηση για μια περίοδο </a:t>
            </a:r>
            <a:r>
              <a:rPr lang="en-US" sz="2000" dirty="0">
                <a:solidFill>
                  <a:srgbClr val="000099"/>
                </a:solidFill>
                <a:latin typeface="Calibri" pitchFamily="34" charset="0"/>
              </a:rPr>
              <a:t>t</a:t>
            </a:r>
            <a:r>
              <a:rPr lang="el-GR" sz="2000" dirty="0">
                <a:solidFill>
                  <a:srgbClr val="000099"/>
                </a:solidFill>
                <a:latin typeface="Calibri" pitchFamily="34" charset="0"/>
              </a:rPr>
              <a:t> (</a:t>
            </a:r>
            <a:r>
              <a:rPr lang="en-US" sz="2000" b="1" dirty="0">
                <a:solidFill>
                  <a:srgbClr val="FF0000"/>
                </a:solidFill>
                <a:latin typeface="Calibri" pitchFamily="34" charset="0"/>
              </a:rPr>
              <a:t>e</a:t>
            </a:r>
            <a:r>
              <a:rPr lang="en-US" sz="2000" b="1" baseline="-25000" dirty="0">
                <a:solidFill>
                  <a:srgbClr val="FF0000"/>
                </a:solidFill>
                <a:latin typeface="Calibri" pitchFamily="34" charset="0"/>
              </a:rPr>
              <a:t>t</a:t>
            </a:r>
            <a:r>
              <a:rPr lang="el-GR" sz="2000" b="1" baseline="-25000" dirty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l-GR" sz="2000" b="1" dirty="0">
                <a:solidFill>
                  <a:srgbClr val="FF0000"/>
                </a:solidFill>
                <a:latin typeface="Calibri" pitchFamily="34" charset="0"/>
              </a:rPr>
              <a:t>=</a:t>
            </a:r>
            <a:r>
              <a:rPr lang="en-US" sz="2000" b="1" dirty="0">
                <a:solidFill>
                  <a:srgbClr val="000099"/>
                </a:solidFill>
                <a:latin typeface="Calibri" pitchFamily="34" charset="0"/>
              </a:rPr>
              <a:t> D</a:t>
            </a:r>
            <a:r>
              <a:rPr lang="en-US" sz="2000" b="1" baseline="-25000" dirty="0">
                <a:solidFill>
                  <a:srgbClr val="000099"/>
                </a:solidFill>
                <a:latin typeface="Calibri" pitchFamily="34" charset="0"/>
              </a:rPr>
              <a:t>t</a:t>
            </a:r>
            <a:r>
              <a:rPr lang="el-GR" sz="2000" b="1" dirty="0">
                <a:solidFill>
                  <a:srgbClr val="009900"/>
                </a:solidFill>
                <a:latin typeface="Calibri" pitchFamily="34" charset="0"/>
              </a:rPr>
              <a:t> </a:t>
            </a:r>
            <a:r>
              <a:rPr lang="el-GR" sz="2000" b="1" dirty="0">
                <a:solidFill>
                  <a:srgbClr val="000099"/>
                </a:solidFill>
                <a:latin typeface="Calibri" pitchFamily="34" charset="0"/>
              </a:rPr>
              <a:t>- </a:t>
            </a:r>
            <a:r>
              <a:rPr lang="en-US" sz="2000" b="1" dirty="0">
                <a:solidFill>
                  <a:srgbClr val="009900"/>
                </a:solidFill>
                <a:latin typeface="Calibri" pitchFamily="34" charset="0"/>
              </a:rPr>
              <a:t>F</a:t>
            </a:r>
            <a:r>
              <a:rPr lang="en-US" sz="2000" b="1" baseline="-25000" dirty="0">
                <a:solidFill>
                  <a:srgbClr val="009900"/>
                </a:solidFill>
                <a:latin typeface="Calibri" pitchFamily="34" charset="0"/>
              </a:rPr>
              <a:t>t</a:t>
            </a:r>
            <a:r>
              <a:rPr lang="el-GR" sz="2000" dirty="0">
                <a:solidFill>
                  <a:srgbClr val="000099"/>
                </a:solidFill>
                <a:latin typeface="Calibri" pitchFamily="34" charset="0"/>
              </a:rPr>
              <a:t>).</a:t>
            </a:r>
            <a:endParaRPr lang="en-US" sz="2000" dirty="0">
              <a:solidFill>
                <a:srgbClr val="000099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4590240"/>
      </p:ext>
    </p:extLst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9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72473" y="778636"/>
            <a:ext cx="9001000" cy="652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rgbClr val="000099"/>
              </a:buClr>
              <a:buFont typeface="Wingdings" panose="05000000000000000000" pitchFamily="2" charset="2"/>
              <a:buChar char="ü"/>
            </a:pPr>
            <a:r>
              <a:rPr lang="el-GR" sz="2400" b="1" dirty="0">
                <a:solidFill>
                  <a:srgbClr val="000099"/>
                </a:solidFill>
                <a:latin typeface="Calibri" pitchFamily="34" charset="0"/>
              </a:rPr>
              <a:t>Γενική σχέση (απλοποίηση)</a:t>
            </a:r>
          </a:p>
          <a:p>
            <a:pPr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rgbClr val="000099"/>
              </a:buClr>
            </a:pPr>
            <a:endParaRPr lang="el-GR" sz="2400" b="1" dirty="0">
              <a:solidFill>
                <a:srgbClr val="000099"/>
              </a:solidFill>
              <a:latin typeface="Calibri" pitchFamily="34" charset="0"/>
            </a:endParaRPr>
          </a:p>
          <a:p>
            <a:pPr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rgbClr val="000099"/>
              </a:buClr>
            </a:pPr>
            <a:endParaRPr lang="en-US" sz="2400" b="1" dirty="0">
              <a:solidFill>
                <a:srgbClr val="000099"/>
              </a:solidFill>
              <a:latin typeface="Calibri" pitchFamily="34" charset="0"/>
            </a:endParaRPr>
          </a:p>
          <a:p>
            <a:pPr lvl="2" indent="-558800"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rgbClr val="000099"/>
              </a:buClr>
            </a:pPr>
            <a:r>
              <a:rPr lang="el-GR" dirty="0">
                <a:solidFill>
                  <a:srgbClr val="000099"/>
                </a:solidFill>
                <a:latin typeface="Calibri" pitchFamily="34" charset="0"/>
              </a:rPr>
              <a:t>Στην πρώτη σχέση κρατάμε την πρώτη παρατήρησης ως έχει και βγάζουμε κοινό παράγοντα από τους υπόλοιπους όρους το (1-α), οπότε:</a:t>
            </a:r>
            <a:endParaRPr lang="en-US" dirty="0">
              <a:solidFill>
                <a:srgbClr val="000099"/>
              </a:solidFill>
              <a:latin typeface="Calibri" pitchFamily="34" charset="0"/>
            </a:endParaRPr>
          </a:p>
          <a:p>
            <a:pPr lvl="2" indent="-558800"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rgbClr val="000099"/>
              </a:buClr>
            </a:pPr>
            <a:endParaRPr lang="en-US" dirty="0">
              <a:solidFill>
                <a:srgbClr val="000099"/>
              </a:solidFill>
              <a:latin typeface="Calibri" pitchFamily="34" charset="0"/>
            </a:endParaRPr>
          </a:p>
          <a:p>
            <a:pPr lvl="2" indent="-558800"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rgbClr val="000099"/>
              </a:buClr>
            </a:pPr>
            <a:endParaRPr lang="en-US" dirty="0">
              <a:solidFill>
                <a:srgbClr val="000099"/>
              </a:solidFill>
              <a:latin typeface="Calibri" pitchFamily="34" charset="0"/>
            </a:endParaRPr>
          </a:p>
          <a:p>
            <a:pPr lvl="2" indent="-558800"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rgbClr val="000099"/>
              </a:buClr>
            </a:pPr>
            <a:endParaRPr lang="en-US" dirty="0">
              <a:solidFill>
                <a:srgbClr val="000099"/>
              </a:solidFill>
              <a:latin typeface="Calibri" pitchFamily="34" charset="0"/>
            </a:endParaRPr>
          </a:p>
          <a:p>
            <a:pPr lvl="2" indent="-558800"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rgbClr val="000099"/>
              </a:buClr>
            </a:pPr>
            <a:r>
              <a:rPr lang="el-GR" dirty="0">
                <a:solidFill>
                  <a:srgbClr val="000099"/>
                </a:solidFill>
                <a:latin typeface="Calibri" pitchFamily="34" charset="0"/>
              </a:rPr>
              <a:t>Εναλλακτικά, έχουμε ότι: </a:t>
            </a:r>
          </a:p>
          <a:p>
            <a:pPr lvl="2" indent="-558800"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rgbClr val="000099"/>
              </a:buClr>
            </a:pPr>
            <a:endParaRPr lang="el-GR" dirty="0">
              <a:solidFill>
                <a:srgbClr val="000099"/>
              </a:solidFill>
              <a:latin typeface="Calibri" pitchFamily="34" charset="0"/>
            </a:endParaRPr>
          </a:p>
          <a:p>
            <a:pPr marL="0" lvl="2"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rgbClr val="000099"/>
              </a:buClr>
            </a:pPr>
            <a:r>
              <a:rPr lang="el-GR" sz="2000" b="1" dirty="0">
                <a:solidFill>
                  <a:srgbClr val="000099"/>
                </a:solidFill>
                <a:latin typeface="Calibri" pitchFamily="34" charset="0"/>
              </a:rPr>
              <a:t>Τρόπος 2:</a:t>
            </a:r>
          </a:p>
          <a:p>
            <a:pPr lvl="2"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rgbClr val="000099"/>
              </a:buClr>
            </a:pPr>
            <a:endParaRPr lang="el-GR" sz="1000" dirty="0">
              <a:solidFill>
                <a:srgbClr val="000099"/>
              </a:solidFill>
              <a:latin typeface="Calibri" pitchFamily="34" charset="0"/>
            </a:endParaRPr>
          </a:p>
          <a:p>
            <a:pPr lvl="2"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rgbClr val="000099"/>
              </a:buClr>
            </a:pPr>
            <a:endParaRPr lang="el-GR" sz="1000" dirty="0">
              <a:solidFill>
                <a:srgbClr val="000099"/>
              </a:solidFill>
              <a:latin typeface="Calibri" pitchFamily="34" charset="0"/>
            </a:endParaRPr>
          </a:p>
        </p:txBody>
      </p:sp>
      <p:sp>
        <p:nvSpPr>
          <p:cNvPr id="1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0" name="Rektangel 32"/>
          <p:cNvSpPr>
            <a:spLocks noChangeArrowheads="1"/>
          </p:cNvSpPr>
          <p:nvPr/>
        </p:nvSpPr>
        <p:spPr bwMode="auto">
          <a:xfrm>
            <a:off x="-3818" y="0"/>
            <a:ext cx="9147818" cy="548680"/>
          </a:xfrm>
          <a:prstGeom prst="rect">
            <a:avLst/>
          </a:prstGeom>
          <a:gradFill>
            <a:gsLst>
              <a:gs pos="0">
                <a:srgbClr val="002060"/>
              </a:gs>
              <a:gs pos="0">
                <a:srgbClr val="000099">
                  <a:alpha val="50000"/>
                </a:srgbClr>
              </a:gs>
              <a:gs pos="100000">
                <a:srgbClr val="002060"/>
              </a:gs>
            </a:gsLst>
            <a:lin ang="16200000" scaled="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kern="0" noProof="1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srgbClr val="000099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ＭＳ Ｐゴシック" pitchFamily="-97" charset="-128"/>
              </a:rPr>
              <a:t>Απλοποημένη γενική σχέση</a:t>
            </a:r>
            <a:endParaRPr lang="da-DK" sz="1600" b="1" kern="0" noProof="1"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50800" dist="38100" dir="2700000" algn="tl" rotWithShape="0">
                  <a:srgbClr val="000099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  <a:ea typeface="ＭＳ Ｐゴシック" pitchFamily="-97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359532" y="1408710"/>
                <a:ext cx="5652628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000" b="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l-GR" sz="2000" b="0" i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2000" b="0" i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𝛼</m:t>
                      </m:r>
                      <m:sSub>
                        <m:sSubPr>
                          <m:ctrlPr>
                            <a:rPr lang="el-GR" sz="200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000" b="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r>
                        <a:rPr lang="el-GR" sz="2000" b="0" i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l-GR" sz="2000" i="1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𝛼</m:t>
                      </m:r>
                      <m:d>
                        <m:dPr>
                          <m:ctrlPr>
                            <a:rPr lang="el-GR" sz="200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sz="200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l-GR" sz="200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d>
                      <m:sSub>
                        <m:sSubPr>
                          <m:ctrlPr>
                            <a:rPr lang="el-GR" sz="200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00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sub>
                      </m:sSub>
                      <m:r>
                        <a:rPr lang="el-GR" sz="2000" i="1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l-GR" sz="200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00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  <m:sSup>
                            <m:sSupPr>
                              <m:ctrlPr>
                                <a:rPr lang="el-GR" sz="2000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l-GR" sz="2000" i="1">
                                      <a:solidFill>
                                        <a:srgbClr val="0099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l-GR" sz="2000" i="1">
                                      <a:solidFill>
                                        <a:srgbClr val="009900"/>
                                      </a:solidFill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r>
                                    <a:rPr lang="el-GR" sz="2000" i="1">
                                      <a:solidFill>
                                        <a:srgbClr val="009900"/>
                                      </a:solidFill>
                                      <a:latin typeface="Cambria Math" panose="02040503050406030204" pitchFamily="18" charset="0"/>
                                    </a:rPr>
                                    <m:t>𝛼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000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b="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00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</m:sub>
                      </m:sSub>
                      <m:r>
                        <a:rPr lang="el-GR" sz="2000" b="0" i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+…</m:t>
                      </m:r>
                    </m:oMath>
                  </m:oMathPara>
                </a14:m>
                <a:endParaRPr lang="el-GR" sz="2000" dirty="0">
                  <a:solidFill>
                    <a:srgbClr val="009900"/>
                  </a:solidFill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532" y="1408710"/>
                <a:ext cx="5652628" cy="400110"/>
              </a:xfrm>
              <a:prstGeom prst="rect">
                <a:avLst/>
              </a:prstGeom>
              <a:blipFill rotWithShape="0">
                <a:blip r:embed="rId2"/>
                <a:stretch>
                  <a:fillRect b="-303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369971" y="2020778"/>
                <a:ext cx="5858213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000" b="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l-GR" sz="2000" b="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r>
                        <a:rPr lang="el-GR" sz="2000" b="0" i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2000" b="0" i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𝛼</m:t>
                      </m:r>
                      <m:sSub>
                        <m:sSubPr>
                          <m:ctrlPr>
                            <a:rPr lang="el-GR" sz="200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000" b="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sub>
                      </m:sSub>
                      <m:r>
                        <a:rPr lang="el-GR" sz="2000" b="0" i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l-GR" sz="2000" b="0" i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𝛼</m:t>
                      </m:r>
                      <m:d>
                        <m:dPr>
                          <m:ctrlPr>
                            <a:rPr lang="el-GR" sz="2000" b="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sz="2000" b="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l-GR" sz="2000" b="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d>
                      <m:sSub>
                        <m:sSubPr>
                          <m:ctrlPr>
                            <a:rPr lang="el-GR" sz="200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00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</m:sub>
                      </m:sSub>
                      <m:r>
                        <a:rPr lang="el-GR" sz="2000" i="1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l-GR" sz="2000" i="1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𝛼</m:t>
                      </m:r>
                      <m:sSup>
                        <m:sSupPr>
                          <m:ctrlPr>
                            <a:rPr lang="el-GR" sz="200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l-GR" sz="2000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l-GR" sz="2000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l-GR" sz="2000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b>
                        <m:sSubPr>
                          <m:ctrlPr>
                            <a:rPr lang="el-GR" sz="200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00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−4</m:t>
                          </m:r>
                        </m:sub>
                      </m:sSub>
                      <m:r>
                        <a:rPr lang="el-GR" sz="2000" b="0" i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+…</m:t>
                      </m:r>
                    </m:oMath>
                  </m:oMathPara>
                </a14:m>
                <a:endParaRPr lang="el-GR" sz="2000" dirty="0">
                  <a:solidFill>
                    <a:srgbClr val="009900"/>
                  </a:solidFill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971" y="2020778"/>
                <a:ext cx="5858213" cy="400110"/>
              </a:xfrm>
              <a:prstGeom prst="rect">
                <a:avLst/>
              </a:prstGeom>
              <a:blipFill rotWithShape="0">
                <a:blip r:embed="rId3"/>
                <a:stretch>
                  <a:fillRect b="-303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69406" y="3336720"/>
                <a:ext cx="8928991" cy="255454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20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000" b="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l-GR" sz="2000" b="0" i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2000" b="0" i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𝛼</m:t>
                      </m:r>
                      <m:sSub>
                        <m:sSubPr>
                          <m:ctrlPr>
                            <a:rPr lang="el-GR" sz="200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000" b="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r>
                        <a:rPr lang="el-GR" sz="2000" b="0" i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l-GR" sz="200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sz="200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l-GR" sz="200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l-GR" sz="200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sz="2000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b="0" i="1" smtClean="0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  <m:r>
                                <a:rPr lang="en-US" sz="2000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2000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sub>
                          </m:sSub>
                          <m:r>
                            <a:rPr lang="el-GR" sz="200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l-GR" sz="2000" b="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  <m:d>
                            <m:dPr>
                              <m:ctrlPr>
                                <a:rPr lang="el-GR" sz="2000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l-GR" sz="2000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l-GR" sz="2000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</m:d>
                          <m:sSub>
                            <m:sSubPr>
                              <m:ctrlPr>
                                <a:rPr lang="el-GR" sz="2000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2000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sub>
                          </m:sSub>
                          <m:r>
                            <a:rPr lang="el-GR" sz="200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l-GR" sz="2000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  <m:sSup>
                                <m:sSupPr>
                                  <m:ctrlPr>
                                    <a:rPr lang="el-GR" sz="2000" i="1">
                                      <a:solidFill>
                                        <a:srgbClr val="0099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l-GR" sz="2000" i="1">
                                          <a:solidFill>
                                            <a:srgbClr val="0099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l-GR" sz="2000" i="1">
                                          <a:solidFill>
                                            <a:srgbClr val="0099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1−</m:t>
                                      </m:r>
                                      <m:r>
                                        <a:rPr lang="el-GR" sz="2000" i="1">
                                          <a:solidFill>
                                            <a:srgbClr val="0099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𝛼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sz="2000" i="1">
                                      <a:solidFill>
                                        <a:srgbClr val="0099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000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2000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sub>
                          </m:sSub>
                        </m:e>
                      </m:d>
                      <m:r>
                        <a:rPr lang="el-GR" sz="2000" b="0" i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+…</m:t>
                      </m:r>
                    </m:oMath>
                  </m:oMathPara>
                </a14:m>
                <a:endParaRPr lang="el-GR" sz="2000" dirty="0">
                  <a:solidFill>
                    <a:srgbClr val="009900"/>
                  </a:solidFill>
                </a:endParaRPr>
              </a:p>
              <a:p>
                <a:pPr algn="just">
                  <a:lnSpc>
                    <a:spcPct val="20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l-GR" sz="2000" b="1" i="0" dirty="0" smtClean="0">
                          <a:solidFill>
                            <a:srgbClr val="000099"/>
                          </a:solidFill>
                          <a:latin typeface="Calibri" pitchFamily="34" charset="0"/>
                        </a:rPr>
                        <m:t>Τρόπος</m:t>
                      </m:r>
                      <m:r>
                        <m:rPr>
                          <m:nor/>
                        </m:rPr>
                        <a:rPr lang="el-GR" sz="2000" b="1" i="0" dirty="0" smtClean="0">
                          <a:solidFill>
                            <a:srgbClr val="000099"/>
                          </a:solidFill>
                          <a:latin typeface="Calibri" pitchFamily="34" charset="0"/>
                        </a:rPr>
                        <m:t> 1:</m:t>
                      </m:r>
                    </m:oMath>
                  </m:oMathPara>
                </a14:m>
                <a:endParaRPr lang="el-GR" sz="2000" b="1" dirty="0">
                  <a:solidFill>
                    <a:srgbClr val="000099"/>
                  </a:solidFill>
                  <a:latin typeface="Calibri" pitchFamily="34" charset="0"/>
                </a:endParaRPr>
              </a:p>
              <a:p>
                <a:pPr algn="just">
                  <a:lnSpc>
                    <a:spcPct val="200000"/>
                  </a:lnSpc>
                </a:pPr>
                <a:endParaRPr lang="el-GR" sz="2000" b="1" dirty="0">
                  <a:solidFill>
                    <a:srgbClr val="009900"/>
                  </a:solidFill>
                </a:endParaRPr>
              </a:p>
              <a:p>
                <a:pPr algn="just">
                  <a:lnSpc>
                    <a:spcPct val="200000"/>
                  </a:lnSpc>
                </a:pPr>
                <a14:m>
                  <m:oMath xmlns:m="http://schemas.openxmlformats.org/officeDocument/2006/math">
                    <m:r>
                      <a:rPr lang="el-GR" sz="2000" b="0" i="0" smtClean="0">
                        <a:solidFill>
                          <a:srgbClr val="009900"/>
                        </a:solidFill>
                        <a:latin typeface="Cambria Math" panose="02040503050406030204" pitchFamily="18" charset="0"/>
                      </a:rPr>
                      <m:t>            </m:t>
                    </m:r>
                    <m:r>
                      <a:rPr lang="el-GR" sz="2000">
                        <a:solidFill>
                          <a:srgbClr val="0099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l-GR" sz="2000" i="1" smtClean="0">
                            <a:solidFill>
                              <a:srgbClr val="009900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sz="2000" b="0" i="1">
                            <a:solidFill>
                              <a:srgbClr val="009900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sz="2000" b="0" i="1">
                            <a:solidFill>
                              <a:srgbClr val="009900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l-GR" sz="2000" b="0">
                        <a:solidFill>
                          <a:srgbClr val="009900"/>
                        </a:solidFill>
                        <a:effectLst/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l-GR" sz="2000" i="1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sz="2000" i="1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l-GR" sz="2000" i="1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r>
                      <a:rPr lang="el-GR" sz="2000" b="0" i="1" smtClean="0">
                        <a:solidFill>
                          <a:srgbClr val="0099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l-GR" sz="2000" b="0" i="1">
                        <a:solidFill>
                          <a:srgbClr val="009900"/>
                        </a:solidFill>
                        <a:effectLst/>
                        <a:latin typeface="Cambria Math" panose="02040503050406030204" pitchFamily="18" charset="0"/>
                      </a:rPr>
                      <m:t>𝛼</m:t>
                    </m:r>
                    <m:d>
                      <m:dPr>
                        <m:ctrlPr>
                          <a:rPr lang="el-GR" sz="2000" i="1">
                            <a:solidFill>
                              <a:srgbClr val="009900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l-GR" sz="2000" i="1">
                                <a:solidFill>
                                  <a:srgbClr val="0099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rgbClr val="009900"/>
                                </a:solidFill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rgbClr val="0099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sz="2000" i="1">
                                <a:solidFill>
                                  <a:srgbClr val="009900"/>
                                </a:solidFill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  <m:r>
                          <a:rPr lang="el-GR" sz="2000" b="0" i="1">
                            <a:solidFill>
                              <a:srgbClr val="009900"/>
                            </a:solidFill>
                            <a:effectLst/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l-GR" sz="2000" i="1">
                                <a:solidFill>
                                  <a:srgbClr val="0099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2000" i="1">
                                <a:solidFill>
                                  <a:srgbClr val="009900"/>
                                </a:solidFill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rgbClr val="0099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l-GR" sz="2000" i="1">
                                <a:solidFill>
                                  <a:srgbClr val="009900"/>
                                </a:solidFill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</m:e>
                    </m:d>
                  </m:oMath>
                </a14:m>
                <a:r>
                  <a:rPr lang="el-GR" sz="2000" dirty="0">
                    <a:solidFill>
                      <a:srgbClr val="009900"/>
                    </a:solidFill>
                  </a:rPr>
                  <a:t> ή</a:t>
                </a:r>
                <a:endParaRPr lang="el-GR" sz="2000" b="1" dirty="0">
                  <a:solidFill>
                    <a:srgbClr val="009900"/>
                  </a:solidFill>
                </a:endParaRPr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06" y="3336720"/>
                <a:ext cx="8928991" cy="255454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ounded Rectangle 8"/>
          <p:cNvSpPr/>
          <p:nvPr/>
        </p:nvSpPr>
        <p:spPr bwMode="auto">
          <a:xfrm>
            <a:off x="1399678" y="3573016"/>
            <a:ext cx="7024750" cy="468052"/>
          </a:xfrm>
          <a:prstGeom prst="roundRect">
            <a:avLst/>
          </a:prstGeom>
          <a:solidFill>
            <a:srgbClr val="FF000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cxnSp>
        <p:nvCxnSpPr>
          <p:cNvPr id="23" name="Straight Arrow Connector 22"/>
          <p:cNvCxnSpPr/>
          <p:nvPr/>
        </p:nvCxnSpPr>
        <p:spPr bwMode="auto">
          <a:xfrm>
            <a:off x="3923928" y="2556954"/>
            <a:ext cx="1800200" cy="94405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bg2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4" name="Rounded Rectangle 23"/>
          <p:cNvSpPr/>
          <p:nvPr/>
        </p:nvSpPr>
        <p:spPr bwMode="auto">
          <a:xfrm>
            <a:off x="1223628" y="2018498"/>
            <a:ext cx="5184576" cy="468052"/>
          </a:xfrm>
          <a:prstGeom prst="roundRect">
            <a:avLst/>
          </a:prstGeom>
          <a:solidFill>
            <a:srgbClr val="FF000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923928" y="4613993"/>
            <a:ext cx="5151883" cy="507831"/>
          </a:xfrm>
          <a:prstGeom prst="rect">
            <a:avLst/>
          </a:prstGeom>
          <a:solidFill>
            <a:srgbClr val="FFC000">
              <a:alpha val="20000"/>
            </a:srgbClr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lvl="2" indent="-733425"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rgbClr val="000099"/>
              </a:buClr>
            </a:pPr>
            <a:r>
              <a:rPr lang="el-GR" b="1" dirty="0">
                <a:solidFill>
                  <a:srgbClr val="FF0000"/>
                </a:solidFill>
                <a:latin typeface="Calibri" pitchFamily="34" charset="0"/>
              </a:rPr>
              <a:t>Ποια η πρακτική ερμηνεία των σχέσεων αυτών;</a:t>
            </a:r>
            <a:endParaRPr lang="en-US" b="1" dirty="0">
              <a:solidFill>
                <a:srgbClr val="FF0000"/>
              </a:solidFill>
              <a:latin typeface="Calibri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425946" y="5942541"/>
                <a:ext cx="3146759" cy="523220"/>
              </a:xfrm>
              <a:prstGeom prst="rect">
                <a:avLst/>
              </a:prstGeom>
              <a:solidFill>
                <a:srgbClr val="FFCC66"/>
              </a:solidFill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8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8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n-US" sz="28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b>
                      </m:sSub>
                      <m:r>
                        <a:rPr lang="el-GR" sz="2800" b="1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sz="28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8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n-US" sz="28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  <m:r>
                            <a:rPr lang="el-GR" sz="28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l-GR" sz="28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l-GR" sz="2800" b="1" i="1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l-GR" sz="2800" b="1" i="1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𝜶</m:t>
                      </m:r>
                      <m:sSub>
                        <m:sSubPr>
                          <m:ctrlPr>
                            <a:rPr lang="el-GR" sz="28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b>
                          <m:r>
                            <a:rPr lang="en-US" sz="28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  <m:r>
                            <a:rPr lang="en-US" sz="28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5946" y="5942541"/>
                <a:ext cx="3146759" cy="52322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1399678" y="4205511"/>
                <a:ext cx="3798797" cy="461665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4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4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n-US" sz="24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b>
                      </m:sSub>
                      <m:r>
                        <a:rPr lang="el-GR" sz="2400" b="1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2400" b="1" i="1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𝜶</m:t>
                      </m:r>
                      <m:sSub>
                        <m:sSubPr>
                          <m:ctrlPr>
                            <a:rPr lang="el-GR" sz="24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n-US" sz="24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  <m:r>
                            <a:rPr lang="en-US" sz="24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l-GR" sz="2400" b="1" i="1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l-GR" sz="24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sz="24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l-GR" sz="24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l-GR" sz="24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𝜶</m:t>
                          </m:r>
                        </m:e>
                      </m:d>
                      <m:sSub>
                        <m:sSubPr>
                          <m:ctrlPr>
                            <a:rPr lang="el-GR" sz="24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4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n-US" sz="24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  <m:r>
                            <a:rPr lang="el-GR" sz="24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l-GR" sz="24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9678" y="4205511"/>
                <a:ext cx="3798797" cy="461665"/>
              </a:xfrm>
              <a:prstGeom prst="rect">
                <a:avLst/>
              </a:prstGeom>
              <a:blipFill rotWithShape="0">
                <a:blip r:embed="rId6"/>
                <a:stretch>
                  <a:fillRect b="-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82799352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4" grpId="0" animBg="1"/>
      <p:bldP spid="2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7172</TotalTime>
  <Words>2170</Words>
  <Application>Microsoft Office PowerPoint</Application>
  <PresentationFormat>Προβολή στην οθόνη (4:3)</PresentationFormat>
  <Paragraphs>719</Paragraphs>
  <Slides>21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21</vt:i4>
      </vt:variant>
    </vt:vector>
  </HeadingPairs>
  <TitlesOfParts>
    <vt:vector size="28" baseType="lpstr">
      <vt:lpstr>Arial</vt:lpstr>
      <vt:lpstr>Calibri</vt:lpstr>
      <vt:lpstr>Calibri Light</vt:lpstr>
      <vt:lpstr>Cambria Math</vt:lpstr>
      <vt:lpstr>Tahoma</vt:lpstr>
      <vt:lpstr>Wingdings</vt:lpstr>
      <vt:lpstr>Office Theme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>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Christos</dc:creator>
  <cp:lastModifiedBy>Ioannis Mallidis</cp:lastModifiedBy>
  <cp:revision>897</cp:revision>
  <dcterms:created xsi:type="dcterms:W3CDTF">2008-07-07T16:29:50Z</dcterms:created>
  <dcterms:modified xsi:type="dcterms:W3CDTF">2022-03-17T13:51:08Z</dcterms:modified>
</cp:coreProperties>
</file>