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23"/>
  </p:notesMasterIdLst>
  <p:handoutMasterIdLst>
    <p:handoutMasterId r:id="rId24"/>
  </p:handoutMasterIdLst>
  <p:sldIdLst>
    <p:sldId id="493" r:id="rId2"/>
    <p:sldId id="464" r:id="rId3"/>
    <p:sldId id="427" r:id="rId4"/>
    <p:sldId id="479" r:id="rId5"/>
    <p:sldId id="477" r:id="rId6"/>
    <p:sldId id="480" r:id="rId7"/>
    <p:sldId id="481" r:id="rId8"/>
    <p:sldId id="476" r:id="rId9"/>
    <p:sldId id="482" r:id="rId10"/>
    <p:sldId id="491" r:id="rId11"/>
    <p:sldId id="492" r:id="rId12"/>
    <p:sldId id="483" r:id="rId13"/>
    <p:sldId id="484" r:id="rId14"/>
    <p:sldId id="474" r:id="rId15"/>
    <p:sldId id="475" r:id="rId16"/>
    <p:sldId id="485" r:id="rId17"/>
    <p:sldId id="487" r:id="rId18"/>
    <p:sldId id="486" r:id="rId19"/>
    <p:sldId id="488" r:id="rId20"/>
    <p:sldId id="489" r:id="rId21"/>
    <p:sldId id="49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  <a:srgbClr val="000066"/>
    <a:srgbClr val="009900"/>
    <a:srgbClr val="000099"/>
    <a:srgbClr val="FF9900"/>
    <a:srgbClr val="FF3300"/>
    <a:srgbClr val="0000FF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4" autoAdjust="0"/>
  </p:normalViewPr>
  <p:slideViewPr>
    <p:cSldViewPr snapToObjects="1">
      <p:cViewPr varScale="1">
        <p:scale>
          <a:sx n="114" d="100"/>
          <a:sy n="114" d="100"/>
        </p:scale>
        <p:origin x="150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00B4-C93A-487A-A474-50F37ACCF563}" type="datetimeFigureOut">
              <a:rPr lang="el-GR" smtClean="0"/>
              <a:pPr/>
              <a:t>17/3/2022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05CBD-CFD2-4A40-8BDB-1E0F9471D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33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88903-A407-4678-A8AB-BE3629C4F92D}" type="datetimeFigureOut">
              <a:rPr lang="el-GR" smtClean="0"/>
              <a:pPr/>
              <a:t>17/3/2022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C19FC-52CA-4396-8583-15F71D49AFE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728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AE11C-F9D4-4DD3-BD0A-121DF0F0B6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640074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F434-1828-41A6-88D0-B8E994CBB8A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308370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A08D-3B26-49AF-8DC4-E3A2FAD1F3C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11825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1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BB902-333A-4986-8206-E1A2B0C29A9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13996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CBF3-0A1C-45F4-B351-D20D60ECA68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820694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4C9-23EE-45E1-B559-295C2C22FA8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563814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380-978C-4031-801D-BFBFE891B23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5887958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8DE7-BBF2-46E3-9A87-D2821CF833F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2261392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CFCB-0840-46EE-BA45-94DF7455C29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246588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98B5-D054-4615-972A-8CF0C61CA94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649395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555-A916-4418-81BE-37F9AC1CA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8451872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A275-539C-47A9-8788-7265088A52C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62763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7B9C-3090-4C08-B3D1-AD5B7D44D5A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3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</p:sldLayoutIdLst>
  <p:transition>
    <p:wipe dir="r"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10" Type="http://schemas.openxmlformats.org/officeDocument/2006/relationships/image" Target="../media/image29.png"/><Relationship Id="rId4" Type="http://schemas.openxmlformats.org/officeDocument/2006/relationships/image" Target="../media/image230.png"/><Relationship Id="rId9" Type="http://schemas.openxmlformats.org/officeDocument/2006/relationships/image" Target="../media/image28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endParaRPr lang="el-GR" b="1" dirty="0">
              <a:latin typeface="Calibri" pitchFamily="34" charset="0"/>
            </a:endParaRPr>
          </a:p>
          <a:p>
            <a:pPr marL="0" indent="0" algn="ctr">
              <a:buNone/>
            </a:pPr>
            <a:endParaRPr lang="el-GR" b="1" dirty="0">
              <a:latin typeface="Calibri" pitchFamily="34" charset="0"/>
            </a:endParaRPr>
          </a:p>
          <a:p>
            <a:pPr marL="0" indent="0" algn="ctr">
              <a:buNone/>
            </a:pPr>
            <a:endParaRPr lang="el-GR" b="1" dirty="0">
              <a:latin typeface="Calibri" pitchFamily="34" charset="0"/>
            </a:endParaRPr>
          </a:p>
          <a:p>
            <a:pPr marL="0" indent="0" algn="ctr">
              <a:buNone/>
            </a:pPr>
            <a:endParaRPr lang="el-GR" b="1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l-GR" sz="5400" b="1" dirty="0">
                <a:latin typeface="Calibri" pitchFamily="34" charset="0"/>
              </a:rPr>
              <a:t>Πρόβλεψη ζήτησης</a:t>
            </a:r>
            <a:endParaRPr lang="en-US" sz="5400" b="1" dirty="0">
              <a:solidFill>
                <a:srgbClr val="FFFF66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l-GR" sz="4400" b="1" dirty="0">
                <a:latin typeface="Calibri" pitchFamily="34" charset="0"/>
              </a:rPr>
              <a:t>Απλή Εκθετική Εξομάλυνση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B902-333A-4986-8206-E1A2B0C29A97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4553049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 (Τρόπος 1)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Εκθετική εξομάλυνση, α=0,4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245388"/>
          <a:ext cx="4104456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44517" y="1252695"/>
            <a:ext cx="4427984" cy="144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να εκκινήσει η τεχνική απαιτείται μια </a:t>
            </a:r>
            <a:r>
              <a:rPr lang="el-GR" sz="1500" dirty="0">
                <a:solidFill>
                  <a:srgbClr val="009900"/>
                </a:solidFill>
                <a:latin typeface="Calibri" pitchFamily="34" charset="0"/>
              </a:rPr>
              <a:t>αρχική πρόβλεψη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(με οποιοδήποτε τρόπο):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π.χ. ΚΜΟ τελευταίων περιόδων.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π.χ. Η πρώτη τιμή της ζήτησης.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02614" y="782693"/>
                <a:ext cx="294728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614" y="782693"/>
                <a:ext cx="294728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40052" y="2708920"/>
                <a:ext cx="3384377" cy="42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sz="1500" dirty="0">
                    <a:solidFill>
                      <a:srgbClr val="000099"/>
                    </a:solidFill>
                    <a:latin typeface="Calibri" pitchFamily="34" charset="0"/>
                  </a:rPr>
                  <a:t>Εδώ, έστω ότι: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1600" b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0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290,2</m:t>
                    </m:r>
                  </m:oMath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708920"/>
                <a:ext cx="3384377" cy="422808"/>
              </a:xfrm>
              <a:prstGeom prst="rect">
                <a:avLst/>
              </a:prstGeom>
              <a:blipFill rotWithShape="0">
                <a:blip r:embed="rId3"/>
                <a:stretch>
                  <a:fillRect l="-721" b="-14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66891" y="3176972"/>
            <a:ext cx="4405607" cy="402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32040" y="3609891"/>
                <a:ext cx="26956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609891"/>
                <a:ext cx="2695673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68044" y="3959768"/>
                <a:ext cx="35657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0,4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3959768"/>
                <a:ext cx="3565720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32040" y="4293096"/>
                <a:ext cx="12818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293096"/>
                <a:ext cx="1281826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951820" y="1813997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51820" y="2303294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9732" y="2282939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99"/>
                </a:solidFill>
                <a:latin typeface="+mn-lt"/>
              </a:rPr>
              <a:t>280,3</a:t>
            </a:r>
            <a:endParaRPr lang="el-GR" sz="11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4516" y="4761148"/>
            <a:ext cx="4416635" cy="76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32040" y="5142674"/>
                <a:ext cx="13042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=280,3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142674"/>
                <a:ext cx="1304267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30887" y="5547125"/>
            <a:ext cx="4549625" cy="74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32040" y="5903984"/>
                <a:ext cx="29994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=280,3</m:t>
                      </m:r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903984"/>
                <a:ext cx="2999475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80130" y="6249845"/>
                <a:ext cx="11856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9,9</m:t>
                      </m:r>
                    </m:oMath>
                  </m:oMathPara>
                </a14:m>
                <a:endParaRPr lang="el-GR" sz="1600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130" y="6249845"/>
                <a:ext cx="1185645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3771719" y="2300460"/>
            <a:ext cx="4700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1100" b="1" dirty="0">
                <a:solidFill>
                  <a:srgbClr val="FF0000"/>
                </a:solidFill>
                <a:latin typeface="+mn-lt"/>
              </a:rPr>
              <a:t>9,9</a:t>
            </a:r>
            <a:endParaRPr lang="el-GR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38878" y="1819990"/>
            <a:ext cx="4090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FF0000"/>
                </a:solidFill>
                <a:latin typeface="+mn-lt"/>
              </a:rPr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32796505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20" grpId="0"/>
      <p:bldP spid="6" grpId="0"/>
      <p:bldP spid="22" grpId="0"/>
      <p:bldP spid="25" grpId="0"/>
      <p:bldP spid="26" grpId="0"/>
      <p:bldP spid="27" grpId="0"/>
      <p:bldP spid="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 (Τρόπος 1)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Εκθετική εξομάλυνση, α=0,4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14034"/>
              </p:ext>
            </p:extLst>
          </p:nvPr>
        </p:nvGraphicFramePr>
        <p:xfrm>
          <a:off x="467544" y="1245388"/>
          <a:ext cx="4104456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290,2</a:t>
                      </a:r>
                      <a:endParaRPr lang="en-US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-9,9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02614" y="782693"/>
                <a:ext cx="294728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614" y="782693"/>
                <a:ext cx="294728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654090" y="1335023"/>
                <a:ext cx="3626322" cy="822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1500" dirty="0">
                    <a:solidFill>
                      <a:srgbClr val="000099"/>
                    </a:solidFill>
                    <a:latin typeface="Calibri" pitchFamily="34" charset="0"/>
                  </a:rPr>
                  <a:t>Υπολογίσαμε στο πρώτο βήμα: 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90" y="1335023"/>
                <a:ext cx="3626322" cy="822533"/>
              </a:xfrm>
              <a:prstGeom prst="rect">
                <a:avLst/>
              </a:prstGeom>
              <a:blipFill rotWithShape="0">
                <a:blip r:embed="rId3"/>
                <a:stretch>
                  <a:fillRect l="-50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54089" y="2069801"/>
            <a:ext cx="440560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19238" y="2502720"/>
                <a:ext cx="27051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2502720"/>
                <a:ext cx="2705164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12011" y="2852597"/>
                <a:ext cx="35657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0,4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80,3</m:t>
                      </m:r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011" y="2852597"/>
                <a:ext cx="3565720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19238" y="3185925"/>
                <a:ext cx="132991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286,2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3185925"/>
                <a:ext cx="1329915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951820" y="1813997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39261" y="2760305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009900"/>
                </a:solidFill>
                <a:latin typeface="+mn-lt"/>
              </a:rPr>
              <a:t>286,2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0716" y="2765870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000099"/>
                </a:solidFill>
                <a:latin typeface="+mn-lt"/>
              </a:rPr>
              <a:t>268,5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31714" y="3653977"/>
            <a:ext cx="4416635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19238" y="4035503"/>
                <a:ext cx="13042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=268,5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4035503"/>
                <a:ext cx="1304268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18085" y="4439954"/>
            <a:ext cx="45496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19238" y="4796813"/>
                <a:ext cx="28512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268,5</m:t>
                      </m:r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−286,2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4796813"/>
                <a:ext cx="2851293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67328" y="5142674"/>
                <a:ext cx="13058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−17,7</m:t>
                      </m:r>
                    </m:oMath>
                  </m:oMathPara>
                </a14:m>
                <a:endParaRPr lang="el-GR" sz="1600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328" y="5142674"/>
                <a:ext cx="1305870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3759465" y="2768962"/>
            <a:ext cx="5597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FF0000"/>
                </a:solidFill>
                <a:latin typeface="+mn-lt"/>
              </a:rPr>
              <a:t>-17,7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838878" y="1819990"/>
            <a:ext cx="4090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FF0000"/>
                </a:solidFill>
                <a:latin typeface="+mn-lt"/>
              </a:rPr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40649327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2" grpId="0"/>
      <p:bldP spid="25" grpId="0"/>
      <p:bldP spid="26" grpId="0"/>
      <p:bldP spid="27" grpId="0"/>
      <p:bldP spid="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 (Τρόπος 2)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Εκθετική εξομάλυνση, α=0,4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35107"/>
              </p:ext>
            </p:extLst>
          </p:nvPr>
        </p:nvGraphicFramePr>
        <p:xfrm>
          <a:off x="467544" y="1245388"/>
          <a:ext cx="4104456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44517" y="1252695"/>
            <a:ext cx="4427984" cy="144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να εκκινήσει η τεχνική απαιτείται μια </a:t>
            </a:r>
            <a:r>
              <a:rPr lang="el-GR" sz="1500" dirty="0">
                <a:solidFill>
                  <a:srgbClr val="009900"/>
                </a:solidFill>
                <a:latin typeface="Calibri" pitchFamily="34" charset="0"/>
              </a:rPr>
              <a:t>αρχική πρόβλεψη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(με οποιοδήποτε τρόπο):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π.χ. ΚΜΟ τελευταίων περιόδων.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π.χ. Η πρώτη τιμή της ζήτησης.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02614" y="782693"/>
                <a:ext cx="2040751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l-GR" b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b="1" dirty="0">
                    <a:solidFill>
                      <a:srgbClr val="0099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614" y="782693"/>
                <a:ext cx="204075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40052" y="2708920"/>
                <a:ext cx="3384377" cy="42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sz="1500" dirty="0">
                    <a:solidFill>
                      <a:srgbClr val="000099"/>
                    </a:solidFill>
                    <a:latin typeface="Calibri" pitchFamily="34" charset="0"/>
                  </a:rPr>
                  <a:t>Εδώ, έστω ότι: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1600" b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0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290,2</m:t>
                    </m:r>
                  </m:oMath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708920"/>
                <a:ext cx="3384377" cy="422808"/>
              </a:xfrm>
              <a:prstGeom prst="rect">
                <a:avLst/>
              </a:prstGeom>
              <a:blipFill rotWithShape="0">
                <a:blip r:embed="rId3"/>
                <a:stretch>
                  <a:fillRect l="-721" b="-14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66891" y="3176972"/>
            <a:ext cx="4405607" cy="402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32040" y="3609891"/>
                <a:ext cx="17656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609891"/>
                <a:ext cx="1765675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32040" y="3959768"/>
                <a:ext cx="247285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0,4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959768"/>
                <a:ext cx="2472856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32040" y="4293096"/>
                <a:ext cx="12818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293096"/>
                <a:ext cx="1281826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951820" y="1813997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51820" y="2303294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9732" y="2282939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99"/>
                </a:solidFill>
                <a:latin typeface="+mn-lt"/>
              </a:rPr>
              <a:t>280,3</a:t>
            </a:r>
            <a:endParaRPr lang="el-GR" sz="11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4516" y="4761148"/>
            <a:ext cx="4416635" cy="76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32040" y="5142674"/>
                <a:ext cx="13042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=280,3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142674"/>
                <a:ext cx="1304267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30887" y="5547125"/>
            <a:ext cx="4549625" cy="74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32040" y="5903984"/>
                <a:ext cx="334837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280,3−290,2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903984"/>
                <a:ext cx="3348372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114391" y="6249845"/>
                <a:ext cx="11856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−9,9</m:t>
                      </m:r>
                    </m:oMath>
                  </m:oMathPara>
                </a14:m>
                <a:endParaRPr lang="el-GR" sz="1600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391" y="6249845"/>
                <a:ext cx="1185645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3771719" y="2300460"/>
            <a:ext cx="4700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+mn-lt"/>
              </a:rPr>
              <a:t>-9,9</a:t>
            </a:r>
            <a:endParaRPr lang="el-GR" sz="11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67924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20" grpId="0"/>
      <p:bldP spid="6" grpId="0"/>
      <p:bldP spid="22" grpId="0"/>
      <p:bldP spid="25" grpId="0"/>
      <p:bldP spid="26" grpId="0"/>
      <p:bldP spid="27" grpId="0"/>
      <p:bldP spid="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 (Τρόπος 2)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Εκθετική εξομάλυνση, α=0,4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51771"/>
              </p:ext>
            </p:extLst>
          </p:nvPr>
        </p:nvGraphicFramePr>
        <p:xfrm>
          <a:off x="467544" y="1245388"/>
          <a:ext cx="4104456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290,2</a:t>
                      </a:r>
                      <a:endParaRPr lang="en-US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654090" y="1335023"/>
                <a:ext cx="3626322" cy="822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1500" dirty="0">
                    <a:solidFill>
                      <a:srgbClr val="000099"/>
                    </a:solidFill>
                    <a:latin typeface="Calibri" pitchFamily="34" charset="0"/>
                  </a:rPr>
                  <a:t>Υπολογίσαμε στο πρώτο βήμα: 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090" y="1335023"/>
                <a:ext cx="3626322" cy="822533"/>
              </a:xfrm>
              <a:prstGeom prst="rect">
                <a:avLst/>
              </a:prstGeom>
              <a:blipFill rotWithShape="0">
                <a:blip r:embed="rId3"/>
                <a:stretch>
                  <a:fillRect l="-50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54089" y="2069801"/>
            <a:ext cx="440560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19238" y="2502720"/>
                <a:ext cx="17751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2502720"/>
                <a:ext cx="1775166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10133" y="2835933"/>
                <a:ext cx="26267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290,2+0,4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−9,9</m:t>
                          </m:r>
                        </m:e>
                      </m:d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133" y="2835933"/>
                <a:ext cx="262674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19238" y="3185925"/>
                <a:ext cx="132991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286,2</m:t>
                      </m:r>
                    </m:oMath>
                  </m:oMathPara>
                </a14:m>
                <a:endParaRPr lang="el-GR" sz="16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3185925"/>
                <a:ext cx="1329915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951820" y="1813997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9900"/>
                </a:solidFill>
                <a:latin typeface="+mn-lt"/>
              </a:rPr>
              <a:t>290,2</a:t>
            </a:r>
            <a:endParaRPr lang="el-GR" sz="11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39261" y="2760305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009900"/>
                </a:solidFill>
                <a:latin typeface="+mn-lt"/>
              </a:rPr>
              <a:t>286,2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0716" y="2765870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>
                <a:solidFill>
                  <a:srgbClr val="000099"/>
                </a:solidFill>
                <a:latin typeface="+mn-lt"/>
              </a:rPr>
              <a:t>268,5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31714" y="3653977"/>
            <a:ext cx="4416635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19238" y="4035503"/>
                <a:ext cx="13042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=268,5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4035503"/>
                <a:ext cx="1304268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18085" y="4439954"/>
            <a:ext cx="45496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3: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19238" y="4796813"/>
                <a:ext cx="29994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268,5</m:t>
                      </m:r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286,2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38" y="4796813"/>
                <a:ext cx="2999475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67328" y="5142674"/>
                <a:ext cx="13058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17,7</m:t>
                      </m:r>
                    </m:oMath>
                  </m:oMathPara>
                </a14:m>
                <a:endParaRPr lang="el-GR" sz="1600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328" y="5142674"/>
                <a:ext cx="1305870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3759465" y="2768962"/>
            <a:ext cx="5597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el-GR" sz="1100" b="1" dirty="0">
                <a:solidFill>
                  <a:srgbClr val="FF0000"/>
                </a:solidFill>
                <a:latin typeface="+mn-lt"/>
              </a:rPr>
              <a:t>17,7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402614" y="782693"/>
                <a:ext cx="2040751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l-GR" b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b="1" dirty="0">
                    <a:solidFill>
                      <a:srgbClr val="0099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sSub>
                      <m:sSubPr>
                        <m:ctrlPr>
                          <a:rPr lang="el-GR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614" y="782693"/>
                <a:ext cx="204075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2708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2" grpId="0"/>
      <p:bldP spid="25" grpId="0"/>
      <p:bldP spid="26" grpId="0"/>
      <p:bldP spid="27" grpId="0"/>
      <p:bldP spid="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Απλή Εκθετική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(εκθετική εξομάλυνση, α=0,4).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55237"/>
              </p:ext>
            </p:extLst>
          </p:nvPr>
        </p:nvGraphicFramePr>
        <p:xfrm>
          <a:off x="467544" y="1245388"/>
          <a:ext cx="6336000" cy="51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0,0661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0,0849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275,1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320,0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0,0695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110,2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1769,4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0,4086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03544" y="1268760"/>
                <a:ext cx="2340456" cy="1246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𝟕𝟕</m:t>
                      </m:r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𝟐𝟐𝟏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en-US" sz="20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𝟎𝟓𝟏𝟏</m:t>
                      </m:r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544" y="1268760"/>
                <a:ext cx="2340456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519273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Απλή Εκθετική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Πραγματικές τιμές και προβλέψεις ζήτησης (εκθετική εξομάλυνση, α=0,4).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3" y="1436123"/>
            <a:ext cx="8931414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74424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Επιλογή συντελεστή εξομάλυνσης (α)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459345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Αξιολόγηση εναλλακτικών μοντέλων εκθετικής εξομάλυνσης</a:t>
            </a:r>
            <a:endParaRPr lang="en-US" sz="2000" b="1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Επιλογή διαφορετικών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τιμών (α)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- Διενέργεια προβλέψεων με τα εναλλακτικά μοντέλα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Επιλογή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κριτηρίου αξιολόγησης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MAD, MSE, MAPE).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Σύγκριση μοντέλων - Επιλογή του μοντέλου (α) που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ελαχιστοποιεί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το επιλεγμένο κριτήριο.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85538"/>
              </p:ext>
            </p:extLst>
          </p:nvPr>
        </p:nvGraphicFramePr>
        <p:xfrm>
          <a:off x="5120190" y="1340768"/>
          <a:ext cx="37804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/>
                        <a:t>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MAD</a:t>
                      </a:r>
                      <a:endParaRPr lang="el-G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MSE</a:t>
                      </a:r>
                      <a:endParaRPr lang="el-G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MAPE</a:t>
                      </a:r>
                      <a:endParaRPr lang="el-GR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7699158" y="3145525"/>
            <a:ext cx="1121314" cy="432048"/>
          </a:xfrm>
          <a:prstGeom prst="roundRect">
            <a:avLst/>
          </a:prstGeom>
          <a:solidFill>
            <a:srgbClr val="0099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014265" y="3148159"/>
            <a:ext cx="529843" cy="432048"/>
          </a:xfrm>
          <a:prstGeom prst="roundRect">
            <a:avLst/>
          </a:prstGeom>
          <a:solidFill>
            <a:srgbClr val="0099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5400000">
            <a:off x="6384011" y="2291699"/>
            <a:ext cx="475242" cy="2155050"/>
          </a:xfrm>
          <a:prstGeom prst="downArrow">
            <a:avLst/>
          </a:prstGeom>
          <a:solidFill>
            <a:srgbClr val="0099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663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Εξθετική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b="1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Παράμετρος μοντέλου: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Συντελεστής εκθετικής εξομάλυνσης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(α).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Καλή προσαρμογή σε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στάσιμες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χρονοσειρές.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Διαφορετική βαρύτητα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εκθετική μείωση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) σε κάθε μια από τις ιστορικές τιμές της ζήτησης.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Χρησιμοποιεί το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σύνολο των ιστορικών στοιχείων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(θεωρητικά άπειρα).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Αύξηση της τιμής του (α) οδηγεί στην καλύτερη προσαρμογή του μοντέλου σε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χρονοσειρές με τάση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Μείωση της τιμής του (α) οδηγεί σε μείωση αύξηση της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διακύμανσης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των προβλέψεων και το αντίστροφο.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47120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Απλός κινούμενος μέσος όρος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Αύξηση του συντελεστή (α) οδηγεί σε αύξηση της ικανότητας προσαρμογής σε χρονοσειρές με τάση (ταχύτερη «αντίληψη» της αλλαγής).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724" y="2307159"/>
            <a:ext cx="5235938" cy="40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21215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Σχέση παραμέτρων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71500" y="691390"/>
                <a:ext cx="8746242" cy="5726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Σχέση μοντέλων</a:t>
                </a:r>
              </a:p>
              <a:p>
                <a:pPr marL="342900" indent="-3429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Μέση ηλικία δεδομένων (ιστορικών στοιχείων) </a:t>
                </a: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sz="1600" b="1" dirty="0">
                    <a:solidFill>
                      <a:srgbClr val="000099"/>
                    </a:solidFill>
                    <a:latin typeface="Calibri" pitchFamily="34" charset="0"/>
                  </a:rPr>
                  <a:t>Κινούμενος μέσος όρος (Ν) περιόδων</a:t>
                </a:r>
              </a:p>
              <a:p>
                <a:pPr marL="1074738" lvl="2" indent="-3556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Ηλικία δεδομένων: 1, 2, 3, …, Ν</a:t>
                </a:r>
                <a:r>
                  <a:rPr lang="en-US" sz="1600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1074738" lvl="2" indent="-3556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Μέση ηλικία δεδομένων (αριθμητική πρόοδος):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𝑲𝑴𝑶</m:t>
                          </m:r>
                        </m:sub>
                      </m:sSub>
                      <m:r>
                        <a:rPr lang="el-GR" sz="160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1+2+3+…+</m:t>
                          </m:r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</m:den>
                      </m:f>
                      <m:f>
                        <m:fPr>
                          <m:ctrlP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</m:e>
                      </m:d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𝜅𝛼𝜄</m:t>
                          </m:r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𝑲𝑴𝑶</m:t>
                          </m:r>
                        </m:sub>
                      </m:sSub>
                      <m:r>
                        <a:rPr lang="el-GR" sz="160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sz="1600" b="1" dirty="0">
                    <a:solidFill>
                      <a:srgbClr val="000099"/>
                    </a:solidFill>
                    <a:latin typeface="Calibri" pitchFamily="34" charset="0"/>
                  </a:rPr>
                  <a:t>Εκθετική εξομάλυνση (α)</a:t>
                </a:r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1074738" lvl="2" indent="-3556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Ηλικία δεδομένων: α, α(1-α), α(1-α)</a:t>
                </a:r>
                <a:r>
                  <a:rPr lang="el-GR" sz="1600" baseline="30000" dirty="0">
                    <a:solidFill>
                      <a:srgbClr val="000099"/>
                    </a:solidFill>
                    <a:latin typeface="Calibri" pitchFamily="34" charset="0"/>
                  </a:rPr>
                  <a:t>2</a:t>
                </a: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, έως το άπειρο</a:t>
                </a:r>
              </a:p>
              <a:p>
                <a:pPr marL="1074738" lvl="2" indent="-3556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Μέση ηλικία δεδομένων:</a:t>
                </a:r>
                <a:endParaRPr lang="el-GR" sz="1600" b="1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719138" lvl="2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600" b="1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𝚬𝚬</m:t>
                          </m:r>
                        </m:sub>
                      </m:sSub>
                      <m:r>
                        <a:rPr lang="el-GR" sz="160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l-GR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l-GR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𝑖𝑎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16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l-GR" sz="16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𝜅𝛼𝜄</m:t>
                          </m:r>
                          <m: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𝑬𝑬</m:t>
                          </m:r>
                        </m:sub>
                      </m:sSub>
                      <m:r>
                        <a:rPr lang="el-GR" sz="160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1600" b="0" i="0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sz="1600" b="1" dirty="0">
                    <a:solidFill>
                      <a:srgbClr val="000099"/>
                    </a:solidFill>
                    <a:latin typeface="Calibri" pitchFamily="34" charset="0"/>
                  </a:rPr>
                  <a:t>Εξίσωση: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60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  <m:r>
                          <a:rPr lang="el-GR" sz="160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16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160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600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1600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𝜅𝛼𝜄</m:t>
                    </m:r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l-GR" sz="16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l-GR" sz="16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1600" b="1" i="0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𝚴</m:t>
                        </m:r>
                        <m:r>
                          <a:rPr lang="el-GR" sz="1600" b="1" i="0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1600" b="1" i="0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𝜅𝛼𝜄</m:t>
                    </m:r>
                    <m:r>
                      <a:rPr lang="el-GR" sz="16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l-GR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𝚴</m:t>
                    </m:r>
                    <m:r>
                      <a:rPr lang="el-GR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den>
                    </m:f>
                    <m:r>
                      <a:rPr lang="el-GR" sz="16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6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l-GR" sz="1600" b="1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sz="1600" dirty="0">
                    <a:solidFill>
                      <a:srgbClr val="000099"/>
                    </a:solidFill>
                    <a:latin typeface="Calibri" pitchFamily="34" charset="0"/>
                  </a:rPr>
                  <a:t>π.χ. για Ν=3 υπολογίζεται το ισοδύναμο α=0,5.</a:t>
                </a: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00" y="691390"/>
                <a:ext cx="8746242" cy="5726632"/>
              </a:xfrm>
              <a:prstGeom prst="rect">
                <a:avLst/>
              </a:prstGeom>
              <a:blipFill rotWithShape="0">
                <a:blip r:embed="rId2"/>
                <a:stretch>
                  <a:fillRect l="-6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 bwMode="auto">
          <a:xfrm>
            <a:off x="2211677" y="2668311"/>
            <a:ext cx="1784259" cy="324036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355976" y="2653515"/>
            <a:ext cx="936104" cy="631469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6049" y="914869"/>
            <a:ext cx="450431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ΠΡΟΣΟΧΗ!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Η ισότητα αφορά την ηλικία των δεδομένων.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Οι προβλέψεις θα είναι διαφορετικές!!!</a:t>
            </a:r>
          </a:p>
        </p:txBody>
      </p:sp>
    </p:spTree>
    <p:extLst>
      <p:ext uri="{BB962C8B-B14F-4D97-AF65-F5344CB8AC3E}">
        <p14:creationId xmlns:p14="http://schemas.microsoft.com/office/powerpoint/2010/main" val="37500541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564" y="660169"/>
            <a:ext cx="9001000" cy="556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400" b="1" dirty="0">
                <a:solidFill>
                  <a:srgbClr val="000099"/>
                </a:solidFill>
                <a:latin typeface="Calibri" pitchFamily="34" charset="0"/>
              </a:rPr>
              <a:t>Αντικειμενικές μέθοδοι πρόβλεψης (ανάλυση δεδομένων)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FF0000"/>
                </a:solidFill>
                <a:latin typeface="Calibri" pitchFamily="34" charset="0"/>
              </a:rPr>
              <a:t>Μεθοδολογία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b="1" dirty="0">
                <a:solidFill>
                  <a:srgbClr val="FF0000"/>
                </a:solidFill>
                <a:latin typeface="Calibri" pitchFamily="34" charset="0"/>
              </a:rPr>
              <a:t>πρόβλεψης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Ανάλυση χρονοσειρών 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analysis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Αιτιολογικά μοντέλα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(causal models)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FF0000"/>
                </a:solidFill>
                <a:latin typeface="Calibri" pitchFamily="34" charset="0"/>
              </a:rPr>
              <a:t>Χρονοσειρά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Στάσιμη ή Επίπεδο (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stationary or level 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Τάση 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trend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Εποχικότητα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seasonality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Κύκλος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cycles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>
                <a:solidFill>
                  <a:srgbClr val="FF0000"/>
                </a:solidFill>
                <a:latin typeface="Calibri" pitchFamily="34" charset="0"/>
              </a:rPr>
              <a:t>Τεχνική πρόβλεψης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Απλός κινούμενος μέσος όρος (ΚΜΟ,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Single Moving Average - SMA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Σταθμισμένος απλός κινούμενος μέσος όρος (ΣΚΜΟ,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Weighted SMA)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Απλή εκθετική εξομάλυνση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ΕΕ,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Single Exponential Smoothing - SES)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Στο προηγούμενο μάθημα…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497213" y="1700808"/>
            <a:ext cx="4284476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475656" y="3032956"/>
            <a:ext cx="4860540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475656" y="5805265"/>
            <a:ext cx="6430086" cy="360039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631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Άσκηση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91390"/>
            <a:ext cx="8746242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Έστω ότι η ζήτηση ενός προϊόντος για τα έξι (6) τελευταία έτη είναι αυτή που παρουσιάζεται στον πίνακα που ακολουθεί.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Διενεργείστε τις κατάλληλες προβλέψεις για τις περιόδους 4, 5, και 6, χρησιμοποιώντας την τεχνική: </a:t>
            </a:r>
          </a:p>
          <a:p>
            <a:pPr marL="627063" lvl="1" indent="-2714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romanLcPeriod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του Απλού Κινούμενου Μέσου Όρου για Ν=3 περιόδους.</a:t>
            </a:r>
          </a:p>
          <a:p>
            <a:pPr marL="627063" lvl="1" indent="-2714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romanLcPeriod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του Σταθμισμένου Απλού Κινούμενου Μέσου Όρου για Ν=3 περιόδους με βάρη 0,5-0,3-0,2.</a:t>
            </a:r>
          </a:p>
          <a:p>
            <a:pPr marL="627063" lvl="1" indent="-2714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romanLcPeriod"/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της απλής εκθετικής εξομάλυνσης με α=0,2 (για την πρόβλεψη της τρίτης περιόδου χρησιμοποιήστε τον μέσο όρο των δύο πρώτων περιόδων).</a:t>
            </a:r>
          </a:p>
          <a:p>
            <a:pPr marL="400050" indent="-4000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dirty="0" err="1">
                <a:solidFill>
                  <a:srgbClr val="000099"/>
                </a:solidFill>
                <a:latin typeface="Calibri" pitchFamily="34" charset="0"/>
              </a:rPr>
              <a:t>Ποιό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 μοντέλο προβλέπει καλύτερα τη χρονοσειρά βάσει του κριτηρίου </a:t>
            </a:r>
            <a:r>
              <a:rPr lang="en-US" sz="1500" dirty="0">
                <a:solidFill>
                  <a:srgbClr val="000099"/>
                </a:solidFill>
                <a:latin typeface="Calibri" pitchFamily="34" charset="0"/>
              </a:rPr>
              <a:t>MAPE; (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Για την απάντηση στο ερώτημα να χρησιμοποιήσετε τις προβλέψεις των περιόδων 4, 5, και 6).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91223"/>
              </p:ext>
            </p:extLst>
          </p:nvPr>
        </p:nvGraphicFramePr>
        <p:xfrm>
          <a:off x="3817167" y="3897052"/>
          <a:ext cx="1570037" cy="1956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b="1" u="none" strike="noStrike" dirty="0">
                          <a:effectLst/>
                        </a:rPr>
                        <a:t>Περίοδος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b="1" u="none" strike="noStrike" dirty="0"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>
                          <a:effectLst/>
                        </a:rPr>
                        <a:t>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25335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Λύση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91390"/>
            <a:ext cx="8746242" cy="40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Απλός Κινούμενος Μέσος Όρος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49556"/>
              </p:ext>
            </p:extLst>
          </p:nvPr>
        </p:nvGraphicFramePr>
        <p:xfrm>
          <a:off x="3817167" y="691390"/>
          <a:ext cx="5356226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Περίοδος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Πρόβλεψη [</a:t>
                      </a:r>
                      <a:r>
                        <a:rPr lang="en-US" sz="1100" b="1" u="none" strike="noStrike">
                          <a:effectLst/>
                        </a:rPr>
                        <a:t>F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Σφάλμα [</a:t>
                      </a:r>
                      <a:r>
                        <a:rPr lang="en-US" sz="1100" b="1" u="none" strike="noStrike">
                          <a:effectLst/>
                        </a:rPr>
                        <a:t>e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MAD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7524" y="1101420"/>
                <a:ext cx="2700300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</m:oMath>
                  </m:oMathPara>
                </a14:m>
                <a:endParaRPr lang="en-US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𝟐𝟓𝟎𝟎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101420"/>
                <a:ext cx="2700300" cy="10618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377" y="2705688"/>
            <a:ext cx="8746242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Σταθμισμένος Απλός Κινούμενος Μέσος Όρος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43187"/>
              </p:ext>
            </p:extLst>
          </p:nvPr>
        </p:nvGraphicFramePr>
        <p:xfrm>
          <a:off x="3784044" y="2705688"/>
          <a:ext cx="5356226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Περίοδος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Πρόβλεψη [</a:t>
                      </a:r>
                      <a:r>
                        <a:rPr lang="en-US" sz="1100" b="1" u="none" strike="noStrike">
                          <a:effectLst/>
                        </a:rPr>
                        <a:t>F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Σφάλμα [</a:t>
                      </a:r>
                      <a:r>
                        <a:rPr lang="en-US" sz="1100" b="1" u="none" strike="noStrike">
                          <a:effectLst/>
                        </a:rPr>
                        <a:t>e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MAD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0,5833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54400" y="3115718"/>
                <a:ext cx="2661415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𝟑𝟖</m:t>
                      </m:r>
                    </m:oMath>
                  </m:oMathPara>
                </a14:m>
                <a:endParaRPr lang="en-US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𝟏𝟗𝟒𝟒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0" y="3115718"/>
                <a:ext cx="2661415" cy="10618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0289" y="4653136"/>
            <a:ext cx="8746242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Απλή Εκθετική Εξομάλυνση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36309"/>
              </p:ext>
            </p:extLst>
          </p:nvPr>
        </p:nvGraphicFramePr>
        <p:xfrm>
          <a:off x="3629222" y="4642832"/>
          <a:ext cx="5356226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Περίοδος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Πρόβλεψη [</a:t>
                      </a:r>
                      <a:r>
                        <a:rPr lang="en-US" sz="1100" b="1" u="none" strike="noStrike">
                          <a:effectLst/>
                        </a:rPr>
                        <a:t>F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Σφάλμα [</a:t>
                      </a:r>
                      <a:r>
                        <a:rPr lang="en-US" sz="1100" b="1" u="none" strike="noStrike">
                          <a:effectLst/>
                        </a:rPr>
                        <a:t>e</a:t>
                      </a:r>
                      <a:r>
                        <a:rPr lang="en-US" sz="1100" b="1" u="none" strike="noStrike" baseline="-25000">
                          <a:effectLst/>
                        </a:rPr>
                        <a:t>t</a:t>
                      </a:r>
                      <a:r>
                        <a:rPr lang="en-US" sz="1100" b="1" u="none" strike="noStrike">
                          <a:effectLst/>
                        </a:rPr>
                        <a:t>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MAD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0,166667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1,328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1,763584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0,664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l-GR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2,719184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1,040667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56313" y="5063166"/>
                <a:ext cx="2700300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𝟖𝟗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</m:oMath>
                  </m:oMathPara>
                </a14:m>
                <a:endParaRPr lang="en-US" sz="1600" b="1" i="1" dirty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𝟑𝟒𝟔𝟗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13" y="5063166"/>
                <a:ext cx="2700300" cy="1061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 bwMode="auto">
          <a:xfrm rot="5400000">
            <a:off x="2895747" y="3678109"/>
            <a:ext cx="580196" cy="540060"/>
          </a:xfrm>
          <a:prstGeom prst="downArrow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30937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22680"/>
              </p:ext>
            </p:extLst>
          </p:nvPr>
        </p:nvGraphicFramePr>
        <p:xfrm>
          <a:off x="50" y="1051586"/>
          <a:ext cx="9143951" cy="420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82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Calibri" panose="020F0502020204030204" pitchFamily="34" charset="0"/>
                        </a:rPr>
                        <a:t>Χωρίς εποχικότητα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</a:rPr>
                        <a:t>Με Εποχικότητα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</a:rPr>
                        <a:t>Χωρίς</a:t>
                      </a:r>
                      <a:r>
                        <a:rPr lang="el-GR" sz="1800" b="1" baseline="0" dirty="0">
                          <a:latin typeface="Calibri" panose="020F0502020204030204" pitchFamily="34" charset="0"/>
                        </a:rPr>
                        <a:t> τάση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Απλός Κινούμενος Μέσος Όρος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Απλή Εκθετική Εξομάλυνση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latin typeface="Calibri" panose="020F0502020204030204" pitchFamily="34" charset="0"/>
                        </a:rPr>
                        <a:t>Εποχικότητα προσθετική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Εποχικότητα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>
                          <a:latin typeface="Calibri" panose="020F0502020204030204" pitchFamily="34" charset="0"/>
                        </a:rPr>
                        <a:t>Με Τάση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Διπλός</a:t>
                      </a:r>
                      <a:r>
                        <a:rPr lang="el-GR" sz="1800" b="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Κινούμενος Μέσος Όρος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latin typeface="Calibri" panose="020F0502020204030204" pitchFamily="34" charset="0"/>
                        </a:rPr>
                        <a:t>Διπλή Εκθετική Εξομάλυνση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>
                          <a:latin typeface="Calibri" panose="020F0502020204030204" pitchFamily="34" charset="0"/>
                        </a:rPr>
                        <a:t> Winters’ </a:t>
                      </a:r>
                      <a:r>
                        <a:rPr lang="el-GR" sz="1800" b="0" baseline="0" dirty="0">
                          <a:latin typeface="Calibri" panose="020F0502020204030204" pitchFamily="34" charset="0"/>
                        </a:rPr>
                        <a:t>προσθετική</a:t>
                      </a:r>
                      <a:endParaRPr lang="el-GR" sz="1800" b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>
                          <a:latin typeface="Calibri" panose="020F0502020204030204" pitchFamily="34" charset="0"/>
                        </a:rPr>
                        <a:t> Winters’ </a:t>
                      </a:r>
                      <a:endParaRPr lang="el-GR" sz="1800" b="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baseline="0" dirty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l-GR" sz="1800" b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Βασικά μοντέλα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42457" y="1628800"/>
            <a:ext cx="2772308" cy="18002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55776" y="1160748"/>
            <a:ext cx="2772308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31540" y="2348880"/>
            <a:ext cx="1548172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 bwMode="auto">
          <a:xfrm flipH="1">
            <a:off x="1979712" y="2420888"/>
            <a:ext cx="576065" cy="90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959932" y="1484784"/>
            <a:ext cx="0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9463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Μοντέλα πρόβλεψης στάσιμων χρονοσειρών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7504" y="691390"/>
            <a:ext cx="8892988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7063" lvl="2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Χαρακτηριστικά των τεχνικών πρόβλεψης στάσιμων χρονοσειρών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1332551"/>
            <a:ext cx="8765426" cy="504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3533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71500" y="684746"/>
                <a:ext cx="9001000" cy="5755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2400" b="1" dirty="0">
                    <a:solidFill>
                      <a:srgbClr val="000099"/>
                    </a:solidFill>
                    <a:latin typeface="Calibri" pitchFamily="34" charset="0"/>
                  </a:rPr>
                  <a:t>Γενική σχέση</a:t>
                </a: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2400" b="1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n-US" sz="2400" b="1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000" b="1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είναι η βαρύτητα της παρατήρησης</a:t>
                </a:r>
                <a:r>
                  <a:rPr lang="el-GR" sz="2000" b="1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endParaRPr lang="en-US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endParaRPr lang="en-US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b>
                    </m:sSub>
                  </m:oMath>
                </a14:m>
                <a:endParaRPr lang="en-US" b="0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009900"/>
                  </a:solidFill>
                  <a:latin typeface="Calibri" pitchFamily="34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…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έως το άπειρο (θεωρητικά).</a:t>
                </a:r>
              </a:p>
              <a:p>
                <a:pPr lvl="2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10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lvl="2" indent="-9144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Προσοχή!!!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Το άθροισμα των σταθμίσεων είναι </a:t>
                </a:r>
                <a:r>
                  <a:rPr lang="el-GR" b="1" dirty="0">
                    <a:solidFill>
                      <a:srgbClr val="000099"/>
                    </a:solidFill>
                    <a:latin typeface="Calibri" pitchFamily="34" charset="0"/>
                  </a:rPr>
                  <a:t>1,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δηλαδή </a:t>
                </a:r>
                <a14:m>
                  <m:oMath xmlns:m="http://schemas.openxmlformats.org/officeDocument/2006/math"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1700" dirty="0">
                    <a:solidFill>
                      <a:srgbClr val="FF0000"/>
                    </a:solidFill>
                    <a:latin typeface="Calibri" pitchFamily="34" charset="0"/>
                  </a:rPr>
                  <a:t>+… = 1</a:t>
                </a:r>
                <a:r>
                  <a:rPr lang="el-GR" dirty="0">
                    <a:solidFill>
                      <a:srgbClr val="000066"/>
                    </a:solidFill>
                    <a:latin typeface="Calibri" pitchFamily="34" charset="0"/>
                  </a:rPr>
                  <a:t>.</a:t>
                </a:r>
                <a:endParaRPr lang="el-GR" sz="1600" dirty="0">
                  <a:solidFill>
                    <a:srgbClr val="000066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00" y="684746"/>
                <a:ext cx="9001000" cy="5755422"/>
              </a:xfrm>
              <a:prstGeom prst="rect">
                <a:avLst/>
              </a:prstGeom>
              <a:blipFill rotWithShape="0">
                <a:blip r:embed="rId2"/>
                <a:stretch>
                  <a:fillRect l="-949" b="-6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Γενική σχέση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9532" y="1336702"/>
                <a:ext cx="49325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1336702"/>
                <a:ext cx="4932548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5516" y="1970693"/>
                <a:ext cx="58582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970693"/>
                <a:ext cx="5858213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39234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71500" y="684746"/>
                <a:ext cx="9001000" cy="5755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2400" b="1" dirty="0">
                    <a:solidFill>
                      <a:srgbClr val="000099"/>
                    </a:solidFill>
                    <a:latin typeface="Calibri" pitchFamily="34" charset="0"/>
                  </a:rPr>
                  <a:t>Γενική σχέση</a:t>
                </a: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2400" b="1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r>
                  <a:rPr lang="el-GR" sz="2400" b="1" dirty="0">
                    <a:solidFill>
                      <a:srgbClr val="000099"/>
                    </a:solidFill>
                    <a:latin typeface="Calibri" pitchFamily="34" charset="0"/>
                  </a:rPr>
                  <a:t>Παράδειγμα:</a:t>
                </a:r>
                <a:r>
                  <a:rPr lang="el-GR" sz="2400" dirty="0">
                    <a:solidFill>
                      <a:srgbClr val="000099"/>
                    </a:solidFill>
                    <a:latin typeface="Calibri" pitchFamily="34" charset="0"/>
                  </a:rPr>
                  <a:t> για α=0,4 ή 40%</a:t>
                </a:r>
                <a:endParaRPr lang="en-US" sz="24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000" b="1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είναι η βαρύτητα της παρατήρησης</a:t>
                </a:r>
                <a:r>
                  <a:rPr lang="el-GR" sz="2000" b="1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=0,4000</m:t>
                    </m:r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endParaRPr lang="en-US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l-GR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=0,4</m:t>
                    </m:r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0,4</m:t>
                        </m:r>
                      </m:e>
                    </m:d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=0,2400</m:t>
                    </m:r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endParaRPr lang="en-US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l-GR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=0,4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b="0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0,4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=0,1440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b>
                    </m:sSub>
                  </m:oMath>
                </a14:m>
                <a:endParaRPr lang="en-US" b="0" i="1" dirty="0">
                  <a:solidFill>
                    <a:srgbClr val="009900"/>
                  </a:solidFill>
                  <a:latin typeface="Cambria Math" panose="02040503050406030204" pitchFamily="18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b>
                    </m:sSub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=0,4</m:t>
                    </m:r>
                    <m:sSup>
                      <m:sSup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b="0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0,4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l-GR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=0,0864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στην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b>
                    </m:sSub>
                  </m:oMath>
                </a14:m>
                <a:endParaRPr lang="en-US" b="0" dirty="0">
                  <a:solidFill>
                    <a:srgbClr val="009900"/>
                  </a:solidFill>
                  <a:latin typeface="Calibri" pitchFamily="34" charset="0"/>
                </a:endParaRPr>
              </a:p>
              <a:p>
                <a:pPr marL="1257300" lvl="2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…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έως το άπειρο (θεωρητικά).</a:t>
                </a:r>
              </a:p>
              <a:p>
                <a:pPr lvl="2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1000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lvl="2" indent="-9144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Προσοχή!!!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Το άθροισμα των σταθμίσεων είναι </a:t>
                </a:r>
                <a:r>
                  <a:rPr lang="el-GR" b="1" dirty="0">
                    <a:solidFill>
                      <a:srgbClr val="000099"/>
                    </a:solidFill>
                    <a:latin typeface="Calibri" pitchFamily="34" charset="0"/>
                  </a:rPr>
                  <a:t>1,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δηλαδή </a:t>
                </a:r>
                <a14:m>
                  <m:oMath xmlns:m="http://schemas.openxmlformats.org/officeDocument/2006/math"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l-GR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1700" dirty="0">
                    <a:solidFill>
                      <a:srgbClr val="FF0000"/>
                    </a:solidFill>
                    <a:latin typeface="Calibri" pitchFamily="34" charset="0"/>
                  </a:rPr>
                  <a:t>+… = 1</a:t>
                </a:r>
                <a:r>
                  <a:rPr lang="el-GR" dirty="0">
                    <a:solidFill>
                      <a:srgbClr val="000066"/>
                    </a:solidFill>
                    <a:latin typeface="Calibri" pitchFamily="34" charset="0"/>
                  </a:rPr>
                  <a:t>.</a:t>
                </a:r>
                <a:endParaRPr lang="el-GR" sz="1600" dirty="0">
                  <a:solidFill>
                    <a:srgbClr val="000066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00" y="684746"/>
                <a:ext cx="9001000" cy="5755422"/>
              </a:xfrm>
              <a:prstGeom prst="rect">
                <a:avLst/>
              </a:prstGeom>
              <a:blipFill rotWithShape="0">
                <a:blip r:embed="rId2"/>
                <a:stretch>
                  <a:fillRect l="-1084" b="-6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Βάρος παρατηρήσεων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5516" y="1340768"/>
                <a:ext cx="58582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340768"/>
                <a:ext cx="5858213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52644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84746"/>
            <a:ext cx="9001000" cy="468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r>
              <a:rPr lang="el-GR" sz="2400" b="1" dirty="0">
                <a:solidFill>
                  <a:srgbClr val="000099"/>
                </a:solidFill>
                <a:latin typeface="Calibri" pitchFamily="34" charset="0"/>
              </a:rPr>
              <a:t>Παράδειγμα:</a:t>
            </a:r>
            <a:r>
              <a:rPr lang="el-GR" sz="2400" dirty="0">
                <a:solidFill>
                  <a:srgbClr val="000099"/>
                </a:solidFill>
                <a:latin typeface="Calibri" pitchFamily="34" charset="0"/>
              </a:rPr>
              <a:t> για α=0,4 ή 40%</a:t>
            </a:r>
            <a:endParaRPr lang="el-GR" sz="2000" b="1" dirty="0">
              <a:solidFill>
                <a:srgbClr val="00009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Βάρος παρατηρήσεων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35258"/>
              </p:ext>
            </p:extLst>
          </p:nvPr>
        </p:nvGraphicFramePr>
        <p:xfrm>
          <a:off x="503548" y="1276190"/>
          <a:ext cx="2066681" cy="6003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828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Χρόνος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Βαρύτητα παρατήρησης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40,00%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24,00%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14,40%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8,64%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5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5,18%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6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3,11%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7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1,87%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8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1,12%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0,67%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0,40%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11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0,24%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12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0,15%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13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0,09%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14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0,05%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15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0,03%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16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0,02%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17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0,01%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18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0,01%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19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349"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u="none" strike="noStrike">
                          <a:effectLst/>
                        </a:rPr>
                        <a:t>20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000" b="1" u="none" strike="noStrike" dirty="0">
                          <a:effectLst/>
                        </a:rPr>
                        <a:t>0,00%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7" marR="9067" marT="9067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99792" y="5036983"/>
                <a:ext cx="644420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 algn="ctr">
                  <a:lnSpc>
                    <a:spcPct val="20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rgbClr val="000099"/>
                  </a:buClr>
                </a:pP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Προσοχή!!!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Το άθροισμα των σταθμίσεων είναι </a:t>
                </a:r>
                <a:r>
                  <a:rPr lang="el-GR" b="1" dirty="0">
                    <a:solidFill>
                      <a:srgbClr val="000099"/>
                    </a:solidFill>
                    <a:latin typeface="Calibri" pitchFamily="34" charset="0"/>
                  </a:rPr>
                  <a:t>1, </a:t>
                </a:r>
                <a:r>
                  <a:rPr lang="el-GR" dirty="0">
                    <a:solidFill>
                      <a:srgbClr val="000099"/>
                    </a:solidFill>
                    <a:latin typeface="Calibri" pitchFamily="34" charset="0"/>
                  </a:rPr>
                  <a:t>δηλαδή </a:t>
                </a:r>
                <a14:m>
                  <m:oMath xmlns:m="http://schemas.openxmlformats.org/officeDocument/2006/math"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0,400</m:t>
                    </m:r>
                    <m: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+0,2400+0,1440+</m:t>
                    </m:r>
                    <m: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0,0864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0,0518+0,0311+…</m:t>
                    </m:r>
                  </m:oMath>
                </a14:m>
                <a:r>
                  <a:rPr lang="el-GR" sz="1600" dirty="0">
                    <a:solidFill>
                      <a:srgbClr val="FF0000"/>
                    </a:solidFill>
                    <a:latin typeface="Calibri" pitchFamily="34" charset="0"/>
                  </a:rPr>
                  <a:t> = 1</a:t>
                </a:r>
                <a:r>
                  <a:rPr lang="el-GR" sz="1600" dirty="0">
                    <a:solidFill>
                      <a:srgbClr val="000066"/>
                    </a:solidFill>
                    <a:latin typeface="Calibri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036983"/>
                <a:ext cx="6444208" cy="12003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828" y="1382107"/>
            <a:ext cx="5742930" cy="36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5691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Συμβολισμός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02195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dirty="0">
                <a:solidFill>
                  <a:srgbClr val="000099"/>
                </a:solidFill>
                <a:latin typeface="Calibri" pitchFamily="34" charset="0"/>
              </a:rPr>
              <a:t>Συμβολισμός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err="1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πραγματική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ζήτηση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που εκδηλώνεται την 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chemeClr val="bg2"/>
                </a:solidFill>
                <a:latin typeface="Calibri" pitchFamily="34" charset="0"/>
              </a:rPr>
              <a:t>w</a:t>
            </a:r>
            <a:r>
              <a:rPr lang="en-US" sz="2000" b="1" baseline="-25000" dirty="0" err="1">
                <a:solidFill>
                  <a:schemeClr val="bg2"/>
                </a:solidFill>
                <a:latin typeface="Calibri" pitchFamily="34" charset="0"/>
              </a:rPr>
              <a:t>t</a:t>
            </a:r>
            <a:r>
              <a:rPr lang="en-US" sz="2000" baseline="-25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>
                <a:solidFill>
                  <a:schemeClr val="bg2"/>
                </a:solidFill>
                <a:latin typeface="Calibri" pitchFamily="34" charset="0"/>
              </a:rPr>
              <a:t>βαρύτητα (στάθμιση)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κάθε πραγματικής τιμής της ζήτησης της περιόδου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rgbClr val="FF9900"/>
                </a:solidFill>
                <a:latin typeface="Calibri" pitchFamily="34" charset="0"/>
              </a:rPr>
              <a:t>α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είναι ο </a:t>
            </a:r>
            <a:r>
              <a:rPr lang="el-GR" sz="2000" b="1" dirty="0">
                <a:solidFill>
                  <a:srgbClr val="FF9900"/>
                </a:solidFill>
                <a:latin typeface="Calibri" pitchFamily="34" charset="0"/>
              </a:rPr>
              <a:t>συντελεστής της εκθετικής εξομάλυνσης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sz="2000" baseline="-25000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για τη ζήτηση που θα εκδηλωθεί την 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714500" lvl="3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Σημείωση: </a:t>
            </a:r>
            <a:r>
              <a:rPr lang="el-GR" i="1" dirty="0">
                <a:solidFill>
                  <a:srgbClr val="0000FF"/>
                </a:solidFill>
                <a:latin typeface="Calibri" pitchFamily="34" charset="0"/>
              </a:rPr>
              <a:t>Η πρόβλεψη έλαβε χώρα κάποια προγενέστερη περίοδο, π.χ. </a:t>
            </a:r>
            <a:r>
              <a:rPr lang="en-US" i="1" dirty="0">
                <a:solidFill>
                  <a:srgbClr val="0000FF"/>
                </a:solidFill>
                <a:latin typeface="Calibri" pitchFamily="34" charset="0"/>
              </a:rPr>
              <a:t>t-1.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000" baseline="-25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το </a:t>
            </a:r>
            <a:r>
              <a:rPr lang="el-GR" sz="2000" b="1" dirty="0">
                <a:solidFill>
                  <a:srgbClr val="FF0000"/>
                </a:solidFill>
                <a:latin typeface="Calibri" pitchFamily="34" charset="0"/>
              </a:rPr>
              <a:t>σφάλμα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εκτίμησης της πραγματικής ζήτησης, δηλαδή η διαφορά ανάμεσα στην τιμή της πρόβλεψης και στην πραγματική ζήτηση για μια 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l-GR" sz="2000" b="1" baseline="-2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n-US" sz="2000" b="1" dirty="0">
                <a:solidFill>
                  <a:srgbClr val="000099"/>
                </a:solidFill>
                <a:latin typeface="Calibri" pitchFamily="34" charset="0"/>
              </a:rPr>
              <a:t> D</a:t>
            </a:r>
            <a:r>
              <a:rPr lang="en-US" sz="2000" b="1" baseline="-25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- </a:t>
            </a:r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).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0240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2473" y="778636"/>
            <a:ext cx="9001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l-GR" sz="2400" b="1" dirty="0">
                <a:solidFill>
                  <a:srgbClr val="000099"/>
                </a:solidFill>
                <a:latin typeface="Calibri" pitchFamily="34" charset="0"/>
              </a:rPr>
              <a:t>Γενική σχέση (απλοποίηση)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2400" b="1" dirty="0">
              <a:solidFill>
                <a:srgbClr val="000099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n-US" sz="2400" b="1" dirty="0">
              <a:solidFill>
                <a:srgbClr val="000099"/>
              </a:solidFill>
              <a:latin typeface="Calibri" pitchFamily="34" charset="0"/>
            </a:endParaRP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Στην πρώτη σχέση κρατάμε την πρώτη παρατήρησης ως έχει και βγάζουμε κοινό παράγοντα από τους υπόλοιπους όρους το (1-α), οπότε: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n-US" dirty="0">
              <a:solidFill>
                <a:srgbClr val="000099"/>
              </a:solidFill>
              <a:latin typeface="Calibri" pitchFamily="34" charset="0"/>
            </a:endParaRP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Εναλλακτικά, έχουμε ότι: </a:t>
            </a:r>
          </a:p>
          <a:p>
            <a:pPr lvl="2" indent="-5588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0"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r>
              <a:rPr lang="el-GR" sz="2000" b="1" dirty="0">
                <a:solidFill>
                  <a:srgbClr val="000099"/>
                </a:solidFill>
                <a:latin typeface="Calibri" pitchFamily="34" charset="0"/>
              </a:rPr>
              <a:t>Τρόπος 2:</a:t>
            </a: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endParaRPr lang="el-GR" sz="10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Απλοποημένη γενική σχέση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9532" y="1408710"/>
                <a:ext cx="56526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0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20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l-GR" sz="20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1408710"/>
                <a:ext cx="5652628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69971" y="2020778"/>
                <a:ext cx="58582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71" y="2020778"/>
                <a:ext cx="5858213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9406" y="3336720"/>
                <a:ext cx="892899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d>
                            <m:d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b>
                          </m:sSub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l-GR" sz="2000" i="1">
                                          <a:solidFill>
                                            <a:srgbClr val="0099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sz="2000" i="1">
                                          <a:solidFill>
                                            <a:srgbClr val="0099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l-GR" sz="2000" i="1">
                                          <a:solidFill>
                                            <a:srgbClr val="0099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99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b>
                          </m:sSub>
                        </m:e>
                      </m:d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l-GR" sz="2000" dirty="0">
                  <a:solidFill>
                    <a:srgbClr val="009900"/>
                  </a:solidFill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000" b="1" i="0" dirty="0" smtClean="0">
                          <a:solidFill>
                            <a:srgbClr val="000099"/>
                          </a:solidFill>
                          <a:latin typeface="Calibri" pitchFamily="34" charset="0"/>
                        </a:rPr>
                        <m:t>Τρόπος</m:t>
                      </m:r>
                      <m:r>
                        <m:rPr>
                          <m:nor/>
                        </m:rPr>
                        <a:rPr lang="el-GR" sz="2000" b="1" i="0" dirty="0" smtClean="0">
                          <a:solidFill>
                            <a:srgbClr val="000099"/>
                          </a:solidFill>
                          <a:latin typeface="Calibri" pitchFamily="34" charset="0"/>
                        </a:rPr>
                        <m:t> 1:</m:t>
                      </m:r>
                    </m:oMath>
                  </m:oMathPara>
                </a14:m>
                <a:endParaRPr lang="el-GR" sz="2000" b="1" dirty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algn="just">
                  <a:lnSpc>
                    <a:spcPct val="200000"/>
                  </a:lnSpc>
                </a:pPr>
                <a:endParaRPr lang="el-GR" sz="2000" b="1" dirty="0">
                  <a:solidFill>
                    <a:srgbClr val="009900"/>
                  </a:solidFill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l-GR" sz="2000" b="0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l-GR" sz="200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i="1" smtClean="0"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l-GR" sz="2000" b="0"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l-GR" sz="2000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l-GR" sz="2000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b="0" i="1"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l-GR" sz="2000" i="1"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l-GR" sz="2000" b="0" i="1"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l-GR" sz="2000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sz="2000" dirty="0">
                    <a:solidFill>
                      <a:srgbClr val="009900"/>
                    </a:solidFill>
                  </a:rPr>
                  <a:t> ή</a:t>
                </a:r>
                <a:endParaRPr lang="el-GR" sz="2000" b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6" y="3336720"/>
                <a:ext cx="8928991" cy="255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 bwMode="auto">
          <a:xfrm>
            <a:off x="1399678" y="3573016"/>
            <a:ext cx="7024750" cy="468052"/>
          </a:xfrm>
          <a:prstGeom prst="round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923928" y="2556954"/>
            <a:ext cx="1800200" cy="9440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1223628" y="2018498"/>
            <a:ext cx="5184576" cy="468052"/>
          </a:xfrm>
          <a:prstGeom prst="round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23928" y="4613993"/>
            <a:ext cx="5151883" cy="507831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2" indent="-733425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</a:pP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Ποια η πρακτική ερμηνεία των σχέσεων αυτών;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5946" y="5942541"/>
                <a:ext cx="3146759" cy="523220"/>
              </a:xfrm>
              <a:prstGeom prst="rect">
                <a:avLst/>
              </a:prstGeom>
              <a:solidFill>
                <a:srgbClr val="FFCC66"/>
              </a:solid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sz="2800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8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8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946" y="5942541"/>
                <a:ext cx="3146759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99678" y="4205511"/>
                <a:ext cx="3798797" cy="461665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sz="2400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4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678" y="4205511"/>
                <a:ext cx="3798797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7993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7172</TotalTime>
  <Words>2170</Words>
  <Application>Microsoft Office PowerPoint</Application>
  <PresentationFormat>Προβολή στην οθόνη (4:3)</PresentationFormat>
  <Paragraphs>719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Tahoma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Christos</dc:creator>
  <cp:lastModifiedBy>Ioannis Mallidis</cp:lastModifiedBy>
  <cp:revision>897</cp:revision>
  <dcterms:created xsi:type="dcterms:W3CDTF">2008-07-07T16:29:50Z</dcterms:created>
  <dcterms:modified xsi:type="dcterms:W3CDTF">2022-03-17T13:51:08Z</dcterms:modified>
</cp:coreProperties>
</file>