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8" r:id="rId9"/>
    <p:sldId id="267" r:id="rId10"/>
    <p:sldId id="266" r:id="rId11"/>
    <p:sldId id="265" r:id="rId12"/>
    <p:sldId id="263" r:id="rId13"/>
    <p:sldId id="264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400" b="0" i="0" baseline="0">
                <a:effectLst/>
              </a:rPr>
              <a:t>Κατανομή του δείγματος</a:t>
            </a:r>
            <a:endParaRPr lang="el-GR" sz="1400">
              <a:effectLst/>
            </a:endParaRPr>
          </a:p>
          <a:p>
            <a:pPr>
              <a:defRPr sz="1400"/>
            </a:pPr>
            <a:r>
              <a:rPr lang="el-GR" sz="1400" b="0" i="0" baseline="0">
                <a:effectLst/>
              </a:rPr>
              <a:t>κατά Εκπαιδευτικό Ίδρυμα (%)</a:t>
            </a:r>
            <a:endParaRPr lang="el-GR" sz="1400">
              <a:effectLst/>
            </a:endParaRPr>
          </a:p>
        </c:rich>
      </c:tx>
      <c:layout>
        <c:manualLayout>
          <c:xMode val="edge"/>
          <c:yMode val="edge"/>
          <c:x val="0.29381101009779009"/>
          <c:y val="6.60411524388835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4.7362755651237889E-2"/>
          <c:y val="0.25278174037089868"/>
          <c:w val="0.90527448869752425"/>
          <c:h val="0.5969088029474204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δειγμα!$A$105:$A$108</c:f>
              <c:strCache>
                <c:ptCount val="4"/>
                <c:pt idx="0">
                  <c:v>ΔΗΜΟΤΙΚΟ</c:v>
                </c:pt>
                <c:pt idx="1">
                  <c:v>ΓΥΜΝΑΣΙΟ</c:v>
                </c:pt>
                <c:pt idx="2">
                  <c:v>ΛΥΚΕΙΟ</c:v>
                </c:pt>
                <c:pt idx="3">
                  <c:v>ΠΑΝΕΠΙΣΤΗΜΙΟ</c:v>
                </c:pt>
              </c:strCache>
            </c:strRef>
          </c:cat>
          <c:val>
            <c:numRef>
              <c:f>δειγμα!$B$105:$B$108</c:f>
              <c:numCache>
                <c:formatCode>General</c:formatCode>
                <c:ptCount val="4"/>
                <c:pt idx="0">
                  <c:v>24.9</c:v>
                </c:pt>
                <c:pt idx="1">
                  <c:v>15.4</c:v>
                </c:pt>
                <c:pt idx="2">
                  <c:v>18.899999999999999</c:v>
                </c:pt>
                <c:pt idx="3">
                  <c:v>40.799999999999997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8E-413E-B39F-82BD65606F5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5059040"/>
        <c:axId val="15043648"/>
      </c:barChart>
      <c:catAx>
        <c:axId val="15059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5043648"/>
        <c:crosses val="autoZero"/>
        <c:auto val="1"/>
        <c:lblAlgn val="ctr"/>
        <c:lblOffset val="100"/>
        <c:noMultiLvlLbl val="0"/>
      </c:catAx>
      <c:valAx>
        <c:axId val="1504364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5059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85000"/>
      </a:schemeClr>
    </a:solidFill>
    <a:ln w="9525" cap="flat" cmpd="sng" algn="ctr">
      <a:noFill/>
      <a:round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400" b="0" i="0" baseline="0">
                <a:effectLst/>
              </a:rPr>
              <a:t>Κατανομή του δείγματος </a:t>
            </a:r>
            <a:endParaRPr lang="el-GR" sz="1100">
              <a:effectLst/>
            </a:endParaRPr>
          </a:p>
          <a:p>
            <a:pPr>
              <a:defRPr/>
            </a:pPr>
            <a:r>
              <a:rPr lang="el-GR" sz="1400" b="0" i="0" baseline="0">
                <a:effectLst/>
              </a:rPr>
              <a:t>κατά γεωγραφική περιφέρεια (%)</a:t>
            </a:r>
            <a:endParaRPr lang="el-GR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δειγμα!$A$84:$A$92</c:f>
              <c:strCache>
                <c:ptCount val="9"/>
                <c:pt idx="0">
                  <c:v>ΣΤΕΡΕΑ ΕΛΛΑΔΑ</c:v>
                </c:pt>
                <c:pt idx="1">
                  <c:v>ΜΑΚΕΔΟΝΙΑ</c:v>
                </c:pt>
                <c:pt idx="2">
                  <c:v>ΘΕΣΣΑΛΙΑ</c:v>
                </c:pt>
                <c:pt idx="3">
                  <c:v>ΠΕΛΟΠΟΝΝΗΣΟΣ</c:v>
                </c:pt>
                <c:pt idx="4">
                  <c:v>ΘΡΑΚΗ</c:v>
                </c:pt>
                <c:pt idx="5">
                  <c:v>ΗΠΕΙΡΟΣ</c:v>
                </c:pt>
                <c:pt idx="6">
                  <c:v>ΙΟΝΙΟΥ ΠΕΛΑΓΟΥΣ</c:v>
                </c:pt>
                <c:pt idx="7">
                  <c:v>ΑΙΓΑΙΟΥ ΠΕΛΑΓΟΥΣ</c:v>
                </c:pt>
                <c:pt idx="8">
                  <c:v>ΚΡΗΤΗ</c:v>
                </c:pt>
              </c:strCache>
            </c:strRef>
          </c:cat>
          <c:val>
            <c:numRef>
              <c:f>δειγμα!$B$84:$B$92</c:f>
              <c:numCache>
                <c:formatCode>0%</c:formatCode>
                <c:ptCount val="9"/>
                <c:pt idx="0">
                  <c:v>0.42</c:v>
                </c:pt>
                <c:pt idx="1">
                  <c:v>0.28000000000000003</c:v>
                </c:pt>
                <c:pt idx="2">
                  <c:v>0.08</c:v>
                </c:pt>
                <c:pt idx="3">
                  <c:v>0.13</c:v>
                </c:pt>
                <c:pt idx="4">
                  <c:v>0.03</c:v>
                </c:pt>
                <c:pt idx="5">
                  <c:v>0.02</c:v>
                </c:pt>
                <c:pt idx="6">
                  <c:v>0.01</c:v>
                </c:pt>
                <c:pt idx="7">
                  <c:v>0.01</c:v>
                </c:pt>
                <c:pt idx="8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94-491E-8CD9-2D104F08E6A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0"/>
        <c:overlap val="18"/>
        <c:axId val="105307664"/>
        <c:axId val="105296432"/>
      </c:barChart>
      <c:catAx>
        <c:axId val="105307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05296432"/>
        <c:crosses val="autoZero"/>
        <c:auto val="1"/>
        <c:lblAlgn val="ctr"/>
        <c:lblOffset val="100"/>
        <c:noMultiLvlLbl val="0"/>
      </c:catAx>
      <c:valAx>
        <c:axId val="105296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0530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8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100" b="0" i="0" baseline="0">
                <a:effectLst/>
              </a:rPr>
              <a:t>Κατανομή του δείγματος </a:t>
            </a:r>
            <a:endParaRPr lang="el-GR" sz="1100">
              <a:effectLst/>
            </a:endParaRPr>
          </a:p>
          <a:p>
            <a:pPr>
              <a:defRPr sz="1100"/>
            </a:pPr>
            <a:r>
              <a:rPr lang="el-GR" sz="1100" b="0" i="0" baseline="0">
                <a:effectLst/>
              </a:rPr>
              <a:t>κατά φύλο (%)</a:t>
            </a:r>
            <a:endParaRPr lang="en-US" sz="1100"/>
          </a:p>
        </c:rich>
      </c:tx>
      <c:layout>
        <c:manualLayout>
          <c:xMode val="edge"/>
          <c:yMode val="edge"/>
          <c:x val="0.29251182585227692"/>
          <c:y val="4.10136432626432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0.21369337307412845"/>
          <c:y val="0.2227499517831836"/>
          <c:w val="0.59897889882408761"/>
          <c:h val="0.6774393935582332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A2EE-49EB-B07C-FF82C486239C}"/>
              </c:ext>
            </c:extLst>
          </c:dPt>
          <c:dPt>
            <c:idx val="1"/>
            <c:bubble3D val="0"/>
            <c:spPr>
              <a:solidFill>
                <a:srgbClr val="FA7ED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A2EE-49EB-B07C-FF82C486239C}"/>
              </c:ext>
            </c:extLst>
          </c:dPt>
          <c:dLbls>
            <c:dLbl>
              <c:idx val="1"/>
              <c:layout>
                <c:manualLayout>
                  <c:x val="2.9460558770515132E-2"/>
                  <c:y val="-4.358521013590813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EE-49EB-B07C-FF82C486239C}"/>
                </c:ext>
              </c:extLst>
            </c:dLbl>
            <c:spPr>
              <a:noFill/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δειγμα!$C$22:$C$23</c:f>
              <c:strCache>
                <c:ptCount val="2"/>
                <c:pt idx="0">
                  <c:v>Άντρες</c:v>
                </c:pt>
                <c:pt idx="1">
                  <c:v>Γυναίκες</c:v>
                </c:pt>
              </c:strCache>
            </c:strRef>
          </c:cat>
          <c:val>
            <c:numRef>
              <c:f>δειγμα!$D$22:$D$23</c:f>
              <c:numCache>
                <c:formatCode>0.0%</c:formatCode>
                <c:ptCount val="2"/>
                <c:pt idx="0">
                  <c:v>0.33100000000000002</c:v>
                </c:pt>
                <c:pt idx="1">
                  <c:v>0.66900000000000004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2EE-49EB-B07C-FF82C48623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85000"/>
      </a:schemeClr>
    </a:solidFill>
    <a:ln w="9525" cap="flat" cmpd="sng" algn="ctr">
      <a:noFill/>
      <a:round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100"/>
              <a:t>Κατανομή του δείγματος</a:t>
            </a:r>
          </a:p>
          <a:p>
            <a:pPr>
              <a:defRPr sz="1100"/>
            </a:pPr>
            <a:r>
              <a:rPr lang="el-GR" sz="1100"/>
              <a:t>κατά ηλικία (%)</a:t>
            </a:r>
            <a:endParaRPr lang="en-US" sz="11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0.2168530038717536"/>
          <c:y val="0.21363235536152039"/>
          <c:w val="0.56917475094618686"/>
          <c:h val="0.68000415789610447"/>
        </c:manualLayout>
      </c:layout>
      <c:pie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5926-4C23-ADFF-D2515FEE47A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5926-4C23-ADFF-D2515FEE47A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5926-4C23-ADFF-D2515FEE47A6}"/>
              </c:ext>
            </c:extLst>
          </c:dPt>
          <c:dLbls>
            <c:dLbl>
              <c:idx val="0"/>
              <c:layout>
                <c:manualLayout>
                  <c:x val="-2.1033814337928804E-2"/>
                  <c:y val="-1.99171375025547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26-4C23-ADFF-D2515FEE47A6}"/>
                </c:ext>
              </c:extLst>
            </c:dLbl>
            <c:dLbl>
              <c:idx val="1"/>
              <c:layout>
                <c:manualLayout>
                  <c:x val="-2.8576399410209979E-2"/>
                  <c:y val="-2.07435107787067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5115656196737"/>
                      <c:h val="0.144779610752509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926-4C23-ADFF-D2515FEE47A6}"/>
                </c:ext>
              </c:extLst>
            </c:dLbl>
            <c:dLbl>
              <c:idx val="2"/>
              <c:layout>
                <c:manualLayout>
                  <c:x val="6.4807310612595729E-3"/>
                  <c:y val="-5.01030584991218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26-4C23-ADFF-D2515FEE47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δειγμα!$C$52:$C$54</c:f>
              <c:strCache>
                <c:ptCount val="3"/>
                <c:pt idx="0">
                  <c:v>Έως 35 ετών</c:v>
                </c:pt>
                <c:pt idx="1">
                  <c:v>36-55 ετών</c:v>
                </c:pt>
                <c:pt idx="2">
                  <c:v>56 ετών &amp; πάνω</c:v>
                </c:pt>
              </c:strCache>
            </c:strRef>
          </c:cat>
          <c:val>
            <c:numRef>
              <c:f>δειγμα!$D$52:$D$54</c:f>
              <c:numCache>
                <c:formatCode>0.0%</c:formatCode>
                <c:ptCount val="3"/>
                <c:pt idx="0">
                  <c:v>0.33800000000000002</c:v>
                </c:pt>
                <c:pt idx="1">
                  <c:v>0.32400000000000001</c:v>
                </c:pt>
                <c:pt idx="2">
                  <c:v>0.33800000000000002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926-4C23-ADFF-D2515FEE47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8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>
      <a:bevelT/>
      <a:bevelB/>
    </a:sp3d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686369-80C6-4BCC-9B55-10899427BE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Συγγραφη</a:t>
            </a:r>
            <a:r>
              <a:rPr lang="el-GR" dirty="0"/>
              <a:t>   </a:t>
            </a:r>
            <a:r>
              <a:rPr lang="el-GR" dirty="0" err="1"/>
              <a:t>επιστημονικης</a:t>
            </a:r>
            <a:r>
              <a:rPr lang="el-GR" dirty="0"/>
              <a:t> </a:t>
            </a:r>
            <a:r>
              <a:rPr lang="el-GR" dirty="0" err="1"/>
              <a:t>εργασιασ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7F62E42-6C46-4813-974D-6DCB574B77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0108 Υ – Εαρινό εξάμηνο 2022</a:t>
            </a:r>
          </a:p>
          <a:p>
            <a:r>
              <a:rPr lang="el-GR" dirty="0"/>
              <a:t>                                                                                          Σταμάτης Γαργαλιάνος</a:t>
            </a:r>
          </a:p>
        </p:txBody>
      </p:sp>
    </p:spTree>
    <p:extLst>
      <p:ext uri="{BB962C8B-B14F-4D97-AF65-F5344CB8AC3E}">
        <p14:creationId xmlns:p14="http://schemas.microsoft.com/office/powerpoint/2010/main" val="3063064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6A16DE-02B8-40AE-8130-A7159D67F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</a:t>
            </a:r>
            <a:r>
              <a:rPr lang="el-GR" baseline="30000" dirty="0"/>
              <a:t>ο</a:t>
            </a:r>
            <a:r>
              <a:rPr lang="el-GR" dirty="0"/>
              <a:t> </a:t>
            </a:r>
            <a:r>
              <a:rPr lang="el-GR" dirty="0" err="1"/>
              <a:t>διαγραμμα</a:t>
            </a:r>
            <a:endParaRPr lang="el-GR" dirty="0"/>
          </a:p>
        </p:txBody>
      </p:sp>
      <p:graphicFrame>
        <p:nvGraphicFramePr>
          <p:cNvPr id="4" name="Chart 7">
            <a:extLst>
              <a:ext uri="{FF2B5EF4-FFF2-40B4-BE49-F238E27FC236}">
                <a16:creationId xmlns:a16="http://schemas.microsoft.com/office/drawing/2014/main" id="{86E82EA5-C45F-436B-B3ED-4B77E90163C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2193925"/>
          <a:ext cx="10820400" cy="4024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5977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03C87DD-DE8C-4D7E-899B-27ABF93D1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2</a:t>
            </a:r>
            <a:r>
              <a:rPr lang="el-GR" baseline="30000" dirty="0"/>
              <a:t>ο</a:t>
            </a:r>
            <a:r>
              <a:rPr lang="el-GR" dirty="0"/>
              <a:t> </a:t>
            </a:r>
            <a:r>
              <a:rPr lang="el-GR" dirty="0" err="1"/>
              <a:t>διαγραμμα</a:t>
            </a:r>
            <a:r>
              <a:rPr lang="el-GR" dirty="0"/>
              <a:t> </a:t>
            </a:r>
          </a:p>
        </p:txBody>
      </p:sp>
      <p:graphicFrame>
        <p:nvGraphicFramePr>
          <p:cNvPr id="4" name="Chart 5">
            <a:extLst>
              <a:ext uri="{FF2B5EF4-FFF2-40B4-BE49-F238E27FC236}">
                <a16:creationId xmlns:a16="http://schemas.microsoft.com/office/drawing/2014/main" id="{3E53684B-89A7-4A7B-9253-C5A07666B59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2193925"/>
          <a:ext cx="10820400" cy="4024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7064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526E02-B0E6-458A-9F6B-B71F45F66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</a:t>
            </a:r>
            <a:r>
              <a:rPr lang="el-GR" baseline="30000" dirty="0"/>
              <a:t>η </a:t>
            </a:r>
            <a:r>
              <a:rPr lang="el-GR" dirty="0"/>
              <a:t>    «</a:t>
            </a:r>
            <a:r>
              <a:rPr lang="el-GR" dirty="0" err="1"/>
              <a:t>Πιτα</a:t>
            </a:r>
            <a:r>
              <a:rPr lang="el-GR" dirty="0"/>
              <a:t>» η «</a:t>
            </a:r>
            <a:r>
              <a:rPr lang="el-GR" dirty="0" err="1"/>
              <a:t>ταψι</a:t>
            </a:r>
            <a:r>
              <a:rPr lang="el-GR" dirty="0"/>
              <a:t>»</a:t>
            </a:r>
          </a:p>
        </p:txBody>
      </p:sp>
      <p:graphicFrame>
        <p:nvGraphicFramePr>
          <p:cNvPr id="4" name="Chart 2" title="Το δείγμα κατά φύλο">
            <a:extLst>
              <a:ext uri="{FF2B5EF4-FFF2-40B4-BE49-F238E27FC236}">
                <a16:creationId xmlns:a16="http://schemas.microsoft.com/office/drawing/2014/main" id="{84A47F88-04D8-478A-BD5B-ECAC2C3FCAD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2193925"/>
          <a:ext cx="10820400" cy="4024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7060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1DD83A4-A44C-48F1-B302-319745BE0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2</a:t>
            </a:r>
            <a:r>
              <a:rPr lang="el-GR" baseline="30000" dirty="0"/>
              <a:t>η        </a:t>
            </a:r>
            <a:r>
              <a:rPr lang="el-GR" dirty="0"/>
              <a:t>     «</a:t>
            </a:r>
            <a:r>
              <a:rPr lang="el-GR" dirty="0" err="1"/>
              <a:t>Πιτα</a:t>
            </a:r>
            <a:r>
              <a:rPr lang="el-GR" dirty="0"/>
              <a:t>» ή «</a:t>
            </a:r>
            <a:r>
              <a:rPr lang="el-GR" dirty="0" err="1"/>
              <a:t>ταψι</a:t>
            </a:r>
            <a:r>
              <a:rPr lang="el-GR" dirty="0"/>
              <a:t>»</a:t>
            </a:r>
          </a:p>
        </p:txBody>
      </p:sp>
      <p:graphicFrame>
        <p:nvGraphicFramePr>
          <p:cNvPr id="4" name="Chart 4">
            <a:extLst>
              <a:ext uri="{FF2B5EF4-FFF2-40B4-BE49-F238E27FC236}">
                <a16:creationId xmlns:a16="http://schemas.microsoft.com/office/drawing/2014/main" id="{C1370E7A-B135-49F5-A03E-DA3051E5B23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2193925"/>
          <a:ext cx="10820400" cy="4024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5383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452503-615C-4461-894C-16FEB6372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/>
              <a:t>ΕδΩ</a:t>
            </a:r>
            <a:r>
              <a:rPr lang="el-GR" dirty="0"/>
              <a:t> </a:t>
            </a:r>
            <a:r>
              <a:rPr lang="el-GR" dirty="0" err="1"/>
              <a:t>τελειωνει</a:t>
            </a:r>
            <a:r>
              <a:rPr lang="el-GR" dirty="0"/>
              <a:t> η </a:t>
            </a:r>
            <a:r>
              <a:rPr lang="el-GR" dirty="0" err="1"/>
              <a:t>πρωτη</a:t>
            </a:r>
            <a:r>
              <a:rPr lang="el-GR" dirty="0"/>
              <a:t> </a:t>
            </a:r>
            <a:r>
              <a:rPr lang="el-GR" dirty="0" err="1"/>
              <a:t>προσεγγιση</a:t>
            </a:r>
            <a:r>
              <a:rPr lang="el-GR" dirty="0"/>
              <a:t> του κ. </a:t>
            </a:r>
            <a:r>
              <a:rPr lang="el-GR" dirty="0" err="1"/>
              <a:t>γαργαλιανου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C307DAA-A273-47F1-9637-3A9FC3002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                                Θα ακολουθήσουν κι άλλες……</a:t>
            </a:r>
          </a:p>
          <a:p>
            <a:endParaRPr lang="el-GR" dirty="0"/>
          </a:p>
          <a:p>
            <a:r>
              <a:rPr lang="el-GR" dirty="0"/>
              <a:t>Γειά σας !</a:t>
            </a:r>
          </a:p>
          <a:p>
            <a:endParaRPr lang="el-GR" dirty="0"/>
          </a:p>
          <a:p>
            <a:r>
              <a:rPr lang="el-GR" sz="1100" dirty="0"/>
              <a:t>Τελευταία καταχώρηση εδώ : 2 Απρ. 2022</a:t>
            </a:r>
          </a:p>
        </p:txBody>
      </p:sp>
    </p:spTree>
    <p:extLst>
      <p:ext uri="{BB962C8B-B14F-4D97-AF65-F5344CB8AC3E}">
        <p14:creationId xmlns:p14="http://schemas.microsoft.com/office/powerpoint/2010/main" val="1956719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2FE6EF-7AFA-4069-901A-F22EAC0E8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dirty="0"/>
              <a:t>Τι   </a:t>
            </a:r>
            <a:r>
              <a:rPr lang="el-GR" dirty="0" err="1"/>
              <a:t>σημαινει</a:t>
            </a:r>
            <a:r>
              <a:rPr lang="el-GR" dirty="0"/>
              <a:t>    «</a:t>
            </a:r>
            <a:r>
              <a:rPr lang="el-GR" dirty="0" err="1"/>
              <a:t>ΕπιστημονικΟ</a:t>
            </a:r>
            <a:r>
              <a:rPr lang="el-GR" dirty="0"/>
              <a:t>» 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00664F5-F8AC-4019-94BD-F3D9CB2F9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sz="4400" dirty="0"/>
              <a:t>Οποιοδήποτε κείμενο που βασίζεται σε μια έρευνα, μια μελέτη, σε στατιστικούς πίνακες, σε αναζήτηση και ανάλυση πηγών, σε βιβλιογραφία. Όλα αυτά καλύπτονται από την λέξη ΤΕΚΜΗΡΙΩΣΗ </a:t>
            </a:r>
            <a:r>
              <a:rPr lang="el-GR" sz="4400" i="1" dirty="0">
                <a:solidFill>
                  <a:srgbClr val="FF0000"/>
                </a:solidFill>
              </a:rPr>
              <a:t>(«αποδεικνύω ότι όσα λέω είναι έγκυρα δηλ. επιστημονικά»)</a:t>
            </a:r>
            <a:r>
              <a:rPr lang="el-GR" sz="4400" dirty="0">
                <a:solidFill>
                  <a:srgbClr val="FF0000"/>
                </a:solidFill>
              </a:rPr>
              <a:t>.</a:t>
            </a:r>
          </a:p>
          <a:p>
            <a:r>
              <a:rPr lang="el-GR" sz="4400" dirty="0"/>
              <a:t> Όμως, σε μια εποχή μεγάλης λογοκλοπής (βλ. </a:t>
            </a:r>
            <a:r>
              <a:rPr lang="el-GR" sz="4400" dirty="0" err="1"/>
              <a:t>εφ</a:t>
            </a:r>
            <a:r>
              <a:rPr lang="el-GR" sz="4400" dirty="0"/>
              <a:t>. ΤΟ ΒΗΜΑ – 1-4-22) το σημαντικό είναι η συγγραφή </a:t>
            </a:r>
            <a:r>
              <a:rPr lang="el-GR" sz="4400" u="sng" dirty="0"/>
              <a:t>δικών μας κειμένων. Και αυτό πρέπει να γίνει ξεχωριστό μάθημα </a:t>
            </a:r>
            <a:r>
              <a:rPr lang="el-GR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7094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8FEA5D-25B9-49CF-8D76-DB2BAEC7B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/>
              <a:t>Τι   </a:t>
            </a:r>
            <a:r>
              <a:rPr lang="el-GR" sz="2800" b="1" dirty="0" err="1"/>
              <a:t>σημαινει</a:t>
            </a:r>
            <a:r>
              <a:rPr lang="el-GR" sz="2800" b="1" dirty="0"/>
              <a:t>   «</a:t>
            </a:r>
            <a:r>
              <a:rPr lang="el-GR" sz="2800" b="1" dirty="0" err="1"/>
              <a:t>εργασια</a:t>
            </a:r>
            <a:r>
              <a:rPr lang="el-GR" sz="2800" b="1" dirty="0"/>
              <a:t>»</a:t>
            </a:r>
            <a:br>
              <a:rPr lang="el-GR" sz="2800" b="1" dirty="0"/>
            </a:br>
            <a:r>
              <a:rPr lang="el-GR" sz="2800" b="1" dirty="0"/>
              <a:t>(σε  </a:t>
            </a:r>
            <a:r>
              <a:rPr lang="el-GR" sz="2800" b="1" dirty="0" err="1"/>
              <a:t>επιπεδο</a:t>
            </a:r>
            <a:r>
              <a:rPr lang="el-GR" sz="2800" b="1" dirty="0"/>
              <a:t>  ΣΧΟΛΩΝ  και  </a:t>
            </a:r>
            <a:r>
              <a:rPr lang="el-GR" sz="2800" b="1" dirty="0" err="1"/>
              <a:t>πανεπιστημιων</a:t>
            </a:r>
            <a:r>
              <a:rPr lang="el-GR" sz="2800" b="1" dirty="0"/>
              <a:t>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8E6540A-4D16-4763-A303-B62C2FA7D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Μια γραπτή δουλειά που σας αναθέτει ένας δάσκαλος ή καθηγητής (αυτό δεν χρειάζεται να είναι επιστημονικό – απλά είναι ένα πρώτο «βήμα»)</a:t>
            </a:r>
          </a:p>
          <a:p>
            <a:r>
              <a:rPr lang="el-GR" dirty="0"/>
              <a:t>Ένα άρθρο</a:t>
            </a:r>
          </a:p>
          <a:p>
            <a:r>
              <a:rPr lang="el-GR" dirty="0"/>
              <a:t>Μια πτυχιακή (σε προπτυχιακό επίπεδο)</a:t>
            </a:r>
          </a:p>
          <a:p>
            <a:r>
              <a:rPr lang="el-GR" dirty="0"/>
              <a:t>Μια διπλωματική (σε επίπεδο μεταπτυχιακού)</a:t>
            </a:r>
          </a:p>
          <a:p>
            <a:r>
              <a:rPr lang="el-GR" dirty="0"/>
              <a:t>Μια διατριβή</a:t>
            </a:r>
          </a:p>
          <a:p>
            <a:r>
              <a:rPr lang="el-GR" dirty="0"/>
              <a:t>Μια διδακτορική εργασία</a:t>
            </a:r>
          </a:p>
          <a:p>
            <a:r>
              <a:rPr lang="el-GR" dirty="0"/>
              <a:t>Μια ΜΕΤΑ-διδακτορική εργασία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17431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52BE4B7-3B3E-4B86-9DC7-29406233A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dirty="0"/>
              <a:t>Τι </a:t>
            </a:r>
            <a:r>
              <a:rPr lang="el-GR" dirty="0" err="1"/>
              <a:t>σημΑΙνει</a:t>
            </a:r>
            <a:r>
              <a:rPr lang="el-GR" dirty="0"/>
              <a:t>  «</a:t>
            </a:r>
            <a:r>
              <a:rPr lang="el-GR" dirty="0" err="1"/>
              <a:t>Γραφω</a:t>
            </a:r>
            <a:r>
              <a:rPr lang="el-GR" dirty="0"/>
              <a:t>»  και «ΣΥΓΓΡΑΦΗ» 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3986774-8004-4900-97FC-28CF1D204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Μεγάλη η παρεξήγηση της λέξης «γράφω» και ειδικά γράφω ένα επιστημονικό κείμενο </a:t>
            </a:r>
          </a:p>
          <a:p>
            <a:r>
              <a:rPr lang="el-GR" dirty="0"/>
              <a:t>Αρχικά μια βασική ερώτηση: μπορεί να γράψει κάτι «μεγάλο» ένας φοιτητής (με τη λέξη ΜΕΓΑΛΟ εννοούμε σε όγκο, πάνω από 4 σελίδες σε ένα συγκεκριμένο θέμα);</a:t>
            </a:r>
          </a:p>
          <a:p>
            <a:r>
              <a:rPr lang="el-GR" dirty="0"/>
              <a:t>Όταν, λοιπόν, οι φοιτητές καλούνται να γράψουν κάτι πάνω από 50 σελίδες, και μάλιστα επιστημονικές, ποια λύση υπάρχει; (μήπως η ….αντιγραφή;)</a:t>
            </a:r>
          </a:p>
          <a:p>
            <a:r>
              <a:rPr lang="el-GR" dirty="0"/>
              <a:t>Στην έννοια «συγγραφή» εισέρχεται και η έννοια «όλα είναι ήδη γραμμένα από άλλους». ΄</a:t>
            </a:r>
            <a:r>
              <a:rPr lang="el-GR" dirty="0" err="1"/>
              <a:t>Αρα</a:t>
            </a:r>
            <a:r>
              <a:rPr lang="el-GR" dirty="0"/>
              <a:t>, τελικά, η δυσκολία δεν είναι να γράψεις κάτι δικό σου αλλά να βρεις αυτά που είναι ήδη γραμμένα από άλλους και να τα συνθέσεις…</a:t>
            </a:r>
          </a:p>
        </p:txBody>
      </p:sp>
    </p:spTree>
    <p:extLst>
      <p:ext uri="{BB962C8B-B14F-4D97-AF65-F5344CB8AC3E}">
        <p14:creationId xmlns:p14="http://schemas.microsoft.com/office/powerpoint/2010/main" val="2743797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3FB06E-73AA-4971-B4D4-6FD9D7F03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err="1"/>
              <a:t>Ολα</a:t>
            </a:r>
            <a:r>
              <a:rPr lang="el-GR" sz="2800" b="1" dirty="0"/>
              <a:t>  τα  </a:t>
            </a:r>
            <a:r>
              <a:rPr lang="el-GR" sz="2800" b="1" dirty="0" err="1"/>
              <a:t>ανωτερω</a:t>
            </a:r>
            <a:r>
              <a:rPr lang="el-GR" sz="2800" b="1" dirty="0"/>
              <a:t> </a:t>
            </a:r>
            <a:r>
              <a:rPr lang="el-GR" sz="2800" b="1" dirty="0" err="1"/>
              <a:t>απαιτουν</a:t>
            </a:r>
            <a:r>
              <a:rPr lang="el-GR" sz="2800" b="1" dirty="0"/>
              <a:t>  </a:t>
            </a:r>
            <a:r>
              <a:rPr lang="el-GR" sz="2800" b="1" dirty="0" err="1"/>
              <a:t>συγκεκριμενες</a:t>
            </a:r>
            <a:r>
              <a:rPr lang="el-GR" sz="2800" b="1" dirty="0"/>
              <a:t> </a:t>
            </a:r>
            <a:r>
              <a:rPr lang="el-GR" sz="2800" b="1" dirty="0" err="1"/>
              <a:t>γνωσεις</a:t>
            </a:r>
            <a:r>
              <a:rPr lang="el-GR" sz="2800" b="1" dirty="0"/>
              <a:t>  και  </a:t>
            </a:r>
            <a:r>
              <a:rPr lang="el-GR" sz="2800" b="1" dirty="0" err="1"/>
              <a:t>ικανοτητες</a:t>
            </a:r>
            <a:endParaRPr lang="el-GR" sz="28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40F389-12E2-4EA6-A300-3AC6A35D9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/>
              <a:t>           Δηλαδή:</a:t>
            </a:r>
          </a:p>
          <a:p>
            <a:r>
              <a:rPr lang="el-GR" dirty="0"/>
              <a:t>Μια </a:t>
            </a:r>
            <a:r>
              <a:rPr lang="el-GR" b="1" u="sng" dirty="0"/>
              <a:t>πρωτογενή</a:t>
            </a:r>
            <a:r>
              <a:rPr lang="el-GR" dirty="0"/>
              <a:t> σκέψη του συγγραφέα: προσωπικές ιδέες που βασίζονται σε μια ανάγκη, δική του ή της κοινωνίας, να πει κάτι </a:t>
            </a:r>
            <a:r>
              <a:rPr lang="el-GR" b="1" u="sng" dirty="0"/>
              <a:t>καινούριο</a:t>
            </a:r>
            <a:r>
              <a:rPr lang="el-GR" dirty="0"/>
              <a:t>, κάτι που θα βοηθήσει τον ίδιο αλλά και τους γύρω του…</a:t>
            </a:r>
          </a:p>
          <a:p>
            <a:r>
              <a:rPr lang="el-GR" dirty="0"/>
              <a:t>Να ξέρει πού θα βρει βασικές και δευτερεύουσες πηγές πληροφοριών και δεδομένων: βιβλία, άρθρα, κ.ά. Χωρίς αυτές δεν μπορεί να κάνει τίποτε…</a:t>
            </a:r>
          </a:p>
          <a:p>
            <a:r>
              <a:rPr lang="el-GR" dirty="0"/>
              <a:t>Να συντάσσει ένα κείμενο λίγων ή πολλών σελίδων με μια συγκεκριμένη μορφή: Τίτλος, Πίνακας Περιεχομένων, Πρόλογος, Εισαγωγή, Κυρίως κείμενο (με πίνακες, διαγράμματα κλπ.), Συμπεράσματα, Παράθεση βιβλιογραφικών πηγών).</a:t>
            </a:r>
          </a:p>
          <a:p>
            <a:r>
              <a:rPr lang="el-GR" dirty="0"/>
              <a:t>ΔΕΥΤΕΡΕΥΟΝΤΑ ΣΤΟΙΧΕΙΑ: Ευχαριστίες, Αφιέρωση, Πίνακας Ορολογιών ή άγνωστων λέξεων, φωτογραφίες (συχνά είναι απαραίτητο στοιχείο σε μια επιστημονική εργασία).</a:t>
            </a:r>
          </a:p>
        </p:txBody>
      </p:sp>
    </p:spTree>
    <p:extLst>
      <p:ext uri="{BB962C8B-B14F-4D97-AF65-F5344CB8AC3E}">
        <p14:creationId xmlns:p14="http://schemas.microsoft.com/office/powerpoint/2010/main" val="247552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D39ACB0-2F08-4A62-8F62-DA886CF1F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ΒΑΣΙΚΟ ΠΡΟΑΠΑΙΤΟΥΜΕΝΟ …..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699CF32-2CD0-47A5-9775-AAF2228DA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….είναι η ανάγνωση αρκετών άρθρων ή παλαιότερων εργασιών σε ποικίλα ερωτήματα και θέματα…</a:t>
            </a:r>
          </a:p>
          <a:p>
            <a:r>
              <a:rPr lang="el-GR" dirty="0"/>
              <a:t>Δεν μπορεί να γράψει κάποιος κάτι αν δεν έχει διαβάσει πρώτα σχετικά κείμενα, μικρά ή μεγάλα</a:t>
            </a:r>
          </a:p>
          <a:p>
            <a:pPr marL="0" indent="0">
              <a:buNone/>
            </a:pP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     ΕΚΤΟΣ ΚΑΙ ΑΝ …</a:t>
            </a:r>
          </a:p>
          <a:p>
            <a:r>
              <a:rPr lang="el-GR" dirty="0"/>
              <a:t>Ο φοιτητής έχει μια ξεχωριστή ικανότητα να γράφει  επιστημονικά και σε μεγάλο όγκο – κάτι που δεν συναντάμε συχνά σε Πανεπιστήμια, Γυμνάσια, Λύκεια </a:t>
            </a:r>
          </a:p>
        </p:txBody>
      </p:sp>
    </p:spTree>
    <p:extLst>
      <p:ext uri="{BB962C8B-B14F-4D97-AF65-F5344CB8AC3E}">
        <p14:creationId xmlns:p14="http://schemas.microsoft.com/office/powerpoint/2010/main" val="510693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9469DE-D24C-472C-B189-7CD40FFF2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dirty="0"/>
              <a:t>τα  </a:t>
            </a:r>
            <a:r>
              <a:rPr lang="el-GR" dirty="0" err="1"/>
              <a:t>μαθηματα</a:t>
            </a:r>
            <a:r>
              <a:rPr lang="el-GR" dirty="0"/>
              <a:t>  </a:t>
            </a:r>
            <a:br>
              <a:rPr lang="el-GR" dirty="0"/>
            </a:br>
            <a:r>
              <a:rPr lang="el-GR" dirty="0"/>
              <a:t>κ. </a:t>
            </a:r>
            <a:r>
              <a:rPr lang="el-GR" dirty="0" err="1"/>
              <a:t>γαργαλιανου</a:t>
            </a:r>
            <a:r>
              <a:rPr lang="el-GR" dirty="0"/>
              <a:t>   ΠΕΡΙΕΧΟΥΝ ….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2D364ED-3D71-4500-9F1B-AEA7F66A3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Τη «Μέθοδο της Παρατήρησης» …..σαν βάση για συγγραφή επιστημονικών κειμένων </a:t>
            </a:r>
          </a:p>
          <a:p>
            <a:r>
              <a:rPr lang="el-GR" dirty="0"/>
              <a:t>Την «Κατασκευή Ερωτηματολογίων» ….ως μέθοδο συγγραφής επιστημονικών κειμένων</a:t>
            </a:r>
          </a:p>
          <a:p>
            <a:r>
              <a:rPr lang="el-GR" dirty="0"/>
              <a:t>Τη «Μέθοδο της Συνέντευξης»….ομοίως ως άνω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u="sng" dirty="0"/>
              <a:t>Σε δεύτερο επίπεδο (αλλά όχι δευτερεύον) :</a:t>
            </a:r>
          </a:p>
          <a:p>
            <a:pPr marL="0" indent="0">
              <a:buNone/>
            </a:pPr>
            <a:r>
              <a:rPr lang="el-GR" dirty="0"/>
              <a:t>  </a:t>
            </a:r>
          </a:p>
          <a:p>
            <a:r>
              <a:rPr lang="el-GR" b="1" u="sng" dirty="0">
                <a:solidFill>
                  <a:srgbClr val="FF0000"/>
                </a:solidFill>
              </a:rPr>
              <a:t>Την παρότρυνση από πλευράς καθηγητού να γράφετε δικά σας κείμενα </a:t>
            </a:r>
          </a:p>
        </p:txBody>
      </p:sp>
    </p:spTree>
    <p:extLst>
      <p:ext uri="{BB962C8B-B14F-4D97-AF65-F5344CB8AC3E}">
        <p14:creationId xmlns:p14="http://schemas.microsoft.com/office/powerpoint/2010/main" val="1487244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C362ED5-D8EE-4793-88E6-02A00C88E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Μεγαλη</a:t>
            </a:r>
            <a:r>
              <a:rPr lang="el-GR" dirty="0"/>
              <a:t> </a:t>
            </a:r>
            <a:r>
              <a:rPr lang="el-GR" dirty="0" err="1"/>
              <a:t>σημασια</a:t>
            </a:r>
            <a:r>
              <a:rPr lang="el-GR" dirty="0"/>
              <a:t> </a:t>
            </a:r>
            <a:r>
              <a:rPr lang="el-GR" dirty="0" err="1"/>
              <a:t>εχουν</a:t>
            </a:r>
            <a:r>
              <a:rPr lang="el-GR" dirty="0"/>
              <a:t> οι </a:t>
            </a:r>
            <a:r>
              <a:rPr lang="el-GR" dirty="0" err="1"/>
              <a:t>πινακες</a:t>
            </a:r>
            <a:r>
              <a:rPr lang="el-GR" dirty="0"/>
              <a:t>  και τα </a:t>
            </a:r>
            <a:r>
              <a:rPr lang="el-GR" dirty="0" err="1"/>
              <a:t>διαγραμματα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E4C8F24-C3C7-4B72-94DF-25422A0DA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Οι φοιτητές είναι καλό να μπορούν να συντάσσουν –κατόπιν μαθημάτων από τους καθηγητές τους στο μάθημα «Συγγραφή Ε.Ε.»-  </a:t>
            </a:r>
            <a:r>
              <a:rPr lang="el-GR" u="sng" dirty="0"/>
              <a:t>κείμενα που βασίζονται σε πίνακες, αλλά και το αντίστροφο : πώς να κατασκευάζουν πίνακες με βάση ένα ευρεθέν κείμενο. </a:t>
            </a:r>
          </a:p>
          <a:p>
            <a:r>
              <a:rPr lang="el-GR" dirty="0"/>
              <a:t>Ιδού, στην συνέχεια, μερικά παραδείγματα πινάκων και διαγραμμάτων που μπορούν να βοηθήσουν τους φοιτητές να καταλάβουν αυτή τη διαδικασία….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ΣΗΜ - ΟΛΑ ΕΔΩ ΠΡΕΠΕΙ ΝΑ ΞΕΚΙΝΟΥΝ ΑΠΟ ΚΑΤΙ ΑΠΛΟ ΚΑΙ ΕΥΚΟΛΟ : π.χ. οι φοιτητές –ερευνητές που ξεκινούν αυτή την μάθηση, να βρίσκουν με ειδικά και εύκολα ερωτηματολόγια : Α. πόσοι φίλοι τους καπνίζουν και πόσοι όχι. Β. Πόσοι έχουν αδέρφια και πόσοι όχι. Γ. Πόσοι μένουν σε χωριά και πόσοι σε πόλεις…</a:t>
            </a:r>
            <a:r>
              <a:rPr lang="el-GR" dirty="0" err="1"/>
              <a:t>κ.ο.κ.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29172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B44E07-E0B5-42D8-9F51-420169AE3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</a:t>
            </a:r>
            <a:r>
              <a:rPr lang="el-GR" baseline="30000" dirty="0"/>
              <a:t>ος</a:t>
            </a:r>
            <a:r>
              <a:rPr lang="el-GR" dirty="0"/>
              <a:t> </a:t>
            </a:r>
            <a:r>
              <a:rPr lang="el-GR" dirty="0" err="1"/>
              <a:t>πινακασ</a:t>
            </a:r>
            <a:endParaRPr lang="el-GR" dirty="0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87CE9A3D-5820-4494-8953-18C65F4F33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2325185"/>
              </p:ext>
            </p:extLst>
          </p:nvPr>
        </p:nvGraphicFramePr>
        <p:xfrm>
          <a:off x="1518407" y="2743201"/>
          <a:ext cx="8078521" cy="2902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2516">
                  <a:extLst>
                    <a:ext uri="{9D8B030D-6E8A-4147-A177-3AD203B41FA5}">
                      <a16:colId xmlns:a16="http://schemas.microsoft.com/office/drawing/2014/main" val="1831615811"/>
                    </a:ext>
                  </a:extLst>
                </a:gridCol>
                <a:gridCol w="2692516">
                  <a:extLst>
                    <a:ext uri="{9D8B030D-6E8A-4147-A177-3AD203B41FA5}">
                      <a16:colId xmlns:a16="http://schemas.microsoft.com/office/drawing/2014/main" val="1935934406"/>
                    </a:ext>
                  </a:extLst>
                </a:gridCol>
                <a:gridCol w="2693489">
                  <a:extLst>
                    <a:ext uri="{9D8B030D-6E8A-4147-A177-3AD203B41FA5}">
                      <a16:colId xmlns:a16="http://schemas.microsoft.com/office/drawing/2014/main" val="3912242985"/>
                    </a:ext>
                  </a:extLst>
                </a:gridCol>
              </a:tblGrid>
              <a:tr h="14759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     Εχουν αδέρφια  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   Δεν έχουν αδέρφια 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0145589"/>
                  </a:ext>
                </a:extLst>
              </a:tr>
              <a:tr h="7133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Αγόρια 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           35 %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             65 %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4318370"/>
                  </a:ext>
                </a:extLst>
              </a:tr>
              <a:tr h="7133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Κορίτσια 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           65 %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 dirty="0">
                          <a:effectLst/>
                        </a:rPr>
                        <a:t>             35  %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45372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EE604E9-27B1-4A7E-9F70-90739FFC3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498237" y="-171509"/>
            <a:ext cx="18696671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l-GR" altLang="el-GR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kumimoji="0" lang="el-GR" altLang="el-GR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69672"/>
      </p:ext>
    </p:extLst>
  </p:cSld>
  <p:clrMapOvr>
    <a:masterClrMapping/>
  </p:clrMapOvr>
</p:sld>
</file>

<file path=ppt/theme/theme1.xml><?xml version="1.0" encoding="utf-8"?>
<a:theme xmlns:a="http://schemas.openxmlformats.org/drawingml/2006/main" name="ΙΧΝΟΣ ΑΤΜΟΥ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TM04033937[[fn=ΙΧΝΟΣ ΑΤΜΟΥ]]</Template>
  <TotalTime>234</TotalTime>
  <Words>807</Words>
  <Application>Microsoft Office PowerPoint</Application>
  <PresentationFormat>Ευρεία οθόνη</PresentationFormat>
  <Paragraphs>80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ΙΧΝΟΣ ΑΤΜΟΥ</vt:lpstr>
      <vt:lpstr>Συγγραφη   επιστημονικης εργασιασ</vt:lpstr>
      <vt:lpstr>Τι   σημαινει    «ΕπιστημονικΟ» ;</vt:lpstr>
      <vt:lpstr>Τι   σημαινει   «εργασια» (σε  επιπεδο  ΣΧΟΛΩΝ  και  πανεπιστημιων)</vt:lpstr>
      <vt:lpstr>Τι σημΑΙνει  «Γραφω»  και «ΣΥΓΓΡΑΦΗ» ;</vt:lpstr>
      <vt:lpstr>Ολα  τα  ανωτερω απαιτουν  συγκεκριμενες γνωσεις  και  ικανοτητες</vt:lpstr>
      <vt:lpstr>ΒΑΣΙΚΟ ΠΡΟΑΠΑΙΤΟΥΜΕΝΟ …..</vt:lpstr>
      <vt:lpstr>τα  μαθηματα   κ. γαργαλιανου   ΠΕΡΙΕΧΟΥΝ ….</vt:lpstr>
      <vt:lpstr>Μεγαλη σημασια εχουν οι πινακες  και τα διαγραμματα</vt:lpstr>
      <vt:lpstr>1ος πινακασ</vt:lpstr>
      <vt:lpstr>1ο διαγραμμα</vt:lpstr>
      <vt:lpstr>2ο διαγραμμα </vt:lpstr>
      <vt:lpstr>1η     «Πιτα» η «ταψι»</vt:lpstr>
      <vt:lpstr>2η             «Πιτα» ή «ταψι»</vt:lpstr>
      <vt:lpstr>ΕδΩ τελειωνει η πρωτη προσεγγιση του κ. γαργαλιανου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Συγγραφη επιστημονικης εργασιασ</dc:title>
  <dc:creator>Γαργαλιάνος</dc:creator>
  <cp:lastModifiedBy>Γαργαλιάνος</cp:lastModifiedBy>
  <cp:revision>10</cp:revision>
  <dcterms:created xsi:type="dcterms:W3CDTF">2021-10-16T14:10:48Z</dcterms:created>
  <dcterms:modified xsi:type="dcterms:W3CDTF">2022-04-02T07:45:44Z</dcterms:modified>
</cp:coreProperties>
</file>