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79" r:id="rId7"/>
    <p:sldId id="262" r:id="rId8"/>
    <p:sldId id="261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58" autoAdjust="0"/>
    <p:restoredTop sz="94660"/>
  </p:normalViewPr>
  <p:slideViewPr>
    <p:cSldViewPr>
      <p:cViewPr varScale="1">
        <p:scale>
          <a:sx n="88" d="100"/>
          <a:sy n="88" d="100"/>
        </p:scale>
        <p:origin x="-43" y="-2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2469-1F42-441A-8ECD-E79906BAC461}" type="datetimeFigureOut">
              <a:rPr lang="el-GR" smtClean="0"/>
              <a:t>28/10/2016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6B004A-66EB-4D4D-8A7A-EBAD2082EBE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3685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CB64E-6737-4DFD-98E3-379F8F0005DB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9" name="Title 1"/>
          <p:cNvSpPr txBox="1">
            <a:spLocks/>
          </p:cNvSpPr>
          <p:nvPr userDrawn="1"/>
        </p:nvSpPr>
        <p:spPr bwMode="auto">
          <a:xfrm>
            <a:off x="251519" y="311696"/>
            <a:ext cx="8655755" cy="81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/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Πανεπιστήμιο Δυτικής Μακεδονίας 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  <a:t>  Παιδαγωγικό Τμήμα Νηπιαγωγών</a:t>
            </a:r>
            <a:br>
              <a:rPr kumimoji="0" lang="el-GR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charset="-128"/>
              </a:rPr>
            </a:br>
            <a:endParaRPr kumimoji="0" lang="el-GR" sz="2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charset="-128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4" y="404664"/>
            <a:ext cx="56297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-90764" y="6336938"/>
            <a:ext cx="8568952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r>
              <a:rPr lang="el-GR" sz="1200" dirty="0" smtClean="0"/>
              <a:t> 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068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C42B1-B3C0-4C5E-A764-F7BF15999750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739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0A68A-E52B-40E2-AC97-1FE45E07179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46675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4C466-407A-4A6A-8222-4328B1A82D03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212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C1AF9-C5B9-4F03-BB49-46C55890B292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93335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599DC-F6F7-49F4-85C8-69D5D1B07918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0635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59C52-5454-4E41-8E08-3B1EDEB275BE}" type="datetime1">
              <a:rPr lang="el-GR" smtClean="0"/>
              <a:t>28/10/2016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1632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2E75-D3B9-4A55-97AA-4BF2AC101A1C}" type="datetime1">
              <a:rPr lang="el-GR" smtClean="0"/>
              <a:t>28/10/2016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713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E1568-E4DD-44EF-9D99-D38ADEED5DFF}" type="datetime1">
              <a:rPr lang="el-GR" smtClean="0"/>
              <a:t>28/10/2016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36394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1FBA-9501-4A04-9E13-40D5BF437177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02919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308D2-BF7F-4866-BF6E-65A1B56D1499}" type="datetime1">
              <a:rPr lang="el-GR" smtClean="0"/>
              <a:t>28/10/2016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7581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403898"/>
            <a:ext cx="8229600" cy="4641379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AD539-5A64-487B-A5B2-B41656749417}" type="datetime1">
              <a:rPr lang="el-GR" smtClean="0"/>
              <a:t>28/10/2016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365ED-FD8C-4697-988C-39E77CBFEA0E}" type="slidenum">
              <a:rPr lang="el-GR" smtClean="0"/>
              <a:t>‹#›</a:t>
            </a:fld>
            <a:endParaRPr lang="el-GR"/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683568" y="6336938"/>
            <a:ext cx="7951698" cy="432048"/>
          </a:xfrm>
          <a:prstGeom prst="rect">
            <a:avLst/>
          </a:prstGeo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el-GR"/>
            </a:defPPr>
            <a:lvl1pPr marL="0" algn="ctr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742950" indent="-28575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11430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6002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2057400" indent="-228600" algn="l" defTabSz="914400" rtl="0" eaLnBrk="0" latinLnBrk="0" hangingPunct="0"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algn="l" eaLnBrk="1" hangingPunct="1"/>
            <a:r>
              <a:rPr lang="el-GR" sz="1200" dirty="0" smtClean="0"/>
              <a:t> </a:t>
            </a:r>
            <a:r>
              <a:rPr lang="el-GR" sz="1400" dirty="0" smtClean="0"/>
              <a:t>Πανεπιστήμιο Δυτικής Μακεδονίας</a:t>
            </a:r>
            <a:endParaRPr lang="el-GR" sz="1400" dirty="0" smtClean="0">
              <a:solidFill>
                <a:srgbClr val="0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74" y="6309320"/>
            <a:ext cx="425502" cy="43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436726" y="6165304"/>
            <a:ext cx="823973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>
            <a:off x="467544" y="1233248"/>
            <a:ext cx="8208912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81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 smtClean="0"/>
              <a:t>Αρχές Πληροφορικής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>
                <a:solidFill>
                  <a:schemeClr val="tx1"/>
                </a:solidFill>
              </a:rPr>
              <a:t>Ενότητα </a:t>
            </a:r>
            <a:r>
              <a:rPr lang="en-US" b="1" dirty="0">
                <a:solidFill>
                  <a:schemeClr val="tx1"/>
                </a:solidFill>
              </a:rPr>
              <a:t># </a:t>
            </a:r>
            <a:r>
              <a:rPr lang="el-GR" b="1" dirty="0" smtClean="0">
                <a:solidFill>
                  <a:schemeClr val="tx1"/>
                </a:solidFill>
              </a:rPr>
              <a:t>3: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Το εσωτερικό του υπολογιστή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Θαρρενός Μπράτιτσης</a:t>
            </a:r>
            <a:endParaRPr lang="el-GR" dirty="0">
              <a:solidFill>
                <a:schemeClr val="tx1"/>
              </a:solidFill>
            </a:endParaRPr>
          </a:p>
          <a:p>
            <a:r>
              <a:rPr lang="el-GR" dirty="0" smtClean="0">
                <a:solidFill>
                  <a:schemeClr val="tx1"/>
                </a:solidFill>
              </a:rPr>
              <a:t>Παιδαγωγικό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l-GR" dirty="0" smtClean="0">
                <a:solidFill>
                  <a:schemeClr val="tx1"/>
                </a:solidFill>
              </a:rPr>
              <a:t>Τμήμα Νηπιαγωγών</a:t>
            </a:r>
            <a:endParaRPr lang="el-GR" dirty="0">
              <a:solidFill>
                <a:schemeClr val="tx1"/>
              </a:solidFill>
            </a:endParaRPr>
          </a:p>
          <a:p>
            <a:endParaRPr lang="el-GR" dirty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456" y="6399909"/>
            <a:ext cx="819136" cy="286595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6237312"/>
            <a:ext cx="2232248" cy="531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708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(4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εικόνες πίσω από γράμματα ως φόντο ούτε χρωματιστά πλαίσια. Για πλαίσια προτιμήστε μαύρο περίγραμμα τουλάχιστον 2</a:t>
            </a:r>
            <a:r>
              <a:rPr lang="en-US" sz="2600" dirty="0"/>
              <a:t>pt.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χρησιμοποιείτε σκιά στα γράμματα</a:t>
            </a:r>
            <a:r>
              <a:rPr lang="en-US" sz="2600" dirty="0"/>
              <a:t>.</a:t>
            </a:r>
            <a:r>
              <a:rPr lang="el-GR" sz="2600" dirty="0"/>
              <a:t> 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Μην στοιχίζετε το κείμενο σε πλήρη στοίχιση (</a:t>
            </a:r>
            <a:r>
              <a:rPr lang="en-US" sz="2600" dirty="0"/>
              <a:t>justify</a:t>
            </a:r>
            <a:r>
              <a:rPr lang="el-GR" sz="2600" dirty="0"/>
              <a:t>)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Οι υπερσυνδέσεις να συνοδεύονται από αντιπροσωπευτικό κείμενο.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Να είναι ενεργοποιημένος ο αυτόματος ορθογραφικός έλεγχος.</a:t>
            </a:r>
          </a:p>
          <a:p>
            <a:pPr marL="514350" indent="-514350">
              <a:buFont typeface="+mj-lt"/>
              <a:buAutoNum type="arabicPeriod" startAt="10"/>
            </a:pPr>
            <a:r>
              <a:rPr lang="el-GR" sz="2600" dirty="0"/>
              <a:t>Κατά την παρουσίαση, η μετάβαση μεταξύ διαφανειών να γίνεται με τον προκαθορισμένο τρόπο (</a:t>
            </a:r>
            <a:r>
              <a:rPr lang="en-US" sz="2600" dirty="0"/>
              <a:t>enter, </a:t>
            </a:r>
            <a:r>
              <a:rPr lang="el-GR" sz="2600" dirty="0"/>
              <a:t>βέλος, κλικ) και χωρίς όριο χρόνου.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659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Βασικές Οδηγίες Προσβασιμότητας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sz="2800" dirty="0"/>
              <a:t>Όλα τα αντικείμενα (π</a:t>
            </a:r>
            <a:r>
              <a:rPr lang="en-US" sz="2800" dirty="0"/>
              <a:t>.</a:t>
            </a:r>
            <a:r>
              <a:rPr lang="el-GR" sz="2800" dirty="0"/>
              <a:t>χ</a:t>
            </a:r>
            <a:r>
              <a:rPr lang="en-US" sz="2800" dirty="0"/>
              <a:t>.</a:t>
            </a:r>
            <a:r>
              <a:rPr lang="el-GR" sz="2800" dirty="0"/>
              <a:t> εικόνες, φωτογραφίες, σχήματα, γραφικά) πρέπει να συνοδεύονται από εναλλακτικό κείμενο περιγραφής τους. </a:t>
            </a:r>
          </a:p>
          <a:p>
            <a:r>
              <a:rPr lang="el-GR" sz="2800" dirty="0"/>
              <a:t>Διασφαλίστε ότι η σειρά αυτόματης ανάγνωσης σε κάθε διαφάνεια είναι λογική: η μετατροπή κειμένου σε ομιλία «διαβάζει» τον τίτλο, τα κείμενα και τα εναλλακτικά κείμενα των αντικειμένων με τη σειρά που έχουν εισαχθεί και όχι με τη σειρά που εμφανίζονται στη διαφάνεια. </a:t>
            </a:r>
          </a:p>
          <a:p>
            <a:r>
              <a:rPr lang="el-GR" sz="2800" dirty="0"/>
              <a:t>Ελέγξτε την ορατότητα για χρήστες με αχρωματοψία.</a:t>
            </a:r>
          </a:p>
          <a:p>
            <a:r>
              <a:rPr lang="el-GR" sz="2800" dirty="0"/>
              <a:t>Ακολουθείστε τις ειδικές οδηγίες για επιστημονικά σύμβολα, ηχητικά αρχεία και </a:t>
            </a:r>
            <a:r>
              <a:rPr lang="en-US" sz="2800" dirty="0"/>
              <a:t>video clips. 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8214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722313" y="2492896"/>
            <a:ext cx="7772400" cy="1500187"/>
          </a:xfrm>
        </p:spPr>
        <p:txBody>
          <a:bodyPr anchor="ctr" anchorCtr="0">
            <a:normAutofit/>
          </a:bodyPr>
          <a:lstStyle/>
          <a:p>
            <a:pPr algn="ctr"/>
            <a:r>
              <a:rPr lang="el-GR" sz="4000" dirty="0" smtClean="0">
                <a:solidFill>
                  <a:schemeClr val="tx1"/>
                </a:solidFill>
              </a:rPr>
              <a:t>Τέλος ενότητας</a:t>
            </a:r>
            <a:endParaRPr lang="el-GR" sz="4000" dirty="0">
              <a:solidFill>
                <a:schemeClr val="tx1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12</a:t>
            </a:fld>
            <a:endParaRPr lang="el-GR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80877" y="5251871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2562" y="5157192"/>
            <a:ext cx="3240360" cy="771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3045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Άδειες Χρήσης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/>
              <a:t>Το παρόν εκπαιδευτικό υλικό υπόκειται σε</a:t>
            </a:r>
            <a:r>
              <a:rPr lang="en-US" sz="2800" dirty="0"/>
              <a:t> </a:t>
            </a:r>
            <a:r>
              <a:rPr lang="el-GR" sz="2800" dirty="0"/>
              <a:t>άδειες χρήσης </a:t>
            </a:r>
            <a:r>
              <a:rPr lang="en-US" sz="2800" dirty="0"/>
              <a:t>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2</a:t>
            </a:fld>
            <a:endParaRPr lang="el-GR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2403" y="5035847"/>
            <a:ext cx="1581685" cy="55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Χρηματοδότηση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/>
          </a:p>
          <a:p>
            <a:r>
              <a:rPr lang="el-GR" sz="2400" dirty="0"/>
              <a:t>Το έργο «</a:t>
            </a:r>
            <a:r>
              <a:rPr lang="el-GR" sz="2400" b="1" dirty="0"/>
              <a:t>Ανοικτά Ακαδημαϊκά Μαθήματα στο Πανεπιστήμιο Αθηνών</a:t>
            </a:r>
            <a:r>
              <a:rPr lang="el-GR" sz="2400" dirty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3</a:t>
            </a:fld>
            <a:endParaRPr lang="el-GR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534" y="4955500"/>
            <a:ext cx="4608512" cy="1096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619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Σκοποί 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 ενότητα αυτή </a:t>
            </a:r>
            <a:r>
              <a:rPr lang="el-GR" dirty="0" smtClean="0"/>
              <a:t>ασχολείται με το εσωτερικό ενός ηλεκτρονικού υπολογιστή και εξηγεί ποια είναι τα δομικά του στοιχεία, μέσα από μια βιωματική προσέγγιση. Στόχος είναι να κατανοήσει ο φοιτητής τη χρησιμότητα της κάθε επιμέρους συσκευής/κυκλώματος, να μάθει τη σωστή ορολογία και να είναι σε θέση να αναγνωρίζει πιθανές βλάβες.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293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Περιεχόμενα ενότητας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Το εσωτερικό ενός ηλεκτρονικού υπολογιστή</a:t>
            </a:r>
          </a:p>
          <a:p>
            <a:pPr>
              <a:defRPr/>
            </a:pPr>
            <a:r>
              <a:rPr lang="el-GR" dirty="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Συνηθισμένες παρανοήσεις</a:t>
            </a:r>
            <a:endParaRPr lang="en-US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8254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6</a:t>
            </a:fld>
            <a:endParaRPr lang="el-GR"/>
          </a:p>
        </p:txBody>
      </p:sp>
      <p:pic>
        <p:nvPicPr>
          <p:cNvPr id="3074" name="Picture 2" descr="Αποτέλεσμα εικόνας για computer 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6048375" cy="537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4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(</a:t>
            </a:r>
            <a:r>
              <a:rPr lang="en-US" dirty="0"/>
              <a:t>1</a:t>
            </a:r>
            <a:r>
              <a:rPr lang="el-GR" dirty="0"/>
              <a:t> από 4)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sz="2400" dirty="0"/>
              <a:t>Το πρότυπο παρουσίασης (</a:t>
            </a:r>
            <a:r>
              <a:rPr lang="en-US" sz="2400" dirty="0"/>
              <a:t>template</a:t>
            </a:r>
            <a:r>
              <a:rPr lang="el-GR" sz="2400" dirty="0"/>
              <a:t>)</a:t>
            </a:r>
            <a:r>
              <a:rPr lang="en-US" sz="2400" dirty="0"/>
              <a:t> </a:t>
            </a:r>
            <a:r>
              <a:rPr lang="el-GR" sz="2400" dirty="0"/>
              <a:t>περιέχει συγκεκριμένες διατάξεις διαφανειών. Προτιμήστε μια από τις 9 προκαθορισμένες διατάξεις.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7</a:t>
            </a:fld>
            <a:endParaRPr lang="el-GR" dirty="0"/>
          </a:p>
        </p:txBody>
      </p:sp>
      <p:pic>
        <p:nvPicPr>
          <p:cNvPr id="10" name="Θέση περιεχομένου 5" descr="Εικόνα με τις 9 διαφορετικές διατάξεις διαφανειών. 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864" y="2348880"/>
            <a:ext cx="4038600" cy="2813329"/>
          </a:xfrm>
          <a:prstGeom prst="rect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68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(2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Κάθε διαφάνεια πρέπει να έχει τίτλο που να είναι μοναδικός.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Ο τίτλος διαφάνειας είναι </a:t>
            </a:r>
            <a:r>
              <a:rPr lang="en-US" sz="3400" b="1" dirty="0"/>
              <a:t>bold</a:t>
            </a:r>
            <a:r>
              <a:rPr lang="en-US" sz="3400" dirty="0"/>
              <a:t> </a:t>
            </a:r>
            <a:r>
              <a:rPr lang="el-GR" sz="3400" dirty="0"/>
              <a:t>44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και δεν πρέπει να ξεπερνάει τις 2 γραμμές. (Στις 2 γραμμές το μέγεθος γραμματοσειράς προσαρμόζεται αυτόματα από το πρόγραμμα σε </a:t>
            </a:r>
            <a:r>
              <a:rPr lang="en-US" sz="3400" dirty="0"/>
              <a:t>40pt).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Χρησιμοποιήστε τα ορισμένα μεγέθη γραμματοσειρών για το κείμενο: 32</a:t>
            </a:r>
            <a:r>
              <a:rPr lang="en-US" sz="3400" dirty="0" err="1"/>
              <a:t>pt</a:t>
            </a:r>
            <a:r>
              <a:rPr lang="el-GR" sz="3400" dirty="0"/>
              <a:t> για το πρώτο επίπεδο, 28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δεύτερο, 24</a:t>
            </a:r>
            <a:r>
              <a:rPr lang="en-US" sz="3400" dirty="0" err="1"/>
              <a:t>pt</a:t>
            </a:r>
            <a:r>
              <a:rPr lang="en-US" sz="3400" dirty="0"/>
              <a:t> </a:t>
            </a:r>
            <a:r>
              <a:rPr lang="el-GR" sz="3400" dirty="0"/>
              <a:t>για το τρίτο, 22</a:t>
            </a:r>
            <a:r>
              <a:rPr lang="en-US" sz="3400" dirty="0" err="1"/>
              <a:t>pt</a:t>
            </a:r>
            <a:r>
              <a:rPr lang="el-GR" sz="3400" dirty="0"/>
              <a:t> για το τέταρτο και 20</a:t>
            </a:r>
            <a:r>
              <a:rPr lang="en-US" sz="3400" dirty="0" err="1"/>
              <a:t>pt</a:t>
            </a:r>
            <a:r>
              <a:rPr lang="el-GR" sz="3400" dirty="0"/>
              <a:t> για το πέμπτο. Μη χρησιμοποιείτε προσαρμοσμένο μέγεθος μικρότερο από 20</a:t>
            </a:r>
            <a:r>
              <a:rPr lang="en-US" sz="3400" dirty="0" err="1"/>
              <a:t>pt</a:t>
            </a:r>
            <a:r>
              <a:rPr lang="el-GR" sz="3400" dirty="0"/>
              <a:t>.</a:t>
            </a:r>
            <a:endParaRPr lang="en-US" sz="3400" dirty="0"/>
          </a:p>
          <a:p>
            <a:pPr marL="514350" indent="-514350">
              <a:buFont typeface="+mj-lt"/>
              <a:buAutoNum type="arabicPeriod" startAt="2"/>
            </a:pPr>
            <a:r>
              <a:rPr lang="el-GR" sz="3400" dirty="0"/>
              <a:t>Επιλέξτε γραμματοσειρές που είναι εύκολο να διαβαστούν και συναντώνται συχνά στα έγγραφα (π.χ. τύπου </a:t>
            </a:r>
            <a:r>
              <a:rPr lang="el-GR" sz="3400" dirty="0" err="1"/>
              <a:t>Sans</a:t>
            </a:r>
            <a:r>
              <a:rPr lang="el-GR" sz="3400" dirty="0"/>
              <a:t> </a:t>
            </a:r>
            <a:r>
              <a:rPr lang="el-GR" sz="3400" dirty="0" err="1"/>
              <a:t>Serif</a:t>
            </a:r>
            <a:r>
              <a:rPr lang="el-GR" sz="3400" dirty="0"/>
              <a:t>), όπως για παράδειγμα οι </a:t>
            </a:r>
            <a:r>
              <a:rPr lang="en-US" sz="3400" dirty="0"/>
              <a:t>Arial</a:t>
            </a:r>
            <a:r>
              <a:rPr lang="el-GR" sz="3400" dirty="0"/>
              <a:t>, </a:t>
            </a:r>
            <a:r>
              <a:rPr lang="en-US" sz="3400" dirty="0"/>
              <a:t>Verdana</a:t>
            </a:r>
            <a:r>
              <a:rPr lang="el-GR" sz="3400" dirty="0"/>
              <a:t>, </a:t>
            </a:r>
            <a:r>
              <a:rPr lang="en-US" sz="3400" dirty="0"/>
              <a:t>Tahoma, Calibri</a:t>
            </a:r>
            <a:r>
              <a:rPr lang="el-GR" sz="3400" dirty="0"/>
              <a:t>.</a:t>
            </a:r>
            <a:endParaRPr lang="en-US" sz="3400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869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Οδηγίες </a:t>
            </a:r>
            <a:r>
              <a:rPr lang="el-GR" dirty="0" smtClean="0"/>
              <a:t>(3 </a:t>
            </a:r>
            <a:r>
              <a:rPr lang="el-GR" dirty="0"/>
              <a:t>από 4)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l-GR" sz="2600" b="1" dirty="0"/>
              <a:t>Μην </a:t>
            </a:r>
            <a:r>
              <a:rPr lang="el-GR" sz="2600" dirty="0"/>
              <a:t>αλλοιώνετε</a:t>
            </a:r>
            <a:r>
              <a:rPr lang="el-GR" sz="2600" b="1" dirty="0"/>
              <a:t> </a:t>
            </a:r>
            <a:r>
              <a:rPr lang="el-GR" sz="2600" dirty="0"/>
              <a:t>τα πλαίσια του τίτλου και του κειμένου ως προς το μέγεθος και τη θέση τους.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Μη χρησιμοποιείται αλλαγή χρώματος για επισήμανση λέξεων. Συνίσταται η χρήση </a:t>
            </a:r>
            <a:r>
              <a:rPr lang="en-US" sz="2600" b="1" dirty="0"/>
              <a:t>bold</a:t>
            </a:r>
            <a:r>
              <a:rPr lang="en-US" sz="2600" dirty="0"/>
              <a:t>.</a:t>
            </a:r>
            <a:endParaRPr lang="el-GR" sz="2600" dirty="0"/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χρησιμοποιείται  </a:t>
            </a:r>
            <a:r>
              <a:rPr lang="el-GR" sz="2600" b="1" dirty="0"/>
              <a:t>1</a:t>
            </a:r>
            <a:r>
              <a:rPr lang="el-GR" sz="2600" dirty="0"/>
              <a:t> σχήμα, γράφημα, εικόνα, φωτογραφία ανά διαφάνεια</a:t>
            </a:r>
            <a:r>
              <a:rPr lang="en-US" sz="2600" dirty="0"/>
              <a:t>.</a:t>
            </a:r>
            <a:r>
              <a:rPr lang="el-GR" sz="2600" dirty="0"/>
              <a:t> Συνίσταται να χρησιμοποιούνται μόνο όσα σχήματα χρειάζονται για να αποδώσουν την απαιτούμενη πληροφορία και όχι για «διακόσμηση».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l-GR" sz="2600" dirty="0"/>
              <a:t>Συνίσταται να χρησιμοποιούνται μέχρι 6 </a:t>
            </a:r>
            <a:r>
              <a:rPr lang="en-US" sz="2600" dirty="0"/>
              <a:t>bullets </a:t>
            </a:r>
            <a:r>
              <a:rPr lang="el-GR" sz="2600" dirty="0"/>
              <a:t>ανά διαφάνεια. Διαφάνειες που περιέχουν μεγάλη ποσότητα πληροφορίας καλό είναι να αναλύονται σε επιμέρους διαφάνειες. 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65ED-FD8C-4697-988C-39E77CBFEA0E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2089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 NHPIA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C9C9C9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1661</TotalTime>
  <Words>621</Words>
  <Application>Microsoft Office PowerPoint</Application>
  <PresentationFormat>On-screen Show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TEMP NHPIA</vt:lpstr>
      <vt:lpstr>Αρχές Πληροφορικής</vt:lpstr>
      <vt:lpstr>Άδειες Χρήσης</vt:lpstr>
      <vt:lpstr>Χρηματοδότηση</vt:lpstr>
      <vt:lpstr>Σκοποί  ενότητας</vt:lpstr>
      <vt:lpstr>Περιεχόμενα ενότητας</vt:lpstr>
      <vt:lpstr>PowerPoint Presentation</vt:lpstr>
      <vt:lpstr>Οδηγίες (1 από 4)</vt:lpstr>
      <vt:lpstr>Οδηγίες (2 από 4)</vt:lpstr>
      <vt:lpstr>Οδηγίες (3 από 4)</vt:lpstr>
      <vt:lpstr>Οδηγίες (4 από 4)</vt:lpstr>
      <vt:lpstr>Βασικές Οδηγίες Προσβασιμότητας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Katerina</dc:creator>
  <cp:lastModifiedBy>akis</cp:lastModifiedBy>
  <cp:revision>34</cp:revision>
  <dcterms:created xsi:type="dcterms:W3CDTF">2012-11-26T09:41:26Z</dcterms:created>
  <dcterms:modified xsi:type="dcterms:W3CDTF">2016-10-28T15:34:22Z</dcterms:modified>
</cp:coreProperties>
</file>