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5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307" r:id="rId12"/>
    <p:sldId id="308" r:id="rId13"/>
    <p:sldId id="309" r:id="rId14"/>
    <p:sldId id="310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  <p:sldId id="306" r:id="rId55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81" autoAdjust="0"/>
  </p:normalViewPr>
  <p:slideViewPr>
    <p:cSldViewPr showGuides="1">
      <p:cViewPr varScale="1">
        <p:scale>
          <a:sx n="82" d="100"/>
          <a:sy n="82" d="100"/>
        </p:scale>
        <p:origin x="-146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14FE2EC-AE56-4BD4-BCFC-DE77B7A7E1A0}" type="datetimeFigureOut">
              <a:rPr lang="el-GR"/>
              <a:pPr>
                <a:defRPr/>
              </a:pPr>
              <a:t>31/10/2017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446C6F8-8CE1-4EAE-9966-67EAA4D3500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1472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3F0FC7B-D449-4D93-A60D-8784426DE89E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l-GR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l-GR" smtClean="0"/>
              <a:t>Γιατί όλα αυτά;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4DE576C-C11C-48FE-8A45-C427A0A6F4E5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l-GR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Αναφέρονται σε όλες τις ηλικίες των μαθητών (κατηγορίες</a:t>
            </a:r>
            <a:r>
              <a:rPr lang="el-GR" baseline="0" dirty="0" smtClean="0"/>
              <a:t> στόχων). Διατυπώθηκαν από την </a:t>
            </a:r>
            <a:r>
              <a:rPr lang="en-US" baseline="0" dirty="0" smtClean="0"/>
              <a:t>Elizabeth Simpson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5A7A12-53AB-4722-807D-4DFA525E346F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0D13157-E11C-47FF-8D8B-8E6C64095E95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l-GR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l-GR" smtClean="0"/>
              <a:t>Εξυπηρετεί ωστόσο η ομοιομορφία;  (Στο όνομα της εκπαιδευτικής ισότητας και δικαιοσύνης…….)</a:t>
            </a:r>
          </a:p>
          <a:p>
            <a:pPr>
              <a:spcBef>
                <a:spcPct val="0"/>
              </a:spcBef>
            </a:pPr>
            <a:r>
              <a:rPr lang="el-GR" smtClean="0"/>
              <a:t>Βλ. Χειραγώγηση μαζών από τα ΜΜΕ, τους δημαγωγούς, τη διαφήμιση, τους δημοσιογράφους, τους επιχειρηματίες (βλ. μόδα &gt;&gt;&gt;&gt; προβλέψιμη καταναλωτική συμπεριφορά προς συγκεκριμένη κατεύθυνση !!!!!  Και νιώθουμε και ευτυχείς, αντί να συνειδητοποιούμε  ότι είμαστε θύματα. Αν μας πει όμως κάποιος:  «Σε κάνω ό,τι θέλω»,  δε  θα μας κακοφανεί;)</a:t>
            </a:r>
          </a:p>
          <a:p>
            <a:pPr>
              <a:spcBef>
                <a:spcPct val="0"/>
              </a:spcBef>
            </a:pPr>
            <a:endParaRPr lang="el-G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F36C7FD-1C25-4535-93CD-54CBF7230D3C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el-GR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l-GR" smtClean="0"/>
              <a:t>Α= μορφωτικό αγαθό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F4A57CC-7699-4EDF-842B-818C174FD641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37</a:t>
            </a:fld>
            <a:endParaRPr lang="el-GR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l-GR" smtClean="0"/>
              <a:t>Διάκριση: Διδακτικές και κοινωνικές μορφές - Παραδείγματα</a:t>
            </a:r>
          </a:p>
          <a:p>
            <a:pPr>
              <a:spcBef>
                <a:spcPct val="0"/>
              </a:spcBef>
            </a:pPr>
            <a:r>
              <a:rPr lang="el-GR" smtClean="0"/>
              <a:t>Ματσαγγούρας Τόμ. Β’, 182-4</a:t>
            </a:r>
          </a:p>
          <a:p>
            <a:pPr>
              <a:spcBef>
                <a:spcPct val="0"/>
              </a:spcBef>
            </a:pPr>
            <a:r>
              <a:rPr lang="el-GR" smtClean="0"/>
              <a:t>Νημά – Καψάλης: άλλη κατάταξη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1 - Θέση εικόνας διαφάνειας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56323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4A4CB8D-FECA-4E11-8A61-0A4115B513AB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39</a:t>
            </a:fld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2A411B7-8DBB-429F-9847-C5A9DEF57B14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50</a:t>
            </a:fld>
            <a:endParaRPr lang="el-GR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l-GR" b="1" smtClean="0"/>
              <a:t>Μοντέλο</a:t>
            </a:r>
            <a:r>
              <a:rPr lang="el-GR" smtClean="0"/>
              <a:t> = εργαλείο για την οργάνωση, την καθοδήγηση και την αξιολόγηση της διδασκαλίας</a:t>
            </a:r>
          </a:p>
          <a:p>
            <a:pPr>
              <a:spcBef>
                <a:spcPct val="0"/>
              </a:spcBef>
            </a:pPr>
            <a:r>
              <a:rPr lang="el-GR" smtClean="0"/>
              <a:t>(σαν αρχές πολιτεύματος: </a:t>
            </a:r>
            <a:r>
              <a:rPr lang="el-GR" b="1" smtClean="0"/>
              <a:t>ιδεολογία + διαδικασίες</a:t>
            </a:r>
            <a:r>
              <a:rPr lang="el-GR" smtClean="0"/>
              <a:t>)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335347-ECE2-47A0-A2F5-C67F41BBFE35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52</a:t>
            </a:fld>
            <a:endParaRPr lang="el-GR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l-GR" smtClean="0"/>
              <a:t>Φαινόμενα της καθημερινής ζωής (χώρος ζωής του παιδιού, του σπιτιού, της οικογένειας)</a:t>
            </a:r>
          </a:p>
          <a:p>
            <a:pPr>
              <a:spcBef>
                <a:spcPct val="0"/>
              </a:spcBef>
            </a:pPr>
            <a:r>
              <a:rPr lang="el-GR" smtClean="0"/>
              <a:t>Εδώ: Η συμπεριφορά ενός σώματος όταν τείνει να περιστραφεί</a:t>
            </a:r>
          </a:p>
          <a:p>
            <a:pPr>
              <a:spcBef>
                <a:spcPct val="0"/>
              </a:spcBef>
            </a:pPr>
            <a:r>
              <a:rPr lang="el-GR" smtClean="0"/>
              <a:t>Ποιες είναι οι μεταβλητές που παίζουν ρόλο στη συμπεριφορά του σώματος;  (απόσταση – μέγεθος)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- Ισοσκελές τρίγωνο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5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 smtClean="0"/>
            </a:lvl1pPr>
          </a:lstStyle>
          <a:p>
            <a:pPr>
              <a:defRPr/>
            </a:pPr>
            <a:fld id="{CAC538F0-6AC2-41D3-8DC0-22F759A1E31E}" type="datetimeFigureOut">
              <a:rPr lang="el-GR"/>
              <a:pPr>
                <a:defRPr/>
              </a:pPr>
              <a:t>31/10/2017</a:t>
            </a:fld>
            <a:endParaRPr lang="el-GR"/>
          </a:p>
        </p:txBody>
      </p:sp>
      <p:sp>
        <p:nvSpPr>
          <p:cNvPr id="6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8537FDA-BC9A-47FA-B5EE-F0D84F69285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2FC90-A31B-48D2-A12B-5D4A8281C16D}" type="datetimeFigureOut">
              <a:rPr lang="el-GR"/>
              <a:pPr>
                <a:defRPr/>
              </a:pPr>
              <a:t>31/10/2017</a:t>
            </a:fld>
            <a:endParaRPr lang="el-GR"/>
          </a:p>
        </p:txBody>
      </p:sp>
      <p:sp>
        <p:nvSpPr>
          <p:cNvPr id="5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9E93E-7E16-48A5-815E-22DD33012E8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B5DCA-675B-467C-AADD-630C6EDCC50E}" type="datetimeFigureOut">
              <a:rPr lang="el-GR"/>
              <a:pPr>
                <a:defRPr/>
              </a:pPr>
              <a:t>31/10/2017</a:t>
            </a:fld>
            <a:endParaRPr lang="el-GR"/>
          </a:p>
        </p:txBody>
      </p:sp>
      <p:sp>
        <p:nvSpPr>
          <p:cNvPr id="5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91B49-7AE4-492E-84D4-F3376240870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B7311-49B3-4FDC-9F28-09D97ED261E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FCD80-2BD0-4429-AF18-6371C635096A}" type="datetimeFigureOut">
              <a:rPr lang="el-GR"/>
              <a:pPr>
                <a:defRPr/>
              </a:pPr>
              <a:t>31/10/2017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6693B-6914-4D00-809D-46BBD359FCD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Pr>
        <a:gradFill rotWithShape="1">
          <a:gsLst>
            <a:gs pos="0">
              <a:srgbClr val="000000"/>
            </a:gs>
            <a:gs pos="60001">
              <a:srgbClr val="000000"/>
            </a:gs>
            <a:gs pos="100000">
              <a:srgbClr val="6C6C6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8 - Ορθογώνιο τρίγωνο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7 - Ισοσκελές τρίγωνο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10 - Ευθεία γραμμή σύνδεσης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9 - Ευθεία γραμμή σύνδεσης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8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AF2F11-7D62-45AB-A92B-74F5FC58C805}" type="datetimeFigureOut">
              <a:rPr lang="el-GR"/>
              <a:pPr>
                <a:defRPr/>
              </a:pPr>
              <a:t>31/10/2017</a:t>
            </a:fld>
            <a:endParaRPr lang="el-GR"/>
          </a:p>
        </p:txBody>
      </p:sp>
      <p:sp>
        <p:nvSpPr>
          <p:cNvPr id="9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99E55-354E-4902-AFF3-8FEF1DEFCDC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94B2C-8459-4317-BF70-381E1822B603}" type="datetimeFigureOut">
              <a:rPr lang="el-GR"/>
              <a:pPr>
                <a:defRPr/>
              </a:pPr>
              <a:t>31/10/2017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E94E3-1D2F-48E1-840C-F1A1D572BDE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8254D-8A5E-4943-8912-6410065D5662}" type="datetimeFigureOut">
              <a:rPr lang="el-GR"/>
              <a:pPr>
                <a:defRPr/>
              </a:pPr>
              <a:t>31/10/2017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9C291BB5-DEBF-451C-BEB2-6945C6E4F58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8C7BC-763D-4F62-A901-A273A3F86359}" type="datetimeFigureOut">
              <a:rPr lang="el-GR"/>
              <a:pPr>
                <a:defRPr/>
              </a:pPr>
              <a:t>31/10/2017</a:t>
            </a:fld>
            <a:endParaRPr lang="el-GR"/>
          </a:p>
        </p:txBody>
      </p:sp>
      <p:sp>
        <p:nvSpPr>
          <p:cNvPr id="4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6D236-24A8-4F85-BC73-A10DBF59F03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B5DD7-A071-4F08-9D30-37AB6AD7E22B}" type="datetimeFigureOut">
              <a:rPr lang="el-GR"/>
              <a:pPr>
                <a:defRPr/>
              </a:pPr>
              <a:t>31/10/2017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E16D0-9279-4C1A-BC0E-CBEBC1B4648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FCAF6F74-0239-45A0-B49F-FB7B2AE2A85D}" type="datetimeFigureOut">
              <a:rPr lang="el-GR"/>
              <a:pPr>
                <a:defRPr/>
              </a:pPr>
              <a:t>31/10/2017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DB6D0BD7-27EF-4D7E-914D-6BB7F3296D4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Pr>
        <a:gradFill rotWithShape="1">
          <a:gsLst>
            <a:gs pos="0">
              <a:srgbClr val="000000"/>
            </a:gs>
            <a:gs pos="60001">
              <a:srgbClr val="000000"/>
            </a:gs>
            <a:gs pos="100000">
              <a:srgbClr val="6C6C6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2297B4D9-5323-439F-89FE-67EC5592E5B7}" type="datetimeFigureOut">
              <a:rPr lang="el-GR"/>
              <a:pPr>
                <a:defRPr/>
              </a:pPr>
              <a:t>31/10/2017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 smtClean="0"/>
            </a:lvl1pPr>
          </a:lstStyle>
          <a:p>
            <a:pPr>
              <a:defRPr/>
            </a:pPr>
            <a:fld id="{B6BD39AC-17D7-4F36-91FC-F6F2DF8E907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323F57"/>
            </a:gs>
            <a:gs pos="60001">
              <a:srgbClr val="465877"/>
            </a:gs>
            <a:gs pos="100000">
              <a:srgbClr val="7283A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 τρίγωνο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1030" name="1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DE82DD73-B8F8-448F-B7A0-94CE59BCE7C9}" type="datetimeFigureOut">
              <a:rPr lang="el-GR"/>
              <a:pPr>
                <a:defRPr/>
              </a:pPr>
              <a:t>31/10/2017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665DC243-A8FB-4F87-8BB2-99DA2D159A0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0" r:id="rId6"/>
    <p:sldLayoutId id="2147483719" r:id="rId7"/>
    <p:sldLayoutId id="2147483726" r:id="rId8"/>
    <p:sldLayoutId id="2147483727" r:id="rId9"/>
    <p:sldLayoutId id="2147483718" r:id="rId10"/>
    <p:sldLayoutId id="2147483717" r:id="rId11"/>
    <p:sldLayoutId id="2147483728" r:id="rId12"/>
  </p:sldLayoutIdLst>
  <p:txStyles>
    <p:titleStyle>
      <a:lvl1pPr marL="484188" indent="-484188" algn="l" rtl="0" fontAlgn="base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965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965C"/>
          </a:solidFill>
          <a:latin typeface="Century Gothic" pitchFamily="34" charset="0"/>
        </a:defRPr>
      </a:lvl2pPr>
      <a:lvl3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965C"/>
          </a:solidFill>
          <a:latin typeface="Century Gothic" pitchFamily="34" charset="0"/>
        </a:defRPr>
      </a:lvl3pPr>
      <a:lvl4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965C"/>
          </a:solidFill>
          <a:latin typeface="Century Gothic" pitchFamily="34" charset="0"/>
        </a:defRPr>
      </a:lvl4pPr>
      <a:lvl5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965C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965C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965C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965C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965C"/>
          </a:solidFill>
          <a:latin typeface="Century Gothic" pitchFamily="34" charset="0"/>
        </a:defRPr>
      </a:lvl9pPr>
    </p:titleStyle>
    <p:bodyStyle>
      <a:lvl1pPr marL="447675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fontAlgn="base">
        <a:spcBef>
          <a:spcPct val="20000"/>
        </a:spcBef>
        <a:spcAft>
          <a:spcPct val="0"/>
        </a:spcAft>
        <a:buClr>
          <a:srgbClr val="FEAF90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693987"/>
            <a:ext cx="7772400" cy="1470025"/>
          </a:xfrm>
        </p:spPr>
        <p:txBody>
          <a:bodyPr>
            <a:normAutofit fontScale="90000"/>
          </a:bodyPr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Δομικά και λειτουργικά στοιχεία</a:t>
            </a:r>
            <a:br>
              <a:rPr lang="el-GR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el-GR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της διδασκαλίας</a:t>
            </a:r>
            <a:endParaRPr lang="el-GR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5362" name="5 - TextBox"/>
          <p:cNvSpPr txBox="1">
            <a:spLocks noChangeArrowheads="1"/>
          </p:cNvSpPr>
          <p:nvPr/>
        </p:nvSpPr>
        <p:spPr bwMode="auto">
          <a:xfrm>
            <a:off x="3200400" y="1066800"/>
            <a:ext cx="259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b="1">
                <a:latin typeface="Century Gothic" pitchFamily="34" charset="0"/>
              </a:rPr>
              <a:t>5ο μάθημα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252538" y="282575"/>
            <a:ext cx="6637337" cy="7239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484632" indent="0" fontAlgn="auto">
              <a:lnSpc>
                <a:spcPct val="85000"/>
              </a:lnSpc>
              <a:spcAft>
                <a:spcPts val="0"/>
              </a:spcAft>
              <a:defRPr/>
            </a:pPr>
            <a:r>
              <a:rPr lang="el-GR" sz="2400" dirty="0">
                <a:solidFill>
                  <a:srgbClr val="000000"/>
                </a:solidFill>
                <a:latin typeface="Arial" pitchFamily="34" charset="0"/>
              </a:rPr>
              <a:t>Είδη </a:t>
            </a:r>
            <a:r>
              <a:rPr lang="el-GR" sz="2400" dirty="0" smtClean="0">
                <a:solidFill>
                  <a:srgbClr val="000000"/>
                </a:solidFill>
                <a:latin typeface="Arial" pitchFamily="34" charset="0"/>
              </a:rPr>
              <a:t>ερωτήσεων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</a:rPr>
              <a:t> – </a:t>
            </a:r>
            <a:r>
              <a:rPr lang="el-GR" sz="2400" dirty="0" smtClean="0">
                <a:solidFill>
                  <a:srgbClr val="000000"/>
                </a:solidFill>
                <a:latin typeface="Arial" pitchFamily="34" charset="0"/>
              </a:rPr>
              <a:t>στον γνωστικό τομέα</a:t>
            </a:r>
            <a:r>
              <a:rPr lang="el-GR" sz="2400" dirty="0">
                <a:solidFill>
                  <a:srgbClr val="000000"/>
                </a:solidFill>
                <a:latin typeface="Arial" pitchFamily="34" charset="0"/>
              </a:rPr>
              <a:t/>
            </a:r>
            <a:br>
              <a:rPr lang="el-GR" sz="2400" dirty="0">
                <a:solidFill>
                  <a:srgbClr val="000000"/>
                </a:solidFill>
                <a:latin typeface="Arial" pitchFamily="34" charset="0"/>
              </a:rPr>
            </a:br>
            <a:r>
              <a:rPr lang="el-GR" sz="2400" dirty="0">
                <a:solidFill>
                  <a:srgbClr val="000000"/>
                </a:solidFill>
                <a:latin typeface="Arial" pitchFamily="34" charset="0"/>
              </a:rPr>
              <a:t>(σύμφωνα με την ταξινομία του Β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</a:rPr>
              <a:t>loom)</a:t>
            </a:r>
            <a:endParaRPr lang="el-GR" sz="2400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229600" cy="5805487"/>
          </a:xfrm>
        </p:spPr>
        <p:txBody>
          <a:bodyPr>
            <a:normAutofit lnSpcReduction="10000"/>
          </a:bodyPr>
          <a:lstStyle/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el-GR" sz="1800" b="1" i="1">
                <a:solidFill>
                  <a:schemeClr val="tx2"/>
                </a:solidFill>
              </a:rPr>
              <a:t>Γνώσης</a:t>
            </a:r>
            <a:r>
              <a:rPr lang="el-GR" sz="1800"/>
              <a:t> (ανάκλησης πληροφορίας): </a:t>
            </a:r>
            <a:r>
              <a:rPr lang="el-GR" sz="1800" i="1"/>
              <a:t>όρισε, θυμήσου, αναγνώρισε, ποιος, τι, πότε, πού.</a:t>
            </a:r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el-GR" sz="1800" b="1" i="1">
                <a:solidFill>
                  <a:schemeClr val="tx2"/>
                </a:solidFill>
              </a:rPr>
              <a:t>Κατανόησης</a:t>
            </a:r>
            <a:r>
              <a:rPr lang="el-GR" sz="1800"/>
              <a:t> (προσωπικής αντίληψης του κυριολεκτικού νοήματος και της σκοπιμότητας της πληροφορίας): </a:t>
            </a:r>
            <a:r>
              <a:rPr lang="el-GR" sz="1800" i="1"/>
              <a:t>περίγραψε, σύγκρινε, βρες διαφορές και ομοιότητες, παράφρασε, κάνε την περίληψη.</a:t>
            </a:r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el-GR" sz="1800" b="1" i="1">
                <a:solidFill>
                  <a:schemeClr val="tx2"/>
                </a:solidFill>
              </a:rPr>
              <a:t>Εφαρμογής</a:t>
            </a:r>
            <a:r>
              <a:rPr lang="el-GR" sz="1800">
                <a:solidFill>
                  <a:schemeClr val="tx2"/>
                </a:solidFill>
              </a:rPr>
              <a:t> </a:t>
            </a:r>
            <a:r>
              <a:rPr lang="el-GR" sz="1800"/>
              <a:t>(κατάδειξης της ταυτότητας και χρήσης της πληροφορίας που κατανοήθηκε σε νέες καταστάσεις): </a:t>
            </a:r>
            <a:r>
              <a:rPr lang="el-GR" sz="1800" i="1"/>
              <a:t>εφάρμοσε, κάνε κατηγορίες, διάλεξε, λύσε, συσχέτισε, ποιο από όλα.</a:t>
            </a:r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el-GR" sz="1800" b="1" i="1">
                <a:solidFill>
                  <a:schemeClr val="tx2"/>
                </a:solidFill>
              </a:rPr>
              <a:t>Ανάλυσης</a:t>
            </a:r>
            <a:r>
              <a:rPr lang="el-GR" sz="1800"/>
              <a:t> (αναγνώρισης των συστατικών μερών, των σχέσεων ανάμεσα στα μέρη και του τρόπου με τον οποίο αυτά οργανώνονται – σε μορφές, σχήματα, δομές, απόψεις, στόχους): </a:t>
            </a:r>
            <a:r>
              <a:rPr lang="el-GR" sz="1800" i="1"/>
              <a:t>βρες κίνητρα και αιτίες, βρες αποδείξεις, ξεχώρισε, ανάλυσε, αιτιολόγησε, υποστήριξε, σκέψου λογικά, βγάλε συμπέρασμα.</a:t>
            </a:r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el-GR" sz="1800" b="1" i="1">
                <a:solidFill>
                  <a:schemeClr val="tx2"/>
                </a:solidFill>
              </a:rPr>
              <a:t>Σύνθεσης</a:t>
            </a:r>
            <a:r>
              <a:rPr lang="el-GR" sz="1800">
                <a:solidFill>
                  <a:schemeClr val="tx2"/>
                </a:solidFill>
              </a:rPr>
              <a:t> </a:t>
            </a:r>
            <a:r>
              <a:rPr lang="el-GR" sz="1800"/>
              <a:t>(συλλογής στοιχείων από διαφορετικές πηγές και συνδυασμού τους για τη δημιουργία ενός νέου αντικειμένου): </a:t>
            </a:r>
            <a:r>
              <a:rPr lang="el-GR" sz="1800" i="1"/>
              <a:t>πρόβλεψε, δημιούργησε, γράψε, κατασκεύασε, σχεδίασε, ανάπτυξε, τι θα συνέβαινε αν…, πώς θα λύσουμε ή θα βελτιώσουμε, θα συνδυάσουμε, θα δημιουργήσουμε</a:t>
            </a:r>
            <a:r>
              <a:rPr lang="el-GR" sz="1800"/>
              <a:t>.</a:t>
            </a:r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el-GR" sz="1800" b="1" i="1">
                <a:solidFill>
                  <a:schemeClr val="tx2"/>
                </a:solidFill>
              </a:rPr>
              <a:t>Αξιολόγησης</a:t>
            </a:r>
            <a:r>
              <a:rPr lang="el-GR" sz="1800" b="1" i="1"/>
              <a:t> </a:t>
            </a:r>
            <a:r>
              <a:rPr lang="el-GR" sz="1800"/>
              <a:t>(αξιολογικής κρίσης σύμφωνα με κάποια αναγνωρίσιμα κριτήρια, προσωπικά ή κοινώς αποδεκτά): </a:t>
            </a:r>
            <a:r>
              <a:rPr lang="el-GR" sz="1800" i="1"/>
              <a:t>αξιολόγησε, κρίνε, επίλεξε, εκτίμησε, άσκησε κριτική, σύγκρινε και βρες αντιθέσεις</a:t>
            </a:r>
            <a:r>
              <a:rPr lang="el-GR" sz="1800"/>
              <a:t>.</a:t>
            </a:r>
          </a:p>
          <a:p>
            <a:pPr marL="2209800" lvl="4" indent="-381000" fontAlgn="auto">
              <a:lnSpc>
                <a:spcPct val="90000"/>
              </a:lnSpc>
              <a:spcAft>
                <a:spcPts val="0"/>
              </a:spcAft>
              <a:buClr>
                <a:schemeClr val="accent1">
                  <a:tint val="75000"/>
                </a:schemeClr>
              </a:buClr>
              <a:buFontTx/>
              <a:buNone/>
              <a:defRPr/>
            </a:pPr>
            <a:r>
              <a:rPr lang="el-GR" sz="1200"/>
              <a:t>				</a:t>
            </a:r>
            <a:r>
              <a:rPr lang="en-US" sz="1200"/>
              <a:t>                  (</a:t>
            </a:r>
            <a:r>
              <a:rPr lang="en-US" sz="1400"/>
              <a:t>Cougl 1997:213-216)</a:t>
            </a:r>
            <a:endParaRPr lang="el-GR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1341" y="509417"/>
            <a:ext cx="8362950" cy="1143000"/>
          </a:xfrm>
        </p:spPr>
        <p:txBody>
          <a:bodyPr>
            <a:normAutofit fontScale="90000"/>
          </a:bodyPr>
          <a:lstStyle/>
          <a:p>
            <a:r>
              <a:rPr lang="el-GR" dirty="0"/>
              <a:t>Εκπαιδευτικοί </a:t>
            </a:r>
            <a:r>
              <a:rPr lang="el-GR"/>
              <a:t>στόχοι </a:t>
            </a:r>
            <a:r>
              <a:rPr lang="el-GR" smtClean="0"/>
              <a:t>στον </a:t>
            </a:r>
            <a:r>
              <a:rPr lang="el-GR" dirty="0"/>
              <a:t>συναισθηματικό τομέα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1254125" y="1995659"/>
            <a:ext cx="6635750" cy="4525962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el-GR" b="1" dirty="0"/>
              <a:t>Κατηγορίες ταξινόμησης</a:t>
            </a:r>
          </a:p>
          <a:p>
            <a:pPr marL="609600" indent="-609600">
              <a:buFontTx/>
              <a:buAutoNum type="arabicPeriod"/>
            </a:pPr>
            <a:r>
              <a:rPr lang="el-GR" dirty="0"/>
              <a:t>Πρόσληψη</a:t>
            </a:r>
          </a:p>
          <a:p>
            <a:pPr marL="609600" indent="-609600">
              <a:buFontTx/>
              <a:buAutoNum type="arabicPeriod"/>
            </a:pPr>
            <a:r>
              <a:rPr lang="el-GR" dirty="0"/>
              <a:t>Αντίδραση</a:t>
            </a:r>
          </a:p>
          <a:p>
            <a:pPr marL="609600" indent="-609600">
              <a:buFontTx/>
              <a:buAutoNum type="arabicPeriod"/>
            </a:pPr>
            <a:r>
              <a:rPr lang="el-GR" dirty="0"/>
              <a:t>Αξιολόγηση</a:t>
            </a:r>
          </a:p>
          <a:p>
            <a:pPr marL="609600" indent="-609600">
              <a:buFontTx/>
              <a:buAutoNum type="arabicPeriod"/>
            </a:pPr>
            <a:r>
              <a:rPr lang="el-GR" dirty="0"/>
              <a:t>Οργάνωση</a:t>
            </a:r>
          </a:p>
          <a:p>
            <a:pPr marL="609600" indent="-609600">
              <a:buFontTx/>
              <a:buAutoNum type="arabicPeriod"/>
            </a:pPr>
            <a:r>
              <a:rPr lang="el-GR" dirty="0"/>
              <a:t>Χαρακτηρισμός (με μια αξία ή σύστημα αξιών)</a:t>
            </a:r>
          </a:p>
          <a:p>
            <a:pPr marL="609600" indent="-609600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/>
              <a:t>Εκπαιδευτικοί στόχοι στον ψυχοκινητικό τομέα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1325564" y="1989138"/>
            <a:ext cx="6491287" cy="3749675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l-GR" dirty="0"/>
              <a:t>Αντίληψη</a:t>
            </a:r>
          </a:p>
          <a:p>
            <a:pPr marL="609600" indent="-609600">
              <a:buFontTx/>
              <a:buAutoNum type="arabicPeriod"/>
            </a:pPr>
            <a:r>
              <a:rPr lang="el-GR" dirty="0"/>
              <a:t>Καθοδηγούμενη απόκριση</a:t>
            </a:r>
          </a:p>
          <a:p>
            <a:pPr marL="609600" indent="-609600">
              <a:buFontTx/>
              <a:buAutoNum type="arabicPeriod"/>
            </a:pPr>
            <a:r>
              <a:rPr lang="el-GR" dirty="0" smtClean="0"/>
              <a:t>Ικανότητα εκτέλεσης</a:t>
            </a:r>
            <a:endParaRPr lang="el-GR" dirty="0"/>
          </a:p>
          <a:p>
            <a:pPr marL="609600" indent="-609600">
              <a:buFontTx/>
              <a:buAutoNum type="arabicPeriod"/>
            </a:pPr>
            <a:r>
              <a:rPr lang="el-GR" dirty="0"/>
              <a:t>Σύνθετη ή προφανής απόκριση</a:t>
            </a:r>
          </a:p>
          <a:p>
            <a:pPr marL="609600" indent="-609600">
              <a:buFontTx/>
              <a:buAutoNum type="arabicPeriod"/>
            </a:pPr>
            <a:r>
              <a:rPr lang="el-GR" dirty="0"/>
              <a:t>Προσαρμογή</a:t>
            </a:r>
          </a:p>
          <a:p>
            <a:pPr marL="609600" indent="-609600">
              <a:buFontTx/>
              <a:buAutoNum type="arabicPeriod"/>
            </a:pPr>
            <a:r>
              <a:rPr lang="el-GR" dirty="0"/>
              <a:t>Πρωτοτυπία</a:t>
            </a:r>
          </a:p>
        </p:txBody>
      </p:sp>
      <p:sp>
        <p:nvSpPr>
          <p:cNvPr id="4" name="3 - TextBox"/>
          <p:cNvSpPr txBox="1"/>
          <p:nvPr/>
        </p:nvSpPr>
        <p:spPr>
          <a:xfrm>
            <a:off x="5220072" y="587727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Simpson, 1972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077200" cy="6096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 lIns="92075" tIns="46038" rIns="92075" bIns="46038" anchorCtr="0">
            <a:normAutofit fontScale="90000"/>
          </a:bodyPr>
          <a:lstStyle/>
          <a:p>
            <a:pPr eaLnBrk="1" hangingPunct="1">
              <a:lnSpc>
                <a:spcPct val="114000"/>
              </a:lnSpc>
              <a:defRPr/>
            </a:pPr>
            <a:r>
              <a:rPr lang="el-GR" sz="3600" b="1" dirty="0" smtClean="0">
                <a:effectLst/>
                <a:latin typeface="Calibri" pitchFamily="34" charset="0"/>
                <a:cs typeface="Times New Roman" pitchFamily="18" charset="0"/>
              </a:rPr>
              <a:t>Σύγχρονες μεθοδολογικές</a:t>
            </a:r>
            <a:r>
              <a:rPr lang="en-US" sz="3600" b="1" dirty="0" smtClean="0">
                <a:effectLst/>
                <a:latin typeface="Calibri" pitchFamily="34" charset="0"/>
                <a:cs typeface="Times New Roman" pitchFamily="18" charset="0"/>
              </a:rPr>
              <a:t> </a:t>
            </a:r>
            <a:r>
              <a:rPr lang="el-GR" sz="3600" b="1" dirty="0" smtClean="0">
                <a:effectLst/>
                <a:latin typeface="Calibri" pitchFamily="34" charset="0"/>
                <a:cs typeface="Times New Roman" pitchFamily="18" charset="0"/>
              </a:rPr>
              <a:t>προσεγγίσεις</a:t>
            </a:r>
            <a:r>
              <a:rPr lang="el-GR" b="1" dirty="0" smtClean="0">
                <a:effectLst/>
                <a:latin typeface="Calibri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066800" y="2209800"/>
            <a:ext cx="678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371600" y="1143001"/>
            <a:ext cx="64008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l-GR" sz="2400">
                <a:latin typeface="Calibri" pitchFamily="34" charset="0"/>
              </a:rPr>
              <a:t>Ομαδοσυνεργατική διδασκαλία</a:t>
            </a:r>
          </a:p>
          <a:p>
            <a:pPr marL="457200" indent="-457200">
              <a:buFontTx/>
              <a:buAutoNum type="arabicPeriod"/>
            </a:pPr>
            <a:r>
              <a:rPr lang="el-GR" sz="2400">
                <a:latin typeface="Calibri" pitchFamily="34" charset="0"/>
                <a:cs typeface="Times New Roman" pitchFamily="18" charset="0"/>
              </a:rPr>
              <a:t>Σχέδιο συνεργατικής έρευνας (</a:t>
            </a:r>
            <a:r>
              <a:rPr lang="en-US" sz="2400">
                <a:latin typeface="Calibri" pitchFamily="34" charset="0"/>
                <a:cs typeface="Times New Roman" pitchFamily="18" charset="0"/>
              </a:rPr>
              <a:t>project</a:t>
            </a:r>
            <a:r>
              <a:rPr lang="el-GR" sz="2400">
                <a:latin typeface="Calibri" pitchFamily="34" charset="0"/>
              </a:rPr>
              <a:t>)</a:t>
            </a:r>
          </a:p>
          <a:p>
            <a:pPr marL="457200" indent="-457200">
              <a:buFontTx/>
              <a:buAutoNum type="arabicPeriod"/>
            </a:pPr>
            <a:r>
              <a:rPr lang="el-GR" sz="2400">
                <a:latin typeface="Calibri" pitchFamily="34" charset="0"/>
              </a:rPr>
              <a:t>Διαθεματική προσέγγιση</a:t>
            </a:r>
          </a:p>
          <a:p>
            <a:pPr marL="457200" indent="-457200">
              <a:buFontTx/>
              <a:buAutoNum type="arabicPeriod"/>
            </a:pPr>
            <a:r>
              <a:rPr lang="el-GR" sz="2400">
                <a:latin typeface="Calibri" pitchFamily="34" charset="0"/>
              </a:rPr>
              <a:t>Ερευνητική-ανακαλυπτική μέθοδος</a:t>
            </a:r>
          </a:p>
          <a:p>
            <a:pPr marL="457200" indent="-457200">
              <a:buFontTx/>
              <a:buAutoNum type="arabicPeriod"/>
            </a:pPr>
            <a:r>
              <a:rPr lang="el-GR" sz="2400">
                <a:latin typeface="Calibri" pitchFamily="34" charset="0"/>
              </a:rPr>
              <a:t>Παίξιμο ρόλων – δραματοποίηση</a:t>
            </a:r>
          </a:p>
          <a:p>
            <a:pPr marL="457200" indent="-457200">
              <a:buFontTx/>
              <a:buAutoNum type="arabicPeriod"/>
            </a:pPr>
            <a:r>
              <a:rPr lang="el-GR" sz="2400">
                <a:latin typeface="Calibri" pitchFamily="34" charset="0"/>
              </a:rPr>
              <a:t>Προσομοίωση</a:t>
            </a:r>
          </a:p>
          <a:p>
            <a:pPr marL="457200" indent="-457200">
              <a:buFontTx/>
              <a:buAutoNum type="arabicPeriod"/>
            </a:pPr>
            <a:r>
              <a:rPr lang="el-GR" sz="2400">
                <a:latin typeface="Calibri" pitchFamily="34" charset="0"/>
              </a:rPr>
              <a:t>Μάθηση από παρουσιάσεις</a:t>
            </a:r>
          </a:p>
          <a:p>
            <a:pPr marL="457200" indent="-457200">
              <a:buFontTx/>
              <a:buAutoNum type="arabicPeriod"/>
            </a:pPr>
            <a:r>
              <a:rPr lang="el-GR" sz="2400">
                <a:latin typeface="Calibri" pitchFamily="34" charset="0"/>
              </a:rPr>
              <a:t>Βραχύχρονες ομαδοποιήσεις</a:t>
            </a:r>
          </a:p>
          <a:p>
            <a:pPr marL="457200" indent="-457200">
              <a:buFontTx/>
              <a:buAutoNum type="arabicPeriod"/>
            </a:pPr>
            <a:r>
              <a:rPr lang="el-GR" sz="2400">
                <a:latin typeface="Calibri" pitchFamily="34" charset="0"/>
              </a:rPr>
              <a:t>Βιωματική μάθηση</a:t>
            </a:r>
          </a:p>
          <a:p>
            <a:pPr marL="457200" indent="-457200">
              <a:buFontTx/>
              <a:buAutoNum type="arabicPeriod"/>
            </a:pPr>
            <a:r>
              <a:rPr lang="el-GR" sz="2400">
                <a:latin typeface="Calibri" pitchFamily="34" charset="0"/>
              </a:rPr>
              <a:t>Διδασκαλία με τη χρήση ΝΤ</a:t>
            </a:r>
          </a:p>
          <a:p>
            <a:pPr marL="457200" indent="-457200">
              <a:buFontTx/>
              <a:buAutoNum type="arabicPeriod"/>
            </a:pPr>
            <a:r>
              <a:rPr lang="el-GR" sz="2400">
                <a:latin typeface="Calibri" pitchFamily="34" charset="0"/>
                <a:cs typeface="Times New Roman" pitchFamily="18" charset="0"/>
              </a:rPr>
              <a:t>Διδασκαλία επικεντρωμένη στη δημιουργική σκέψη: </a:t>
            </a:r>
            <a:r>
              <a:rPr lang="en-US" sz="2400">
                <a:latin typeface="Calibri" pitchFamily="34" charset="0"/>
                <a:cs typeface="Times New Roman" pitchFamily="18" charset="0"/>
              </a:rPr>
              <a:t>Synectics</a:t>
            </a:r>
            <a:endParaRPr lang="el-GR" sz="2400">
              <a:latin typeface="Calibri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el-GR" sz="2400">
                <a:latin typeface="Calibri" pitchFamily="34" charset="0"/>
                <a:cs typeface="Times New Roman" pitchFamily="18" charset="0"/>
              </a:rPr>
              <a:t>Καταιγισμός ιδεών (ιδεοθύελλα) (</a:t>
            </a:r>
            <a:r>
              <a:rPr lang="en-US" sz="2400">
                <a:latin typeface="Calibri" pitchFamily="34" charset="0"/>
                <a:cs typeface="Times New Roman" pitchFamily="18" charset="0"/>
              </a:rPr>
              <a:t>brain storming</a:t>
            </a:r>
            <a:r>
              <a:rPr lang="el-GR" sz="2400">
                <a:latin typeface="Calibri" pitchFamily="34" charset="0"/>
                <a:cs typeface="Times New Roman" pitchFamily="18" charset="0"/>
              </a:rPr>
              <a:t>)</a:t>
            </a:r>
            <a:endParaRPr lang="el-GR" sz="2400">
              <a:latin typeface="Calibri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el-GR" sz="2400">
                <a:latin typeface="Calibri" pitchFamily="34" charset="0"/>
                <a:cs typeface="Times New Roman" pitchFamily="18" charset="0"/>
              </a:rPr>
              <a:t>Διδακτική αξιοποίηση της εικόνας</a:t>
            </a:r>
            <a:endParaRPr lang="el-GR" sz="24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marL="538163" indent="-538163"/>
            <a:r>
              <a:rPr lang="el-GR" sz="4000" dirty="0" smtClean="0"/>
              <a:t>Διδακτικές </a:t>
            </a:r>
            <a:r>
              <a:rPr lang="el-GR" sz="4000" dirty="0"/>
              <a:t>αρχές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628650" y="1340768"/>
            <a:ext cx="78867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/>
              <a:t>Α) Σχετικά με το ψυχολογικό κλίμα της τάξης</a:t>
            </a:r>
          </a:p>
          <a:p>
            <a:pPr marL="444500" indent="-176213">
              <a:buFont typeface="Arial" panose="020B0604020202020204" pitchFamily="34" charset="0"/>
              <a:buChar char="•"/>
            </a:pPr>
            <a:r>
              <a:rPr lang="el-GR" dirty="0"/>
              <a:t>Ενίσχυση μαθητών. Δημιουργία θετικού κλίματος</a:t>
            </a:r>
          </a:p>
          <a:p>
            <a:pPr marL="444500" indent="-176213">
              <a:buFont typeface="Arial" panose="020B0604020202020204" pitchFamily="34" charset="0"/>
              <a:buChar char="•"/>
            </a:pPr>
            <a:r>
              <a:rPr lang="el-GR" dirty="0"/>
              <a:t>Αγάπη προς τους μαθητές. Θετική αντιμετώπιση</a:t>
            </a:r>
          </a:p>
          <a:p>
            <a:pPr marL="444500" indent="-176213">
              <a:buFont typeface="Arial" panose="020B0604020202020204" pitchFamily="34" charset="0"/>
              <a:buChar char="•"/>
            </a:pPr>
            <a:r>
              <a:rPr lang="el-GR" dirty="0"/>
              <a:t>Ενθάρρυνση - θετικές προσδοκίες </a:t>
            </a:r>
          </a:p>
          <a:p>
            <a:pPr marL="444500" indent="-176213">
              <a:buFont typeface="Arial" panose="020B0604020202020204" pitchFamily="34" charset="0"/>
              <a:buChar char="•"/>
            </a:pPr>
            <a:r>
              <a:rPr lang="el-GR" dirty="0"/>
              <a:t>Κριτική αντιμετώπιση της γνώσης. Κουλτούρα </a:t>
            </a:r>
            <a:r>
              <a:rPr lang="el-GR" dirty="0" smtClean="0"/>
              <a:t>μάθησης</a:t>
            </a:r>
            <a:endParaRPr lang="en-US" dirty="0" smtClean="0"/>
          </a:p>
          <a:p>
            <a:endParaRPr lang="el-GR" dirty="0"/>
          </a:p>
          <a:p>
            <a:r>
              <a:rPr lang="en-US" b="1" dirty="0" smtClean="0"/>
              <a:t>B</a:t>
            </a:r>
            <a:r>
              <a:rPr lang="el-GR" b="1" dirty="0" smtClean="0"/>
              <a:t>) </a:t>
            </a:r>
            <a:r>
              <a:rPr lang="el-GR" b="1" dirty="0"/>
              <a:t>Σχετικά με την οργάνωση και τη διεξαγωγή της διδασκαλίας</a:t>
            </a:r>
          </a:p>
          <a:p>
            <a:pPr marL="444500" indent="-176213">
              <a:buFont typeface="Arial" panose="020B0604020202020204" pitchFamily="34" charset="0"/>
              <a:buChar char="•"/>
            </a:pPr>
            <a:r>
              <a:rPr lang="el-GR" dirty="0"/>
              <a:t>Προσαρμογή της διδασκαλίας στο επίπεδο των μαθητών</a:t>
            </a:r>
          </a:p>
          <a:p>
            <a:pPr marL="444500" indent="-176213">
              <a:buFont typeface="Arial" panose="020B0604020202020204" pitchFamily="34" charset="0"/>
              <a:buChar char="•"/>
            </a:pPr>
            <a:r>
              <a:rPr lang="el-GR" dirty="0"/>
              <a:t>Συνέχεια και </a:t>
            </a:r>
            <a:r>
              <a:rPr lang="el-GR" dirty="0" err="1"/>
              <a:t>συνολικότητα</a:t>
            </a:r>
            <a:endParaRPr lang="el-GR" dirty="0"/>
          </a:p>
          <a:p>
            <a:pPr marL="444500" indent="-176213">
              <a:buFont typeface="Arial" panose="020B0604020202020204" pitchFamily="34" charset="0"/>
              <a:buChar char="•"/>
            </a:pPr>
            <a:r>
              <a:rPr lang="el-GR" dirty="0"/>
              <a:t>Ενεργός συμμετοχή, αυτενέργεια </a:t>
            </a:r>
          </a:p>
          <a:p>
            <a:pPr marL="444500" indent="-176213">
              <a:buFont typeface="Arial" panose="020B0604020202020204" pitchFamily="34" charset="0"/>
              <a:buChar char="•"/>
            </a:pPr>
            <a:r>
              <a:rPr lang="el-GR" dirty="0"/>
              <a:t>Αξιοποίηση εμπειρίας (</a:t>
            </a:r>
            <a:r>
              <a:rPr lang="el-GR" dirty="0" err="1"/>
              <a:t>βιωματικότητα</a:t>
            </a:r>
            <a:r>
              <a:rPr lang="el-GR" dirty="0"/>
              <a:t>)</a:t>
            </a:r>
          </a:p>
          <a:p>
            <a:pPr marL="444500" indent="-176213">
              <a:buFont typeface="Arial" panose="020B0604020202020204" pitchFamily="34" charset="0"/>
              <a:buChar char="•"/>
            </a:pPr>
            <a:r>
              <a:rPr lang="el-GR" dirty="0"/>
              <a:t>Σύνδεση με την πραγματική ζωή (αυθεντική διδασκαλία)</a:t>
            </a:r>
          </a:p>
          <a:p>
            <a:pPr marL="444500" indent="-176213">
              <a:buFont typeface="Arial" panose="020B0604020202020204" pitchFamily="34" charset="0"/>
              <a:buChar char="•"/>
            </a:pPr>
            <a:r>
              <a:rPr lang="el-GR" dirty="0"/>
              <a:t>Διεπιστημονικότητα - διαθεματικότητα</a:t>
            </a:r>
          </a:p>
          <a:p>
            <a:pPr marL="444500" indent="-176213">
              <a:buFont typeface="Arial" panose="020B0604020202020204" pitchFamily="34" charset="0"/>
              <a:buChar char="•"/>
            </a:pPr>
            <a:r>
              <a:rPr lang="el-GR" dirty="0" err="1"/>
              <a:t>Εποπτικότητα</a:t>
            </a:r>
            <a:endParaRPr lang="el-GR" dirty="0"/>
          </a:p>
          <a:p>
            <a:pPr marL="444500" indent="-176213">
              <a:buFont typeface="Arial" panose="020B0604020202020204" pitchFamily="34" charset="0"/>
              <a:buChar char="•"/>
            </a:pPr>
            <a:r>
              <a:rPr lang="el-GR" dirty="0"/>
              <a:t>Συνεχής παρακολούθηση της διδασκαλίας</a:t>
            </a:r>
          </a:p>
          <a:p>
            <a:pPr marL="444500" indent="-176213">
              <a:buFont typeface="Arial" panose="020B0604020202020204" pitchFamily="34" charset="0"/>
              <a:buChar char="•"/>
            </a:pPr>
            <a:r>
              <a:rPr lang="el-GR" dirty="0"/>
              <a:t>Άσκηση – φθίνουσα </a:t>
            </a:r>
            <a:r>
              <a:rPr lang="el-GR" dirty="0" smtClean="0"/>
              <a:t>καθοδήγηση</a:t>
            </a:r>
          </a:p>
          <a:p>
            <a:pPr marL="444500" indent="-176213"/>
            <a:endParaRPr lang="el-GR" dirty="0" smtClean="0"/>
          </a:p>
          <a:p>
            <a:pPr marL="179388" indent="-176213"/>
            <a:r>
              <a:rPr lang="el-GR" b="1" dirty="0" smtClean="0"/>
              <a:t>Γ) Σχετικά με το περιεχόμενο της διδασκαλίας</a:t>
            </a:r>
          </a:p>
          <a:p>
            <a:pPr marL="179388" indent="-176213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7281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AutoShape 2"/>
          <p:cNvSpPr>
            <a:spLocks noChangeArrowheads="1"/>
          </p:cNvSpPr>
          <p:nvPr/>
        </p:nvSpPr>
        <p:spPr bwMode="auto">
          <a:xfrm>
            <a:off x="2667000" y="3200400"/>
            <a:ext cx="3810000" cy="1828800"/>
          </a:xfrm>
          <a:prstGeom prst="downArrowCallout">
            <a:avLst>
              <a:gd name="adj1" fmla="val 49653"/>
              <a:gd name="adj2" fmla="val 52083"/>
              <a:gd name="adj3" fmla="val 16769"/>
              <a:gd name="adj4" fmla="val 7354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>
          <a:xfrm>
            <a:off x="1638300" y="182563"/>
            <a:ext cx="5867400" cy="588962"/>
          </a:xfrm>
          <a:ln>
            <a:solidFill>
              <a:schemeClr val="tx1"/>
            </a:solidFill>
          </a:ln>
        </p:spPr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el-GR" sz="3200">
                <a:solidFill>
                  <a:schemeClr val="accent1">
                    <a:tint val="83000"/>
                    <a:satMod val="150000"/>
                  </a:schemeClr>
                </a:solidFill>
                <a:latin typeface="Arial" pitchFamily="34" charset="0"/>
              </a:rPr>
              <a:t>Στόχοι της μάθησης</a:t>
            </a:r>
            <a:endParaRPr lang="en-US" sz="3200">
              <a:solidFill>
                <a:schemeClr val="accent1">
                  <a:tint val="83000"/>
                  <a:satMod val="150000"/>
                </a:schemeClr>
              </a:solidFill>
              <a:latin typeface="Arial" pitchFamily="34" charset="0"/>
            </a:endParaRPr>
          </a:p>
        </p:txBody>
      </p:sp>
      <p:sp>
        <p:nvSpPr>
          <p:cNvPr id="27651" name="Text Box 4"/>
          <p:cNvSpPr txBox="1">
            <a:spLocks noChangeArrowheads="1"/>
          </p:cNvSpPr>
          <p:nvPr/>
        </p:nvSpPr>
        <p:spPr bwMode="auto">
          <a:xfrm>
            <a:off x="87313" y="5029200"/>
            <a:ext cx="74247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b="1">
                <a:latin typeface="Century Gothic" pitchFamily="34" charset="0"/>
              </a:rPr>
              <a:t>Παραδείγμ.: 	</a:t>
            </a:r>
            <a:r>
              <a:rPr lang="el-GR">
                <a:latin typeface="Century Gothic" pitchFamily="34" charset="0"/>
              </a:rPr>
              <a:t>ΓΛΩΣΣΑ: διάκριση κλίνω – κλείνω, παράγω – παραγάγω</a:t>
            </a:r>
          </a:p>
          <a:p>
            <a:r>
              <a:rPr lang="el-GR">
                <a:latin typeface="Century Gothic" pitchFamily="34" charset="0"/>
              </a:rPr>
              <a:t>	          	ΜΑΘΗΜΑΤΙΚΑ: από τις 10 αφαιρέσεις, σωστές τις 9</a:t>
            </a:r>
          </a:p>
          <a:p>
            <a:r>
              <a:rPr lang="el-GR">
                <a:latin typeface="Century Gothic" pitchFamily="34" charset="0"/>
              </a:rPr>
              <a:t> 	          	ΙΣΤΟΡΙΑ: αίτια και αφορμές του Πελοπονν/κού Πολέμου, </a:t>
            </a:r>
          </a:p>
          <a:p>
            <a:r>
              <a:rPr lang="el-GR">
                <a:latin typeface="Century Gothic" pitchFamily="34" charset="0"/>
              </a:rPr>
              <a:t>	          	ΦΥΣΙΚΗ: γιατί δε βουλιάζει το πλοίο; κ.λπ.</a:t>
            </a:r>
          </a:p>
        </p:txBody>
      </p:sp>
      <p:sp>
        <p:nvSpPr>
          <p:cNvPr id="27652" name="Text Box 6"/>
          <p:cNvSpPr txBox="1">
            <a:spLocks noChangeArrowheads="1"/>
          </p:cNvSpPr>
          <p:nvPr/>
        </p:nvSpPr>
        <p:spPr bwMode="auto">
          <a:xfrm>
            <a:off x="2895600" y="3886200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>
              <a:latin typeface="Century Gothic" pitchFamily="34" charset="0"/>
            </a:endParaRPr>
          </a:p>
        </p:txBody>
      </p:sp>
      <p:sp>
        <p:nvSpPr>
          <p:cNvPr id="27653" name="Text Box 7"/>
          <p:cNvSpPr txBox="1">
            <a:spLocks noChangeArrowheads="1"/>
          </p:cNvSpPr>
          <p:nvPr/>
        </p:nvSpPr>
        <p:spPr bwMode="auto">
          <a:xfrm>
            <a:off x="1638300" y="990600"/>
            <a:ext cx="5867400" cy="2051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3200"/>
              <a:t>Εξειδικεύουν την αλλαγή </a:t>
            </a:r>
          </a:p>
          <a:p>
            <a:pPr algn="ctr"/>
            <a:r>
              <a:rPr lang="el-GR" sz="3200"/>
              <a:t>της συμπεριφοράς του μαθητή </a:t>
            </a:r>
          </a:p>
          <a:p>
            <a:pPr algn="ctr"/>
            <a:r>
              <a:rPr lang="el-GR" sz="3200"/>
              <a:t>ως αποτέλεσμα </a:t>
            </a:r>
          </a:p>
          <a:p>
            <a:pPr algn="ctr"/>
            <a:r>
              <a:rPr lang="el-GR" sz="3200"/>
              <a:t>της σχολικής μάθησης</a:t>
            </a:r>
          </a:p>
        </p:txBody>
      </p:sp>
      <p:sp>
        <p:nvSpPr>
          <p:cNvPr id="27654" name="Text Box 8"/>
          <p:cNvSpPr txBox="1">
            <a:spLocks noChangeArrowheads="1"/>
          </p:cNvSpPr>
          <p:nvPr/>
        </p:nvSpPr>
        <p:spPr bwMode="auto">
          <a:xfrm>
            <a:off x="2324100" y="3276600"/>
            <a:ext cx="4495800" cy="126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l-GR" sz="3200">
                <a:solidFill>
                  <a:srgbClr val="000000"/>
                </a:solidFill>
              </a:rPr>
              <a:t>Τι συγκεκριμένο θέλουμε να μάθουν </a:t>
            </a:r>
          </a:p>
          <a:p>
            <a:pPr algn="ctr">
              <a:lnSpc>
                <a:spcPct val="80000"/>
              </a:lnSpc>
            </a:pPr>
            <a:r>
              <a:rPr lang="el-GR" sz="3200">
                <a:solidFill>
                  <a:srgbClr val="000000"/>
                </a:solidFill>
              </a:rPr>
              <a:t>οι μαθητές;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Oval 9"/>
          <p:cNvSpPr>
            <a:spLocks noChangeArrowheads="1"/>
          </p:cNvSpPr>
          <p:nvPr/>
        </p:nvSpPr>
        <p:spPr bwMode="auto">
          <a:xfrm>
            <a:off x="304800" y="692150"/>
            <a:ext cx="8534400" cy="5867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8674" name="Oval 2"/>
          <p:cNvSpPr>
            <a:spLocks noChangeArrowheads="1"/>
          </p:cNvSpPr>
          <p:nvPr/>
        </p:nvSpPr>
        <p:spPr bwMode="auto">
          <a:xfrm>
            <a:off x="1042988" y="1447800"/>
            <a:ext cx="7058025" cy="4535488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8675" name="Oval 3"/>
          <p:cNvSpPr>
            <a:spLocks noChangeArrowheads="1"/>
          </p:cNvSpPr>
          <p:nvPr/>
        </p:nvSpPr>
        <p:spPr bwMode="auto">
          <a:xfrm>
            <a:off x="2162175" y="2514600"/>
            <a:ext cx="4818063" cy="2519363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3167063" y="3429000"/>
            <a:ext cx="2808287" cy="935038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8677" name="WordArt 6"/>
          <p:cNvSpPr>
            <a:spLocks noChangeArrowheads="1" noChangeShapeType="1" noTextEdit="1"/>
          </p:cNvSpPr>
          <p:nvPr/>
        </p:nvSpPr>
        <p:spPr bwMode="auto">
          <a:xfrm>
            <a:off x="2968625" y="3048000"/>
            <a:ext cx="3205163" cy="762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l-GR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Στόχοι της διδασκαλίας</a:t>
            </a:r>
          </a:p>
        </p:txBody>
      </p:sp>
      <p:sp>
        <p:nvSpPr>
          <p:cNvPr id="28678" name="WordArt 7"/>
          <p:cNvSpPr>
            <a:spLocks noChangeArrowheads="1" noChangeShapeType="1" noTextEdit="1"/>
          </p:cNvSpPr>
          <p:nvPr/>
        </p:nvSpPr>
        <p:spPr bwMode="auto">
          <a:xfrm>
            <a:off x="2411413" y="2078038"/>
            <a:ext cx="4319587" cy="1350962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l-GR" sz="20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Σκοποί του μαθήματος </a:t>
            </a:r>
          </a:p>
        </p:txBody>
      </p:sp>
      <p:sp>
        <p:nvSpPr>
          <p:cNvPr id="28679" name="Text Box 8"/>
          <p:cNvSpPr txBox="1">
            <a:spLocks noChangeArrowheads="1"/>
          </p:cNvSpPr>
          <p:nvPr/>
        </p:nvSpPr>
        <p:spPr bwMode="auto">
          <a:xfrm>
            <a:off x="3352800" y="36195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>
                <a:solidFill>
                  <a:srgbClr val="000000"/>
                </a:solidFill>
              </a:rPr>
              <a:t>Στόχοι μάθησης</a:t>
            </a:r>
          </a:p>
        </p:txBody>
      </p:sp>
      <p:sp>
        <p:nvSpPr>
          <p:cNvPr id="28680" name="WordArt 10"/>
          <p:cNvSpPr>
            <a:spLocks noChangeArrowheads="1" noChangeShapeType="1" noTextEdit="1"/>
          </p:cNvSpPr>
          <p:nvPr/>
        </p:nvSpPr>
        <p:spPr bwMode="auto">
          <a:xfrm>
            <a:off x="2905125" y="1066800"/>
            <a:ext cx="3333750" cy="5715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l-GR" sz="3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Σκοποί αγωγής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89038" y="1266825"/>
            <a:ext cx="6480175" cy="650875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el-GR" sz="3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Δομή των μαθησιακών στόχων</a:t>
            </a:r>
          </a:p>
        </p:txBody>
      </p:sp>
      <p:sp>
        <p:nvSpPr>
          <p:cNvPr id="29698" name="Text Box 3"/>
          <p:cNvSpPr txBox="1">
            <a:spLocks noChangeArrowheads="1"/>
          </p:cNvSpPr>
          <p:nvPr/>
        </p:nvSpPr>
        <p:spPr bwMode="auto">
          <a:xfrm>
            <a:off x="973138" y="3284538"/>
            <a:ext cx="1508125" cy="528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800"/>
              <a:t>Ατομικοί</a:t>
            </a:r>
          </a:p>
        </p:txBody>
      </p:sp>
      <p:sp>
        <p:nvSpPr>
          <p:cNvPr id="29699" name="Text Box 4"/>
          <p:cNvSpPr txBox="1">
            <a:spLocks noChangeArrowheads="1"/>
          </p:cNvSpPr>
          <p:nvPr/>
        </p:nvSpPr>
        <p:spPr bwMode="auto">
          <a:xfrm>
            <a:off x="3132138" y="4652963"/>
            <a:ext cx="2592387" cy="528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2800"/>
              <a:t>Ανταγωνιστικοί</a:t>
            </a:r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6516688" y="3357563"/>
            <a:ext cx="2205037" cy="528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800"/>
              <a:t>Συνεργατικοί</a:t>
            </a:r>
          </a:p>
        </p:txBody>
      </p:sp>
      <p:cxnSp>
        <p:nvCxnSpPr>
          <p:cNvPr id="29701" name="AutoShape 6"/>
          <p:cNvCxnSpPr>
            <a:cxnSpLocks noChangeShapeType="1"/>
            <a:stCxn id="58370" idx="2"/>
            <a:endCxn id="29698" idx="0"/>
          </p:cNvCxnSpPr>
          <p:nvPr/>
        </p:nvCxnSpPr>
        <p:spPr bwMode="auto">
          <a:xfrm flipH="1">
            <a:off x="1727200" y="1917700"/>
            <a:ext cx="2701925" cy="13668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9702" name="AutoShape 7"/>
          <p:cNvCxnSpPr>
            <a:cxnSpLocks noChangeShapeType="1"/>
            <a:stCxn id="58370" idx="2"/>
            <a:endCxn id="29699" idx="0"/>
          </p:cNvCxnSpPr>
          <p:nvPr/>
        </p:nvCxnSpPr>
        <p:spPr bwMode="auto">
          <a:xfrm>
            <a:off x="4429125" y="1917700"/>
            <a:ext cx="0" cy="2735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9703" name="AutoShape 8"/>
          <p:cNvCxnSpPr>
            <a:cxnSpLocks noChangeShapeType="1"/>
            <a:stCxn id="58370" idx="2"/>
            <a:endCxn id="29700" idx="0"/>
          </p:cNvCxnSpPr>
          <p:nvPr/>
        </p:nvCxnSpPr>
        <p:spPr bwMode="auto">
          <a:xfrm>
            <a:off x="4429125" y="1917700"/>
            <a:ext cx="3190875" cy="14398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AutoShape 2"/>
          <p:cNvSpPr>
            <a:spLocks noChangeArrowheads="1"/>
          </p:cNvSpPr>
          <p:nvPr/>
        </p:nvSpPr>
        <p:spPr bwMode="auto">
          <a:xfrm>
            <a:off x="1187450" y="2276475"/>
            <a:ext cx="1655763" cy="1152525"/>
          </a:xfrm>
          <a:prstGeom prst="downArrowCallout">
            <a:avLst>
              <a:gd name="adj1" fmla="val 35916"/>
              <a:gd name="adj2" fmla="val 35916"/>
              <a:gd name="adj3" fmla="val 16667"/>
              <a:gd name="adj4" fmla="val 66667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30722" name="AutoShape 3"/>
          <p:cNvSpPr>
            <a:spLocks noChangeArrowheads="1"/>
          </p:cNvSpPr>
          <p:nvPr/>
        </p:nvSpPr>
        <p:spPr bwMode="auto">
          <a:xfrm>
            <a:off x="5219700" y="2276475"/>
            <a:ext cx="2520950" cy="1152525"/>
          </a:xfrm>
          <a:prstGeom prst="downArrowCallout">
            <a:avLst>
              <a:gd name="adj1" fmla="val 54683"/>
              <a:gd name="adj2" fmla="val 54683"/>
              <a:gd name="adj3" fmla="val 16667"/>
              <a:gd name="adj4" fmla="val 66667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title"/>
          </p:nvPr>
        </p:nvSpPr>
        <p:spPr>
          <a:xfrm>
            <a:off x="1371600" y="533400"/>
            <a:ext cx="6400800" cy="711200"/>
          </a:xfrm>
          <a:ln>
            <a:solidFill>
              <a:schemeClr val="tx1"/>
            </a:solidFill>
          </a:ln>
        </p:spPr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el-GR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>Μαθησιακοί στόχοι (Ι)</a:t>
            </a:r>
          </a:p>
        </p:txBody>
      </p:sp>
      <p:sp>
        <p:nvSpPr>
          <p:cNvPr id="30724" name="Text Box 5"/>
          <p:cNvSpPr txBox="1">
            <a:spLocks noChangeArrowheads="1"/>
          </p:cNvSpPr>
          <p:nvPr/>
        </p:nvSpPr>
        <p:spPr bwMode="auto">
          <a:xfrm>
            <a:off x="1258888" y="2349500"/>
            <a:ext cx="149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800">
                <a:solidFill>
                  <a:srgbClr val="000000"/>
                </a:solidFill>
              </a:rPr>
              <a:t>Ατομικοί</a:t>
            </a:r>
          </a:p>
        </p:txBody>
      </p:sp>
      <p:sp>
        <p:nvSpPr>
          <p:cNvPr id="30725" name="Text Box 6"/>
          <p:cNvSpPr txBox="1">
            <a:spLocks noChangeArrowheads="1"/>
          </p:cNvSpPr>
          <p:nvPr/>
        </p:nvSpPr>
        <p:spPr bwMode="auto">
          <a:xfrm>
            <a:off x="0" y="3789363"/>
            <a:ext cx="401161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/>
              <a:t> Ορίζονται βάσει κριτηρίων</a:t>
            </a:r>
          </a:p>
          <a:p>
            <a:pPr>
              <a:buFont typeface="Wingdings" pitchFamily="2" charset="2"/>
              <a:buChar char="ü"/>
            </a:pPr>
            <a:r>
              <a:rPr lang="el-GR"/>
              <a:t>Τα αποτελέσματα</a:t>
            </a:r>
          </a:p>
          <a:p>
            <a:pPr>
              <a:buFont typeface="Wingdings" pitchFamily="2" charset="2"/>
              <a:buNone/>
            </a:pPr>
            <a:r>
              <a:rPr lang="el-GR"/>
              <a:t>   αξιολογούνται με βάση τις </a:t>
            </a:r>
          </a:p>
          <a:p>
            <a:pPr>
              <a:buFont typeface="Wingdings" pitchFamily="2" charset="2"/>
              <a:buNone/>
            </a:pPr>
            <a:r>
              <a:rPr lang="el-GR"/>
              <a:t>   παρελθούσες επιδόσεις  </a:t>
            </a:r>
          </a:p>
        </p:txBody>
      </p:sp>
      <p:sp>
        <p:nvSpPr>
          <p:cNvPr id="30726" name="Text Box 7"/>
          <p:cNvSpPr txBox="1">
            <a:spLocks noChangeArrowheads="1"/>
          </p:cNvSpPr>
          <p:nvPr/>
        </p:nvSpPr>
        <p:spPr bwMode="auto">
          <a:xfrm>
            <a:off x="6711950" y="24399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l-GR"/>
          </a:p>
        </p:txBody>
      </p:sp>
      <p:sp>
        <p:nvSpPr>
          <p:cNvPr id="30727" name="Text Box 8"/>
          <p:cNvSpPr txBox="1">
            <a:spLocks noChangeArrowheads="1"/>
          </p:cNvSpPr>
          <p:nvPr/>
        </p:nvSpPr>
        <p:spPr bwMode="auto">
          <a:xfrm>
            <a:off x="5219700" y="2420938"/>
            <a:ext cx="25923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2800">
                <a:solidFill>
                  <a:srgbClr val="000000"/>
                </a:solidFill>
              </a:rPr>
              <a:t>Ανταγωνιστικοί</a:t>
            </a:r>
          </a:p>
        </p:txBody>
      </p:sp>
      <p:sp>
        <p:nvSpPr>
          <p:cNvPr id="30728" name="Text Box 9"/>
          <p:cNvSpPr txBox="1">
            <a:spLocks noChangeArrowheads="1"/>
          </p:cNvSpPr>
          <p:nvPr/>
        </p:nvSpPr>
        <p:spPr bwMode="auto">
          <a:xfrm>
            <a:off x="4356100" y="3789363"/>
            <a:ext cx="4560888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l-GR"/>
              <a:t>Ο ανταγωνισμός: </a:t>
            </a:r>
          </a:p>
          <a:p>
            <a:pPr>
              <a:buFont typeface="Wingdings" pitchFamily="2" charset="2"/>
              <a:buChar char="ü"/>
            </a:pPr>
            <a:r>
              <a:rPr lang="el-GR"/>
              <a:t>Δεν αυξάνει τις επιδόσεις</a:t>
            </a:r>
          </a:p>
          <a:p>
            <a:pPr>
              <a:buFont typeface="Wingdings" pitchFamily="2" charset="2"/>
              <a:buChar char="ü"/>
            </a:pPr>
            <a:r>
              <a:rPr lang="el-GR"/>
              <a:t> Προκαλεί άγχος</a:t>
            </a:r>
          </a:p>
          <a:p>
            <a:pPr>
              <a:buFont typeface="Wingdings" pitchFamily="2" charset="2"/>
              <a:buChar char="ü"/>
            </a:pPr>
            <a:r>
              <a:rPr lang="el-GR"/>
              <a:t> Ενισχύει την καχυποψία</a:t>
            </a:r>
          </a:p>
          <a:p>
            <a:pPr>
              <a:buFont typeface="Wingdings" pitchFamily="2" charset="2"/>
              <a:buChar char="ü"/>
            </a:pPr>
            <a:r>
              <a:rPr lang="el-GR"/>
              <a:t> Απομονώνει τους ανθρώπους</a:t>
            </a:r>
          </a:p>
          <a:p>
            <a:pPr>
              <a:buFont typeface="Wingdings" pitchFamily="2" charset="2"/>
              <a:buChar char="ü"/>
            </a:pPr>
            <a:r>
              <a:rPr lang="el-GR"/>
              <a:t> Δεν προάγει την αριστεία  </a:t>
            </a:r>
          </a:p>
        </p:txBody>
      </p:sp>
      <p:cxnSp>
        <p:nvCxnSpPr>
          <p:cNvPr id="30729" name="AutoShape 10"/>
          <p:cNvCxnSpPr>
            <a:cxnSpLocks noChangeShapeType="1"/>
            <a:stCxn id="59396" idx="2"/>
            <a:endCxn id="30721" idx="0"/>
          </p:cNvCxnSpPr>
          <p:nvPr/>
        </p:nvCxnSpPr>
        <p:spPr bwMode="auto">
          <a:xfrm flipH="1">
            <a:off x="2016125" y="1244600"/>
            <a:ext cx="2555875" cy="10318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0730" name="AutoShape 11"/>
          <p:cNvCxnSpPr>
            <a:cxnSpLocks noChangeShapeType="1"/>
            <a:stCxn id="59396" idx="2"/>
          </p:cNvCxnSpPr>
          <p:nvPr/>
        </p:nvCxnSpPr>
        <p:spPr bwMode="auto">
          <a:xfrm>
            <a:off x="4572000" y="1244600"/>
            <a:ext cx="1831975" cy="10668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010400" cy="66675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el-GR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>Μαθησιακοί στόχοι (ΙΙ)</a:t>
            </a:r>
          </a:p>
        </p:txBody>
      </p:sp>
      <p:sp>
        <p:nvSpPr>
          <p:cNvPr id="31746" name="Text Box 3"/>
          <p:cNvSpPr txBox="1">
            <a:spLocks noChangeArrowheads="1"/>
          </p:cNvSpPr>
          <p:nvPr/>
        </p:nvSpPr>
        <p:spPr bwMode="auto">
          <a:xfrm>
            <a:off x="3111500" y="20081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l-GR"/>
          </a:p>
        </p:txBody>
      </p:sp>
      <p:sp>
        <p:nvSpPr>
          <p:cNvPr id="31747" name="AutoShape 4"/>
          <p:cNvSpPr>
            <a:spLocks noChangeArrowheads="1"/>
          </p:cNvSpPr>
          <p:nvPr/>
        </p:nvSpPr>
        <p:spPr bwMode="auto">
          <a:xfrm>
            <a:off x="3200400" y="1371600"/>
            <a:ext cx="2520950" cy="1152525"/>
          </a:xfrm>
          <a:prstGeom prst="downArrowCallout">
            <a:avLst>
              <a:gd name="adj1" fmla="val 54683"/>
              <a:gd name="adj2" fmla="val 54683"/>
              <a:gd name="adj3" fmla="val 16667"/>
              <a:gd name="adj4" fmla="val 6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2800">
                <a:solidFill>
                  <a:srgbClr val="000000"/>
                </a:solidFill>
              </a:rPr>
              <a:t>Συνεργατικοί</a:t>
            </a:r>
          </a:p>
        </p:txBody>
      </p:sp>
      <p:sp>
        <p:nvSpPr>
          <p:cNvPr id="31748" name="Text Box 5"/>
          <p:cNvSpPr txBox="1">
            <a:spLocks noChangeArrowheads="1"/>
          </p:cNvSpPr>
          <p:nvPr/>
        </p:nvSpPr>
        <p:spPr bwMode="auto">
          <a:xfrm>
            <a:off x="755650" y="2636838"/>
            <a:ext cx="8012113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/>
              <a:t> Συνδυάζουν ατομικές και ομαδικές επιδιώξεις</a:t>
            </a:r>
          </a:p>
          <a:p>
            <a:pPr>
              <a:buFont typeface="Wingdings" pitchFamily="2" charset="2"/>
              <a:buChar char="ü"/>
            </a:pPr>
            <a:r>
              <a:rPr lang="el-GR"/>
              <a:t> Καλλιεργούν βασικές δεξιότητες</a:t>
            </a:r>
          </a:p>
          <a:p>
            <a:pPr>
              <a:buFont typeface="Wingdings" pitchFamily="2" charset="2"/>
              <a:buChar char="ü"/>
            </a:pPr>
            <a:r>
              <a:rPr lang="el-GR"/>
              <a:t> Ενδείκνυνται για το δημοτικό σχολείο και το γυμνάσιο</a:t>
            </a:r>
          </a:p>
          <a:p>
            <a:pPr>
              <a:buFont typeface="Wingdings" pitchFamily="2" charset="2"/>
              <a:buChar char="ü"/>
            </a:pPr>
            <a:r>
              <a:rPr lang="el-GR"/>
              <a:t> Προάγουν τη διαπολιτισμική αντίληψη</a:t>
            </a:r>
          </a:p>
          <a:p>
            <a:pPr>
              <a:buFont typeface="Wingdings" pitchFamily="2" charset="2"/>
              <a:buChar char="ü"/>
            </a:pPr>
            <a:r>
              <a:rPr lang="el-GR"/>
              <a:t> Αυξάνουν την αποδοχή των υστερούντων μαθητών</a:t>
            </a:r>
          </a:p>
          <a:p>
            <a:pPr>
              <a:buFont typeface="Wingdings" pitchFamily="2" charset="2"/>
              <a:buChar char="ü"/>
            </a:pPr>
            <a:r>
              <a:rPr lang="el-GR"/>
              <a:t> Αυξάνουν τη φιλικότητα στις σχέσεις</a:t>
            </a:r>
          </a:p>
          <a:p>
            <a:pPr>
              <a:buFont typeface="Wingdings" pitchFamily="2" charset="2"/>
              <a:buChar char="ü"/>
            </a:pPr>
            <a:r>
              <a:rPr lang="el-GR"/>
              <a:t> Βελτιώνουν την αυτοεκτίμηση</a:t>
            </a:r>
          </a:p>
          <a:p>
            <a:pPr>
              <a:buFont typeface="Wingdings" pitchFamily="2" charset="2"/>
              <a:buChar char="ü"/>
            </a:pPr>
            <a:r>
              <a:rPr lang="el-GR"/>
              <a:t> Καλλιεργούν θετική στάση για το σχολείο και το μάθημα</a:t>
            </a:r>
          </a:p>
          <a:p>
            <a:pPr>
              <a:buFont typeface="Wingdings" pitchFamily="2" charset="2"/>
              <a:buChar char="ü"/>
            </a:pPr>
            <a:r>
              <a:rPr lang="el-GR"/>
              <a:t> Αυξάνουν το χρόνο των εργασιών για το μάθημα</a:t>
            </a:r>
          </a:p>
          <a:p>
            <a:pPr>
              <a:buFont typeface="Wingdings" pitchFamily="2" charset="2"/>
              <a:buChar char="ü"/>
            </a:pPr>
            <a:r>
              <a:rPr lang="el-GR"/>
              <a:t> Βελτιώνουν την προσοχή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04864"/>
            <a:ext cx="7772400" cy="144145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el-GR" sz="4000" b="1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Times New Roman" pitchFamily="18" charset="0"/>
              </a:rPr>
              <a:t>Α. Σκοποί</a:t>
            </a:r>
            <a:r>
              <a:rPr lang="el-GR" sz="4000" b="1" dirty="0">
                <a:solidFill>
                  <a:schemeClr val="accent1">
                    <a:tint val="83000"/>
                    <a:satMod val="150000"/>
                  </a:schemeClr>
                </a:solidFill>
                <a:cs typeface="Times New Roman" pitchFamily="18" charset="0"/>
              </a:rPr>
              <a:t>, στόχοι και περιεχόμενα της διδασκαλίας</a:t>
            </a:r>
            <a:r>
              <a:rPr lang="el-GR" sz="4000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 </a:t>
            </a:r>
          </a:p>
        </p:txBody>
      </p:sp>
      <p:sp>
        <p:nvSpPr>
          <p:cNvPr id="16386" name="2 - TextBox"/>
          <p:cNvSpPr txBox="1">
            <a:spLocks noChangeArrowheads="1"/>
          </p:cNvSpPr>
          <p:nvPr/>
        </p:nvSpPr>
        <p:spPr bwMode="auto">
          <a:xfrm>
            <a:off x="2933700" y="4508500"/>
            <a:ext cx="3276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2800" b="1">
                <a:latin typeface="Century Gothic" pitchFamily="34" charset="0"/>
              </a:rPr>
              <a:t>Η οργάνωση του </a:t>
            </a:r>
          </a:p>
        </p:txBody>
      </p:sp>
      <p:sp>
        <p:nvSpPr>
          <p:cNvPr id="16387" name="3 - TextBox"/>
          <p:cNvSpPr txBox="1">
            <a:spLocks noChangeArrowheads="1"/>
          </p:cNvSpPr>
          <p:nvPr/>
        </p:nvSpPr>
        <p:spPr bwMode="auto">
          <a:xfrm>
            <a:off x="4067175" y="5589588"/>
            <a:ext cx="1009650" cy="5222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2800" b="1">
                <a:latin typeface="Century Gothic" pitchFamily="34" charset="0"/>
              </a:rPr>
              <a:t>«τι»;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228600"/>
            <a:ext cx="5029200" cy="771525"/>
          </a:xfrm>
          <a:ln>
            <a:solidFill>
              <a:schemeClr val="tx2"/>
            </a:solidFill>
          </a:ln>
        </p:spPr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el-GR">
                <a:solidFill>
                  <a:schemeClr val="accent1">
                    <a:tint val="83000"/>
                    <a:satMod val="150000"/>
                  </a:schemeClr>
                </a:solidFill>
              </a:rPr>
              <a:t>Ερωτήματα:</a:t>
            </a:r>
          </a:p>
        </p:txBody>
      </p:sp>
      <p:sp>
        <p:nvSpPr>
          <p:cNvPr id="32770" name="Text Box 3"/>
          <p:cNvSpPr txBox="1">
            <a:spLocks noChangeArrowheads="1"/>
          </p:cNvSpPr>
          <p:nvPr/>
        </p:nvSpPr>
        <p:spPr bwMode="auto">
          <a:xfrm>
            <a:off x="419100" y="1066800"/>
            <a:ext cx="8305800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lnSpc>
                <a:spcPct val="90000"/>
              </a:lnSpc>
              <a:spcBef>
                <a:spcPct val="20000"/>
              </a:spcBef>
              <a:buFontTx/>
              <a:buAutoNum type="arabicPeriod"/>
            </a:pPr>
            <a:r>
              <a:rPr lang="el-GR" sz="2800">
                <a:latin typeface="Century Gothic" pitchFamily="34" charset="0"/>
              </a:rPr>
              <a:t>Από τους μαθησιακούς στόχους που είδαμε, σε ποια κατηγορία ανήκουν οι πιο αποτελεσματικοί; Γιατί;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FontTx/>
              <a:buAutoNum type="arabicPeriod"/>
            </a:pPr>
            <a:r>
              <a:rPr lang="el-GR" sz="2800">
                <a:latin typeface="Century Gothic" pitchFamily="34" charset="0"/>
              </a:rPr>
              <a:t>Επιδιώκονται οι στόχοι αυτοί μέσα από το σχολικό μας σύστημα ή όχι; Γιατί;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FontTx/>
              <a:buAutoNum type="arabicPeriod"/>
            </a:pPr>
            <a:r>
              <a:rPr lang="el-GR" sz="2800">
                <a:latin typeface="Century Gothic" pitchFamily="34" charset="0"/>
              </a:rPr>
              <a:t>Για τη διαμόρφωση των Προγραμμάτων Διδασκαλίας πόσο λαμβάνονται υπόψη οι ανάγκες και τα ενδιαφέροντα των μαθητών; (Δικαιολόγηση)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FontTx/>
              <a:buAutoNum type="arabicPeriod"/>
            </a:pPr>
            <a:r>
              <a:rPr lang="el-GR" sz="2800">
                <a:latin typeface="Century Gothic" pitchFamily="34" charset="0"/>
              </a:rPr>
              <a:t>Για τη διαμόρφωση των Προγραμμάτων Διδασκαλίας πόσο λαμβάνονται υπόψη οι κοινωνικές συνθήκες; (Δικαιολόγηση)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ChangeArrowheads="1"/>
          </p:cNvSpPr>
          <p:nvPr/>
        </p:nvSpPr>
        <p:spPr bwMode="auto">
          <a:xfrm>
            <a:off x="5181600" y="2362200"/>
            <a:ext cx="3657600" cy="3124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33794" name="Oval 6"/>
          <p:cNvSpPr>
            <a:spLocks noChangeArrowheads="1"/>
          </p:cNvSpPr>
          <p:nvPr/>
        </p:nvSpPr>
        <p:spPr bwMode="auto">
          <a:xfrm>
            <a:off x="152400" y="1981200"/>
            <a:ext cx="3886200" cy="411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363538"/>
            <a:ext cx="5029200" cy="1200150"/>
          </a:xfrm>
          <a:ln>
            <a:solidFill>
              <a:schemeClr val="tx1"/>
            </a:solidFill>
          </a:ln>
        </p:spPr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el-GR" sz="3600">
                <a:solidFill>
                  <a:schemeClr val="accent1">
                    <a:tint val="83000"/>
                    <a:satMod val="150000"/>
                  </a:schemeClr>
                </a:solidFill>
              </a:rPr>
              <a:t>Εκπαιδευτική αντίφαση</a:t>
            </a:r>
          </a:p>
        </p:txBody>
      </p:sp>
      <p:sp>
        <p:nvSpPr>
          <p:cNvPr id="33796" name="Text Box 3"/>
          <p:cNvSpPr txBox="1">
            <a:spLocks noChangeArrowheads="1"/>
          </p:cNvSpPr>
          <p:nvPr/>
        </p:nvSpPr>
        <p:spPr bwMode="auto">
          <a:xfrm>
            <a:off x="457200" y="2362200"/>
            <a:ext cx="3810000" cy="288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3600" b="1">
                <a:solidFill>
                  <a:schemeClr val="tx2"/>
                </a:solidFill>
                <a:latin typeface="Garamond" pitchFamily="18" charset="0"/>
              </a:rPr>
              <a:t>     Ζητούμενα: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l-GR" sz="3200"/>
              <a:t> </a:t>
            </a:r>
            <a:r>
              <a:rPr lang="el-GR" sz="3200" b="1">
                <a:latin typeface="Garamond" pitchFamily="18" charset="0"/>
              </a:rPr>
              <a:t>ενεργητική μάθηση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l-GR" sz="3200" b="1">
                <a:latin typeface="Garamond" pitchFamily="18" charset="0"/>
              </a:rPr>
              <a:t> καλλιέργεια δημιουργικότητας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l-GR" sz="3200" b="1">
                <a:latin typeface="Garamond" pitchFamily="18" charset="0"/>
              </a:rPr>
              <a:t> πρωτοτυπία</a:t>
            </a: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5334000" y="2514600"/>
            <a:ext cx="3352800" cy="2832100"/>
          </a:xfrm>
          <a:prstGeom prst="rect">
            <a:avLst/>
          </a:prstGeom>
          <a:noFill/>
          <a:ln w="5715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3200">
                <a:solidFill>
                  <a:schemeClr val="tx2"/>
                </a:solidFill>
              </a:rPr>
              <a:t>Επιδιωκόμενα: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l-GR" sz="3200"/>
              <a:t> ομοιομορφία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l-GR" sz="3200"/>
              <a:t> συνήθεια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l-GR" sz="3200"/>
              <a:t> επανάληψη</a:t>
            </a:r>
          </a:p>
        </p:txBody>
      </p:sp>
      <p:sp>
        <p:nvSpPr>
          <p:cNvPr id="33798" name="AutoShape 5"/>
          <p:cNvSpPr>
            <a:spLocks noChangeArrowheads="1"/>
          </p:cNvSpPr>
          <p:nvPr/>
        </p:nvSpPr>
        <p:spPr bwMode="auto">
          <a:xfrm>
            <a:off x="4114800" y="3810000"/>
            <a:ext cx="914400" cy="381000"/>
          </a:xfrm>
          <a:prstGeom prst="leftRightArrow">
            <a:avLst>
              <a:gd name="adj1" fmla="val 50000"/>
              <a:gd name="adj2" fmla="val 48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41350"/>
          </a:xfrm>
        </p:spPr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el-GR" sz="3600">
                <a:solidFill>
                  <a:schemeClr val="tx1"/>
                </a:solidFill>
              </a:rPr>
              <a:t>ΣΚΕΨΟΥ:</a:t>
            </a:r>
          </a:p>
        </p:txBody>
      </p:sp>
      <p:sp>
        <p:nvSpPr>
          <p:cNvPr id="34818" name="Text Box 3"/>
          <p:cNvSpPr txBox="1">
            <a:spLocks noChangeArrowheads="1"/>
          </p:cNvSpPr>
          <p:nvPr/>
        </p:nvSpPr>
        <p:spPr bwMode="auto">
          <a:xfrm>
            <a:off x="647700" y="1066800"/>
            <a:ext cx="7848600" cy="454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buFontTx/>
              <a:buChar char="•"/>
            </a:pPr>
            <a:r>
              <a:rPr lang="el-GR" sz="3200">
                <a:latin typeface="Century Gothic" pitchFamily="34" charset="0"/>
              </a:rPr>
              <a:t> </a:t>
            </a:r>
            <a:r>
              <a:rPr lang="el-GR" sz="2800">
                <a:latin typeface="Century Gothic" pitchFamily="34" charset="0"/>
              </a:rPr>
              <a:t>Η ομοιομορφία, η συνήθεια και η επανάληψη εναρμονίζονται με τη δημοκρατία, την πολυφωνία και τον πλουραλισμό;</a:t>
            </a:r>
          </a:p>
          <a:p>
            <a:pPr>
              <a:lnSpc>
                <a:spcPct val="85000"/>
              </a:lnSpc>
            </a:pPr>
            <a:endParaRPr lang="el-GR" sz="2800">
              <a:latin typeface="Century Gothic" pitchFamily="34" charset="0"/>
            </a:endParaRPr>
          </a:p>
          <a:p>
            <a:pPr>
              <a:lnSpc>
                <a:spcPct val="85000"/>
              </a:lnSpc>
            </a:pPr>
            <a:endParaRPr lang="el-GR" sz="2800">
              <a:latin typeface="Century Gothic" pitchFamily="34" charset="0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l-GR" sz="2800">
                <a:latin typeface="Century Gothic" pitchFamily="34" charset="0"/>
              </a:rPr>
              <a:t> Έχεις εκπαιδευτικές προτάσεις για την άρση αυτής της αντίφασης; </a:t>
            </a:r>
          </a:p>
          <a:p>
            <a:pPr>
              <a:lnSpc>
                <a:spcPct val="85000"/>
              </a:lnSpc>
            </a:pPr>
            <a:endParaRPr lang="el-GR" sz="2800">
              <a:latin typeface="Century Gothic" pitchFamily="34" charset="0"/>
            </a:endParaRPr>
          </a:p>
          <a:p>
            <a:pPr>
              <a:lnSpc>
                <a:spcPct val="85000"/>
              </a:lnSpc>
            </a:pPr>
            <a:endParaRPr lang="el-GR" sz="2800">
              <a:latin typeface="Century Gothic" pitchFamily="34" charset="0"/>
            </a:endParaRPr>
          </a:p>
          <a:p>
            <a:pPr>
              <a:lnSpc>
                <a:spcPct val="85000"/>
              </a:lnSpc>
              <a:buFontTx/>
              <a:buChar char="•"/>
            </a:pPr>
            <a:r>
              <a:rPr lang="el-GR" sz="2800">
                <a:latin typeface="Century Gothic" pitchFamily="34" charset="0"/>
              </a:rPr>
              <a:t> Ως δασκάλα/ος, πώς θα μπορέσεις να επιδιώξεις στόχους που να συνδέονται με τη  συναισθηματική και την ψυχοκινητική περιοχή των μαθητών;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4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3A3C3F-3D86-46CC-B402-E6DFB04E9B2A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l-GR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09800"/>
            <a:ext cx="7716838" cy="1447800"/>
          </a:xfrm>
          <a:ln w="57150">
            <a:solidFill>
              <a:schemeClr val="tx2"/>
            </a:solidFill>
          </a:ln>
        </p:spPr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el-GR" b="1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Times New Roman" pitchFamily="18" charset="0"/>
              </a:rPr>
              <a:t>Β. Μέθοδοι</a:t>
            </a:r>
            <a:r>
              <a:rPr lang="el-GR" b="1" dirty="0">
                <a:solidFill>
                  <a:schemeClr val="accent1">
                    <a:tint val="83000"/>
                    <a:satMod val="150000"/>
                  </a:schemeClr>
                </a:solidFill>
                <a:cs typeface="Times New Roman" pitchFamily="18" charset="0"/>
              </a:rPr>
              <a:t>, μορφές και μέσα διδασκαλίας</a:t>
            </a:r>
            <a:r>
              <a:rPr lang="el-GR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 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3238500" y="4343400"/>
            <a:ext cx="2667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800" b="1">
                <a:latin typeface="Century Gothic" pitchFamily="34" charset="0"/>
              </a:rPr>
              <a:t>Η οργάνωση του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3932238" y="5257800"/>
            <a:ext cx="1279525" cy="523875"/>
          </a:xfrm>
          <a:prstGeom prst="rect">
            <a:avLst/>
          </a:prstGeom>
          <a:solidFill>
            <a:srgbClr val="9999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800" b="1">
                <a:latin typeface="Century Gothic" pitchFamily="34" charset="0"/>
              </a:rPr>
              <a:t>«πώς;»</a:t>
            </a:r>
            <a:endParaRPr lang="el-GR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4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4A425CE-E3AA-4FF4-90ED-7D59B4BA6141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l-GR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1717675" y="609600"/>
            <a:ext cx="5707063" cy="1143000"/>
          </a:xfrm>
        </p:spPr>
        <p:txBody>
          <a:bodyPr>
            <a:normAutofit fontScale="90000"/>
          </a:bodyPr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el-GR">
                <a:solidFill>
                  <a:schemeClr val="accent1">
                    <a:tint val="83000"/>
                    <a:satMod val="150000"/>
                  </a:schemeClr>
                </a:solidFill>
              </a:rPr>
              <a:t>Μέθοδος διδασκαλίας</a:t>
            </a:r>
          </a:p>
        </p:txBody>
      </p:sp>
      <p:sp>
        <p:nvSpPr>
          <p:cNvPr id="37891" name="Text Box 4"/>
          <p:cNvSpPr txBox="1">
            <a:spLocks noChangeArrowheads="1"/>
          </p:cNvSpPr>
          <p:nvPr/>
        </p:nvSpPr>
        <p:spPr bwMode="auto">
          <a:xfrm flipH="1">
            <a:off x="304800" y="2286000"/>
            <a:ext cx="8458200" cy="320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3200" b="1" i="1">
                <a:solidFill>
                  <a:srgbClr val="000000"/>
                </a:solidFill>
                <a:latin typeface="Century Gothic" pitchFamily="34" charset="0"/>
              </a:rPr>
              <a:t>Ορισμός 1:</a:t>
            </a:r>
          </a:p>
          <a:p>
            <a:pPr algn="ctr"/>
            <a:endParaRPr lang="el-GR" sz="3200" b="1" i="1">
              <a:solidFill>
                <a:srgbClr val="000000"/>
              </a:solidFill>
              <a:latin typeface="Century Gothic" pitchFamily="34" charset="0"/>
            </a:endParaRPr>
          </a:p>
          <a:p>
            <a:pPr algn="ctr"/>
            <a:r>
              <a:rPr lang="el-GR" sz="2800">
                <a:solidFill>
                  <a:schemeClr val="tx2"/>
                </a:solidFill>
                <a:latin typeface="Century Gothic" pitchFamily="34" charset="0"/>
              </a:rPr>
              <a:t>Τα κοινά χαρακτηριστικά </a:t>
            </a:r>
          </a:p>
          <a:p>
            <a:pPr algn="ctr"/>
            <a:r>
              <a:rPr lang="el-GR" sz="2800">
                <a:solidFill>
                  <a:schemeClr val="tx2"/>
                </a:solidFill>
                <a:latin typeface="Century Gothic" pitchFamily="34" charset="0"/>
              </a:rPr>
              <a:t>που εντοπίζονται </a:t>
            </a:r>
          </a:p>
          <a:p>
            <a:pPr algn="ctr"/>
            <a:r>
              <a:rPr lang="el-GR" sz="2800">
                <a:solidFill>
                  <a:schemeClr val="tx2"/>
                </a:solidFill>
                <a:latin typeface="Century Gothic" pitchFamily="34" charset="0"/>
              </a:rPr>
              <a:t>στη διδακτική συμπεριφορά των δασκάλων </a:t>
            </a:r>
          </a:p>
          <a:p>
            <a:pPr algn="ctr"/>
            <a:r>
              <a:rPr lang="el-GR" sz="2800">
                <a:solidFill>
                  <a:schemeClr val="tx2"/>
                </a:solidFill>
                <a:latin typeface="Century Gothic" pitchFamily="34" charset="0"/>
              </a:rPr>
              <a:t>όταν εφαρμόζουν </a:t>
            </a:r>
          </a:p>
          <a:p>
            <a:pPr algn="ctr"/>
            <a:r>
              <a:rPr lang="el-GR" sz="2800">
                <a:solidFill>
                  <a:schemeClr val="tx2"/>
                </a:solidFill>
                <a:latin typeface="Century Gothic" pitchFamily="34" charset="0"/>
              </a:rPr>
              <a:t>συγκεκριμένες διδακτικές πρακτικές.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4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948A71-41A5-42EF-832C-F5435D696AA7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l-GR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7175" y="609600"/>
            <a:ext cx="6088063" cy="1143000"/>
          </a:xfrm>
        </p:spPr>
        <p:txBody>
          <a:bodyPr>
            <a:normAutofit fontScale="90000"/>
          </a:bodyPr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el-GR">
                <a:solidFill>
                  <a:schemeClr val="accent1">
                    <a:tint val="83000"/>
                    <a:satMod val="150000"/>
                  </a:schemeClr>
                </a:solidFill>
              </a:rPr>
              <a:t>Μέθοδος διδασκαλίας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 flipH="1">
            <a:off x="342900" y="1828800"/>
            <a:ext cx="845820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3200" b="1" i="1">
                <a:solidFill>
                  <a:srgbClr val="000000"/>
                </a:solidFill>
                <a:latin typeface="Century Gothic" pitchFamily="34" charset="0"/>
              </a:rPr>
              <a:t>Ορισμός 2:</a:t>
            </a:r>
          </a:p>
          <a:p>
            <a:pPr algn="ctr"/>
            <a:r>
              <a:rPr lang="el-GR" sz="2800">
                <a:solidFill>
                  <a:schemeClr val="tx2"/>
                </a:solidFill>
                <a:latin typeface="Century Gothic" pitchFamily="34" charset="0"/>
              </a:rPr>
              <a:t>Η συστηματική οργάνωση των θέσεων </a:t>
            </a:r>
          </a:p>
          <a:p>
            <a:pPr algn="ctr"/>
            <a:r>
              <a:rPr lang="el-GR" sz="2800">
                <a:solidFill>
                  <a:schemeClr val="tx2"/>
                </a:solidFill>
                <a:latin typeface="Century Gothic" pitchFamily="34" charset="0"/>
              </a:rPr>
              <a:t>της θεωρίας για τη μάθηση </a:t>
            </a:r>
          </a:p>
          <a:p>
            <a:pPr algn="ctr"/>
            <a:r>
              <a:rPr lang="el-GR" sz="2800">
                <a:solidFill>
                  <a:schemeClr val="tx2"/>
                </a:solidFill>
                <a:latin typeface="Century Gothic" pitchFamily="34" charset="0"/>
              </a:rPr>
              <a:t>σε ένα σύστημα διδασκαλίας, </a:t>
            </a:r>
          </a:p>
          <a:p>
            <a:pPr algn="ctr"/>
            <a:r>
              <a:rPr lang="el-GR" sz="2800">
                <a:solidFill>
                  <a:schemeClr val="tx2"/>
                </a:solidFill>
                <a:latin typeface="Century Gothic" pitchFamily="34" charset="0"/>
              </a:rPr>
              <a:t>το οποίο περιλαμβάνει τους διδακτικούς </a:t>
            </a:r>
            <a:r>
              <a:rPr lang="el-GR" sz="2800" i="1">
                <a:solidFill>
                  <a:schemeClr val="tx2"/>
                </a:solidFill>
                <a:latin typeface="Century Gothic" pitchFamily="34" charset="0"/>
              </a:rPr>
              <a:t>στόχους</a:t>
            </a:r>
            <a:r>
              <a:rPr lang="el-GR" sz="2800">
                <a:solidFill>
                  <a:schemeClr val="tx2"/>
                </a:solidFill>
                <a:latin typeface="Century Gothic" pitchFamily="34" charset="0"/>
              </a:rPr>
              <a:t>, τα </a:t>
            </a:r>
            <a:r>
              <a:rPr lang="el-GR" sz="2800" i="1">
                <a:solidFill>
                  <a:schemeClr val="tx2"/>
                </a:solidFill>
                <a:latin typeface="Century Gothic" pitchFamily="34" charset="0"/>
              </a:rPr>
              <a:t>κριτήρια</a:t>
            </a:r>
            <a:r>
              <a:rPr lang="el-GR" sz="2800">
                <a:solidFill>
                  <a:schemeClr val="tx2"/>
                </a:solidFill>
                <a:latin typeface="Century Gothic" pitchFamily="34" charset="0"/>
              </a:rPr>
              <a:t> επιλογής και ιεράρχησης του </a:t>
            </a:r>
            <a:r>
              <a:rPr lang="el-GR" sz="2800" i="1">
                <a:solidFill>
                  <a:schemeClr val="tx2"/>
                </a:solidFill>
                <a:latin typeface="Century Gothic" pitchFamily="34" charset="0"/>
              </a:rPr>
              <a:t>διδακτικού υλικού</a:t>
            </a:r>
            <a:r>
              <a:rPr lang="el-GR" sz="2800">
                <a:solidFill>
                  <a:schemeClr val="tx2"/>
                </a:solidFill>
                <a:latin typeface="Century Gothic" pitchFamily="34" charset="0"/>
              </a:rPr>
              <a:t>, τις διδακτικές </a:t>
            </a:r>
            <a:r>
              <a:rPr lang="el-GR" sz="2800" i="1">
                <a:solidFill>
                  <a:schemeClr val="tx2"/>
                </a:solidFill>
                <a:latin typeface="Century Gothic" pitchFamily="34" charset="0"/>
              </a:rPr>
              <a:t>δραστηριότητες</a:t>
            </a:r>
            <a:r>
              <a:rPr lang="el-GR" sz="2800">
                <a:solidFill>
                  <a:schemeClr val="tx2"/>
                </a:solidFill>
                <a:latin typeface="Century Gothic" pitchFamily="34" charset="0"/>
              </a:rPr>
              <a:t>, τους </a:t>
            </a:r>
            <a:r>
              <a:rPr lang="el-GR" sz="2800" i="1">
                <a:solidFill>
                  <a:schemeClr val="tx2"/>
                </a:solidFill>
                <a:latin typeface="Century Gothic" pitchFamily="34" charset="0"/>
              </a:rPr>
              <a:t>ρόλους</a:t>
            </a:r>
            <a:r>
              <a:rPr lang="el-GR" sz="2800">
                <a:solidFill>
                  <a:schemeClr val="tx2"/>
                </a:solidFill>
                <a:latin typeface="Century Gothic" pitchFamily="34" charset="0"/>
              </a:rPr>
              <a:t> μαθητή και δασκάλου κατά τη διδακτική διαδικασία, καθώς και τα </a:t>
            </a:r>
            <a:r>
              <a:rPr lang="el-GR" sz="2800" i="1">
                <a:solidFill>
                  <a:schemeClr val="tx2"/>
                </a:solidFill>
                <a:latin typeface="Century Gothic" pitchFamily="34" charset="0"/>
              </a:rPr>
              <a:t>μέσα</a:t>
            </a:r>
            <a:r>
              <a:rPr lang="el-GR" sz="2800">
                <a:solidFill>
                  <a:schemeClr val="tx2"/>
                </a:solidFill>
                <a:latin typeface="Century Gothic" pitchFamily="34" charset="0"/>
              </a:rPr>
              <a:t> που θα χρησιμοποιηθούν.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FBD0391-9077-498F-BBE0-7F34A687A2E2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l-GR"/>
          </a:p>
        </p:txBody>
      </p:sp>
      <p:sp>
        <p:nvSpPr>
          <p:cNvPr id="39938" name="Oval 2"/>
          <p:cNvSpPr>
            <a:spLocks noChangeArrowheads="1"/>
          </p:cNvSpPr>
          <p:nvPr/>
        </p:nvSpPr>
        <p:spPr bwMode="auto">
          <a:xfrm>
            <a:off x="2555875" y="549275"/>
            <a:ext cx="936625" cy="431800"/>
          </a:xfrm>
          <a:prstGeom prst="ellipse">
            <a:avLst/>
          </a:prstGeom>
          <a:solidFill>
            <a:srgbClr val="FF7C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39939" name="Oval 3"/>
          <p:cNvSpPr>
            <a:spLocks noChangeArrowheads="1"/>
          </p:cNvSpPr>
          <p:nvPr/>
        </p:nvSpPr>
        <p:spPr bwMode="auto">
          <a:xfrm>
            <a:off x="4103688" y="260350"/>
            <a:ext cx="936625" cy="431800"/>
          </a:xfrm>
          <a:prstGeom prst="ellipse">
            <a:avLst/>
          </a:prstGeom>
          <a:solidFill>
            <a:srgbClr val="FF7C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39940" name="Oval 4"/>
          <p:cNvSpPr>
            <a:spLocks noChangeArrowheads="1"/>
          </p:cNvSpPr>
          <p:nvPr/>
        </p:nvSpPr>
        <p:spPr bwMode="auto">
          <a:xfrm>
            <a:off x="5651500" y="549275"/>
            <a:ext cx="936625" cy="431800"/>
          </a:xfrm>
          <a:prstGeom prst="ellipse">
            <a:avLst/>
          </a:prstGeom>
          <a:solidFill>
            <a:srgbClr val="FF7C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39941" name="Oval 5"/>
          <p:cNvSpPr>
            <a:spLocks noChangeArrowheads="1"/>
          </p:cNvSpPr>
          <p:nvPr/>
        </p:nvSpPr>
        <p:spPr bwMode="auto">
          <a:xfrm>
            <a:off x="2555875" y="5876925"/>
            <a:ext cx="936625" cy="431800"/>
          </a:xfrm>
          <a:prstGeom prst="ellipse">
            <a:avLst/>
          </a:prstGeom>
          <a:solidFill>
            <a:srgbClr val="FF7C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39942" name="Oval 6"/>
          <p:cNvSpPr>
            <a:spLocks noChangeArrowheads="1"/>
          </p:cNvSpPr>
          <p:nvPr/>
        </p:nvSpPr>
        <p:spPr bwMode="auto">
          <a:xfrm>
            <a:off x="4103688" y="6165850"/>
            <a:ext cx="936625" cy="431800"/>
          </a:xfrm>
          <a:prstGeom prst="ellipse">
            <a:avLst/>
          </a:prstGeom>
          <a:solidFill>
            <a:srgbClr val="FF7C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39943" name="Oval 7"/>
          <p:cNvSpPr>
            <a:spLocks noChangeArrowheads="1"/>
          </p:cNvSpPr>
          <p:nvPr/>
        </p:nvSpPr>
        <p:spPr bwMode="auto">
          <a:xfrm>
            <a:off x="5651500" y="5876925"/>
            <a:ext cx="936625" cy="431800"/>
          </a:xfrm>
          <a:prstGeom prst="ellipse">
            <a:avLst/>
          </a:prstGeom>
          <a:solidFill>
            <a:srgbClr val="FF7C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395288" y="981075"/>
            <a:ext cx="1873250" cy="576263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39945" name="Rectangle 9"/>
          <p:cNvSpPr>
            <a:spLocks noChangeArrowheads="1"/>
          </p:cNvSpPr>
          <p:nvPr/>
        </p:nvSpPr>
        <p:spPr bwMode="auto">
          <a:xfrm>
            <a:off x="6877050" y="981075"/>
            <a:ext cx="1873250" cy="576263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395288" y="5229225"/>
            <a:ext cx="1873250" cy="576263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39947" name="Rectangle 11"/>
          <p:cNvSpPr>
            <a:spLocks noChangeArrowheads="1"/>
          </p:cNvSpPr>
          <p:nvPr/>
        </p:nvSpPr>
        <p:spPr bwMode="auto">
          <a:xfrm>
            <a:off x="6877050" y="5300663"/>
            <a:ext cx="1873250" cy="576262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39948" name="Oval 12"/>
          <p:cNvSpPr>
            <a:spLocks noChangeArrowheads="1"/>
          </p:cNvSpPr>
          <p:nvPr/>
        </p:nvSpPr>
        <p:spPr bwMode="auto">
          <a:xfrm>
            <a:off x="395288" y="1989138"/>
            <a:ext cx="936625" cy="431800"/>
          </a:xfrm>
          <a:prstGeom prst="ellipse">
            <a:avLst/>
          </a:prstGeom>
          <a:solidFill>
            <a:srgbClr val="FF7C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39949" name="Oval 13"/>
          <p:cNvSpPr>
            <a:spLocks noChangeArrowheads="1"/>
          </p:cNvSpPr>
          <p:nvPr/>
        </p:nvSpPr>
        <p:spPr bwMode="auto">
          <a:xfrm>
            <a:off x="395288" y="3213100"/>
            <a:ext cx="936625" cy="431800"/>
          </a:xfrm>
          <a:prstGeom prst="ellipse">
            <a:avLst/>
          </a:prstGeom>
          <a:solidFill>
            <a:srgbClr val="FF7C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39950" name="Oval 14"/>
          <p:cNvSpPr>
            <a:spLocks noChangeArrowheads="1"/>
          </p:cNvSpPr>
          <p:nvPr/>
        </p:nvSpPr>
        <p:spPr bwMode="auto">
          <a:xfrm>
            <a:off x="395288" y="4149725"/>
            <a:ext cx="936625" cy="431800"/>
          </a:xfrm>
          <a:prstGeom prst="ellipse">
            <a:avLst/>
          </a:prstGeom>
          <a:solidFill>
            <a:srgbClr val="FF7C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39951" name="Oval 15"/>
          <p:cNvSpPr>
            <a:spLocks noChangeArrowheads="1"/>
          </p:cNvSpPr>
          <p:nvPr/>
        </p:nvSpPr>
        <p:spPr bwMode="auto">
          <a:xfrm>
            <a:off x="7451725" y="1989138"/>
            <a:ext cx="936625" cy="431800"/>
          </a:xfrm>
          <a:prstGeom prst="ellipse">
            <a:avLst/>
          </a:prstGeom>
          <a:solidFill>
            <a:srgbClr val="FF7C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39952" name="Oval 16"/>
          <p:cNvSpPr>
            <a:spLocks noChangeArrowheads="1"/>
          </p:cNvSpPr>
          <p:nvPr/>
        </p:nvSpPr>
        <p:spPr bwMode="auto">
          <a:xfrm>
            <a:off x="7451725" y="3213100"/>
            <a:ext cx="936625" cy="431800"/>
          </a:xfrm>
          <a:prstGeom prst="ellipse">
            <a:avLst/>
          </a:prstGeom>
          <a:solidFill>
            <a:srgbClr val="FF7C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39953" name="Oval 17"/>
          <p:cNvSpPr>
            <a:spLocks noChangeArrowheads="1"/>
          </p:cNvSpPr>
          <p:nvPr/>
        </p:nvSpPr>
        <p:spPr bwMode="auto">
          <a:xfrm>
            <a:off x="7451725" y="4149725"/>
            <a:ext cx="936625" cy="431800"/>
          </a:xfrm>
          <a:prstGeom prst="ellipse">
            <a:avLst/>
          </a:prstGeom>
          <a:solidFill>
            <a:srgbClr val="FF7C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39954" name="Line 18"/>
          <p:cNvSpPr>
            <a:spLocks noChangeShapeType="1"/>
          </p:cNvSpPr>
          <p:nvPr/>
        </p:nvSpPr>
        <p:spPr bwMode="auto">
          <a:xfrm>
            <a:off x="1258888" y="1557338"/>
            <a:ext cx="3025775" cy="1655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9955" name="Line 19"/>
          <p:cNvSpPr>
            <a:spLocks noChangeShapeType="1"/>
          </p:cNvSpPr>
          <p:nvPr/>
        </p:nvSpPr>
        <p:spPr bwMode="auto">
          <a:xfrm>
            <a:off x="2987675" y="981075"/>
            <a:ext cx="1439863" cy="2160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9956" name="Line 20"/>
          <p:cNvSpPr>
            <a:spLocks noChangeShapeType="1"/>
          </p:cNvSpPr>
          <p:nvPr/>
        </p:nvSpPr>
        <p:spPr bwMode="auto">
          <a:xfrm>
            <a:off x="4572000" y="692150"/>
            <a:ext cx="0" cy="2449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9957" name="Line 21"/>
          <p:cNvSpPr>
            <a:spLocks noChangeShapeType="1"/>
          </p:cNvSpPr>
          <p:nvPr/>
        </p:nvSpPr>
        <p:spPr bwMode="auto">
          <a:xfrm flipH="1">
            <a:off x="4716463" y="981075"/>
            <a:ext cx="1368425" cy="2160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9958" name="Line 22"/>
          <p:cNvSpPr>
            <a:spLocks noChangeShapeType="1"/>
          </p:cNvSpPr>
          <p:nvPr/>
        </p:nvSpPr>
        <p:spPr bwMode="auto">
          <a:xfrm flipH="1">
            <a:off x="4859338" y="1557338"/>
            <a:ext cx="3025775" cy="1655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9959" name="Line 23"/>
          <p:cNvSpPr>
            <a:spLocks noChangeShapeType="1"/>
          </p:cNvSpPr>
          <p:nvPr/>
        </p:nvSpPr>
        <p:spPr bwMode="auto">
          <a:xfrm>
            <a:off x="1331913" y="3429000"/>
            <a:ext cx="2952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9960" name="Line 24"/>
          <p:cNvSpPr>
            <a:spLocks noChangeShapeType="1"/>
          </p:cNvSpPr>
          <p:nvPr/>
        </p:nvSpPr>
        <p:spPr bwMode="auto">
          <a:xfrm>
            <a:off x="4932363" y="3429000"/>
            <a:ext cx="2519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9961" name="Line 25"/>
          <p:cNvSpPr>
            <a:spLocks noChangeShapeType="1"/>
          </p:cNvSpPr>
          <p:nvPr/>
        </p:nvSpPr>
        <p:spPr bwMode="auto">
          <a:xfrm>
            <a:off x="1331913" y="2205038"/>
            <a:ext cx="295275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9962" name="Line 26"/>
          <p:cNvSpPr>
            <a:spLocks noChangeShapeType="1"/>
          </p:cNvSpPr>
          <p:nvPr/>
        </p:nvSpPr>
        <p:spPr bwMode="auto">
          <a:xfrm flipV="1">
            <a:off x="1331913" y="3573463"/>
            <a:ext cx="28797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9963" name="Line 27"/>
          <p:cNvSpPr>
            <a:spLocks noChangeShapeType="1"/>
          </p:cNvSpPr>
          <p:nvPr/>
        </p:nvSpPr>
        <p:spPr bwMode="auto">
          <a:xfrm>
            <a:off x="4859338" y="3500438"/>
            <a:ext cx="2592387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9964" name="Line 28"/>
          <p:cNvSpPr>
            <a:spLocks noChangeShapeType="1"/>
          </p:cNvSpPr>
          <p:nvPr/>
        </p:nvSpPr>
        <p:spPr bwMode="auto">
          <a:xfrm flipV="1">
            <a:off x="1331913" y="3644900"/>
            <a:ext cx="3024187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9965" name="Line 29"/>
          <p:cNvSpPr>
            <a:spLocks noChangeShapeType="1"/>
          </p:cNvSpPr>
          <p:nvPr/>
        </p:nvSpPr>
        <p:spPr bwMode="auto">
          <a:xfrm flipV="1">
            <a:off x="2987675" y="3716338"/>
            <a:ext cx="1439863" cy="2160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9966" name="Line 30"/>
          <p:cNvSpPr>
            <a:spLocks noChangeShapeType="1"/>
          </p:cNvSpPr>
          <p:nvPr/>
        </p:nvSpPr>
        <p:spPr bwMode="auto">
          <a:xfrm flipV="1">
            <a:off x="4572000" y="3789363"/>
            <a:ext cx="0" cy="2376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9967" name="Line 31"/>
          <p:cNvSpPr>
            <a:spLocks noChangeShapeType="1"/>
          </p:cNvSpPr>
          <p:nvPr/>
        </p:nvSpPr>
        <p:spPr bwMode="auto">
          <a:xfrm flipH="1" flipV="1">
            <a:off x="4787900" y="3716338"/>
            <a:ext cx="1296988" cy="2160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9968" name="Line 32"/>
          <p:cNvSpPr>
            <a:spLocks noChangeShapeType="1"/>
          </p:cNvSpPr>
          <p:nvPr/>
        </p:nvSpPr>
        <p:spPr bwMode="auto">
          <a:xfrm flipH="1" flipV="1">
            <a:off x="4859338" y="3644900"/>
            <a:ext cx="2952750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9969" name="Line 34"/>
          <p:cNvSpPr>
            <a:spLocks noChangeShapeType="1"/>
          </p:cNvSpPr>
          <p:nvPr/>
        </p:nvSpPr>
        <p:spPr bwMode="auto">
          <a:xfrm flipH="1">
            <a:off x="4932363" y="2276475"/>
            <a:ext cx="2519362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9970" name="Oval 35"/>
          <p:cNvSpPr>
            <a:spLocks noChangeArrowheads="1"/>
          </p:cNvSpPr>
          <p:nvPr/>
        </p:nvSpPr>
        <p:spPr bwMode="auto">
          <a:xfrm>
            <a:off x="3657600" y="2705100"/>
            <a:ext cx="1828800" cy="1447800"/>
          </a:xfrm>
          <a:prstGeom prst="ellipse">
            <a:avLst/>
          </a:prstGeom>
          <a:solidFill>
            <a:srgbClr val="FF7C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M</a:t>
            </a:r>
            <a:r>
              <a:rPr lang="el-GR" b="1"/>
              <a:t>εθόδευση</a:t>
            </a:r>
          </a:p>
          <a:p>
            <a:pPr algn="ctr"/>
            <a:r>
              <a:rPr lang="el-GR" b="1"/>
              <a:t>διδασκαλίας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FBF580C-CD1C-4A56-A875-3F4F1841E10E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l-GR"/>
          </a:p>
        </p:txBody>
      </p:sp>
      <p:sp>
        <p:nvSpPr>
          <p:cNvPr id="40962" name="Oval 2"/>
          <p:cNvSpPr>
            <a:spLocks noChangeArrowheads="1"/>
          </p:cNvSpPr>
          <p:nvPr/>
        </p:nvSpPr>
        <p:spPr bwMode="auto">
          <a:xfrm>
            <a:off x="2590800" y="533400"/>
            <a:ext cx="936625" cy="431800"/>
          </a:xfrm>
          <a:prstGeom prst="ellipse">
            <a:avLst/>
          </a:prstGeom>
          <a:solidFill>
            <a:srgbClr val="FF7C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>
                <a:latin typeface="Century Gothic" pitchFamily="34" charset="0"/>
              </a:rPr>
              <a:t>Διδ.ύλη</a:t>
            </a:r>
          </a:p>
        </p:txBody>
      </p:sp>
      <p:sp>
        <p:nvSpPr>
          <p:cNvPr id="40963" name="Oval 3"/>
          <p:cNvSpPr>
            <a:spLocks noChangeArrowheads="1"/>
          </p:cNvSpPr>
          <p:nvPr/>
        </p:nvSpPr>
        <p:spPr bwMode="auto">
          <a:xfrm>
            <a:off x="4103688" y="260350"/>
            <a:ext cx="936625" cy="431800"/>
          </a:xfrm>
          <a:prstGeom prst="ellipse">
            <a:avLst/>
          </a:prstGeom>
          <a:solidFill>
            <a:srgbClr val="FF7C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>
                <a:latin typeface="Century Gothic" pitchFamily="34" charset="0"/>
              </a:rPr>
              <a:t>εξετάσεις</a:t>
            </a:r>
          </a:p>
        </p:txBody>
      </p:sp>
      <p:sp>
        <p:nvSpPr>
          <p:cNvPr id="40964" name="Oval 4"/>
          <p:cNvSpPr>
            <a:spLocks noChangeArrowheads="1"/>
          </p:cNvSpPr>
          <p:nvPr/>
        </p:nvSpPr>
        <p:spPr bwMode="auto">
          <a:xfrm>
            <a:off x="5651500" y="549275"/>
            <a:ext cx="936625" cy="431800"/>
          </a:xfrm>
          <a:prstGeom prst="ellipse">
            <a:avLst/>
          </a:prstGeom>
          <a:solidFill>
            <a:srgbClr val="FF7C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>
                <a:latin typeface="Century Gothic" pitchFamily="34" charset="0"/>
              </a:rPr>
              <a:t>βιβλία</a:t>
            </a:r>
          </a:p>
        </p:txBody>
      </p:sp>
      <p:sp>
        <p:nvSpPr>
          <p:cNvPr id="40965" name="Oval 5"/>
          <p:cNvSpPr>
            <a:spLocks noChangeArrowheads="1"/>
          </p:cNvSpPr>
          <p:nvPr/>
        </p:nvSpPr>
        <p:spPr bwMode="auto">
          <a:xfrm>
            <a:off x="2555875" y="5876925"/>
            <a:ext cx="936625" cy="431800"/>
          </a:xfrm>
          <a:prstGeom prst="ellipse">
            <a:avLst/>
          </a:prstGeom>
          <a:solidFill>
            <a:srgbClr val="FF7C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>
                <a:latin typeface="Century Gothic" pitchFamily="34" charset="0"/>
              </a:rPr>
              <a:t>;</a:t>
            </a:r>
          </a:p>
        </p:txBody>
      </p:sp>
      <p:sp>
        <p:nvSpPr>
          <p:cNvPr id="40966" name="Oval 6"/>
          <p:cNvSpPr>
            <a:spLocks noChangeArrowheads="1"/>
          </p:cNvSpPr>
          <p:nvPr/>
        </p:nvSpPr>
        <p:spPr bwMode="auto">
          <a:xfrm>
            <a:off x="4103688" y="6165850"/>
            <a:ext cx="936625" cy="431800"/>
          </a:xfrm>
          <a:prstGeom prst="ellipse">
            <a:avLst/>
          </a:prstGeom>
          <a:solidFill>
            <a:srgbClr val="FF7C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>
                <a:latin typeface="Century Gothic" pitchFamily="34" charset="0"/>
              </a:rPr>
              <a:t>;</a:t>
            </a:r>
          </a:p>
        </p:txBody>
      </p:sp>
      <p:sp>
        <p:nvSpPr>
          <p:cNvPr id="40967" name="Oval 7"/>
          <p:cNvSpPr>
            <a:spLocks noChangeArrowheads="1"/>
          </p:cNvSpPr>
          <p:nvPr/>
        </p:nvSpPr>
        <p:spPr bwMode="auto">
          <a:xfrm>
            <a:off x="5638800" y="5867400"/>
            <a:ext cx="936625" cy="431800"/>
          </a:xfrm>
          <a:prstGeom prst="ellipse">
            <a:avLst/>
          </a:prstGeom>
          <a:solidFill>
            <a:srgbClr val="FF7C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>
                <a:latin typeface="Century Gothic" pitchFamily="34" charset="0"/>
              </a:rPr>
              <a:t>;</a:t>
            </a:r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395288" y="981075"/>
            <a:ext cx="1873250" cy="576263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6877050" y="981075"/>
            <a:ext cx="1873250" cy="576263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>
                <a:latin typeface="Century Gothic" pitchFamily="34" charset="0"/>
              </a:rPr>
              <a:t>μαθητές</a:t>
            </a:r>
          </a:p>
        </p:txBody>
      </p:sp>
      <p:sp>
        <p:nvSpPr>
          <p:cNvPr id="40970" name="Rectangle 10"/>
          <p:cNvSpPr>
            <a:spLocks noChangeArrowheads="1"/>
          </p:cNvSpPr>
          <p:nvPr/>
        </p:nvSpPr>
        <p:spPr bwMode="auto">
          <a:xfrm>
            <a:off x="395288" y="5229225"/>
            <a:ext cx="1873250" cy="576263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>
                <a:latin typeface="Century Gothic" pitchFamily="34" charset="0"/>
              </a:rPr>
              <a:t>διευθυντής</a:t>
            </a:r>
          </a:p>
        </p:txBody>
      </p:sp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6858000" y="5334000"/>
            <a:ext cx="1873250" cy="576263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>
                <a:latin typeface="Century Gothic" pitchFamily="34" charset="0"/>
              </a:rPr>
              <a:t>γονείς</a:t>
            </a:r>
          </a:p>
        </p:txBody>
      </p:sp>
      <p:sp>
        <p:nvSpPr>
          <p:cNvPr id="40972" name="Oval 12"/>
          <p:cNvSpPr>
            <a:spLocks noChangeArrowheads="1"/>
          </p:cNvSpPr>
          <p:nvPr/>
        </p:nvSpPr>
        <p:spPr bwMode="auto">
          <a:xfrm>
            <a:off x="609600" y="1981200"/>
            <a:ext cx="936625" cy="431800"/>
          </a:xfrm>
          <a:prstGeom prst="ellipse">
            <a:avLst/>
          </a:prstGeom>
          <a:solidFill>
            <a:srgbClr val="FF7C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>
                <a:latin typeface="Century Gothic" pitchFamily="34" charset="0"/>
              </a:rPr>
              <a:t>επαγγ/σμός δ.</a:t>
            </a:r>
          </a:p>
        </p:txBody>
      </p:sp>
      <p:sp>
        <p:nvSpPr>
          <p:cNvPr id="40973" name="Oval 13"/>
          <p:cNvSpPr>
            <a:spLocks noChangeArrowheads="1"/>
          </p:cNvSpPr>
          <p:nvPr/>
        </p:nvSpPr>
        <p:spPr bwMode="auto">
          <a:xfrm>
            <a:off x="533400" y="3213100"/>
            <a:ext cx="936625" cy="431800"/>
          </a:xfrm>
          <a:prstGeom prst="ellipse">
            <a:avLst/>
          </a:prstGeom>
          <a:solidFill>
            <a:srgbClr val="FF7C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>
                <a:latin typeface="Century Gothic" pitchFamily="34" charset="0"/>
              </a:rPr>
              <a:t>προσδοκίες δ.</a:t>
            </a:r>
          </a:p>
        </p:txBody>
      </p:sp>
      <p:sp>
        <p:nvSpPr>
          <p:cNvPr id="40974" name="Oval 14"/>
          <p:cNvSpPr>
            <a:spLocks noChangeArrowheads="1"/>
          </p:cNvSpPr>
          <p:nvPr/>
        </p:nvSpPr>
        <p:spPr bwMode="auto">
          <a:xfrm>
            <a:off x="609600" y="4191000"/>
            <a:ext cx="936625" cy="431800"/>
          </a:xfrm>
          <a:prstGeom prst="ellipse">
            <a:avLst/>
          </a:prstGeom>
          <a:solidFill>
            <a:srgbClr val="FF7C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>
                <a:latin typeface="Century Gothic" pitchFamily="34" charset="0"/>
              </a:rPr>
              <a:t>αυτοεκτίμηση</a:t>
            </a:r>
          </a:p>
        </p:txBody>
      </p:sp>
      <p:sp>
        <p:nvSpPr>
          <p:cNvPr id="40975" name="Oval 15"/>
          <p:cNvSpPr>
            <a:spLocks noChangeArrowheads="1"/>
          </p:cNvSpPr>
          <p:nvPr/>
        </p:nvSpPr>
        <p:spPr bwMode="auto">
          <a:xfrm>
            <a:off x="7451725" y="1989138"/>
            <a:ext cx="936625" cy="431800"/>
          </a:xfrm>
          <a:prstGeom prst="ellipse">
            <a:avLst/>
          </a:prstGeom>
          <a:solidFill>
            <a:srgbClr val="FF7C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>
                <a:latin typeface="Century Gothic" pitchFamily="34" charset="0"/>
              </a:rPr>
              <a:t>μέσα</a:t>
            </a:r>
          </a:p>
        </p:txBody>
      </p:sp>
      <p:sp>
        <p:nvSpPr>
          <p:cNvPr id="40976" name="Oval 16"/>
          <p:cNvSpPr>
            <a:spLocks noChangeArrowheads="1"/>
          </p:cNvSpPr>
          <p:nvPr/>
        </p:nvSpPr>
        <p:spPr bwMode="auto">
          <a:xfrm>
            <a:off x="7467600" y="3213100"/>
            <a:ext cx="936625" cy="431800"/>
          </a:xfrm>
          <a:prstGeom prst="ellipse">
            <a:avLst/>
          </a:prstGeom>
          <a:solidFill>
            <a:srgbClr val="FF7C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>
                <a:latin typeface="Century Gothic" pitchFamily="34" charset="0"/>
              </a:rPr>
              <a:t>χώρος</a:t>
            </a:r>
          </a:p>
        </p:txBody>
      </p:sp>
      <p:sp>
        <p:nvSpPr>
          <p:cNvPr id="40977" name="Oval 17"/>
          <p:cNvSpPr>
            <a:spLocks noChangeArrowheads="1"/>
          </p:cNvSpPr>
          <p:nvPr/>
        </p:nvSpPr>
        <p:spPr bwMode="auto">
          <a:xfrm>
            <a:off x="7467600" y="4114800"/>
            <a:ext cx="936625" cy="431800"/>
          </a:xfrm>
          <a:prstGeom prst="ellipse">
            <a:avLst/>
          </a:prstGeom>
          <a:solidFill>
            <a:srgbClr val="FF7C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>
                <a:latin typeface="Century Gothic" pitchFamily="34" charset="0"/>
              </a:rPr>
              <a:t>πλαίσιο</a:t>
            </a:r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>
            <a:off x="1258888" y="1557338"/>
            <a:ext cx="3025775" cy="1655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0979" name="Line 19"/>
          <p:cNvSpPr>
            <a:spLocks noChangeShapeType="1"/>
          </p:cNvSpPr>
          <p:nvPr/>
        </p:nvSpPr>
        <p:spPr bwMode="auto">
          <a:xfrm>
            <a:off x="2987675" y="981075"/>
            <a:ext cx="1439863" cy="2160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0980" name="Line 20"/>
          <p:cNvSpPr>
            <a:spLocks noChangeShapeType="1"/>
          </p:cNvSpPr>
          <p:nvPr/>
        </p:nvSpPr>
        <p:spPr bwMode="auto">
          <a:xfrm>
            <a:off x="4572000" y="692150"/>
            <a:ext cx="0" cy="2449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0981" name="Line 21"/>
          <p:cNvSpPr>
            <a:spLocks noChangeShapeType="1"/>
          </p:cNvSpPr>
          <p:nvPr/>
        </p:nvSpPr>
        <p:spPr bwMode="auto">
          <a:xfrm flipH="1">
            <a:off x="4716463" y="981075"/>
            <a:ext cx="1368425" cy="2160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0982" name="Line 22"/>
          <p:cNvSpPr>
            <a:spLocks noChangeShapeType="1"/>
          </p:cNvSpPr>
          <p:nvPr/>
        </p:nvSpPr>
        <p:spPr bwMode="auto">
          <a:xfrm flipH="1">
            <a:off x="4859338" y="1557338"/>
            <a:ext cx="3025775" cy="1655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0983" name="Line 23"/>
          <p:cNvSpPr>
            <a:spLocks noChangeShapeType="1"/>
          </p:cNvSpPr>
          <p:nvPr/>
        </p:nvSpPr>
        <p:spPr bwMode="auto">
          <a:xfrm>
            <a:off x="1331913" y="3429000"/>
            <a:ext cx="2952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0984" name="Line 24"/>
          <p:cNvSpPr>
            <a:spLocks noChangeShapeType="1"/>
          </p:cNvSpPr>
          <p:nvPr/>
        </p:nvSpPr>
        <p:spPr bwMode="auto">
          <a:xfrm>
            <a:off x="4932363" y="3429000"/>
            <a:ext cx="2519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0985" name="Line 25"/>
          <p:cNvSpPr>
            <a:spLocks noChangeShapeType="1"/>
          </p:cNvSpPr>
          <p:nvPr/>
        </p:nvSpPr>
        <p:spPr bwMode="auto">
          <a:xfrm>
            <a:off x="1447800" y="2286000"/>
            <a:ext cx="2836863" cy="1071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0986" name="Line 26"/>
          <p:cNvSpPr>
            <a:spLocks noChangeShapeType="1"/>
          </p:cNvSpPr>
          <p:nvPr/>
        </p:nvSpPr>
        <p:spPr bwMode="auto">
          <a:xfrm flipV="1">
            <a:off x="1600200" y="3573463"/>
            <a:ext cx="2611438" cy="769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0987" name="Line 27"/>
          <p:cNvSpPr>
            <a:spLocks noChangeShapeType="1"/>
          </p:cNvSpPr>
          <p:nvPr/>
        </p:nvSpPr>
        <p:spPr bwMode="auto">
          <a:xfrm>
            <a:off x="4859338" y="3500438"/>
            <a:ext cx="2592387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0988" name="Line 28"/>
          <p:cNvSpPr>
            <a:spLocks noChangeShapeType="1"/>
          </p:cNvSpPr>
          <p:nvPr/>
        </p:nvSpPr>
        <p:spPr bwMode="auto">
          <a:xfrm flipV="1">
            <a:off x="1331913" y="3644900"/>
            <a:ext cx="3024187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0989" name="Line 29"/>
          <p:cNvSpPr>
            <a:spLocks noChangeShapeType="1"/>
          </p:cNvSpPr>
          <p:nvPr/>
        </p:nvSpPr>
        <p:spPr bwMode="auto">
          <a:xfrm flipV="1">
            <a:off x="2987675" y="3716338"/>
            <a:ext cx="1439863" cy="2160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0990" name="Line 30"/>
          <p:cNvSpPr>
            <a:spLocks noChangeShapeType="1"/>
          </p:cNvSpPr>
          <p:nvPr/>
        </p:nvSpPr>
        <p:spPr bwMode="auto">
          <a:xfrm flipV="1">
            <a:off x="4572000" y="3789363"/>
            <a:ext cx="0" cy="2376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0991" name="Line 31"/>
          <p:cNvSpPr>
            <a:spLocks noChangeShapeType="1"/>
          </p:cNvSpPr>
          <p:nvPr/>
        </p:nvSpPr>
        <p:spPr bwMode="auto">
          <a:xfrm flipH="1" flipV="1">
            <a:off x="4787900" y="3716338"/>
            <a:ext cx="1296988" cy="2160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0992" name="Line 32"/>
          <p:cNvSpPr>
            <a:spLocks noChangeShapeType="1"/>
          </p:cNvSpPr>
          <p:nvPr/>
        </p:nvSpPr>
        <p:spPr bwMode="auto">
          <a:xfrm flipH="1" flipV="1">
            <a:off x="4859338" y="3644900"/>
            <a:ext cx="2952750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0993" name="Oval 33"/>
          <p:cNvSpPr>
            <a:spLocks noChangeArrowheads="1"/>
          </p:cNvSpPr>
          <p:nvPr/>
        </p:nvSpPr>
        <p:spPr bwMode="auto">
          <a:xfrm>
            <a:off x="3657600" y="2705100"/>
            <a:ext cx="1828800" cy="1447800"/>
          </a:xfrm>
          <a:prstGeom prst="ellipse">
            <a:avLst/>
          </a:prstGeom>
          <a:solidFill>
            <a:srgbClr val="FF7C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M</a:t>
            </a:r>
            <a:r>
              <a:rPr lang="el-GR" b="1"/>
              <a:t>εθόδευση</a:t>
            </a:r>
          </a:p>
          <a:p>
            <a:pPr algn="ctr"/>
            <a:r>
              <a:rPr lang="el-GR" b="1"/>
              <a:t>διδασκαλίας</a:t>
            </a:r>
          </a:p>
        </p:txBody>
      </p:sp>
      <p:sp>
        <p:nvSpPr>
          <p:cNvPr id="40994" name="Line 34"/>
          <p:cNvSpPr>
            <a:spLocks noChangeShapeType="1"/>
          </p:cNvSpPr>
          <p:nvPr/>
        </p:nvSpPr>
        <p:spPr bwMode="auto">
          <a:xfrm flipH="1">
            <a:off x="5410200" y="2276475"/>
            <a:ext cx="2041525" cy="923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0995" name="Text Box 35"/>
          <p:cNvSpPr txBox="1">
            <a:spLocks noChangeArrowheads="1"/>
          </p:cNvSpPr>
          <p:nvPr/>
        </p:nvSpPr>
        <p:spPr bwMode="auto">
          <a:xfrm>
            <a:off x="533400" y="990600"/>
            <a:ext cx="1577975" cy="457200"/>
          </a:xfrm>
          <a:prstGeom prst="rect">
            <a:avLst/>
          </a:prstGeom>
          <a:solidFill>
            <a:srgbClr val="FF7C8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>
                <a:latin typeface="Century Gothic" pitchFamily="34" charset="0"/>
              </a:rPr>
              <a:t>δάσκαλος</a:t>
            </a:r>
          </a:p>
        </p:txBody>
      </p:sp>
      <p:sp>
        <p:nvSpPr>
          <p:cNvPr id="40996" name="Text Box 39"/>
          <p:cNvSpPr txBox="1">
            <a:spLocks noChangeArrowheads="1"/>
          </p:cNvSpPr>
          <p:nvPr/>
        </p:nvSpPr>
        <p:spPr bwMode="auto">
          <a:xfrm>
            <a:off x="7162800" y="5410200"/>
            <a:ext cx="1371600" cy="457200"/>
          </a:xfrm>
          <a:prstGeom prst="rect">
            <a:avLst/>
          </a:prstGeom>
          <a:solidFill>
            <a:srgbClr val="FF7C8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>
                <a:latin typeface="Century Gothic" pitchFamily="34" charset="0"/>
              </a:rPr>
              <a:t>γονείς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4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74FC297-BC03-4490-8113-A2B27755B13B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l-GR"/>
          </a:p>
        </p:txBody>
      </p:sp>
      <p:sp>
        <p:nvSpPr>
          <p:cNvPr id="110597" name="Oval 5"/>
          <p:cNvSpPr>
            <a:spLocks noChangeArrowheads="1"/>
          </p:cNvSpPr>
          <p:nvPr/>
        </p:nvSpPr>
        <p:spPr bwMode="auto">
          <a:xfrm>
            <a:off x="533400" y="4191000"/>
            <a:ext cx="1981200" cy="6858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2174875" y="609600"/>
            <a:ext cx="4792663" cy="803176"/>
          </a:xfrm>
        </p:spPr>
        <p:txBody>
          <a:bodyPr>
            <a:normAutofit fontScale="90000"/>
          </a:bodyPr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el-GR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Κανόνες λογικής</a:t>
            </a:r>
          </a:p>
        </p:txBody>
      </p:sp>
      <p:sp>
        <p:nvSpPr>
          <p:cNvPr id="110595" name="Text Box 3"/>
          <p:cNvSpPr txBox="1">
            <a:spLocks noChangeArrowheads="1"/>
          </p:cNvSpPr>
          <p:nvPr/>
        </p:nvSpPr>
        <p:spPr bwMode="auto">
          <a:xfrm>
            <a:off x="1485900" y="1341438"/>
            <a:ext cx="61722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που υπαγορεύουν τη μέθοδο διδασκαλίας</a:t>
            </a:r>
          </a:p>
        </p:txBody>
      </p:sp>
      <p:sp>
        <p:nvSpPr>
          <p:cNvPr id="41989" name="Text Box 4"/>
          <p:cNvSpPr txBox="1">
            <a:spLocks noChangeArrowheads="1"/>
          </p:cNvSpPr>
          <p:nvPr/>
        </p:nvSpPr>
        <p:spPr bwMode="auto">
          <a:xfrm>
            <a:off x="609600" y="42672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>
                <a:latin typeface="Century Gothic" pitchFamily="34" charset="0"/>
              </a:rPr>
              <a:t>παραγωγή</a:t>
            </a:r>
          </a:p>
        </p:txBody>
      </p:sp>
      <p:sp>
        <p:nvSpPr>
          <p:cNvPr id="110598" name="Oval 6"/>
          <p:cNvSpPr>
            <a:spLocks noChangeArrowheads="1"/>
          </p:cNvSpPr>
          <p:nvPr/>
        </p:nvSpPr>
        <p:spPr bwMode="auto">
          <a:xfrm>
            <a:off x="2195513" y="5157788"/>
            <a:ext cx="1981200" cy="6858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10599" name="Oval 7"/>
          <p:cNvSpPr>
            <a:spLocks noChangeArrowheads="1"/>
          </p:cNvSpPr>
          <p:nvPr/>
        </p:nvSpPr>
        <p:spPr bwMode="auto">
          <a:xfrm>
            <a:off x="6172200" y="4114800"/>
            <a:ext cx="1981200" cy="6858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10600" name="Oval 8"/>
          <p:cNvSpPr>
            <a:spLocks noChangeArrowheads="1"/>
          </p:cNvSpPr>
          <p:nvPr/>
        </p:nvSpPr>
        <p:spPr bwMode="auto">
          <a:xfrm>
            <a:off x="5105400" y="5181600"/>
            <a:ext cx="1981200" cy="6858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41993" name="Text Box 9"/>
          <p:cNvSpPr txBox="1">
            <a:spLocks noChangeArrowheads="1"/>
          </p:cNvSpPr>
          <p:nvPr/>
        </p:nvSpPr>
        <p:spPr bwMode="auto">
          <a:xfrm>
            <a:off x="2362200" y="52578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>
                <a:latin typeface="Century Gothic" pitchFamily="34" charset="0"/>
              </a:rPr>
              <a:t>επαγωγή</a:t>
            </a:r>
          </a:p>
        </p:txBody>
      </p:sp>
      <p:sp>
        <p:nvSpPr>
          <p:cNvPr id="41994" name="Text Box 10"/>
          <p:cNvSpPr txBox="1">
            <a:spLocks noChangeArrowheads="1"/>
          </p:cNvSpPr>
          <p:nvPr/>
        </p:nvSpPr>
        <p:spPr bwMode="auto">
          <a:xfrm>
            <a:off x="6248400" y="41910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>
                <a:latin typeface="Century Gothic" pitchFamily="34" charset="0"/>
              </a:rPr>
              <a:t>σύνθεση</a:t>
            </a:r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5257800" y="52578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>
                <a:latin typeface="Century Gothic" pitchFamily="34" charset="0"/>
              </a:rPr>
              <a:t>ανάλυση</a:t>
            </a:r>
          </a:p>
        </p:txBody>
      </p:sp>
      <p:cxnSp>
        <p:nvCxnSpPr>
          <p:cNvPr id="41996" name="AutoShape 12"/>
          <p:cNvCxnSpPr>
            <a:cxnSpLocks noChangeShapeType="1"/>
            <a:stCxn id="110595" idx="2"/>
            <a:endCxn id="110597" idx="0"/>
          </p:cNvCxnSpPr>
          <p:nvPr/>
        </p:nvCxnSpPr>
        <p:spPr bwMode="auto">
          <a:xfrm flipH="1">
            <a:off x="1524000" y="2171700"/>
            <a:ext cx="3048000" cy="2019300"/>
          </a:xfrm>
          <a:prstGeom prst="straightConnector1">
            <a:avLst/>
          </a:prstGeom>
          <a:noFill/>
          <a:ln w="38100">
            <a:solidFill>
              <a:schemeClr val="tx2"/>
            </a:solidFill>
            <a:miter lim="800000"/>
            <a:headEnd/>
            <a:tailEnd type="triangle" w="med" len="med"/>
          </a:ln>
        </p:spPr>
      </p:cxnSp>
      <p:cxnSp>
        <p:nvCxnSpPr>
          <p:cNvPr id="41997" name="AutoShape 13"/>
          <p:cNvCxnSpPr>
            <a:cxnSpLocks noChangeShapeType="1"/>
            <a:stCxn id="110595" idx="2"/>
            <a:endCxn id="110598" idx="0"/>
          </p:cNvCxnSpPr>
          <p:nvPr/>
        </p:nvCxnSpPr>
        <p:spPr bwMode="auto">
          <a:xfrm flipH="1">
            <a:off x="3186113" y="2171700"/>
            <a:ext cx="1385887" cy="2986088"/>
          </a:xfrm>
          <a:prstGeom prst="straightConnector1">
            <a:avLst/>
          </a:prstGeom>
          <a:noFill/>
          <a:ln w="38100">
            <a:solidFill>
              <a:schemeClr val="tx2"/>
            </a:solidFill>
            <a:miter lim="800000"/>
            <a:headEnd/>
            <a:tailEnd type="triangle" w="med" len="med"/>
          </a:ln>
        </p:spPr>
      </p:cxnSp>
      <p:cxnSp>
        <p:nvCxnSpPr>
          <p:cNvPr id="41998" name="AutoShape 14"/>
          <p:cNvCxnSpPr>
            <a:cxnSpLocks noChangeShapeType="1"/>
            <a:stCxn id="110595" idx="2"/>
            <a:endCxn id="110600" idx="0"/>
          </p:cNvCxnSpPr>
          <p:nvPr/>
        </p:nvCxnSpPr>
        <p:spPr bwMode="auto">
          <a:xfrm>
            <a:off x="4572000" y="2171700"/>
            <a:ext cx="1524000" cy="3009900"/>
          </a:xfrm>
          <a:prstGeom prst="straightConnector1">
            <a:avLst/>
          </a:prstGeom>
          <a:noFill/>
          <a:ln w="38100">
            <a:solidFill>
              <a:schemeClr val="tx2"/>
            </a:solidFill>
            <a:miter lim="800000"/>
            <a:headEnd/>
            <a:tailEnd type="triangle" w="med" len="med"/>
          </a:ln>
        </p:spPr>
      </p:cxnSp>
      <p:cxnSp>
        <p:nvCxnSpPr>
          <p:cNvPr id="41999" name="AutoShape 15"/>
          <p:cNvCxnSpPr>
            <a:cxnSpLocks noChangeShapeType="1"/>
            <a:stCxn id="110595" idx="2"/>
            <a:endCxn id="110599" idx="0"/>
          </p:cNvCxnSpPr>
          <p:nvPr/>
        </p:nvCxnSpPr>
        <p:spPr bwMode="auto">
          <a:xfrm>
            <a:off x="4572000" y="2171700"/>
            <a:ext cx="2590800" cy="1943100"/>
          </a:xfrm>
          <a:prstGeom prst="straightConnector1">
            <a:avLst/>
          </a:prstGeom>
          <a:noFill/>
          <a:ln w="38100">
            <a:solidFill>
              <a:schemeClr val="tx2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4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821757A-3D93-4D0E-8299-EA88202F3CA3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el-GR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17675" y="609600"/>
            <a:ext cx="5707063" cy="1143000"/>
          </a:xfrm>
        </p:spPr>
        <p:txBody>
          <a:bodyPr>
            <a:normAutofit fontScale="90000"/>
          </a:bodyPr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el-GR">
                <a:solidFill>
                  <a:schemeClr val="accent1">
                    <a:tint val="83000"/>
                    <a:satMod val="150000"/>
                  </a:schemeClr>
                </a:solidFill>
              </a:rPr>
              <a:t>Μέθοδοι διδασκαλίας</a:t>
            </a:r>
          </a:p>
        </p:txBody>
      </p:sp>
      <p:sp>
        <p:nvSpPr>
          <p:cNvPr id="43011" name="Text Box 4"/>
          <p:cNvSpPr txBox="1">
            <a:spLocks noChangeArrowheads="1"/>
          </p:cNvSpPr>
          <p:nvPr/>
        </p:nvSpPr>
        <p:spPr bwMode="auto">
          <a:xfrm>
            <a:off x="838200" y="2133600"/>
            <a:ext cx="7467600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l-GR" sz="2000">
                <a:latin typeface="Century Gothic" pitchFamily="34" charset="0"/>
              </a:rPr>
              <a:t> Ομαδοσυνεργατική διδασκαλία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l-GR" sz="2000">
                <a:latin typeface="Century Gothic" pitchFamily="34" charset="0"/>
              </a:rPr>
              <a:t> Ερευνητική μέθοδος διδασκαλίας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l-GR" sz="2000">
                <a:latin typeface="Century Gothic" pitchFamily="34" charset="0"/>
              </a:rPr>
              <a:t> Δραματοποίηση – παιχνίδι ρόλων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l-GR" sz="2000">
                <a:latin typeface="Century Gothic" pitchFamily="34" charset="0"/>
              </a:rPr>
              <a:t> Σχέδια συνεργατικής έρευνας. Μέθοδος </a:t>
            </a:r>
            <a:r>
              <a:rPr lang="en-US" sz="2000">
                <a:latin typeface="Century Gothic" pitchFamily="34" charset="0"/>
              </a:rPr>
              <a:t>Project</a:t>
            </a:r>
            <a:endParaRPr lang="el-GR" sz="2000">
              <a:latin typeface="Century Gothic" pitchFamily="34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l-GR" sz="2000">
                <a:latin typeface="Century Gothic" pitchFamily="34" charset="0"/>
              </a:rPr>
              <a:t> Διαθεματικές προσεγγίσεις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l-GR" sz="2000">
                <a:latin typeface="Century Gothic" pitchFamily="34" charset="0"/>
              </a:rPr>
              <a:t> Βιωματική μάθηση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l-GR" sz="2000">
                <a:latin typeface="Century Gothic" pitchFamily="34" charset="0"/>
              </a:rPr>
              <a:t> Μάθηση από παρουσιάσεις. Προκαταβολικοί οργανωτές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l-GR" sz="2000">
                <a:latin typeface="Century Gothic" pitchFamily="34" charset="0"/>
              </a:rPr>
              <a:t> Διδασκαλία με τη χρήση ΝΤ 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l-GR" sz="2000">
                <a:latin typeface="Century Gothic" pitchFamily="34" charset="0"/>
              </a:rPr>
              <a:t> Διδασκαλία επικεντρωμένη στη δημιουργική σκέψη: </a:t>
            </a:r>
            <a:r>
              <a:rPr lang="en-US" sz="2000">
                <a:latin typeface="Century Gothic" pitchFamily="34" charset="0"/>
              </a:rPr>
              <a:t>Synectics</a:t>
            </a:r>
            <a:r>
              <a:rPr lang="el-GR" sz="2000">
                <a:latin typeface="Century Gothic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AutoShape 1028"/>
          <p:cNvSpPr>
            <a:spLocks noChangeArrowheads="1"/>
          </p:cNvSpPr>
          <p:nvPr/>
        </p:nvSpPr>
        <p:spPr bwMode="auto">
          <a:xfrm>
            <a:off x="1371600" y="457200"/>
            <a:ext cx="6172200" cy="1447800"/>
          </a:xfrm>
          <a:prstGeom prst="downArrowCallout">
            <a:avLst>
              <a:gd name="adj1" fmla="val 106579"/>
              <a:gd name="adj2" fmla="val 106579"/>
              <a:gd name="adj3" fmla="val 16667"/>
              <a:gd name="adj4" fmla="val 66667"/>
            </a:avLst>
          </a:prstGeom>
          <a:solidFill>
            <a:srgbClr val="199BB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17410" name="Text Box 1026"/>
          <p:cNvSpPr txBox="1">
            <a:spLocks noChangeArrowheads="1"/>
          </p:cNvSpPr>
          <p:nvPr/>
        </p:nvSpPr>
        <p:spPr bwMode="auto">
          <a:xfrm>
            <a:off x="628650" y="2209800"/>
            <a:ext cx="788670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">
              <a:spcBef>
                <a:spcPct val="50000"/>
              </a:spcBef>
            </a:pPr>
            <a:r>
              <a:rPr lang="el-GR" sz="3200">
                <a:latin typeface="Arial Greek" pitchFamily="34" charset="0"/>
              </a:rPr>
              <a:t>  </a:t>
            </a:r>
            <a:r>
              <a:rPr lang="el-GR" sz="2800">
                <a:latin typeface="Arial Greek" pitchFamily="34" charset="0"/>
              </a:rPr>
              <a:t> </a:t>
            </a:r>
            <a:r>
              <a:rPr lang="el-GR" sz="2800" b="1">
                <a:latin typeface="Century Gothic" pitchFamily="34" charset="0"/>
                <a:cs typeface="Times New Roman" pitchFamily="18" charset="0"/>
              </a:rPr>
              <a:t>Ιδεώδη της αγωγής </a:t>
            </a:r>
            <a:r>
              <a:rPr lang="el-GR" sz="2800" b="1">
                <a:latin typeface="Wingdings" pitchFamily="2" charset="2"/>
                <a:cs typeface="Times New Roman" pitchFamily="18" charset="0"/>
              </a:rPr>
              <a:t>à</a:t>
            </a:r>
            <a:r>
              <a:rPr lang="el-GR" sz="2800" b="1">
                <a:latin typeface="Century Gothic" pitchFamily="34" charset="0"/>
                <a:cs typeface="Times New Roman" pitchFamily="18" charset="0"/>
              </a:rPr>
              <a:t> μορφωτικά αγαθά </a:t>
            </a:r>
            <a:endParaRPr lang="el-GR" sz="2800" b="1">
              <a:latin typeface="Arial Greek" pitchFamily="34" charset="0"/>
            </a:endParaRPr>
          </a:p>
          <a:p>
            <a:pPr fontAlgn="b">
              <a:spcBef>
                <a:spcPct val="50000"/>
              </a:spcBef>
            </a:pPr>
            <a:r>
              <a:rPr lang="el-GR" sz="2800">
                <a:latin typeface="Century Gothic" pitchFamily="34" charset="0"/>
              </a:rPr>
              <a:t>	</a:t>
            </a:r>
            <a:r>
              <a:rPr lang="el-GR" sz="2800">
                <a:latin typeface="Century Gothic" pitchFamily="34" charset="0"/>
                <a:cs typeface="Times New Roman" pitchFamily="18" charset="0"/>
              </a:rPr>
              <a:t>Σκοποί της αγ</a:t>
            </a:r>
            <a:r>
              <a:rPr lang="el-GR" sz="2800">
                <a:latin typeface="Century Gothic" pitchFamily="34" charset="0"/>
              </a:rPr>
              <a:t>ωγής</a:t>
            </a:r>
            <a:endParaRPr lang="el-GR" sz="2800">
              <a:latin typeface="Arial Greek" pitchFamily="34" charset="0"/>
            </a:endParaRPr>
          </a:p>
          <a:p>
            <a:pPr fontAlgn="b">
              <a:spcBef>
                <a:spcPct val="50000"/>
              </a:spcBef>
            </a:pPr>
            <a:r>
              <a:rPr lang="el-GR" sz="2800">
                <a:latin typeface="Century Gothic" pitchFamily="34" charset="0"/>
              </a:rPr>
              <a:t>		</a:t>
            </a:r>
            <a:r>
              <a:rPr lang="el-GR" sz="2800">
                <a:latin typeface="Century Gothic" pitchFamily="34" charset="0"/>
                <a:cs typeface="Times New Roman" pitchFamily="18" charset="0"/>
              </a:rPr>
              <a:t> Σκοποί των μαθημάτων</a:t>
            </a:r>
            <a:endParaRPr lang="el-GR" sz="2800">
              <a:latin typeface="Arial Greek" pitchFamily="34" charset="0"/>
            </a:endParaRPr>
          </a:p>
          <a:p>
            <a:pPr fontAlgn="b">
              <a:spcBef>
                <a:spcPct val="50000"/>
              </a:spcBef>
            </a:pPr>
            <a:r>
              <a:rPr lang="el-GR" sz="2800">
                <a:latin typeface="Century Gothic" pitchFamily="34" charset="0"/>
              </a:rPr>
              <a:t>			</a:t>
            </a:r>
            <a:r>
              <a:rPr lang="el-GR" sz="2800">
                <a:latin typeface="Century Gothic" pitchFamily="34" charset="0"/>
                <a:cs typeface="Times New Roman" pitchFamily="18" charset="0"/>
              </a:rPr>
              <a:t>Στόχοι </a:t>
            </a:r>
            <a:r>
              <a:rPr lang="el-GR" sz="2800">
                <a:latin typeface="Century Gothic" pitchFamily="34" charset="0"/>
              </a:rPr>
              <a:t>της </a:t>
            </a:r>
            <a:r>
              <a:rPr lang="el-GR" sz="2800">
                <a:latin typeface="Century Gothic" pitchFamily="34" charset="0"/>
                <a:cs typeface="Times New Roman" pitchFamily="18" charset="0"/>
              </a:rPr>
              <a:t>διδασκαλίας</a:t>
            </a:r>
          </a:p>
          <a:p>
            <a:pPr fontAlgn="b">
              <a:spcBef>
                <a:spcPct val="50000"/>
              </a:spcBef>
            </a:pPr>
            <a:r>
              <a:rPr lang="el-GR" sz="2800">
                <a:latin typeface="Century Gothic" pitchFamily="34" charset="0"/>
              </a:rPr>
              <a:t>				</a:t>
            </a:r>
            <a:r>
              <a:rPr lang="el-GR" sz="2800">
                <a:latin typeface="Century Gothic" pitchFamily="34" charset="0"/>
                <a:cs typeface="Times New Roman" pitchFamily="18" charset="0"/>
              </a:rPr>
              <a:t>Στόχοι </a:t>
            </a:r>
            <a:r>
              <a:rPr lang="el-GR" sz="2800">
                <a:latin typeface="Century Gothic" pitchFamily="34" charset="0"/>
              </a:rPr>
              <a:t>της </a:t>
            </a:r>
            <a:r>
              <a:rPr lang="el-GR" sz="2800">
                <a:latin typeface="Century Gothic" pitchFamily="34" charset="0"/>
                <a:cs typeface="Times New Roman" pitchFamily="18" charset="0"/>
              </a:rPr>
              <a:t>μάθησης</a:t>
            </a:r>
          </a:p>
        </p:txBody>
      </p:sp>
      <p:sp>
        <p:nvSpPr>
          <p:cNvPr id="17411" name="Text Box 1027"/>
          <p:cNvSpPr txBox="1">
            <a:spLocks noChangeArrowheads="1"/>
          </p:cNvSpPr>
          <p:nvPr/>
        </p:nvSpPr>
        <p:spPr bwMode="auto">
          <a:xfrm>
            <a:off x="1611313" y="533400"/>
            <a:ext cx="59213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">
              <a:spcBef>
                <a:spcPct val="50000"/>
              </a:spcBef>
            </a:pPr>
            <a:r>
              <a:rPr lang="el-GR" sz="3200" b="1">
                <a:solidFill>
                  <a:schemeClr val="tx2"/>
                </a:solidFill>
                <a:latin typeface="Century Gothic" pitchFamily="34" charset="0"/>
                <a:cs typeface="Times New Roman" pitchFamily="18" charset="0"/>
              </a:rPr>
              <a:t>ΘΕΩΡΙΑ ΤΗΣ ΔΙΔΑΣΚΑΛΙΑΣ</a:t>
            </a:r>
            <a:endParaRPr lang="el-GR">
              <a:solidFill>
                <a:schemeClr val="tx2"/>
              </a:solidFill>
              <a:latin typeface="Century Gothic" pitchFamily="34" charset="0"/>
            </a:endParaRPr>
          </a:p>
        </p:txBody>
      </p:sp>
      <p:sp>
        <p:nvSpPr>
          <p:cNvPr id="17412" name="Line 1029"/>
          <p:cNvSpPr>
            <a:spLocks noChangeShapeType="1"/>
          </p:cNvSpPr>
          <p:nvPr/>
        </p:nvSpPr>
        <p:spPr bwMode="auto">
          <a:xfrm>
            <a:off x="685800" y="2209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l-GR"/>
          </a:p>
        </p:txBody>
      </p:sp>
      <p:sp>
        <p:nvSpPr>
          <p:cNvPr id="17413" name="Line 1030"/>
          <p:cNvSpPr>
            <a:spLocks noChangeShapeType="1"/>
          </p:cNvSpPr>
          <p:nvPr/>
        </p:nvSpPr>
        <p:spPr bwMode="auto">
          <a:xfrm>
            <a:off x="685800" y="2819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l-GR"/>
          </a:p>
        </p:txBody>
      </p:sp>
      <p:sp>
        <p:nvSpPr>
          <p:cNvPr id="17414" name="Line 1031"/>
          <p:cNvSpPr>
            <a:spLocks noChangeShapeType="1"/>
          </p:cNvSpPr>
          <p:nvPr/>
        </p:nvSpPr>
        <p:spPr bwMode="auto">
          <a:xfrm>
            <a:off x="1447800" y="2819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l-GR"/>
          </a:p>
        </p:txBody>
      </p:sp>
      <p:sp>
        <p:nvSpPr>
          <p:cNvPr id="17415" name="Line 1032"/>
          <p:cNvSpPr>
            <a:spLocks noChangeShapeType="1"/>
          </p:cNvSpPr>
          <p:nvPr/>
        </p:nvSpPr>
        <p:spPr bwMode="auto">
          <a:xfrm>
            <a:off x="1447800" y="35814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l-GR"/>
          </a:p>
        </p:txBody>
      </p:sp>
      <p:sp>
        <p:nvSpPr>
          <p:cNvPr id="17416" name="Line 1033"/>
          <p:cNvSpPr>
            <a:spLocks noChangeShapeType="1"/>
          </p:cNvSpPr>
          <p:nvPr/>
        </p:nvSpPr>
        <p:spPr bwMode="auto">
          <a:xfrm>
            <a:off x="2514600" y="3581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l-GR"/>
          </a:p>
        </p:txBody>
      </p:sp>
      <p:sp>
        <p:nvSpPr>
          <p:cNvPr id="17417" name="Line 1034"/>
          <p:cNvSpPr>
            <a:spLocks noChangeShapeType="1"/>
          </p:cNvSpPr>
          <p:nvPr/>
        </p:nvSpPr>
        <p:spPr bwMode="auto">
          <a:xfrm>
            <a:off x="2514600" y="4419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l-GR"/>
          </a:p>
        </p:txBody>
      </p:sp>
      <p:sp>
        <p:nvSpPr>
          <p:cNvPr id="17418" name="Line 1035"/>
          <p:cNvSpPr>
            <a:spLocks noChangeShapeType="1"/>
          </p:cNvSpPr>
          <p:nvPr/>
        </p:nvSpPr>
        <p:spPr bwMode="auto">
          <a:xfrm>
            <a:off x="3276600" y="4419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l-GR"/>
          </a:p>
        </p:txBody>
      </p:sp>
      <p:sp>
        <p:nvSpPr>
          <p:cNvPr id="17419" name="Line 1036"/>
          <p:cNvSpPr>
            <a:spLocks noChangeShapeType="1"/>
          </p:cNvSpPr>
          <p:nvPr/>
        </p:nvSpPr>
        <p:spPr bwMode="auto">
          <a:xfrm>
            <a:off x="3276600" y="5029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l-GR"/>
          </a:p>
        </p:txBody>
      </p:sp>
      <p:sp>
        <p:nvSpPr>
          <p:cNvPr id="17420" name="Line 1037"/>
          <p:cNvSpPr>
            <a:spLocks noChangeShapeType="1"/>
          </p:cNvSpPr>
          <p:nvPr/>
        </p:nvSpPr>
        <p:spPr bwMode="auto">
          <a:xfrm>
            <a:off x="4267200" y="5029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l-GR"/>
          </a:p>
        </p:txBody>
      </p:sp>
      <p:sp>
        <p:nvSpPr>
          <p:cNvPr id="17421" name="Line 1038"/>
          <p:cNvSpPr>
            <a:spLocks noChangeShapeType="1"/>
          </p:cNvSpPr>
          <p:nvPr/>
        </p:nvSpPr>
        <p:spPr bwMode="auto">
          <a:xfrm>
            <a:off x="4267200" y="5867400"/>
            <a:ext cx="3657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l-GR"/>
          </a:p>
        </p:txBody>
      </p:sp>
      <p:sp>
        <p:nvSpPr>
          <p:cNvPr id="17422" name="Line 1039"/>
          <p:cNvSpPr>
            <a:spLocks noChangeShapeType="1"/>
          </p:cNvSpPr>
          <p:nvPr/>
        </p:nvSpPr>
        <p:spPr bwMode="auto">
          <a:xfrm>
            <a:off x="8077200" y="58674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l-GR"/>
          </a:p>
        </p:txBody>
      </p:sp>
      <p:sp>
        <p:nvSpPr>
          <p:cNvPr id="17423" name="Line 1040"/>
          <p:cNvSpPr>
            <a:spLocks noChangeShapeType="1"/>
          </p:cNvSpPr>
          <p:nvPr/>
        </p:nvSpPr>
        <p:spPr bwMode="auto">
          <a:xfrm>
            <a:off x="8534400" y="58674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l-GR"/>
          </a:p>
        </p:txBody>
      </p:sp>
      <p:sp>
        <p:nvSpPr>
          <p:cNvPr id="17424" name="Line 1042"/>
          <p:cNvSpPr>
            <a:spLocks noChangeShapeType="1"/>
          </p:cNvSpPr>
          <p:nvPr/>
        </p:nvSpPr>
        <p:spPr bwMode="auto">
          <a:xfrm>
            <a:off x="304800" y="3048000"/>
            <a:ext cx="3429000" cy="28956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6502457-6654-4C3E-A4CD-0DC958266351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el-GR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617538"/>
            <a:ext cx="6697662" cy="1143000"/>
          </a:xfrm>
        </p:spPr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el-GR">
                <a:solidFill>
                  <a:schemeClr val="accent1">
                    <a:tint val="83000"/>
                    <a:satMod val="150000"/>
                  </a:schemeClr>
                </a:solidFill>
              </a:rPr>
              <a:t>Μορφή διδασκαλίας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1868488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l-GR" dirty="0" smtClean="0"/>
              <a:t>Είδος επικοινωνίας και αλληλεπίδρασης</a:t>
            </a:r>
          </a:p>
          <a:p>
            <a:pPr algn="ctr">
              <a:buFont typeface="Wingdings" pitchFamily="2" charset="2"/>
              <a:buNone/>
            </a:pPr>
            <a:r>
              <a:rPr lang="el-GR" dirty="0" smtClean="0"/>
              <a:t>μεταξύ των στοιχείων </a:t>
            </a:r>
          </a:p>
          <a:p>
            <a:pPr algn="ctr">
              <a:buFont typeface="Wingdings" pitchFamily="2" charset="2"/>
              <a:buNone/>
            </a:pPr>
            <a:r>
              <a:rPr lang="el-GR" dirty="0" smtClean="0"/>
              <a:t>του διδακτικού τριγώνου…. </a:t>
            </a:r>
          </a:p>
          <a:p>
            <a:pPr algn="ctr">
              <a:buFont typeface="Wingdings" pitchFamily="2" charset="2"/>
              <a:buNone/>
            </a:pPr>
            <a:r>
              <a:rPr lang="el-GR" dirty="0" smtClean="0"/>
              <a:t>(</a:t>
            </a:r>
            <a:r>
              <a:rPr lang="el-GR" b="1" dirty="0" smtClean="0"/>
              <a:t>σήμερα πολυγώνου</a:t>
            </a:r>
            <a:r>
              <a:rPr lang="el-GR" dirty="0" smtClean="0"/>
              <a:t>)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4343400" y="4343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>
                <a:latin typeface="Century Gothic" pitchFamily="34" charset="0"/>
              </a:rPr>
              <a:t>Μ</a:t>
            </a:r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 flipH="1">
            <a:off x="3657600" y="4876800"/>
            <a:ext cx="914400" cy="1066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l-GR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4572000" y="4876800"/>
            <a:ext cx="914400" cy="1066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l-GR"/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3200400" y="5638800"/>
            <a:ext cx="373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>
                <a:latin typeface="Century Gothic" pitchFamily="34" charset="0"/>
              </a:rPr>
              <a:t>Δ</a:t>
            </a: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5562600" y="5638800"/>
            <a:ext cx="366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>
                <a:latin typeface="Century Gothic" pitchFamily="34" charset="0"/>
              </a:rPr>
              <a:t>Α</a:t>
            </a:r>
          </a:p>
        </p:txBody>
      </p:sp>
      <p:sp>
        <p:nvSpPr>
          <p:cNvPr id="44041" name="Line 9"/>
          <p:cNvSpPr>
            <a:spLocks noChangeShapeType="1"/>
          </p:cNvSpPr>
          <p:nvPr/>
        </p:nvSpPr>
        <p:spPr bwMode="auto">
          <a:xfrm>
            <a:off x="3657600" y="59436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l-G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4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FDC91F3-8C8A-47F1-B358-9DA35966A412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el-GR"/>
          </a:p>
        </p:txBody>
      </p:sp>
      <p:sp>
        <p:nvSpPr>
          <p:cNvPr id="109582" name="Oval 14"/>
          <p:cNvSpPr>
            <a:spLocks noChangeArrowheads="1"/>
          </p:cNvSpPr>
          <p:nvPr/>
        </p:nvSpPr>
        <p:spPr bwMode="auto">
          <a:xfrm>
            <a:off x="6553200" y="2857500"/>
            <a:ext cx="1524000" cy="11430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09581" name="Oval 13"/>
          <p:cNvSpPr>
            <a:spLocks noChangeArrowheads="1"/>
          </p:cNvSpPr>
          <p:nvPr/>
        </p:nvSpPr>
        <p:spPr bwMode="auto">
          <a:xfrm>
            <a:off x="533400" y="2895600"/>
            <a:ext cx="1524000" cy="11430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el-GR">
                <a:solidFill>
                  <a:schemeClr val="accent1">
                    <a:tint val="83000"/>
                    <a:satMod val="150000"/>
                  </a:schemeClr>
                </a:solidFill>
              </a:rPr>
              <a:t>Μορφές διδασκαλίας (1)</a:t>
            </a:r>
          </a:p>
        </p:txBody>
      </p:sp>
      <p:sp>
        <p:nvSpPr>
          <p:cNvPr id="46089" name="Line 7"/>
          <p:cNvSpPr>
            <a:spLocks noChangeShapeType="1"/>
          </p:cNvSpPr>
          <p:nvPr/>
        </p:nvSpPr>
        <p:spPr bwMode="auto">
          <a:xfrm>
            <a:off x="1208088" y="4800600"/>
            <a:ext cx="6324600" cy="0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el-GR"/>
          </a:p>
        </p:txBody>
      </p:sp>
      <p:sp>
        <p:nvSpPr>
          <p:cNvPr id="46090" name="Text Box 8"/>
          <p:cNvSpPr txBox="1">
            <a:spLocks noChangeArrowheads="1"/>
          </p:cNvSpPr>
          <p:nvPr/>
        </p:nvSpPr>
        <p:spPr bwMode="auto">
          <a:xfrm>
            <a:off x="1439863" y="4191000"/>
            <a:ext cx="31321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>
                <a:latin typeface="Century Gothic" pitchFamily="34" charset="0"/>
              </a:rPr>
              <a:t>Συνεχές μορφών διδασκαλίας</a:t>
            </a:r>
          </a:p>
        </p:txBody>
      </p:sp>
      <p:sp>
        <p:nvSpPr>
          <p:cNvPr id="46091" name="Text Box 9"/>
          <p:cNvSpPr txBox="1">
            <a:spLocks noChangeArrowheads="1"/>
          </p:cNvSpPr>
          <p:nvPr/>
        </p:nvSpPr>
        <p:spPr bwMode="auto">
          <a:xfrm>
            <a:off x="457200" y="5029200"/>
            <a:ext cx="1714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000">
                <a:latin typeface="Century Gothic" pitchFamily="34" charset="0"/>
              </a:rPr>
              <a:t>παθητικότητα</a:t>
            </a:r>
          </a:p>
        </p:txBody>
      </p:sp>
      <p:sp>
        <p:nvSpPr>
          <p:cNvPr id="46092" name="Text Box 10"/>
          <p:cNvSpPr txBox="1">
            <a:spLocks noChangeArrowheads="1"/>
          </p:cNvSpPr>
          <p:nvPr/>
        </p:nvSpPr>
        <p:spPr bwMode="auto">
          <a:xfrm>
            <a:off x="6553200" y="5029200"/>
            <a:ext cx="16557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000">
                <a:latin typeface="Century Gothic" pitchFamily="34" charset="0"/>
              </a:rPr>
              <a:t>αυτενέργεια/</a:t>
            </a:r>
          </a:p>
          <a:p>
            <a:r>
              <a:rPr lang="el-GR" sz="2000">
                <a:latin typeface="Century Gothic" pitchFamily="34" charset="0"/>
              </a:rPr>
              <a:t>πρωτοβουλία</a:t>
            </a:r>
          </a:p>
        </p:txBody>
      </p:sp>
      <p:sp>
        <p:nvSpPr>
          <p:cNvPr id="46093" name="Text Box 11"/>
          <p:cNvSpPr txBox="1">
            <a:spLocks noChangeArrowheads="1"/>
          </p:cNvSpPr>
          <p:nvPr/>
        </p:nvSpPr>
        <p:spPr bwMode="auto">
          <a:xfrm>
            <a:off x="381000" y="3038475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2000">
                <a:latin typeface="Century Gothic" pitchFamily="34" charset="0"/>
              </a:rPr>
              <a:t>ο έλεγχος </a:t>
            </a:r>
          </a:p>
          <a:p>
            <a:pPr algn="ctr"/>
            <a:r>
              <a:rPr lang="el-GR" sz="2000">
                <a:latin typeface="Century Gothic" pitchFamily="34" charset="0"/>
              </a:rPr>
              <a:t>στο δάσκαλο</a:t>
            </a:r>
          </a:p>
        </p:txBody>
      </p:sp>
      <p:sp>
        <p:nvSpPr>
          <p:cNvPr id="46094" name="Text Box 12"/>
          <p:cNvSpPr txBox="1">
            <a:spLocks noChangeArrowheads="1"/>
          </p:cNvSpPr>
          <p:nvPr/>
        </p:nvSpPr>
        <p:spPr bwMode="auto">
          <a:xfrm>
            <a:off x="6400800" y="3078163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2000">
                <a:latin typeface="Century Gothic" pitchFamily="34" charset="0"/>
              </a:rPr>
              <a:t>ο έλεγχος </a:t>
            </a:r>
          </a:p>
          <a:p>
            <a:pPr algn="ctr"/>
            <a:r>
              <a:rPr lang="el-GR" sz="2000">
                <a:latin typeface="Century Gothic" pitchFamily="34" charset="0"/>
              </a:rPr>
              <a:t>στο μαθητή</a:t>
            </a:r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>
            <a:off x="1295400" y="4038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Dot"/>
            <a:miter lim="800000"/>
            <a:headEnd/>
            <a:tailEnd type="arrow" w="med" len="med"/>
          </a:ln>
        </p:spPr>
        <p:txBody>
          <a:bodyPr wrap="none"/>
          <a:lstStyle/>
          <a:p>
            <a:endParaRPr lang="el-GR"/>
          </a:p>
        </p:txBody>
      </p:sp>
      <p:sp>
        <p:nvSpPr>
          <p:cNvPr id="46096" name="Line 17"/>
          <p:cNvSpPr>
            <a:spLocks noChangeShapeType="1"/>
          </p:cNvSpPr>
          <p:nvPr/>
        </p:nvSpPr>
        <p:spPr bwMode="auto">
          <a:xfrm>
            <a:off x="7315200" y="4038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Dot"/>
            <a:miter lim="800000"/>
            <a:headEnd/>
            <a:tailEnd type="arrow" w="med" len="med"/>
          </a:ln>
        </p:spPr>
        <p:txBody>
          <a:bodyPr wrap="none"/>
          <a:lstStyle/>
          <a:p>
            <a:endParaRPr lang="el-GR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4CAD15B-230A-4C4F-910D-FDB26D198FCB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el-GR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613" y="692150"/>
            <a:ext cx="4699000" cy="635000"/>
          </a:xfrm>
        </p:spPr>
        <p:txBody>
          <a:bodyPr>
            <a:normAutofit fontScale="90000"/>
          </a:bodyPr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en-US" sz="3600">
                <a:solidFill>
                  <a:schemeClr val="accent1">
                    <a:tint val="83000"/>
                    <a:satMod val="150000"/>
                  </a:schemeClr>
                </a:solidFill>
              </a:rPr>
              <a:t>To </a:t>
            </a:r>
            <a:r>
              <a:rPr lang="el-GR" sz="3600">
                <a:solidFill>
                  <a:schemeClr val="accent1">
                    <a:tint val="83000"/>
                    <a:satMod val="150000"/>
                  </a:schemeClr>
                </a:solidFill>
              </a:rPr>
              <a:t>διδακτικό συνεχές</a:t>
            </a:r>
          </a:p>
        </p:txBody>
      </p:sp>
      <p:sp>
        <p:nvSpPr>
          <p:cNvPr id="47107" name="Rectangle 4"/>
          <p:cNvSpPr>
            <a:spLocks noChangeArrowheads="1"/>
          </p:cNvSpPr>
          <p:nvPr/>
        </p:nvSpPr>
        <p:spPr bwMode="auto">
          <a:xfrm>
            <a:off x="358775" y="1989138"/>
            <a:ext cx="8424863" cy="935037"/>
          </a:xfrm>
          <a:prstGeom prst="rect">
            <a:avLst/>
          </a:prstGeom>
          <a:solidFill>
            <a:srgbClr val="A2C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47108" name="Text Box 5"/>
          <p:cNvSpPr txBox="1">
            <a:spLocks noChangeArrowheads="1"/>
          </p:cNvSpPr>
          <p:nvPr/>
        </p:nvSpPr>
        <p:spPr bwMode="auto">
          <a:xfrm>
            <a:off x="395288" y="2205038"/>
            <a:ext cx="2879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>
                <a:solidFill>
                  <a:schemeClr val="bg1"/>
                </a:solidFill>
                <a:latin typeface="Century Gothic" pitchFamily="34" charset="0"/>
              </a:rPr>
              <a:t>Δασκαλική παρέμβαση</a:t>
            </a:r>
          </a:p>
        </p:txBody>
      </p:sp>
      <p:sp>
        <p:nvSpPr>
          <p:cNvPr id="47109" name="Text Box 6"/>
          <p:cNvSpPr txBox="1">
            <a:spLocks noChangeArrowheads="1"/>
          </p:cNvSpPr>
          <p:nvPr/>
        </p:nvSpPr>
        <p:spPr bwMode="auto">
          <a:xfrm>
            <a:off x="5651500" y="2133600"/>
            <a:ext cx="2879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000">
                <a:solidFill>
                  <a:schemeClr val="bg1"/>
                </a:solidFill>
                <a:latin typeface="Century Gothic" pitchFamily="34" charset="0"/>
              </a:rPr>
              <a:t>Μαθητική εμπλοκή</a:t>
            </a:r>
          </a:p>
        </p:txBody>
      </p:sp>
      <p:sp>
        <p:nvSpPr>
          <p:cNvPr id="47110" name="Line 7"/>
          <p:cNvSpPr>
            <a:spLocks noChangeShapeType="1"/>
          </p:cNvSpPr>
          <p:nvPr/>
        </p:nvSpPr>
        <p:spPr bwMode="auto">
          <a:xfrm>
            <a:off x="395288" y="1989138"/>
            <a:ext cx="8424862" cy="935037"/>
          </a:xfrm>
          <a:prstGeom prst="line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l-GR"/>
          </a:p>
        </p:txBody>
      </p:sp>
      <p:sp>
        <p:nvSpPr>
          <p:cNvPr id="47111" name="Text Box 8"/>
          <p:cNvSpPr txBox="1">
            <a:spLocks noChangeArrowheads="1"/>
          </p:cNvSpPr>
          <p:nvPr/>
        </p:nvSpPr>
        <p:spPr bwMode="auto">
          <a:xfrm>
            <a:off x="0" y="4292600"/>
            <a:ext cx="2016125" cy="1196975"/>
          </a:xfrm>
          <a:prstGeom prst="rect">
            <a:avLst/>
          </a:prstGeom>
          <a:solidFill>
            <a:srgbClr val="A2C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>
                <a:latin typeface="Century Gothic" pitchFamily="34" charset="0"/>
              </a:rPr>
              <a:t>Μοντέλο</a:t>
            </a:r>
          </a:p>
          <a:p>
            <a:pPr algn="ctr"/>
            <a:r>
              <a:rPr lang="el-GR">
                <a:latin typeface="Century Gothic" pitchFamily="34" charset="0"/>
              </a:rPr>
              <a:t>μονολογικής διδακαλίας</a:t>
            </a:r>
          </a:p>
        </p:txBody>
      </p:sp>
      <p:sp>
        <p:nvSpPr>
          <p:cNvPr id="47112" name="Text Box 9"/>
          <p:cNvSpPr txBox="1">
            <a:spLocks noChangeArrowheads="1"/>
          </p:cNvSpPr>
          <p:nvPr/>
        </p:nvSpPr>
        <p:spPr bwMode="auto">
          <a:xfrm>
            <a:off x="2268538" y="5084763"/>
            <a:ext cx="2016125" cy="1196975"/>
          </a:xfrm>
          <a:prstGeom prst="rect">
            <a:avLst/>
          </a:prstGeom>
          <a:solidFill>
            <a:srgbClr val="A2C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>
                <a:latin typeface="Century Gothic" pitchFamily="34" charset="0"/>
              </a:rPr>
              <a:t>Μοντέλο</a:t>
            </a:r>
          </a:p>
          <a:p>
            <a:pPr algn="ctr"/>
            <a:r>
              <a:rPr lang="el-GR">
                <a:latin typeface="Century Gothic" pitchFamily="34" charset="0"/>
              </a:rPr>
              <a:t>γνωστικής μαθητείας</a:t>
            </a:r>
          </a:p>
        </p:txBody>
      </p:sp>
      <p:sp>
        <p:nvSpPr>
          <p:cNvPr id="47113" name="Text Box 10"/>
          <p:cNvSpPr txBox="1">
            <a:spLocks noChangeArrowheads="1"/>
          </p:cNvSpPr>
          <p:nvPr/>
        </p:nvSpPr>
        <p:spPr bwMode="auto">
          <a:xfrm>
            <a:off x="4572000" y="5013325"/>
            <a:ext cx="2232025" cy="1200150"/>
          </a:xfrm>
          <a:prstGeom prst="rect">
            <a:avLst/>
          </a:prstGeom>
          <a:solidFill>
            <a:srgbClr val="A2C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>
                <a:latin typeface="Century Gothic" pitchFamily="34" charset="0"/>
              </a:rPr>
              <a:t>Μοντέλο</a:t>
            </a:r>
          </a:p>
          <a:p>
            <a:pPr algn="ctr"/>
            <a:r>
              <a:rPr lang="el-GR" b="1" i="1">
                <a:latin typeface="Century Gothic" pitchFamily="34" charset="0"/>
              </a:rPr>
              <a:t>ομαδικής </a:t>
            </a:r>
            <a:r>
              <a:rPr lang="el-GR">
                <a:latin typeface="Century Gothic" pitchFamily="34" charset="0"/>
              </a:rPr>
              <a:t>ακαθοδήγητης διερεύνησης</a:t>
            </a:r>
          </a:p>
        </p:txBody>
      </p:sp>
      <p:sp>
        <p:nvSpPr>
          <p:cNvPr id="47114" name="Text Box 12"/>
          <p:cNvSpPr txBox="1">
            <a:spLocks noChangeArrowheads="1"/>
          </p:cNvSpPr>
          <p:nvPr/>
        </p:nvSpPr>
        <p:spPr bwMode="auto">
          <a:xfrm>
            <a:off x="6911975" y="4292600"/>
            <a:ext cx="2232025" cy="1200150"/>
          </a:xfrm>
          <a:prstGeom prst="rect">
            <a:avLst/>
          </a:prstGeom>
          <a:solidFill>
            <a:srgbClr val="A2C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>
                <a:latin typeface="Century Gothic" pitchFamily="34" charset="0"/>
              </a:rPr>
              <a:t>Μοντέλο</a:t>
            </a:r>
          </a:p>
          <a:p>
            <a:pPr algn="ctr"/>
            <a:r>
              <a:rPr lang="el-GR" b="1" i="1">
                <a:latin typeface="Century Gothic" pitchFamily="34" charset="0"/>
              </a:rPr>
              <a:t>ατομικής </a:t>
            </a:r>
            <a:r>
              <a:rPr lang="el-GR">
                <a:latin typeface="Century Gothic" pitchFamily="34" charset="0"/>
              </a:rPr>
              <a:t>ακαθοδήγητης διερεύνησης</a:t>
            </a:r>
          </a:p>
        </p:txBody>
      </p:sp>
      <p:sp>
        <p:nvSpPr>
          <p:cNvPr id="47115" name="Line 13"/>
          <p:cNvSpPr>
            <a:spLocks noChangeShapeType="1"/>
          </p:cNvSpPr>
          <p:nvPr/>
        </p:nvSpPr>
        <p:spPr bwMode="auto">
          <a:xfrm>
            <a:off x="900113" y="2924175"/>
            <a:ext cx="0" cy="8651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l-GR"/>
          </a:p>
        </p:txBody>
      </p:sp>
      <p:sp>
        <p:nvSpPr>
          <p:cNvPr id="47116" name="Line 14"/>
          <p:cNvSpPr>
            <a:spLocks noChangeShapeType="1"/>
          </p:cNvSpPr>
          <p:nvPr/>
        </p:nvSpPr>
        <p:spPr bwMode="auto">
          <a:xfrm>
            <a:off x="3203575" y="2924175"/>
            <a:ext cx="0" cy="93662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l-GR"/>
          </a:p>
        </p:txBody>
      </p:sp>
      <p:sp>
        <p:nvSpPr>
          <p:cNvPr id="47117" name="Line 15"/>
          <p:cNvSpPr>
            <a:spLocks noChangeShapeType="1"/>
          </p:cNvSpPr>
          <p:nvPr/>
        </p:nvSpPr>
        <p:spPr bwMode="auto">
          <a:xfrm>
            <a:off x="5651500" y="2917825"/>
            <a:ext cx="0" cy="8651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l-GR"/>
          </a:p>
        </p:txBody>
      </p:sp>
      <p:sp>
        <p:nvSpPr>
          <p:cNvPr id="47118" name="Line 16"/>
          <p:cNvSpPr>
            <a:spLocks noChangeShapeType="1"/>
          </p:cNvSpPr>
          <p:nvPr/>
        </p:nvSpPr>
        <p:spPr bwMode="auto">
          <a:xfrm>
            <a:off x="7885113" y="2924175"/>
            <a:ext cx="0" cy="8651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l-GR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4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26D663A-6FDD-41BE-89E0-B829348EE17A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el-GR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el-GR">
                <a:solidFill>
                  <a:schemeClr val="accent1">
                    <a:tint val="83000"/>
                    <a:satMod val="150000"/>
                  </a:schemeClr>
                </a:solidFill>
              </a:rPr>
              <a:t>Μορφές διδασκαλίας (2)</a:t>
            </a:r>
          </a:p>
        </p:txBody>
      </p:sp>
      <p:sp>
        <p:nvSpPr>
          <p:cNvPr id="48131" name="Text Box 4"/>
          <p:cNvSpPr txBox="1">
            <a:spLocks noChangeArrowheads="1"/>
          </p:cNvSpPr>
          <p:nvPr/>
        </p:nvSpPr>
        <p:spPr bwMode="auto">
          <a:xfrm>
            <a:off x="914400" y="4114800"/>
            <a:ext cx="2005013" cy="5889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3200">
                <a:latin typeface="Century Gothic" pitchFamily="34" charset="0"/>
              </a:rPr>
              <a:t>διδακτικές</a:t>
            </a:r>
          </a:p>
        </p:txBody>
      </p:sp>
      <p:sp>
        <p:nvSpPr>
          <p:cNvPr id="48132" name="Text Box 5"/>
          <p:cNvSpPr txBox="1">
            <a:spLocks noChangeArrowheads="1"/>
          </p:cNvSpPr>
          <p:nvPr/>
        </p:nvSpPr>
        <p:spPr bwMode="auto">
          <a:xfrm>
            <a:off x="5791200" y="4191000"/>
            <a:ext cx="2070100" cy="5889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3200">
                <a:latin typeface="Century Gothic" pitchFamily="34" charset="0"/>
              </a:rPr>
              <a:t>κοινωνικές</a:t>
            </a:r>
          </a:p>
        </p:txBody>
      </p:sp>
      <p:cxnSp>
        <p:nvCxnSpPr>
          <p:cNvPr id="48133" name="AutoShape 6"/>
          <p:cNvCxnSpPr>
            <a:cxnSpLocks noChangeShapeType="1"/>
            <a:endCxn id="48131" idx="0"/>
          </p:cNvCxnSpPr>
          <p:nvPr/>
        </p:nvCxnSpPr>
        <p:spPr bwMode="auto">
          <a:xfrm flipH="1">
            <a:off x="1917700" y="1828800"/>
            <a:ext cx="2654300" cy="22860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8134" name="AutoShape 7"/>
          <p:cNvCxnSpPr>
            <a:cxnSpLocks noChangeShapeType="1"/>
            <a:endCxn id="48132" idx="0"/>
          </p:cNvCxnSpPr>
          <p:nvPr/>
        </p:nvCxnSpPr>
        <p:spPr bwMode="auto">
          <a:xfrm>
            <a:off x="4572000" y="1828800"/>
            <a:ext cx="2254250" cy="23622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6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09888D-17C5-4C5A-95D7-5FB923EC0169}" type="slidenum">
              <a:rPr lang="el-GR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el-GR" smtClean="0"/>
          </a:p>
        </p:txBody>
      </p:sp>
      <p:sp>
        <p:nvSpPr>
          <p:cNvPr id="121874" name="Oval 18"/>
          <p:cNvSpPr>
            <a:spLocks noChangeArrowheads="1"/>
          </p:cNvSpPr>
          <p:nvPr/>
        </p:nvSpPr>
        <p:spPr bwMode="auto">
          <a:xfrm>
            <a:off x="2987675" y="4724400"/>
            <a:ext cx="3097213" cy="1296988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el-GR" sz="3600">
                <a:solidFill>
                  <a:schemeClr val="accent1">
                    <a:tint val="83000"/>
                    <a:satMod val="150000"/>
                  </a:schemeClr>
                </a:solidFill>
              </a:rPr>
              <a:t>Διδακτική μορφή διδασκαλίας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2565400"/>
            <a:ext cx="2232025" cy="1266825"/>
          </a:xfrm>
          <a:ln>
            <a:solidFill>
              <a:schemeClr val="tx1"/>
            </a:solidFill>
          </a:ln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l-GR" sz="1800" smtClean="0"/>
              <a:t> Βαθμός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l-GR" sz="1800" smtClean="0"/>
              <a:t>καθοδήγησης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l-GR" sz="1800" smtClean="0"/>
              <a:t>από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l-GR" sz="1800" smtClean="0"/>
              <a:t> εκπαιδευτικό</a:t>
            </a:r>
          </a:p>
        </p:txBody>
      </p:sp>
      <p:sp>
        <p:nvSpPr>
          <p:cNvPr id="49157" name="Rectangle 4"/>
          <p:cNvSpPr>
            <a:spLocks noChangeArrowheads="1"/>
          </p:cNvSpPr>
          <p:nvPr/>
        </p:nvSpPr>
        <p:spPr bwMode="auto">
          <a:xfrm>
            <a:off x="5867400" y="2636838"/>
            <a:ext cx="2087563" cy="1123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l-GR" sz="2000">
                <a:latin typeface="Century Gothic" pitchFamily="34" charset="0"/>
              </a:rPr>
              <a:t> Βαθμός 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l-GR" sz="2000">
                <a:latin typeface="Century Gothic" pitchFamily="34" charset="0"/>
              </a:rPr>
              <a:t>εμπλοκής 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l-GR" sz="2000">
                <a:latin typeface="Century Gothic" pitchFamily="34" charset="0"/>
              </a:rPr>
              <a:t>μαθητών</a:t>
            </a:r>
          </a:p>
        </p:txBody>
      </p:sp>
      <p:sp>
        <p:nvSpPr>
          <p:cNvPr id="49158" name="AutoShape 5"/>
          <p:cNvSpPr>
            <a:spLocks/>
          </p:cNvSpPr>
          <p:nvPr/>
        </p:nvSpPr>
        <p:spPr bwMode="auto">
          <a:xfrm rot="5400000">
            <a:off x="4264026" y="1862137"/>
            <a:ext cx="615950" cy="4613275"/>
          </a:xfrm>
          <a:prstGeom prst="rightBrace">
            <a:avLst>
              <a:gd name="adj1" fmla="val 62414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49159" name="Text Box 17"/>
          <p:cNvSpPr txBox="1">
            <a:spLocks noChangeArrowheads="1"/>
          </p:cNvSpPr>
          <p:nvPr/>
        </p:nvSpPr>
        <p:spPr bwMode="auto">
          <a:xfrm>
            <a:off x="3419475" y="4941888"/>
            <a:ext cx="23764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2400" b="1">
                <a:latin typeface="Century Gothic" pitchFamily="34" charset="0"/>
              </a:rPr>
              <a:t>Είδος λεκτικής</a:t>
            </a:r>
          </a:p>
          <a:p>
            <a:pPr algn="ctr"/>
            <a:r>
              <a:rPr lang="el-GR" sz="2400" b="1">
                <a:latin typeface="Century Gothic" pitchFamily="34" charset="0"/>
              </a:rPr>
              <a:t>επικοινωνίας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58771AC-386D-4285-95EF-00F492EAE964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el-GR"/>
          </a:p>
        </p:txBody>
      </p:sp>
      <p:sp>
        <p:nvSpPr>
          <p:cNvPr id="50178" name="AutoShape 7"/>
          <p:cNvSpPr>
            <a:spLocks noChangeArrowheads="1"/>
          </p:cNvSpPr>
          <p:nvPr/>
        </p:nvSpPr>
        <p:spPr bwMode="auto">
          <a:xfrm>
            <a:off x="468313" y="3789363"/>
            <a:ext cx="3527425" cy="2519362"/>
          </a:xfrm>
          <a:prstGeom prst="roundRect">
            <a:avLst>
              <a:gd name="adj" fmla="val 16667"/>
            </a:avLst>
          </a:prstGeom>
          <a:solidFill>
            <a:srgbClr val="A2C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50179" name="AutoShape 8"/>
          <p:cNvSpPr>
            <a:spLocks noChangeArrowheads="1"/>
          </p:cNvSpPr>
          <p:nvPr/>
        </p:nvSpPr>
        <p:spPr bwMode="auto">
          <a:xfrm>
            <a:off x="5148263" y="3789363"/>
            <a:ext cx="3527425" cy="2519362"/>
          </a:xfrm>
          <a:prstGeom prst="roundRect">
            <a:avLst>
              <a:gd name="adj" fmla="val 16667"/>
            </a:avLst>
          </a:prstGeom>
          <a:solidFill>
            <a:srgbClr val="A2C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1366838" y="765175"/>
            <a:ext cx="6408737" cy="708025"/>
          </a:xfrm>
        </p:spPr>
        <p:txBody>
          <a:bodyPr>
            <a:normAutofit fontScale="90000"/>
          </a:bodyPr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el-GR" sz="3600">
                <a:solidFill>
                  <a:schemeClr val="accent1">
                    <a:tint val="83000"/>
                    <a:satMod val="150000"/>
                  </a:schemeClr>
                </a:solidFill>
              </a:rPr>
              <a:t>Δασκαλο-μαθητική επικοινωνία</a:t>
            </a:r>
          </a:p>
        </p:txBody>
      </p:sp>
      <p:sp>
        <p:nvSpPr>
          <p:cNvPr id="123908" name="Text Box 4"/>
          <p:cNvSpPr txBox="1">
            <a:spLocks noChangeArrowheads="1"/>
          </p:cNvSpPr>
          <p:nvPr/>
        </p:nvSpPr>
        <p:spPr bwMode="auto">
          <a:xfrm>
            <a:off x="2806700" y="2205038"/>
            <a:ext cx="3530600" cy="528637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l-GR" sz="2800" dirty="0"/>
              <a:t>Τρόποι εκφοράς</a:t>
            </a:r>
          </a:p>
        </p:txBody>
      </p:sp>
      <p:sp>
        <p:nvSpPr>
          <p:cNvPr id="123909" name="Text Box 5"/>
          <p:cNvSpPr txBox="1">
            <a:spLocks noChangeArrowheads="1"/>
          </p:cNvSpPr>
          <p:nvPr/>
        </p:nvSpPr>
        <p:spPr bwMode="auto">
          <a:xfrm>
            <a:off x="900113" y="4076700"/>
            <a:ext cx="273685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l-GR" dirty="0">
                <a:solidFill>
                  <a:schemeClr val="tx2">
                    <a:lumMod val="10000"/>
                  </a:schemeClr>
                </a:solidFill>
                <a:latin typeface="+mn-lt"/>
              </a:rPr>
              <a:t> μονόλογος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l-GR" dirty="0">
                <a:solidFill>
                  <a:schemeClr val="tx2">
                    <a:lumMod val="10000"/>
                  </a:schemeClr>
                </a:solidFill>
                <a:latin typeface="+mn-lt"/>
              </a:rPr>
              <a:t> ερωταπόκριση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l-GR" dirty="0">
                <a:solidFill>
                  <a:schemeClr val="tx2">
                    <a:lumMod val="10000"/>
                  </a:schemeClr>
                </a:solidFill>
                <a:latin typeface="+mn-lt"/>
              </a:rPr>
              <a:t> διαλεκτική αντιπαράθεση</a:t>
            </a:r>
          </a:p>
        </p:txBody>
      </p:sp>
      <p:sp>
        <p:nvSpPr>
          <p:cNvPr id="123910" name="Text Box 6"/>
          <p:cNvSpPr txBox="1">
            <a:spLocks noChangeArrowheads="1"/>
          </p:cNvSpPr>
          <p:nvPr/>
        </p:nvSpPr>
        <p:spPr bwMode="auto">
          <a:xfrm>
            <a:off x="5724525" y="3933825"/>
            <a:ext cx="273685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l-GR" dirty="0">
                <a:solidFill>
                  <a:schemeClr val="tx2">
                    <a:lumMod val="10000"/>
                  </a:schemeClr>
                </a:solidFill>
                <a:latin typeface="+mn-lt"/>
              </a:rPr>
              <a:t> ακροαματική πληροφόρηση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l-GR" dirty="0">
                <a:solidFill>
                  <a:schemeClr val="tx2">
                    <a:lumMod val="10000"/>
                  </a:schemeClr>
                </a:solidFill>
                <a:latin typeface="+mn-lt"/>
              </a:rPr>
              <a:t> επαγωγικός συμπερασμός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l-GR" dirty="0">
                <a:solidFill>
                  <a:schemeClr val="tx2">
                    <a:lumMod val="10000"/>
                  </a:schemeClr>
                </a:solidFill>
                <a:latin typeface="+mn-lt"/>
              </a:rPr>
              <a:t> διερεύνηση</a:t>
            </a:r>
          </a:p>
        </p:txBody>
      </p:sp>
      <p:sp>
        <p:nvSpPr>
          <p:cNvPr id="50184" name="Line 9"/>
          <p:cNvSpPr>
            <a:spLocks noChangeShapeType="1"/>
          </p:cNvSpPr>
          <p:nvPr/>
        </p:nvSpPr>
        <p:spPr bwMode="auto">
          <a:xfrm flipH="1">
            <a:off x="2700338" y="2781300"/>
            <a:ext cx="1871662" cy="792163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l-GR"/>
          </a:p>
        </p:txBody>
      </p:sp>
      <p:sp>
        <p:nvSpPr>
          <p:cNvPr id="50185" name="Line 10"/>
          <p:cNvSpPr>
            <a:spLocks noChangeShapeType="1"/>
          </p:cNvSpPr>
          <p:nvPr/>
        </p:nvSpPr>
        <p:spPr bwMode="auto">
          <a:xfrm>
            <a:off x="4572000" y="2781300"/>
            <a:ext cx="2232025" cy="863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l-GR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4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BB8CFB6-CE10-4065-A5C0-D69FF25F6D83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36</a:t>
            </a:fld>
            <a:endParaRPr lang="el-GR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el-GR">
                <a:solidFill>
                  <a:schemeClr val="accent1">
                    <a:tint val="83000"/>
                    <a:satMod val="150000"/>
                  </a:schemeClr>
                </a:solidFill>
              </a:rPr>
              <a:t>Μορφές διδασκαλίας (3)</a:t>
            </a:r>
          </a:p>
        </p:txBody>
      </p:sp>
      <p:sp>
        <p:nvSpPr>
          <p:cNvPr id="108547" name="Text Box 3"/>
          <p:cNvSpPr txBox="1">
            <a:spLocks noChangeArrowheads="1"/>
          </p:cNvSpPr>
          <p:nvPr/>
        </p:nvSpPr>
        <p:spPr bwMode="auto">
          <a:xfrm>
            <a:off x="467544" y="4149080"/>
            <a:ext cx="3744416" cy="5889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200" dirty="0"/>
              <a:t>δασκαλοκεντρικές</a:t>
            </a:r>
          </a:p>
        </p:txBody>
      </p:sp>
      <p:sp>
        <p:nvSpPr>
          <p:cNvPr id="108548" name="Text Box 4"/>
          <p:cNvSpPr txBox="1">
            <a:spLocks noChangeArrowheads="1"/>
          </p:cNvSpPr>
          <p:nvPr/>
        </p:nvSpPr>
        <p:spPr bwMode="auto">
          <a:xfrm>
            <a:off x="5181600" y="5562600"/>
            <a:ext cx="1905000" cy="5889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200" dirty="0"/>
              <a:t>   μικτές</a:t>
            </a:r>
          </a:p>
        </p:txBody>
      </p:sp>
      <p:cxnSp>
        <p:nvCxnSpPr>
          <p:cNvPr id="51209" name="AutoShape 5"/>
          <p:cNvCxnSpPr>
            <a:cxnSpLocks noChangeShapeType="1"/>
          </p:cNvCxnSpPr>
          <p:nvPr/>
        </p:nvCxnSpPr>
        <p:spPr bwMode="auto">
          <a:xfrm flipH="1">
            <a:off x="1917700" y="1844675"/>
            <a:ext cx="2654300" cy="22860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1210" name="AutoShape 6"/>
          <p:cNvCxnSpPr>
            <a:cxnSpLocks noChangeShapeType="1"/>
            <a:endCxn id="0" idx="0"/>
          </p:cNvCxnSpPr>
          <p:nvPr/>
        </p:nvCxnSpPr>
        <p:spPr bwMode="auto">
          <a:xfrm>
            <a:off x="4572000" y="1828800"/>
            <a:ext cx="1562100" cy="3733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108551" name="Text Box 7"/>
          <p:cNvSpPr txBox="1">
            <a:spLocks noChangeArrowheads="1"/>
          </p:cNvSpPr>
          <p:nvPr/>
        </p:nvSpPr>
        <p:spPr bwMode="auto">
          <a:xfrm>
            <a:off x="1115616" y="5638800"/>
            <a:ext cx="3608784" cy="5889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l-GR" sz="3200" dirty="0" err="1"/>
              <a:t>μαθητοκεντρικές</a:t>
            </a:r>
            <a:endParaRPr lang="el-GR" sz="3200" dirty="0"/>
          </a:p>
        </p:txBody>
      </p:sp>
      <p:sp>
        <p:nvSpPr>
          <p:cNvPr id="51214" name="Line 8"/>
          <p:cNvSpPr>
            <a:spLocks noChangeShapeType="1"/>
          </p:cNvSpPr>
          <p:nvPr/>
        </p:nvSpPr>
        <p:spPr bwMode="auto">
          <a:xfrm flipH="1">
            <a:off x="3048000" y="1828800"/>
            <a:ext cx="1524000" cy="3810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l-GR"/>
          </a:p>
        </p:txBody>
      </p:sp>
      <p:sp>
        <p:nvSpPr>
          <p:cNvPr id="108553" name="Text Box 9"/>
          <p:cNvSpPr txBox="1">
            <a:spLocks noChangeArrowheads="1"/>
          </p:cNvSpPr>
          <p:nvPr/>
        </p:nvSpPr>
        <p:spPr bwMode="auto">
          <a:xfrm>
            <a:off x="5562600" y="4191000"/>
            <a:ext cx="3329880" cy="58896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200" dirty="0" err="1"/>
              <a:t>ομαδοκεντρικές</a:t>
            </a:r>
            <a:endParaRPr lang="el-GR" sz="3200" dirty="0"/>
          </a:p>
        </p:txBody>
      </p:sp>
      <p:sp>
        <p:nvSpPr>
          <p:cNvPr id="51218" name="Line 10"/>
          <p:cNvSpPr>
            <a:spLocks noChangeShapeType="1"/>
          </p:cNvSpPr>
          <p:nvPr/>
        </p:nvSpPr>
        <p:spPr bwMode="auto">
          <a:xfrm>
            <a:off x="4572000" y="1828800"/>
            <a:ext cx="2514600" cy="2362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l-GR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609600"/>
            <a:ext cx="7793037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el-GR"/>
              <a:t>Μορφές διδασκαλίας</a:t>
            </a:r>
          </a:p>
        </p:txBody>
      </p:sp>
      <p:sp>
        <p:nvSpPr>
          <p:cNvPr id="99331" name="Text Box 3"/>
          <p:cNvSpPr txBox="1">
            <a:spLocks noChangeArrowheads="1"/>
          </p:cNvSpPr>
          <p:nvPr/>
        </p:nvSpPr>
        <p:spPr bwMode="auto">
          <a:xfrm>
            <a:off x="152400" y="2667000"/>
            <a:ext cx="1966913" cy="5286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/>
              <a:t>μονολογική</a:t>
            </a:r>
          </a:p>
        </p:txBody>
      </p:sp>
      <p:sp>
        <p:nvSpPr>
          <p:cNvPr id="99332" name="Text Box 4"/>
          <p:cNvSpPr txBox="1">
            <a:spLocks noChangeArrowheads="1"/>
          </p:cNvSpPr>
          <p:nvPr/>
        </p:nvSpPr>
        <p:spPr bwMode="auto">
          <a:xfrm>
            <a:off x="609600" y="3657600"/>
            <a:ext cx="1671638" cy="5286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/>
              <a:t>διαλογική</a:t>
            </a:r>
          </a:p>
        </p:txBody>
      </p:sp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1066800" y="4648200"/>
            <a:ext cx="1806575" cy="5286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/>
              <a:t>διαλεκτική</a:t>
            </a:r>
          </a:p>
        </p:txBody>
      </p:sp>
      <p:sp>
        <p:nvSpPr>
          <p:cNvPr id="99334" name="Text Box 6"/>
          <p:cNvSpPr txBox="1">
            <a:spLocks noChangeArrowheads="1"/>
          </p:cNvSpPr>
          <p:nvPr/>
        </p:nvSpPr>
        <p:spPr bwMode="auto">
          <a:xfrm>
            <a:off x="2133600" y="5410200"/>
            <a:ext cx="1874838" cy="5286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/>
              <a:t>επιδεικτική</a:t>
            </a:r>
          </a:p>
        </p:txBody>
      </p:sp>
      <p:sp>
        <p:nvSpPr>
          <p:cNvPr id="99335" name="Text Box 7"/>
          <p:cNvSpPr txBox="1">
            <a:spLocks noChangeArrowheads="1"/>
          </p:cNvSpPr>
          <p:nvPr/>
        </p:nvSpPr>
        <p:spPr bwMode="auto">
          <a:xfrm>
            <a:off x="3478213" y="6096000"/>
            <a:ext cx="2187575" cy="5286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/>
              <a:t>διερευνητική</a:t>
            </a:r>
          </a:p>
        </p:txBody>
      </p:sp>
      <p:cxnSp>
        <p:nvCxnSpPr>
          <p:cNvPr id="99336" name="AutoShape 8"/>
          <p:cNvCxnSpPr>
            <a:cxnSpLocks noChangeShapeType="1"/>
            <a:stCxn id="99330" idx="2"/>
            <a:endCxn id="99331" idx="0"/>
          </p:cNvCxnSpPr>
          <p:nvPr/>
        </p:nvCxnSpPr>
        <p:spPr bwMode="auto">
          <a:xfrm flipH="1">
            <a:off x="1136650" y="1752600"/>
            <a:ext cx="3435350" cy="91440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99337" name="AutoShape 9"/>
          <p:cNvCxnSpPr>
            <a:cxnSpLocks noChangeShapeType="1"/>
            <a:stCxn id="99330" idx="2"/>
            <a:endCxn id="99332" idx="0"/>
          </p:cNvCxnSpPr>
          <p:nvPr/>
        </p:nvCxnSpPr>
        <p:spPr bwMode="auto">
          <a:xfrm flipH="1">
            <a:off x="1446213" y="1752600"/>
            <a:ext cx="3125787" cy="190500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99339" name="AutoShape 11"/>
          <p:cNvCxnSpPr>
            <a:cxnSpLocks noChangeShapeType="1"/>
            <a:stCxn id="99330" idx="2"/>
            <a:endCxn id="99333" idx="0"/>
          </p:cNvCxnSpPr>
          <p:nvPr/>
        </p:nvCxnSpPr>
        <p:spPr bwMode="auto">
          <a:xfrm flipH="1">
            <a:off x="1970088" y="1752600"/>
            <a:ext cx="2601912" cy="289560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99340" name="AutoShape 12"/>
          <p:cNvCxnSpPr>
            <a:cxnSpLocks noChangeShapeType="1"/>
            <a:stCxn id="99330" idx="2"/>
            <a:endCxn id="99334" idx="0"/>
          </p:cNvCxnSpPr>
          <p:nvPr/>
        </p:nvCxnSpPr>
        <p:spPr bwMode="auto">
          <a:xfrm flipH="1">
            <a:off x="3071813" y="1752600"/>
            <a:ext cx="1500187" cy="365760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99341" name="AutoShape 13"/>
          <p:cNvCxnSpPr>
            <a:cxnSpLocks noChangeShapeType="1"/>
            <a:stCxn id="99330" idx="2"/>
            <a:endCxn id="99335" idx="0"/>
          </p:cNvCxnSpPr>
          <p:nvPr/>
        </p:nvCxnSpPr>
        <p:spPr bwMode="auto">
          <a:xfrm>
            <a:off x="4413250" y="1752600"/>
            <a:ext cx="0" cy="434340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99342" name="Text Box 14"/>
          <p:cNvSpPr txBox="1">
            <a:spLocks noChangeArrowheads="1"/>
          </p:cNvSpPr>
          <p:nvPr/>
        </p:nvSpPr>
        <p:spPr bwMode="auto">
          <a:xfrm>
            <a:off x="7086600" y="2667000"/>
            <a:ext cx="1949896" cy="5286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dirty="0"/>
              <a:t>συλλογική</a:t>
            </a:r>
          </a:p>
        </p:txBody>
      </p:sp>
      <p:sp>
        <p:nvSpPr>
          <p:cNvPr id="99344" name="Text Box 16"/>
          <p:cNvSpPr txBox="1">
            <a:spLocks noChangeArrowheads="1"/>
          </p:cNvSpPr>
          <p:nvPr/>
        </p:nvSpPr>
        <p:spPr bwMode="auto">
          <a:xfrm>
            <a:off x="4876800" y="5410200"/>
            <a:ext cx="3655640" cy="5286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dirty="0" err="1"/>
              <a:t>ομαδοσυνεργατική</a:t>
            </a:r>
            <a:endParaRPr lang="el-GR" sz="2800" dirty="0"/>
          </a:p>
        </p:txBody>
      </p:sp>
      <p:sp>
        <p:nvSpPr>
          <p:cNvPr id="99345" name="Text Box 17"/>
          <p:cNvSpPr txBox="1">
            <a:spLocks noChangeArrowheads="1"/>
          </p:cNvSpPr>
          <p:nvPr/>
        </p:nvSpPr>
        <p:spPr bwMode="auto">
          <a:xfrm>
            <a:off x="6629400" y="4724400"/>
            <a:ext cx="1454150" cy="5286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/>
              <a:t>εταιρική</a:t>
            </a:r>
          </a:p>
        </p:txBody>
      </p:sp>
      <p:sp>
        <p:nvSpPr>
          <p:cNvPr id="99346" name="Text Box 18"/>
          <p:cNvSpPr txBox="1">
            <a:spLocks noChangeArrowheads="1"/>
          </p:cNvSpPr>
          <p:nvPr/>
        </p:nvSpPr>
        <p:spPr bwMode="auto">
          <a:xfrm>
            <a:off x="7239000" y="3810000"/>
            <a:ext cx="1653480" cy="5286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l-GR" sz="2800"/>
              <a:t>ατομική</a:t>
            </a:r>
          </a:p>
        </p:txBody>
      </p:sp>
      <p:cxnSp>
        <p:nvCxnSpPr>
          <p:cNvPr id="99347" name="AutoShape 19"/>
          <p:cNvCxnSpPr>
            <a:cxnSpLocks noChangeShapeType="1"/>
            <a:stCxn id="99330" idx="2"/>
            <a:endCxn id="99342" idx="0"/>
          </p:cNvCxnSpPr>
          <p:nvPr/>
        </p:nvCxnSpPr>
        <p:spPr bwMode="auto">
          <a:xfrm>
            <a:off x="4571207" y="1752600"/>
            <a:ext cx="3490341" cy="91440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99348" name="AutoShape 20"/>
          <p:cNvCxnSpPr>
            <a:cxnSpLocks noChangeShapeType="1"/>
            <a:stCxn id="99330" idx="2"/>
            <a:endCxn id="99344" idx="0"/>
          </p:cNvCxnSpPr>
          <p:nvPr/>
        </p:nvCxnSpPr>
        <p:spPr bwMode="auto">
          <a:xfrm>
            <a:off x="4571207" y="1752600"/>
            <a:ext cx="2133413" cy="365760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99350" name="AutoShape 22"/>
          <p:cNvCxnSpPr>
            <a:cxnSpLocks noChangeShapeType="1"/>
            <a:stCxn id="99330" idx="2"/>
            <a:endCxn id="99345" idx="0"/>
          </p:cNvCxnSpPr>
          <p:nvPr/>
        </p:nvCxnSpPr>
        <p:spPr bwMode="auto">
          <a:xfrm>
            <a:off x="4572000" y="1752600"/>
            <a:ext cx="2784475" cy="297180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99351" name="AutoShape 23"/>
          <p:cNvCxnSpPr>
            <a:cxnSpLocks noChangeShapeType="1"/>
            <a:stCxn id="99330" idx="2"/>
            <a:endCxn id="99346" idx="0"/>
          </p:cNvCxnSpPr>
          <p:nvPr/>
        </p:nvCxnSpPr>
        <p:spPr bwMode="auto">
          <a:xfrm>
            <a:off x="4571207" y="1752600"/>
            <a:ext cx="3494533" cy="205740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B7F95A4-739B-4456-9E88-AFC3815BA852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38</a:t>
            </a:fld>
            <a:endParaRPr lang="el-GR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el-GR" sz="36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Η χρήση μονολόγου από το δάσκαλο</a:t>
            </a:r>
          </a:p>
        </p:txBody>
      </p:sp>
      <p:sp>
        <p:nvSpPr>
          <p:cNvPr id="54275" name="Text Box 4"/>
          <p:cNvSpPr txBox="1">
            <a:spLocks noChangeArrowheads="1"/>
          </p:cNvSpPr>
          <p:nvPr/>
        </p:nvSpPr>
        <p:spPr bwMode="auto">
          <a:xfrm>
            <a:off x="1042988" y="2276475"/>
            <a:ext cx="7058025" cy="360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l-GR" dirty="0">
                <a:latin typeface="Century Gothic" pitchFamily="34" charset="0"/>
              </a:rPr>
              <a:t> </a:t>
            </a:r>
            <a:r>
              <a:rPr lang="el-GR" sz="2400" dirty="0">
                <a:latin typeface="Century Gothic" pitchFamily="34" charset="0"/>
              </a:rPr>
              <a:t>όλοι οι μαθητές δεν έχουν ανάγκη από την ίδια πληροφόρηση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l-GR" sz="2400" dirty="0">
                <a:latin typeface="Century Gothic" pitchFamily="34" charset="0"/>
              </a:rPr>
              <a:t> δεν προσφέρει ευκαιρίες αυτενέργειας και άσκησης κοινωνικών ικανοτήτων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l-GR" sz="2400" dirty="0">
                <a:latin typeface="Century Gothic" pitchFamily="34" charset="0"/>
              </a:rPr>
              <a:t> διαρκεί περισσότερο από </a:t>
            </a:r>
            <a:r>
              <a:rPr lang="el-GR" sz="2400" dirty="0" smtClean="0">
                <a:latin typeface="Century Gothic" pitchFamily="34" charset="0"/>
              </a:rPr>
              <a:t>όσο </a:t>
            </a:r>
            <a:r>
              <a:rPr lang="el-GR" sz="2400" dirty="0">
                <a:latin typeface="Century Gothic" pitchFamily="34" charset="0"/>
              </a:rPr>
              <a:t>αντέχει η μαθητική προσοχή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l-GR" sz="2400" dirty="0">
                <a:latin typeface="Century Gothic" pitchFamily="34" charset="0"/>
              </a:rPr>
              <a:t> υπηρετεί μόνο την πληροφόρηση, χωρίς να αναπτύσσει ικανότητες και στάσεις</a:t>
            </a:r>
          </a:p>
        </p:txBody>
      </p:sp>
      <p:sp>
        <p:nvSpPr>
          <p:cNvPr id="54276" name="Text Box 5"/>
          <p:cNvSpPr txBox="1">
            <a:spLocks noChangeArrowheads="1"/>
          </p:cNvSpPr>
          <p:nvPr/>
        </p:nvSpPr>
        <p:spPr bwMode="auto">
          <a:xfrm>
            <a:off x="1042988" y="1484313"/>
            <a:ext cx="33845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800">
                <a:solidFill>
                  <a:schemeClr val="folHlink"/>
                </a:solidFill>
                <a:latin typeface="Century Gothic" pitchFamily="34" charset="0"/>
              </a:rPr>
              <a:t>Επικρίθηκε επειδή: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26ADF95-4B9C-401C-A317-77A1591C1B63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39</a:t>
            </a:fld>
            <a:endParaRPr lang="el-GR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675481" y="332656"/>
            <a:ext cx="7793037" cy="708025"/>
          </a:xfrm>
        </p:spPr>
        <p:txBody>
          <a:bodyPr>
            <a:normAutofit fontScale="90000"/>
          </a:bodyPr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el-GR" sz="36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Η χρήση μονολόγου από το δάσκαλο</a:t>
            </a: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611188" y="1773238"/>
            <a:ext cx="8207375" cy="466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35000"/>
              </a:spcBef>
              <a:buFontTx/>
              <a:buChar char="-"/>
            </a:pPr>
            <a:r>
              <a:rPr lang="el-GR" sz="2000">
                <a:latin typeface="Century Gothic" pitchFamily="34" charset="0"/>
              </a:rPr>
              <a:t> αναπτύσσει «σιωπηρή εσωτερική ενεργητικότητα»</a:t>
            </a:r>
          </a:p>
          <a:p>
            <a:pPr>
              <a:lnSpc>
                <a:spcPct val="90000"/>
              </a:lnSpc>
              <a:spcBef>
                <a:spcPct val="35000"/>
              </a:spcBef>
              <a:buFontTx/>
              <a:buChar char="-"/>
            </a:pPr>
            <a:r>
              <a:rPr lang="el-GR" sz="2000">
                <a:latin typeface="Century Gothic" pitchFamily="34" charset="0"/>
              </a:rPr>
              <a:t> χρησιμοποιείται για δημιουργία προβληματισμού</a:t>
            </a:r>
          </a:p>
          <a:p>
            <a:pPr>
              <a:lnSpc>
                <a:spcPct val="90000"/>
              </a:lnSpc>
              <a:spcBef>
                <a:spcPct val="35000"/>
              </a:spcBef>
              <a:buFontTx/>
              <a:buChar char="-"/>
            </a:pPr>
            <a:r>
              <a:rPr lang="el-GR" sz="2000">
                <a:latin typeface="Century Gothic" pitchFamily="34" charset="0"/>
              </a:rPr>
              <a:t> αποτελεί εισαγωγή για θέματα άλλων μορφών διδ/λίας</a:t>
            </a:r>
          </a:p>
          <a:p>
            <a:pPr>
              <a:lnSpc>
                <a:spcPct val="90000"/>
              </a:lnSpc>
              <a:spcBef>
                <a:spcPct val="35000"/>
              </a:spcBef>
              <a:buFontTx/>
              <a:buChar char="-"/>
            </a:pPr>
            <a:r>
              <a:rPr lang="el-GR" sz="2000">
                <a:latin typeface="Century Gothic" pitchFamily="34" charset="0"/>
              </a:rPr>
              <a:t> ανακεφαλαιώνει σύντομα</a:t>
            </a:r>
          </a:p>
          <a:p>
            <a:pPr>
              <a:lnSpc>
                <a:spcPct val="90000"/>
              </a:lnSpc>
              <a:spcBef>
                <a:spcPct val="35000"/>
              </a:spcBef>
              <a:buFontTx/>
              <a:buChar char="-"/>
            </a:pPr>
            <a:r>
              <a:rPr lang="el-GR" sz="2000">
                <a:latin typeface="Century Gothic" pitchFamily="34" charset="0"/>
              </a:rPr>
              <a:t> προσφέρει δυσεύρετες πληροφορίες στους μαθητές</a:t>
            </a:r>
          </a:p>
          <a:p>
            <a:pPr>
              <a:lnSpc>
                <a:spcPct val="90000"/>
              </a:lnSpc>
              <a:spcBef>
                <a:spcPct val="35000"/>
              </a:spcBef>
              <a:buFontTx/>
              <a:buChar char="-"/>
            </a:pPr>
            <a:r>
              <a:rPr lang="el-GR" sz="2000">
                <a:latin typeface="Century Gothic" pitchFamily="34" charset="0"/>
              </a:rPr>
              <a:t> ο δάσκαλος αφηγείται προσωπικές εμπειρίες, μύθους, λαϊκές ή έντεχνες ιστορίες κ.λπ.</a:t>
            </a:r>
          </a:p>
          <a:p>
            <a:pPr>
              <a:lnSpc>
                <a:spcPct val="90000"/>
              </a:lnSpc>
              <a:spcBef>
                <a:spcPct val="35000"/>
              </a:spcBef>
              <a:buFontTx/>
              <a:buChar char="-"/>
            </a:pPr>
            <a:r>
              <a:rPr lang="el-GR" sz="2000">
                <a:latin typeface="Century Gothic" pitchFamily="34" charset="0"/>
              </a:rPr>
              <a:t> υπάρχει έλλειψη διδακτικού χρόνου</a:t>
            </a:r>
          </a:p>
          <a:p>
            <a:pPr>
              <a:lnSpc>
                <a:spcPct val="90000"/>
              </a:lnSpc>
              <a:spcBef>
                <a:spcPct val="35000"/>
              </a:spcBef>
              <a:buFontTx/>
              <a:buChar char="-"/>
            </a:pPr>
            <a:r>
              <a:rPr lang="el-GR" sz="2000">
                <a:latin typeface="Century Gothic" pitchFamily="34" charset="0"/>
              </a:rPr>
              <a:t> είναι απαραίτητη η διεξοδική ανάλυση εννοιών και αρχών</a:t>
            </a:r>
          </a:p>
          <a:p>
            <a:pPr>
              <a:lnSpc>
                <a:spcPct val="90000"/>
              </a:lnSpc>
              <a:spcBef>
                <a:spcPct val="35000"/>
              </a:spcBef>
              <a:buFontTx/>
              <a:buChar char="-"/>
            </a:pPr>
            <a:r>
              <a:rPr lang="el-GR" sz="2000">
                <a:latin typeface="Century Gothic" pitchFamily="34" charset="0"/>
              </a:rPr>
              <a:t> γεγονότα, καταστάσεις, αξίες και στάσεις στο μάθημα επιδέχονται πολλές ερμηνείες </a:t>
            </a:r>
          </a:p>
          <a:p>
            <a:pPr>
              <a:lnSpc>
                <a:spcPct val="90000"/>
              </a:lnSpc>
              <a:spcBef>
                <a:spcPct val="35000"/>
              </a:spcBef>
              <a:buFontTx/>
              <a:buChar char="-"/>
            </a:pPr>
            <a:r>
              <a:rPr lang="el-GR" sz="2000">
                <a:latin typeface="Century Gothic" pitchFamily="34" charset="0"/>
              </a:rPr>
              <a:t> συνοψίζει συμπεράσματα από διαλογικές και διερευνητικές μορφές διδασκαλίας</a:t>
            </a:r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827088" y="1196975"/>
            <a:ext cx="33845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>
                <a:solidFill>
                  <a:schemeClr val="folHlink"/>
                </a:solidFill>
                <a:latin typeface="Century Gothic" pitchFamily="34" charset="0"/>
              </a:rPr>
              <a:t>Είναι θετική όταν: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3500" y="228600"/>
            <a:ext cx="6477000" cy="650875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el-GR" sz="3600">
                <a:solidFill>
                  <a:schemeClr val="accent1">
                    <a:tint val="83000"/>
                    <a:satMod val="150000"/>
                  </a:schemeClr>
                </a:solidFill>
                <a:latin typeface="Arial" pitchFamily="34" charset="0"/>
              </a:rPr>
              <a:t>Η οργάνωση ενός μαθήματος</a:t>
            </a:r>
          </a:p>
        </p:txBody>
      </p:sp>
      <p:sp>
        <p:nvSpPr>
          <p:cNvPr id="18434" name="Text Box 3"/>
          <p:cNvSpPr txBox="1">
            <a:spLocks noChangeArrowheads="1"/>
          </p:cNvSpPr>
          <p:nvPr/>
        </p:nvSpPr>
        <p:spPr bwMode="auto">
          <a:xfrm>
            <a:off x="1698625" y="32004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>
              <a:latin typeface="Century Gothic" pitchFamily="34" charset="0"/>
            </a:endParaRPr>
          </a:p>
        </p:txBody>
      </p:sp>
      <p:sp>
        <p:nvSpPr>
          <p:cNvPr id="18435" name="Rectangle 4"/>
          <p:cNvSpPr>
            <a:spLocks noChangeArrowheads="1"/>
          </p:cNvSpPr>
          <p:nvPr/>
        </p:nvSpPr>
        <p:spPr bwMode="auto">
          <a:xfrm>
            <a:off x="4343400" y="2057400"/>
            <a:ext cx="4486275" cy="350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">
              <a:spcBef>
                <a:spcPct val="50000"/>
              </a:spcBef>
            </a:pPr>
            <a:r>
              <a:rPr lang="el-GR" sz="3200">
                <a:solidFill>
                  <a:schemeClr val="tx2"/>
                </a:solidFill>
                <a:latin typeface="Century Gothic" pitchFamily="34" charset="0"/>
                <a:cs typeface="Times New Roman" pitchFamily="18" charset="0"/>
              </a:rPr>
              <a:t>Αναλυτικά  Προγράμματα</a:t>
            </a:r>
            <a:endParaRPr lang="el-GR" sz="3200">
              <a:solidFill>
                <a:schemeClr val="tx2"/>
              </a:solidFill>
              <a:latin typeface="Century Gothic" pitchFamily="34" charset="0"/>
            </a:endParaRPr>
          </a:p>
          <a:p>
            <a:pPr fontAlgn="b">
              <a:spcBef>
                <a:spcPct val="50000"/>
              </a:spcBef>
            </a:pPr>
            <a:r>
              <a:rPr lang="el-GR" sz="3200">
                <a:solidFill>
                  <a:schemeClr val="tx2"/>
                </a:solidFill>
                <a:latin typeface="Century Gothic" pitchFamily="34" charset="0"/>
                <a:cs typeface="Times New Roman" pitchFamily="18" charset="0"/>
              </a:rPr>
              <a:t>Περιεχόμενα διδασκαλίας</a:t>
            </a:r>
            <a:endParaRPr lang="el-GR" sz="3200">
              <a:solidFill>
                <a:schemeClr val="tx2"/>
              </a:solidFill>
              <a:latin typeface="Arial Greek" pitchFamily="34" charset="0"/>
            </a:endParaRPr>
          </a:p>
          <a:p>
            <a:pPr fontAlgn="b">
              <a:spcBef>
                <a:spcPct val="50000"/>
              </a:spcBef>
            </a:pPr>
            <a:r>
              <a:rPr lang="el-GR" sz="3200">
                <a:solidFill>
                  <a:schemeClr val="tx2"/>
                </a:solidFill>
                <a:latin typeface="Century Gothic" pitchFamily="34" charset="0"/>
                <a:cs typeface="Times New Roman" pitchFamily="18" charset="0"/>
              </a:rPr>
              <a:t>Οργάνωση διδασκαλίας  </a:t>
            </a:r>
            <a:endParaRPr lang="el-GR" sz="3200">
              <a:solidFill>
                <a:schemeClr val="tx2"/>
              </a:solidFill>
              <a:latin typeface="Arial Greek" pitchFamily="34" charset="0"/>
            </a:endParaRPr>
          </a:p>
          <a:p>
            <a:pPr fontAlgn="b">
              <a:spcBef>
                <a:spcPct val="50000"/>
              </a:spcBef>
            </a:pPr>
            <a:r>
              <a:rPr lang="el-GR" sz="3200">
                <a:solidFill>
                  <a:schemeClr val="tx2"/>
                </a:solidFill>
                <a:latin typeface="Century Gothic" pitchFamily="34" charset="0"/>
                <a:cs typeface="Times New Roman" pitchFamily="18" charset="0"/>
              </a:rPr>
              <a:t>Σχεδιασμός διδασκαλίας</a:t>
            </a:r>
            <a:endParaRPr lang="el-GR" sz="3200">
              <a:solidFill>
                <a:schemeClr val="tx2"/>
              </a:solidFill>
              <a:latin typeface="Arial Greek" pitchFamily="34" charset="0"/>
            </a:endParaRPr>
          </a:p>
          <a:p>
            <a:pPr fontAlgn="b">
              <a:spcBef>
                <a:spcPct val="50000"/>
              </a:spcBef>
            </a:pPr>
            <a:r>
              <a:rPr lang="el-GR" sz="3200">
                <a:solidFill>
                  <a:schemeClr val="tx2"/>
                </a:solidFill>
                <a:latin typeface="Century Gothic" pitchFamily="34" charset="0"/>
                <a:cs typeface="Times New Roman" pitchFamily="18" charset="0"/>
              </a:rPr>
              <a:t>Αξιολόγηση διδασκαλίας</a:t>
            </a:r>
            <a:endParaRPr lang="el-GR" sz="3200">
              <a:solidFill>
                <a:schemeClr val="tx2"/>
              </a:solidFill>
              <a:latin typeface="Century Gothic" pitchFamily="34" charset="0"/>
            </a:endParaRPr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457200" y="2209800"/>
            <a:ext cx="3200400" cy="356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">
              <a:spcBef>
                <a:spcPct val="50000"/>
              </a:spcBef>
            </a:pPr>
            <a:r>
              <a:rPr lang="el-GR" b="1">
                <a:latin typeface="Century Gothic" pitchFamily="34" charset="0"/>
                <a:cs typeface="Times New Roman" pitchFamily="18" charset="0"/>
              </a:rPr>
              <a:t>Ιδεώδη της αγωγής </a:t>
            </a:r>
            <a:r>
              <a:rPr lang="el-GR" b="1">
                <a:latin typeface="Century Gothic" pitchFamily="34" charset="0"/>
              </a:rPr>
              <a:t>         </a:t>
            </a:r>
            <a:r>
              <a:rPr lang="el-GR" b="1">
                <a:latin typeface="Wingdings" pitchFamily="2" charset="2"/>
                <a:cs typeface="Times New Roman" pitchFamily="18" charset="0"/>
              </a:rPr>
              <a:t>à</a:t>
            </a:r>
            <a:r>
              <a:rPr lang="el-GR" b="1">
                <a:latin typeface="Century Gothic" pitchFamily="34" charset="0"/>
              </a:rPr>
              <a:t>   </a:t>
            </a:r>
            <a:r>
              <a:rPr lang="el-GR" b="1">
                <a:latin typeface="Century Gothic" pitchFamily="34" charset="0"/>
                <a:cs typeface="Times New Roman" pitchFamily="18" charset="0"/>
              </a:rPr>
              <a:t>μορφωτικά αγαθά </a:t>
            </a:r>
            <a:endParaRPr lang="el-GR" b="1">
              <a:latin typeface="Arial Greek" pitchFamily="34" charset="0"/>
            </a:endParaRPr>
          </a:p>
          <a:p>
            <a:pPr fontAlgn="b">
              <a:spcBef>
                <a:spcPct val="50000"/>
              </a:spcBef>
            </a:pPr>
            <a:r>
              <a:rPr lang="el-GR">
                <a:latin typeface="Century Gothic" pitchFamily="34" charset="0"/>
                <a:cs typeface="Times New Roman" pitchFamily="18" charset="0"/>
              </a:rPr>
              <a:t>Σκοποί της αγ</a:t>
            </a:r>
            <a:r>
              <a:rPr lang="el-GR">
                <a:latin typeface="Century Gothic" pitchFamily="34" charset="0"/>
              </a:rPr>
              <a:t>ωγής</a:t>
            </a:r>
            <a:endParaRPr lang="el-GR">
              <a:latin typeface="Arial Greek" pitchFamily="34" charset="0"/>
            </a:endParaRPr>
          </a:p>
          <a:p>
            <a:pPr fontAlgn="b">
              <a:spcBef>
                <a:spcPct val="50000"/>
              </a:spcBef>
            </a:pPr>
            <a:r>
              <a:rPr lang="el-GR">
                <a:latin typeface="Century Gothic" pitchFamily="34" charset="0"/>
                <a:cs typeface="Times New Roman" pitchFamily="18" charset="0"/>
              </a:rPr>
              <a:t>Σκοποί των μαθημάτων</a:t>
            </a:r>
            <a:endParaRPr lang="el-GR">
              <a:latin typeface="Arial Greek" pitchFamily="34" charset="0"/>
            </a:endParaRPr>
          </a:p>
          <a:p>
            <a:pPr fontAlgn="b">
              <a:spcBef>
                <a:spcPct val="50000"/>
              </a:spcBef>
            </a:pPr>
            <a:r>
              <a:rPr lang="el-GR">
                <a:latin typeface="Century Gothic" pitchFamily="34" charset="0"/>
                <a:cs typeface="Times New Roman" pitchFamily="18" charset="0"/>
              </a:rPr>
              <a:t>Στόχοι διδασκαλίας</a:t>
            </a:r>
          </a:p>
          <a:p>
            <a:pPr fontAlgn="b">
              <a:spcBef>
                <a:spcPct val="50000"/>
              </a:spcBef>
            </a:pPr>
            <a:r>
              <a:rPr lang="el-GR">
                <a:latin typeface="Century Gothic" pitchFamily="34" charset="0"/>
                <a:cs typeface="Times New Roman" pitchFamily="18" charset="0"/>
              </a:rPr>
              <a:t>Στόχοι μάθησης</a:t>
            </a:r>
          </a:p>
          <a:p>
            <a:pPr>
              <a:spcBef>
                <a:spcPct val="50000"/>
              </a:spcBef>
            </a:pPr>
            <a:endParaRPr lang="el-GR">
              <a:latin typeface="Century Gothic" pitchFamily="34" charset="0"/>
            </a:endParaRPr>
          </a:p>
        </p:txBody>
      </p:sp>
      <p:sp>
        <p:nvSpPr>
          <p:cNvPr id="18437" name="AutoShape 6"/>
          <p:cNvSpPr>
            <a:spLocks/>
          </p:cNvSpPr>
          <p:nvPr/>
        </p:nvSpPr>
        <p:spPr bwMode="auto">
          <a:xfrm>
            <a:off x="3581400" y="2133600"/>
            <a:ext cx="609600" cy="3429000"/>
          </a:xfrm>
          <a:prstGeom prst="rightBrace">
            <a:avLst>
              <a:gd name="adj1" fmla="val 46875"/>
              <a:gd name="adj2" fmla="val 50000"/>
            </a:avLst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l-GR">
              <a:solidFill>
                <a:schemeClr val="tx2"/>
              </a:solidFill>
              <a:latin typeface="Century Gothic" pitchFamily="34" charset="0"/>
            </a:endParaRPr>
          </a:p>
        </p:txBody>
      </p:sp>
      <p:sp>
        <p:nvSpPr>
          <p:cNvPr id="18438" name="AutoShape 8"/>
          <p:cNvSpPr>
            <a:spLocks noChangeArrowheads="1"/>
          </p:cNvSpPr>
          <p:nvPr/>
        </p:nvSpPr>
        <p:spPr bwMode="auto">
          <a:xfrm>
            <a:off x="2819400" y="1295400"/>
            <a:ext cx="3429000" cy="6858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18439" name="Text Box 9"/>
          <p:cNvSpPr txBox="1">
            <a:spLocks noChangeArrowheads="1"/>
          </p:cNvSpPr>
          <p:nvPr/>
        </p:nvSpPr>
        <p:spPr bwMode="auto">
          <a:xfrm>
            <a:off x="3833813" y="1371600"/>
            <a:ext cx="14747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dirty="0">
                <a:latin typeface="Arial Black" pitchFamily="34" charset="0"/>
              </a:rPr>
              <a:t>Υπόψη:</a:t>
            </a:r>
          </a:p>
        </p:txBody>
      </p:sp>
      <p:sp>
        <p:nvSpPr>
          <p:cNvPr id="18440" name="Line 10"/>
          <p:cNvSpPr>
            <a:spLocks noChangeShapeType="1"/>
          </p:cNvSpPr>
          <p:nvPr/>
        </p:nvSpPr>
        <p:spPr bwMode="auto">
          <a:xfrm flipH="1">
            <a:off x="228600" y="2895600"/>
            <a:ext cx="0" cy="22098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/>
          <a:lstStyle/>
          <a:p>
            <a:endParaRPr lang="el-GR"/>
          </a:p>
        </p:txBody>
      </p:sp>
      <p:sp>
        <p:nvSpPr>
          <p:cNvPr id="18441" name="Line 12"/>
          <p:cNvSpPr>
            <a:spLocks noChangeShapeType="1"/>
          </p:cNvSpPr>
          <p:nvPr/>
        </p:nvSpPr>
        <p:spPr bwMode="auto">
          <a:xfrm>
            <a:off x="228600" y="28956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A367769-BA83-43CE-B9A8-4097FA3E63FF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40</a:t>
            </a:fld>
            <a:endParaRPr lang="el-GR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el-GR" sz="3600">
                <a:solidFill>
                  <a:schemeClr val="accent1">
                    <a:tint val="83000"/>
                    <a:satMod val="150000"/>
                  </a:schemeClr>
                </a:solidFill>
              </a:rPr>
              <a:t>Σύγχρονη παιδαγωγική σκέψη: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el-GR" sz="2800" smtClean="0"/>
              <a:t>Τάση αποενοχοποίησης του δασκαλοκεντρισμού, </a:t>
            </a:r>
            <a:r>
              <a:rPr lang="el-GR" sz="2800" b="1" i="1" smtClean="0"/>
              <a:t>όταν </a:t>
            </a:r>
            <a:r>
              <a:rPr lang="el-GR" sz="2800" smtClean="0"/>
              <a:t>…</a:t>
            </a:r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el-GR" sz="2800" smtClean="0"/>
              <a:t> Δόκιμη η άμεση διαμεσολάβηση του εκπαιδευτικού στη γνώση</a:t>
            </a:r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el-GR" sz="2800" smtClean="0"/>
              <a:t>Σύγχρονη θεωρητική στήριξη δασκαλοκεντρικών στοιχείων: ψυχολογία κοινωνικού εποικοδομισμού (Μετα-προοδευτική παιδαγωγική)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1A52689-6994-48CA-8839-4C358EB2CFF3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41</a:t>
            </a:fld>
            <a:endParaRPr lang="el-GR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2696"/>
            <a:ext cx="8229600" cy="1143000"/>
          </a:xfrm>
        </p:spPr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el-GR" sz="36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Είδη μονολογικών διδασκαλιών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2781300"/>
            <a:ext cx="6048375" cy="2635250"/>
          </a:xfrm>
        </p:spPr>
        <p:txBody>
          <a:bodyPr/>
          <a:lstStyle/>
          <a:p>
            <a:r>
              <a:rPr lang="el-GR" smtClean="0"/>
              <a:t>μονολογική διηγηματική</a:t>
            </a:r>
          </a:p>
          <a:p>
            <a:r>
              <a:rPr lang="el-GR" smtClean="0"/>
              <a:t>μονολογική περιγραφική</a:t>
            </a:r>
          </a:p>
          <a:p>
            <a:r>
              <a:rPr lang="el-GR" smtClean="0"/>
              <a:t>μονολογική επιδεικτική</a:t>
            </a:r>
          </a:p>
          <a:p>
            <a:r>
              <a:rPr lang="el-GR" smtClean="0"/>
              <a:t>μονολογική επεξηγηματική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93770D8-1462-4AF4-B4C9-3B3406C6E258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42</a:t>
            </a:fld>
            <a:endParaRPr lang="el-GR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el-GR" sz="3600">
                <a:solidFill>
                  <a:schemeClr val="accent1">
                    <a:tint val="83000"/>
                    <a:satMod val="150000"/>
                  </a:schemeClr>
                </a:solidFill>
              </a:rPr>
              <a:t>Μικτές μορφές διδασκαλίας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el-GR" smtClean="0"/>
              <a:t>Εμπλοκή του μαθητή στην επικοινωνία</a:t>
            </a:r>
          </a:p>
          <a:p>
            <a:r>
              <a:rPr lang="el-GR" smtClean="0"/>
              <a:t>Διδακτική μορφή ερωταπόκρισης</a:t>
            </a:r>
          </a:p>
          <a:p>
            <a:r>
              <a:rPr lang="el-GR" smtClean="0"/>
              <a:t>Επαγωγικο-διαλεκτική μορφή διδασκαλίας</a:t>
            </a:r>
          </a:p>
          <a:p>
            <a:r>
              <a:rPr lang="el-GR" smtClean="0"/>
              <a:t>Παρωθητική μορφή διδασκαλίας</a:t>
            </a:r>
          </a:p>
          <a:p>
            <a:r>
              <a:rPr lang="el-GR" smtClean="0"/>
              <a:t>«Κατευθυνόμενη» ή «άμεση» διδασκαλία (</a:t>
            </a:r>
            <a:r>
              <a:rPr lang="en-US" smtClean="0"/>
              <a:t>direct construction)</a:t>
            </a:r>
            <a:endParaRPr lang="el-GR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7A37E76-A17C-42B4-A76B-531188922758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43</a:t>
            </a:fld>
            <a:endParaRPr lang="el-GR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el-GR" sz="3600">
                <a:solidFill>
                  <a:schemeClr val="accent1">
                    <a:tint val="83000"/>
                    <a:satMod val="150000"/>
                  </a:schemeClr>
                </a:solidFill>
              </a:rPr>
              <a:t>Μαθητοκεντρικές μορφές διδασκαλίας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2492375"/>
            <a:ext cx="7772400" cy="2160588"/>
          </a:xfrm>
        </p:spPr>
        <p:txBody>
          <a:bodyPr/>
          <a:lstStyle/>
          <a:p>
            <a:pPr>
              <a:spcBef>
                <a:spcPct val="100000"/>
              </a:spcBef>
            </a:pPr>
            <a:r>
              <a:rPr lang="el-GR" smtClean="0"/>
              <a:t>Διαλεκτική μορφή διδασκαλίας</a:t>
            </a:r>
          </a:p>
          <a:p>
            <a:pPr>
              <a:spcBef>
                <a:spcPct val="100000"/>
              </a:spcBef>
            </a:pPr>
            <a:r>
              <a:rPr lang="el-GR" smtClean="0"/>
              <a:t>Διερευνητική μορφή διδασκαλίας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A12411-2414-460A-B30E-69DE73867C52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44</a:t>
            </a:fld>
            <a:endParaRPr lang="el-GR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el-GR" sz="3600">
                <a:solidFill>
                  <a:schemeClr val="accent1">
                    <a:tint val="83000"/>
                    <a:satMod val="150000"/>
                  </a:schemeClr>
                </a:solidFill>
              </a:rPr>
              <a:t>Ομαδοκεντρικές μορφές διδασκαλίας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800" smtClean="0"/>
              <a:t>Σηματοδοτούν:</a:t>
            </a:r>
          </a:p>
          <a:p>
            <a:pPr>
              <a:lnSpc>
                <a:spcPct val="90000"/>
              </a:lnSpc>
            </a:pPr>
            <a:r>
              <a:rPr lang="el-GR" sz="2800" smtClean="0"/>
              <a:t>Εμπλοκή του μαθητή σε συλλογικές μορφές αλληλοεπικοινωνίας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800" smtClean="0"/>
              <a:t>Πηγάζουν:</a:t>
            </a:r>
          </a:p>
          <a:p>
            <a:pPr>
              <a:lnSpc>
                <a:spcPct val="90000"/>
              </a:lnSpc>
            </a:pPr>
            <a:r>
              <a:rPr lang="el-GR" sz="2800" smtClean="0"/>
              <a:t>Από τον προσανατολισμό των πολιτικο-κοινωνικών ιδεολογιών προς το κοινωνικό γίγνεσθαι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800" smtClean="0"/>
              <a:t>Επιδιώκουν:</a:t>
            </a:r>
          </a:p>
          <a:p>
            <a:pPr>
              <a:lnSpc>
                <a:spcPct val="90000"/>
              </a:lnSpc>
            </a:pPr>
            <a:r>
              <a:rPr lang="el-GR" sz="2800" smtClean="0"/>
              <a:t>Ενεργοποίηση της αυθόρμητης εμπλοκής των μαθητών στη μαθησιακή διαδικασία 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4A7D01-A924-44FC-B81F-ED28D5E609DE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45</a:t>
            </a:fld>
            <a:endParaRPr lang="el-GR"/>
          </a:p>
        </p:txBody>
      </p:sp>
      <p:sp>
        <p:nvSpPr>
          <p:cNvPr id="134149" name="Oval 5"/>
          <p:cNvSpPr>
            <a:spLocks noChangeArrowheads="1"/>
          </p:cNvSpPr>
          <p:nvPr/>
        </p:nvSpPr>
        <p:spPr bwMode="auto">
          <a:xfrm>
            <a:off x="2088121" y="2780928"/>
            <a:ext cx="4967758" cy="244847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en-US" sz="3600">
                <a:solidFill>
                  <a:schemeClr val="accent1">
                    <a:tint val="83000"/>
                    <a:satMod val="150000"/>
                  </a:schemeClr>
                </a:solidFill>
              </a:rPr>
              <a:t>Piaget – Vygotsky:</a:t>
            </a:r>
            <a:endParaRPr lang="el-GR" sz="360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62470" name="Text Box 4"/>
          <p:cNvSpPr txBox="1">
            <a:spLocks noChangeArrowheads="1"/>
          </p:cNvSpPr>
          <p:nvPr/>
        </p:nvSpPr>
        <p:spPr bwMode="auto">
          <a:xfrm>
            <a:off x="2754313" y="3213100"/>
            <a:ext cx="3984625" cy="129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80000"/>
              </a:spcBef>
            </a:pPr>
            <a:r>
              <a:rPr lang="el-GR" sz="2800">
                <a:latin typeface="Century Gothic" pitchFamily="34" charset="0"/>
              </a:rPr>
              <a:t>Η ΣΚΕΨΗ ΚΑΙ Η ΓΝΩΣΗ</a:t>
            </a:r>
          </a:p>
          <a:p>
            <a:pPr algn="ctr">
              <a:spcBef>
                <a:spcPct val="80000"/>
              </a:spcBef>
            </a:pPr>
            <a:r>
              <a:rPr lang="el-GR" sz="2800">
                <a:latin typeface="Century Gothic" pitchFamily="34" charset="0"/>
              </a:rPr>
              <a:t>ΕΧΟΥΝ </a:t>
            </a:r>
            <a:r>
              <a:rPr lang="el-GR" sz="2800" b="1">
                <a:latin typeface="Century Gothic" pitchFamily="34" charset="0"/>
              </a:rPr>
              <a:t>ΚΟΙΝΩΝΙΚΗ ΒΑΣΗ</a:t>
            </a:r>
            <a:r>
              <a:rPr lang="en-US" sz="2800" b="1">
                <a:latin typeface="Century Gothic" pitchFamily="34" charset="0"/>
              </a:rPr>
              <a:t> </a:t>
            </a:r>
            <a:endParaRPr lang="el-GR" sz="2800" b="1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8A9505A-A660-4B0C-B23F-4192B8570715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46</a:t>
            </a:fld>
            <a:endParaRPr lang="el-GR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658019" y="1196752"/>
            <a:ext cx="7827962" cy="1143000"/>
          </a:xfrm>
        </p:spPr>
        <p:txBody>
          <a:bodyPr>
            <a:normAutofit fontScale="90000"/>
          </a:bodyPr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el-GR" sz="36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Παράγοντες επιλογής </a:t>
            </a:r>
            <a:br>
              <a:rPr lang="el-GR" sz="3600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el-GR" sz="36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μορφών διδασκαλίας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98863" y="2997200"/>
            <a:ext cx="1946275" cy="1411288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l-GR" sz="6000" smtClean="0"/>
              <a:t>?</a:t>
            </a:r>
          </a:p>
          <a:p>
            <a:pPr algn="ctr">
              <a:buFont typeface="Wingdings" pitchFamily="2" charset="2"/>
              <a:buNone/>
            </a:pPr>
            <a:endParaRPr lang="el-GR" sz="6000" smtClean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7F1A06D-036A-45DF-8D2C-B5F85340DDAD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47</a:t>
            </a:fld>
            <a:endParaRPr lang="el-GR"/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617538"/>
            <a:ext cx="7827962" cy="1143000"/>
          </a:xfrm>
        </p:spPr>
        <p:txBody>
          <a:bodyPr>
            <a:normAutofit fontScale="90000"/>
          </a:bodyPr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el-GR" sz="3600">
                <a:solidFill>
                  <a:schemeClr val="accent1">
                    <a:tint val="83000"/>
                    <a:satMod val="150000"/>
                  </a:schemeClr>
                </a:solidFill>
              </a:rPr>
              <a:t>Παράγοντες επιλογής </a:t>
            </a:r>
            <a:br>
              <a:rPr lang="el-GR" sz="360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el-GR" sz="3600">
                <a:solidFill>
                  <a:schemeClr val="accent1">
                    <a:tint val="83000"/>
                    <a:satMod val="150000"/>
                  </a:schemeClr>
                </a:solidFill>
              </a:rPr>
              <a:t>μορφών διδασκαλίας</a:t>
            </a:r>
          </a:p>
        </p:txBody>
      </p:sp>
      <p:sp>
        <p:nvSpPr>
          <p:cNvPr id="64515" name="Text Box 5"/>
          <p:cNvSpPr txBox="1">
            <a:spLocks noChangeArrowheads="1"/>
          </p:cNvSpPr>
          <p:nvPr/>
        </p:nvSpPr>
        <p:spPr bwMode="auto">
          <a:xfrm>
            <a:off x="250825" y="2565400"/>
            <a:ext cx="19431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2000">
                <a:latin typeface="Century Gothic" pitchFamily="34" charset="0"/>
              </a:rPr>
              <a:t>Φύση </a:t>
            </a:r>
          </a:p>
          <a:p>
            <a:pPr algn="ctr"/>
            <a:r>
              <a:rPr lang="el-GR" sz="2000">
                <a:latin typeface="Century Gothic" pitchFamily="34" charset="0"/>
              </a:rPr>
              <a:t>διδακτικού αντικειμένου</a:t>
            </a:r>
          </a:p>
        </p:txBody>
      </p:sp>
      <p:sp>
        <p:nvSpPr>
          <p:cNvPr id="64516" name="Text Box 6"/>
          <p:cNvSpPr txBox="1">
            <a:spLocks noChangeArrowheads="1"/>
          </p:cNvSpPr>
          <p:nvPr/>
        </p:nvSpPr>
        <p:spPr bwMode="auto">
          <a:xfrm>
            <a:off x="755650" y="3789363"/>
            <a:ext cx="19431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2000">
                <a:latin typeface="Century Gothic" pitchFamily="34" charset="0"/>
              </a:rPr>
              <a:t>Ανάγκες </a:t>
            </a:r>
          </a:p>
          <a:p>
            <a:pPr algn="ctr"/>
            <a:r>
              <a:rPr lang="el-GR" sz="2000">
                <a:latin typeface="Century Gothic" pitchFamily="34" charset="0"/>
              </a:rPr>
              <a:t>της κοινωνίας</a:t>
            </a:r>
          </a:p>
        </p:txBody>
      </p:sp>
      <p:sp>
        <p:nvSpPr>
          <p:cNvPr id="64517" name="Text Box 7"/>
          <p:cNvSpPr txBox="1">
            <a:spLocks noChangeArrowheads="1"/>
          </p:cNvSpPr>
          <p:nvPr/>
        </p:nvSpPr>
        <p:spPr bwMode="auto">
          <a:xfrm>
            <a:off x="684213" y="4724400"/>
            <a:ext cx="22320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2000">
                <a:latin typeface="Century Gothic" pitchFamily="34" charset="0"/>
              </a:rPr>
              <a:t>Γενικός</a:t>
            </a:r>
          </a:p>
          <a:p>
            <a:pPr algn="ctr"/>
            <a:r>
              <a:rPr lang="el-GR" sz="2000">
                <a:latin typeface="Century Gothic" pitchFamily="34" charset="0"/>
              </a:rPr>
              <a:t>προσανατολισμός του σχολείου</a:t>
            </a:r>
          </a:p>
        </p:txBody>
      </p:sp>
      <p:sp>
        <p:nvSpPr>
          <p:cNvPr id="64518" name="Text Box 8"/>
          <p:cNvSpPr txBox="1">
            <a:spLocks noChangeArrowheads="1"/>
          </p:cNvSpPr>
          <p:nvPr/>
        </p:nvSpPr>
        <p:spPr bwMode="auto">
          <a:xfrm>
            <a:off x="2628900" y="5516563"/>
            <a:ext cx="19431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2000">
                <a:latin typeface="Century Gothic" pitchFamily="34" charset="0"/>
              </a:rPr>
              <a:t>Στόχοι </a:t>
            </a:r>
          </a:p>
          <a:p>
            <a:pPr algn="ctr"/>
            <a:r>
              <a:rPr lang="el-GR" sz="2000">
                <a:latin typeface="Century Gothic" pitchFamily="34" charset="0"/>
              </a:rPr>
              <a:t>διδακτικής ενότητας</a:t>
            </a:r>
          </a:p>
        </p:txBody>
      </p:sp>
      <p:sp>
        <p:nvSpPr>
          <p:cNvPr id="64519" name="Text Box 9"/>
          <p:cNvSpPr txBox="1">
            <a:spLocks noChangeArrowheads="1"/>
          </p:cNvSpPr>
          <p:nvPr/>
        </p:nvSpPr>
        <p:spPr bwMode="auto">
          <a:xfrm>
            <a:off x="6227763" y="5157788"/>
            <a:ext cx="19431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2000">
                <a:latin typeface="Century Gothic" pitchFamily="34" charset="0"/>
              </a:rPr>
              <a:t>Διαθέσιμο διδακτικό υλικό</a:t>
            </a:r>
          </a:p>
        </p:txBody>
      </p:sp>
      <p:sp>
        <p:nvSpPr>
          <p:cNvPr id="64520" name="Text Box 10"/>
          <p:cNvSpPr txBox="1">
            <a:spLocks noChangeArrowheads="1"/>
          </p:cNvSpPr>
          <p:nvPr/>
        </p:nvSpPr>
        <p:spPr bwMode="auto">
          <a:xfrm>
            <a:off x="4572000" y="5805488"/>
            <a:ext cx="19431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2000">
                <a:latin typeface="Century Gothic" pitchFamily="34" charset="0"/>
              </a:rPr>
              <a:t>Διαθέσιμα χρονικά πλαίσια</a:t>
            </a:r>
          </a:p>
        </p:txBody>
      </p:sp>
      <p:sp>
        <p:nvSpPr>
          <p:cNvPr id="64521" name="Text Box 11"/>
          <p:cNvSpPr txBox="1">
            <a:spLocks noChangeArrowheads="1"/>
          </p:cNvSpPr>
          <p:nvPr/>
        </p:nvSpPr>
        <p:spPr bwMode="auto">
          <a:xfrm>
            <a:off x="7200900" y="2636838"/>
            <a:ext cx="19431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2000">
                <a:latin typeface="Century Gothic" pitchFamily="34" charset="0"/>
              </a:rPr>
              <a:t>Προσωπική θεωρία του εκπαιδευτικού</a:t>
            </a:r>
          </a:p>
        </p:txBody>
      </p:sp>
      <p:sp>
        <p:nvSpPr>
          <p:cNvPr id="64522" name="Text Box 12"/>
          <p:cNvSpPr txBox="1">
            <a:spLocks noChangeArrowheads="1"/>
          </p:cNvSpPr>
          <p:nvPr/>
        </p:nvSpPr>
        <p:spPr bwMode="auto">
          <a:xfrm>
            <a:off x="6948488" y="4005263"/>
            <a:ext cx="19431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2000">
                <a:latin typeface="Century Gothic" pitchFamily="34" charset="0"/>
              </a:rPr>
              <a:t>Παιδαγωγική κατάρτιση</a:t>
            </a:r>
          </a:p>
          <a:p>
            <a:pPr algn="ctr"/>
            <a:r>
              <a:rPr lang="el-GR" sz="2000">
                <a:latin typeface="Century Gothic" pitchFamily="34" charset="0"/>
              </a:rPr>
              <a:t>εκπαιδευτικού</a:t>
            </a:r>
          </a:p>
        </p:txBody>
      </p:sp>
      <p:sp>
        <p:nvSpPr>
          <p:cNvPr id="64523" name="Line 13"/>
          <p:cNvSpPr>
            <a:spLocks noChangeShapeType="1"/>
          </p:cNvSpPr>
          <p:nvPr/>
        </p:nvSpPr>
        <p:spPr bwMode="auto">
          <a:xfrm flipH="1">
            <a:off x="2051050" y="2420938"/>
            <a:ext cx="2520950" cy="6477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l-GR"/>
          </a:p>
        </p:txBody>
      </p:sp>
      <p:sp>
        <p:nvSpPr>
          <p:cNvPr id="64524" name="Line 14"/>
          <p:cNvSpPr>
            <a:spLocks noChangeShapeType="1"/>
          </p:cNvSpPr>
          <p:nvPr/>
        </p:nvSpPr>
        <p:spPr bwMode="auto">
          <a:xfrm flipH="1">
            <a:off x="2555875" y="2420938"/>
            <a:ext cx="2016125" cy="16557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l-GR"/>
          </a:p>
        </p:txBody>
      </p:sp>
      <p:sp>
        <p:nvSpPr>
          <p:cNvPr id="64525" name="Line 15"/>
          <p:cNvSpPr>
            <a:spLocks noChangeShapeType="1"/>
          </p:cNvSpPr>
          <p:nvPr/>
        </p:nvSpPr>
        <p:spPr bwMode="auto">
          <a:xfrm flipH="1">
            <a:off x="2700338" y="2420938"/>
            <a:ext cx="1871662" cy="252095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l-GR"/>
          </a:p>
        </p:txBody>
      </p:sp>
      <p:sp>
        <p:nvSpPr>
          <p:cNvPr id="64526" name="Line 16"/>
          <p:cNvSpPr>
            <a:spLocks noChangeShapeType="1"/>
          </p:cNvSpPr>
          <p:nvPr/>
        </p:nvSpPr>
        <p:spPr bwMode="auto">
          <a:xfrm flipH="1">
            <a:off x="3635375" y="2420938"/>
            <a:ext cx="936625" cy="302418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l-GR"/>
          </a:p>
        </p:txBody>
      </p:sp>
      <p:sp>
        <p:nvSpPr>
          <p:cNvPr id="64527" name="Line 17"/>
          <p:cNvSpPr>
            <a:spLocks noChangeShapeType="1"/>
          </p:cNvSpPr>
          <p:nvPr/>
        </p:nvSpPr>
        <p:spPr bwMode="auto">
          <a:xfrm>
            <a:off x="4572000" y="2420938"/>
            <a:ext cx="720725" cy="30956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l-GR"/>
          </a:p>
        </p:txBody>
      </p:sp>
      <p:sp>
        <p:nvSpPr>
          <p:cNvPr id="64528" name="Line 18"/>
          <p:cNvSpPr>
            <a:spLocks noChangeShapeType="1"/>
          </p:cNvSpPr>
          <p:nvPr/>
        </p:nvSpPr>
        <p:spPr bwMode="auto">
          <a:xfrm>
            <a:off x="4572000" y="2420938"/>
            <a:ext cx="1871663" cy="252095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l-GR"/>
          </a:p>
        </p:txBody>
      </p:sp>
      <p:sp>
        <p:nvSpPr>
          <p:cNvPr id="64529" name="Line 19"/>
          <p:cNvSpPr>
            <a:spLocks noChangeShapeType="1"/>
          </p:cNvSpPr>
          <p:nvPr/>
        </p:nvSpPr>
        <p:spPr bwMode="auto">
          <a:xfrm>
            <a:off x="4572000" y="2420938"/>
            <a:ext cx="2447925" cy="151288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l-GR"/>
          </a:p>
        </p:txBody>
      </p:sp>
      <p:sp>
        <p:nvSpPr>
          <p:cNvPr id="64530" name="Line 20"/>
          <p:cNvSpPr>
            <a:spLocks noChangeShapeType="1"/>
          </p:cNvSpPr>
          <p:nvPr/>
        </p:nvSpPr>
        <p:spPr bwMode="auto">
          <a:xfrm>
            <a:off x="4572000" y="2420938"/>
            <a:ext cx="2736850" cy="6477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l-GR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90AC978-195B-4555-8CC8-B3F32E43CB6B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48</a:t>
            </a:fld>
            <a:endParaRPr lang="el-GR"/>
          </a:p>
        </p:txBody>
      </p:sp>
      <p:sp>
        <p:nvSpPr>
          <p:cNvPr id="117765" name="AutoShape 5"/>
          <p:cNvSpPr>
            <a:spLocks noChangeArrowheads="1"/>
          </p:cNvSpPr>
          <p:nvPr/>
        </p:nvSpPr>
        <p:spPr bwMode="auto">
          <a:xfrm>
            <a:off x="3505200" y="2667000"/>
            <a:ext cx="2209800" cy="1752600"/>
          </a:xfrm>
          <a:prstGeom prst="downArrowCallout">
            <a:avLst>
              <a:gd name="adj1" fmla="val 31522"/>
              <a:gd name="adj2" fmla="val 31522"/>
              <a:gd name="adj3" fmla="val 16667"/>
              <a:gd name="adj4" fmla="val 6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el-GR">
                <a:solidFill>
                  <a:schemeClr val="accent1">
                    <a:tint val="83000"/>
                    <a:satMod val="150000"/>
                  </a:schemeClr>
                </a:solidFill>
              </a:rPr>
              <a:t>Μέσα διδασκαλίας</a:t>
            </a:r>
          </a:p>
        </p:txBody>
      </p:sp>
      <p:sp>
        <p:nvSpPr>
          <p:cNvPr id="65542" name="Text Box 4"/>
          <p:cNvSpPr txBox="1">
            <a:spLocks noChangeArrowheads="1"/>
          </p:cNvSpPr>
          <p:nvPr/>
        </p:nvSpPr>
        <p:spPr bwMode="auto">
          <a:xfrm>
            <a:off x="3600450" y="2819400"/>
            <a:ext cx="19431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800">
                <a:latin typeface="Century Gothic" pitchFamily="34" charset="0"/>
              </a:rPr>
              <a:t>Αρχή της εποπτείας</a:t>
            </a:r>
          </a:p>
        </p:txBody>
      </p:sp>
      <p:sp>
        <p:nvSpPr>
          <p:cNvPr id="65543" name="Text Box 6"/>
          <p:cNvSpPr txBox="1">
            <a:spLocks noChangeArrowheads="1"/>
          </p:cNvSpPr>
          <p:nvPr/>
        </p:nvSpPr>
        <p:spPr bwMode="auto">
          <a:xfrm>
            <a:off x="2324100" y="5029200"/>
            <a:ext cx="4495800" cy="149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800">
                <a:latin typeface="Century Gothic" pitchFamily="34" charset="0"/>
              </a:rPr>
              <a:t>Εκπαιδευτική Τεχνολογία</a:t>
            </a:r>
          </a:p>
          <a:p>
            <a:pPr algn="ctr">
              <a:spcBef>
                <a:spcPct val="20000"/>
              </a:spcBef>
            </a:pPr>
            <a:r>
              <a:rPr lang="el-GR" sz="2000">
                <a:latin typeface="Century Gothic" pitchFamily="34" charset="0"/>
              </a:rPr>
              <a:t>(μέσα και όργανα διδασκαλίας, εικονική πραγματικότητα, προσομοιώσεις κ.λπ΄.)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21CB143-E18E-4212-BC63-A0F5E2F22A83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49</a:t>
            </a:fld>
            <a:endParaRPr lang="el-GR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el-GR">
                <a:solidFill>
                  <a:schemeClr val="accent1">
                    <a:tint val="83000"/>
                    <a:satMod val="150000"/>
                  </a:schemeClr>
                </a:solidFill>
              </a:rPr>
              <a:t>Μέσα διδασκαλίας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2706687"/>
          </a:xfrm>
        </p:spPr>
        <p:txBody>
          <a:bodyPr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sz="2800" b="1" smtClean="0"/>
              <a:t>Πλεονεκτήματα εποπτικότητας</a:t>
            </a:r>
            <a:r>
              <a:rPr lang="el-GR" sz="2800" smtClean="0"/>
              <a:t>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sz="2800" smtClean="0">
                <a:latin typeface="Times New Roman" pitchFamily="18" charset="0"/>
              </a:rPr>
              <a:t>	- </a:t>
            </a:r>
            <a:r>
              <a:rPr lang="el-GR" sz="2800" smtClean="0"/>
              <a:t>Συγκέντρωση προσοχής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sz="2800" smtClean="0"/>
              <a:t>	- Ποικιλία ερεθισμάτων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sz="2800" smtClean="0"/>
              <a:t>	- Κατανόηση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sz="2800" smtClean="0"/>
              <a:t>	- Απομνημόνευση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sz="2800" smtClean="0"/>
              <a:t>	- Θετική εκτίμηση για το δάσκαλο</a:t>
            </a:r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1527175" y="5157788"/>
            <a:ext cx="60896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>
                <a:latin typeface="Century Gothic" pitchFamily="34" charset="0"/>
              </a:rPr>
              <a:t>(Εργαλεία: σχέδιο μαθήματος, διαγράμματα, εικόνες, πίνακες,</a:t>
            </a:r>
          </a:p>
          <a:p>
            <a:r>
              <a:rPr lang="en-US">
                <a:latin typeface="Century Gothic" pitchFamily="34" charset="0"/>
              </a:rPr>
              <a:t>cd, </a:t>
            </a:r>
            <a:r>
              <a:rPr lang="el-GR">
                <a:latin typeface="Century Gothic" pitchFamily="34" charset="0"/>
              </a:rPr>
              <a:t>φωτογραφίες κ.λπ.)</a:t>
            </a:r>
            <a:r>
              <a:rPr lang="en-US">
                <a:latin typeface="Century Gothic" pitchFamily="34" charset="0"/>
              </a:rPr>
              <a:t>  </a:t>
            </a:r>
            <a:r>
              <a:rPr lang="el-GR">
                <a:latin typeface="Century Gothic" pitchFamily="34" charset="0"/>
              </a:rPr>
              <a:t>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AutoShape 4"/>
          <p:cNvSpPr>
            <a:spLocks noChangeArrowheads="1"/>
          </p:cNvSpPr>
          <p:nvPr/>
        </p:nvSpPr>
        <p:spPr bwMode="auto">
          <a:xfrm>
            <a:off x="2514600" y="3810000"/>
            <a:ext cx="3810000" cy="1524000"/>
          </a:xfrm>
          <a:prstGeom prst="downArrowCallout">
            <a:avLst>
              <a:gd name="adj1" fmla="val 59583"/>
              <a:gd name="adj2" fmla="val 62500"/>
              <a:gd name="adj3" fmla="val 16769"/>
              <a:gd name="adj4" fmla="val 6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019300" y="452438"/>
            <a:ext cx="5105400" cy="650875"/>
          </a:xfrm>
          <a:ln>
            <a:solidFill>
              <a:schemeClr val="tx1"/>
            </a:solidFill>
          </a:ln>
        </p:spPr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el-GR" sz="3600">
                <a:solidFill>
                  <a:schemeClr val="accent1">
                    <a:tint val="83000"/>
                    <a:satMod val="150000"/>
                  </a:schemeClr>
                </a:solidFill>
                <a:latin typeface="Arial" pitchFamily="34" charset="0"/>
              </a:rPr>
              <a:t>Σκοποί της αγωγής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552700" y="3962400"/>
            <a:ext cx="4038600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l-GR" sz="3200">
                <a:solidFill>
                  <a:srgbClr val="000000"/>
                </a:solidFill>
              </a:rPr>
              <a:t>Τι είδους πολίτες </a:t>
            </a:r>
          </a:p>
          <a:p>
            <a:pPr algn="ctr">
              <a:lnSpc>
                <a:spcPct val="80000"/>
              </a:lnSpc>
            </a:pPr>
            <a:r>
              <a:rPr lang="el-GR" sz="3200">
                <a:solidFill>
                  <a:srgbClr val="000000"/>
                </a:solidFill>
              </a:rPr>
              <a:t>θέλουμε; </a:t>
            </a:r>
          </a:p>
        </p:txBody>
      </p:sp>
      <p:sp>
        <p:nvSpPr>
          <p:cNvPr id="19460" name="Text Box 7"/>
          <p:cNvSpPr txBox="1">
            <a:spLocks noChangeArrowheads="1"/>
          </p:cNvSpPr>
          <p:nvPr/>
        </p:nvSpPr>
        <p:spPr bwMode="auto">
          <a:xfrm>
            <a:off x="838200" y="41148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>
              <a:latin typeface="Century Gothic" pitchFamily="34" charset="0"/>
            </a:endParaRPr>
          </a:p>
        </p:txBody>
      </p:sp>
      <p:sp>
        <p:nvSpPr>
          <p:cNvPr id="19461" name="Text Box 8"/>
          <p:cNvSpPr txBox="1">
            <a:spLocks noChangeArrowheads="1"/>
          </p:cNvSpPr>
          <p:nvPr/>
        </p:nvSpPr>
        <p:spPr bwMode="auto">
          <a:xfrm>
            <a:off x="1257300" y="1752600"/>
            <a:ext cx="6629400" cy="132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3200"/>
              <a:t>Αντανακλούν τις προθέσεις </a:t>
            </a:r>
          </a:p>
          <a:p>
            <a:pPr algn="ctr">
              <a:spcBef>
                <a:spcPct val="50000"/>
              </a:spcBef>
            </a:pPr>
            <a:r>
              <a:rPr lang="el-GR" sz="3200"/>
              <a:t>του εκπαιδευτικού συστήματος</a:t>
            </a:r>
          </a:p>
        </p:txBody>
      </p:sp>
      <p:sp>
        <p:nvSpPr>
          <p:cNvPr id="19462" name="Text Box 10"/>
          <p:cNvSpPr txBox="1">
            <a:spLocks noChangeArrowheads="1"/>
          </p:cNvSpPr>
          <p:nvPr/>
        </p:nvSpPr>
        <p:spPr bwMode="auto">
          <a:xfrm>
            <a:off x="533400" y="60198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>
              <a:latin typeface="Century Gothic" pitchFamily="34" charset="0"/>
            </a:endParaRPr>
          </a:p>
        </p:txBody>
      </p:sp>
      <p:sp>
        <p:nvSpPr>
          <p:cNvPr id="19463" name="Text Box 11"/>
          <p:cNvSpPr txBox="1">
            <a:spLocks noChangeArrowheads="1"/>
          </p:cNvSpPr>
          <p:nvPr/>
        </p:nvSpPr>
        <p:spPr bwMode="auto">
          <a:xfrm>
            <a:off x="873125" y="5805488"/>
            <a:ext cx="7397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b="1">
                <a:latin typeface="Century Gothic" pitchFamily="34" charset="0"/>
              </a:rPr>
              <a:t>Παραδείγματα: </a:t>
            </a:r>
            <a:r>
              <a:rPr lang="el-GR">
                <a:latin typeface="Century Gothic" pitchFamily="34" charset="0"/>
              </a:rPr>
              <a:t>συναισθηματκή ασφάλεια,</a:t>
            </a:r>
            <a:r>
              <a:rPr lang="el-GR" b="1">
                <a:latin typeface="Century Gothic" pitchFamily="34" charset="0"/>
              </a:rPr>
              <a:t> </a:t>
            </a:r>
            <a:r>
              <a:rPr lang="el-GR">
                <a:latin typeface="Century Gothic" pitchFamily="34" charset="0"/>
              </a:rPr>
              <a:t>ανάπτυξη όλων των </a:t>
            </a:r>
          </a:p>
          <a:p>
            <a:r>
              <a:rPr lang="el-GR">
                <a:latin typeface="Century Gothic" pitchFamily="34" charset="0"/>
              </a:rPr>
              <a:t>διαστάσεων της προσωπικότητας, κοινωνικοποίηση κ.λπ.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4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29FA241-6E41-4474-A89E-5CF9576ABCC8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50</a:t>
            </a:fld>
            <a:endParaRPr lang="el-GR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el-GR">
                <a:solidFill>
                  <a:schemeClr val="accent1">
                    <a:tint val="83000"/>
                    <a:satMod val="150000"/>
                  </a:schemeClr>
                </a:solidFill>
              </a:rPr>
              <a:t>Μοντέλο διδασκαλίας</a:t>
            </a:r>
          </a:p>
        </p:txBody>
      </p:sp>
      <p:sp>
        <p:nvSpPr>
          <p:cNvPr id="67587" name="Text Box 4"/>
          <p:cNvSpPr txBox="1">
            <a:spLocks noChangeArrowheads="1"/>
          </p:cNvSpPr>
          <p:nvPr/>
        </p:nvSpPr>
        <p:spPr bwMode="auto">
          <a:xfrm>
            <a:off x="684213" y="2890838"/>
            <a:ext cx="2774950" cy="1076325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3200">
                <a:latin typeface="Century Gothic" pitchFamily="34" charset="0"/>
              </a:rPr>
              <a:t>Μέθοδος </a:t>
            </a:r>
          </a:p>
          <a:p>
            <a:pPr algn="ctr"/>
            <a:r>
              <a:rPr lang="el-GR" sz="3200">
                <a:latin typeface="Century Gothic" pitchFamily="34" charset="0"/>
              </a:rPr>
              <a:t>διδασκαλίας</a:t>
            </a:r>
          </a:p>
        </p:txBody>
      </p:sp>
      <p:sp>
        <p:nvSpPr>
          <p:cNvPr id="67588" name="Text Box 5"/>
          <p:cNvSpPr txBox="1">
            <a:spLocks noChangeArrowheads="1"/>
          </p:cNvSpPr>
          <p:nvPr/>
        </p:nvSpPr>
        <p:spPr bwMode="auto">
          <a:xfrm>
            <a:off x="5580063" y="2997200"/>
            <a:ext cx="2879725" cy="10763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3200">
                <a:latin typeface="Century Gothic" pitchFamily="34" charset="0"/>
              </a:rPr>
              <a:t>Μοντέλο</a:t>
            </a:r>
          </a:p>
          <a:p>
            <a:pPr algn="ctr"/>
            <a:r>
              <a:rPr lang="el-GR" sz="3200">
                <a:latin typeface="Century Gothic" pitchFamily="34" charset="0"/>
              </a:rPr>
              <a:t>διδασκαλίας</a:t>
            </a:r>
          </a:p>
        </p:txBody>
      </p:sp>
      <p:sp>
        <p:nvSpPr>
          <p:cNvPr id="67589" name="Line 6"/>
          <p:cNvSpPr>
            <a:spLocks noChangeShapeType="1"/>
          </p:cNvSpPr>
          <p:nvPr/>
        </p:nvSpPr>
        <p:spPr bwMode="auto">
          <a:xfrm>
            <a:off x="4152900" y="3406775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l-GR"/>
          </a:p>
        </p:txBody>
      </p:sp>
      <p:sp>
        <p:nvSpPr>
          <p:cNvPr id="67590" name="Line 7"/>
          <p:cNvSpPr>
            <a:spLocks noChangeShapeType="1"/>
          </p:cNvSpPr>
          <p:nvPr/>
        </p:nvSpPr>
        <p:spPr bwMode="auto">
          <a:xfrm>
            <a:off x="4152900" y="35814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l-GR"/>
          </a:p>
        </p:txBody>
      </p:sp>
      <p:sp>
        <p:nvSpPr>
          <p:cNvPr id="67591" name="Line 8"/>
          <p:cNvSpPr>
            <a:spLocks noChangeShapeType="1"/>
          </p:cNvSpPr>
          <p:nvPr/>
        </p:nvSpPr>
        <p:spPr bwMode="auto">
          <a:xfrm flipH="1">
            <a:off x="4267200" y="3124200"/>
            <a:ext cx="533400" cy="7620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l-GR"/>
          </a:p>
        </p:txBody>
      </p:sp>
      <p:sp>
        <p:nvSpPr>
          <p:cNvPr id="67592" name="Text Box 9"/>
          <p:cNvSpPr txBox="1">
            <a:spLocks noChangeArrowheads="1"/>
          </p:cNvSpPr>
          <p:nvPr/>
        </p:nvSpPr>
        <p:spPr bwMode="auto">
          <a:xfrm>
            <a:off x="876300" y="4572000"/>
            <a:ext cx="73914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>
                <a:latin typeface="Century Gothic" pitchFamily="34" charset="0"/>
              </a:rPr>
              <a:t>Μοντέλο διδασκαλίας  </a:t>
            </a:r>
            <a:r>
              <a:rPr lang="el-GR">
                <a:latin typeface="Century Gothic" pitchFamily="34" charset="0"/>
              </a:rPr>
              <a:t>= σύστημα εννοιών και ενδοεννοιακών σχέσεων για περιγραφή και πρόβλεψη παιδαγωγικών καταστάσεων (σε μικρο- και μακρο-επίπεδο)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4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00739E-803C-4DF0-B270-F08E64BC4617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51</a:t>
            </a:fld>
            <a:endParaRPr lang="el-GR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1277937" y="476672"/>
            <a:ext cx="6588125" cy="1143000"/>
          </a:xfrm>
        </p:spPr>
        <p:txBody>
          <a:bodyPr>
            <a:normAutofit fontScale="90000"/>
          </a:bodyPr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Μοντέλο διδασκαλίας (1)</a:t>
            </a:r>
          </a:p>
        </p:txBody>
      </p:sp>
      <p:sp>
        <p:nvSpPr>
          <p:cNvPr id="69635" name="Text Box 4"/>
          <p:cNvSpPr txBox="1">
            <a:spLocks noChangeArrowheads="1"/>
          </p:cNvSpPr>
          <p:nvPr/>
        </p:nvSpPr>
        <p:spPr bwMode="auto">
          <a:xfrm>
            <a:off x="723900" y="2209800"/>
            <a:ext cx="7696200" cy="10763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3200">
                <a:latin typeface="Century Gothic" pitchFamily="34" charset="0"/>
              </a:rPr>
              <a:t>Παράδειγμα: μάθηση με διερεύνηση (Ι</a:t>
            </a:r>
            <a:r>
              <a:rPr lang="en-US" sz="3200">
                <a:latin typeface="Century Gothic" pitchFamily="34" charset="0"/>
              </a:rPr>
              <a:t>nquiry Training)</a:t>
            </a:r>
            <a:endParaRPr lang="el-GR" sz="3200">
              <a:latin typeface="Century Gothic" pitchFamily="34" charset="0"/>
            </a:endParaRPr>
          </a:p>
        </p:txBody>
      </p:sp>
      <p:sp>
        <p:nvSpPr>
          <p:cNvPr id="69636" name="Text Box 5"/>
          <p:cNvSpPr txBox="1">
            <a:spLocks noChangeArrowheads="1"/>
          </p:cNvSpPr>
          <p:nvPr/>
        </p:nvSpPr>
        <p:spPr bwMode="auto">
          <a:xfrm>
            <a:off x="419100" y="3429000"/>
            <a:ext cx="8305800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>
                <a:latin typeface="Century Gothic" pitchFamily="34" charset="0"/>
              </a:rPr>
              <a:t>Φάσεις:</a:t>
            </a:r>
            <a:r>
              <a:rPr lang="el-GR">
                <a:latin typeface="Century Gothic" pitchFamily="34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l-GR">
                <a:latin typeface="Century Gothic" pitchFamily="34" charset="0"/>
              </a:rPr>
              <a:t>Κατάσταση προβληματισμού, συγκέντρωση δεδομένων, πειραματισμός, ανίχνευση αιτιακών σχέσεων, διαμόρφωση εξήγησης, διατύπωση κανόνων, ανάλυση της πορείας της διερεύνησης.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4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B4B4BFA-1345-4180-A010-675AF0A24051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52</a:t>
            </a:fld>
            <a:endParaRPr lang="el-GR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609600"/>
          </a:xfrm>
          <a:ln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el-GR" sz="3600">
                <a:solidFill>
                  <a:schemeClr val="accent1">
                    <a:tint val="83000"/>
                    <a:satMod val="150000"/>
                  </a:schemeClr>
                </a:solidFill>
                <a:latin typeface="Arial" pitchFamily="34" charset="0"/>
              </a:rPr>
              <a:t> Παράδειγμα ερευνητικής δραστηριότητας</a:t>
            </a:r>
          </a:p>
        </p:txBody>
      </p:sp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1143000" y="14478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>
              <a:latin typeface="Times New Roman" pitchFamily="18" charset="0"/>
            </a:endParaRPr>
          </a:p>
        </p:txBody>
      </p:sp>
      <p:pic>
        <p:nvPicPr>
          <p:cNvPr id="70660" name="Picture 4" descr="IMG_017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" y="1066800"/>
            <a:ext cx="84201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4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BADFDBA-EB33-47D7-9833-2C64B6AA19D3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53</a:t>
            </a:fld>
            <a:endParaRPr lang="el-GR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1641475" y="609600"/>
            <a:ext cx="6511925" cy="1143000"/>
          </a:xfrm>
        </p:spPr>
        <p:txBody>
          <a:bodyPr>
            <a:normAutofit fontScale="90000"/>
          </a:bodyPr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Μοντέλο διδασκαλίας (2)</a:t>
            </a:r>
          </a:p>
        </p:txBody>
      </p:sp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723900" y="1905000"/>
            <a:ext cx="7696200" cy="4667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>
                <a:latin typeface="Century Gothic" pitchFamily="34" charset="0"/>
              </a:rPr>
              <a:t>Παράδειγμα: μάθηση με διερεύνηση (Ι</a:t>
            </a:r>
            <a:r>
              <a:rPr lang="en-US">
                <a:latin typeface="Century Gothic" pitchFamily="34" charset="0"/>
              </a:rPr>
              <a:t>nquiry Training)</a:t>
            </a:r>
            <a:endParaRPr lang="el-GR">
              <a:latin typeface="Century Gothic" pitchFamily="34" charset="0"/>
            </a:endParaRPr>
          </a:p>
        </p:txBody>
      </p:sp>
      <p:sp>
        <p:nvSpPr>
          <p:cNvPr id="72708" name="Text Box 5"/>
          <p:cNvSpPr txBox="1">
            <a:spLocks noChangeArrowheads="1"/>
          </p:cNvSpPr>
          <p:nvPr/>
        </p:nvSpPr>
        <p:spPr bwMode="auto">
          <a:xfrm>
            <a:off x="495300" y="2514600"/>
            <a:ext cx="8153400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>
                <a:latin typeface="Century Gothic" pitchFamily="34" charset="0"/>
              </a:rPr>
              <a:t>Μέθοδος </a:t>
            </a:r>
            <a:r>
              <a:rPr lang="el-GR">
                <a:latin typeface="Century Gothic" pitchFamily="34" charset="0"/>
              </a:rPr>
              <a:t>διδασκαλίας (στη διερεύνηση)</a:t>
            </a:r>
            <a:r>
              <a:rPr lang="el-GR" b="1">
                <a:latin typeface="Century Gothic" pitchFamily="34" charset="0"/>
              </a:rPr>
              <a:t>:</a:t>
            </a:r>
            <a:r>
              <a:rPr lang="el-GR">
                <a:latin typeface="Century Gothic" pitchFamily="34" charset="0"/>
              </a:rPr>
              <a:t> </a:t>
            </a:r>
          </a:p>
          <a:p>
            <a:pPr lvl="2">
              <a:lnSpc>
                <a:spcPct val="90000"/>
              </a:lnSpc>
              <a:buFontTx/>
              <a:buChar char="•"/>
            </a:pPr>
            <a:r>
              <a:rPr lang="el-GR">
                <a:latin typeface="Century Gothic" pitchFamily="34" charset="0"/>
              </a:rPr>
              <a:t> καθορισμός προβλήματος </a:t>
            </a:r>
          </a:p>
          <a:p>
            <a:pPr lvl="2">
              <a:lnSpc>
                <a:spcPct val="90000"/>
              </a:lnSpc>
              <a:buFontTx/>
              <a:buChar char="•"/>
            </a:pPr>
            <a:r>
              <a:rPr lang="el-GR">
                <a:latin typeface="Century Gothic" pitchFamily="34" charset="0"/>
              </a:rPr>
              <a:t> διατύπωση υποθέσεων </a:t>
            </a:r>
          </a:p>
          <a:p>
            <a:pPr lvl="2">
              <a:lnSpc>
                <a:spcPct val="90000"/>
              </a:lnSpc>
              <a:buFontTx/>
              <a:buChar char="•"/>
            </a:pPr>
            <a:r>
              <a:rPr lang="el-GR">
                <a:latin typeface="Century Gothic" pitchFamily="34" charset="0"/>
              </a:rPr>
              <a:t> συλλογή πληροφοριών </a:t>
            </a:r>
          </a:p>
          <a:p>
            <a:pPr lvl="2">
              <a:lnSpc>
                <a:spcPct val="90000"/>
              </a:lnSpc>
              <a:buFontTx/>
              <a:buChar char="•"/>
            </a:pPr>
            <a:r>
              <a:rPr lang="el-GR">
                <a:latin typeface="Century Gothic" pitchFamily="34" charset="0"/>
              </a:rPr>
              <a:t> έλεγχος υποθέσεων</a:t>
            </a:r>
          </a:p>
          <a:p>
            <a:pPr lvl="2">
              <a:lnSpc>
                <a:spcPct val="90000"/>
              </a:lnSpc>
              <a:buFontTx/>
              <a:buChar char="•"/>
            </a:pPr>
            <a:r>
              <a:rPr lang="el-GR">
                <a:latin typeface="Century Gothic" pitchFamily="34" charset="0"/>
              </a:rPr>
              <a:t> διατύπωση συμπερασμάτων</a:t>
            </a:r>
          </a:p>
        </p:txBody>
      </p:sp>
      <p:sp>
        <p:nvSpPr>
          <p:cNvPr id="72709" name="Text Box 6"/>
          <p:cNvSpPr txBox="1">
            <a:spLocks noChangeArrowheads="1"/>
          </p:cNvSpPr>
          <p:nvPr/>
        </p:nvSpPr>
        <p:spPr bwMode="auto">
          <a:xfrm>
            <a:off x="457200" y="4648200"/>
            <a:ext cx="8555038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l-GR" b="1">
              <a:latin typeface="Century Gothic" pitchFamily="34" charset="0"/>
            </a:endParaRPr>
          </a:p>
          <a:p>
            <a:r>
              <a:rPr lang="el-GR" b="1">
                <a:latin typeface="Century Gothic" pitchFamily="34" charset="0"/>
              </a:rPr>
              <a:t>Μορφή </a:t>
            </a:r>
            <a:r>
              <a:rPr lang="el-GR">
                <a:latin typeface="Century Gothic" pitchFamily="34" charset="0"/>
              </a:rPr>
              <a:t>διδασκαλίας</a:t>
            </a:r>
            <a:r>
              <a:rPr lang="el-GR" b="1">
                <a:latin typeface="Century Gothic" pitchFamily="34" charset="0"/>
              </a:rPr>
              <a:t>:</a:t>
            </a:r>
            <a:r>
              <a:rPr lang="el-GR">
                <a:latin typeface="Century Gothic" pitchFamily="34" charset="0"/>
              </a:rPr>
              <a:t> ομαδοκεντρική, εταιρική, ατομική, μικτή</a:t>
            </a:r>
            <a:endParaRPr lang="el-GR" b="1">
              <a:latin typeface="Century Gothic" pitchFamily="34" charset="0"/>
            </a:endParaRPr>
          </a:p>
          <a:p>
            <a:endParaRPr lang="el-GR" b="1">
              <a:latin typeface="Century Gothic" pitchFamily="34" charset="0"/>
            </a:endParaRPr>
          </a:p>
          <a:p>
            <a:r>
              <a:rPr lang="el-GR" b="1">
                <a:latin typeface="Century Gothic" pitchFamily="34" charset="0"/>
              </a:rPr>
              <a:t>Μέσα </a:t>
            </a:r>
            <a:r>
              <a:rPr lang="el-GR">
                <a:latin typeface="Century Gothic" pitchFamily="34" charset="0"/>
              </a:rPr>
              <a:t>διδασκαλίας</a:t>
            </a:r>
            <a:r>
              <a:rPr lang="el-GR" b="1">
                <a:latin typeface="Century Gothic" pitchFamily="34" charset="0"/>
              </a:rPr>
              <a:t>: </a:t>
            </a:r>
            <a:r>
              <a:rPr lang="el-GR">
                <a:latin typeface="Century Gothic" pitchFamily="34" charset="0"/>
              </a:rPr>
              <a:t>πίνακας, λάμπα, σύρμα κ.λπ.</a:t>
            </a:r>
          </a:p>
          <a:p>
            <a:r>
              <a:rPr lang="el-GR" b="1">
                <a:latin typeface="Century Gothic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D2B2A2B-B3D7-4CC3-8AF7-AB797947937B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54</a:t>
            </a:fld>
            <a:endParaRPr lang="el-GR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9966"/>
          </a:solidFill>
          <a:ln>
            <a:solidFill>
              <a:srgbClr val="9999FF"/>
            </a:solidFill>
          </a:ln>
        </p:spPr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el-GR">
                <a:solidFill>
                  <a:schemeClr val="tx1"/>
                </a:solidFill>
              </a:rPr>
              <a:t>Διδακτική στρατηγική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17713"/>
            <a:ext cx="8193088" cy="1868487"/>
          </a:xfrm>
        </p:spPr>
        <p:txBody>
          <a:bodyPr>
            <a:normAutofit fontScale="92500" lnSpcReduction="20000"/>
          </a:bodyPr>
          <a:lstStyle/>
          <a:p>
            <a:pPr marL="448056" indent="-384048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l-GR" sz="2800" b="1"/>
              <a:t>Στρατηγική</a:t>
            </a:r>
            <a:r>
              <a:rPr lang="el-GR" sz="2800"/>
              <a:t> = οι χειρισμοί που απορρέουν από το μοντέλο κι εκφράζουν τις απόψεις για τη μάθηση και τη διδασκαλία, όπως διατυπώνονται στη θεωρητική βάση του μοντέλου.</a:t>
            </a:r>
          </a:p>
          <a:p>
            <a:pPr marL="448056" indent="-384048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l-GR" sz="2800"/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1692275" y="3933825"/>
            <a:ext cx="6723063" cy="2614613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l-GR" sz="2000" b="1">
                <a:solidFill>
                  <a:schemeClr val="bg1"/>
                </a:solidFill>
                <a:latin typeface="Century Gothic" pitchFamily="34" charset="0"/>
              </a:rPr>
              <a:t>Παραδείγματα στρατηγικών: 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l-GR" sz="200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el-GR" sz="2000" i="1">
                <a:solidFill>
                  <a:schemeClr val="bg1"/>
                </a:solidFill>
                <a:latin typeface="Century Gothic" pitchFamily="34" charset="0"/>
              </a:rPr>
              <a:t>Αντιμετώπιση μιας προβληματικής κατάστασης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l-GR" sz="2000" i="1">
                <a:solidFill>
                  <a:schemeClr val="bg1"/>
                </a:solidFill>
                <a:latin typeface="Century Gothic" pitchFamily="34" charset="0"/>
              </a:rPr>
              <a:t> Διερεύνηση της προβληματικής κατάστασης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l-GR" sz="2000" i="1">
                <a:solidFill>
                  <a:schemeClr val="bg1"/>
                </a:solidFill>
                <a:latin typeface="Century Gothic" pitchFamily="34" charset="0"/>
              </a:rPr>
              <a:t> Προσπάθεια διατύπωσης ιδεών, εννοιών, θεωρίας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l-GR" sz="2000" i="1">
                <a:solidFill>
                  <a:schemeClr val="bg1"/>
                </a:solidFill>
                <a:latin typeface="Century Gothic" pitchFamily="34" charset="0"/>
              </a:rPr>
              <a:t> Διατύπωση ερωτήσεων (ΝΑΙ – ΟΧΙ), υποθέσεων, 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l-GR" sz="2000" i="1">
                <a:solidFill>
                  <a:schemeClr val="bg1"/>
                </a:solidFill>
                <a:latin typeface="Century Gothic" pitchFamily="34" charset="0"/>
              </a:rPr>
              <a:t> Προτάσεις σε λογική σειρά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l-GR" sz="2000" i="1">
                <a:solidFill>
                  <a:schemeClr val="bg1"/>
                </a:solidFill>
                <a:latin typeface="Century Gothic" pitchFamily="34" charset="0"/>
              </a:rPr>
              <a:t> Έμφαση στη μέθοδο και όχι στη «σωστή» απάντηση</a:t>
            </a:r>
            <a:r>
              <a:rPr lang="el-GR" sz="2000">
                <a:solidFill>
                  <a:schemeClr val="bg1"/>
                </a:solidFill>
                <a:latin typeface="Century Gothic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AutoShape 2"/>
          <p:cNvSpPr>
            <a:spLocks noChangeArrowheads="1"/>
          </p:cNvSpPr>
          <p:nvPr/>
        </p:nvSpPr>
        <p:spPr bwMode="auto">
          <a:xfrm>
            <a:off x="2667000" y="3200400"/>
            <a:ext cx="3810000" cy="1600200"/>
          </a:xfrm>
          <a:prstGeom prst="downArrowCallout">
            <a:avLst>
              <a:gd name="adj1" fmla="val 56746"/>
              <a:gd name="adj2" fmla="val 59524"/>
              <a:gd name="adj3" fmla="val 16769"/>
              <a:gd name="adj4" fmla="val 7427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title"/>
          </p:nvPr>
        </p:nvSpPr>
        <p:spPr>
          <a:xfrm>
            <a:off x="2019300" y="452438"/>
            <a:ext cx="5105400" cy="650875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el-GR" sz="3600">
                <a:solidFill>
                  <a:schemeClr val="accent1">
                    <a:tint val="83000"/>
                    <a:satMod val="150000"/>
                  </a:schemeClr>
                </a:solidFill>
                <a:latin typeface="Arial" pitchFamily="34" charset="0"/>
              </a:rPr>
              <a:t>Σκοποί της διδασκαλίας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2419350" y="3276600"/>
            <a:ext cx="4305300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l-GR" sz="3200">
                <a:solidFill>
                  <a:srgbClr val="000000"/>
                </a:solidFill>
              </a:rPr>
              <a:t>Πού σκοπεύουν τα διάφορα μαθήματα;</a:t>
            </a:r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1409700" y="1676400"/>
            <a:ext cx="632460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3600"/>
              <a:t>Περιγράφουν τα περιεχόμενα </a:t>
            </a:r>
          </a:p>
          <a:p>
            <a:pPr algn="ctr"/>
            <a:r>
              <a:rPr lang="el-GR" sz="3600"/>
              <a:t>των αντίστοιχων Α.Π.</a:t>
            </a:r>
          </a:p>
        </p:txBody>
      </p:sp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304800" y="4953000"/>
            <a:ext cx="84582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b="1">
                <a:latin typeface="Century Gothic" pitchFamily="34" charset="0"/>
              </a:rPr>
              <a:t>Παραδείγματα:</a:t>
            </a:r>
            <a:r>
              <a:rPr lang="el-GR">
                <a:latin typeface="Century Gothic" pitchFamily="34" charset="0"/>
              </a:rPr>
              <a:t> </a:t>
            </a:r>
          </a:p>
          <a:p>
            <a:r>
              <a:rPr lang="el-GR">
                <a:latin typeface="Century Gothic" pitchFamily="34" charset="0"/>
              </a:rPr>
              <a:t>		   ΓΛΩΣΣΑ: δεξιότητες γραφής και ανάγνωσης, 			  </a:t>
            </a:r>
            <a:r>
              <a:rPr lang="en-US">
                <a:latin typeface="Century Gothic" pitchFamily="34" charset="0"/>
              </a:rPr>
              <a:t>	   </a:t>
            </a:r>
            <a:r>
              <a:rPr lang="el-GR">
                <a:latin typeface="Century Gothic" pitchFamily="34" charset="0"/>
              </a:rPr>
              <a:t>ΜΑΘΗΜΑΤΙΚΑ: αριθμητικές πράξεις, </a:t>
            </a:r>
          </a:p>
          <a:p>
            <a:r>
              <a:rPr lang="el-GR">
                <a:latin typeface="Century Gothic" pitchFamily="34" charset="0"/>
              </a:rPr>
              <a:t>		   ΙΣΤΟΡΙΑ: ιστορική συνείδηση, </a:t>
            </a:r>
          </a:p>
          <a:p>
            <a:r>
              <a:rPr lang="el-GR">
                <a:latin typeface="Century Gothic" pitchFamily="34" charset="0"/>
              </a:rPr>
              <a:t>		   ΦΥΣΙΚΗ: η νομοτέλεια της φύσης κ.λπ.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2"/>
          <p:cNvSpPr txBox="1">
            <a:spLocks noChangeArrowheads="1"/>
          </p:cNvSpPr>
          <p:nvPr/>
        </p:nvSpPr>
        <p:spPr bwMode="auto">
          <a:xfrm>
            <a:off x="261938" y="1720850"/>
            <a:ext cx="4310062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b="1">
                <a:latin typeface="Century Gothic" pitchFamily="34" charset="0"/>
              </a:rPr>
              <a:t>Σκοποί διδασκαλίας</a:t>
            </a:r>
          </a:p>
          <a:p>
            <a:r>
              <a:rPr lang="el-GR" b="1">
                <a:latin typeface="Century Gothic" pitchFamily="34" charset="0"/>
              </a:rPr>
              <a:t>(</a:t>
            </a:r>
            <a:r>
              <a:rPr lang="en-US" b="1">
                <a:latin typeface="Century Gothic" pitchFamily="34" charset="0"/>
              </a:rPr>
              <a:t>curriculum content goals)</a:t>
            </a:r>
          </a:p>
          <a:p>
            <a:endParaRPr lang="el-GR" b="1">
              <a:latin typeface="Century Gothic" pitchFamily="34" charset="0"/>
            </a:endParaRPr>
          </a:p>
          <a:p>
            <a:pPr>
              <a:buFontTx/>
              <a:buChar char="•"/>
            </a:pPr>
            <a:r>
              <a:rPr lang="el-GR">
                <a:latin typeface="Century Gothic" pitchFamily="34" charset="0"/>
              </a:rPr>
              <a:t> απομνημόνευση πληροφορίας</a:t>
            </a:r>
          </a:p>
          <a:p>
            <a:pPr>
              <a:buFontTx/>
              <a:buChar char="•"/>
            </a:pPr>
            <a:r>
              <a:rPr lang="el-GR">
                <a:latin typeface="Century Gothic" pitchFamily="34" charset="0"/>
              </a:rPr>
              <a:t> διαμόρφωση αντιλήψεων</a:t>
            </a:r>
          </a:p>
          <a:p>
            <a:pPr>
              <a:buFontTx/>
              <a:buChar char="•"/>
            </a:pPr>
            <a:r>
              <a:rPr lang="el-GR">
                <a:latin typeface="Century Gothic" pitchFamily="34" charset="0"/>
              </a:rPr>
              <a:t> εφεύρεση ιδεών</a:t>
            </a:r>
          </a:p>
          <a:p>
            <a:pPr>
              <a:buFontTx/>
              <a:buChar char="•"/>
            </a:pPr>
            <a:r>
              <a:rPr lang="el-GR">
                <a:latin typeface="Century Gothic" pitchFamily="34" charset="0"/>
              </a:rPr>
              <a:t> οικοδόμηση υποθέσεων/ θεωριών</a:t>
            </a:r>
          </a:p>
          <a:p>
            <a:pPr>
              <a:buFontTx/>
              <a:buChar char="•"/>
            </a:pPr>
            <a:r>
              <a:rPr lang="el-GR">
                <a:latin typeface="Century Gothic" pitchFamily="34" charset="0"/>
              </a:rPr>
              <a:t> έλεγχος υποθέσεων/θεωριών</a:t>
            </a:r>
          </a:p>
          <a:p>
            <a:pPr>
              <a:buFontTx/>
              <a:buChar char="•"/>
            </a:pPr>
            <a:r>
              <a:rPr lang="el-GR">
                <a:latin typeface="Century Gothic" pitchFamily="34" charset="0"/>
              </a:rPr>
              <a:t> εξαγωγή πληροφοριών</a:t>
            </a:r>
          </a:p>
          <a:p>
            <a:pPr>
              <a:buFontTx/>
              <a:buChar char="•"/>
            </a:pPr>
            <a:r>
              <a:rPr lang="el-GR">
                <a:latin typeface="Century Gothic" pitchFamily="34" charset="0"/>
              </a:rPr>
              <a:t> προβληματισμός σε κοινωνικά</a:t>
            </a:r>
          </a:p>
          <a:p>
            <a:r>
              <a:rPr lang="el-GR">
                <a:latin typeface="Century Gothic" pitchFamily="34" charset="0"/>
              </a:rPr>
              <a:t>   θέματα</a:t>
            </a:r>
          </a:p>
          <a:p>
            <a:pPr>
              <a:buFontTx/>
              <a:buChar char="•"/>
            </a:pPr>
            <a:r>
              <a:rPr lang="el-GR">
                <a:latin typeface="Century Gothic" pitchFamily="34" charset="0"/>
              </a:rPr>
              <a:t> ανάλυση προσωπικών/  κοινωνικών αξιών</a:t>
            </a:r>
          </a:p>
        </p:txBody>
      </p:sp>
      <p:sp>
        <p:nvSpPr>
          <p:cNvPr id="23554" name="AutoShape 3"/>
          <p:cNvSpPr>
            <a:spLocks/>
          </p:cNvSpPr>
          <p:nvPr/>
        </p:nvSpPr>
        <p:spPr bwMode="auto">
          <a:xfrm>
            <a:off x="4572000" y="1219200"/>
            <a:ext cx="457200" cy="4724400"/>
          </a:xfrm>
          <a:prstGeom prst="rightBrace">
            <a:avLst>
              <a:gd name="adj1" fmla="val 86111"/>
              <a:gd name="adj2" fmla="val 49685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5334000" y="2768600"/>
            <a:ext cx="1519238" cy="132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 sz="2000" b="1">
                <a:solidFill>
                  <a:srgbClr val="000000"/>
                </a:solidFill>
                <a:latin typeface="Century Gothic" pitchFamily="34" charset="0"/>
              </a:rPr>
              <a:t>ποικιλία</a:t>
            </a:r>
          </a:p>
          <a:p>
            <a:pPr algn="ctr"/>
            <a:r>
              <a:rPr lang="el-GR" sz="2000" b="1">
                <a:solidFill>
                  <a:srgbClr val="000000"/>
                </a:solidFill>
                <a:latin typeface="Century Gothic" pitchFamily="34" charset="0"/>
              </a:rPr>
              <a:t>διδακτικών </a:t>
            </a:r>
          </a:p>
          <a:p>
            <a:pPr algn="ctr"/>
            <a:r>
              <a:rPr lang="el-GR" sz="2000" b="1">
                <a:solidFill>
                  <a:srgbClr val="000000"/>
                </a:solidFill>
                <a:latin typeface="Century Gothic" pitchFamily="34" charset="0"/>
              </a:rPr>
              <a:t>μοντέλων</a:t>
            </a:r>
          </a:p>
          <a:p>
            <a:pPr algn="ctr"/>
            <a:r>
              <a:rPr lang="el-GR" sz="2000" b="1">
                <a:solidFill>
                  <a:srgbClr val="000000"/>
                </a:solidFill>
                <a:latin typeface="Century Gothic" pitchFamily="34" charset="0"/>
              </a:rPr>
              <a:t>(</a:t>
            </a:r>
            <a:r>
              <a:rPr lang="en-US" sz="2000" b="1">
                <a:solidFill>
                  <a:srgbClr val="000000"/>
                </a:solidFill>
                <a:latin typeface="Century Gothic" pitchFamily="34" charset="0"/>
              </a:rPr>
              <a:t>patterns)</a:t>
            </a:r>
            <a:endParaRPr lang="el-GR" sz="2000" b="1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23556" name="Text Box 5"/>
          <p:cNvSpPr txBox="1">
            <a:spLocks noChangeArrowheads="1"/>
          </p:cNvSpPr>
          <p:nvPr/>
        </p:nvSpPr>
        <p:spPr bwMode="auto">
          <a:xfrm>
            <a:off x="7696200" y="2236788"/>
            <a:ext cx="1123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b="1">
                <a:latin typeface="Century Gothic" pitchFamily="34" charset="0"/>
              </a:rPr>
              <a:t>θεωρία</a:t>
            </a:r>
          </a:p>
        </p:txBody>
      </p:sp>
      <p:sp>
        <p:nvSpPr>
          <p:cNvPr id="23557" name="Text Box 6"/>
          <p:cNvSpPr txBox="1">
            <a:spLocks noChangeArrowheads="1"/>
          </p:cNvSpPr>
          <p:nvPr/>
        </p:nvSpPr>
        <p:spPr bwMode="auto">
          <a:xfrm>
            <a:off x="7696200" y="3181350"/>
            <a:ext cx="1263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000" b="1">
                <a:latin typeface="Century Gothic" pitchFamily="34" charset="0"/>
              </a:rPr>
              <a:t>   </a:t>
            </a:r>
            <a:r>
              <a:rPr lang="el-GR" b="1">
                <a:latin typeface="Century Gothic" pitchFamily="34" charset="0"/>
              </a:rPr>
              <a:t>έρευνα</a:t>
            </a:r>
          </a:p>
        </p:txBody>
      </p:sp>
      <p:sp>
        <p:nvSpPr>
          <p:cNvPr id="23558" name="Text Box 7"/>
          <p:cNvSpPr txBox="1">
            <a:spLocks noChangeArrowheads="1"/>
          </p:cNvSpPr>
          <p:nvPr/>
        </p:nvSpPr>
        <p:spPr bwMode="auto">
          <a:xfrm>
            <a:off x="7664450" y="4114800"/>
            <a:ext cx="1479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b="1">
                <a:latin typeface="Century Gothic" pitchFamily="34" charset="0"/>
              </a:rPr>
              <a:t>εφαρμογή</a:t>
            </a:r>
          </a:p>
        </p:txBody>
      </p:sp>
      <p:sp>
        <p:nvSpPr>
          <p:cNvPr id="23559" name="Line 8"/>
          <p:cNvSpPr>
            <a:spLocks noChangeShapeType="1"/>
          </p:cNvSpPr>
          <p:nvPr/>
        </p:nvSpPr>
        <p:spPr bwMode="auto">
          <a:xfrm flipV="1">
            <a:off x="6858000" y="2438400"/>
            <a:ext cx="762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3560" name="Line 9"/>
          <p:cNvSpPr>
            <a:spLocks noChangeShapeType="1"/>
          </p:cNvSpPr>
          <p:nvPr/>
        </p:nvSpPr>
        <p:spPr bwMode="auto">
          <a:xfrm>
            <a:off x="6934200" y="3429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3561" name="Line 10"/>
          <p:cNvSpPr>
            <a:spLocks noChangeShapeType="1"/>
          </p:cNvSpPr>
          <p:nvPr/>
        </p:nvSpPr>
        <p:spPr bwMode="auto">
          <a:xfrm>
            <a:off x="6934200" y="3657600"/>
            <a:ext cx="609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AutoShape 6"/>
          <p:cNvSpPr>
            <a:spLocks noChangeArrowheads="1"/>
          </p:cNvSpPr>
          <p:nvPr/>
        </p:nvSpPr>
        <p:spPr bwMode="auto">
          <a:xfrm>
            <a:off x="2667000" y="3429000"/>
            <a:ext cx="3810000" cy="1524000"/>
          </a:xfrm>
          <a:prstGeom prst="downArrowCallout">
            <a:avLst>
              <a:gd name="adj1" fmla="val 70787"/>
              <a:gd name="adj2" fmla="val 62500"/>
              <a:gd name="adj3" fmla="val 16769"/>
              <a:gd name="adj4" fmla="val 7354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entury Gothic" pitchFamily="34" charset="0"/>
            </a:endParaRPr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638300" y="304800"/>
            <a:ext cx="5867400" cy="650875"/>
          </a:xfrm>
          <a:ln>
            <a:solidFill>
              <a:schemeClr val="tx1"/>
            </a:solidFill>
          </a:ln>
        </p:spPr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el-GR" sz="3600">
                <a:solidFill>
                  <a:schemeClr val="accent1">
                    <a:tint val="83000"/>
                    <a:satMod val="150000"/>
                  </a:schemeClr>
                </a:solidFill>
                <a:latin typeface="Arial" pitchFamily="34" charset="0"/>
              </a:rPr>
              <a:t>Στόχοι της διδασκαλίας</a:t>
            </a:r>
          </a:p>
        </p:txBody>
      </p:sp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304800" y="5181600"/>
            <a:ext cx="8610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b="1">
                <a:latin typeface="Century Gothic" pitchFamily="34" charset="0"/>
              </a:rPr>
              <a:t>Παραδείγματα:</a:t>
            </a:r>
            <a:r>
              <a:rPr lang="el-GR">
                <a:latin typeface="Century Gothic" pitchFamily="34" charset="0"/>
              </a:rPr>
              <a:t> 		ΓΛΩΣΣΑ: κλίση ρημάτων σε –ω και –ομαι, </a:t>
            </a:r>
          </a:p>
          <a:p>
            <a:r>
              <a:rPr lang="el-GR">
                <a:latin typeface="Century Gothic" pitchFamily="34" charset="0"/>
              </a:rPr>
              <a:t>		    	ΜΑΘΗΜΑΤΙΚΑ: αφαίρεση με κρατούμενο, 			    		ΙΣΤΟΡΙΑ: διάκριση των αιτίων από τις αφορμές, </a:t>
            </a:r>
          </a:p>
          <a:p>
            <a:r>
              <a:rPr lang="el-GR">
                <a:latin typeface="Century Gothic" pitchFamily="34" charset="0"/>
              </a:rPr>
              <a:t>		    	ΦΥΣΙΚΗ: ο νόμος της βαρύτητας κ.λπ.</a:t>
            </a:r>
          </a:p>
        </p:txBody>
      </p:sp>
      <p:sp>
        <p:nvSpPr>
          <p:cNvPr id="24580" name="Text Box 5"/>
          <p:cNvSpPr txBox="1">
            <a:spLocks noChangeArrowheads="1"/>
          </p:cNvSpPr>
          <p:nvPr/>
        </p:nvSpPr>
        <p:spPr bwMode="auto">
          <a:xfrm>
            <a:off x="2781300" y="3581400"/>
            <a:ext cx="3581400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l-GR" sz="3200">
                <a:solidFill>
                  <a:srgbClr val="000000"/>
                </a:solidFill>
              </a:rPr>
              <a:t>Σε τι αποβλέπει </a:t>
            </a:r>
          </a:p>
          <a:p>
            <a:pPr algn="ctr">
              <a:lnSpc>
                <a:spcPct val="80000"/>
              </a:lnSpc>
            </a:pPr>
            <a:r>
              <a:rPr lang="el-GR" sz="3200">
                <a:solidFill>
                  <a:srgbClr val="000000"/>
                </a:solidFill>
              </a:rPr>
              <a:t>η διδασκαλία;</a:t>
            </a:r>
          </a:p>
        </p:txBody>
      </p:sp>
      <p:sp>
        <p:nvSpPr>
          <p:cNvPr id="24581" name="Text Box 7"/>
          <p:cNvSpPr txBox="1">
            <a:spLocks noChangeArrowheads="1"/>
          </p:cNvSpPr>
          <p:nvPr/>
        </p:nvSpPr>
        <p:spPr bwMode="auto">
          <a:xfrm>
            <a:off x="2895600" y="3886200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>
              <a:latin typeface="Century Gothic" pitchFamily="34" charset="0"/>
            </a:endParaRPr>
          </a:p>
        </p:txBody>
      </p:sp>
      <p:sp>
        <p:nvSpPr>
          <p:cNvPr id="24582" name="Text Box 8"/>
          <p:cNvSpPr txBox="1">
            <a:spLocks noChangeArrowheads="1"/>
          </p:cNvSpPr>
          <p:nvPr/>
        </p:nvSpPr>
        <p:spPr bwMode="auto">
          <a:xfrm>
            <a:off x="1638300" y="1143000"/>
            <a:ext cx="5867400" cy="2051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3200"/>
              <a:t>Εξειδικεύουν την αλλαγή της συμπεριφοράς του μαθητή </a:t>
            </a:r>
          </a:p>
          <a:p>
            <a:pPr algn="ctr"/>
            <a:r>
              <a:rPr lang="el-GR" sz="3200"/>
              <a:t>ως αποτέλεσμα της σχολικής μάθησης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2"/>
          <p:cNvSpPr txBox="1">
            <a:spLocks noChangeArrowheads="1"/>
          </p:cNvSpPr>
          <p:nvPr/>
        </p:nvSpPr>
        <p:spPr bwMode="auto">
          <a:xfrm>
            <a:off x="1485900" y="1676400"/>
            <a:ext cx="6172200" cy="9588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el-GR" sz="3200">
                <a:solidFill>
                  <a:schemeClr val="tx2"/>
                </a:solidFill>
              </a:rPr>
              <a:t>Ταξινομία διδακτικών στόχων</a:t>
            </a:r>
          </a:p>
          <a:p>
            <a:pPr algn="ctr">
              <a:lnSpc>
                <a:spcPct val="85000"/>
              </a:lnSpc>
            </a:pPr>
            <a:r>
              <a:rPr lang="el-GR" sz="3200">
                <a:solidFill>
                  <a:schemeClr val="tx2"/>
                </a:solidFill>
              </a:rPr>
              <a:t>κατά  </a:t>
            </a:r>
            <a:r>
              <a:rPr lang="en-US" sz="3200">
                <a:solidFill>
                  <a:schemeClr val="tx2"/>
                </a:solidFill>
              </a:rPr>
              <a:t>Bloom</a:t>
            </a:r>
            <a:endParaRPr lang="el-GR" sz="3200">
              <a:solidFill>
                <a:schemeClr val="tx2"/>
              </a:solidFill>
            </a:endParaRPr>
          </a:p>
        </p:txBody>
      </p:sp>
      <p:sp>
        <p:nvSpPr>
          <p:cNvPr id="25602" name="Text Box 3"/>
          <p:cNvSpPr txBox="1">
            <a:spLocks noChangeArrowheads="1"/>
          </p:cNvSpPr>
          <p:nvPr/>
        </p:nvSpPr>
        <p:spPr bwMode="auto">
          <a:xfrm>
            <a:off x="273050" y="3479800"/>
            <a:ext cx="216535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u="sng"/>
              <a:t>Γνωστικός τομέας</a:t>
            </a:r>
          </a:p>
          <a:p>
            <a:pPr>
              <a:buFont typeface="Wingdings" pitchFamily="2" charset="2"/>
              <a:buChar char="ü"/>
            </a:pPr>
            <a:r>
              <a:rPr lang="el-GR"/>
              <a:t>γνώση</a:t>
            </a:r>
          </a:p>
          <a:p>
            <a:pPr>
              <a:buFont typeface="Wingdings" pitchFamily="2" charset="2"/>
              <a:buChar char="ü"/>
            </a:pPr>
            <a:r>
              <a:rPr lang="el-GR"/>
              <a:t>κατανόηση</a:t>
            </a:r>
          </a:p>
          <a:p>
            <a:pPr>
              <a:buFont typeface="Wingdings" pitchFamily="2" charset="2"/>
              <a:buChar char="ü"/>
            </a:pPr>
            <a:r>
              <a:rPr lang="el-GR"/>
              <a:t>εφαρμογή</a:t>
            </a:r>
          </a:p>
          <a:p>
            <a:pPr>
              <a:buFont typeface="Wingdings" pitchFamily="2" charset="2"/>
              <a:buChar char="ü"/>
            </a:pPr>
            <a:r>
              <a:rPr lang="el-GR"/>
              <a:t>ανάλυση</a:t>
            </a:r>
          </a:p>
          <a:p>
            <a:pPr>
              <a:buFont typeface="Wingdings" pitchFamily="2" charset="2"/>
              <a:buChar char="ü"/>
            </a:pPr>
            <a:r>
              <a:rPr lang="el-GR"/>
              <a:t>σύνθεση</a:t>
            </a:r>
          </a:p>
          <a:p>
            <a:pPr>
              <a:buFont typeface="Wingdings" pitchFamily="2" charset="2"/>
              <a:buChar char="ü"/>
            </a:pPr>
            <a:r>
              <a:rPr lang="el-GR"/>
              <a:t>αξιολόγηση</a:t>
            </a:r>
          </a:p>
        </p:txBody>
      </p:sp>
      <p:sp>
        <p:nvSpPr>
          <p:cNvPr id="25603" name="Text Box 4"/>
          <p:cNvSpPr txBox="1">
            <a:spLocks noChangeArrowheads="1"/>
          </p:cNvSpPr>
          <p:nvPr/>
        </p:nvSpPr>
        <p:spPr bwMode="auto">
          <a:xfrm>
            <a:off x="2840038" y="3429000"/>
            <a:ext cx="3751262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>
                <a:latin typeface="Century Gothic" pitchFamily="34" charset="0"/>
              </a:rPr>
              <a:t>       </a:t>
            </a:r>
            <a:r>
              <a:rPr lang="el-GR" u="sng"/>
              <a:t>Συναισθηματικός</a:t>
            </a:r>
          </a:p>
          <a:p>
            <a:r>
              <a:rPr lang="el-GR"/>
              <a:t>                </a:t>
            </a:r>
            <a:r>
              <a:rPr lang="el-GR" u="sng"/>
              <a:t>τομέας</a:t>
            </a:r>
          </a:p>
          <a:p>
            <a:pPr>
              <a:buFont typeface="Wingdings" pitchFamily="2" charset="2"/>
              <a:buChar char="ü"/>
            </a:pPr>
            <a:r>
              <a:rPr lang="el-GR"/>
              <a:t> πρόσληψη-αποδοχή</a:t>
            </a:r>
          </a:p>
          <a:p>
            <a:pPr>
              <a:buFont typeface="Wingdings" pitchFamily="2" charset="2"/>
              <a:buChar char="ü"/>
            </a:pPr>
            <a:r>
              <a:rPr lang="el-GR"/>
              <a:t>ανταπόκριση-αντίδραση</a:t>
            </a:r>
          </a:p>
          <a:p>
            <a:pPr>
              <a:buFont typeface="Wingdings" pitchFamily="2" charset="2"/>
              <a:buChar char="ü"/>
            </a:pPr>
            <a:r>
              <a:rPr lang="el-GR"/>
              <a:t>αποτίμηση αξιών</a:t>
            </a:r>
          </a:p>
          <a:p>
            <a:pPr>
              <a:buFont typeface="Wingdings" pitchFamily="2" charset="2"/>
              <a:buChar char="ü"/>
            </a:pPr>
            <a:r>
              <a:rPr lang="el-GR"/>
              <a:t>οργάνωση</a:t>
            </a:r>
          </a:p>
          <a:p>
            <a:pPr>
              <a:buFont typeface="Wingdings" pitchFamily="2" charset="2"/>
              <a:buChar char="ü"/>
            </a:pPr>
            <a:r>
              <a:rPr lang="el-GR"/>
              <a:t>χαρακτηρισμός με βάση </a:t>
            </a:r>
          </a:p>
          <a:p>
            <a:pPr>
              <a:buFont typeface="Wingdings" pitchFamily="2" charset="2"/>
              <a:buNone/>
            </a:pPr>
            <a:r>
              <a:rPr lang="el-GR"/>
              <a:t>   ένα σύστημα αξιών</a:t>
            </a:r>
          </a:p>
        </p:txBody>
      </p:sp>
      <p:sp>
        <p:nvSpPr>
          <p:cNvPr id="25604" name="Text Box 5"/>
          <p:cNvSpPr txBox="1">
            <a:spLocks noChangeArrowheads="1"/>
          </p:cNvSpPr>
          <p:nvPr/>
        </p:nvSpPr>
        <p:spPr bwMode="auto">
          <a:xfrm>
            <a:off x="6982607" y="3579813"/>
            <a:ext cx="1716111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 u="sng" dirty="0"/>
              <a:t>Ψυχοκινητικός </a:t>
            </a:r>
          </a:p>
          <a:p>
            <a:pPr algn="ctr"/>
            <a:r>
              <a:rPr lang="el-GR" u="sng" dirty="0"/>
              <a:t>τομέας</a:t>
            </a:r>
          </a:p>
          <a:p>
            <a:pPr algn="ctr"/>
            <a:endParaRPr lang="el-GR" u="sng" dirty="0"/>
          </a:p>
          <a:p>
            <a:pPr algn="ctr"/>
            <a:r>
              <a:rPr lang="el-GR" smtClean="0"/>
              <a:t>Αντίληψη κ.λπ.</a:t>
            </a:r>
            <a:endParaRPr lang="el-GR" u="sng" dirty="0"/>
          </a:p>
          <a:p>
            <a:pPr algn="ctr"/>
            <a:endParaRPr lang="el-GR" u="sng" dirty="0"/>
          </a:p>
        </p:txBody>
      </p:sp>
      <p:sp>
        <p:nvSpPr>
          <p:cNvPr id="25605" name="Line 6"/>
          <p:cNvSpPr>
            <a:spLocks noChangeShapeType="1"/>
          </p:cNvSpPr>
          <p:nvPr/>
        </p:nvSpPr>
        <p:spPr bwMode="auto">
          <a:xfrm flipH="1">
            <a:off x="1524000" y="2667000"/>
            <a:ext cx="30480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5606" name="Line 7"/>
          <p:cNvSpPr>
            <a:spLocks noChangeShapeType="1"/>
          </p:cNvSpPr>
          <p:nvPr/>
        </p:nvSpPr>
        <p:spPr bwMode="auto">
          <a:xfrm>
            <a:off x="4572000" y="2667000"/>
            <a:ext cx="0" cy="762000"/>
          </a:xfrm>
          <a:prstGeom prst="line">
            <a:avLst/>
          </a:prstGeom>
          <a:noFill/>
          <a:ln w="38100" cmpd="dbl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5607" name="Line 8"/>
          <p:cNvSpPr>
            <a:spLocks noChangeShapeType="1"/>
          </p:cNvSpPr>
          <p:nvPr/>
        </p:nvSpPr>
        <p:spPr bwMode="auto">
          <a:xfrm>
            <a:off x="4572000" y="2667000"/>
            <a:ext cx="28956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pic>
        <p:nvPicPr>
          <p:cNvPr id="25608" name="Picture 9" descr="C:\Program Files\Common Files\Microsoft Shared\Clipart\cagcat50\PE01496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4150" y="228600"/>
            <a:ext cx="11557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Ζωντάνια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Ζωντάνι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39</TotalTime>
  <Words>1988</Words>
  <Application>Microsoft Office PowerPoint</Application>
  <PresentationFormat>Προβολή στην οθόνη (4:3)</PresentationFormat>
  <Paragraphs>487</Paragraphs>
  <Slides>54</Slides>
  <Notes>9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54</vt:i4>
      </vt:variant>
    </vt:vector>
  </HeadingPairs>
  <TitlesOfParts>
    <vt:vector size="55" baseType="lpstr">
      <vt:lpstr>Ζωντάνια</vt:lpstr>
      <vt:lpstr>Δομικά και λειτουργικά στοιχεία της διδασκαλίας</vt:lpstr>
      <vt:lpstr>Α. Σκοποί, στόχοι και περιεχόμενα της διδασκαλίας </vt:lpstr>
      <vt:lpstr>Παρουσίαση του PowerPoint</vt:lpstr>
      <vt:lpstr>Η οργάνωση ενός μαθήματος</vt:lpstr>
      <vt:lpstr>Σκοποί της αγωγής</vt:lpstr>
      <vt:lpstr>Σκοποί της διδασκαλίας</vt:lpstr>
      <vt:lpstr>Παρουσίαση του PowerPoint</vt:lpstr>
      <vt:lpstr>Στόχοι της διδασκαλίας</vt:lpstr>
      <vt:lpstr>Παρουσίαση του PowerPoint</vt:lpstr>
      <vt:lpstr>Είδη ερωτήσεων – στον γνωστικό τομέα (σύμφωνα με την ταξινομία του Βloom)</vt:lpstr>
      <vt:lpstr>Εκπαιδευτικοί στόχοι στον συναισθηματικό τομέα</vt:lpstr>
      <vt:lpstr>Εκπαιδευτικοί στόχοι στον ψυχοκινητικό τομέα</vt:lpstr>
      <vt:lpstr>Σύγχρονες μεθοδολογικές προσεγγίσεις </vt:lpstr>
      <vt:lpstr>Διδακτικές αρχές</vt:lpstr>
      <vt:lpstr>Στόχοι της μάθησης</vt:lpstr>
      <vt:lpstr>Παρουσίαση του PowerPoint</vt:lpstr>
      <vt:lpstr>Δομή των μαθησιακών στόχων</vt:lpstr>
      <vt:lpstr>Μαθησιακοί στόχοι (Ι)</vt:lpstr>
      <vt:lpstr>Μαθησιακοί στόχοι (ΙΙ)</vt:lpstr>
      <vt:lpstr>Ερωτήματα:</vt:lpstr>
      <vt:lpstr>Εκπαιδευτική αντίφαση</vt:lpstr>
      <vt:lpstr>ΣΚΕΨΟΥ:</vt:lpstr>
      <vt:lpstr>Β. Μέθοδοι, μορφές και μέσα διδασκαλίας </vt:lpstr>
      <vt:lpstr>Μέθοδος διδασκαλίας</vt:lpstr>
      <vt:lpstr>Μέθοδος διδασκαλίας</vt:lpstr>
      <vt:lpstr>Παρουσίαση του PowerPoint</vt:lpstr>
      <vt:lpstr>Παρουσίαση του PowerPoint</vt:lpstr>
      <vt:lpstr>Κανόνες λογικής</vt:lpstr>
      <vt:lpstr>Μέθοδοι διδασκαλίας</vt:lpstr>
      <vt:lpstr>Μορφή διδασκαλίας</vt:lpstr>
      <vt:lpstr>Μορφές διδασκαλίας (1)</vt:lpstr>
      <vt:lpstr>To διδακτικό συνεχές</vt:lpstr>
      <vt:lpstr>Μορφές διδασκαλίας (2)</vt:lpstr>
      <vt:lpstr>Διδακτική μορφή διδασκαλίας</vt:lpstr>
      <vt:lpstr>Δασκαλο-μαθητική επικοινωνία</vt:lpstr>
      <vt:lpstr>Μορφές διδασκαλίας (3)</vt:lpstr>
      <vt:lpstr>Μορφές διδασκαλίας</vt:lpstr>
      <vt:lpstr>Η χρήση μονολόγου από το δάσκαλο</vt:lpstr>
      <vt:lpstr>Η χρήση μονολόγου από το δάσκαλο</vt:lpstr>
      <vt:lpstr>Σύγχρονη παιδαγωγική σκέψη:</vt:lpstr>
      <vt:lpstr>Είδη μονολογικών διδασκαλιών</vt:lpstr>
      <vt:lpstr>Μικτές μορφές διδασκαλίας</vt:lpstr>
      <vt:lpstr>Μαθητοκεντρικές μορφές διδασκαλίας</vt:lpstr>
      <vt:lpstr>Ομαδοκεντρικές μορφές διδασκαλίας</vt:lpstr>
      <vt:lpstr>Piaget – Vygotsky:</vt:lpstr>
      <vt:lpstr>Παράγοντες επιλογής  μορφών διδασκαλίας</vt:lpstr>
      <vt:lpstr>Παράγοντες επιλογής  μορφών διδασκαλίας</vt:lpstr>
      <vt:lpstr>Μέσα διδασκαλίας</vt:lpstr>
      <vt:lpstr>Μέσα διδασκαλίας</vt:lpstr>
      <vt:lpstr>Μοντέλο διδασκαλίας</vt:lpstr>
      <vt:lpstr>Μοντέλο διδασκαλίας (1)</vt:lpstr>
      <vt:lpstr> Παράδειγμα ερευνητικής δραστηριότητας</vt:lpstr>
      <vt:lpstr>Μοντέλο διδασκαλίας (2)</vt:lpstr>
      <vt:lpstr>Διδακτική στρατηγική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Katerina</dc:creator>
  <cp:lastModifiedBy>User1</cp:lastModifiedBy>
  <cp:revision>10</cp:revision>
  <dcterms:created xsi:type="dcterms:W3CDTF">2011-10-22T21:11:21Z</dcterms:created>
  <dcterms:modified xsi:type="dcterms:W3CDTF">2017-10-31T08:11:26Z</dcterms:modified>
</cp:coreProperties>
</file>