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3"/>
  </p:notesMasterIdLst>
  <p:sldIdLst>
    <p:sldId id="277" r:id="rId2"/>
    <p:sldId id="832" r:id="rId3"/>
    <p:sldId id="812" r:id="rId4"/>
    <p:sldId id="813" r:id="rId5"/>
    <p:sldId id="793" r:id="rId6"/>
    <p:sldId id="796" r:id="rId7"/>
    <p:sldId id="797" r:id="rId8"/>
    <p:sldId id="798" r:id="rId9"/>
    <p:sldId id="834" r:id="rId10"/>
    <p:sldId id="835" r:id="rId11"/>
    <p:sldId id="836" r:id="rId12"/>
    <p:sldId id="837" r:id="rId13"/>
    <p:sldId id="839" r:id="rId14"/>
    <p:sldId id="840" r:id="rId15"/>
    <p:sldId id="841" r:id="rId16"/>
    <p:sldId id="838" r:id="rId17"/>
    <p:sldId id="842" r:id="rId18"/>
    <p:sldId id="843" r:id="rId19"/>
    <p:sldId id="844" r:id="rId20"/>
    <p:sldId id="854" r:id="rId21"/>
    <p:sldId id="845" r:id="rId22"/>
    <p:sldId id="846" r:id="rId23"/>
    <p:sldId id="847" r:id="rId24"/>
    <p:sldId id="848" r:id="rId25"/>
    <p:sldId id="849" r:id="rId26"/>
    <p:sldId id="850" r:id="rId27"/>
    <p:sldId id="851" r:id="rId28"/>
    <p:sldId id="853" r:id="rId29"/>
    <p:sldId id="852" r:id="rId30"/>
    <p:sldId id="855" r:id="rId31"/>
    <p:sldId id="856" r:id="rId32"/>
    <p:sldId id="857" r:id="rId33"/>
    <p:sldId id="859" r:id="rId34"/>
    <p:sldId id="860" r:id="rId35"/>
    <p:sldId id="861" r:id="rId36"/>
    <p:sldId id="862" r:id="rId37"/>
    <p:sldId id="863" r:id="rId38"/>
    <p:sldId id="864" r:id="rId39"/>
    <p:sldId id="865" r:id="rId40"/>
    <p:sldId id="873" r:id="rId41"/>
    <p:sldId id="867" r:id="rId42"/>
    <p:sldId id="868" r:id="rId43"/>
    <p:sldId id="869" r:id="rId44"/>
    <p:sldId id="870" r:id="rId45"/>
    <p:sldId id="871" r:id="rId46"/>
    <p:sldId id="872" r:id="rId47"/>
    <p:sldId id="866" r:id="rId48"/>
    <p:sldId id="874" r:id="rId49"/>
    <p:sldId id="875" r:id="rId50"/>
    <p:sldId id="876" r:id="rId51"/>
    <p:sldId id="833" r:id="rId52"/>
    <p:sldId id="877" r:id="rId53"/>
    <p:sldId id="882" r:id="rId54"/>
    <p:sldId id="878" r:id="rId55"/>
    <p:sldId id="883" r:id="rId56"/>
    <p:sldId id="884" r:id="rId57"/>
    <p:sldId id="885" r:id="rId58"/>
    <p:sldId id="880" r:id="rId59"/>
    <p:sldId id="881" r:id="rId60"/>
    <p:sldId id="886" r:id="rId61"/>
    <p:sldId id="887" r:id="rId62"/>
    <p:sldId id="888" r:id="rId63"/>
    <p:sldId id="889" r:id="rId64"/>
    <p:sldId id="890" r:id="rId65"/>
    <p:sldId id="891" r:id="rId66"/>
    <p:sldId id="892" r:id="rId67"/>
    <p:sldId id="893" r:id="rId68"/>
    <p:sldId id="894" r:id="rId69"/>
    <p:sldId id="895" r:id="rId70"/>
    <p:sldId id="896" r:id="rId71"/>
    <p:sldId id="897" r:id="rId72"/>
    <p:sldId id="898" r:id="rId73"/>
    <p:sldId id="899" r:id="rId74"/>
    <p:sldId id="900" r:id="rId75"/>
    <p:sldId id="901" r:id="rId76"/>
    <p:sldId id="902" r:id="rId77"/>
    <p:sldId id="903" r:id="rId78"/>
    <p:sldId id="904" r:id="rId79"/>
    <p:sldId id="905" r:id="rId80"/>
    <p:sldId id="906" r:id="rId81"/>
    <p:sldId id="907" r:id="rId8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002A"/>
    <a:srgbClr val="831107"/>
    <a:srgbClr val="941100"/>
    <a:srgbClr val="35104A"/>
    <a:srgbClr val="331674"/>
    <a:srgbClr val="527E16"/>
    <a:srgbClr val="E4B22D"/>
    <a:srgbClr val="AD3054"/>
    <a:srgbClr val="D3D4D6"/>
    <a:srgbClr val="44C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/>
    <p:restoredTop sz="94509"/>
  </p:normalViewPr>
  <p:slideViewPr>
    <p:cSldViewPr snapToGrid="0" snapToObjects="1">
      <p:cViewPr varScale="1">
        <p:scale>
          <a:sx n="83" d="100"/>
          <a:sy n="83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B8407-C191-1A43-AB9A-FC60CEE48351}" type="datetimeFigureOut">
              <a:rPr lang="el-GR" smtClean="0"/>
              <a:t>10/5/23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66687-5B90-BF48-A88A-F0ED33831D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882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66687-5B90-BF48-A88A-F0ED33831D46}" type="slidenum">
              <a:rPr lang="el-GR" smtClean="0"/>
              <a:t>55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299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29948-714A-B74E-9D3B-18E56EC1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B907B1-E436-CC42-83AF-4F3A94EA2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458C39-83D4-6949-9B4D-4416036F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0D3B85-E4A4-2A42-B4B9-094929FE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58A4B0-6D23-C545-8C12-984B064D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40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57F0F5-6494-6F4F-B620-E456FCD5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BDBC017-5D2C-7B4C-8E54-B1290FB89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B6ADCC-8167-A549-93F8-E80CAF6E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48506D-7116-CF42-9535-8B4F6B0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BBFD64-F107-754B-915A-CFA6BC8B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5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EAF6CDF-E2BB-EC45-8A9C-5C66C0735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138670-A410-2342-B6B1-47B742AB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FBA9A9-DB72-CE45-AC43-30C75917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BB4519-A31E-8D4F-A150-FE56CE27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12A589-4B05-8E49-9058-31B1E119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1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D10B1-EA69-E245-85D2-8F44CAC8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EB11F-351D-5545-8923-E7AAF2CB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AB796F-D360-FB47-9267-78A90272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D15BD6-6169-5744-9DEA-EFF81B9E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693B1A-66BF-7440-B540-C73E7FB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91200E-BD6A-8B4E-ADCB-99E05A7B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D26551-16D0-7548-A607-D5ADEEC8D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79CE42-2AC1-9D45-9EAA-F5292DB7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0C1471-BE4D-A247-9E5D-6BE8CCFE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4C14D2B-85D8-E74A-8211-5B4D9A47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0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ABB172-40D0-E544-B207-9E93DE5B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5EE0AC-522E-434F-AD3A-D19DEF574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D7B9E5-84CA-564E-A8B8-61E5C86F3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129775-F62D-0340-A0F5-E0D745C0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10/5/23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9E80517-A241-6D42-BA85-C06CA493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C89B22A-E11B-6A46-B87D-4B7F4E95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03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80E3E-4A1F-B445-8692-A1B164E5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37F46C-88DF-F14E-A10C-19BA3FE44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0194A4-0CF2-E643-8E9F-FA78B6890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EC2ADC4-77DD-C143-9CAE-00EE923DA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E9F2C9D-D50A-DD48-9347-DEEF63A9A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DDF5E92-CF37-AA4B-AABB-7A063D0C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10/5/23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945FA26-3FBD-944F-970F-72497117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049A1B9-E5BA-2342-B7C4-9681B0F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668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DD55EC-BBCC-DA47-BF95-360BF831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77883AC-F2D1-C744-A4C9-6BF92C39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10/5/23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89DC81-87AA-F549-91E8-153D5EC4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2194641-62AA-304C-8EEE-C97DC374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1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745D3D-ACEB-C74B-BF21-E9C8B34A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10/5/23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B0D7E72-00DB-C343-BD2B-4E8D85A5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2C54AED-C89D-9746-A242-149254BB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9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82C537-05EF-5140-A442-3715609B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08CC50-1B9D-4240-BEC2-8D333E9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F9B970-FD2A-6446-BD17-0AD096EC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E98A16-673A-2349-B2B9-55DF1ECE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10/5/23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6D46B5-9963-9840-AA40-5DF3D6BC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893761-A673-4142-AE39-27175F97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58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9742E-00ED-E845-A9AD-7BFAEA6C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62A71FB-913D-5246-AA75-16F901BB3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5483AD-B213-F747-BD3C-323478FFF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0C10FD-4B0C-6249-B435-B75E47D4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10/5/23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17BD79-5502-BF4B-AABF-4557103E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675495-F142-D844-8651-F146CBE1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03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AF13F9E-B352-3F4C-8E9C-B6C2FD72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88E46FF-7910-364A-8075-809DE8D6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8544E9-30D6-DF45-92CE-4BA7FDBF6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3D7D-4998-394F-9A28-3741526A3E02}" type="datetimeFigureOut">
              <a:rPr lang="el-GR" smtClean="0"/>
              <a:t>10/5/23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BC4F10-8305-3D48-B25D-1F7F37F5F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BB7788-F022-944C-8A87-1B615170A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6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 ΜΕ ΜΜΕ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ΨΗΦΙΑΚΗ ΕΠΟΧΗ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799544" y="2788008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413679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59278" y="2551837"/>
            <a:ext cx="110293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Στόχοι επίδρασης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Στόχοι αποτελέσματος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14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59278" y="2551837"/>
            <a:ext cx="110293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54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Στόχοι επίδρασης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Στόχοι αποτελέσματος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660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 ΕΠΙΔΡΑΣΗΣ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2397948"/>
            <a:ext cx="77221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831107"/>
                </a:solidFill>
              </a:rPr>
              <a:t>Αντιπροσωπεύουν τα επιθυμητά αποτελέσματα για την τροποποίηση των στάσεων και συμπεριφορών των ομάδων κοινού στόχου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983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 ΕΠΙΔΡΑΣΗΣ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163268" y="0"/>
            <a:ext cx="772210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Αύξηση της γνώσης των ειδήσεων για τον πελάτη μεταξύ των αντιπροσώπων των ΜΜΕ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Αύξηση της αξιοπιστίας του πελάτη μεταξύ των ανθρώπων των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Ενίσχυση των ευνοϊκών στάσεων απέναντι στον πελάτη από την πλευρά των αντιπροσώπων των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Αύξηση της ευνοϊκής ειδησεογραφικής κάλυψης του πελάτη από τα ΜΜΕ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915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 ΕΠΙΔΡΑΣΗΣ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163268" y="1413063"/>
            <a:ext cx="77221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Οι στόχοι μπορούν να προσδιοριστούν με ποσοστά και χρονικό πλαίσιο. Χωρίς αυτό να είναι απαραίτητο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Οι στόχοι αφορούν την επιθυμητή επίδραση στα τελικά κοινά του πελάτη. Ωστόσο ενδιάμεσο κοινό-στόχος είναι τα ΜΜΕ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91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59278" y="2413337"/>
            <a:ext cx="110293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Στόχοι επίδρασης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54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Στόχοι αποτελέσματος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579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Αφορο</a:t>
            </a:r>
            <a:r>
              <a:rPr lang="en-US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ύ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 τα αποτελέσματα των ενεργειών 	του επαγγελματία των δημοσίων σχέσεων 	για λογαριασμό του πελάτη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 ΑΠΟΤΕΛΕΣΜΑΤΟΣ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98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παρέχει ρεπορτάζ με ειδησεογραφική αξία για τον πελάτη/οργανισμό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είναι διαθέσιμος στην επικοινωνία με τα ΜΜΕ για απαντήσεις σε ερωτήματα, διευκρινίσεις, πρόσθετη πληροφόρηση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οργανώνουν/προγραμματίζουν συνεντεύξεις με τα ΜΜΕ των στελεχών του πελάτη/οργανισμού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 ΑΠΟΤΕΛΕΣΜΑΤΟΣ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37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345218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ΠΡΟΓΡΑΜΜΑΤΙΣΜΟΣ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5323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ΠΡΟΓΡΑΜΜΑΤΙΣΜΟΣ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59278" y="1596894"/>
            <a:ext cx="110293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Κεντρική ιδέα και μηνύματα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Ενέργειες ή ειδικά γεγονότα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Ελεγχόμενα ή μη ελεγχόμενα ΜΜΕ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Αρχές της αποτελεσματικής επικοινωνίας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4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410764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PREVIOUSLY…</a:t>
            </a:r>
            <a:endParaRPr lang="el-GR" sz="54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5181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551837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ΚΕΝΤΡΙΚΗ ΙΔΕΑ 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ΜΗΝΥΜΑΤΑ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9563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ΚΕΝΤΡΙΚΗ ΙΔΕΑ &amp; ΜΗΝΥΜΑΤΑ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163268" y="920621"/>
            <a:ext cx="77221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Κεντρική ιδέα: Το βασικό μήνυμα που προωθείται στα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Τα μηνύματα θα πρέπει να διαπνέονται από τις ειδησεογραφικές αξίες των ΜΜΕ – στόχων. Κατά συνέπεια ο επαγγελματίας των δημοσίων σχέσεων θα πρέπει να κατανοεί την φύση και τις αξίες του περιεχομένου των ΜΜΕ - στόχων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478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ΚΕΝΤΡΙΚΗ ΙΔΕΑ &amp; ΜΗΝΥΜΑΤΑ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1905506"/>
            <a:ext cx="77221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831107"/>
                </a:solidFill>
              </a:rPr>
              <a:t>Μπορούμε να διακρίνουμε δύο είδη περιεχομένου των ενημερωτικών ΜΜΕ:</a:t>
            </a:r>
          </a:p>
          <a:p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Σύντομες ειδήσεις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Ειδήσεις ειδικού περιεχομένου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33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ΚΕΝΤΡΙΚΗ ΙΔΕΑ &amp; ΜΗΝΥΜΑΤΑ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1659285"/>
            <a:ext cx="77221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831107"/>
                </a:solidFill>
              </a:rPr>
              <a:t>Οι σύντομες ειδήσεις, εφήμερες ή χρονικά προσδιορισμένες, μπορούν να διακριθούν σε:</a:t>
            </a:r>
          </a:p>
          <a:p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Σοβαρές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Ελαφρές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62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ΚΕΝΤΡΙΚΗ ΙΔΕΑ &amp; ΜΗΝΥΜΑΤΑ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601450"/>
            <a:ext cx="77221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Οι </a:t>
            </a:r>
            <a:r>
              <a:rPr lang="el-GR" sz="3200" b="1" u="sng" dirty="0">
                <a:solidFill>
                  <a:srgbClr val="831107"/>
                </a:solidFill>
              </a:rPr>
              <a:t>σύντομες σοβαρές ειδήσεις </a:t>
            </a:r>
            <a:r>
              <a:rPr lang="el-GR" sz="3200" b="1" dirty="0">
                <a:solidFill>
                  <a:srgbClr val="831107"/>
                </a:solidFill>
              </a:rPr>
              <a:t>κατέχουν εξέχουσα θέση στα ενημερωτικά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Επηρεάζουν έναν μεγάλο αριθμό ανθρώπων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Προκαλούν μεγάλο και άμεσο ενδιαφέρον στα κοινά των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Συνήθως μεγάλα γεγονότα και άσχημες ειδήσεις: καταστροφές, δυστυχήματα, εγκλήματα </a:t>
            </a:r>
            <a:r>
              <a:rPr lang="el-GR" sz="3200" b="1" dirty="0" err="1">
                <a:solidFill>
                  <a:srgbClr val="831107"/>
                </a:solidFill>
              </a:rPr>
              <a:t>κλπ</a:t>
            </a:r>
            <a:endParaRPr lang="el-GR" sz="3200" b="1" dirty="0">
              <a:solidFill>
                <a:srgbClr val="831107"/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046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ΚΕΝΤΡΙΚΗ ΙΔΕΑ &amp; ΜΗΝΥΜΑΤΑ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504687"/>
            <a:ext cx="77221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Στις </a:t>
            </a:r>
            <a:r>
              <a:rPr lang="el-GR" sz="3200" b="1" u="sng" dirty="0">
                <a:solidFill>
                  <a:srgbClr val="831107"/>
                </a:solidFill>
              </a:rPr>
              <a:t>σύντομες ελαφρές ειδήσεις </a:t>
            </a:r>
            <a:r>
              <a:rPr lang="el-GR" sz="3200" b="1" dirty="0">
                <a:solidFill>
                  <a:srgbClr val="831107"/>
                </a:solidFill>
              </a:rPr>
              <a:t>εντάσσονται συνήθως οι καλές ειδήσεις για τον πελάτη/οργανισμό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Συνήθως δεν ενδιαφέρουν κανέναν άλλο εκτός από τον οργανισμό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Πρόκληση για τον επαγγελματία των δημοσίων σχέσεων η δημιουργία ειδικών γεγονότων ή καλών ειδήσεων που θα τύχουν κάλυψης από τα ΜΜΕ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97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ΚΕΝΤΡΙΚΗ ΙΔΕΑ &amp; ΜΗΝΥΜΑΤΑ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1166842"/>
            <a:ext cx="77221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Οι </a:t>
            </a:r>
            <a:r>
              <a:rPr lang="el-GR" sz="3200" b="1" u="sng" dirty="0">
                <a:solidFill>
                  <a:srgbClr val="831107"/>
                </a:solidFill>
              </a:rPr>
              <a:t>ειδικές ειδήσεις </a:t>
            </a:r>
            <a:r>
              <a:rPr lang="el-GR" sz="3200" b="1" dirty="0">
                <a:solidFill>
                  <a:srgbClr val="831107"/>
                </a:solidFill>
              </a:rPr>
              <a:t>δεν είναι περιορισμένες χρονικά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Χρησιμοποιούνται συνήθως ως πρόσθετο υλικό στην ύλη των έντυπων και ηλεκτρονικών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Παραδείγματα: </a:t>
            </a:r>
            <a:r>
              <a:rPr lang="el-GR" sz="3200" b="1" dirty="0" err="1">
                <a:solidFill>
                  <a:srgbClr val="831107"/>
                </a:solidFill>
              </a:rPr>
              <a:t>προφ</a:t>
            </a:r>
            <a:r>
              <a:rPr lang="en-US" sz="3200" b="1" dirty="0" err="1">
                <a:solidFill>
                  <a:srgbClr val="831107"/>
                </a:solidFill>
              </a:rPr>
              <a:t>ί</a:t>
            </a:r>
            <a:r>
              <a:rPr lang="el-GR" sz="3200" b="1" dirty="0">
                <a:solidFill>
                  <a:srgbClr val="831107"/>
                </a:solidFill>
              </a:rPr>
              <a:t>λ προσώπων, συνεντεύξεις, ρεπορτάζ, ειδικά θέματα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24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ΚΕΝΤΡΙΚΗ ΙΔΕΑ &amp; ΜΗΝΥΜΑΤΑ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920621"/>
            <a:ext cx="77221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831107"/>
                </a:solidFill>
              </a:rPr>
              <a:t>Ο επαγγελματίας των δημοσίων σχέσεων οφείλει να γνωρίζει:</a:t>
            </a:r>
          </a:p>
          <a:p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Τι αποτελεί είδηση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Με ποια κριτήρια επιλέγονται οι ειδήσεις στα ΜΜΕ-στόχους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Ποια τα χαρακτηριστικά των σύντομων και ποια των ειδικών ειδήσεων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397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ΕΝΕΡΓΕΙΣ / ΕΙΔΙΚΑ ΓΕΓΟΝΟΤΑ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02399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ενέργειες και τα ειδικά γεγονότα προϋποθέτουν και σηματοδοτούν την σχέση με τα ΜΜΕ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Παρέχουν τη βάση για ειδησεογραφική κάλυψη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Αποτελούν τις ειδήσεις του πελάτη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ΕΝΕΡΓΕΙΕΣ/</a:t>
            </a:r>
          </a:p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ΕΙΔΙΚΑ ΓΕΓΟΝΟΤΑ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74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430612" y="2136338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ΒΗΜΑΤΑ ΣΧΕΣΕΩΝ ΜΕ ΤΑ ΜΜΕ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638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Παραδείγματα: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Ειδικές ημέρες, νύχτες, εβδομάδες, μήνες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Επιδείξεις και εκθέσεις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Εμπορικές εκθέσεις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Εμποροπανηγύρεις, φεστιβάλ, εκθέσεις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Συναντήσεις, συνέδρια, συνελεύσεις, συμπόσια, συγκεντρώσεις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Επέτειοι, γεγονότα μνήμης  </a:t>
            </a:r>
            <a:endParaRPr lang="en-US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Ειδικ</a:t>
            </a:r>
            <a:r>
              <a:rPr lang="en-US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βραβεία, συνταξιοδοτήσεις, αποχαιρετισμοί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Ημέρες ανοιχτές στο κοινό, ενημερωτικές ξεναγήσεις στους χώρους του οργανισμού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ΕΝΕΡΓΕΙΕΣ/</a:t>
            </a:r>
          </a:p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ΕΙΔΙΚΑ ΓΕΓΟΝΟΤΑ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3548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Παραδείγματα: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Δημόσιες συναντήσεις, πάρτι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Διαγωνισμοί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Χορηγίες γεγονότων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Χορηγίες υποτροφιών, συνεισφορών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 φιλανθρωπικών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ιδρυνάτων</a:t>
            </a: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Δεξιώσεις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Επιδείξεις προϊόντων, στην έδρα του οργανισμού ή με ταξίδια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Επισκέψεις υψηλών προσκεκλημένων, διασημοτήτων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Έκδοση εκθέσεων ή στατιστικών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ΕΝΕΡΓΕΙΕΣ/</a:t>
            </a:r>
          </a:p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ΕΙΔΙΚΑ ΓΕΓΟΝΟΤΑ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750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Παραδείγματα: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Ανακοίνωση αποτελεσμάτων μελετών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Εγκαίνια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Εξαγγελία νέας πολιτικής, νέου προγράμματος, προϊόντος ή υπηρεσίας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Ανακοίνωση σημαντικής είδησης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Πρεμιέρα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Πρόγραμμα εθελοντικής δράσης, εταιρικής κοινωνικής ευθύνης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Προγράμματα κατάρτισης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Συμμετοχή σε γεγονότα της κοινότητας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ΕΝΕΡΓΕΙΕΣ/</a:t>
            </a:r>
          </a:p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ΕΙΔΙΚΑ ΓΕΓΟΝΟΤΑ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1007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 ΕΛΕΓΧΟΜΕΝΑ ΜΕΣΑ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86789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 ΕΛΕΓΧΟΜΕΝΑ ΜΕΣΑ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428178"/>
            <a:ext cx="77221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831107"/>
                </a:solidFill>
              </a:rPr>
              <a:t>Είναι οι κύριοι δίαυλοι για να γίνουν οι ειδήσεις του πελάτη αντικείμενο ρεπορτάζ στα ΜΜΕ</a:t>
            </a:r>
          </a:p>
          <a:p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Δελτία τύπου – έντυπα και βίντεο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Φωτογραφίες ή/και ευκαιρίες φωτογράφησης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Συνεντεύξεις τύπου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Συνεντεύξεις στα ΜΜΕ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607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ΔΕΛΤΙΑ ΤΥΠΟΥ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3074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πιο διαδεδομένα μέσα μεταξύ των επαγγελματιών των δημοσίων σχέσεων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Γρήγορο και οικονομικό μέσο επικοινωνίας των ειδήσεων του πελάτη στα κατάλληλα ΜΜΕ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Διανέμονται πλέον συνήθως με ηλεκτρονικό ταχυδρομείο (παλαιότερα φαξ,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ταχυρομείο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κούριερ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ΔΕΛΤΙΑ ΤΥΠΟΥ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9298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Μία είδηση μπορεί εύκολα να μεταδοθεί σε κάποιον αρχισυντάκτη ΜΜΕ μέσω τηλεφώνου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 ο ίδιος επιθυμεί μπορεί να αναθέσει στον σχετικό ρεπόρτερ/συντάκτη την κάλυψη του θέματος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έντυπα μέσα και οι τηλεοπτικοί σταθμοί σπάνια μεταδίδουν κατά λέξη ή αποσπάσματα των δελτίων τύπου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Αναθέτουν σε δικούς τους δημοσιογράφους να καλύψουν το ρεπορτάζ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ΔΕΛΤΙΑ ΤΥΠΟΥ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470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 διαδικτυακά μέσα συναντάμε συχνά την αναδημοσίευση δελτίων τύπου κατά λέξη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Επικεντρώνονται στις ειδήσεις και όχι σε προωθητικά, κολακευτικά σχόλια για τον πελάτη/οργανισμό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δελτία τύπου σε μορφή βίντεο περιλαμβάνουν σενάριο, παραγωγή και διανομή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Χρησιμοποιούνται περισσότερο ως πλάνα για να διανθίσουν τηλεοπτικά ρεπορτάζ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ΔΕΛΤΙΑ ΤΥΠΟΥ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2814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551837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ΦΩΤΟΓΡΑΦΙΕΣ / ΕΥΚΑΙΡΙΕΣ ΦΩΤΟΓΡΑΦΗΣΗ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225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ΒΗΜΑΤΑ ΣΧΕΣΕΩΝ ΜΕ ΤΑ ΜΜΕ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1306645" y="1596894"/>
            <a:ext cx="100093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Έρευνα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Στόχοι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Προγραμματισμός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Αξιολόγηση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235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ΦΩΤΟΓΡΑΦΙΕΣ / ΕΥΚΑΙΡΙΕΣ ΦΩΤΟΓΡΑΦΗΣΗ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920621"/>
            <a:ext cx="77221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Είναι η δεύτερη πιο διαδεδομένη μορφή των μη ελεγχόμενων μέσων επικοινωνίας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Όπως και τα δελτία τύπου, σπάνια αναδημοσιεύονται από τα έντυπα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Αποτελούν πηγή ειδήσεων για τα ΜΜΕ και τραβούν την προσοχή όταν θα μπορούσαν να έχουν αγνοηθεί τα δελτία τύπου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7788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ΦΩΤΟΓΡΑΦΙΕΣ / ΕΥΚΑΙΡΙΕΣ ΦΩΤΟΓΡΑΦΗΣΗ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1413063"/>
            <a:ext cx="77221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Χρησιμοποιούνται πιο εύκολα από μικρότερες εφημερίδες και από τα διαδικτυακά μέσα ενημέρωσης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Θα πρέπει να είναι δημιουργικές, με φαντασία στη σύνθεση, αποφεύγοντας τα κλισέ, με ειδησεογραφική αξία που πιθανώς δεν μπορεί να αναπαραχθεί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835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ΦΩΤΟΓΡΑΦΙΕΣ / ΕΥΚΑΙΡΙΕΣ ΦΩΤΟΓΡΑΦΗΣΗ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1659285"/>
            <a:ext cx="77221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Ευκαιρίες φωτογράφησης παρέχονται στα ΜΜΕ, ιδιαίτερα στα έντυπα: εφημερίδες και περιοδικά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Οργανωμένες και καλά σχεδιασμένες για να έλκουν το ενδιαφέρον δημοσιογράφων και φωτορεπόρτερ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9507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 ΤΥΠΟΥ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67059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Συχνή χρήση για την επικοινωνία μέσω των μη-ελεγχόμενων μέσων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Χρησιμοποιούνται επιλεκτικά γιατί (συνήθως) απαιτούν την φυσική παρουσία των δημοσιογράφων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Αφορμή συνήθως η ανακοίνωση είδησης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Έχουν πρόσθετη αξία από το περιεχόμενο ενός δελτίου τύπου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 ΤΥΠΟΥ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742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Σημαντικές ανακοινώσεις, αλλαγές στην εταιρεία/οργανισμό, εισαγωγή νέων σειρών προϊόντων ή απαντήσεις σε κατηγορίες εναντίον της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Συνήθως συμμετέχουν τα ανώτατα στελέχη της εταιρείας/οργανισμού ή/και δημόσια πρόσωπα και επίσημοι προσκεκλημένοι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 ΤΥΠΟΥ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2495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345218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 ΣΤΑ ΜΜΕ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33025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 ΣΤΑ ΜΜΕ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1413063"/>
            <a:ext cx="77221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Παρέχουν την πιο άμεση επαφή του πελάτη με τα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Ρόλοι του επαγγελματία των δημοσίων σχέσεων: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Σύνδεσμος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Συντονιστής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Σύμβουλος/Προπονητής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573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 ΣΤΑ ΜΜΕ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1413063"/>
            <a:ext cx="77221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Δυνατότητα παροχής πληροφοριών και σχολίων </a:t>
            </a:r>
            <a:r>
              <a:rPr lang="en-US" sz="3200" b="1" dirty="0">
                <a:solidFill>
                  <a:srgbClr val="831107"/>
                </a:solidFill>
              </a:rPr>
              <a:t>off the record </a:t>
            </a: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Σε </a:t>
            </a:r>
            <a:r>
              <a:rPr lang="el-GR" sz="3200" b="1" dirty="0" err="1">
                <a:solidFill>
                  <a:srgbClr val="831107"/>
                </a:solidFill>
              </a:rPr>
              <a:t>αυτ</a:t>
            </a:r>
            <a:r>
              <a:rPr lang="en-US" sz="3200" b="1" dirty="0" err="1">
                <a:solidFill>
                  <a:srgbClr val="831107"/>
                </a:solidFill>
              </a:rPr>
              <a:t>έ</a:t>
            </a:r>
            <a:r>
              <a:rPr lang="el-GR" sz="3200" b="1" dirty="0">
                <a:solidFill>
                  <a:srgbClr val="831107"/>
                </a:solidFill>
              </a:rPr>
              <a:t>ς τις περιπτώσεις δεν δημοσιεύεται το όνομα του πελάτη ή τα ακριβή λόγια του, εφόσον δεν το επιθυμεί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3432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 ΣΤΑ ΜΜΕ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066480" y="36065"/>
            <a:ext cx="772210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Συνήθως ο στόχος είναι να δημοσιευθεί το όνομα του πελάτη προκειμένου να αυξηθεί η </a:t>
            </a:r>
            <a:r>
              <a:rPr lang="el-GR" sz="3200" b="1" dirty="0" err="1">
                <a:solidFill>
                  <a:srgbClr val="831107"/>
                </a:solidFill>
              </a:rPr>
              <a:t>αναγνωρισιμότητά</a:t>
            </a:r>
            <a:r>
              <a:rPr lang="el-GR" sz="3200" b="1" dirty="0">
                <a:solidFill>
                  <a:srgbClr val="831107"/>
                </a:solidFill>
              </a:rPr>
              <a:t> του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Γνωρίζουμε εκ των προτέρων ότι μπροστά σε μία κάμερα ή ένα μικρόφωνο μπορεί να υποβληθούν «σκληρές» και «δύσκολες» ερωτήσεις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Επίσης γνωρίζουμε ότι δεν μπορούμε να επέμβουμε στο μοντάζ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Ηχογραφούμε ή βιντεοσκοπούμε και με δικά μας μέσα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9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Έρευνα για τον πελάτη/οργανισμό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Έρευνα για την αξιοποίηση ευκαιρίας ή τον εντοπισμό προβλήματος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Έρευνα κοινού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680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 ΣΤΑ ΜΜΕ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066480" y="674400"/>
            <a:ext cx="77221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Οι συνεντεύξεις στα έντυπα ΜΜΕ, μπορεί να γίνονται είτε με τη χρήση καταγραφικού φωνής, τηλεφωνικά ή δια ζώσης, είτε με την αποστολή των ερωτήσεων και απαντήσεων μέσω ηλεκτρονικού ταχυδρομείου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 δεύτερος τρόπος αποτελεί έναν απόλυτα προστατευμένο τρόπο συνέντευξης του πελάτη, αλλά δεν είναι απαραίτητα ο συνήθης 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3942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 ΜΕ ΜΜΕ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ΨΗΦΙΑΚΗ ΕΠΟΧΗ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799544" y="2788008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19521746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ΕΛΕΓΧΟΜΕΝΑ ΜΕΣΑ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67321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551837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ΕΝΤΥΠΕΣ ΜΕΘΟΔΟΙ ΕΠΙΚΟΙΝΩΝΙΑΣ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51209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Εταιρικές εκδόσεις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Μπροσούρες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Βιβλιαράκια, εγχειρίδια χρήσης, βιβλία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Επιστολές, ανακοινωθέντα, σημειώματα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Ανακοινώσεις, αφίσες, μικρά διαφημιστικά έντυπα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82114" y="2736502"/>
            <a:ext cx="35026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ΕΝΤΥΠΕΣ ΜΕΘΟΔΟΙ ΕΠΙΚΟΙΝΩΝΙΑΣ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3769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Ηλεκτρονικό ταχυδρομείο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Εξωτερικά περιοδικά: καθοδηγητών κοινής γνώμης, εταιρικά γενικού κοινού, διανομέων – αντιπροσώπων, μετόχων, προμηθευτών, για ειδικές ομάδες κοινού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Ετήσιες εκθέσεις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Αναμνηστικά γραμματόσημα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Εκθέσεις και επιδείξεις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82114" y="2736502"/>
            <a:ext cx="35026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ΕΝΤΥΠΕΣ ΜΕΘΟΔΟΙ ΕΠΙΚΟΙΝΩΝΙΑΣ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5611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Μελέτες στάσης ή ενημέρωσης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Ένθετα με αποδείξεις πληρωμής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Γραπτές εκθέσεις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Ένθετα με τιμολόγια πληρωμής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Εργαλεία κατάρτισης, βοηθήματα, εγχειρίδια χρήσης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82114" y="2736502"/>
            <a:ext cx="35026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ΕΝΤΥΠΕΣ ΜΕΘΟΔΟΙ ΕΠΙΚΟΙΝΩΝΙΑΣ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2119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Εργαλεία ενημέρωσης καταναλωτών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Εργαλεία νομοθετικής ενημέρωσης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Εργαλεία εκπαιδευτικών, παιχνίδια μαθητών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Βοηθήματα εκπαιδευτικών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Έντυπα εκθέματα βιτρίνας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82114" y="2736502"/>
            <a:ext cx="35026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ΕΝΤΥΠΕΣ ΜΕΘΟΔΟΙ ΕΠΙΚΟΙΝΩΝΙΑΣ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6104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410764" y="2551837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ΟΠΤΙΚΟΑΚΟΥΣΤΙΚΕΣ ΜΕΘΟΔΟΙ ΕΠΙΚΟΙΝΩΝΙΑΣ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94846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609471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ΟΠΤΙΚΟΑΚΟΥΣΤΙΚΕΣ ΜΕΘΟΔΟΙ ΕΠΙΚΟΙΝΩΝΙΑΣ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167525" y="181957"/>
            <a:ext cx="686514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Κινηματογραφικά έργα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Παρουσιάσεις (</a:t>
            </a:r>
            <a:r>
              <a:rPr lang="en-US" sz="3200" b="1" dirty="0">
                <a:solidFill>
                  <a:srgbClr val="831107"/>
                </a:solidFill>
              </a:rPr>
              <a:t>slides)</a:t>
            </a:r>
          </a:p>
          <a:p>
            <a:pPr marL="457200" indent="-457200">
              <a:buFont typeface="Wingdings" pitchFamily="2" charset="2"/>
              <a:buChar char="q"/>
            </a:pPr>
            <a:endParaRPr lang="en-US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Κλήσεις και ηχογραφημένα μηνύματα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Αρχεία ήχου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Αρχεία </a:t>
            </a:r>
            <a:r>
              <a:rPr lang="en-US" sz="3200" b="1" dirty="0">
                <a:solidFill>
                  <a:srgbClr val="831107"/>
                </a:solidFill>
              </a:rPr>
              <a:t>video</a:t>
            </a:r>
          </a:p>
          <a:p>
            <a:pPr marL="457200" indent="-457200">
              <a:buFont typeface="Wingdings" pitchFamily="2" charset="2"/>
              <a:buChar char="q"/>
            </a:pPr>
            <a:endParaRPr lang="en-US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Οπτικά εκθέματα και εκθέματα πολυμέσων σε βιτρίνες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980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567649" y="2644170"/>
            <a:ext cx="7722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Στόχοι επίδρασης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Στόχοι αποτελέσματος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229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551837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ΔΙΑΠΡΟΣΩΠΙΚΕΣ ΜΕΘΟΔΟΙ ΕΠΙΚΟΙΝΩΝΙΑΣ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76954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Επίσημες ομιλίες, διαλέξεις, σεμινάρια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Συνέδρια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Συζητήσεις με ομάδα ομιλητών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Συμβουλευτική εργαζομένων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Συμβουλευτική για ειδικά θέματα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Συναντήσεις επιτροπών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Συναντήσεις προσωπικού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Συνεντεύξεις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82114" y="2736502"/>
            <a:ext cx="35026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ΔΙΑΠΡΟΣΩΠΙΚΕΣ ΜΕΘΟΔΟΙ ΕΠΙΚΟΙΝΩΝΙΑΣ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232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430612" y="2551837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ΔΙΑΦΗΜΙΣΗ 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ΔΗΜΟΣΙΩΝ ΣΧΕΣΕΩΝ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43077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609471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ΔΙΑΦΗΜΙΣΗ </a:t>
            </a:r>
          </a:p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ΔΗΜΟΣΙΩΝ ΣΧΕΣΕΩΝ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167525" y="181957"/>
            <a:ext cx="686514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831107"/>
                </a:solidFill>
              </a:rPr>
              <a:t>Όχι για πωλήσεις προϊόντων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Έντυπη και ηλεκτρονική διαφήμιση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Διαφήμιση μέσω ταχυδρομείου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Εξωτερικού χώρου, γιγαντοαφίσες, επιγραφές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Στις κίτρινες σελίδες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Αντικείμενα εξειδικευμένης χρήσης (</a:t>
            </a:r>
            <a:r>
              <a:rPr lang="en-US" sz="3200" b="1" dirty="0">
                <a:solidFill>
                  <a:srgbClr val="831107"/>
                </a:solidFill>
              </a:rPr>
              <a:t>merchandize) 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19846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ΕΛΕΓΧΟΜΕΝΑ ΜΕΣΑ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59278" y="2704890"/>
            <a:ext cx="110293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Ιστοσελίδα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Μέσα Κοινωνικής Δικτύωσης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35689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ΕΛΕΓΧΟΜΕΝΑ ΜΕΣΑ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629510" y="700193"/>
            <a:ext cx="1102931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Φάκελος δημοσιογράφων στις συνεντεύξεις τύπου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Τοποθέτηση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Δελτίο τύπου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Ενημερωτικό υλικό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Φωτογραφίες και έντυπο υλικό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n-US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USB sticks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69280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316045" y="2551837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ΑΠΟΤΕΛΕΣΜΑΤΙΚΗ ΕΠΙΚΟΙΝΩΝΙΑ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022819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020464" y="0"/>
            <a:ext cx="8171536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Στις σχέσεις με τα ΜΜΕ η επικοινωνία είναι αμφίδρομη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επικοινωνία ρέει από την επιχείρηση/πελάτη στα ΜΜΕ και στη συνέχεια στο κοινό των ΜΜΕ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82114" y="2736502"/>
            <a:ext cx="3738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ΑΠΟΤΕΛΕΣΜΑΤΙΚΗ ΕΠΙΚΟΙΝΩΝΙΑ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69675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020464" y="0"/>
            <a:ext cx="8171536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Αξιοπιστία της πηγής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εκπρόσωποι των ΜΜΕ θα πρέπει να εκλαμβάνουν την επιχείρηση/πελάτη και τον εκπρόσωπο της έμπιστους και αξιόπιστους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ανατροφοδότηση είναι η αξιοποίηση του υλικού των δημοσίων σχέσεων στα ΜΜΕ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82114" y="2736502"/>
            <a:ext cx="3738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ΑΠΟΤΕΛΕΣΜΑΤΙΚΗ ΕΠΙΚΟΙΝΩΝΙΑ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250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020464" y="0"/>
            <a:ext cx="8171536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Σπουδαιότητα της πληροφορίας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πληροφορία επαναπροσδιορίζεται προς όφελος των σχέσεων με τα ΜΜΕ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Σπουδαιότητα για τους δημοσιογράφους οι πληροφορίες που ανταποκρίνονται στα κριτήρια ειδησεογραφικής αξίας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82114" y="2736502"/>
            <a:ext cx="3738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ΑΠΟΤΕΛΕΣΜΑΤΙΚΗ ΕΠΙΚΟΙΝΩΝΙΑ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577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Κεντρική ιδέα και μηνύματα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/ Ειδικό γεγονός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 ελεγχόμενα μέσα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Δελτία τύπου (έντυπα / βίντεο)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Φωτογραφίες και ευκαιρίες φωτογράφησης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Συνεντεύξεις τύπου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Συνεντεύξεις στα ΜΜΕ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Ελεγχόμενα μέσα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Αποτελεσματική επικοινωνία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ΠΡΟΓΡΑΜΜΑΤΙΣΜΟΣ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5020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020464" y="0"/>
            <a:ext cx="8171536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Συμμετοχή του κοινού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Παράδειγμα: όταν εισάγουν νέες σειρές προϊόντων πολλές εταιρείες καλούν τους δημοσιογράφους να χρησιμοποιήσουν το προϊόν σε μία βάση γνωριμίας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Άλλες ευκαιρίες: συμμετοχή των δημοσιογράφων στις συνεντεύξεις τύπου και άλλες συναντήσεις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82114" y="2736502"/>
            <a:ext cx="3738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ΑΠΟΤΕΛΕΣΜΑΤΙΚΗ ΕΠΙΚΟΙΝΩΝΙΑ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53569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020464" y="0"/>
            <a:ext cx="8171536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αρχές της αποτελεσματικής επικοινωνίας θα πρέπει να αποτελούν προτεραιότητα για τους επαγγελματίες των δημοσίων σχέσεων στις σχέσεις με τα ΜΜΕ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82114" y="2736502"/>
            <a:ext cx="3738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ΑΠΟΤΕΛΕΣΜΑΤΙΚΗ ΕΠΙΚΟΙΝΩΝΙΑ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52928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316045" y="2551837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ΑΞΙΟΛΟΓΗΣΗ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57204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ΑΞΙΟΛΟΓΗΣΗ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59278" y="2828835"/>
            <a:ext cx="11029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Πάντα αναφέρεται στους δηλωμένους στόχους του προγράμματος</a:t>
            </a:r>
            <a:endParaRPr lang="en-US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14425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316045" y="2551837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ΑΞΙΟΛΟΓΗΣΗ 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ΣΤΟΧΩΝ ΕΠΙΔΡΑΣΗΣ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979081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609471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ΑΞΙΟΛΟΓΗΣΗ </a:t>
            </a:r>
          </a:p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ΣΤΟΧΩΝ ΕΠΙΔΡΑΣΗΣ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167525" y="920621"/>
            <a:ext cx="686514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 στόχος της επίδρασης της πληροφόρησης των ΜΜΕ για τον πελάτη γενικά μετριέται με τον υπολογισμό της έκθεσης μηνύματος στα ΜΜΕ ή της τοποθέτησης του δημοσιεύματος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Εργαλείο αποτελούν οι υπηρεσίες αποδελτίωσης ειδήσεων, άρθρων, δημοσιευμάτων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24917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609471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ΑΞΙΟΛΟΓΗΣΗ </a:t>
            </a:r>
          </a:p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ΣΤΟΧΩΝ ΕΠΙΔΡΑΣΗΣ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167525" y="387307"/>
            <a:ext cx="686514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Άλλα εργαλεία μέτρησης αποτελούν οι αριθμοί κυκλοφορίας και τα δεδομένα μεγέθους του κοινού από τις εκδόσεις και τα ηλεκτρονικά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Οι στόχοι στάσης </a:t>
            </a:r>
            <a:r>
              <a:rPr lang="el-GR" sz="3200" b="1" dirty="0" err="1">
                <a:solidFill>
                  <a:srgbClr val="831107"/>
                </a:solidFill>
              </a:rPr>
              <a:t>μετρώνται</a:t>
            </a:r>
            <a:r>
              <a:rPr lang="el-GR" sz="3200" b="1" dirty="0">
                <a:solidFill>
                  <a:srgbClr val="831107"/>
                </a:solidFill>
              </a:rPr>
              <a:t> με τη διεξαγωγή δειγματοληπτικών ερευνών των ομάδων κοινού στόχου, κάτι που μπορεί να μην είναι εφικτό με τους δημοσιογράφους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64337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609471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ΑΞΙΟΛΟΓΗΣΗ </a:t>
            </a:r>
          </a:p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ΣΤΟΧΩΝ ΕΠΙΔΡΑΣΗΣ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167525" y="428178"/>
            <a:ext cx="686514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Ωστόσο μπορούμε να εξετάσουμε τα συγκεκριμένα στοιχεία με αναλύσεις περιεχομένου για την τοποθέτηση στα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Με τον ίδιο τρόπο μπορούμε να μετρήσουμε την ευνοϊκή ειδησεογραφική κάλυψη για τον πελάτη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Αυτός είναι και ο απώτερος σκοπός των σχέσεων με τα ΜΜΕ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10674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316045" y="2551837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ΑΞΙΟΛΟΓΗΣΗ 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ΣΤΟΧΩΝ ΑΠΟΤΕΛΕΣΜΑΤΩΝ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548906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020464" y="0"/>
            <a:ext cx="8171536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Συνήθως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μετρώνται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με: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κατανομή μη ελεγχόμενων μέσων επικοινωνίας σε εκδόσεις ΜΜΕ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απαντήσεις σε ερωτήσεις των ΜΜΕ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συντονισμό συνεντεύξεων στα ΜΜΕ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82114" y="2736502"/>
            <a:ext cx="37383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ΑΞΙΟΛΟΓΗΣΗ ΣΤΟΧΩΝ ΑΠΟΤΕΛΕΣΜΑΤΩΝ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88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ΑΞΙΟΛΟΓΗΣΗ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69892" y="2644170"/>
            <a:ext cx="7722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Αξιολόγηση των στόχων επίδρασης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Αξιολόγηση των στόχων αποτελέσματος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61426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020464" y="0"/>
            <a:ext cx="8171536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Τήρηση αρχείων πεπραγμένων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Εύκολα επιτεύξιμοι στόχοι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Σκοπός η επιτυχημένη και ευνοϊκή θέση του επαγγελματία των δημοσίων σχέσεων στα μη ελεγχόμενα μέσα και τελικά η τοποθέτηση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82114" y="2736502"/>
            <a:ext cx="37383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ΑΞΙΟΛΟΓΗΣΗ ΣΤΟΧΩΝ ΑΠΟΤΕΛΕΣΜΑΤΩΝ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92166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 ΜΕ ΜΜΕ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ΨΗΦΙΑΚΗ ΕΠΟΧΗ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799544" y="2788008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375874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430612" y="2674221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316400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17091</TotalTime>
  <Words>1862</Words>
  <Application>Microsoft Macintosh PowerPoint</Application>
  <PresentationFormat>Ευρεία οθόνη</PresentationFormat>
  <Paragraphs>432</Paragraphs>
  <Slides>81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81</vt:i4>
      </vt:variant>
    </vt:vector>
  </HeadingPairs>
  <TitlesOfParts>
    <vt:vector size="87" baseType="lpstr">
      <vt:lpstr>Arial</vt:lpstr>
      <vt:lpstr>Calibri</vt:lpstr>
      <vt:lpstr>Calibri Light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YANNIS A</dc:creator>
  <cp:lastModifiedBy>YANNIS A</cp:lastModifiedBy>
  <cp:revision>233</cp:revision>
  <dcterms:created xsi:type="dcterms:W3CDTF">2022-02-27T18:25:10Z</dcterms:created>
  <dcterms:modified xsi:type="dcterms:W3CDTF">2023-05-10T09:43:13Z</dcterms:modified>
</cp:coreProperties>
</file>