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notesMasterIdLst>
    <p:notesMasterId r:id="rId17"/>
  </p:notesMasterIdLst>
  <p:handoutMasterIdLst>
    <p:handoutMasterId r:id="rId18"/>
  </p:handoutMasterIdLst>
  <p:sldIdLst>
    <p:sldId id="493" r:id="rId2"/>
    <p:sldId id="464" r:id="rId3"/>
    <p:sldId id="427" r:id="rId4"/>
    <p:sldId id="478" r:id="rId5"/>
    <p:sldId id="477" r:id="rId6"/>
    <p:sldId id="476" r:id="rId7"/>
    <p:sldId id="491" r:id="rId8"/>
    <p:sldId id="483" r:id="rId9"/>
    <p:sldId id="492" r:id="rId10"/>
    <p:sldId id="474" r:id="rId11"/>
    <p:sldId id="475" r:id="rId12"/>
    <p:sldId id="485" r:id="rId13"/>
    <p:sldId id="487" r:id="rId14"/>
    <p:sldId id="489" r:id="rId15"/>
    <p:sldId id="490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99"/>
    <a:srgbClr val="FF3300"/>
    <a:srgbClr val="FF9900"/>
    <a:srgbClr val="000066"/>
    <a:srgbClr val="FFCC66"/>
    <a:srgbClr val="0000FF"/>
    <a:srgbClr val="FFFF66"/>
    <a:srgbClr val="008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34" autoAdjust="0"/>
  </p:normalViewPr>
  <p:slideViewPr>
    <p:cSldViewPr snapToObjects="1">
      <p:cViewPr varScale="1">
        <p:scale>
          <a:sx n="115" d="100"/>
          <a:sy n="115" d="100"/>
        </p:scale>
        <p:origin x="14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800B4-C93A-487A-A474-50F37ACCF563}" type="datetimeFigureOut">
              <a:rPr lang="el-GR" smtClean="0"/>
              <a:pPr/>
              <a:t>5/12/2017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05CBD-CFD2-4A40-8BDB-1E0F9471D60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6933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88903-A407-4678-A8AB-BE3629C4F92D}" type="datetimeFigureOut">
              <a:rPr lang="el-GR" smtClean="0"/>
              <a:pPr/>
              <a:t>5/12/2017</a:t>
            </a:fld>
            <a:endParaRPr lang="el-G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C19FC-52CA-4396-8583-15F71D49AFE5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37285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AE11C-F9D4-4DD3-BD0A-121DF0F0B6A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80721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F434-1828-41A6-88D0-B8E994CBB8A0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34889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CA08D-3B26-49AF-8DC4-E3A2FAD1F3C6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04048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1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93BB902-333A-4986-8206-E1A2B0C29A97}" type="slidenum">
              <a:rPr lang="el-GR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0029695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4CBF3-0A1C-45F4-B351-D20D60ECA68A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350351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4C9-23EE-45E1-B559-295C2C22FA8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0623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DE380-978C-4031-801D-BFBFE891B23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931152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98DE7-BBF2-46E3-9A87-D2821CF833FE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42537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DCFCB-0840-46EE-BA45-94DF7455C297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878339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198B5-D054-4615-972A-8CF0C61CA94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903877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97555-A916-4418-81BE-37F9AC1CA60D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05233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A275-539C-47A9-8788-7265088A52C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591760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1st Olympus International Conference on supply chains, 1 -2 October, katerini, Greece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A7B9C-3090-4C08-B3D1-AD5B7D44D5A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0297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  <p:sldLayoutId id="2147483986" r:id="rId12"/>
  </p:sldLayoutIdLst>
  <p:transition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 smtClean="0">
                <a:latin typeface="Calibri" pitchFamily="34" charset="0"/>
              </a:rPr>
              <a:t>                  </a:t>
            </a:r>
          </a:p>
          <a:p>
            <a:pPr marL="0" indent="0">
              <a:buNone/>
            </a:pPr>
            <a:endParaRPr lang="el-GR" b="1" dirty="0">
              <a:latin typeface="Calibri" pitchFamily="34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alibri" pitchFamily="34" charset="0"/>
              </a:rPr>
              <a:t>                     </a:t>
            </a:r>
            <a:r>
              <a:rPr lang="el-GR" b="1" dirty="0" smtClean="0">
                <a:solidFill>
                  <a:schemeClr val="bg2"/>
                </a:solidFill>
                <a:latin typeface="Calibri" pitchFamily="34" charset="0"/>
              </a:rPr>
              <a:t>Διπλή </a:t>
            </a:r>
            <a:r>
              <a:rPr lang="el-GR" b="1" dirty="0">
                <a:solidFill>
                  <a:schemeClr val="bg2"/>
                </a:solidFill>
                <a:latin typeface="Calibri" pitchFamily="34" charset="0"/>
              </a:rPr>
              <a:t>Εκθετική Εξομάλυνση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B902-333A-4986-8206-E1A2B0C29A97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1573566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10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10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Διπλή Εκθετική Εξομάλυνση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Αξιολόγηση του προτεινόμενου μοντέλου (εκθετική εξομάλυνση, α=0,4).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646298"/>
              </p:ext>
            </p:extLst>
          </p:nvPr>
        </p:nvGraphicFramePr>
        <p:xfrm>
          <a:off x="467544" y="1245388"/>
          <a:ext cx="6336000" cy="3921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66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73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MAD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MSE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MAPE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257,2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287,5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918,1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0,118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220,5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265,7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45,2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45,2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2039,8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0,205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217,5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76,0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76,0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5773,6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0,537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120,3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22,6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22,6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512,3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0,232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58,5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58,6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0,1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0,020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14,9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43,8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43,8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1920,2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0,747</a:t>
                      </a: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218,0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11164,0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1,800</a:t>
                      </a: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803544" y="1268760"/>
                <a:ext cx="2340456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𝑴𝑨𝑫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𝟑𝟒</m:t>
                      </m:r>
                    </m:oMath>
                  </m:oMathPara>
                </a14:m>
                <a:endParaRPr lang="el-GR" sz="20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𝑺𝑬</m:t>
                      </m:r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𝟏𝟖𝟔𝟎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𝟔𝟕</m:t>
                      </m:r>
                    </m:oMath>
                  </m:oMathPara>
                </a14:m>
                <a:endParaRPr lang="en-US" sz="20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𝑨𝑷𝑬</m:t>
                      </m:r>
                      <m:r>
                        <a:rPr lang="el-GR" sz="20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𝟑𝟎𝟕</m:t>
                      </m:r>
                      <m:r>
                        <a:rPr lang="el-GR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20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l-GR" sz="2000" b="1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544" y="1268760"/>
                <a:ext cx="2340456" cy="163121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51927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11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11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Διπλή Εκθετική Εξομάλυνση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Πραγματικές τιμές και προβλέψεις ζήτησης (διπλή εκθετική εξομάλυνση, α=0,8 και β=0,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4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).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6038" y="1340276"/>
            <a:ext cx="6371162" cy="4937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7442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12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Επιλογή συντελεστών εξομάλυνσης (α, β)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91393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Αξιολόγηση εναλλακτικών μοντέλων εκθετικής εξομάλυνσης</a:t>
            </a:r>
            <a:endParaRPr lang="en-US" sz="2000" b="1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Επιλογή διαφορετικών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τιμών (α, β)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- Διενέργεια προβλέψεων με τα εναλλακτικά μοντέλα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Επιλογή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κριτηρίου αξιολόγησης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MAD, MSE, MAPE).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Σύγκριση μοντέλων - Επιλογή του μοντέλου (α, β) που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ελαχιστοποιεί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το επιλεγμένο κριτήριο.</a:t>
            </a:r>
          </a:p>
        </p:txBody>
      </p:sp>
    </p:spTree>
    <p:extLst>
      <p:ext uri="{BB962C8B-B14F-4D97-AF65-F5344CB8AC3E}">
        <p14:creationId xmlns:p14="http://schemas.microsoft.com/office/powerpoint/2010/main" val="253426637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13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Εκθετική εξομάλυνση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Παρατηρήσεις</a:t>
            </a:r>
            <a:endParaRPr lang="en-US" sz="2000" b="1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Παράμετροι μοντέλου: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Συντελεστής εκθετικής εξομάλυνσης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(α, β).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Καλή προσαρμογή σε χρονοσειρές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με τάση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Διαφορετική βαρύτητα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εκθετική μείωση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) σε κάθε μια από τις ιστορικές τιμές της ζήτησης.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Χρησιμοποιεί το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σύνολο των ιστορικών στοιχείων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(θεωρητικά άπειρα).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Μεγάλες τιμές των παραμέτρων (α, β) δίνουν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μεγαλύτερη ευαισθησία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στις αλλαγές του επιπέδου και της κλίσης.</a:t>
            </a:r>
          </a:p>
          <a:p>
            <a:pPr marL="800100" lvl="1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Στην πράξη συνήθως α&gt;β.</a:t>
            </a:r>
          </a:p>
        </p:txBody>
      </p:sp>
    </p:spTree>
    <p:extLst>
      <p:ext uri="{BB962C8B-B14F-4D97-AF65-F5344CB8AC3E}">
        <p14:creationId xmlns:p14="http://schemas.microsoft.com/office/powerpoint/2010/main" val="192544712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14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Άσκηση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500" y="691390"/>
            <a:ext cx="439248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Στον πίνακα που ακολουθεί παρουσιάζονται οι τιμές του </a:t>
            </a:r>
            <a:r>
              <a:rPr lang="el-GR" sz="1500" b="1" dirty="0" smtClean="0">
                <a:solidFill>
                  <a:srgbClr val="000099"/>
                </a:solidFill>
                <a:latin typeface="Calibri" pitchFamily="34" charset="0"/>
              </a:rPr>
              <a:t>Δείκτη Τιμών Καταναλωτή 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για την περίοδο 2004 έως 2013 (με έτος βάσης το 2009).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+mj-lt"/>
              <a:buAutoNum type="arabicParenR"/>
            </a:pPr>
            <a:r>
              <a:rPr lang="el-GR" sz="1500" b="1" dirty="0" smtClean="0">
                <a:solidFill>
                  <a:srgbClr val="000099"/>
                </a:solidFill>
                <a:latin typeface="Calibri" pitchFamily="34" charset="0"/>
              </a:rPr>
              <a:t>Διενεργείστε τις κατάλληλες προβλέψεις για τις περιόδους 4 έως 10, χρησιμοποιώντας την τεχνική της διπλής εκθετικής εξομάλυνσης με παραμέτρους α=0,6 και β=0,4.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1500" i="1" dirty="0" smtClean="0">
                <a:solidFill>
                  <a:srgbClr val="000099"/>
                </a:solidFill>
                <a:latin typeface="Calibri" pitchFamily="34" charset="0"/>
              </a:rPr>
              <a:t>(Για την αρχική εκτίμηση του επιπέδου </a:t>
            </a:r>
            <a:r>
              <a:rPr lang="en-US" sz="1500" i="1" dirty="0" smtClean="0">
                <a:solidFill>
                  <a:srgbClr val="000099"/>
                </a:solidFill>
                <a:latin typeface="Calibri" pitchFamily="34" charset="0"/>
              </a:rPr>
              <a:t>S</a:t>
            </a:r>
            <a:r>
              <a:rPr lang="en-US" sz="1100" i="1" dirty="0" smtClean="0">
                <a:solidFill>
                  <a:srgbClr val="000099"/>
                </a:solidFill>
                <a:latin typeface="Calibri" pitchFamily="34" charset="0"/>
              </a:rPr>
              <a:t>4</a:t>
            </a:r>
            <a:r>
              <a:rPr lang="el-GR" sz="1500" i="1" dirty="0" smtClean="0">
                <a:solidFill>
                  <a:srgbClr val="000099"/>
                </a:solidFill>
                <a:latin typeface="Calibri" pitchFamily="34" charset="0"/>
              </a:rPr>
              <a:t> χρησιμοποιήστε το μ</a:t>
            </a:r>
            <a:r>
              <a:rPr lang="el-GR" sz="1500" i="1" dirty="0">
                <a:solidFill>
                  <a:srgbClr val="000099"/>
                </a:solidFill>
                <a:latin typeface="Calibri" pitchFamily="34" charset="0"/>
              </a:rPr>
              <a:t>έ</a:t>
            </a:r>
            <a:r>
              <a:rPr lang="el-GR" sz="1500" i="1" dirty="0" smtClean="0">
                <a:solidFill>
                  <a:srgbClr val="000099"/>
                </a:solidFill>
                <a:latin typeface="Calibri" pitchFamily="34" charset="0"/>
              </a:rPr>
              <a:t>σο όρο των τριών πρώτων τιμών του δείκτη, ενώ για την εκτίμηση της κλίσης </a:t>
            </a:r>
            <a:r>
              <a:rPr lang="en-US" sz="1500" i="1" dirty="0" smtClean="0">
                <a:solidFill>
                  <a:srgbClr val="000099"/>
                </a:solidFill>
                <a:latin typeface="Calibri" pitchFamily="34" charset="0"/>
              </a:rPr>
              <a:t>G</a:t>
            </a:r>
            <a:r>
              <a:rPr lang="en-US" sz="1050" i="1" dirty="0" smtClean="0">
                <a:solidFill>
                  <a:srgbClr val="000099"/>
                </a:solidFill>
                <a:latin typeface="Calibri" pitchFamily="34" charset="0"/>
              </a:rPr>
              <a:t>4</a:t>
            </a:r>
            <a:r>
              <a:rPr lang="en-US" sz="1500" i="1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1500" i="1" dirty="0" smtClean="0">
                <a:solidFill>
                  <a:srgbClr val="000099"/>
                </a:solidFill>
                <a:latin typeface="Calibri" pitchFamily="34" charset="0"/>
              </a:rPr>
              <a:t>χρησιμοποιήστε τη διαφορά των τιμών του δείκτη του 2006 και 2005).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+mj-lt"/>
              <a:buAutoNum type="arabicParenR"/>
            </a:pPr>
            <a:r>
              <a:rPr lang="el-GR" sz="1500" b="1" dirty="0" smtClean="0">
                <a:solidFill>
                  <a:srgbClr val="000099"/>
                </a:solidFill>
                <a:latin typeface="Calibri" pitchFamily="34" charset="0"/>
              </a:rPr>
              <a:t>Υπολογίστε </a:t>
            </a:r>
            <a:r>
              <a:rPr lang="el-GR" sz="1500" b="1" dirty="0">
                <a:solidFill>
                  <a:srgbClr val="000099"/>
                </a:solidFill>
                <a:latin typeface="Calibri" pitchFamily="34" charset="0"/>
              </a:rPr>
              <a:t>το δείκτη </a:t>
            </a:r>
            <a:r>
              <a:rPr lang="en-US" sz="1500" b="1" dirty="0">
                <a:solidFill>
                  <a:srgbClr val="000099"/>
                </a:solidFill>
                <a:latin typeface="Calibri" pitchFamily="34" charset="0"/>
              </a:rPr>
              <a:t>MAPE </a:t>
            </a:r>
            <a:r>
              <a:rPr lang="el-GR" sz="1500" b="1" dirty="0">
                <a:solidFill>
                  <a:srgbClr val="000099"/>
                </a:solidFill>
                <a:latin typeface="Calibri" pitchFamily="34" charset="0"/>
              </a:rPr>
              <a:t>για το προαναφερθέν μοντέλο</a:t>
            </a:r>
            <a:r>
              <a:rPr lang="en-US" sz="1500" b="1" dirty="0">
                <a:solidFill>
                  <a:srgbClr val="000099"/>
                </a:solidFill>
                <a:latin typeface="Calibri" pitchFamily="34" charset="0"/>
              </a:rPr>
              <a:t>; </a:t>
            </a:r>
            <a:endParaRPr lang="el-GR" sz="1500" b="1" dirty="0">
              <a:solidFill>
                <a:srgbClr val="000099"/>
              </a:solidFill>
              <a:latin typeface="Calibri" pitchFamily="34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</a:pPr>
            <a:r>
              <a:rPr lang="en-US" sz="1500" i="1" dirty="0" smtClean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sz="1500" i="1" dirty="0" smtClean="0">
                <a:solidFill>
                  <a:srgbClr val="000099"/>
                </a:solidFill>
                <a:latin typeface="Calibri" pitchFamily="34" charset="0"/>
              </a:rPr>
              <a:t>Για την απάντηση στο ερώτημα να χρησιμοποιήσετε τις προβλέψεις των περιόδων 4 έως 10).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897858"/>
              </p:ext>
            </p:extLst>
          </p:nvPr>
        </p:nvGraphicFramePr>
        <p:xfrm>
          <a:off x="4716016" y="872716"/>
          <a:ext cx="4140462" cy="4229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0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025">
                <a:tc gridSpan="3"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Δείκτης Τιμών Καταναλωτή</a:t>
                      </a:r>
                      <a:r>
                        <a:rPr lang="el-G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(2004 – 2013)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α/α έτους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Έτος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ΔΤΚ</a:t>
                      </a:r>
                      <a:endParaRPr lang="el-G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86,28 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89,34 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92,20 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94,86 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98,80 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 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104,71 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108,20 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109,82 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2025"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2700"/>
                        </a:lnSpc>
                      </a:pPr>
                      <a:r>
                        <a:rPr lang="el-GR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108,81 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22533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15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15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Λύση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245006" y="5319921"/>
                <a:ext cx="2661415" cy="10618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𝑴𝑨𝑫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𝟗𝟔</m:t>
                      </m:r>
                    </m:oMath>
                  </m:oMathPara>
                </a14:m>
                <a:endParaRPr lang="el-GR" sz="16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𝑺𝑬</m:t>
                      </m:r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𝟗𝟏</m:t>
                      </m:r>
                    </m:oMath>
                  </m:oMathPara>
                </a14:m>
                <a:endParaRPr lang="en-US" sz="1600" b="1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𝑨𝑷𝑬</m:t>
                      </m:r>
                      <m:r>
                        <a:rPr lang="el-GR" sz="1600" b="1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𝟎𝟏𝟗𝟎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𝟗𝟎</m:t>
                      </m:r>
                      <m:r>
                        <a:rPr lang="en-US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a:rPr lang="el-GR" sz="16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1600" b="1" i="1" dirty="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5006" y="5319921"/>
                <a:ext cx="2661415" cy="106182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159588"/>
              </p:ext>
            </p:extLst>
          </p:nvPr>
        </p:nvGraphicFramePr>
        <p:xfrm>
          <a:off x="693662" y="836712"/>
          <a:ext cx="7993093" cy="450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67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379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43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43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Χρόνος [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t]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Ζήτηση [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1200" b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Πρόβλεψη [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1200" b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Επίπεδο [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200" b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Κλίση [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200" b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Σφάλμα [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200" b="1" u="none" strike="noStrike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MAPE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86,28 </a:t>
                      </a:r>
                      <a:endParaRPr lang="el-GR" sz="1200" b="1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89,34 </a:t>
                      </a:r>
                      <a:endParaRPr lang="el-GR" sz="1200" b="1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92,20 </a:t>
                      </a:r>
                      <a:endParaRPr lang="el-GR" sz="1200" b="1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94,86 </a:t>
                      </a:r>
                      <a:endParaRPr lang="el-GR" sz="1200" b="1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92,13</a:t>
                      </a:r>
                      <a:endParaRPr lang="el-GR" sz="1200" b="1" i="0" u="none" strike="noStrike" dirty="0">
                        <a:solidFill>
                          <a:srgbClr val="0099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89,27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2,86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l-GR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2,74</a:t>
                      </a:r>
                      <a:endParaRPr lang="el-G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2,74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7,49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0,0289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98,80 </a:t>
                      </a:r>
                      <a:endParaRPr lang="el-GR" sz="1200" b="1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97,28</a:t>
                      </a:r>
                      <a:endParaRPr lang="el-GR" sz="1200" b="1" i="0" u="none" strike="noStrike" dirty="0">
                        <a:solidFill>
                          <a:srgbClr val="0099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93,77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3,51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l-GR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1,52</a:t>
                      </a:r>
                      <a:endParaRPr lang="el-G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1,52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2,32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0,0154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 </a:t>
                      </a:r>
                      <a:endParaRPr lang="el-GR" sz="1200" b="1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102,07</a:t>
                      </a:r>
                      <a:endParaRPr lang="el-GR" sz="1200" b="1" i="0" u="none" strike="noStrike" dirty="0">
                        <a:solidFill>
                          <a:srgbClr val="0099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98,20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3,88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2,07</a:t>
                      </a:r>
                      <a:endParaRPr lang="el-G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2,07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4,30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0,0207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104,71 </a:t>
                      </a:r>
                      <a:endParaRPr lang="el-GR" sz="1200" b="1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104,21</a:t>
                      </a:r>
                      <a:endParaRPr lang="el-GR" sz="1200" b="1" i="0" u="none" strike="noStrike" dirty="0">
                        <a:solidFill>
                          <a:srgbClr val="0099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100,83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3,38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l-GR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el-G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0,50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0,0048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108,20 </a:t>
                      </a:r>
                      <a:endParaRPr lang="el-GR" sz="1200" b="1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108,01</a:t>
                      </a:r>
                      <a:endParaRPr lang="el-GR" sz="1200" b="1" i="0" u="none" strike="noStrike" dirty="0">
                        <a:solidFill>
                          <a:srgbClr val="0099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104,51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3,50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l-GR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lang="el-G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0,0017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109,82 </a:t>
                      </a:r>
                      <a:endParaRPr lang="el-GR" sz="1200" b="1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111,67</a:t>
                      </a:r>
                      <a:endParaRPr lang="el-GR" sz="1200" b="1" i="0" u="none" strike="noStrike" dirty="0">
                        <a:solidFill>
                          <a:srgbClr val="0099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108,12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3,55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1,85</a:t>
                      </a:r>
                      <a:endParaRPr lang="el-G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1,85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3,41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0,0168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108,81 </a:t>
                      </a:r>
                      <a:endParaRPr lang="el-GR" sz="1200" b="1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solidFill>
                            <a:srgbClr val="0099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113,67</a:t>
                      </a:r>
                      <a:endParaRPr lang="el-GR" sz="1200" b="1" i="0" u="none" strike="noStrike" dirty="0">
                        <a:solidFill>
                          <a:srgbClr val="0099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110,56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3,10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n-US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12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4,85</a:t>
                      </a:r>
                      <a:endParaRPr lang="el-GR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4,85</a:t>
                      </a:r>
                      <a:endParaRPr lang="el-G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23,55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0,0446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5,91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200000"/>
                        </a:lnSpc>
                      </a:pPr>
                      <a:r>
                        <a:rPr lang="el-GR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0,0190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23093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1500" y="666750"/>
            <a:ext cx="9001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</a:pPr>
            <a:r>
              <a:rPr lang="el-GR" sz="2400" b="1" dirty="0" smtClean="0">
                <a:solidFill>
                  <a:srgbClr val="000099"/>
                </a:solidFill>
                <a:latin typeface="Calibri" pitchFamily="34" charset="0"/>
              </a:rPr>
              <a:t>Αντικειμενικές μέθοδοι πρόβλεψης (ανάλυση δεδομένων)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Μεθοδολογία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πρόβλεψης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Ανάλυση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χ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ρονοσειρών (</a:t>
            </a:r>
            <a:r>
              <a:rPr lang="el-GR" dirty="0" err="1" smtClean="0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 err="1" smtClean="0">
                <a:solidFill>
                  <a:srgbClr val="000099"/>
                </a:solidFill>
                <a:latin typeface="Calibri" pitchFamily="34" charset="0"/>
              </a:rPr>
              <a:t>analysis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Αιτιολογικά μοντέλα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(causal models)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342900" indent="-342900" algn="just">
              <a:lnSpc>
                <a:spcPct val="13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Χρονοσειρά</a:t>
            </a:r>
            <a:endParaRPr lang="el-GR" sz="2400" b="1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Στάσιμη ή Επίπεδο (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stationary or level </a:t>
            </a:r>
            <a:r>
              <a:rPr lang="el-GR" dirty="0" err="1" smtClean="0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  <a:endParaRPr lang="en-US" dirty="0" smtClean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Τάση (</a:t>
            </a:r>
            <a:r>
              <a:rPr lang="el-GR" dirty="0" err="1" smtClean="0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with trend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Εποχικότητα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dirty="0" err="1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with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seasonality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Κύκλος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(</a:t>
            </a:r>
            <a:r>
              <a:rPr lang="el-GR" dirty="0" err="1">
                <a:solidFill>
                  <a:srgbClr val="000099"/>
                </a:solidFill>
                <a:latin typeface="Calibri" pitchFamily="34" charset="0"/>
              </a:rPr>
              <a:t>time-series</a:t>
            </a:r>
            <a:r>
              <a:rPr lang="el-GR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with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cycles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120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b="1" dirty="0" smtClean="0">
                <a:solidFill>
                  <a:srgbClr val="FF0000"/>
                </a:solidFill>
                <a:latin typeface="Calibri" pitchFamily="34" charset="0"/>
              </a:rPr>
              <a:t>Τεχνική πρόβλεψης</a:t>
            </a:r>
            <a:endParaRPr lang="el-GR" sz="2400" b="1" dirty="0">
              <a:solidFill>
                <a:srgbClr val="FF0000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Διπλός κινούμενος μέσος όρος (ΔΚΜΟ, 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Double Moving Average - DMA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  <a:p>
            <a:pPr marL="800100" lvl="1" indent="-342900" algn="just">
              <a:lnSpc>
                <a:spcPct val="13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Διπλή εκθετική εξομάλυνση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(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ΕΕ,</a:t>
            </a:r>
            <a:r>
              <a:rPr lang="en-US" dirty="0" smtClean="0">
                <a:solidFill>
                  <a:srgbClr val="000099"/>
                </a:solidFill>
                <a:latin typeface="Calibri" pitchFamily="34" charset="0"/>
              </a:rPr>
              <a:t> Double Exponential Smoothing - DES)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el-GR" dirty="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6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2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2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Στο τρέχον μάθημα…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863588" y="1700808"/>
            <a:ext cx="4284476" cy="359931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868595" y="3393105"/>
            <a:ext cx="4860540" cy="359931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878218" y="5445224"/>
            <a:ext cx="6682113" cy="360039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1631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922680"/>
              </p:ext>
            </p:extLst>
          </p:nvPr>
        </p:nvGraphicFramePr>
        <p:xfrm>
          <a:off x="50" y="1051586"/>
          <a:ext cx="9143951" cy="4206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9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38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082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Χωρίς εποχικότητα</a:t>
                      </a:r>
                      <a:endParaRPr lang="en-US" sz="1800" b="1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Με Εποχικότητα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2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Χωρίς</a:t>
                      </a:r>
                      <a:r>
                        <a:rPr lang="el-GR" sz="1800" b="1" baseline="0" dirty="0" smtClean="0">
                          <a:latin typeface="Calibri" panose="020F0502020204030204" pitchFamily="34" charset="0"/>
                        </a:rPr>
                        <a:t> τάση</a:t>
                      </a:r>
                      <a:endParaRPr lang="en-US" sz="1800" b="1" dirty="0" smtClean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Απλός Κινούμενος Μέσος Όρος</a:t>
                      </a: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Απλή Εκθετική Εξομάλυνση</a:t>
                      </a: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Εποχικότητα προσθετική</a:t>
                      </a:r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Εποχικότητα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πολλαπλασιαστική</a:t>
                      </a:r>
                      <a:endParaRPr lang="en-US" sz="1800" b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26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latin typeface="Calibri" panose="020F0502020204030204" pitchFamily="34" charset="0"/>
                        </a:rPr>
                        <a:t>Με Τάση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Διπλός</a:t>
                      </a:r>
                      <a:r>
                        <a:rPr lang="el-GR" sz="1800" b="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Κινούμενος Μέσος Όρος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dirty="0" smtClean="0">
                          <a:latin typeface="Calibri" panose="020F0502020204030204" pitchFamily="34" charset="0"/>
                        </a:rPr>
                        <a:t>Διπλή Εκθετική Εξομάλυνση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alibri" panose="020F0502020204030204" pitchFamily="34" charset="0"/>
                        </a:rPr>
                        <a:t>Holt</a:t>
                      </a:r>
                      <a:r>
                        <a:rPr lang="en-US" sz="1800" b="0" baseline="0" dirty="0" smtClean="0">
                          <a:latin typeface="Calibri" panose="020F0502020204030204" pitchFamily="34" charset="0"/>
                        </a:rPr>
                        <a:t> Winters’ </a:t>
                      </a:r>
                      <a:r>
                        <a:rPr lang="el-GR" sz="1800" b="0" baseline="0" dirty="0" smtClean="0">
                          <a:latin typeface="Calibri" panose="020F0502020204030204" pitchFamily="34" charset="0"/>
                        </a:rPr>
                        <a:t>προσθετική</a:t>
                      </a:r>
                      <a:endParaRPr lang="el-GR" sz="1800" b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Calibri" panose="020F0502020204030204" pitchFamily="34" charset="0"/>
                        </a:rPr>
                        <a:t>Holt</a:t>
                      </a:r>
                      <a:r>
                        <a:rPr lang="en-US" sz="1800" b="0" baseline="0" dirty="0" smtClean="0">
                          <a:latin typeface="Calibri" panose="020F0502020204030204" pitchFamily="34" charset="0"/>
                        </a:rPr>
                        <a:t> Winters’ </a:t>
                      </a:r>
                      <a:endParaRPr lang="el-GR" sz="1800" b="0" baseline="0" dirty="0" smtClean="0"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0" baseline="0" dirty="0" smtClean="0">
                          <a:latin typeface="Calibri" panose="020F0502020204030204" pitchFamily="34" charset="0"/>
                        </a:rPr>
                        <a:t>πολλαπλασιαστική</a:t>
                      </a:r>
                      <a:endParaRPr lang="el-GR" sz="1800" b="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1800" b="0" dirty="0"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3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3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Βασικά μοντέλα προβλέψεων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555776" y="3447002"/>
            <a:ext cx="2772308" cy="1800200"/>
          </a:xfrm>
          <a:prstGeom prst="round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2555776" y="1160748"/>
            <a:ext cx="2772308" cy="324036"/>
          </a:xfrm>
          <a:prstGeom prst="roundRect">
            <a:avLst/>
          </a:prstGeom>
          <a:solidFill>
            <a:schemeClr val="tx1">
              <a:alpha val="30000"/>
            </a:scheme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431540" y="4185084"/>
            <a:ext cx="1548172" cy="324036"/>
          </a:xfrm>
          <a:prstGeom prst="roundRect">
            <a:avLst/>
          </a:prstGeom>
          <a:solidFill>
            <a:schemeClr val="tx1">
              <a:alpha val="30000"/>
            </a:scheme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5" name="Straight Arrow Connector 14"/>
          <p:cNvCxnSpPr>
            <a:endCxn id="14" idx="3"/>
          </p:cNvCxnSpPr>
          <p:nvPr/>
        </p:nvCxnSpPr>
        <p:spPr bwMode="auto">
          <a:xfrm flipH="1">
            <a:off x="1979712" y="4257092"/>
            <a:ext cx="576065" cy="900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3959932" y="1484784"/>
            <a:ext cx="0" cy="187220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494631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4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4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Πρόβλεψη χρονοσειρών με τάση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07504" y="691390"/>
            <a:ext cx="889298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27063" lvl="2" indent="-449263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Χαρακτηριστικά των τεχνικών πρόβλεψης χρονοσειρών με τάση</a:t>
            </a:r>
          </a:p>
          <a:p>
            <a:pPr marL="1084263" lvl="3" indent="-449263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Πρόβλεψη επιπέδου (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level)</a:t>
            </a:r>
          </a:p>
          <a:p>
            <a:pPr marL="1084263" lvl="3" indent="-449263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Πρόβλεψη τάσης/κλίσης (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trend)</a:t>
            </a:r>
            <a:endParaRPr lang="en-US" sz="2000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05176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71500" y="684746"/>
                <a:ext cx="9001000" cy="29854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ü"/>
                </a:pPr>
                <a:r>
                  <a:rPr lang="el-GR" sz="2400" b="1" dirty="0" smtClean="0">
                    <a:solidFill>
                      <a:srgbClr val="000099"/>
                    </a:solidFill>
                    <a:latin typeface="Calibri" pitchFamily="34" charset="0"/>
                  </a:rPr>
                  <a:t>Γενική σχέση</a:t>
                </a:r>
              </a:p>
              <a:p>
                <a:pPr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endParaRPr lang="el-GR" sz="2400" b="1" dirty="0" smtClean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</a:pPr>
                <a:endParaRPr lang="en-US" sz="2400" b="1" dirty="0" smtClean="0">
                  <a:solidFill>
                    <a:srgbClr val="000099"/>
                  </a:solidFill>
                  <a:latin typeface="Calibri" pitchFamily="34" charset="0"/>
                </a:endParaRPr>
              </a:p>
              <a:p>
                <a:pPr marL="800100" lvl="1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l-GR" sz="2000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είναι η τιμή του επιπέδου της χρονοσειράς τη στιγμή (</a:t>
                </a:r>
                <a:r>
                  <a:rPr lang="en-US" sz="2000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el-GR" sz="2000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US" sz="2000" b="1" dirty="0" smtClean="0">
                  <a:solidFill>
                    <a:srgbClr val="000099"/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50000"/>
                  </a:lnSpc>
                  <a:spcBef>
                    <a:spcPts val="300"/>
                  </a:spcBef>
                  <a:spcAft>
                    <a:spcPts val="300"/>
                  </a:spcAft>
                  <a:buClr>
                    <a:srgbClr val="000099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l-GR" sz="2000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είναι η </a:t>
                </a:r>
                <a:r>
                  <a:rPr lang="el-GR" sz="2000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τιμή της κλίσης της </a:t>
                </a:r>
                <a:r>
                  <a:rPr lang="el-GR" sz="2000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χρονοσειράς τη στιγμή (</a:t>
                </a:r>
                <a:r>
                  <a:rPr lang="en-US" sz="2000" dirty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el-GR" sz="2000" dirty="0" smtClean="0">
                    <a:solidFill>
                      <a:srgbClr val="000099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US" sz="2000" b="1" dirty="0">
                  <a:solidFill>
                    <a:srgbClr val="000099"/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500" y="684746"/>
                <a:ext cx="9001000" cy="2985433"/>
              </a:xfrm>
              <a:prstGeom prst="rect">
                <a:avLst/>
              </a:prstGeom>
              <a:blipFill rotWithShape="0">
                <a:blip r:embed="rId2"/>
                <a:stretch>
                  <a:fillRect l="-949" b="-102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5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5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Γενική σχέση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41979" y="1412776"/>
                <a:ext cx="585821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sz="2000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el-GR" sz="200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l-GR" sz="2000" i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79" y="1412776"/>
                <a:ext cx="5858213" cy="400110"/>
              </a:xfrm>
              <a:prstGeom prst="rect">
                <a:avLst/>
              </a:prstGeom>
              <a:blipFill rotWithShape="0">
                <a:blip r:embed="rId3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52736" y="2013930"/>
                <a:ext cx="5858213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l-GR" sz="2000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𝛽</m:t>
                      </m:r>
                      <m:d>
                        <m:d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b="0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000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l-GR" sz="20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sz="20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sSub>
                        <m:sSubPr>
                          <m:ctrlPr>
                            <a:rPr lang="el-GR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0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l-GR" sz="2000" i="1" dirty="0">
                  <a:solidFill>
                    <a:srgbClr val="0099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736" y="2013930"/>
                <a:ext cx="5858213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893150" y="1730852"/>
                <a:ext cx="1555041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150" y="1730852"/>
                <a:ext cx="1555041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ounded Rectangle 18"/>
          <p:cNvSpPr/>
          <p:nvPr/>
        </p:nvSpPr>
        <p:spPr bwMode="auto">
          <a:xfrm>
            <a:off x="441979" y="1412776"/>
            <a:ext cx="3903240" cy="408180"/>
          </a:xfrm>
          <a:prstGeom prst="roundRect">
            <a:avLst/>
          </a:prstGeom>
          <a:solidFill>
            <a:schemeClr val="tx1">
              <a:alpha val="30000"/>
            </a:scheme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4355977" y="1628800"/>
            <a:ext cx="1354265" cy="18408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ounded Rectangle 20"/>
          <p:cNvSpPr/>
          <p:nvPr/>
        </p:nvSpPr>
        <p:spPr bwMode="auto">
          <a:xfrm>
            <a:off x="452736" y="2024844"/>
            <a:ext cx="3903240" cy="408180"/>
          </a:xfrm>
          <a:prstGeom prst="roundRect">
            <a:avLst/>
          </a:prstGeom>
          <a:solidFill>
            <a:schemeClr val="tx1">
              <a:alpha val="30000"/>
            </a:schemeClr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4355977" y="2044487"/>
            <a:ext cx="1354265" cy="2085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26039234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6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6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Συμβολισμός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9021950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400" dirty="0" smtClean="0">
                <a:solidFill>
                  <a:srgbClr val="000099"/>
                </a:solidFill>
                <a:latin typeface="Calibri" pitchFamily="34" charset="0"/>
              </a:rPr>
              <a:t>Συμβολισμός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err="1" smtClean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n-US" sz="2000" b="1" baseline="-25000" dirty="0" err="1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n-US" sz="2000" baseline="-25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είναι η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πραγματική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ζήτηση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που εκδηλώνεται την περίοδο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n-US" sz="2000" b="1" baseline="-25000" dirty="0" smtClean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n-US" sz="2000" baseline="-25000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η </a:t>
            </a:r>
            <a:r>
              <a:rPr lang="el-GR" sz="2000" b="1" dirty="0" smtClean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για τη ζήτηση που θα εκδηλωθεί την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περίοδο </a:t>
            </a:r>
            <a:r>
              <a:rPr lang="en-US" sz="2000" dirty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1714500" lvl="3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el-GR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Σημείωση: </a:t>
            </a:r>
            <a:r>
              <a:rPr lang="el-GR" i="1" dirty="0" smtClean="0">
                <a:solidFill>
                  <a:srgbClr val="0000FF"/>
                </a:solidFill>
                <a:latin typeface="Calibri" pitchFamily="34" charset="0"/>
              </a:rPr>
              <a:t>Η πρόβλεψη έλαβε χώρα κάποια προγενέστερη περίοδο, π.χ. </a:t>
            </a:r>
            <a:r>
              <a:rPr lang="en-US" i="1" dirty="0" smtClean="0">
                <a:solidFill>
                  <a:srgbClr val="0000FF"/>
                </a:solidFill>
                <a:latin typeface="Calibri" pitchFamily="34" charset="0"/>
              </a:rPr>
              <a:t>t-1.</a:t>
            </a:r>
            <a:endParaRPr lang="en-US" i="1" dirty="0">
              <a:solidFill>
                <a:srgbClr val="0000FF"/>
              </a:solidFill>
              <a:latin typeface="Calibri" pitchFamily="34" charset="0"/>
            </a:endParaRP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n-US" sz="2000" b="1" baseline="-25000" dirty="0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n-US" sz="2000" baseline="-25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2000" b="1" dirty="0" smtClean="0">
                <a:solidFill>
                  <a:srgbClr val="FF0000"/>
                </a:solidFill>
                <a:latin typeface="Calibri" pitchFamily="34" charset="0"/>
              </a:rPr>
              <a:t>σφάλμα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εκτίμησης της πραγματικής ζήτησης, δηλαδή η διαφορά ανάμεσα στην τιμή της πρόβλεψης και στην πραγματική ζήτηση για μια περίοδο 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(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e</a:t>
            </a:r>
            <a:r>
              <a:rPr lang="en-US" sz="2000" b="1" baseline="-25000" dirty="0" smtClean="0">
                <a:solidFill>
                  <a:srgbClr val="FF0000"/>
                </a:solidFill>
                <a:latin typeface="Calibri" pitchFamily="34" charset="0"/>
              </a:rPr>
              <a:t>t</a:t>
            </a:r>
            <a:r>
              <a:rPr lang="el-GR" sz="2000" b="1" baseline="-250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  <a:latin typeface="Calibri" pitchFamily="34" charset="0"/>
              </a:rPr>
              <a:t>=</a:t>
            </a:r>
            <a:r>
              <a:rPr lang="el-GR" sz="2000" b="1" dirty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n-US" sz="2000" b="1" dirty="0" smtClean="0">
                <a:solidFill>
                  <a:srgbClr val="000099"/>
                </a:solidFill>
                <a:latin typeface="Calibri" pitchFamily="34" charset="0"/>
              </a:rPr>
              <a:t>D</a:t>
            </a:r>
            <a:r>
              <a:rPr lang="en-US" sz="2000" b="1" baseline="-25000" dirty="0" smtClean="0">
                <a:solidFill>
                  <a:srgbClr val="000099"/>
                </a:solidFill>
                <a:latin typeface="Calibri" pitchFamily="34" charset="0"/>
              </a:rPr>
              <a:t>t</a:t>
            </a:r>
            <a:r>
              <a:rPr lang="el-GR" sz="2000" b="1" baseline="-25000" dirty="0" smtClean="0">
                <a:solidFill>
                  <a:srgbClr val="009900"/>
                </a:solidFill>
                <a:latin typeface="Calibri" pitchFamily="34" charset="0"/>
              </a:rPr>
              <a:t>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- </a:t>
            </a:r>
            <a:r>
              <a:rPr lang="en-US" sz="2000" b="1" dirty="0">
                <a:solidFill>
                  <a:srgbClr val="009900"/>
                </a:solidFill>
                <a:latin typeface="Calibri" pitchFamily="34" charset="0"/>
              </a:rPr>
              <a:t>F</a:t>
            </a:r>
            <a:r>
              <a:rPr lang="en-US" sz="2000" b="1" baseline="-25000" dirty="0">
                <a:solidFill>
                  <a:srgbClr val="009900"/>
                </a:solidFill>
                <a:latin typeface="Calibri" pitchFamily="34" charset="0"/>
              </a:rPr>
              <a:t>t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).</a:t>
            </a:r>
            <a:r>
              <a:rPr lang="el-GR" sz="2000" b="1" dirty="0" smtClean="0">
                <a:solidFill>
                  <a:srgbClr val="FF9900"/>
                </a:solidFill>
                <a:latin typeface="Calibri" pitchFamily="34" charset="0"/>
              </a:rPr>
              <a:t> 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b="1" dirty="0" smtClean="0">
                <a:solidFill>
                  <a:srgbClr val="FF9900"/>
                </a:solidFill>
                <a:latin typeface="Calibri" pitchFamily="34" charset="0"/>
              </a:rPr>
              <a:t>α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είναι ο </a:t>
            </a:r>
            <a:r>
              <a:rPr lang="el-GR" sz="2000" b="1" dirty="0">
                <a:solidFill>
                  <a:srgbClr val="FF9900"/>
                </a:solidFill>
                <a:latin typeface="Calibri" pitchFamily="34" charset="0"/>
              </a:rPr>
              <a:t>συντελεστής της εκθετικής εξομάλυνσης για το επίπεδο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.</a:t>
            </a: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 είναι ο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συντελεστής της εκθετικής εξομάλυνσης για την τάση</a:t>
            </a:r>
            <a:r>
              <a:rPr lang="el-GR" sz="2000" dirty="0">
                <a:solidFill>
                  <a:srgbClr val="000099"/>
                </a:solidFill>
                <a:latin typeface="Calibri" pitchFamily="34" charset="0"/>
              </a:rPr>
              <a:t>.</a:t>
            </a:r>
            <a:endParaRPr lang="en-US" sz="2000" dirty="0">
              <a:solidFill>
                <a:srgbClr val="000099"/>
              </a:solidFill>
              <a:latin typeface="Calibri" pitchFamily="34" charset="0"/>
            </a:endParaRPr>
          </a:p>
          <a:p>
            <a:pPr marL="1257300" lvl="2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en-US" sz="2000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59024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1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7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7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Αρχικές εκτιμήσεις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Δεδομένα.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949719"/>
              </p:ext>
            </p:extLst>
          </p:nvPr>
        </p:nvGraphicFramePr>
        <p:xfrm>
          <a:off x="215516" y="1304764"/>
          <a:ext cx="3721100" cy="4860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7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1828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2000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290,2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>
                          <a:effectLst/>
                        </a:rPr>
                        <a:t>2001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280,3</a:t>
                      </a: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2002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</a:t>
                      </a:r>
                      <a:r>
                        <a:rPr lang="en-US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68,5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000099"/>
                          </a:solidFill>
                          <a:effectLst/>
                        </a:rPr>
                        <a:t>257,3</a:t>
                      </a: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 smtClean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289,8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 smtClean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269,7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267,7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652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00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279,8</a:t>
                      </a: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524"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Πρόβλεψη από εδώ και πέρα</a:t>
                      </a: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33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936616" y="2708920"/>
            <a:ext cx="5203566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Για να εκκινήσει η τεχνική απαιτούνται δύο </a:t>
            </a:r>
            <a:r>
              <a:rPr lang="el-GR" sz="1500" dirty="0" smtClean="0">
                <a:solidFill>
                  <a:srgbClr val="009900"/>
                </a:solidFill>
                <a:latin typeface="Calibri" pitchFamily="34" charset="0"/>
              </a:rPr>
              <a:t>αρχικές εκτιμήσεις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, για το επίπεδο και την κλίση αντίστοιχα (με οποιοδήποτε τρόπο).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180953" y="1468422"/>
                <a:ext cx="2934458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0953" y="1468422"/>
                <a:ext cx="293445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896036" y="2143041"/>
                <a:ext cx="3504293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36" y="2143041"/>
                <a:ext cx="3504293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796136" y="783723"/>
                <a:ext cx="1555041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783723"/>
                <a:ext cx="155504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365671" y="3839999"/>
                <a:ext cx="4778329" cy="11772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:r>
                  <a:rPr lang="el-GR" sz="1500" dirty="0" smtClean="0">
                    <a:solidFill>
                      <a:srgbClr val="000099"/>
                    </a:solidFill>
                    <a:latin typeface="Calibri" pitchFamily="34" charset="0"/>
                  </a:rPr>
                  <a:t>Εδώ, έστω ότι για το 2008:</a:t>
                </a:r>
              </a:p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Tx/>
                  <a:buChar char="-"/>
                </a:pPr>
                <a:r>
                  <a:rPr lang="el-GR" sz="1500" b="1" dirty="0" smtClean="0">
                    <a:solidFill>
                      <a:srgbClr val="000099"/>
                    </a:solidFill>
                    <a:latin typeface="Calibri" pitchFamily="34" charset="0"/>
                  </a:rPr>
                  <a:t>Επίπεδο: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l-GR" sz="1600" b="1" i="1" smtClean="0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sz="1600" b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𝟐𝟕𝟓</m:t>
                    </m:r>
                    <m:r>
                      <a:rPr lang="en-US" sz="1600" b="1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1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1600" dirty="0" smtClean="0">
                    <a:solidFill>
                      <a:srgbClr val="000099"/>
                    </a:solidFill>
                    <a:latin typeface="Calibri" pitchFamily="34" charset="0"/>
                  </a:rPr>
                  <a:t>(</a:t>
                </a:r>
                <a:r>
                  <a:rPr lang="el-GR" sz="1600" dirty="0" smtClean="0">
                    <a:solidFill>
                      <a:srgbClr val="000099"/>
                    </a:solidFill>
                    <a:latin typeface="Calibri" pitchFamily="34" charset="0"/>
                  </a:rPr>
                  <a:t>μέση τιμή ετών 2000 έως 2007).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671" y="3839999"/>
                <a:ext cx="4778329" cy="1177245"/>
              </a:xfrm>
              <a:prstGeom prst="rect">
                <a:avLst/>
              </a:prstGeom>
              <a:blipFill rotWithShape="0">
                <a:blip r:embed="rId5"/>
                <a:stretch>
                  <a:fillRect l="-510" r="-765" b="-25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 bwMode="auto">
          <a:xfrm>
            <a:off x="1511660" y="1952836"/>
            <a:ext cx="648072" cy="3672408"/>
          </a:xfrm>
          <a:prstGeom prst="roundRect">
            <a:avLst/>
          </a:prstGeom>
          <a:solidFill>
            <a:schemeClr val="accent3">
              <a:lumMod val="20000"/>
              <a:lumOff val="80000"/>
              <a:alpha val="25000"/>
            </a:schemeClr>
          </a:solidFill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Arrow Connector 5"/>
          <p:cNvCxnSpPr>
            <a:endCxn id="20" idx="1"/>
          </p:cNvCxnSpPr>
          <p:nvPr/>
        </p:nvCxnSpPr>
        <p:spPr bwMode="auto">
          <a:xfrm>
            <a:off x="2195736" y="3573016"/>
            <a:ext cx="2169935" cy="8556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99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ounded Rectangle 21"/>
          <p:cNvSpPr/>
          <p:nvPr/>
        </p:nvSpPr>
        <p:spPr bwMode="auto">
          <a:xfrm>
            <a:off x="1511660" y="4761148"/>
            <a:ext cx="648072" cy="884828"/>
          </a:xfrm>
          <a:prstGeom prst="roundRect">
            <a:avLst/>
          </a:prstGeom>
          <a:solidFill>
            <a:schemeClr val="accent3">
              <a:lumMod val="20000"/>
              <a:lumOff val="80000"/>
              <a:alpha val="25000"/>
            </a:schemeClr>
          </a:solidFill>
          <a:ln w="1270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5" name="Straight Arrow Connector 24"/>
          <p:cNvCxnSpPr>
            <a:stCxn id="22" idx="3"/>
          </p:cNvCxnSpPr>
          <p:nvPr/>
        </p:nvCxnSpPr>
        <p:spPr bwMode="auto">
          <a:xfrm>
            <a:off x="2159732" y="5203562"/>
            <a:ext cx="220593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391980" y="4904006"/>
                <a:ext cx="4644516" cy="8771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Tx/>
                  <a:buChar char="-"/>
                </a:pPr>
                <a:r>
                  <a:rPr lang="el-GR" sz="1500" b="1" dirty="0" smtClean="0">
                    <a:solidFill>
                      <a:srgbClr val="000099"/>
                    </a:solidFill>
                    <a:latin typeface="Calibri" pitchFamily="34" charset="0"/>
                  </a:rPr>
                  <a:t>Κλίση: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l-GR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sz="1600" b="1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 b="1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l-GR" sz="1600" b="1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sz="1600" b="1" i="0" smtClean="0">
                        <a:solidFill>
                          <a:srgbClr val="0099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l-GR" sz="1600" dirty="0" smtClean="0">
                    <a:solidFill>
                      <a:srgbClr val="000099"/>
                    </a:solidFill>
                    <a:latin typeface="Calibri" pitchFamily="34" charset="0"/>
                  </a:rPr>
                  <a:t>(διαφορά ζήτησης 2007 και 2006).</a:t>
                </a:r>
                <a:endParaRPr lang="el-GR" dirty="0">
                  <a:solidFill>
                    <a:srgbClr val="000099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4904006"/>
                <a:ext cx="4644516" cy="877163"/>
              </a:xfrm>
              <a:prstGeom prst="rect">
                <a:avLst/>
              </a:prstGeom>
              <a:blipFill rotWithShape="0">
                <a:blip r:embed="rId6"/>
                <a:stretch>
                  <a:fillRect l="-525" r="-787" b="-41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55726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 animBg="1"/>
      <p:bldP spid="2" grpId="0" animBg="1"/>
      <p:bldP spid="22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8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8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Παράδειγμα εφαρμογής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Εκθετική εξομάλυνση (παράμετροι: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α=0,8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και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β=0,</a:t>
            </a:r>
            <a:r>
              <a:rPr lang="en-US" sz="2000" b="1" dirty="0" smtClean="0">
                <a:solidFill>
                  <a:srgbClr val="000099"/>
                </a:solidFill>
                <a:latin typeface="Calibri" pitchFamily="34" charset="0"/>
              </a:rPr>
              <a:t>4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191632"/>
              </p:ext>
            </p:extLst>
          </p:nvPr>
        </p:nvGraphicFramePr>
        <p:xfrm>
          <a:off x="130387" y="2712098"/>
          <a:ext cx="4536504" cy="3707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1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8887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Επίπεδο [</a:t>
                      </a:r>
                      <a:r>
                        <a:rPr lang="en-US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S</a:t>
                      </a:r>
                      <a:r>
                        <a:rPr lang="en-US" sz="1100" b="1" u="none" strike="noStrike" baseline="-25000" dirty="0" smtClean="0">
                          <a:solidFill>
                            <a:schemeClr val="bg2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Κλίση [</a:t>
                      </a:r>
                      <a:r>
                        <a:rPr lang="en-US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G</a:t>
                      </a:r>
                      <a:r>
                        <a:rPr lang="en-US" sz="1100" b="1" u="none" strike="noStrike" baseline="-25000" dirty="0" smtClean="0">
                          <a:solidFill>
                            <a:schemeClr val="bg2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dirty="0" smtClean="0">
                          <a:effectLst/>
                        </a:rPr>
                        <a:t>2008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1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</a:t>
                      </a:r>
                      <a:r>
                        <a:rPr lang="en-US" sz="1100" u="none" strike="noStrike" dirty="0" smtClean="0">
                          <a:effectLst/>
                        </a:rPr>
                        <a:t>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74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644517" y="1252695"/>
            <a:ext cx="44279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Για να εκκινήσει η τεχνική απαιτούνται δύο </a:t>
            </a:r>
            <a:r>
              <a:rPr lang="el-GR" sz="1500" dirty="0" smtClean="0">
                <a:solidFill>
                  <a:srgbClr val="009900"/>
                </a:solidFill>
                <a:latin typeface="Calibri" pitchFamily="34" charset="0"/>
              </a:rPr>
              <a:t>αρχικές εκτιμήσεις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, για το επίπεδο και την κλίση.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03778" y="1353628"/>
                <a:ext cx="2934458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78" y="1353628"/>
                <a:ext cx="293445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012419" y="1952836"/>
                <a:ext cx="4127763" cy="12505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:r>
                  <a:rPr lang="el-GR" sz="1500" dirty="0" smtClean="0">
                    <a:solidFill>
                      <a:srgbClr val="000099"/>
                    </a:solidFill>
                    <a:latin typeface="Calibri" pitchFamily="34" charset="0"/>
                  </a:rPr>
                  <a:t>Εδώ, έστω ότι:</a:t>
                </a:r>
              </a:p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Tx/>
                  <a:buChar char="-"/>
                </a:pPr>
                <a:r>
                  <a:rPr lang="el-GR" sz="1500" b="1" dirty="0" smtClean="0">
                    <a:solidFill>
                      <a:srgbClr val="000099"/>
                    </a:solidFill>
                    <a:latin typeface="Calibri" pitchFamily="34" charset="0"/>
                  </a:rPr>
                  <a:t>Επίπεδο: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l-GR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b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𝟐𝟕𝟓</m:t>
                    </m:r>
                    <m:r>
                      <a:rPr lang="en-US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l-GR" sz="1600" dirty="0" smtClean="0">
                  <a:solidFill>
                    <a:schemeClr val="bg2"/>
                  </a:solidFill>
                  <a:latin typeface="Calibri" pitchFamily="34" charset="0"/>
                </a:endParaRPr>
              </a:p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Tx/>
                  <a:buChar char="-"/>
                </a:pPr>
                <a:r>
                  <a:rPr lang="el-GR" sz="1600" b="1" dirty="0" smtClean="0">
                    <a:solidFill>
                      <a:srgbClr val="000099"/>
                    </a:solidFill>
                    <a:latin typeface="Calibri" pitchFamily="34" charset="0"/>
                  </a:rPr>
                  <a:t>Κλίση: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l-GR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b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l-GR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l-GR" b="1" i="0" smtClean="0">
                        <a:solidFill>
                          <a:schemeClr val="bg2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l-GR" sz="1600" dirty="0" smtClean="0">
                  <a:solidFill>
                    <a:schemeClr val="bg2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2419" y="1952836"/>
                <a:ext cx="4127763" cy="1250599"/>
              </a:xfrm>
              <a:prstGeom prst="rect">
                <a:avLst/>
              </a:prstGeom>
              <a:blipFill rotWithShape="0">
                <a:blip r:embed="rId3"/>
                <a:stretch>
                  <a:fillRect l="-739" b="-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630887" y="3170213"/>
            <a:ext cx="4405607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 smtClean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 για την περίοδο </a:t>
            </a:r>
            <a:r>
              <a:rPr lang="en-US" sz="15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1:</a:t>
            </a:r>
            <a:endParaRPr lang="en-US" sz="15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42972" y="3623328"/>
                <a:ext cx="41003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l-GR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l-GR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=275,4+12,1=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𝟐𝟖𝟕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972" y="3623328"/>
                <a:ext cx="4100353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733260" y="3158771"/>
            <a:ext cx="5357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>
                <a:solidFill>
                  <a:schemeClr val="bg2"/>
                </a:solidFill>
                <a:latin typeface="+mn-lt"/>
              </a:rPr>
              <a:t>275,4</a:t>
            </a:r>
            <a:endParaRPr lang="el-GR" sz="11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67330" y="3157832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>
                <a:solidFill>
                  <a:srgbClr val="009900"/>
                </a:solidFill>
                <a:latin typeface="+mn-lt"/>
              </a:rPr>
              <a:t>287,5</a:t>
            </a:r>
            <a:endParaRPr lang="el-GR" sz="1100" b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44516" y="4761148"/>
            <a:ext cx="4416635" cy="80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 smtClean="0">
                <a:solidFill>
                  <a:srgbClr val="000099"/>
                </a:solidFill>
                <a:latin typeface="Calibri" pitchFamily="34" charset="0"/>
              </a:rPr>
              <a:t>πραγματική ζήτηση 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1: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6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932040" y="5142674"/>
                <a:ext cx="137691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𝟐𝟓𝟕</m:t>
                      </m:r>
                      <m:r>
                        <a:rPr lang="el-GR" sz="16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l-GR" sz="16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142674"/>
                <a:ext cx="1376915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630887" y="5547125"/>
            <a:ext cx="45496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1500" b="1" dirty="0" smtClean="0">
                <a:solidFill>
                  <a:srgbClr val="FF0000"/>
                </a:solidFill>
                <a:latin typeface="Calibri" pitchFamily="34" charset="0"/>
              </a:rPr>
              <a:t>σφάλμα πρόβλεψης 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1:</a:t>
            </a:r>
            <a:endParaRPr lang="el-GR" sz="1500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5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932040" y="5903984"/>
                <a:ext cx="288104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160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l-GR" sz="16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e>
                          <m:sub>
                            <m:r>
                              <a:rPr lang="el-GR" sz="16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16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1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𝑫</m:t>
                        </m:r>
                      </m:e>
                      <m:sub>
                        <m:r>
                          <a:rPr lang="el-GR" sz="1600" b="1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l-GR" sz="1600" b="1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l-GR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  <m:sub>
                        <m:r>
                          <a:rPr lang="el-GR" sz="1600" b="1" i="1">
                            <a:solidFill>
                              <a:srgbClr val="0099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sz="160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257,2</m:t>
                    </m:r>
                  </m:oMath>
                </a14:m>
                <a:r>
                  <a:rPr lang="el-GR" sz="1600" dirty="0" smtClean="0">
                    <a:solidFill>
                      <a:srgbClr val="000099"/>
                    </a:solidFill>
                  </a:rPr>
                  <a:t> -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l-GR" sz="16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</a:rPr>
                      <m:t>87,5</m:t>
                    </m:r>
                  </m:oMath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903984"/>
                <a:ext cx="2881045" cy="338554"/>
              </a:xfrm>
              <a:prstGeom prst="rect">
                <a:avLst/>
              </a:prstGeom>
              <a:blipFill rotWithShape="0">
                <a:blip r:embed="rId6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980130" y="6249845"/>
                <a:ext cx="13208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𝟑𝟎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l-GR" sz="1600" b="1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130" y="6249845"/>
                <a:ext cx="1320811" cy="33855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4033970" y="3158771"/>
            <a:ext cx="55976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>
                <a:solidFill>
                  <a:srgbClr val="FF0000"/>
                </a:solidFill>
                <a:latin typeface="+mn-lt"/>
              </a:rPr>
              <a:t>-30,3</a:t>
            </a:r>
            <a:endParaRPr lang="el-GR" sz="1100" b="1" dirty="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03778" y="2008544"/>
                <a:ext cx="3504293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78" y="2008544"/>
                <a:ext cx="3504293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15819" y="754768"/>
                <a:ext cx="1555041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819" y="754768"/>
                <a:ext cx="1555041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3383146" y="3165266"/>
            <a:ext cx="4587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>
                <a:solidFill>
                  <a:schemeClr val="bg2"/>
                </a:solidFill>
                <a:latin typeface="+mn-lt"/>
              </a:rPr>
              <a:t>12,1</a:t>
            </a:r>
            <a:endParaRPr lang="el-GR" sz="11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11392" y="3151037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>
                <a:solidFill>
                  <a:srgbClr val="000099"/>
                </a:solidFill>
                <a:latin typeface="+mn-lt"/>
              </a:rPr>
              <a:t>257,2</a:t>
            </a:r>
            <a:endParaRPr lang="el-GR" sz="1100" b="1" dirty="0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679247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/>
      <p:bldP spid="16" grpId="0" animBg="1"/>
      <p:bldP spid="6" grpId="0"/>
      <p:bldP spid="22" grpId="0"/>
      <p:bldP spid="26" grpId="0"/>
      <p:bldP spid="27" grpId="0" animBg="1"/>
      <p:bldP spid="7" grpId="0"/>
      <p:bldP spid="28" grpId="0" animBg="1"/>
      <p:bldP spid="29" grpId="0" animBg="1"/>
      <p:bldP spid="30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19" name="Slide Number Placeholder 7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54CBF3-0A1C-45F4-B351-D20D60ECA68A}" type="slidenum">
              <a:rPr lang="el-GR" smtClean="0">
                <a:solidFill>
                  <a:srgbClr val="003399"/>
                </a:solidFill>
              </a:rPr>
              <a:pPr/>
              <a:t>9</a:t>
            </a:fld>
            <a:endParaRPr lang="el-GR" dirty="0">
              <a:solidFill>
                <a:srgbClr val="003399"/>
              </a:solidFill>
            </a:endParaRPr>
          </a:p>
        </p:txBody>
      </p:sp>
      <p:sp>
        <p:nvSpPr>
          <p:cNvPr id="23" name="Slide Number Placeholder 4"/>
          <p:cNvSpPr txBox="1">
            <a:spLocks/>
          </p:cNvSpPr>
          <p:nvPr/>
        </p:nvSpPr>
        <p:spPr bwMode="auto">
          <a:xfrm>
            <a:off x="8686755" y="6581775"/>
            <a:ext cx="45724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l-GR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130C58E6-98C0-4072-8B26-9045EAD48514}" type="slidenum">
              <a:rPr lang="el-GR" sz="12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/>
              <a:t>9</a:t>
            </a:fld>
            <a:endParaRPr lang="el-GR" sz="1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Rektangel 32"/>
          <p:cNvSpPr>
            <a:spLocks noChangeArrowheads="1"/>
          </p:cNvSpPr>
          <p:nvPr/>
        </p:nvSpPr>
        <p:spPr bwMode="auto">
          <a:xfrm>
            <a:off x="-3818" y="0"/>
            <a:ext cx="9147818" cy="548680"/>
          </a:xfrm>
          <a:prstGeom prst="rect">
            <a:avLst/>
          </a:prstGeom>
          <a:gradFill>
            <a:gsLst>
              <a:gs pos="0">
                <a:srgbClr val="002060"/>
              </a:gs>
              <a:gs pos="0">
                <a:srgbClr val="000099">
                  <a:alpha val="50000"/>
                </a:srgbClr>
              </a:gs>
              <a:gs pos="100000">
                <a:srgbClr val="002060"/>
              </a:gs>
            </a:gsLst>
            <a:lin ang="16200000" scaled="0"/>
          </a:gradFill>
          <a:ln w="9525">
            <a:solidFill>
              <a:schemeClr val="accent3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b="1" kern="0" noProof="1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srgbClr val="000099">
                      <a:alpha val="4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ea typeface="ＭＳ Ｐゴシック" pitchFamily="-97" charset="-128"/>
              </a:rPr>
              <a:t>Παράδειγμα εφαρμογής</a:t>
            </a:r>
            <a:endParaRPr lang="da-DK" sz="1600" b="1" kern="0" noProof="1"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srgbClr val="000099">
                    <a:alpha val="40000"/>
                  </a:srgb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-21458" y="691390"/>
            <a:ext cx="883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Εκθετική εξομάλυνση (παράμετροι: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α=0,8</a:t>
            </a:r>
            <a:r>
              <a:rPr lang="en-US" sz="2000" dirty="0" smtClean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και </a:t>
            </a:r>
            <a:r>
              <a:rPr lang="el-GR" sz="2000" b="1" dirty="0" smtClean="0">
                <a:solidFill>
                  <a:srgbClr val="000099"/>
                </a:solidFill>
                <a:latin typeface="Calibri" pitchFamily="34" charset="0"/>
              </a:rPr>
              <a:t>β=0,4</a:t>
            </a:r>
            <a:r>
              <a:rPr lang="el-GR" sz="2000" dirty="0" smtClean="0">
                <a:solidFill>
                  <a:srgbClr val="000099"/>
                </a:solidFill>
                <a:latin typeface="Calibri" pitchFamily="34" charset="0"/>
              </a:rPr>
              <a:t>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30387" y="2712098"/>
          <a:ext cx="4536504" cy="3707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1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4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8887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α/α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chemeClr val="bg2"/>
                          </a:solidFill>
                          <a:effectLst/>
                        </a:rPr>
                        <a:t>Έτος</a:t>
                      </a:r>
                      <a:endParaRPr lang="el-GR" sz="1100" b="1" i="0" u="none" strike="noStrike" dirty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Ζήτηση [</a:t>
                      </a:r>
                      <a:r>
                        <a:rPr lang="en-US" sz="1100" b="1" u="none" strike="noStrike" dirty="0" err="1">
                          <a:solidFill>
                            <a:srgbClr val="000099"/>
                          </a:solidFill>
                          <a:effectLst/>
                        </a:rPr>
                        <a:t>D</a:t>
                      </a:r>
                      <a:r>
                        <a:rPr lang="en-US" sz="1100" b="1" u="none" strike="noStrike" baseline="-25000" dirty="0" err="1">
                          <a:solidFill>
                            <a:srgbClr val="000099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0099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Πρόβλεψη [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F</a:t>
                      </a:r>
                      <a:r>
                        <a:rPr lang="en-US" sz="1100" b="1" u="none" strike="noStrike" baseline="-25000" dirty="0">
                          <a:solidFill>
                            <a:srgbClr val="0099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>
                          <a:solidFill>
                            <a:srgbClr val="0099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>
                        <a:solidFill>
                          <a:srgbClr val="0099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Επίπεδο [</a:t>
                      </a:r>
                      <a:r>
                        <a:rPr lang="en-US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S</a:t>
                      </a:r>
                      <a:r>
                        <a:rPr lang="en-US" sz="1100" b="1" u="none" strike="noStrike" baseline="-25000" dirty="0" smtClean="0">
                          <a:solidFill>
                            <a:schemeClr val="bg2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Κλίση [</a:t>
                      </a:r>
                      <a:r>
                        <a:rPr lang="en-US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G</a:t>
                      </a:r>
                      <a:r>
                        <a:rPr lang="en-US" sz="1100" b="1" u="none" strike="noStrike" baseline="-25000" dirty="0" smtClean="0">
                          <a:solidFill>
                            <a:schemeClr val="bg2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chemeClr val="bg2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chemeClr val="bg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Σφάλμα [</a:t>
                      </a:r>
                      <a:r>
                        <a:rPr 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r>
                        <a:rPr lang="en-US" sz="1100" b="1" u="none" strike="noStrike" baseline="-25000" dirty="0" smtClean="0">
                          <a:solidFill>
                            <a:srgbClr val="FF0000"/>
                          </a:solidFill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]</a:t>
                      </a:r>
                      <a:endParaRPr lang="en-US" sz="1100" b="1" i="0" u="none" strike="noStrike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el-GR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dirty="0" smtClean="0">
                          <a:effectLst/>
                        </a:rPr>
                        <a:t>2008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chemeClr val="bg1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dirty="0" smtClean="0">
                          <a:effectLst/>
                        </a:rPr>
                        <a:t>200</a:t>
                      </a:r>
                      <a:r>
                        <a:rPr lang="en-US" sz="1100" u="none" strike="noStrike" dirty="0" smtClean="0">
                          <a:effectLst/>
                        </a:rPr>
                        <a:t>9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1" i="0" u="none" strike="noStrike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2011</a:t>
                      </a:r>
                      <a:endParaRPr lang="el-GR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i="0" u="none" strike="noStrike" dirty="0" smtClean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744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l-G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100" b="1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Σύνολο</a:t>
                      </a: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100" b="1" u="none" strike="noStrike" kern="1200" dirty="0">
                        <a:solidFill>
                          <a:schemeClr val="bg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0000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1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644517" y="1252695"/>
            <a:ext cx="4427984" cy="402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Υπολογίζουμε το νέο επίπεδο και τη νέα κλίση.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03778" y="1353628"/>
                <a:ext cx="2934458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78" y="1353628"/>
                <a:ext cx="2934458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735264" y="1592796"/>
                <a:ext cx="4404919" cy="25622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:r>
                  <a:rPr lang="el-GR" sz="1500" dirty="0" smtClean="0">
                    <a:solidFill>
                      <a:srgbClr val="000099"/>
                    </a:solidFill>
                    <a:latin typeface="Calibri" pitchFamily="34" charset="0"/>
                  </a:rPr>
                  <a:t>Εδώ, έστω ότι:</a:t>
                </a:r>
              </a:p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Tx/>
                  <a:buChar char="-"/>
                </a:pPr>
                <a:r>
                  <a:rPr lang="el-GR" sz="1500" b="1" dirty="0" smtClean="0">
                    <a:solidFill>
                      <a:srgbClr val="000099"/>
                    </a:solidFill>
                    <a:latin typeface="Calibri" pitchFamily="34" charset="0"/>
                  </a:rPr>
                  <a:t>Επίπεδο:</a:t>
                </a:r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5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l-GR" sz="15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500" b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5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0,8</m:t>
                      </m:r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b="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l-GR" sz="15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sz="1500" b="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500" b="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l-GR" sz="15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0,8</m:t>
                          </m:r>
                        </m:e>
                      </m:d>
                      <m:sSub>
                        <m:sSubPr>
                          <m:ctrlP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l-GR" sz="1500" b="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l-GR" sz="15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sz="1500" b="1" i="0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5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en-US" sz="15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sz="15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257,2</m:t>
                      </m:r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150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1−0,</m:t>
                          </m:r>
                          <m:r>
                            <a:rPr lang="en-US" sz="15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sz="15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287,5=</m:t>
                      </m:r>
                      <m:r>
                        <a:rPr lang="el-GR" sz="15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𝟐𝟔𝟑</m:t>
                      </m:r>
                      <m:r>
                        <a:rPr lang="el-GR" sz="15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5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l-GR" sz="1600" dirty="0" smtClean="0">
                  <a:solidFill>
                    <a:schemeClr val="bg2"/>
                  </a:solidFill>
                  <a:latin typeface="Calibri" pitchFamily="34" charset="0"/>
                </a:endParaRPr>
              </a:p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  <a:buFontTx/>
                  <a:buChar char="-"/>
                </a:pPr>
                <a:r>
                  <a:rPr lang="el-GR" sz="1600" b="1" dirty="0" smtClean="0">
                    <a:solidFill>
                      <a:srgbClr val="000099"/>
                    </a:solidFill>
                    <a:latin typeface="Calibri" pitchFamily="34" charset="0"/>
                  </a:rPr>
                  <a:t>Κλίση: </a:t>
                </a:r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5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5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500" b="1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l-GR" sz="1500" b="1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500" b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el-GR" sz="15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15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500" b="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5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sz="150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1500" b="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500" b="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500" b="0" i="1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1−0,</m:t>
                          </m:r>
                          <m:r>
                            <a:rPr lang="el-GR" sz="15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sSub>
                        <m:sSubPr>
                          <m:ctrlP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15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sz="1500" i="1" dirty="0" smtClean="0">
                  <a:solidFill>
                    <a:schemeClr val="bg2"/>
                  </a:solidFill>
                  <a:latin typeface="Cambria Math" panose="020405030504060302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0"/>
                  </a:spcBef>
                  <a:buClr>
                    <a:srgbClr val="000099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500" b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el-GR" sz="15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5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263,3−275,4</m:t>
                          </m:r>
                        </m:e>
                      </m:d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sz="1500" i="1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1−0,</m:t>
                          </m:r>
                          <m:r>
                            <a:rPr lang="el-GR" sz="1500" b="0" i="1" smtClean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l-GR" sz="1500" b="0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12,1</m:t>
                      </m:r>
                      <m:r>
                        <a:rPr lang="el-GR" sz="1500" i="1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5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sz="15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500" b="1" i="1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l-GR" sz="1600" dirty="0" smtClean="0">
                  <a:solidFill>
                    <a:schemeClr val="bg2"/>
                  </a:solidFill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5264" y="1592796"/>
                <a:ext cx="4404919" cy="2562240"/>
              </a:xfrm>
              <a:prstGeom prst="rect">
                <a:avLst/>
              </a:prstGeom>
              <a:blipFill rotWithShape="0">
                <a:blip r:embed="rId3"/>
                <a:stretch>
                  <a:fillRect l="-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4702895" y="4113076"/>
            <a:ext cx="4405607" cy="402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 smtClean="0">
                <a:solidFill>
                  <a:srgbClr val="009900"/>
                </a:solidFill>
                <a:latin typeface="Calibri" pitchFamily="34" charset="0"/>
              </a:rPr>
              <a:t>πρόβλεψη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 για την περίοδο </a:t>
            </a:r>
            <a:r>
              <a:rPr lang="en-US" sz="1500" dirty="0" smtClean="0">
                <a:solidFill>
                  <a:srgbClr val="000099"/>
                </a:solidFill>
                <a:latin typeface="Calibri" pitchFamily="34" charset="0"/>
              </a:rPr>
              <a:t>t=2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:</a:t>
            </a:r>
            <a:endParaRPr lang="en-US" sz="15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925093" y="4530606"/>
                <a:ext cx="418340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l-GR" sz="1600" b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l-GR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sz="1600" b="0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sz="160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l-GR" sz="1600" b="0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sz="1600" b="0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=263,3+2,4=</m:t>
                      </m:r>
                      <m:r>
                        <a:rPr lang="el-GR" sz="1600" b="1" i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sz="1600" b="1" i="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𝟔𝟓</m:t>
                      </m:r>
                      <m:r>
                        <a:rPr lang="el-GR" sz="1600" b="1" i="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0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l-GR" sz="1600" b="1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093" y="4530606"/>
                <a:ext cx="4183409" cy="33855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733260" y="3158771"/>
            <a:ext cx="5357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>
                <a:solidFill>
                  <a:schemeClr val="bg2"/>
                </a:solidFill>
                <a:latin typeface="+mn-lt"/>
              </a:rPr>
              <a:t>275,4</a:t>
            </a:r>
            <a:endParaRPr lang="el-GR" sz="11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67330" y="3157832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>
                <a:solidFill>
                  <a:srgbClr val="009900"/>
                </a:solidFill>
                <a:latin typeface="+mn-lt"/>
              </a:rPr>
              <a:t>287,5</a:t>
            </a:r>
            <a:endParaRPr lang="el-GR" sz="1100" b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44516" y="4889339"/>
            <a:ext cx="4416635" cy="807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Η </a:t>
            </a:r>
            <a:r>
              <a:rPr lang="el-GR" sz="1500" b="1" dirty="0" smtClean="0">
                <a:solidFill>
                  <a:srgbClr val="000099"/>
                </a:solidFill>
                <a:latin typeface="Calibri" pitchFamily="34" charset="0"/>
              </a:rPr>
              <a:t>πραγματική ζήτηση 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: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600" dirty="0" smtClean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4932040" y="5265204"/>
                <a:ext cx="137691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𝟐𝟐𝟎</m:t>
                      </m:r>
                      <m:r>
                        <a:rPr lang="el-GR" sz="16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l-GR" sz="1600" b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265204"/>
                <a:ext cx="1376915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630887" y="5547125"/>
            <a:ext cx="45496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Το </a:t>
            </a:r>
            <a:r>
              <a:rPr lang="el-GR" sz="1500" b="1" dirty="0" smtClean="0">
                <a:solidFill>
                  <a:srgbClr val="FF0000"/>
                </a:solidFill>
                <a:latin typeface="Calibri" pitchFamily="34" charset="0"/>
              </a:rPr>
              <a:t>σφάλμα πρόβλεψης 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για την περίοδο </a:t>
            </a:r>
            <a:r>
              <a:rPr lang="en-US" sz="1500" dirty="0" smtClean="0">
                <a:solidFill>
                  <a:srgbClr val="000099"/>
                </a:solidFill>
                <a:latin typeface="Calibri" pitchFamily="34" charset="0"/>
              </a:rPr>
              <a:t>t=</a:t>
            </a:r>
            <a:r>
              <a:rPr lang="el-GR" sz="1500" dirty="0" smtClean="0">
                <a:solidFill>
                  <a:srgbClr val="000099"/>
                </a:solidFill>
                <a:latin typeface="Calibri" pitchFamily="34" charset="0"/>
              </a:rPr>
              <a:t>2:</a:t>
            </a:r>
            <a:endParaRPr lang="el-GR" sz="1500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Clr>
                <a:srgbClr val="000099"/>
              </a:buClr>
              <a:buFont typeface="Wingdings" pitchFamily="2" charset="2"/>
              <a:buChar char="ü"/>
            </a:pPr>
            <a:endParaRPr lang="en-US" sz="1500" dirty="0">
              <a:solidFill>
                <a:srgbClr val="000099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932040" y="5903984"/>
                <a:ext cx="299947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60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b>
                              <m:r>
                                <a:rPr lang="el-GR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000099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l-GR" sz="1600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160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220,5</m:t>
                      </m:r>
                      <m:r>
                        <a:rPr lang="en-US" sz="160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600" b="0" i="0" smtClean="0">
                          <a:solidFill>
                            <a:srgbClr val="000099"/>
                          </a:solidFill>
                          <a:latin typeface="Cambria Math" panose="02040503050406030204" pitchFamily="18" charset="0"/>
                        </a:rPr>
                        <m:t>265,7</m:t>
                      </m:r>
                    </m:oMath>
                  </m:oMathPara>
                </a14:m>
                <a:endParaRPr lang="el-GR" sz="16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903984"/>
                <a:ext cx="2999475" cy="33855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980130" y="6201308"/>
                <a:ext cx="13208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l-G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l-GR" sz="1600" b="1" i="1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130" y="6201308"/>
                <a:ext cx="1320811" cy="33855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4033970" y="3158771"/>
            <a:ext cx="55976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el-GR" sz="1100" b="1" dirty="0" smtClean="0">
                <a:solidFill>
                  <a:srgbClr val="FF0000"/>
                </a:solidFill>
                <a:latin typeface="+mn-lt"/>
              </a:rPr>
              <a:t>30,3</a:t>
            </a:r>
            <a:endParaRPr lang="el-GR" sz="1100" b="1" dirty="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03778" y="2008544"/>
                <a:ext cx="3504293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0099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e>
                      </m:d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</m:d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78" y="2008544"/>
                <a:ext cx="3504293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15819" y="754768"/>
                <a:ext cx="1555041" cy="3693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  <m:r>
                        <a:rPr lang="el-GR" b="1" i="1">
                          <a:solidFill>
                            <a:srgbClr val="0099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US" b="1" i="1">
                              <a:solidFill>
                                <a:srgbClr val="009900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sub>
                      </m:sSub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5819" y="754768"/>
                <a:ext cx="1555041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3383146" y="3165266"/>
            <a:ext cx="45878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>
                <a:solidFill>
                  <a:schemeClr val="bg2"/>
                </a:solidFill>
                <a:latin typeface="+mn-lt"/>
              </a:rPr>
              <a:t>12,1</a:t>
            </a:r>
            <a:endParaRPr lang="el-GR" sz="11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11392" y="3151037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>
                <a:solidFill>
                  <a:srgbClr val="000099"/>
                </a:solidFill>
                <a:latin typeface="+mn-lt"/>
              </a:rPr>
              <a:t>257,2</a:t>
            </a:r>
            <a:endParaRPr lang="el-GR" sz="11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731916" y="3626021"/>
            <a:ext cx="5357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>
                <a:solidFill>
                  <a:schemeClr val="bg2"/>
                </a:solidFill>
                <a:latin typeface="+mn-lt"/>
              </a:rPr>
              <a:t>263,3</a:t>
            </a:r>
            <a:endParaRPr lang="el-GR" sz="11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84264" y="3630824"/>
            <a:ext cx="38183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dirty="0" smtClean="0">
                <a:solidFill>
                  <a:schemeClr val="bg2"/>
                </a:solidFill>
                <a:latin typeface="+mn-lt"/>
              </a:rPr>
              <a:t>2,4</a:t>
            </a:r>
            <a:endParaRPr lang="el-GR" sz="11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67330" y="3614154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>
                <a:solidFill>
                  <a:srgbClr val="009900"/>
                </a:solidFill>
                <a:latin typeface="+mn-lt"/>
              </a:rPr>
              <a:t>265,7</a:t>
            </a:r>
            <a:endParaRPr lang="el-GR" sz="1100" b="1" dirty="0">
              <a:solidFill>
                <a:srgbClr val="009900"/>
              </a:solidFill>
              <a:latin typeface="+mn-lt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207085" y="3614154"/>
            <a:ext cx="58862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100" b="1" dirty="0" smtClean="0">
                <a:solidFill>
                  <a:srgbClr val="000099"/>
                </a:solidFill>
                <a:latin typeface="+mn-lt"/>
              </a:rPr>
              <a:t>220,5</a:t>
            </a:r>
            <a:endParaRPr lang="el-GR" sz="11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975019" y="3626021"/>
            <a:ext cx="55976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  <a:latin typeface="+mn-lt"/>
              </a:rPr>
              <a:t>-</a:t>
            </a:r>
            <a:r>
              <a:rPr lang="el-GR" sz="1100" b="1" dirty="0" smtClean="0">
                <a:solidFill>
                  <a:srgbClr val="FF0000"/>
                </a:solidFill>
                <a:latin typeface="+mn-lt"/>
              </a:rPr>
              <a:t>45,2</a:t>
            </a:r>
            <a:endParaRPr lang="el-GR" sz="11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572678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/>
      <p:bldP spid="16" grpId="0" animBg="1"/>
      <p:bldP spid="6" grpId="0"/>
      <p:bldP spid="22" grpId="0"/>
      <p:bldP spid="26" grpId="0"/>
      <p:bldP spid="27" grpId="0" animBg="1"/>
      <p:bldP spid="7" grpId="0"/>
      <p:bldP spid="28" grpId="0" animBg="1"/>
      <p:bldP spid="29" grpId="0" animBg="1"/>
      <p:bldP spid="30" grpId="0"/>
      <p:bldP spid="33" grpId="0"/>
      <p:bldP spid="34" grpId="0"/>
      <p:bldP spid="37" grpId="0"/>
      <p:bldP spid="38" grpId="0"/>
      <p:bldP spid="39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7617</TotalTime>
  <Words>1150</Words>
  <Application>Microsoft Office PowerPoint</Application>
  <PresentationFormat>On-screen Show (4:3)</PresentationFormat>
  <Paragraphs>460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Christos</dc:creator>
  <cp:lastModifiedBy>Crazy</cp:lastModifiedBy>
  <cp:revision>947</cp:revision>
  <dcterms:created xsi:type="dcterms:W3CDTF">2008-07-07T16:29:50Z</dcterms:created>
  <dcterms:modified xsi:type="dcterms:W3CDTF">2017-12-05T10:52:10Z</dcterms:modified>
</cp:coreProperties>
</file>