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4" r:id="rId1"/>
  </p:sldMasterIdLst>
  <p:notesMasterIdLst>
    <p:notesMasterId r:id="rId17"/>
  </p:notesMasterIdLst>
  <p:handoutMasterIdLst>
    <p:handoutMasterId r:id="rId18"/>
  </p:handoutMasterIdLst>
  <p:sldIdLst>
    <p:sldId id="493" r:id="rId2"/>
    <p:sldId id="464" r:id="rId3"/>
    <p:sldId id="427" r:id="rId4"/>
    <p:sldId id="478" r:id="rId5"/>
    <p:sldId id="477" r:id="rId6"/>
    <p:sldId id="476" r:id="rId7"/>
    <p:sldId id="491" r:id="rId8"/>
    <p:sldId id="483" r:id="rId9"/>
    <p:sldId id="492" r:id="rId10"/>
    <p:sldId id="474" r:id="rId11"/>
    <p:sldId id="475" r:id="rId12"/>
    <p:sldId id="485" r:id="rId13"/>
    <p:sldId id="487" r:id="rId14"/>
    <p:sldId id="489" r:id="rId15"/>
    <p:sldId id="490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99"/>
    <a:srgbClr val="FF3300"/>
    <a:srgbClr val="FF9900"/>
    <a:srgbClr val="000066"/>
    <a:srgbClr val="FFCC66"/>
    <a:srgbClr val="0000FF"/>
    <a:srgbClr val="FFFF66"/>
    <a:srgbClr val="0080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34" autoAdjust="0"/>
  </p:normalViewPr>
  <p:slideViewPr>
    <p:cSldViewPr snapToObjects="1">
      <p:cViewPr varScale="1">
        <p:scale>
          <a:sx n="115" d="100"/>
          <a:sy n="115" d="100"/>
        </p:scale>
        <p:origin x="147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800B4-C93A-487A-A474-50F37ACCF563}" type="datetimeFigureOut">
              <a:rPr lang="el-GR" smtClean="0"/>
              <a:pPr/>
              <a:t>5/12/2017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05CBD-CFD2-4A40-8BDB-1E0F9471D60D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69335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88903-A407-4678-A8AB-BE3629C4F92D}" type="datetimeFigureOut">
              <a:rPr lang="el-GR" smtClean="0"/>
              <a:pPr/>
              <a:t>5/12/2017</a:t>
            </a:fld>
            <a:endParaRPr lang="el-G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C19FC-52CA-4396-8583-15F71D49AFE5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3728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AE11C-F9D4-4DD3-BD0A-121DF0F0B6A1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980721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F434-1828-41A6-88D0-B8E994CBB8A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5348896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A08D-3B26-49AF-8DC4-E3A2FAD1F3C6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2040484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1"/>
            <a:ext cx="8229600" cy="572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93BB902-333A-4986-8206-E1A2B0C29A97}" type="slidenum">
              <a:rPr lang="el-GR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70029695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CBF3-0A1C-45F4-B351-D20D60ECA68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8350351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4C9-23EE-45E1-B559-295C2C22FA87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06231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E380-978C-4031-801D-BFBFE891B237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493115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8DE7-BBF2-46E3-9A87-D2821CF833FE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425371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CFCB-0840-46EE-BA45-94DF7455C297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0878339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98B5-D054-4615-972A-8CF0C61CA941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9038770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7555-A916-4418-81BE-37F9AC1CA60D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3052338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A275-539C-47A9-8788-7265088A52C1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8591760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1st Olympus International Conference on supply chains, 1 -2 October, katerini, Greece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A7B9C-3090-4C08-B3D1-AD5B7D44D5A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70297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  <p:sldLayoutId id="2147483986" r:id="rId12"/>
  </p:sldLayoutIdLst>
  <p:transition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dirty="0" smtClean="0">
                <a:latin typeface="Calibri" pitchFamily="34" charset="0"/>
              </a:rPr>
              <a:t>                  </a:t>
            </a:r>
          </a:p>
          <a:p>
            <a:pPr marL="0" indent="0">
              <a:buNone/>
            </a:pPr>
            <a:endParaRPr lang="el-GR" b="1" dirty="0">
              <a:latin typeface="Calibri" pitchFamily="34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alibri" pitchFamily="34" charset="0"/>
              </a:rPr>
              <a:t>                     </a:t>
            </a:r>
            <a:r>
              <a:rPr lang="el-GR" b="1" dirty="0" smtClean="0">
                <a:solidFill>
                  <a:schemeClr val="bg2"/>
                </a:solidFill>
                <a:latin typeface="Calibri" pitchFamily="34" charset="0"/>
              </a:rPr>
              <a:t>Διπλή </a:t>
            </a:r>
            <a:r>
              <a:rPr lang="el-GR" b="1" dirty="0">
                <a:solidFill>
                  <a:schemeClr val="bg2"/>
                </a:solidFill>
                <a:latin typeface="Calibri" pitchFamily="34" charset="0"/>
              </a:rPr>
              <a:t>Εκθετική Εξομάλυνση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B902-333A-4986-8206-E1A2B0C29A97}" type="slidenum">
              <a:rPr lang="el-GR" smtClean="0"/>
              <a:pPr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61573566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10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10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10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10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Διπλή Εκθετική Εξομάλυνση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8839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Αξιολόγηση του προτεινόμενου μοντέλου (εκθετική εξομάλυνση, α=0,4).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646298"/>
              </p:ext>
            </p:extLst>
          </p:nvPr>
        </p:nvGraphicFramePr>
        <p:xfrm>
          <a:off x="467544" y="1245388"/>
          <a:ext cx="6336000" cy="3921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66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73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α/α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Έτος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Ζήτηση [</a:t>
                      </a:r>
                      <a:r>
                        <a:rPr lang="en-US" sz="1100" b="1" u="none" strike="noStrike" dirty="0" err="1">
                          <a:solidFill>
                            <a:srgbClr val="000099"/>
                          </a:solidFill>
                          <a:effectLst/>
                        </a:rPr>
                        <a:t>D</a:t>
                      </a:r>
                      <a:r>
                        <a:rPr lang="en-US" sz="1100" b="1" u="none" strike="noStrike" baseline="-25000" dirty="0" err="1">
                          <a:solidFill>
                            <a:srgbClr val="000099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Πρόβλεψη [</a:t>
                      </a:r>
                      <a:r>
                        <a:rPr lang="en-US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F</a:t>
                      </a:r>
                      <a:r>
                        <a:rPr lang="en-US" sz="1100" b="1" u="none" strike="noStrike" baseline="-25000" dirty="0">
                          <a:solidFill>
                            <a:srgbClr val="009900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Σφάλμα [</a:t>
                      </a: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en-US" sz="11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MAD</a:t>
                      </a: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MSE</a:t>
                      </a: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MAPE</a:t>
                      </a: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 smtClean="0">
                          <a:effectLst/>
                        </a:rPr>
                        <a:t>2008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257,2</a:t>
                      </a: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287,5</a:t>
                      </a: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30,3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30,3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918,1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0,118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 smtClean="0">
                          <a:effectLst/>
                        </a:rPr>
                        <a:t>2009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220,5</a:t>
                      </a: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265,7</a:t>
                      </a: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45,2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45,2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2039,8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0,205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217,5</a:t>
                      </a: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76,0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76,0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5773,6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0,537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120,3</a:t>
                      </a: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22,6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22,6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512,3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0,232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58,5</a:t>
                      </a: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58,6</a:t>
                      </a: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0,020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58,7</a:t>
                      </a: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14,9</a:t>
                      </a: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43,8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43,8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1920,2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0,747</a:t>
                      </a: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Σύνολο</a:t>
                      </a: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218,0</a:t>
                      </a: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11164,0</a:t>
                      </a: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1,800</a:t>
                      </a: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803544" y="1268760"/>
                <a:ext cx="2340456" cy="1631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𝑴𝑨𝑫</m:t>
                      </m:r>
                      <m:r>
                        <a:rPr lang="en-US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𝟑𝟔</m:t>
                      </m:r>
                      <m:r>
                        <a:rPr lang="el-GR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𝟑𝟒</m:t>
                      </m:r>
                    </m:oMath>
                  </m:oMathPara>
                </a14:m>
                <a:endParaRPr lang="el-GR" sz="2000" b="1" i="1" dirty="0" smtClean="0">
                  <a:solidFill>
                    <a:schemeClr val="bg2"/>
                  </a:solidFill>
                  <a:latin typeface="Cambria Math" panose="020405030504060302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en-US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𝑺𝑬</m:t>
                      </m:r>
                      <m:r>
                        <a:rPr lang="el-GR" sz="2000" b="1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𝟏𝟖𝟔𝟎</m:t>
                      </m:r>
                      <m:r>
                        <a:rPr lang="el-GR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𝟔𝟕</m:t>
                      </m:r>
                    </m:oMath>
                  </m:oMathPara>
                </a14:m>
                <a:endParaRPr lang="en-US" sz="2000" b="1" i="1" dirty="0" smtClean="0">
                  <a:solidFill>
                    <a:schemeClr val="bg2"/>
                  </a:solidFill>
                  <a:latin typeface="Cambria Math" panose="020405030504060302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en-US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𝑨𝑷𝑬</m:t>
                      </m:r>
                      <m:r>
                        <a:rPr lang="el-GR" sz="2000" b="1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𝟑𝟎𝟕</m:t>
                      </m:r>
                      <m:r>
                        <a:rPr lang="el-GR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000" b="1" i="1" dirty="0" smtClean="0">
                  <a:solidFill>
                    <a:schemeClr val="bg2"/>
                  </a:solidFill>
                  <a:latin typeface="Cambria Math" panose="020405030504060302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𝟑𝟎</m:t>
                      </m:r>
                      <m:r>
                        <a:rPr lang="en-US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sz="20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l-GR" sz="2000" b="1" i="1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3544" y="1268760"/>
                <a:ext cx="2340456" cy="163121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751927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11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11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11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11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Διπλή Εκθετική Εξομάλυνση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8839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Πραγματικές τιμές και προβλέψεις ζήτησης (διπλή εκθετική εξομάλυνση, α=0,8 και β=0,</a:t>
            </a:r>
            <a:r>
              <a:rPr lang="en-US" sz="2000" dirty="0" smtClean="0">
                <a:solidFill>
                  <a:srgbClr val="000099"/>
                </a:solidFill>
                <a:latin typeface="Calibri" pitchFamily="34" charset="0"/>
              </a:rPr>
              <a:t>4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).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6038" y="1340276"/>
            <a:ext cx="6371162" cy="4937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37442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12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12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12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12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Επιλογή συντελεστών εξομάλυνσης (α, β)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891393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000" b="1" dirty="0" smtClean="0">
                <a:solidFill>
                  <a:srgbClr val="000099"/>
                </a:solidFill>
                <a:latin typeface="Calibri" pitchFamily="34" charset="0"/>
              </a:rPr>
              <a:t>Αξιολόγηση εναλλακτικών μοντέλων εκθετικής εξομάλυνσης</a:t>
            </a:r>
            <a:endParaRPr lang="en-US" sz="2000" b="1" dirty="0" smtClean="0">
              <a:solidFill>
                <a:srgbClr val="000099"/>
              </a:solidFill>
              <a:latin typeface="Calibri" pitchFamily="34" charset="0"/>
            </a:endParaRP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Επιλογή διαφορετικών </a:t>
            </a:r>
            <a:r>
              <a:rPr lang="el-GR" sz="2000" b="1" dirty="0" smtClean="0">
                <a:solidFill>
                  <a:srgbClr val="000099"/>
                </a:solidFill>
                <a:latin typeface="Calibri" pitchFamily="34" charset="0"/>
              </a:rPr>
              <a:t>τιμών (α, β)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 - Διενέργεια προβλέψεων με τα εναλλακτικά μοντέλα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Επιλογή </a:t>
            </a:r>
            <a:r>
              <a:rPr lang="el-GR" sz="2000" b="1" dirty="0" smtClean="0">
                <a:solidFill>
                  <a:srgbClr val="000099"/>
                </a:solidFill>
                <a:latin typeface="Calibri" pitchFamily="34" charset="0"/>
              </a:rPr>
              <a:t>κριτηρίου αξιολόγησης 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(</a:t>
            </a:r>
            <a:r>
              <a:rPr lang="en-US" sz="2000" dirty="0" smtClean="0">
                <a:solidFill>
                  <a:srgbClr val="000099"/>
                </a:solidFill>
                <a:latin typeface="Calibri" pitchFamily="34" charset="0"/>
              </a:rPr>
              <a:t>MAD, MSE, MAPE).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Σύγκριση μοντέλων - Επιλογή του μοντέλου (α, β) που </a:t>
            </a:r>
            <a:r>
              <a:rPr lang="el-GR" sz="2000" b="1" dirty="0" smtClean="0">
                <a:solidFill>
                  <a:srgbClr val="000099"/>
                </a:solidFill>
                <a:latin typeface="Calibri" pitchFamily="34" charset="0"/>
              </a:rPr>
              <a:t>ελαχιστοποιεί 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το επιλεγμένο κριτήριο.</a:t>
            </a:r>
          </a:p>
        </p:txBody>
      </p:sp>
    </p:spTree>
    <p:extLst>
      <p:ext uri="{BB962C8B-B14F-4D97-AF65-F5344CB8AC3E}">
        <p14:creationId xmlns:p14="http://schemas.microsoft.com/office/powerpoint/2010/main" val="253426637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13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13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13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13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Εκθετική εξομάλυνση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88392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000" b="1" dirty="0" smtClean="0">
                <a:solidFill>
                  <a:srgbClr val="000099"/>
                </a:solidFill>
                <a:latin typeface="Calibri" pitchFamily="34" charset="0"/>
              </a:rPr>
              <a:t>Παρατηρήσεις</a:t>
            </a:r>
            <a:endParaRPr lang="en-US" sz="2000" b="1" dirty="0" smtClean="0">
              <a:solidFill>
                <a:srgbClr val="000099"/>
              </a:solidFill>
              <a:latin typeface="Calibri" pitchFamily="34" charset="0"/>
            </a:endParaRP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Παράμετροι μοντέλου: </a:t>
            </a:r>
            <a:r>
              <a:rPr lang="el-GR" sz="2000" b="1" dirty="0" smtClean="0">
                <a:solidFill>
                  <a:srgbClr val="000099"/>
                </a:solidFill>
                <a:latin typeface="Calibri" pitchFamily="34" charset="0"/>
              </a:rPr>
              <a:t>Συντελεστής εκθετικής εξομάλυνσης 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(α, β).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Καλή προσαρμογή σε χρονοσειρές </a:t>
            </a:r>
            <a:r>
              <a:rPr lang="el-GR" sz="2000" b="1" dirty="0" smtClean="0">
                <a:solidFill>
                  <a:srgbClr val="000099"/>
                </a:solidFill>
                <a:latin typeface="Calibri" pitchFamily="34" charset="0"/>
              </a:rPr>
              <a:t>με τάση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.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sz="2000" b="1" dirty="0" smtClean="0">
                <a:solidFill>
                  <a:srgbClr val="000099"/>
                </a:solidFill>
                <a:latin typeface="Calibri" pitchFamily="34" charset="0"/>
              </a:rPr>
              <a:t>Διαφορετική βαρύτητα 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(</a:t>
            </a:r>
            <a:r>
              <a:rPr lang="el-GR" sz="2000" b="1" dirty="0" smtClean="0">
                <a:solidFill>
                  <a:srgbClr val="000099"/>
                </a:solidFill>
                <a:latin typeface="Calibri" pitchFamily="34" charset="0"/>
              </a:rPr>
              <a:t>εκθετική μείωση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) σε κάθε μια από τις ιστορικές τιμές της ζήτησης.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Χρησιμοποιεί το </a:t>
            </a:r>
            <a:r>
              <a:rPr lang="el-GR" sz="2000" b="1" dirty="0" smtClean="0">
                <a:solidFill>
                  <a:srgbClr val="000099"/>
                </a:solidFill>
                <a:latin typeface="Calibri" pitchFamily="34" charset="0"/>
              </a:rPr>
              <a:t>σύνολο των ιστορικών στοιχείων 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(θεωρητικά άπειρα).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Μεγάλες τιμές των παραμέτρων (α, β) δίνουν </a:t>
            </a:r>
            <a:r>
              <a:rPr lang="el-GR" sz="2000" b="1" dirty="0" smtClean="0">
                <a:solidFill>
                  <a:srgbClr val="000099"/>
                </a:solidFill>
                <a:latin typeface="Calibri" pitchFamily="34" charset="0"/>
              </a:rPr>
              <a:t>μεγαλύτερη ευαισθησία 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στις αλλαγές του επιπέδου και της κλίσης.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Στην πράξη συνήθως α&gt;β.</a:t>
            </a:r>
          </a:p>
        </p:txBody>
      </p:sp>
    </p:spTree>
    <p:extLst>
      <p:ext uri="{BB962C8B-B14F-4D97-AF65-F5344CB8AC3E}">
        <p14:creationId xmlns:p14="http://schemas.microsoft.com/office/powerpoint/2010/main" val="192544712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14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14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14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14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Άσκηση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71500" y="691390"/>
            <a:ext cx="439248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</a:pPr>
            <a:r>
              <a:rPr lang="el-GR" sz="1500" dirty="0" smtClean="0">
                <a:solidFill>
                  <a:srgbClr val="000099"/>
                </a:solidFill>
                <a:latin typeface="Calibri" pitchFamily="34" charset="0"/>
              </a:rPr>
              <a:t>Στον πίνακα που ακολουθεί παρουσιάζονται οι τιμές του </a:t>
            </a:r>
            <a:r>
              <a:rPr lang="el-GR" sz="1500" b="1" dirty="0" smtClean="0">
                <a:solidFill>
                  <a:srgbClr val="000099"/>
                </a:solidFill>
                <a:latin typeface="Calibri" pitchFamily="34" charset="0"/>
              </a:rPr>
              <a:t>Δείκτη Τιμών Καταναλωτή </a:t>
            </a:r>
            <a:r>
              <a:rPr lang="el-GR" sz="1500" dirty="0" smtClean="0">
                <a:solidFill>
                  <a:srgbClr val="000099"/>
                </a:solidFill>
                <a:latin typeface="Calibri" pitchFamily="34" charset="0"/>
              </a:rPr>
              <a:t>για την περίοδο 2004 έως 2013 (με έτος βάσης το 2009).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+mj-lt"/>
              <a:buAutoNum type="arabicParenR"/>
            </a:pPr>
            <a:r>
              <a:rPr lang="el-GR" sz="1500" b="1" dirty="0" smtClean="0">
                <a:solidFill>
                  <a:srgbClr val="000099"/>
                </a:solidFill>
                <a:latin typeface="Calibri" pitchFamily="34" charset="0"/>
              </a:rPr>
              <a:t>Διενεργείστε τις κατάλληλες προβλέψεις για τις περιόδους 4 έως 10, χρησιμοποιώντας την τεχνική της διπλής εκθετικής εξομάλυνσης με παραμέτρους α=0,6 και β=0,4.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</a:pPr>
            <a:r>
              <a:rPr lang="el-GR" sz="1500" i="1" dirty="0" smtClean="0">
                <a:solidFill>
                  <a:srgbClr val="000099"/>
                </a:solidFill>
                <a:latin typeface="Calibri" pitchFamily="34" charset="0"/>
              </a:rPr>
              <a:t>(Για την αρχική εκτίμηση του επιπέδου </a:t>
            </a:r>
            <a:r>
              <a:rPr lang="en-US" sz="1500" i="1" dirty="0" smtClean="0">
                <a:solidFill>
                  <a:srgbClr val="000099"/>
                </a:solidFill>
                <a:latin typeface="Calibri" pitchFamily="34" charset="0"/>
              </a:rPr>
              <a:t>S</a:t>
            </a:r>
            <a:r>
              <a:rPr lang="en-US" sz="1100" i="1" dirty="0" smtClean="0">
                <a:solidFill>
                  <a:srgbClr val="000099"/>
                </a:solidFill>
                <a:latin typeface="Calibri" pitchFamily="34" charset="0"/>
              </a:rPr>
              <a:t>4</a:t>
            </a:r>
            <a:r>
              <a:rPr lang="el-GR" sz="1500" i="1" dirty="0" smtClean="0">
                <a:solidFill>
                  <a:srgbClr val="000099"/>
                </a:solidFill>
                <a:latin typeface="Calibri" pitchFamily="34" charset="0"/>
              </a:rPr>
              <a:t> χρησιμοποιήστε το μ</a:t>
            </a:r>
            <a:r>
              <a:rPr lang="el-GR" sz="1500" i="1" dirty="0">
                <a:solidFill>
                  <a:srgbClr val="000099"/>
                </a:solidFill>
                <a:latin typeface="Calibri" pitchFamily="34" charset="0"/>
              </a:rPr>
              <a:t>έ</a:t>
            </a:r>
            <a:r>
              <a:rPr lang="el-GR" sz="1500" i="1" dirty="0" smtClean="0">
                <a:solidFill>
                  <a:srgbClr val="000099"/>
                </a:solidFill>
                <a:latin typeface="Calibri" pitchFamily="34" charset="0"/>
              </a:rPr>
              <a:t>σο όρο των τριών πρώτων τιμών του δείκτη, ενώ για την εκτίμηση της κλίσης </a:t>
            </a:r>
            <a:r>
              <a:rPr lang="en-US" sz="1500" i="1" dirty="0" smtClean="0">
                <a:solidFill>
                  <a:srgbClr val="000099"/>
                </a:solidFill>
                <a:latin typeface="Calibri" pitchFamily="34" charset="0"/>
              </a:rPr>
              <a:t>G</a:t>
            </a:r>
            <a:r>
              <a:rPr lang="en-US" sz="1050" i="1" dirty="0" smtClean="0">
                <a:solidFill>
                  <a:srgbClr val="000099"/>
                </a:solidFill>
                <a:latin typeface="Calibri" pitchFamily="34" charset="0"/>
              </a:rPr>
              <a:t>4</a:t>
            </a:r>
            <a:r>
              <a:rPr lang="en-US" sz="1500" i="1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l-GR" sz="1500" i="1" dirty="0" smtClean="0">
                <a:solidFill>
                  <a:srgbClr val="000099"/>
                </a:solidFill>
                <a:latin typeface="Calibri" pitchFamily="34" charset="0"/>
              </a:rPr>
              <a:t>χρησιμοποιήστε τη διαφορά των τιμών του δείκτη του 2006 και 2005).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+mj-lt"/>
              <a:buAutoNum type="arabicParenR"/>
            </a:pPr>
            <a:r>
              <a:rPr lang="el-GR" sz="1500" b="1" dirty="0" smtClean="0">
                <a:solidFill>
                  <a:srgbClr val="000099"/>
                </a:solidFill>
                <a:latin typeface="Calibri" pitchFamily="34" charset="0"/>
              </a:rPr>
              <a:t>Υπολογίστε </a:t>
            </a:r>
            <a:r>
              <a:rPr lang="el-GR" sz="1500" b="1" dirty="0">
                <a:solidFill>
                  <a:srgbClr val="000099"/>
                </a:solidFill>
                <a:latin typeface="Calibri" pitchFamily="34" charset="0"/>
              </a:rPr>
              <a:t>το δείκτη </a:t>
            </a:r>
            <a:r>
              <a:rPr lang="en-US" sz="1500" b="1" dirty="0">
                <a:solidFill>
                  <a:srgbClr val="000099"/>
                </a:solidFill>
                <a:latin typeface="Calibri" pitchFamily="34" charset="0"/>
              </a:rPr>
              <a:t>MAPE </a:t>
            </a:r>
            <a:r>
              <a:rPr lang="el-GR" sz="1500" b="1" dirty="0">
                <a:solidFill>
                  <a:srgbClr val="000099"/>
                </a:solidFill>
                <a:latin typeface="Calibri" pitchFamily="34" charset="0"/>
              </a:rPr>
              <a:t>για το προαναφερθέν μοντέλο</a:t>
            </a:r>
            <a:r>
              <a:rPr lang="en-US" sz="1500" b="1" dirty="0">
                <a:solidFill>
                  <a:srgbClr val="000099"/>
                </a:solidFill>
                <a:latin typeface="Calibri" pitchFamily="34" charset="0"/>
              </a:rPr>
              <a:t>; </a:t>
            </a:r>
            <a:endParaRPr lang="el-GR" sz="1500" b="1" dirty="0">
              <a:solidFill>
                <a:srgbClr val="000099"/>
              </a:solidFill>
              <a:latin typeface="Calibri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</a:pPr>
            <a:r>
              <a:rPr lang="en-US" sz="1500" i="1" dirty="0" smtClean="0">
                <a:solidFill>
                  <a:srgbClr val="000099"/>
                </a:solidFill>
                <a:latin typeface="Calibri" pitchFamily="34" charset="0"/>
              </a:rPr>
              <a:t>(</a:t>
            </a:r>
            <a:r>
              <a:rPr lang="el-GR" sz="1500" i="1" dirty="0" smtClean="0">
                <a:solidFill>
                  <a:srgbClr val="000099"/>
                </a:solidFill>
                <a:latin typeface="Calibri" pitchFamily="34" charset="0"/>
              </a:rPr>
              <a:t>Για την απάντηση στο ερώτημα να χρησιμοποιήσετε τις προβλέψεις των περιόδων 4 έως 10).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897858"/>
              </p:ext>
            </p:extLst>
          </p:nvPr>
        </p:nvGraphicFramePr>
        <p:xfrm>
          <a:off x="4716016" y="872716"/>
          <a:ext cx="4140462" cy="4229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0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0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0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025">
                <a:tc gridSpan="3"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Δείκτης Τιμών Καταναλωτή</a:t>
                      </a:r>
                      <a:r>
                        <a:rPr lang="el-G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(2004 – 2013)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025"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α/α έτους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Έτος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ΔΤΚ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025"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2004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86,28 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025"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2005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89,34 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025"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2006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92,20 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025"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94,86 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025"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98,80 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025"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 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025"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104,71 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025"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108,20 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2025"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109,82 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2025"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2700"/>
                        </a:lnSpc>
                      </a:pPr>
                      <a:r>
                        <a:rPr lang="el-G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108,81 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22533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15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15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15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15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Λύση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245006" y="5319921"/>
                <a:ext cx="2661415" cy="10618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𝑴𝑨𝑫</m:t>
                      </m:r>
                      <m:r>
                        <a:rPr lang="en-US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𝟗𝟔</m:t>
                      </m:r>
                    </m:oMath>
                  </m:oMathPara>
                </a14:m>
                <a:endParaRPr lang="el-GR" sz="1600" b="1" i="1" dirty="0" smtClean="0">
                  <a:solidFill>
                    <a:schemeClr val="bg2"/>
                  </a:solidFill>
                  <a:latin typeface="Cambria Math" panose="020405030504060302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b="1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en-US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𝑺𝑬</m:t>
                      </m:r>
                      <m:r>
                        <a:rPr lang="el-GR" sz="1600" b="1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𝟗𝟏</m:t>
                      </m:r>
                    </m:oMath>
                  </m:oMathPara>
                </a14:m>
                <a:endParaRPr lang="en-US" sz="1600" b="1" i="1" dirty="0" smtClean="0">
                  <a:solidFill>
                    <a:schemeClr val="bg2"/>
                  </a:solidFill>
                  <a:latin typeface="Cambria Math" panose="020405030504060302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b="1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en-US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𝑨𝑷𝑬</m:t>
                      </m:r>
                      <m:r>
                        <a:rPr lang="el-GR" sz="1600" b="1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𝟎𝟏𝟗𝟎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𝟗𝟎</m:t>
                      </m:r>
                      <m:r>
                        <a:rPr lang="en-US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  <m:r>
                        <a:rPr lang="el-GR" sz="16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b="1" i="1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5006" y="5319921"/>
                <a:ext cx="2661415" cy="106182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159588"/>
              </p:ext>
            </p:extLst>
          </p:nvPr>
        </p:nvGraphicFramePr>
        <p:xfrm>
          <a:off x="693662" y="836712"/>
          <a:ext cx="7993093" cy="4503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24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67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79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43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43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Χρόνος [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t]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Ζήτηση [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1200" b="1" u="none" strike="noStrike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Πρόβλεψη [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1200" b="1" u="none" strike="noStrike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Επίπεδο [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200" b="1" u="none" strike="noStrike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Κλίση [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sz="1200" b="1" u="none" strike="noStrike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Σφάλμα [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1200" b="1" u="none" strike="noStrike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MAPE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2004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b="1" u="none" strike="noStrike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86,28 </a:t>
                      </a:r>
                      <a:endParaRPr lang="el-GR" sz="1200" b="1" i="0" u="none" strike="noStrike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2005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b="1" u="none" strike="noStrike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89,34 </a:t>
                      </a:r>
                      <a:endParaRPr lang="el-GR" sz="1200" b="1" i="0" u="none" strike="noStrike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2006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b="1" u="none" strike="noStrike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92,20 </a:t>
                      </a:r>
                      <a:endParaRPr lang="el-GR" sz="1200" b="1" i="0" u="none" strike="noStrike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b="1" u="none" strike="noStrike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94,86 </a:t>
                      </a:r>
                      <a:endParaRPr lang="el-GR" sz="1200" b="1" i="0" u="none" strike="noStrike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b="1" u="none" strike="noStrike" dirty="0">
                          <a:solidFill>
                            <a:srgbClr val="0099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92,13</a:t>
                      </a:r>
                      <a:endParaRPr lang="el-GR" sz="1200" b="1" i="0" u="none" strike="noStrike" dirty="0">
                        <a:solidFill>
                          <a:srgbClr val="0099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89,27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2,86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l-GR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2,74</a:t>
                      </a:r>
                      <a:endParaRPr lang="el-GR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2,74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7,49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0,0289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b="1" u="none" strike="noStrike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98,80 </a:t>
                      </a:r>
                      <a:endParaRPr lang="el-GR" sz="1200" b="1" i="0" u="none" strike="noStrike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b="1" u="none" strike="noStrike" dirty="0">
                          <a:solidFill>
                            <a:srgbClr val="0099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97,28</a:t>
                      </a:r>
                      <a:endParaRPr lang="el-GR" sz="1200" b="1" i="0" u="none" strike="noStrike" dirty="0">
                        <a:solidFill>
                          <a:srgbClr val="0099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93,77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3,51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l-GR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1,52</a:t>
                      </a:r>
                      <a:endParaRPr lang="el-GR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1,52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2,32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0,0154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b="1" u="none" strike="noStrike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 </a:t>
                      </a:r>
                      <a:endParaRPr lang="el-GR" sz="1200" b="1" i="0" u="none" strike="noStrike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b="1" u="none" strike="noStrike" dirty="0">
                          <a:solidFill>
                            <a:srgbClr val="0099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102,07</a:t>
                      </a:r>
                      <a:endParaRPr lang="el-GR" sz="1200" b="1" i="0" u="none" strike="noStrike" dirty="0">
                        <a:solidFill>
                          <a:srgbClr val="0099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98,20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3,88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l-GR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2,07</a:t>
                      </a:r>
                      <a:endParaRPr lang="el-GR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2,07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4,30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0,0207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b="1" u="none" strike="noStrike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104,71 </a:t>
                      </a:r>
                      <a:endParaRPr lang="el-GR" sz="1200" b="1" i="0" u="none" strike="noStrike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b="1" u="none" strike="noStrike" dirty="0">
                          <a:solidFill>
                            <a:srgbClr val="0099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104,21</a:t>
                      </a:r>
                      <a:endParaRPr lang="el-GR" sz="1200" b="1" i="0" u="none" strike="noStrike" dirty="0">
                        <a:solidFill>
                          <a:srgbClr val="0099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100,83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3,38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l-GR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0,50</a:t>
                      </a:r>
                      <a:endParaRPr lang="el-GR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0,50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0,0048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b="1" u="none" strike="noStrike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108,20 </a:t>
                      </a:r>
                      <a:endParaRPr lang="el-GR" sz="1200" b="1" i="0" u="none" strike="noStrike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b="1" u="none" strike="noStrike" dirty="0">
                          <a:solidFill>
                            <a:srgbClr val="0099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108,01</a:t>
                      </a:r>
                      <a:endParaRPr lang="el-GR" sz="1200" b="1" i="0" u="none" strike="noStrike" dirty="0">
                        <a:solidFill>
                          <a:srgbClr val="0099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104,51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3,50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l-GR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0,19</a:t>
                      </a:r>
                      <a:endParaRPr lang="el-GR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0,19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0,0017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b="1" u="none" strike="noStrike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109,82 </a:t>
                      </a:r>
                      <a:endParaRPr lang="el-GR" sz="1200" b="1" i="0" u="none" strike="noStrike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b="1" u="none" strike="noStrike" dirty="0">
                          <a:solidFill>
                            <a:srgbClr val="0099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111,67</a:t>
                      </a:r>
                      <a:endParaRPr lang="el-GR" sz="1200" b="1" i="0" u="none" strike="noStrike" dirty="0">
                        <a:solidFill>
                          <a:srgbClr val="0099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108,12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3,55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l-GR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1,85</a:t>
                      </a:r>
                      <a:endParaRPr lang="el-GR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1,85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3,41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0,0168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b="1" u="none" strike="noStrike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108,81 </a:t>
                      </a:r>
                      <a:endParaRPr lang="el-GR" sz="1200" b="1" i="0" u="none" strike="noStrike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b="1" u="none" strike="noStrike" dirty="0">
                          <a:solidFill>
                            <a:srgbClr val="0099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113,67</a:t>
                      </a:r>
                      <a:endParaRPr lang="el-GR" sz="1200" b="1" i="0" u="none" strike="noStrike" dirty="0">
                        <a:solidFill>
                          <a:srgbClr val="0099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110,56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3,10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l-GR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4,85</a:t>
                      </a:r>
                      <a:endParaRPr lang="el-GR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4,85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23,55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0,0446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1,96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5,91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0,0190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23093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71500" y="666750"/>
            <a:ext cx="900100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Bef>
                <a:spcPts val="0"/>
              </a:spcBef>
              <a:buClr>
                <a:srgbClr val="000099"/>
              </a:buClr>
            </a:pPr>
            <a:r>
              <a:rPr lang="el-GR" sz="2400" b="1" dirty="0" smtClean="0">
                <a:solidFill>
                  <a:srgbClr val="000099"/>
                </a:solidFill>
                <a:latin typeface="Calibri" pitchFamily="34" charset="0"/>
              </a:rPr>
              <a:t>Αντικειμενικές μέθοδοι πρόβλεψης (ανάλυση δεδομένων)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400" b="1" dirty="0" smtClean="0">
                <a:solidFill>
                  <a:srgbClr val="FF0000"/>
                </a:solidFill>
                <a:latin typeface="Calibri" pitchFamily="34" charset="0"/>
              </a:rPr>
              <a:t>Μεθοδολογία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  <a:latin typeface="Calibri" pitchFamily="34" charset="0"/>
              </a:rPr>
              <a:t>πρόβλεψης</a:t>
            </a:r>
          </a:p>
          <a:p>
            <a:pPr marL="800100" lvl="1" indent="-342900" algn="just">
              <a:lnSpc>
                <a:spcPct val="13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Ανάλυση </a:t>
            </a: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χ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ρονοσειρών (</a:t>
            </a:r>
            <a:r>
              <a:rPr lang="el-GR" dirty="0" err="1" smtClean="0">
                <a:solidFill>
                  <a:srgbClr val="000099"/>
                </a:solidFill>
                <a:latin typeface="Calibri" pitchFamily="34" charset="0"/>
              </a:rPr>
              <a:t>time-series</a:t>
            </a: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l-GR" dirty="0" err="1" smtClean="0">
                <a:solidFill>
                  <a:srgbClr val="000099"/>
                </a:solidFill>
                <a:latin typeface="Calibri" pitchFamily="34" charset="0"/>
              </a:rPr>
              <a:t>analysis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)</a:t>
            </a:r>
          </a:p>
          <a:p>
            <a:pPr marL="800100" lvl="1" indent="-342900" algn="just">
              <a:lnSpc>
                <a:spcPct val="13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Αιτιολογικά μοντέλα</a:t>
            </a: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 (causal models)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.</a:t>
            </a:r>
          </a:p>
          <a:p>
            <a:pPr marL="342900" indent="-342900" algn="just">
              <a:lnSpc>
                <a:spcPct val="130000"/>
              </a:lnSpc>
              <a:spcBef>
                <a:spcPts val="120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400" b="1" dirty="0" smtClean="0">
                <a:solidFill>
                  <a:srgbClr val="FF0000"/>
                </a:solidFill>
                <a:latin typeface="Calibri" pitchFamily="34" charset="0"/>
              </a:rPr>
              <a:t>Χρονοσειρά</a:t>
            </a:r>
            <a:endParaRPr lang="el-GR" sz="2400" b="1" dirty="0">
              <a:solidFill>
                <a:srgbClr val="FF0000"/>
              </a:solidFill>
              <a:latin typeface="Calibri" pitchFamily="34" charset="0"/>
            </a:endParaRPr>
          </a:p>
          <a:p>
            <a:pPr marL="800100" lvl="1" indent="-342900" algn="just">
              <a:lnSpc>
                <a:spcPct val="13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Στάσιμη ή Επίπεδο (</a:t>
            </a: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stationary or level </a:t>
            </a:r>
            <a:r>
              <a:rPr lang="el-GR" dirty="0" err="1" smtClean="0">
                <a:solidFill>
                  <a:srgbClr val="000099"/>
                </a:solidFill>
                <a:latin typeface="Calibri" pitchFamily="34" charset="0"/>
              </a:rPr>
              <a:t>time-series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)</a:t>
            </a:r>
            <a:endParaRPr lang="en-US" dirty="0" smtClean="0">
              <a:solidFill>
                <a:srgbClr val="000099"/>
              </a:solidFill>
              <a:latin typeface="Calibri" pitchFamily="34" charset="0"/>
            </a:endParaRPr>
          </a:p>
          <a:p>
            <a:pPr marL="800100" lvl="1" indent="-342900" algn="just">
              <a:lnSpc>
                <a:spcPct val="13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Τάση (</a:t>
            </a:r>
            <a:r>
              <a:rPr lang="el-GR" dirty="0" err="1" smtClean="0">
                <a:solidFill>
                  <a:srgbClr val="000099"/>
                </a:solidFill>
                <a:latin typeface="Calibri" pitchFamily="34" charset="0"/>
              </a:rPr>
              <a:t>time-series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with trend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)</a:t>
            </a:r>
          </a:p>
          <a:p>
            <a:pPr marL="800100" lvl="1" indent="-342900" algn="just">
              <a:lnSpc>
                <a:spcPct val="13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Εποχικότητα</a:t>
            </a: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(</a:t>
            </a:r>
            <a:r>
              <a:rPr lang="el-GR" dirty="0" err="1">
                <a:solidFill>
                  <a:srgbClr val="000099"/>
                </a:solidFill>
                <a:latin typeface="Calibri" pitchFamily="34" charset="0"/>
              </a:rPr>
              <a:t>time-series</a:t>
            </a: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n-US" dirty="0">
                <a:solidFill>
                  <a:srgbClr val="000099"/>
                </a:solidFill>
                <a:latin typeface="Calibri" pitchFamily="34" charset="0"/>
              </a:rPr>
              <a:t>with </a:t>
            </a: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seasonality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)</a:t>
            </a:r>
          </a:p>
          <a:p>
            <a:pPr marL="800100" lvl="1" indent="-342900" algn="just">
              <a:lnSpc>
                <a:spcPct val="13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Κύκλος</a:t>
            </a: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(</a:t>
            </a:r>
            <a:r>
              <a:rPr lang="el-GR" dirty="0" err="1">
                <a:solidFill>
                  <a:srgbClr val="000099"/>
                </a:solidFill>
                <a:latin typeface="Calibri" pitchFamily="34" charset="0"/>
              </a:rPr>
              <a:t>time-series</a:t>
            </a:r>
            <a:r>
              <a:rPr lang="el-GR" dirty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n-US" dirty="0">
                <a:solidFill>
                  <a:srgbClr val="000099"/>
                </a:solidFill>
                <a:latin typeface="Calibri" pitchFamily="34" charset="0"/>
              </a:rPr>
              <a:t>with </a:t>
            </a: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cycles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)</a:t>
            </a: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.</a:t>
            </a:r>
            <a:endParaRPr lang="el-GR" dirty="0">
              <a:solidFill>
                <a:srgbClr val="000099"/>
              </a:solidFill>
              <a:latin typeface="Calibri" pitchFamily="34" charset="0"/>
            </a:endParaRPr>
          </a:p>
          <a:p>
            <a:pPr marL="342900" indent="-342900" algn="just">
              <a:lnSpc>
                <a:spcPct val="130000"/>
              </a:lnSpc>
              <a:spcBef>
                <a:spcPts val="120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400" b="1" dirty="0" smtClean="0">
                <a:solidFill>
                  <a:srgbClr val="FF0000"/>
                </a:solidFill>
                <a:latin typeface="Calibri" pitchFamily="34" charset="0"/>
              </a:rPr>
              <a:t>Τεχνική πρόβλεψης</a:t>
            </a:r>
            <a:endParaRPr lang="el-GR" sz="2400" b="1" dirty="0">
              <a:solidFill>
                <a:srgbClr val="FF0000"/>
              </a:solidFill>
              <a:latin typeface="Calibri" pitchFamily="34" charset="0"/>
            </a:endParaRPr>
          </a:p>
          <a:p>
            <a:pPr marL="800100" lvl="1" indent="-342900" algn="just">
              <a:lnSpc>
                <a:spcPct val="13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Διπλός κινούμενος μέσος όρος (ΔΚΜΟ, </a:t>
            </a: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Double Moving Average - DMA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)</a:t>
            </a:r>
            <a:endParaRPr lang="el-GR" dirty="0">
              <a:solidFill>
                <a:srgbClr val="000099"/>
              </a:solidFill>
              <a:latin typeface="Calibri" pitchFamily="34" charset="0"/>
            </a:endParaRPr>
          </a:p>
          <a:p>
            <a:pPr marL="800100" lvl="1" indent="-342900" algn="just">
              <a:lnSpc>
                <a:spcPct val="13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Διπλή εκθετική εξομάλυνση</a:t>
            </a: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 (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ΕΕ,</a:t>
            </a:r>
            <a:r>
              <a:rPr lang="en-US" dirty="0" smtClean="0">
                <a:solidFill>
                  <a:srgbClr val="000099"/>
                </a:solidFill>
                <a:latin typeface="Calibri" pitchFamily="34" charset="0"/>
              </a:rPr>
              <a:t> Double Exponential Smoothing - DES)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</a:rPr>
              <a:t>.</a:t>
            </a:r>
            <a:endParaRPr lang="el-GR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6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7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2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2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Στο τρέχον μάθημα…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863588" y="1700808"/>
            <a:ext cx="4284476" cy="359931"/>
          </a:xfrm>
          <a:prstGeom prst="roundRect">
            <a:avLst/>
          </a:prstGeom>
          <a:solidFill>
            <a:srgbClr val="92D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868595" y="3393105"/>
            <a:ext cx="4860540" cy="359931"/>
          </a:xfrm>
          <a:prstGeom prst="roundRect">
            <a:avLst/>
          </a:prstGeom>
          <a:solidFill>
            <a:srgbClr val="92D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878218" y="5445224"/>
            <a:ext cx="6682113" cy="360039"/>
          </a:xfrm>
          <a:prstGeom prst="roundRect">
            <a:avLst/>
          </a:prstGeom>
          <a:solidFill>
            <a:srgbClr val="92D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16312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922680"/>
              </p:ext>
            </p:extLst>
          </p:nvPr>
        </p:nvGraphicFramePr>
        <p:xfrm>
          <a:off x="50" y="1051586"/>
          <a:ext cx="9143951" cy="4206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9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16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4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46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538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0826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l-GR" sz="1800" b="1" dirty="0" smtClean="0">
                          <a:latin typeface="Calibri" panose="020F0502020204030204" pitchFamily="34" charset="0"/>
                        </a:rPr>
                        <a:t>Χωρίς εποχικότητα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dirty="0" smtClean="0">
                          <a:latin typeface="Calibri" panose="020F0502020204030204" pitchFamily="34" charset="0"/>
                        </a:rPr>
                        <a:t>Με Εποχικότητα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26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dirty="0" smtClean="0">
                          <a:latin typeface="Calibri" panose="020F0502020204030204" pitchFamily="34" charset="0"/>
                        </a:rPr>
                        <a:t>Χωρίς</a:t>
                      </a:r>
                      <a:r>
                        <a:rPr lang="el-GR" sz="1800" b="1" baseline="0" dirty="0" smtClean="0">
                          <a:latin typeface="Calibri" panose="020F0502020204030204" pitchFamily="34" charset="0"/>
                        </a:rPr>
                        <a:t> τάση</a:t>
                      </a:r>
                      <a:endParaRPr lang="en-US" sz="1800" b="1" dirty="0" smtClean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dirty="0" smtClean="0">
                          <a:latin typeface="Calibri" panose="020F0502020204030204" pitchFamily="34" charset="0"/>
                        </a:rPr>
                        <a:t>Απλός Κινούμενος Μέσος Όρος</a:t>
                      </a:r>
                    </a:p>
                    <a:p>
                      <a:pPr algn="ctr"/>
                      <a:endParaRPr lang="en-US" sz="18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dirty="0" smtClean="0">
                          <a:latin typeface="Calibri" panose="020F0502020204030204" pitchFamily="34" charset="0"/>
                        </a:rPr>
                        <a:t>Απλή Εκθετική Εξομάλυνση</a:t>
                      </a:r>
                    </a:p>
                    <a:p>
                      <a:pPr algn="ctr"/>
                      <a:endParaRPr lang="en-US" sz="18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0" dirty="0" smtClean="0">
                          <a:latin typeface="Calibri" panose="020F0502020204030204" pitchFamily="34" charset="0"/>
                        </a:rPr>
                        <a:t>Εποχικότητα προσθετική</a:t>
                      </a:r>
                      <a:endParaRPr lang="en-US" sz="18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dirty="0" smtClean="0">
                          <a:latin typeface="Calibri" panose="020F0502020204030204" pitchFamily="34" charset="0"/>
                        </a:rPr>
                        <a:t>Εποχικότητα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dirty="0" smtClean="0">
                          <a:latin typeface="Calibri" panose="020F0502020204030204" pitchFamily="34" charset="0"/>
                        </a:rPr>
                        <a:t>πολλαπλασιαστική</a:t>
                      </a:r>
                      <a:endParaRPr lang="en-US" sz="1800" b="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US" sz="18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26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dirty="0" smtClean="0">
                          <a:latin typeface="Calibri" panose="020F0502020204030204" pitchFamily="34" charset="0"/>
                        </a:rPr>
                        <a:t>Με Τάση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dirty="0" smtClean="0">
                          <a:latin typeface="Calibri" panose="020F0502020204030204" pitchFamily="34" charset="0"/>
                        </a:rPr>
                        <a:t>Διπλός</a:t>
                      </a:r>
                      <a:r>
                        <a:rPr lang="el-GR" sz="1800" b="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l-GR" sz="1800" b="0" dirty="0" smtClean="0">
                          <a:latin typeface="Calibri" panose="020F0502020204030204" pitchFamily="34" charset="0"/>
                        </a:rPr>
                        <a:t>Κινούμενος Μέσος Όρος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dirty="0" smtClean="0">
                          <a:latin typeface="Calibri" panose="020F0502020204030204" pitchFamily="34" charset="0"/>
                        </a:rPr>
                        <a:t>Διπλή Εκθετική Εξομάλυνση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Holt</a:t>
                      </a:r>
                      <a:r>
                        <a:rPr lang="en-US" sz="1800" b="0" baseline="0" dirty="0" smtClean="0">
                          <a:latin typeface="Calibri" panose="020F0502020204030204" pitchFamily="34" charset="0"/>
                        </a:rPr>
                        <a:t> Winters’ </a:t>
                      </a:r>
                      <a:r>
                        <a:rPr lang="el-GR" sz="1800" b="0" baseline="0" dirty="0" smtClean="0">
                          <a:latin typeface="Calibri" panose="020F0502020204030204" pitchFamily="34" charset="0"/>
                        </a:rPr>
                        <a:t>προσθετική</a:t>
                      </a:r>
                      <a:endParaRPr lang="el-GR" sz="1800" b="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US" sz="18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Holt</a:t>
                      </a:r>
                      <a:r>
                        <a:rPr lang="en-US" sz="1800" b="0" baseline="0" dirty="0" smtClean="0">
                          <a:latin typeface="Calibri" panose="020F0502020204030204" pitchFamily="34" charset="0"/>
                        </a:rPr>
                        <a:t> Winters’ </a:t>
                      </a:r>
                      <a:endParaRPr lang="el-GR" sz="1800" b="0" baseline="0" dirty="0" smtClean="0"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baseline="0" dirty="0" smtClean="0">
                          <a:latin typeface="Calibri" panose="020F0502020204030204" pitchFamily="34" charset="0"/>
                        </a:rPr>
                        <a:t>πολλαπλασιαστική</a:t>
                      </a:r>
                      <a:endParaRPr lang="el-GR" sz="1800" b="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US" sz="18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3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7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3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3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Βασικά μοντέλα προβλέψεων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555776" y="3447002"/>
            <a:ext cx="2772308" cy="1800200"/>
          </a:xfrm>
          <a:prstGeom prst="roundRect">
            <a:avLst/>
          </a:prstGeom>
          <a:solidFill>
            <a:srgbClr val="92D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2555776" y="1160748"/>
            <a:ext cx="2772308" cy="324036"/>
          </a:xfrm>
          <a:prstGeom prst="roundRect">
            <a:avLst/>
          </a:prstGeom>
          <a:solidFill>
            <a:schemeClr val="tx1">
              <a:alpha val="30000"/>
            </a:schemeClr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431540" y="4185084"/>
            <a:ext cx="1548172" cy="324036"/>
          </a:xfrm>
          <a:prstGeom prst="roundRect">
            <a:avLst/>
          </a:prstGeom>
          <a:solidFill>
            <a:schemeClr val="tx1">
              <a:alpha val="30000"/>
            </a:schemeClr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5" name="Straight Arrow Connector 14"/>
          <p:cNvCxnSpPr>
            <a:endCxn id="14" idx="3"/>
          </p:cNvCxnSpPr>
          <p:nvPr/>
        </p:nvCxnSpPr>
        <p:spPr bwMode="auto">
          <a:xfrm flipH="1">
            <a:off x="1979712" y="4257092"/>
            <a:ext cx="576065" cy="9001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3959932" y="1484784"/>
            <a:ext cx="0" cy="187220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494631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4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4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4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4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Πρόβλεψη χρονοσειρών με τάση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07504" y="691390"/>
            <a:ext cx="889298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27063" lvl="2" indent="-449263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Χαρακτηριστικά των τεχνικών πρόβλεψης χρονοσειρών με τάση</a:t>
            </a:r>
          </a:p>
          <a:p>
            <a:pPr marL="1084263" lvl="3" indent="-449263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Πρόβλεψη επιπέδου (</a:t>
            </a:r>
            <a:r>
              <a:rPr lang="en-US" sz="2000" dirty="0" smtClean="0">
                <a:solidFill>
                  <a:srgbClr val="000099"/>
                </a:solidFill>
                <a:latin typeface="Calibri" pitchFamily="34" charset="0"/>
              </a:rPr>
              <a:t>level)</a:t>
            </a:r>
          </a:p>
          <a:p>
            <a:pPr marL="1084263" lvl="3" indent="-449263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Πρόβλεψη τάσης/κλίσης (</a:t>
            </a:r>
            <a:r>
              <a:rPr lang="en-US" sz="2000" dirty="0" smtClean="0">
                <a:solidFill>
                  <a:srgbClr val="000099"/>
                </a:solidFill>
                <a:latin typeface="Calibri" pitchFamily="34" charset="0"/>
              </a:rPr>
              <a:t>trend)</a:t>
            </a:r>
            <a:endParaRPr lang="en-US" sz="2000" dirty="0">
              <a:solidFill>
                <a:srgbClr val="00009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05176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5</a:t>
            </a:fld>
            <a:endParaRPr lang="el-GR" dirty="0">
              <a:solidFill>
                <a:srgbClr val="00339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5"/>
              <p:cNvSpPr txBox="1">
                <a:spLocks noChangeArrowheads="1"/>
              </p:cNvSpPr>
              <p:nvPr/>
            </p:nvSpPr>
            <p:spPr bwMode="auto">
              <a:xfrm>
                <a:off x="71500" y="684746"/>
                <a:ext cx="9001000" cy="29854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342900" indent="-342900" algn="just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rgbClr val="000099"/>
                  </a:buClr>
                  <a:buFont typeface="Wingdings" panose="05000000000000000000" pitchFamily="2" charset="2"/>
                  <a:buChar char="ü"/>
                </a:pPr>
                <a:r>
                  <a:rPr lang="el-GR" sz="2400" b="1" dirty="0" smtClean="0">
                    <a:solidFill>
                      <a:srgbClr val="000099"/>
                    </a:solidFill>
                    <a:latin typeface="Calibri" pitchFamily="34" charset="0"/>
                  </a:rPr>
                  <a:t>Γενική σχέση</a:t>
                </a:r>
              </a:p>
              <a:p>
                <a:pPr algn="just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rgbClr val="000099"/>
                  </a:buClr>
                </a:pPr>
                <a:endParaRPr lang="el-GR" sz="2400" b="1" dirty="0" smtClean="0">
                  <a:solidFill>
                    <a:srgbClr val="000099"/>
                  </a:solidFill>
                  <a:latin typeface="Calibri" pitchFamily="34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rgbClr val="000099"/>
                  </a:buClr>
                </a:pPr>
                <a:endParaRPr lang="en-US" sz="2400" b="1" dirty="0" smtClean="0">
                  <a:solidFill>
                    <a:srgbClr val="000099"/>
                  </a:solidFill>
                  <a:latin typeface="Calibri" pitchFamily="34" charset="0"/>
                </a:endParaRPr>
              </a:p>
              <a:p>
                <a:pPr marL="800100" lvl="1" indent="-342900" algn="just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rgbClr val="000099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l-GR" sz="20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</m:oMath>
                </a14:m>
                <a:r>
                  <a:rPr lang="el-GR" sz="2000" dirty="0" smtClean="0">
                    <a:solidFill>
                      <a:srgbClr val="000099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είναι η τιμή του επιπέδου της χρονοσειράς τη στιγμή (</a:t>
                </a:r>
                <a:r>
                  <a:rPr lang="en-US" sz="2000" dirty="0" smtClean="0">
                    <a:solidFill>
                      <a:srgbClr val="000099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lang="el-GR" sz="2000" dirty="0" smtClean="0">
                    <a:solidFill>
                      <a:srgbClr val="000099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endParaRPr lang="en-US" sz="2000" b="1" dirty="0" smtClean="0">
                  <a:solidFill>
                    <a:srgbClr val="000099"/>
                  </a:solidFill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00100" lvl="1" indent="-342900" algn="just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rgbClr val="000099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l-GR" sz="2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𝑮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</m:oMath>
                </a14:m>
                <a:r>
                  <a:rPr lang="el-GR" sz="2000" dirty="0">
                    <a:solidFill>
                      <a:srgbClr val="000099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είναι η </a:t>
                </a:r>
                <a:r>
                  <a:rPr lang="el-GR" sz="2000" dirty="0" smtClean="0">
                    <a:solidFill>
                      <a:srgbClr val="000099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τιμή της κλίσης της </a:t>
                </a:r>
                <a:r>
                  <a:rPr lang="el-GR" sz="2000" dirty="0">
                    <a:solidFill>
                      <a:srgbClr val="000099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χρονοσειράς τη στιγμή (</a:t>
                </a:r>
                <a:r>
                  <a:rPr lang="en-US" sz="2000" dirty="0">
                    <a:solidFill>
                      <a:srgbClr val="000099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lang="el-GR" sz="2000" dirty="0" smtClean="0">
                    <a:solidFill>
                      <a:srgbClr val="000099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endParaRPr lang="en-US" sz="2000" b="1" dirty="0">
                  <a:solidFill>
                    <a:srgbClr val="000099"/>
                  </a:solidFill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500" y="684746"/>
                <a:ext cx="9001000" cy="2985433"/>
              </a:xfrm>
              <a:prstGeom prst="rect">
                <a:avLst/>
              </a:prstGeom>
              <a:blipFill rotWithShape="0">
                <a:blip r:embed="rId2"/>
                <a:stretch>
                  <a:fillRect l="-949" b="-102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5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7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5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5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Γενική σχέση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41979" y="1412776"/>
                <a:ext cx="585821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l-GR" sz="2000" b="0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sSub>
                        <m:sSubPr>
                          <m:ctrlPr>
                            <a:rPr lang="el-GR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l-GR" sz="2000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l-GR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l-GR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  <m:sSub>
                        <m:sSubPr>
                          <m:ctrlPr>
                            <a:rPr lang="el-GR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l-GR" sz="2000" i="1" dirty="0">
                  <a:solidFill>
                    <a:srgbClr val="009900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79" y="1412776"/>
                <a:ext cx="5858213" cy="400110"/>
              </a:xfrm>
              <a:prstGeom prst="rect">
                <a:avLst/>
              </a:prstGeom>
              <a:blipFill rotWithShape="0">
                <a:blip r:embed="rId3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52736" y="2013930"/>
                <a:ext cx="585821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l-GR" sz="2000" b="0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𝛽</m:t>
                      </m:r>
                      <m:d>
                        <m:dPr>
                          <m:ctrlPr>
                            <a:rPr lang="el-GR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20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sSub>
                            <m:sSubPr>
                              <m:ctrlPr>
                                <a:rPr lang="el-GR" sz="20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0" i="1" smtClean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0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  <m:r>
                        <a:rPr lang="el-GR" sz="20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l-GR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l-GR" sz="20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sSub>
                        <m:sSubPr>
                          <m:ctrlPr>
                            <a:rPr lang="el-GR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0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l-GR" sz="2000" i="1" dirty="0">
                  <a:solidFill>
                    <a:srgbClr val="009900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736" y="2013930"/>
                <a:ext cx="5858213" cy="400110"/>
              </a:xfrm>
              <a:prstGeom prst="rect">
                <a:avLst/>
              </a:prstGeom>
              <a:blipFill rotWithShape="0">
                <a:blip r:embed="rId4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5893150" y="1730852"/>
                <a:ext cx="1555041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l-GR" b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l-GR" b="1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𝑮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3150" y="1730852"/>
                <a:ext cx="1555041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ounded Rectangle 18"/>
          <p:cNvSpPr/>
          <p:nvPr/>
        </p:nvSpPr>
        <p:spPr bwMode="auto">
          <a:xfrm>
            <a:off x="441979" y="1412776"/>
            <a:ext cx="3903240" cy="408180"/>
          </a:xfrm>
          <a:prstGeom prst="roundRect">
            <a:avLst/>
          </a:prstGeom>
          <a:solidFill>
            <a:schemeClr val="tx1">
              <a:alpha val="30000"/>
            </a:schemeClr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4355977" y="1628800"/>
            <a:ext cx="1354265" cy="18408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Rounded Rectangle 20"/>
          <p:cNvSpPr/>
          <p:nvPr/>
        </p:nvSpPr>
        <p:spPr bwMode="auto">
          <a:xfrm>
            <a:off x="452736" y="2024844"/>
            <a:ext cx="3903240" cy="408180"/>
          </a:xfrm>
          <a:prstGeom prst="roundRect">
            <a:avLst/>
          </a:prstGeom>
          <a:solidFill>
            <a:schemeClr val="tx1">
              <a:alpha val="30000"/>
            </a:schemeClr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flipV="1">
            <a:off x="4355977" y="2044487"/>
            <a:ext cx="1354265" cy="20851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26039234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6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6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6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6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Συμβολισμός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9021950" cy="475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400" dirty="0" smtClean="0">
                <a:solidFill>
                  <a:srgbClr val="000099"/>
                </a:solidFill>
                <a:latin typeface="Calibri" pitchFamily="34" charset="0"/>
              </a:rPr>
              <a:t>Συμβολισμός</a:t>
            </a:r>
          </a:p>
          <a:p>
            <a:pPr marL="1257300" lvl="2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sz="2000" b="1" dirty="0" err="1" smtClean="0">
                <a:solidFill>
                  <a:srgbClr val="000099"/>
                </a:solidFill>
                <a:latin typeface="Calibri" pitchFamily="34" charset="0"/>
              </a:rPr>
              <a:t>D</a:t>
            </a:r>
            <a:r>
              <a:rPr lang="en-US" sz="2000" b="1" baseline="-25000" dirty="0" err="1" smtClean="0">
                <a:solidFill>
                  <a:srgbClr val="000099"/>
                </a:solidFill>
                <a:latin typeface="Calibri" pitchFamily="34" charset="0"/>
              </a:rPr>
              <a:t>t</a:t>
            </a:r>
            <a:r>
              <a:rPr lang="en-US" sz="2000" baseline="-25000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είναι η </a:t>
            </a:r>
            <a:r>
              <a:rPr lang="el-GR" sz="2000" b="1" dirty="0" smtClean="0">
                <a:solidFill>
                  <a:srgbClr val="000099"/>
                </a:solidFill>
                <a:latin typeface="Calibri" pitchFamily="34" charset="0"/>
              </a:rPr>
              <a:t>πραγματική 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ζήτηση</a:t>
            </a:r>
            <a:r>
              <a:rPr lang="el-GR" sz="2000" b="1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που εκδηλώνεται την περίοδο </a:t>
            </a:r>
            <a:r>
              <a:rPr lang="en-US" sz="2000" dirty="0" smtClean="0">
                <a:solidFill>
                  <a:srgbClr val="000099"/>
                </a:solidFill>
                <a:latin typeface="Calibri" pitchFamily="34" charset="0"/>
              </a:rPr>
              <a:t>t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.</a:t>
            </a:r>
          </a:p>
          <a:p>
            <a:pPr marL="1257300" lvl="2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rgbClr val="009900"/>
                </a:solidFill>
                <a:latin typeface="Calibri" pitchFamily="34" charset="0"/>
              </a:rPr>
              <a:t>F</a:t>
            </a:r>
            <a:r>
              <a:rPr lang="en-US" sz="2000" b="1" baseline="-25000" dirty="0" smtClean="0">
                <a:solidFill>
                  <a:srgbClr val="009900"/>
                </a:solidFill>
                <a:latin typeface="Calibri" pitchFamily="34" charset="0"/>
              </a:rPr>
              <a:t>t</a:t>
            </a:r>
            <a:r>
              <a:rPr lang="en-US" sz="2000" baseline="-25000" dirty="0" smtClean="0">
                <a:solidFill>
                  <a:srgbClr val="009900"/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είναι η </a:t>
            </a:r>
            <a:r>
              <a:rPr lang="el-GR" sz="2000" b="1" dirty="0" smtClean="0">
                <a:solidFill>
                  <a:srgbClr val="009900"/>
                </a:solidFill>
                <a:latin typeface="Calibri" pitchFamily="34" charset="0"/>
              </a:rPr>
              <a:t>πρόβλεψη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 για τη ζήτηση που θα εκδηλωθεί την 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περίοδο </a:t>
            </a:r>
            <a:r>
              <a:rPr lang="en-US" sz="2000" dirty="0">
                <a:solidFill>
                  <a:srgbClr val="000099"/>
                </a:solidFill>
                <a:latin typeface="Calibri" pitchFamily="34" charset="0"/>
              </a:rPr>
              <a:t>t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.</a:t>
            </a:r>
          </a:p>
          <a:p>
            <a:pPr marL="1714500" lvl="3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l-GR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Σημείωση: </a:t>
            </a:r>
            <a:r>
              <a:rPr lang="el-GR" i="1" dirty="0" smtClean="0">
                <a:solidFill>
                  <a:srgbClr val="0000FF"/>
                </a:solidFill>
                <a:latin typeface="Calibri" pitchFamily="34" charset="0"/>
              </a:rPr>
              <a:t>Η πρόβλεψη έλαβε χώρα κάποια προγενέστερη περίοδο, π.χ. </a:t>
            </a:r>
            <a:r>
              <a:rPr lang="en-US" i="1" dirty="0" smtClean="0">
                <a:solidFill>
                  <a:srgbClr val="0000FF"/>
                </a:solidFill>
                <a:latin typeface="Calibri" pitchFamily="34" charset="0"/>
              </a:rPr>
              <a:t>t-1.</a:t>
            </a:r>
            <a:endParaRPr lang="en-US" i="1" dirty="0">
              <a:solidFill>
                <a:srgbClr val="0000FF"/>
              </a:solidFill>
              <a:latin typeface="Calibri" pitchFamily="34" charset="0"/>
            </a:endParaRPr>
          </a:p>
          <a:p>
            <a:pPr marL="1257300" lvl="2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e</a:t>
            </a:r>
            <a:r>
              <a:rPr lang="en-US" sz="2000" b="1" baseline="-25000" dirty="0" smtClean="0">
                <a:solidFill>
                  <a:srgbClr val="FF0000"/>
                </a:solidFill>
                <a:latin typeface="Calibri" pitchFamily="34" charset="0"/>
              </a:rPr>
              <a:t>t</a:t>
            </a:r>
            <a:r>
              <a:rPr lang="en-US" sz="2000" baseline="-25000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είναι 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το </a:t>
            </a:r>
            <a:r>
              <a:rPr lang="el-GR" sz="2000" b="1" dirty="0" smtClean="0">
                <a:solidFill>
                  <a:srgbClr val="FF0000"/>
                </a:solidFill>
                <a:latin typeface="Calibri" pitchFamily="34" charset="0"/>
              </a:rPr>
              <a:t>σφάλμα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 εκτίμησης της πραγματικής ζήτησης, δηλαδή η διαφορά ανάμεσα στην τιμή της πρόβλεψης και στην πραγματική ζήτηση για μια περίοδο </a:t>
            </a:r>
            <a:r>
              <a:rPr lang="en-US" sz="2000" dirty="0" smtClean="0">
                <a:solidFill>
                  <a:srgbClr val="000099"/>
                </a:solidFill>
                <a:latin typeface="Calibri" pitchFamily="34" charset="0"/>
              </a:rPr>
              <a:t>t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 (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e</a:t>
            </a:r>
            <a:r>
              <a:rPr lang="en-US" sz="2000" b="1" baseline="-25000" dirty="0" smtClean="0">
                <a:solidFill>
                  <a:srgbClr val="FF0000"/>
                </a:solidFill>
                <a:latin typeface="Calibri" pitchFamily="34" charset="0"/>
              </a:rPr>
              <a:t>t</a:t>
            </a:r>
            <a:r>
              <a:rPr lang="el-GR" sz="2000" b="1" baseline="-250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  <a:latin typeface="Calibri" pitchFamily="34" charset="0"/>
              </a:rPr>
              <a:t>=</a:t>
            </a:r>
            <a:r>
              <a:rPr lang="el-GR" sz="2000" b="1" dirty="0">
                <a:solidFill>
                  <a:srgbClr val="009900"/>
                </a:solidFill>
                <a:latin typeface="Calibri" pitchFamily="34" charset="0"/>
              </a:rPr>
              <a:t> </a:t>
            </a:r>
            <a:r>
              <a:rPr lang="en-US" sz="2000" b="1" dirty="0" smtClean="0">
                <a:solidFill>
                  <a:srgbClr val="000099"/>
                </a:solidFill>
                <a:latin typeface="Calibri" pitchFamily="34" charset="0"/>
              </a:rPr>
              <a:t>D</a:t>
            </a:r>
            <a:r>
              <a:rPr lang="en-US" sz="2000" b="1" baseline="-25000" dirty="0" smtClean="0">
                <a:solidFill>
                  <a:srgbClr val="000099"/>
                </a:solidFill>
                <a:latin typeface="Calibri" pitchFamily="34" charset="0"/>
              </a:rPr>
              <a:t>t</a:t>
            </a:r>
            <a:r>
              <a:rPr lang="el-GR" sz="2000" b="1" baseline="-25000" dirty="0" smtClean="0">
                <a:solidFill>
                  <a:srgbClr val="009900"/>
                </a:solidFill>
                <a:latin typeface="Calibri" pitchFamily="34" charset="0"/>
              </a:rPr>
              <a:t> </a:t>
            </a:r>
            <a:r>
              <a:rPr lang="el-GR" sz="2000" b="1" dirty="0" smtClean="0">
                <a:solidFill>
                  <a:srgbClr val="000099"/>
                </a:solidFill>
                <a:latin typeface="Calibri" pitchFamily="34" charset="0"/>
              </a:rPr>
              <a:t>- </a:t>
            </a:r>
            <a:r>
              <a:rPr lang="en-US" sz="2000" b="1" dirty="0">
                <a:solidFill>
                  <a:srgbClr val="009900"/>
                </a:solidFill>
                <a:latin typeface="Calibri" pitchFamily="34" charset="0"/>
              </a:rPr>
              <a:t>F</a:t>
            </a:r>
            <a:r>
              <a:rPr lang="en-US" sz="2000" b="1" baseline="-25000" dirty="0">
                <a:solidFill>
                  <a:srgbClr val="009900"/>
                </a:solidFill>
                <a:latin typeface="Calibri" pitchFamily="34" charset="0"/>
              </a:rPr>
              <a:t>t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).</a:t>
            </a:r>
            <a:r>
              <a:rPr lang="el-GR" sz="2000" b="1" dirty="0" smtClean="0">
                <a:solidFill>
                  <a:srgbClr val="FF9900"/>
                </a:solidFill>
                <a:latin typeface="Calibri" pitchFamily="34" charset="0"/>
              </a:rPr>
              <a:t> </a:t>
            </a:r>
          </a:p>
          <a:p>
            <a:pPr marL="1257300" lvl="2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sz="2000" b="1" dirty="0" smtClean="0">
                <a:solidFill>
                  <a:srgbClr val="FF9900"/>
                </a:solidFill>
                <a:latin typeface="Calibri" pitchFamily="34" charset="0"/>
              </a:rPr>
              <a:t>α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είναι ο </a:t>
            </a:r>
            <a:r>
              <a:rPr lang="el-GR" sz="2000" b="1" dirty="0">
                <a:solidFill>
                  <a:srgbClr val="FF9900"/>
                </a:solidFill>
                <a:latin typeface="Calibri" pitchFamily="34" charset="0"/>
              </a:rPr>
              <a:t>συντελεστής της εκθετικής εξομάλυνσης για το επίπεδο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.</a:t>
            </a:r>
          </a:p>
          <a:p>
            <a:pPr marL="1257300" lvl="2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β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 είναι ο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συντελεστής της εκθετικής εξομάλυνσης για την τάση</a:t>
            </a:r>
            <a:r>
              <a:rPr lang="el-GR" sz="2000" dirty="0">
                <a:solidFill>
                  <a:srgbClr val="000099"/>
                </a:solidFill>
                <a:latin typeface="Calibri" pitchFamily="34" charset="0"/>
              </a:rPr>
              <a:t>.</a:t>
            </a:r>
            <a:endParaRPr lang="en-US" sz="2000" dirty="0">
              <a:solidFill>
                <a:srgbClr val="000099"/>
              </a:solidFill>
              <a:latin typeface="Calibri" pitchFamily="34" charset="0"/>
            </a:endParaRPr>
          </a:p>
          <a:p>
            <a:pPr marL="1257300" lvl="2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009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59024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7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7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7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7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Αρχικές εκτιμήσεις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8839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Δεδομένα.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949719"/>
              </p:ext>
            </p:extLst>
          </p:nvPr>
        </p:nvGraphicFramePr>
        <p:xfrm>
          <a:off x="215516" y="1304764"/>
          <a:ext cx="3721100" cy="4860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1828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α/α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Έτος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Ζήτηση [</a:t>
                      </a:r>
                      <a:r>
                        <a:rPr lang="en-US" sz="1100" b="1" u="none" strike="noStrike" dirty="0" err="1">
                          <a:solidFill>
                            <a:srgbClr val="000099"/>
                          </a:solidFill>
                          <a:effectLst/>
                        </a:rPr>
                        <a:t>D</a:t>
                      </a:r>
                      <a:r>
                        <a:rPr lang="en-US" sz="1100" b="1" u="none" strike="noStrike" baseline="-25000" dirty="0" err="1">
                          <a:solidFill>
                            <a:srgbClr val="000099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i="0" u="none" strike="noStrike" dirty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2000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290,2</a:t>
                      </a: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>
                          <a:effectLst/>
                        </a:rPr>
                        <a:t>2001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280,3</a:t>
                      </a: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2002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2</a:t>
                      </a:r>
                      <a:r>
                        <a:rPr lang="en-US" sz="1100" b="1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68,5</a:t>
                      </a:r>
                      <a:endParaRPr lang="el-GR" sz="1100" b="1" i="0" u="none" strike="noStrike" dirty="0" smtClean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257,3</a:t>
                      </a:r>
                      <a:endParaRPr lang="el-GR" sz="1100" b="1" i="0" u="none" strike="noStrike" dirty="0" smtClean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 smtClean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2004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289,8</a:t>
                      </a: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 smtClean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269,7</a:t>
                      </a: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267,7</a:t>
                      </a: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279,8</a:t>
                      </a: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6524"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Πρόβλεψη από εδώ και πέρα</a:t>
                      </a: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99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3936616" y="2708920"/>
            <a:ext cx="5203566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1500" dirty="0" smtClean="0">
                <a:solidFill>
                  <a:srgbClr val="000099"/>
                </a:solidFill>
                <a:latin typeface="Calibri" pitchFamily="34" charset="0"/>
              </a:rPr>
              <a:t>Για να εκκινήσει η τεχνική απαιτούνται δύο </a:t>
            </a:r>
            <a:r>
              <a:rPr lang="el-GR" sz="1500" dirty="0" smtClean="0">
                <a:solidFill>
                  <a:srgbClr val="009900"/>
                </a:solidFill>
                <a:latin typeface="Calibri" pitchFamily="34" charset="0"/>
              </a:rPr>
              <a:t>αρχικές εκτιμήσεις</a:t>
            </a:r>
            <a:r>
              <a:rPr lang="el-GR" sz="1500" dirty="0" smtClean="0">
                <a:solidFill>
                  <a:srgbClr val="000099"/>
                </a:solidFill>
                <a:latin typeface="Calibri" pitchFamily="34" charset="0"/>
              </a:rPr>
              <a:t>, για το επίπεδο και την κλίση αντίστοιχα (με οποιοδήποτε τρόπο).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180953" y="1468422"/>
                <a:ext cx="2934458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l-GR" b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1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l-GR" b="1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</m:d>
                      <m:sSub>
                        <m:sSub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0953" y="1468422"/>
                <a:ext cx="2934458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896036" y="2143041"/>
                <a:ext cx="3504293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𝑮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l-GR" b="1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1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𝜷</m:t>
                      </m:r>
                      <m:d>
                        <m:d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b>
                          </m:sSub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el-GR" b="1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𝜷</m:t>
                          </m:r>
                        </m:e>
                      </m:d>
                      <m:sSub>
                        <m:sSub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𝑮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036" y="2143041"/>
                <a:ext cx="3504293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796136" y="783723"/>
                <a:ext cx="1555041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l-GR" b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l-GR" b="1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𝑮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783723"/>
                <a:ext cx="1555041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365671" y="3839999"/>
                <a:ext cx="4778329" cy="11772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0"/>
                  </a:spcBef>
                  <a:buClr>
                    <a:srgbClr val="000099"/>
                  </a:buClr>
                </a:pPr>
                <a:r>
                  <a:rPr lang="el-GR" sz="1500" dirty="0" smtClean="0">
                    <a:solidFill>
                      <a:srgbClr val="000099"/>
                    </a:solidFill>
                    <a:latin typeface="Calibri" pitchFamily="34" charset="0"/>
                  </a:rPr>
                  <a:t>Εδώ, έστω ότι για το 2008:</a:t>
                </a:r>
              </a:p>
              <a:p>
                <a:pPr marL="285750" indent="-285750" algn="just">
                  <a:lnSpc>
                    <a:spcPct val="150000"/>
                  </a:lnSpc>
                  <a:spcBef>
                    <a:spcPts val="0"/>
                  </a:spcBef>
                  <a:buClr>
                    <a:srgbClr val="000099"/>
                  </a:buClr>
                  <a:buFontTx/>
                  <a:buChar char="-"/>
                </a:pPr>
                <a:r>
                  <a:rPr lang="el-GR" sz="1500" b="1" dirty="0" smtClean="0">
                    <a:solidFill>
                      <a:srgbClr val="000099"/>
                    </a:solidFill>
                    <a:latin typeface="Calibri" pitchFamily="34" charset="0"/>
                  </a:rPr>
                  <a:t>Επίπεδο: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600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l-GR" sz="1600" b="1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l-GR" sz="1600" b="1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0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𝟐𝟕𝟓</m:t>
                    </m:r>
                    <m:r>
                      <a:rPr lang="en-US" sz="1600" b="1" i="0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600" b="1" i="0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US" sz="1600" dirty="0" smtClean="0">
                    <a:solidFill>
                      <a:srgbClr val="000099"/>
                    </a:solidFill>
                    <a:latin typeface="Calibri" pitchFamily="34" charset="0"/>
                  </a:rPr>
                  <a:t>(</a:t>
                </a:r>
                <a:r>
                  <a:rPr lang="el-GR" sz="1600" dirty="0" smtClean="0">
                    <a:solidFill>
                      <a:srgbClr val="000099"/>
                    </a:solidFill>
                    <a:latin typeface="Calibri" pitchFamily="34" charset="0"/>
                  </a:rPr>
                  <a:t>μέση τιμή ετών 2000 έως 2007).</a:t>
                </a: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5671" y="3839999"/>
                <a:ext cx="4778329" cy="1177245"/>
              </a:xfrm>
              <a:prstGeom prst="rect">
                <a:avLst/>
              </a:prstGeom>
              <a:blipFill rotWithShape="0">
                <a:blip r:embed="rId5"/>
                <a:stretch>
                  <a:fillRect l="-510" r="-765" b="-259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ounded Rectangle 1"/>
          <p:cNvSpPr/>
          <p:nvPr/>
        </p:nvSpPr>
        <p:spPr bwMode="auto">
          <a:xfrm>
            <a:off x="1511660" y="1952836"/>
            <a:ext cx="648072" cy="3672408"/>
          </a:xfrm>
          <a:prstGeom prst="roundRect">
            <a:avLst/>
          </a:prstGeom>
          <a:solidFill>
            <a:schemeClr val="accent3">
              <a:lumMod val="20000"/>
              <a:lumOff val="80000"/>
              <a:alpha val="25000"/>
            </a:schemeClr>
          </a:solidFill>
          <a:ln w="127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6" name="Straight Arrow Connector 5"/>
          <p:cNvCxnSpPr>
            <a:endCxn id="20" idx="1"/>
          </p:cNvCxnSpPr>
          <p:nvPr/>
        </p:nvCxnSpPr>
        <p:spPr bwMode="auto">
          <a:xfrm>
            <a:off x="2195736" y="3573016"/>
            <a:ext cx="2169935" cy="8556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99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Rounded Rectangle 21"/>
          <p:cNvSpPr/>
          <p:nvPr/>
        </p:nvSpPr>
        <p:spPr bwMode="auto">
          <a:xfrm>
            <a:off x="1511660" y="4761148"/>
            <a:ext cx="648072" cy="884828"/>
          </a:xfrm>
          <a:prstGeom prst="roundRect">
            <a:avLst/>
          </a:prstGeom>
          <a:solidFill>
            <a:schemeClr val="accent3">
              <a:lumMod val="20000"/>
              <a:lumOff val="80000"/>
              <a:alpha val="25000"/>
            </a:schemeClr>
          </a:solidFill>
          <a:ln w="1270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25" name="Straight Arrow Connector 24"/>
          <p:cNvCxnSpPr>
            <a:stCxn id="22" idx="3"/>
          </p:cNvCxnSpPr>
          <p:nvPr/>
        </p:nvCxnSpPr>
        <p:spPr bwMode="auto">
          <a:xfrm>
            <a:off x="2159732" y="5203562"/>
            <a:ext cx="220593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391980" y="4904006"/>
                <a:ext cx="4644516" cy="8771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 algn="just">
                  <a:lnSpc>
                    <a:spcPct val="150000"/>
                  </a:lnSpc>
                  <a:spcBef>
                    <a:spcPts val="0"/>
                  </a:spcBef>
                  <a:buClr>
                    <a:srgbClr val="000099"/>
                  </a:buClr>
                  <a:buFontTx/>
                  <a:buChar char="-"/>
                </a:pPr>
                <a:r>
                  <a:rPr lang="el-GR" sz="1500" b="1" dirty="0" smtClean="0">
                    <a:solidFill>
                      <a:srgbClr val="000099"/>
                    </a:solidFill>
                    <a:latin typeface="Calibri" pitchFamily="34" charset="0"/>
                  </a:rPr>
                  <a:t>Κλίση: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600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𝑮</m:t>
                        </m:r>
                      </m:e>
                      <m:sub>
                        <m:r>
                          <a:rPr lang="el-GR" sz="1600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l-GR" sz="1600" b="1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1600" b="1" i="0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𝟏𝟐</m:t>
                    </m:r>
                    <m:r>
                      <a:rPr lang="el-GR" sz="1600" b="1" i="0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l-GR" sz="1600" b="1" i="0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l-GR" sz="1600" dirty="0" smtClean="0">
                    <a:solidFill>
                      <a:srgbClr val="000099"/>
                    </a:solidFill>
                    <a:latin typeface="Calibri" pitchFamily="34" charset="0"/>
                  </a:rPr>
                  <a:t>(διαφορά ζήτησης 2007 και 2006).</a:t>
                </a:r>
                <a:endParaRPr lang="el-GR" dirty="0">
                  <a:solidFill>
                    <a:srgbClr val="000099"/>
                  </a:solidFill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980" y="4904006"/>
                <a:ext cx="4644516" cy="877163"/>
              </a:xfrm>
              <a:prstGeom prst="rect">
                <a:avLst/>
              </a:prstGeom>
              <a:blipFill rotWithShape="0">
                <a:blip r:embed="rId6"/>
                <a:stretch>
                  <a:fillRect l="-525" r="-787" b="-41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557262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0" grpId="0" animBg="1"/>
      <p:bldP spid="2" grpId="0" animBg="1"/>
      <p:bldP spid="22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8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8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8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Παράδειγμα εφαρμογής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8839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Εκθετική εξομάλυνση (παράμετροι: </a:t>
            </a:r>
            <a:r>
              <a:rPr lang="el-GR" sz="2000" b="1" dirty="0" smtClean="0">
                <a:solidFill>
                  <a:srgbClr val="000099"/>
                </a:solidFill>
                <a:latin typeface="Calibri" pitchFamily="34" charset="0"/>
              </a:rPr>
              <a:t>α=0,8</a:t>
            </a:r>
            <a:r>
              <a:rPr lang="en-US" sz="2000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και </a:t>
            </a:r>
            <a:r>
              <a:rPr lang="el-GR" sz="2000" b="1" dirty="0" smtClean="0">
                <a:solidFill>
                  <a:srgbClr val="000099"/>
                </a:solidFill>
                <a:latin typeface="Calibri" pitchFamily="34" charset="0"/>
              </a:rPr>
              <a:t>β=0,</a:t>
            </a:r>
            <a:r>
              <a:rPr lang="en-US" sz="2000" b="1" dirty="0" smtClean="0">
                <a:solidFill>
                  <a:srgbClr val="000099"/>
                </a:solidFill>
                <a:latin typeface="Calibri" pitchFamily="34" charset="0"/>
              </a:rPr>
              <a:t>4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191632"/>
              </p:ext>
            </p:extLst>
          </p:nvPr>
        </p:nvGraphicFramePr>
        <p:xfrm>
          <a:off x="130387" y="2712098"/>
          <a:ext cx="4536504" cy="3707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16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16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4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8887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α/α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Έτος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Ζήτηση [</a:t>
                      </a:r>
                      <a:r>
                        <a:rPr lang="en-US" sz="1100" b="1" u="none" strike="noStrike" dirty="0" err="1">
                          <a:solidFill>
                            <a:srgbClr val="000099"/>
                          </a:solidFill>
                          <a:effectLst/>
                        </a:rPr>
                        <a:t>D</a:t>
                      </a:r>
                      <a:r>
                        <a:rPr lang="en-US" sz="1100" b="1" u="none" strike="noStrike" baseline="-25000" dirty="0" err="1">
                          <a:solidFill>
                            <a:srgbClr val="000099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Πρόβλεψη [</a:t>
                      </a:r>
                      <a:r>
                        <a:rPr lang="en-US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F</a:t>
                      </a:r>
                      <a:r>
                        <a:rPr lang="en-US" sz="1100" b="1" u="none" strike="noStrike" baseline="-25000" dirty="0">
                          <a:solidFill>
                            <a:srgbClr val="009900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Επίπεδο [</a:t>
                      </a:r>
                      <a:r>
                        <a:rPr lang="en-US" sz="1100" b="1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S</a:t>
                      </a:r>
                      <a:r>
                        <a:rPr lang="en-US" sz="1100" b="1" u="none" strike="noStrike" baseline="-25000" dirty="0" smtClean="0">
                          <a:solidFill>
                            <a:schemeClr val="bg2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 smtClean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Κλίση [</a:t>
                      </a:r>
                      <a:r>
                        <a:rPr lang="en-US" sz="1100" b="1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G</a:t>
                      </a:r>
                      <a:r>
                        <a:rPr lang="en-US" sz="1100" b="1" u="none" strike="noStrike" baseline="-25000" dirty="0" smtClean="0">
                          <a:solidFill>
                            <a:schemeClr val="bg2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 smtClean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Σφάλμα [</a:t>
                      </a:r>
                      <a:r>
                        <a:rPr lang="en-US" sz="11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en-US" sz="11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l-GR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dirty="0" smtClean="0">
                          <a:effectLst/>
                        </a:rPr>
                        <a:t>2008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chemeClr val="bg1">
                            <a:lumMod val="40000"/>
                            <a:lumOff val="6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 smtClean="0">
                          <a:effectLst/>
                        </a:rPr>
                        <a:t>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 smtClean="0">
                          <a:effectLst/>
                        </a:rPr>
                        <a:t>200</a:t>
                      </a:r>
                      <a:r>
                        <a:rPr lang="en-US" sz="1100" u="none" strike="noStrike" dirty="0" smtClean="0">
                          <a:effectLst/>
                        </a:rPr>
                        <a:t>9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i="0" u="none" strike="noStrike" dirty="0" smtClean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2011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i="0" u="none" strike="noStrike" dirty="0" smtClean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374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Σύνολο</a:t>
                      </a: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644517" y="1252695"/>
            <a:ext cx="442798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1500" dirty="0" smtClean="0">
                <a:solidFill>
                  <a:srgbClr val="000099"/>
                </a:solidFill>
                <a:latin typeface="Calibri" pitchFamily="34" charset="0"/>
              </a:rPr>
              <a:t>Για να εκκινήσει η τεχνική απαιτούνται δύο </a:t>
            </a:r>
            <a:r>
              <a:rPr lang="el-GR" sz="1500" dirty="0" smtClean="0">
                <a:solidFill>
                  <a:srgbClr val="009900"/>
                </a:solidFill>
                <a:latin typeface="Calibri" pitchFamily="34" charset="0"/>
              </a:rPr>
              <a:t>αρχικές εκτιμήσεις</a:t>
            </a:r>
            <a:r>
              <a:rPr lang="el-GR" sz="1500" dirty="0" smtClean="0">
                <a:solidFill>
                  <a:srgbClr val="000099"/>
                </a:solidFill>
                <a:latin typeface="Calibri" pitchFamily="34" charset="0"/>
              </a:rPr>
              <a:t>, για το επίπεδο και την κλίση.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03778" y="1353628"/>
                <a:ext cx="2934458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l-GR" b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1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l-GR" b="1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</m:d>
                      <m:sSub>
                        <m:sSub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778" y="1353628"/>
                <a:ext cx="2934458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012419" y="1952836"/>
                <a:ext cx="4127763" cy="12505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0"/>
                  </a:spcBef>
                  <a:buClr>
                    <a:srgbClr val="000099"/>
                  </a:buClr>
                </a:pPr>
                <a:r>
                  <a:rPr lang="el-GR" sz="1500" dirty="0" smtClean="0">
                    <a:solidFill>
                      <a:srgbClr val="000099"/>
                    </a:solidFill>
                    <a:latin typeface="Calibri" pitchFamily="34" charset="0"/>
                  </a:rPr>
                  <a:t>Εδώ, έστω ότι:</a:t>
                </a:r>
              </a:p>
              <a:p>
                <a:pPr marL="285750" indent="-285750" algn="just">
                  <a:lnSpc>
                    <a:spcPct val="150000"/>
                  </a:lnSpc>
                  <a:spcBef>
                    <a:spcPts val="0"/>
                  </a:spcBef>
                  <a:buClr>
                    <a:srgbClr val="000099"/>
                  </a:buClr>
                  <a:buFontTx/>
                  <a:buChar char="-"/>
                </a:pPr>
                <a:r>
                  <a:rPr lang="el-GR" sz="1500" b="1" dirty="0" smtClean="0">
                    <a:solidFill>
                      <a:srgbClr val="000099"/>
                    </a:solidFill>
                    <a:latin typeface="Calibri" pitchFamily="34" charset="0"/>
                  </a:rPr>
                  <a:t>Επίπεδο: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l-GR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l-GR" b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0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𝟐𝟕𝟓</m:t>
                    </m:r>
                    <m:r>
                      <a:rPr lang="en-US" b="1" i="0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1" i="0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endParaRPr lang="el-GR" sz="1600" dirty="0" smtClean="0">
                  <a:solidFill>
                    <a:schemeClr val="bg2"/>
                  </a:solidFill>
                  <a:latin typeface="Calibri" pitchFamily="34" charset="0"/>
                </a:endParaRPr>
              </a:p>
              <a:p>
                <a:pPr marL="285750" indent="-285750" algn="just">
                  <a:lnSpc>
                    <a:spcPct val="150000"/>
                  </a:lnSpc>
                  <a:spcBef>
                    <a:spcPts val="0"/>
                  </a:spcBef>
                  <a:buClr>
                    <a:srgbClr val="000099"/>
                  </a:buClr>
                  <a:buFontTx/>
                  <a:buChar char="-"/>
                </a:pPr>
                <a:r>
                  <a:rPr lang="el-GR" sz="1600" b="1" dirty="0" smtClean="0">
                    <a:solidFill>
                      <a:srgbClr val="000099"/>
                    </a:solidFill>
                    <a:latin typeface="Calibri" pitchFamily="34" charset="0"/>
                  </a:rPr>
                  <a:t>Κλίση: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𝑮</m:t>
                        </m:r>
                      </m:e>
                      <m:sub>
                        <m:r>
                          <a:rPr lang="el-GR" b="1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l-GR" b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b="1" i="0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𝟏𝟐</m:t>
                    </m:r>
                    <m:r>
                      <a:rPr lang="el-GR" b="1" i="0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l-GR" b="1" i="0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l-GR" sz="1600" dirty="0" smtClean="0">
                  <a:solidFill>
                    <a:schemeClr val="bg2"/>
                  </a:solidFill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2419" y="1952836"/>
                <a:ext cx="4127763" cy="1250599"/>
              </a:xfrm>
              <a:prstGeom prst="rect">
                <a:avLst/>
              </a:prstGeom>
              <a:blipFill rotWithShape="0">
                <a:blip r:embed="rId3"/>
                <a:stretch>
                  <a:fillRect l="-739" b="-1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4630887" y="3170213"/>
            <a:ext cx="4405607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1500" dirty="0" smtClean="0">
                <a:solidFill>
                  <a:srgbClr val="000099"/>
                </a:solidFill>
                <a:latin typeface="Calibri" pitchFamily="34" charset="0"/>
              </a:rPr>
              <a:t>Η </a:t>
            </a:r>
            <a:r>
              <a:rPr lang="el-GR" sz="1500" b="1" dirty="0" smtClean="0">
                <a:solidFill>
                  <a:srgbClr val="009900"/>
                </a:solidFill>
                <a:latin typeface="Calibri" pitchFamily="34" charset="0"/>
              </a:rPr>
              <a:t>πρόβλεψη</a:t>
            </a:r>
            <a:r>
              <a:rPr lang="el-GR" sz="1500" dirty="0" smtClean="0">
                <a:solidFill>
                  <a:srgbClr val="000099"/>
                </a:solidFill>
                <a:latin typeface="Calibri" pitchFamily="34" charset="0"/>
              </a:rPr>
              <a:t> για την περίοδο </a:t>
            </a:r>
            <a:r>
              <a:rPr lang="en-US" sz="1500" dirty="0" smtClean="0">
                <a:solidFill>
                  <a:srgbClr val="000099"/>
                </a:solidFill>
                <a:latin typeface="Calibri" pitchFamily="34" charset="0"/>
              </a:rPr>
              <a:t>t=</a:t>
            </a:r>
            <a:r>
              <a:rPr lang="el-GR" sz="1500" dirty="0" smtClean="0">
                <a:solidFill>
                  <a:srgbClr val="000099"/>
                </a:solidFill>
                <a:latin typeface="Calibri" pitchFamily="34" charset="0"/>
              </a:rPr>
              <a:t>1:</a:t>
            </a:r>
            <a:endParaRPr lang="en-US" sz="1500" dirty="0" smtClean="0">
              <a:solidFill>
                <a:srgbClr val="000099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942972" y="3623328"/>
                <a:ext cx="410035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l-GR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l-GR" b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l-GR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l-GR" b="0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l-GR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l-GR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l-GR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=275,4+12,1=</m:t>
                      </m:r>
                      <m:r>
                        <a:rPr lang="el-GR" b="1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𝟐𝟖𝟕</m:t>
                      </m:r>
                      <m:r>
                        <a:rPr lang="el-GR" b="1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1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2972" y="3623328"/>
                <a:ext cx="4100353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2733260" y="3158771"/>
            <a:ext cx="53572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100" dirty="0" smtClean="0">
                <a:solidFill>
                  <a:schemeClr val="bg2"/>
                </a:solidFill>
                <a:latin typeface="+mn-lt"/>
              </a:rPr>
              <a:t>275,4</a:t>
            </a:r>
            <a:endParaRPr lang="el-GR" sz="11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967330" y="3157832"/>
            <a:ext cx="58862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100" b="1" dirty="0" smtClean="0">
                <a:solidFill>
                  <a:srgbClr val="009900"/>
                </a:solidFill>
                <a:latin typeface="+mn-lt"/>
              </a:rPr>
              <a:t>287,5</a:t>
            </a:r>
            <a:endParaRPr lang="el-GR" sz="1100" b="1" dirty="0">
              <a:solidFill>
                <a:srgbClr val="009900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644516" y="4761148"/>
            <a:ext cx="4416635" cy="807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1500" dirty="0" smtClean="0">
                <a:solidFill>
                  <a:srgbClr val="000099"/>
                </a:solidFill>
                <a:latin typeface="Calibri" pitchFamily="34" charset="0"/>
              </a:rPr>
              <a:t>Η </a:t>
            </a:r>
            <a:r>
              <a:rPr lang="el-GR" sz="1500" b="1" dirty="0" smtClean="0">
                <a:solidFill>
                  <a:srgbClr val="000099"/>
                </a:solidFill>
                <a:latin typeface="Calibri" pitchFamily="34" charset="0"/>
              </a:rPr>
              <a:t>πραγματική ζήτηση </a:t>
            </a:r>
            <a:r>
              <a:rPr lang="el-GR" sz="1500" dirty="0" smtClean="0">
                <a:solidFill>
                  <a:srgbClr val="000099"/>
                </a:solidFill>
                <a:latin typeface="Calibri" pitchFamily="34" charset="0"/>
              </a:rPr>
              <a:t>για την περίοδο </a:t>
            </a:r>
            <a:r>
              <a:rPr lang="en-US" sz="1500" dirty="0" smtClean="0">
                <a:solidFill>
                  <a:srgbClr val="000099"/>
                </a:solidFill>
                <a:latin typeface="Calibri" pitchFamily="34" charset="0"/>
              </a:rPr>
              <a:t>t=</a:t>
            </a:r>
            <a:r>
              <a:rPr lang="el-GR" sz="1500" dirty="0" smtClean="0">
                <a:solidFill>
                  <a:srgbClr val="000099"/>
                </a:solidFill>
                <a:latin typeface="Calibri" pitchFamily="34" charset="0"/>
              </a:rPr>
              <a:t>1: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endParaRPr lang="en-US" sz="1600" dirty="0" smtClean="0">
              <a:solidFill>
                <a:srgbClr val="000099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932040" y="5142674"/>
                <a:ext cx="137691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sz="1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l-GR" sz="1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600" b="0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1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𝟐𝟓𝟕</m:t>
                      </m:r>
                      <m:r>
                        <a:rPr lang="el-GR" sz="1600" b="1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1600" b="1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l-GR" sz="16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5142674"/>
                <a:ext cx="1376915" cy="33855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4630887" y="5547125"/>
            <a:ext cx="454962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1500" dirty="0" smtClean="0">
                <a:solidFill>
                  <a:srgbClr val="000099"/>
                </a:solidFill>
                <a:latin typeface="Calibri" pitchFamily="34" charset="0"/>
              </a:rPr>
              <a:t>Το </a:t>
            </a:r>
            <a:r>
              <a:rPr lang="el-GR" sz="1500" b="1" dirty="0" smtClean="0">
                <a:solidFill>
                  <a:srgbClr val="FF0000"/>
                </a:solidFill>
                <a:latin typeface="Calibri" pitchFamily="34" charset="0"/>
              </a:rPr>
              <a:t>σφάλμα πρόβλεψης </a:t>
            </a:r>
            <a:r>
              <a:rPr lang="el-GR" sz="1500" dirty="0" smtClean="0">
                <a:solidFill>
                  <a:srgbClr val="000099"/>
                </a:solidFill>
                <a:latin typeface="Calibri" pitchFamily="34" charset="0"/>
              </a:rPr>
              <a:t>για την περίοδο </a:t>
            </a:r>
            <a:r>
              <a:rPr lang="en-US" sz="1500" dirty="0" smtClean="0">
                <a:solidFill>
                  <a:srgbClr val="000099"/>
                </a:solidFill>
                <a:latin typeface="Calibri" pitchFamily="34" charset="0"/>
              </a:rPr>
              <a:t>t=</a:t>
            </a:r>
            <a:r>
              <a:rPr lang="el-GR" sz="1500" dirty="0" smtClean="0">
                <a:solidFill>
                  <a:srgbClr val="000099"/>
                </a:solidFill>
                <a:latin typeface="Calibri" pitchFamily="34" charset="0"/>
              </a:rPr>
              <a:t>1:</a:t>
            </a:r>
            <a:endParaRPr lang="el-GR" sz="1500" dirty="0">
              <a:solidFill>
                <a:srgbClr val="000099"/>
              </a:solidFill>
              <a:latin typeface="Calibri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endParaRPr lang="en-US" sz="1500" dirty="0">
              <a:solidFill>
                <a:srgbClr val="000099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932040" y="5903984"/>
                <a:ext cx="288104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l-GR" sz="160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l-GR" sz="16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l-GR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b>
                            <m:r>
                              <a:rPr lang="el-GR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16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6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el-GR" sz="16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l-GR" sz="16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l-GR" sz="1600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l-GR" sz="1600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1600" b="0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160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257,2</m:t>
                    </m:r>
                  </m:oMath>
                </a14:m>
                <a:r>
                  <a:rPr lang="el-GR" sz="1600" dirty="0" smtClean="0">
                    <a:solidFill>
                      <a:srgbClr val="000099"/>
                    </a:solidFill>
                  </a:rPr>
                  <a:t> - 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l-GR" sz="1600" b="0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87,5</m:t>
                    </m:r>
                  </m:oMath>
                </a14:m>
                <a:endParaRPr lang="el-GR" sz="1600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5903984"/>
                <a:ext cx="2881045" cy="338554"/>
              </a:xfrm>
              <a:prstGeom prst="rect">
                <a:avLst/>
              </a:prstGeom>
              <a:blipFill rotWithShape="0">
                <a:blip r:embed="rId6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4980130" y="6249845"/>
                <a:ext cx="132081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b>
                          <m:r>
                            <a:rPr lang="el-GR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l-GR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𝟑𝟎</m:t>
                      </m:r>
                      <m:r>
                        <a:rPr lang="el-GR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l-GR" sz="1600" b="1" i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0130" y="6249845"/>
                <a:ext cx="1320811" cy="33855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/>
          <p:cNvSpPr/>
          <p:nvPr/>
        </p:nvSpPr>
        <p:spPr>
          <a:xfrm>
            <a:off x="4033970" y="3158771"/>
            <a:ext cx="55976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100" b="1" dirty="0" smtClean="0">
                <a:solidFill>
                  <a:srgbClr val="FF0000"/>
                </a:solidFill>
                <a:latin typeface="+mn-lt"/>
              </a:rPr>
              <a:t>-30,3</a:t>
            </a:r>
            <a:endParaRPr lang="el-GR" sz="1100" b="1" dirty="0">
              <a:solidFill>
                <a:srgbClr val="FF00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403778" y="2008544"/>
                <a:ext cx="3504293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𝑮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l-GR" b="1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1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𝜷</m:t>
                      </m:r>
                      <m:d>
                        <m:d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b>
                          </m:sSub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el-GR" b="1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𝜷</m:t>
                          </m:r>
                        </m:e>
                      </m:d>
                      <m:sSub>
                        <m:sSub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𝑮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778" y="2008544"/>
                <a:ext cx="3504293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6915819" y="754768"/>
                <a:ext cx="1555041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l-GR" b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l-GR" b="1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𝑮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5819" y="754768"/>
                <a:ext cx="1555041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3383146" y="3165266"/>
            <a:ext cx="4587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100" dirty="0" smtClean="0">
                <a:solidFill>
                  <a:schemeClr val="bg2"/>
                </a:solidFill>
                <a:latin typeface="+mn-lt"/>
              </a:rPr>
              <a:t>12,1</a:t>
            </a:r>
            <a:endParaRPr lang="el-GR" sz="11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211392" y="3151037"/>
            <a:ext cx="58862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100" b="1" dirty="0" smtClean="0">
                <a:solidFill>
                  <a:srgbClr val="000099"/>
                </a:solidFill>
                <a:latin typeface="+mn-lt"/>
              </a:rPr>
              <a:t>257,2</a:t>
            </a:r>
            <a:endParaRPr lang="el-GR" sz="1100" b="1" dirty="0">
              <a:solidFill>
                <a:srgbClr val="0000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6679247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5" grpId="0"/>
      <p:bldP spid="16" grpId="0" animBg="1"/>
      <p:bldP spid="6" grpId="0"/>
      <p:bldP spid="22" grpId="0"/>
      <p:bldP spid="26" grpId="0"/>
      <p:bldP spid="27" grpId="0" animBg="1"/>
      <p:bldP spid="7" grpId="0"/>
      <p:bldP spid="28" grpId="0" animBg="1"/>
      <p:bldP spid="29" grpId="0" animBg="1"/>
      <p:bldP spid="30" grpId="0"/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9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19" name="Slide Number Placeholder 7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54CBF3-0A1C-45F4-B351-D20D60ECA68A}" type="slidenum">
              <a:rPr lang="el-GR" smtClean="0">
                <a:solidFill>
                  <a:srgbClr val="003399"/>
                </a:solidFill>
              </a:rPr>
              <a:pPr/>
              <a:t>9</a:t>
            </a:fld>
            <a:endParaRPr lang="el-GR" dirty="0">
              <a:solidFill>
                <a:srgbClr val="003399"/>
              </a:solidFill>
            </a:endParaRP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8686755" y="6581775"/>
            <a:ext cx="45724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30C58E6-98C0-4072-8B26-9045EAD48514}" type="slidenum">
              <a:rPr lang="el-GR" sz="1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9</a:t>
            </a:fld>
            <a:endParaRPr lang="el-GR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ktangel 32"/>
          <p:cNvSpPr>
            <a:spLocks noChangeArrowheads="1"/>
          </p:cNvSpPr>
          <p:nvPr/>
        </p:nvSpPr>
        <p:spPr bwMode="auto">
          <a:xfrm>
            <a:off x="-3818" y="0"/>
            <a:ext cx="9147818" cy="548680"/>
          </a:xfrm>
          <a:prstGeom prst="rect">
            <a:avLst/>
          </a:prstGeom>
          <a:gradFill>
            <a:gsLst>
              <a:gs pos="0">
                <a:srgbClr val="002060"/>
              </a:gs>
              <a:gs pos="0">
                <a:srgbClr val="000099">
                  <a:alpha val="50000"/>
                </a:srgbClr>
              </a:gs>
              <a:gs pos="100000">
                <a:srgbClr val="002060"/>
              </a:gs>
            </a:gsLst>
            <a:lin ang="16200000" scaled="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kern="0" noProof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99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ＭＳ Ｐゴシック" pitchFamily="-97" charset="-128"/>
              </a:rPr>
              <a:t>Παράδειγμα εφαρμογής</a:t>
            </a:r>
            <a:endParaRPr lang="da-DK" sz="1600" b="1" kern="0" noProof="1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99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21458" y="691390"/>
            <a:ext cx="8839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Εκθετική εξομάλυνση (παράμετροι: </a:t>
            </a:r>
            <a:r>
              <a:rPr lang="el-GR" sz="2000" b="1" dirty="0" smtClean="0">
                <a:solidFill>
                  <a:srgbClr val="000099"/>
                </a:solidFill>
                <a:latin typeface="Calibri" pitchFamily="34" charset="0"/>
              </a:rPr>
              <a:t>α=0,8</a:t>
            </a:r>
            <a:r>
              <a:rPr lang="en-US" sz="2000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και </a:t>
            </a:r>
            <a:r>
              <a:rPr lang="el-GR" sz="2000" b="1" dirty="0" smtClean="0">
                <a:solidFill>
                  <a:srgbClr val="000099"/>
                </a:solidFill>
                <a:latin typeface="Calibri" pitchFamily="34" charset="0"/>
              </a:rPr>
              <a:t>β=0,4</a:t>
            </a:r>
            <a:r>
              <a:rPr lang="el-GR" sz="2000" dirty="0" smtClean="0">
                <a:solidFill>
                  <a:srgbClr val="000099"/>
                </a:solidFill>
                <a:latin typeface="Calibri" pitchFamily="34" charset="0"/>
              </a:rPr>
              <a:t>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30387" y="2712098"/>
          <a:ext cx="4536504" cy="3707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16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16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4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8887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α/α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Έτος</a:t>
                      </a:r>
                      <a:endParaRPr lang="el-GR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Ζήτηση [</a:t>
                      </a:r>
                      <a:r>
                        <a:rPr lang="en-US" sz="1100" b="1" u="none" strike="noStrike" dirty="0" err="1">
                          <a:solidFill>
                            <a:srgbClr val="000099"/>
                          </a:solidFill>
                          <a:effectLst/>
                        </a:rPr>
                        <a:t>D</a:t>
                      </a:r>
                      <a:r>
                        <a:rPr lang="en-US" sz="1100" b="1" u="none" strike="noStrike" baseline="-25000" dirty="0" err="1">
                          <a:solidFill>
                            <a:srgbClr val="000099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Πρόβλεψη [</a:t>
                      </a:r>
                      <a:r>
                        <a:rPr lang="en-US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F</a:t>
                      </a:r>
                      <a:r>
                        <a:rPr lang="en-US" sz="1100" b="1" u="none" strike="noStrike" baseline="-25000" dirty="0">
                          <a:solidFill>
                            <a:srgbClr val="009900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>
                          <a:solidFill>
                            <a:srgbClr val="009900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Επίπεδο [</a:t>
                      </a:r>
                      <a:r>
                        <a:rPr lang="en-US" sz="1100" b="1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S</a:t>
                      </a:r>
                      <a:r>
                        <a:rPr lang="en-US" sz="1100" b="1" u="none" strike="noStrike" baseline="-25000" dirty="0" smtClean="0">
                          <a:solidFill>
                            <a:schemeClr val="bg2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 smtClean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Κλίση [</a:t>
                      </a:r>
                      <a:r>
                        <a:rPr lang="en-US" sz="1100" b="1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G</a:t>
                      </a:r>
                      <a:r>
                        <a:rPr lang="en-US" sz="1100" b="1" u="none" strike="noStrike" baseline="-25000" dirty="0" smtClean="0">
                          <a:solidFill>
                            <a:schemeClr val="bg2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 smtClean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Σφάλμα [</a:t>
                      </a:r>
                      <a:r>
                        <a:rPr lang="en-US" sz="11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en-US" sz="11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t</a:t>
                      </a:r>
                      <a:r>
                        <a:rPr lang="en-US" sz="11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]</a:t>
                      </a:r>
                      <a:endParaRPr lang="en-US" sz="11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l-GR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dirty="0" smtClean="0">
                          <a:effectLst/>
                        </a:rPr>
                        <a:t>2008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chemeClr val="bg1">
                            <a:lumMod val="40000"/>
                            <a:lumOff val="6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 smtClean="0">
                          <a:effectLst/>
                        </a:rPr>
                        <a:t>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dirty="0" smtClean="0">
                          <a:effectLst/>
                        </a:rPr>
                        <a:t>200</a:t>
                      </a:r>
                      <a:r>
                        <a:rPr lang="en-US" sz="1100" u="none" strike="noStrike" dirty="0" smtClean="0">
                          <a:effectLst/>
                        </a:rPr>
                        <a:t>9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i="0" u="none" strike="noStrike" dirty="0" smtClean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2011</a:t>
                      </a:r>
                      <a:endParaRPr lang="el-G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i="0" u="none" strike="noStrike" dirty="0" smtClean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374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100" b="1" u="none" strike="noStrike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Σύνολο</a:t>
                      </a: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644517" y="1252695"/>
            <a:ext cx="4427984" cy="402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1500" dirty="0" smtClean="0">
                <a:solidFill>
                  <a:srgbClr val="000099"/>
                </a:solidFill>
                <a:latin typeface="Calibri" pitchFamily="34" charset="0"/>
              </a:rPr>
              <a:t>Υπολογίζουμε το νέο επίπεδο και τη νέα κλίση.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03778" y="1353628"/>
                <a:ext cx="2934458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l-GR" b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1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l-GR" b="1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</m:d>
                      <m:sSub>
                        <m:sSub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778" y="1353628"/>
                <a:ext cx="2934458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735264" y="1592796"/>
                <a:ext cx="4404919" cy="25622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0"/>
                  </a:spcBef>
                  <a:buClr>
                    <a:srgbClr val="000099"/>
                  </a:buClr>
                </a:pPr>
                <a:r>
                  <a:rPr lang="el-GR" sz="1500" dirty="0" smtClean="0">
                    <a:solidFill>
                      <a:srgbClr val="000099"/>
                    </a:solidFill>
                    <a:latin typeface="Calibri" pitchFamily="34" charset="0"/>
                  </a:rPr>
                  <a:t>Εδώ, έστω ότι:</a:t>
                </a:r>
              </a:p>
              <a:p>
                <a:pPr marL="285750" indent="-285750" algn="just">
                  <a:lnSpc>
                    <a:spcPct val="150000"/>
                  </a:lnSpc>
                  <a:spcBef>
                    <a:spcPts val="0"/>
                  </a:spcBef>
                  <a:buClr>
                    <a:srgbClr val="000099"/>
                  </a:buClr>
                  <a:buFontTx/>
                  <a:buChar char="-"/>
                </a:pPr>
                <a:r>
                  <a:rPr lang="el-GR" sz="1500" b="1" dirty="0" smtClean="0">
                    <a:solidFill>
                      <a:srgbClr val="000099"/>
                    </a:solidFill>
                    <a:latin typeface="Calibri" pitchFamily="34" charset="0"/>
                  </a:rPr>
                  <a:t>Επίπεδο:</a:t>
                </a:r>
              </a:p>
              <a:p>
                <a:pPr algn="just">
                  <a:lnSpc>
                    <a:spcPct val="150000"/>
                  </a:lnSpc>
                  <a:spcBef>
                    <a:spcPts val="0"/>
                  </a:spcBef>
                  <a:buClr>
                    <a:srgbClr val="000099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500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500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l-GR" sz="1500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l-GR" sz="1500" b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5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0,8</m:t>
                      </m:r>
                      <m:r>
                        <a:rPr lang="el-GR" sz="1500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l-GR" sz="15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500" b="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l-GR" sz="15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l-GR" sz="1500" b="0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l-GR" sz="15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1500" b="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l-GR" sz="15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0,8</m:t>
                          </m:r>
                        </m:e>
                      </m:d>
                      <m:sSub>
                        <m:sSubPr>
                          <m:ctrlPr>
                            <a:rPr lang="el-GR" sz="15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5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1500" b="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l-GR" sz="15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sz="1500" b="1" i="0" dirty="0" smtClean="0">
                  <a:solidFill>
                    <a:schemeClr val="bg2"/>
                  </a:solidFill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  <a:spcBef>
                    <a:spcPts val="0"/>
                  </a:spcBef>
                  <a:buClr>
                    <a:srgbClr val="000099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5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500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0,</m:t>
                      </m:r>
                      <m:r>
                        <a:rPr lang="en-US" sz="15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l-GR" sz="1500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sz="15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257,2</m:t>
                      </m:r>
                      <m:r>
                        <a:rPr lang="el-GR" sz="1500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l-GR" sz="150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15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1−0,</m:t>
                          </m:r>
                          <m:r>
                            <a:rPr lang="en-US" sz="15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d>
                      <m:r>
                        <a:rPr lang="el-GR" sz="1500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sz="15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287,5=</m:t>
                      </m:r>
                      <m:r>
                        <a:rPr lang="el-GR" sz="15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𝟐𝟔𝟑</m:t>
                      </m:r>
                      <m:r>
                        <a:rPr lang="el-GR" sz="15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15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l-GR" sz="1600" dirty="0" smtClean="0">
                  <a:solidFill>
                    <a:schemeClr val="bg2"/>
                  </a:solidFill>
                  <a:latin typeface="Calibri" pitchFamily="34" charset="0"/>
                </a:endParaRPr>
              </a:p>
              <a:p>
                <a:pPr marL="285750" indent="-285750" algn="just">
                  <a:lnSpc>
                    <a:spcPct val="150000"/>
                  </a:lnSpc>
                  <a:spcBef>
                    <a:spcPts val="0"/>
                  </a:spcBef>
                  <a:buClr>
                    <a:srgbClr val="000099"/>
                  </a:buClr>
                  <a:buFontTx/>
                  <a:buChar char="-"/>
                </a:pPr>
                <a:r>
                  <a:rPr lang="el-GR" sz="1600" b="1" dirty="0" smtClean="0">
                    <a:solidFill>
                      <a:srgbClr val="000099"/>
                    </a:solidFill>
                    <a:latin typeface="Calibri" pitchFamily="34" charset="0"/>
                  </a:rPr>
                  <a:t>Κλίση: </a:t>
                </a:r>
              </a:p>
              <a:p>
                <a:pPr algn="just">
                  <a:lnSpc>
                    <a:spcPct val="150000"/>
                  </a:lnSpc>
                  <a:spcBef>
                    <a:spcPts val="0"/>
                  </a:spcBef>
                  <a:buClr>
                    <a:srgbClr val="000099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500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500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500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𝑮</m:t>
                          </m:r>
                        </m:e>
                        <m:sub>
                          <m:r>
                            <a:rPr lang="el-GR" sz="1500" b="1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l-GR" sz="1500" b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500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0,</m:t>
                      </m:r>
                      <m:r>
                        <a:rPr lang="el-GR" sz="15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l-GR" sz="1500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l-GR" sz="15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15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500" b="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5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l-GR" sz="15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500" b="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500" b="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500" b="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l-GR" sz="1500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l-GR" sz="15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15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1−0,</m:t>
                          </m:r>
                          <m:r>
                            <a:rPr lang="el-GR" sz="15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sSub>
                        <m:sSubPr>
                          <m:ctrlPr>
                            <a:rPr lang="el-GR" sz="15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5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15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l-GR" sz="15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sz="1500" i="1" dirty="0" smtClean="0">
                  <a:solidFill>
                    <a:schemeClr val="bg2"/>
                  </a:solidFill>
                  <a:latin typeface="Cambria Math" panose="020405030504060302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0"/>
                  </a:spcBef>
                  <a:buClr>
                    <a:srgbClr val="000099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500" b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500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0,</m:t>
                      </m:r>
                      <m:r>
                        <a:rPr lang="el-GR" sz="15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l-GR" sz="1500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l-GR" sz="15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15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263,3−275,4</m:t>
                          </m:r>
                        </m:e>
                      </m:d>
                      <m:r>
                        <a:rPr lang="el-GR" sz="1500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l-GR" sz="15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15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1−0,</m:t>
                          </m:r>
                          <m:r>
                            <a:rPr lang="el-GR" sz="15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l-GR" sz="1500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sz="15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12,1</m:t>
                      </m:r>
                      <m:r>
                        <a:rPr lang="el-GR" sz="1500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5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l-GR" sz="15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1500" b="1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l-GR" sz="1600" dirty="0" smtClean="0">
                  <a:solidFill>
                    <a:schemeClr val="bg2"/>
                  </a:solidFill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5264" y="1592796"/>
                <a:ext cx="4404919" cy="2562240"/>
              </a:xfrm>
              <a:prstGeom prst="rect">
                <a:avLst/>
              </a:prstGeom>
              <a:blipFill rotWithShape="0">
                <a:blip r:embed="rId3"/>
                <a:stretch>
                  <a:fillRect l="-8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4702895" y="4113076"/>
            <a:ext cx="4405607" cy="402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1500" dirty="0" smtClean="0">
                <a:solidFill>
                  <a:srgbClr val="000099"/>
                </a:solidFill>
                <a:latin typeface="Calibri" pitchFamily="34" charset="0"/>
              </a:rPr>
              <a:t>Η </a:t>
            </a:r>
            <a:r>
              <a:rPr lang="el-GR" sz="1500" b="1" dirty="0" smtClean="0">
                <a:solidFill>
                  <a:srgbClr val="009900"/>
                </a:solidFill>
                <a:latin typeface="Calibri" pitchFamily="34" charset="0"/>
              </a:rPr>
              <a:t>πρόβλεψη</a:t>
            </a:r>
            <a:r>
              <a:rPr lang="el-GR" sz="1500" dirty="0" smtClean="0">
                <a:solidFill>
                  <a:srgbClr val="000099"/>
                </a:solidFill>
                <a:latin typeface="Calibri" pitchFamily="34" charset="0"/>
              </a:rPr>
              <a:t> για την περίοδο </a:t>
            </a:r>
            <a:r>
              <a:rPr lang="en-US" sz="1500" dirty="0" smtClean="0">
                <a:solidFill>
                  <a:srgbClr val="000099"/>
                </a:solidFill>
                <a:latin typeface="Calibri" pitchFamily="34" charset="0"/>
              </a:rPr>
              <a:t>t=2</a:t>
            </a:r>
            <a:r>
              <a:rPr lang="el-GR" sz="1500" dirty="0" smtClean="0">
                <a:solidFill>
                  <a:srgbClr val="000099"/>
                </a:solidFill>
                <a:latin typeface="Calibri" pitchFamily="34" charset="0"/>
              </a:rPr>
              <a:t>:</a:t>
            </a:r>
            <a:endParaRPr lang="en-US" sz="1500" dirty="0" smtClean="0">
              <a:solidFill>
                <a:srgbClr val="000099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925093" y="4530606"/>
                <a:ext cx="4183409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b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l-GR" sz="1600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l-GR" sz="1600" b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sz="16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l-GR" sz="16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l-GR" sz="1600" b="0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l-GR" sz="16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l-GR" sz="1600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l-GR" sz="1600" b="0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=263,3+2,4=</m:t>
                      </m:r>
                      <m:r>
                        <a:rPr lang="el-GR" sz="1600" b="1" i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l-GR" sz="1600" b="1" i="0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𝟔𝟓</m:t>
                      </m:r>
                      <m:r>
                        <a:rPr lang="el-GR" sz="1600" b="1" i="0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1600" b="1" i="0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l-GR" sz="1600" b="1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5093" y="4530606"/>
                <a:ext cx="4183409" cy="33855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2733260" y="3158771"/>
            <a:ext cx="53572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100" dirty="0" smtClean="0">
                <a:solidFill>
                  <a:schemeClr val="bg2"/>
                </a:solidFill>
                <a:latin typeface="+mn-lt"/>
              </a:rPr>
              <a:t>275,4</a:t>
            </a:r>
            <a:endParaRPr lang="el-GR" sz="11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967330" y="3157832"/>
            <a:ext cx="58862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100" b="1" dirty="0" smtClean="0">
                <a:solidFill>
                  <a:srgbClr val="009900"/>
                </a:solidFill>
                <a:latin typeface="+mn-lt"/>
              </a:rPr>
              <a:t>287,5</a:t>
            </a:r>
            <a:endParaRPr lang="el-GR" sz="1100" b="1" dirty="0">
              <a:solidFill>
                <a:srgbClr val="009900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644516" y="4889339"/>
            <a:ext cx="4416635" cy="807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1500" dirty="0" smtClean="0">
                <a:solidFill>
                  <a:srgbClr val="000099"/>
                </a:solidFill>
                <a:latin typeface="Calibri" pitchFamily="34" charset="0"/>
              </a:rPr>
              <a:t>Η </a:t>
            </a:r>
            <a:r>
              <a:rPr lang="el-GR" sz="1500" b="1" dirty="0" smtClean="0">
                <a:solidFill>
                  <a:srgbClr val="000099"/>
                </a:solidFill>
                <a:latin typeface="Calibri" pitchFamily="34" charset="0"/>
              </a:rPr>
              <a:t>πραγματική ζήτηση </a:t>
            </a:r>
            <a:r>
              <a:rPr lang="el-GR" sz="1500" dirty="0" smtClean="0">
                <a:solidFill>
                  <a:srgbClr val="000099"/>
                </a:solidFill>
                <a:latin typeface="Calibri" pitchFamily="34" charset="0"/>
              </a:rPr>
              <a:t>για την περίοδο </a:t>
            </a:r>
            <a:r>
              <a:rPr lang="en-US" sz="1500" dirty="0" smtClean="0">
                <a:solidFill>
                  <a:srgbClr val="000099"/>
                </a:solidFill>
                <a:latin typeface="Calibri" pitchFamily="34" charset="0"/>
              </a:rPr>
              <a:t>t=</a:t>
            </a:r>
            <a:r>
              <a:rPr lang="el-GR" sz="1500" dirty="0">
                <a:solidFill>
                  <a:srgbClr val="000099"/>
                </a:solidFill>
                <a:latin typeface="Calibri" pitchFamily="34" charset="0"/>
              </a:rPr>
              <a:t>2</a:t>
            </a:r>
            <a:r>
              <a:rPr lang="el-GR" sz="1500" dirty="0" smtClean="0">
                <a:solidFill>
                  <a:srgbClr val="000099"/>
                </a:solidFill>
                <a:latin typeface="Calibri" pitchFamily="34" charset="0"/>
              </a:rPr>
              <a:t>: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endParaRPr lang="en-US" sz="1600" dirty="0" smtClean="0">
              <a:solidFill>
                <a:srgbClr val="000099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932040" y="5265204"/>
                <a:ext cx="137691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sz="1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l-GR" sz="1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600" b="0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1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𝟐𝟐𝟎</m:t>
                      </m:r>
                      <m:r>
                        <a:rPr lang="el-GR" sz="1600" b="1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1600" b="1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l-GR" sz="16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5265204"/>
                <a:ext cx="1376915" cy="33855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4630887" y="5547125"/>
            <a:ext cx="454962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r>
              <a:rPr lang="el-GR" sz="1500" dirty="0" smtClean="0">
                <a:solidFill>
                  <a:srgbClr val="000099"/>
                </a:solidFill>
                <a:latin typeface="Calibri" pitchFamily="34" charset="0"/>
              </a:rPr>
              <a:t>Το </a:t>
            </a:r>
            <a:r>
              <a:rPr lang="el-GR" sz="1500" b="1" dirty="0" smtClean="0">
                <a:solidFill>
                  <a:srgbClr val="FF0000"/>
                </a:solidFill>
                <a:latin typeface="Calibri" pitchFamily="34" charset="0"/>
              </a:rPr>
              <a:t>σφάλμα πρόβλεψης </a:t>
            </a:r>
            <a:r>
              <a:rPr lang="el-GR" sz="1500" dirty="0" smtClean="0">
                <a:solidFill>
                  <a:srgbClr val="000099"/>
                </a:solidFill>
                <a:latin typeface="Calibri" pitchFamily="34" charset="0"/>
              </a:rPr>
              <a:t>για την περίοδο </a:t>
            </a:r>
            <a:r>
              <a:rPr lang="en-US" sz="1500" dirty="0" smtClean="0">
                <a:solidFill>
                  <a:srgbClr val="000099"/>
                </a:solidFill>
                <a:latin typeface="Calibri" pitchFamily="34" charset="0"/>
              </a:rPr>
              <a:t>t=</a:t>
            </a:r>
            <a:r>
              <a:rPr lang="el-GR" sz="1500" dirty="0" smtClean="0">
                <a:solidFill>
                  <a:srgbClr val="000099"/>
                </a:solidFill>
                <a:latin typeface="Calibri" pitchFamily="34" charset="0"/>
              </a:rPr>
              <a:t>2:</a:t>
            </a:r>
            <a:endParaRPr lang="el-GR" sz="1500" dirty="0">
              <a:solidFill>
                <a:srgbClr val="000099"/>
              </a:solidFill>
              <a:latin typeface="Calibri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ü"/>
            </a:pPr>
            <a:endParaRPr lang="en-US" sz="1500" dirty="0">
              <a:solidFill>
                <a:srgbClr val="000099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932040" y="5903984"/>
                <a:ext cx="299947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sz="1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l-GR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b>
                              <m:r>
                                <a:rPr lang="el-GR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1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l-GR" sz="1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600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l-GR" sz="1600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600" b="0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220,5</m:t>
                      </m:r>
                      <m:r>
                        <a:rPr lang="en-US" sz="160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l-GR" sz="1600" b="0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265,7</m:t>
                      </m:r>
                    </m:oMath>
                  </m:oMathPara>
                </a14:m>
                <a:endParaRPr lang="el-GR" sz="1600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5903984"/>
                <a:ext cx="2999475" cy="33855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4980130" y="6201308"/>
                <a:ext cx="132081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b>
                          <m:r>
                            <a:rPr lang="el-GR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l-GR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𝟒𝟓</m:t>
                      </m:r>
                      <m:r>
                        <a:rPr lang="el-GR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l-GR" sz="1600" b="1" i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0130" y="6201308"/>
                <a:ext cx="1320811" cy="33855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/>
          <p:cNvSpPr/>
          <p:nvPr/>
        </p:nvSpPr>
        <p:spPr>
          <a:xfrm>
            <a:off x="4033970" y="3158771"/>
            <a:ext cx="55976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  <a:latin typeface="+mn-lt"/>
              </a:rPr>
              <a:t>-</a:t>
            </a:r>
            <a:r>
              <a:rPr lang="el-GR" sz="1100" b="1" dirty="0" smtClean="0">
                <a:solidFill>
                  <a:srgbClr val="FF0000"/>
                </a:solidFill>
                <a:latin typeface="+mn-lt"/>
              </a:rPr>
              <a:t>30,3</a:t>
            </a:r>
            <a:endParaRPr lang="el-GR" sz="1100" b="1" dirty="0">
              <a:solidFill>
                <a:srgbClr val="FF00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403778" y="2008544"/>
                <a:ext cx="3504293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𝑮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l-GR" b="1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1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𝜷</m:t>
                      </m:r>
                      <m:d>
                        <m:d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b>
                          </m:sSub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el-GR" b="1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𝜷</m:t>
                          </m:r>
                        </m:e>
                      </m:d>
                      <m:sSub>
                        <m:sSub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𝑮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778" y="2008544"/>
                <a:ext cx="3504293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6915819" y="754768"/>
                <a:ext cx="1555041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smtClean="0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l-GR" b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l-GR" b="1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𝑮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5819" y="754768"/>
                <a:ext cx="1555041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3383146" y="3165266"/>
            <a:ext cx="4587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100" dirty="0" smtClean="0">
                <a:solidFill>
                  <a:schemeClr val="bg2"/>
                </a:solidFill>
                <a:latin typeface="+mn-lt"/>
              </a:rPr>
              <a:t>12,1</a:t>
            </a:r>
            <a:endParaRPr lang="el-GR" sz="11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211392" y="3151037"/>
            <a:ext cx="58862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100" b="1" dirty="0" smtClean="0">
                <a:solidFill>
                  <a:srgbClr val="000099"/>
                </a:solidFill>
                <a:latin typeface="+mn-lt"/>
              </a:rPr>
              <a:t>257,2</a:t>
            </a:r>
            <a:endParaRPr lang="el-GR" sz="1100" b="1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731916" y="3626021"/>
            <a:ext cx="53572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100" dirty="0" smtClean="0">
                <a:solidFill>
                  <a:schemeClr val="bg2"/>
                </a:solidFill>
                <a:latin typeface="+mn-lt"/>
              </a:rPr>
              <a:t>263,3</a:t>
            </a:r>
            <a:endParaRPr lang="el-GR" sz="11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384264" y="3630824"/>
            <a:ext cx="38183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100" dirty="0" smtClean="0">
                <a:solidFill>
                  <a:schemeClr val="bg2"/>
                </a:solidFill>
                <a:latin typeface="+mn-lt"/>
              </a:rPr>
              <a:t>2,4</a:t>
            </a:r>
            <a:endParaRPr lang="el-GR" sz="11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967330" y="3614154"/>
            <a:ext cx="58862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100" b="1" dirty="0" smtClean="0">
                <a:solidFill>
                  <a:srgbClr val="009900"/>
                </a:solidFill>
                <a:latin typeface="+mn-lt"/>
              </a:rPr>
              <a:t>265,7</a:t>
            </a:r>
            <a:endParaRPr lang="el-GR" sz="1100" b="1" dirty="0">
              <a:solidFill>
                <a:srgbClr val="009900"/>
              </a:solidFill>
              <a:latin typeface="+mn-lt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207085" y="3614154"/>
            <a:ext cx="58862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100" b="1" dirty="0" smtClean="0">
                <a:solidFill>
                  <a:srgbClr val="000099"/>
                </a:solidFill>
                <a:latin typeface="+mn-lt"/>
              </a:rPr>
              <a:t>220,5</a:t>
            </a:r>
            <a:endParaRPr lang="el-GR" sz="1100" b="1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975019" y="3626021"/>
            <a:ext cx="55976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  <a:latin typeface="+mn-lt"/>
              </a:rPr>
              <a:t>-</a:t>
            </a:r>
            <a:r>
              <a:rPr lang="el-GR" sz="1100" b="1" dirty="0" smtClean="0">
                <a:solidFill>
                  <a:srgbClr val="FF0000"/>
                </a:solidFill>
                <a:latin typeface="+mn-lt"/>
              </a:rPr>
              <a:t>45,2</a:t>
            </a:r>
            <a:endParaRPr lang="el-GR" sz="11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4572678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5" grpId="0"/>
      <p:bldP spid="16" grpId="0" animBg="1"/>
      <p:bldP spid="6" grpId="0"/>
      <p:bldP spid="22" grpId="0"/>
      <p:bldP spid="26" grpId="0"/>
      <p:bldP spid="27" grpId="0" animBg="1"/>
      <p:bldP spid="7" grpId="0"/>
      <p:bldP spid="28" grpId="0" animBg="1"/>
      <p:bldP spid="29" grpId="0" animBg="1"/>
      <p:bldP spid="30" grpId="0"/>
      <p:bldP spid="33" grpId="0"/>
      <p:bldP spid="34" grpId="0"/>
      <p:bldP spid="37" grpId="0"/>
      <p:bldP spid="38" grpId="0"/>
      <p:bldP spid="39" grpId="0"/>
      <p:bldP spid="40" grpId="0"/>
      <p:bldP spid="4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7617</TotalTime>
  <Words>1150</Words>
  <Application>Microsoft Office PowerPoint</Application>
  <PresentationFormat>On-screen Show (4:3)</PresentationFormat>
  <Paragraphs>460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ＭＳ Ｐゴシック</vt:lpstr>
      <vt:lpstr>Arial</vt:lpstr>
      <vt:lpstr>Calibri</vt:lpstr>
      <vt:lpstr>Calibri Light</vt:lpstr>
      <vt:lpstr>Cambria Math</vt:lpstr>
      <vt:lpstr>Tahoma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Christos</dc:creator>
  <cp:lastModifiedBy>Crazy</cp:lastModifiedBy>
  <cp:revision>947</cp:revision>
  <dcterms:created xsi:type="dcterms:W3CDTF">2008-07-07T16:29:50Z</dcterms:created>
  <dcterms:modified xsi:type="dcterms:W3CDTF">2017-12-05T10:52:10Z</dcterms:modified>
</cp:coreProperties>
</file>