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handoutMasterIdLst>
    <p:handoutMasterId r:id="rId34"/>
  </p:handoutMasterIdLst>
  <p:sldIdLst>
    <p:sldId id="256" r:id="rId2"/>
    <p:sldId id="319" r:id="rId3"/>
    <p:sldId id="257" r:id="rId4"/>
    <p:sldId id="258" r:id="rId5"/>
    <p:sldId id="320" r:id="rId6"/>
    <p:sldId id="260" r:id="rId7"/>
    <p:sldId id="261" r:id="rId8"/>
    <p:sldId id="263" r:id="rId9"/>
    <p:sldId id="266" r:id="rId10"/>
    <p:sldId id="270" r:id="rId11"/>
    <p:sldId id="321" r:id="rId12"/>
    <p:sldId id="272" r:id="rId13"/>
    <p:sldId id="274" r:id="rId14"/>
    <p:sldId id="275" r:id="rId15"/>
    <p:sldId id="277" r:id="rId16"/>
    <p:sldId id="279" r:id="rId17"/>
    <p:sldId id="322" r:id="rId18"/>
    <p:sldId id="323" r:id="rId19"/>
    <p:sldId id="285" r:id="rId20"/>
    <p:sldId id="314" r:id="rId21"/>
    <p:sldId id="324" r:id="rId22"/>
    <p:sldId id="325" r:id="rId23"/>
    <p:sldId id="326" r:id="rId24"/>
    <p:sldId id="327" r:id="rId25"/>
    <p:sldId id="328" r:id="rId26"/>
    <p:sldId id="292" r:id="rId27"/>
    <p:sldId id="295" r:id="rId28"/>
    <p:sldId id="329" r:id="rId29"/>
    <p:sldId id="330" r:id="rId30"/>
    <p:sldId id="331" r:id="rId31"/>
    <p:sldId id="297" r:id="rId32"/>
    <p:sldId id="29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1pPr>
    <a:lvl2pPr marL="4572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2pPr>
    <a:lvl3pPr marL="9144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3pPr>
    <a:lvl4pPr marL="13716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4pPr>
    <a:lvl5pPr marL="1828800" algn="l" rtl="0" fontAlgn="base">
      <a:spcBef>
        <a:spcPct val="0"/>
      </a:spcBef>
      <a:spcAft>
        <a:spcPct val="0"/>
      </a:spcAft>
      <a:defRPr kern="1200">
        <a:solidFill>
          <a:schemeClr val="tx1"/>
        </a:solidFill>
        <a:latin typeface="Arial" charset="0"/>
        <a:ea typeface="Arial Unicode MS" pitchFamily="34" charset="-128"/>
        <a:cs typeface="Arial Unicode MS" pitchFamily="34" charset="-128"/>
      </a:defRPr>
    </a:lvl5pPr>
    <a:lvl6pPr marL="2286000" algn="l" defTabSz="914400" rtl="0" eaLnBrk="1" latinLnBrk="0" hangingPunct="1">
      <a:defRPr kern="1200">
        <a:solidFill>
          <a:schemeClr val="tx1"/>
        </a:solidFill>
        <a:latin typeface="Arial" charset="0"/>
        <a:ea typeface="Arial Unicode MS" pitchFamily="34" charset="-128"/>
        <a:cs typeface="Arial Unicode MS" pitchFamily="34" charset="-128"/>
      </a:defRPr>
    </a:lvl6pPr>
    <a:lvl7pPr marL="2743200" algn="l" defTabSz="914400" rtl="0" eaLnBrk="1" latinLnBrk="0" hangingPunct="1">
      <a:defRPr kern="1200">
        <a:solidFill>
          <a:schemeClr val="tx1"/>
        </a:solidFill>
        <a:latin typeface="Arial" charset="0"/>
        <a:ea typeface="Arial Unicode MS" pitchFamily="34" charset="-128"/>
        <a:cs typeface="Arial Unicode MS" pitchFamily="34" charset="-128"/>
      </a:defRPr>
    </a:lvl7pPr>
    <a:lvl8pPr marL="3200400" algn="l" defTabSz="914400" rtl="0" eaLnBrk="1" latinLnBrk="0" hangingPunct="1">
      <a:defRPr kern="1200">
        <a:solidFill>
          <a:schemeClr val="tx1"/>
        </a:solidFill>
        <a:latin typeface="Arial" charset="0"/>
        <a:ea typeface="Arial Unicode MS" pitchFamily="34" charset="-128"/>
        <a:cs typeface="Arial Unicode MS" pitchFamily="34" charset="-128"/>
      </a:defRPr>
    </a:lvl8pPr>
    <a:lvl9pPr marL="3657600" algn="l" defTabSz="914400" rtl="0" eaLnBrk="1" latinLnBrk="0" hangingPunct="1">
      <a:defRPr kern="1200">
        <a:solidFill>
          <a:schemeClr val="tx1"/>
        </a:solidFill>
        <a:latin typeface="Arial" charset="0"/>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E6AE70"/>
    <a:srgbClr val="EB562D"/>
    <a:srgbClr val="F69122"/>
    <a:srgbClr val="633201"/>
    <a:srgbClr val="C00000"/>
    <a:srgbClr val="B08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32" autoAdjust="0"/>
    <p:restoredTop sz="94624" autoAdjust="0"/>
  </p:normalViewPr>
  <p:slideViewPr>
    <p:cSldViewPr snapToGrid="0" showGuides="1">
      <p:cViewPr varScale="1">
        <p:scale>
          <a:sx n="65" d="100"/>
          <a:sy n="65" d="100"/>
        </p:scale>
        <p:origin x="-1662" y="-108"/>
      </p:cViewPr>
      <p:guideLst>
        <p:guide orient="horz" pos="2699"/>
        <p:guide pos="43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 Id="rId4"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5.wmf"/><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6" Type="http://schemas.openxmlformats.org/officeDocument/2006/relationships/image" Target="../media/image69.wmf"/><Relationship Id="rId5" Type="http://schemas.openxmlformats.org/officeDocument/2006/relationships/image" Target="../media/image68.wmf"/><Relationship Id="rId4" Type="http://schemas.openxmlformats.org/officeDocument/2006/relationships/image" Target="../media/image6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4" Type="http://schemas.openxmlformats.org/officeDocument/2006/relationships/image" Target="../media/image75.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5.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pitchFamily="1" charset="0"/>
                <a:ea typeface="+mn-ea"/>
                <a:cs typeface="+mn-cs"/>
              </a:defRPr>
            </a:lvl1pPr>
          </a:lstStyle>
          <a:p>
            <a:pPr>
              <a:defRPr/>
            </a:pPr>
            <a:endParaRPr lang="en-US"/>
          </a:p>
        </p:txBody>
      </p:sp>
      <p:sp>
        <p:nvSpPr>
          <p:cNvPr id="235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pitchFamily="1" charset="0"/>
                <a:ea typeface="+mn-ea"/>
                <a:cs typeface="+mn-cs"/>
              </a:defRPr>
            </a:lvl1pPr>
          </a:lstStyle>
          <a:p>
            <a:pPr>
              <a:defRPr/>
            </a:pPr>
            <a:endParaRPr lang="en-US"/>
          </a:p>
        </p:txBody>
      </p:sp>
      <p:sp>
        <p:nvSpPr>
          <p:cNvPr id="235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pitchFamily="1" charset="0"/>
                <a:ea typeface="+mn-ea"/>
                <a:cs typeface="+mn-cs"/>
              </a:defRPr>
            </a:lvl1pPr>
          </a:lstStyle>
          <a:p>
            <a:pPr>
              <a:defRPr/>
            </a:pPr>
            <a:endParaRPr lang="en-US"/>
          </a:p>
        </p:txBody>
      </p:sp>
      <p:sp>
        <p:nvSpPr>
          <p:cNvPr id="235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pitchFamily="1" charset="0"/>
                <a:ea typeface="+mn-ea"/>
                <a:cs typeface="+mn-cs"/>
              </a:defRPr>
            </a:lvl1pPr>
          </a:lstStyle>
          <a:p>
            <a:pPr>
              <a:defRPr/>
            </a:pPr>
            <a:fld id="{8020563B-1872-49E7-BB45-85A4BA46ABB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print"/>
          <a:srcRect/>
          <a:stretch>
            <a:fillRect/>
          </a:stretch>
        </p:blipFill>
        <p:spPr bwMode="auto">
          <a:xfrm>
            <a:off x="12700" y="0"/>
            <a:ext cx="9120188" cy="3200400"/>
          </a:xfrm>
          <a:prstGeom prst="rect">
            <a:avLst/>
          </a:prstGeom>
          <a:noFill/>
          <a:ln w="9525">
            <a:noFill/>
            <a:miter lim="800000"/>
            <a:headEnd/>
            <a:tailEnd/>
          </a:ln>
        </p:spPr>
      </p:pic>
      <p:sp>
        <p:nvSpPr>
          <p:cNvPr id="5" name="Rectangle 10"/>
          <p:cNvSpPr>
            <a:spLocks noChangeArrowheads="1"/>
          </p:cNvSpPr>
          <p:nvPr/>
        </p:nvSpPr>
        <p:spPr bwMode="gray">
          <a:xfrm>
            <a:off x="0" y="3200400"/>
            <a:ext cx="9144000" cy="914400"/>
          </a:xfrm>
          <a:prstGeom prst="rect">
            <a:avLst/>
          </a:prstGeom>
          <a:solidFill>
            <a:schemeClr val="accent1"/>
          </a:solidFill>
          <a:ln w="9525">
            <a:noFill/>
            <a:miter lim="800000"/>
            <a:headEnd/>
            <a:tailEnd/>
          </a:ln>
          <a:effectLst/>
        </p:spPr>
        <p:txBody>
          <a:bodyPr wrap="none" anchor="ctr"/>
          <a:lstStyle/>
          <a:p>
            <a:pPr>
              <a:defRPr/>
            </a:pPr>
            <a:endParaRPr lang="en-US">
              <a:ea typeface="+mn-ea"/>
              <a:cs typeface="+mn-cs"/>
            </a:endParaRPr>
          </a:p>
        </p:txBody>
      </p:sp>
      <p:sp>
        <p:nvSpPr>
          <p:cNvPr id="6" name="Rectangle 11"/>
          <p:cNvSpPr>
            <a:spLocks noChangeArrowheads="1"/>
          </p:cNvSpPr>
          <p:nvPr/>
        </p:nvSpPr>
        <p:spPr bwMode="gray">
          <a:xfrm>
            <a:off x="0" y="6629400"/>
            <a:ext cx="9144000" cy="228600"/>
          </a:xfrm>
          <a:prstGeom prst="rect">
            <a:avLst/>
          </a:prstGeom>
          <a:solidFill>
            <a:schemeClr val="accent1"/>
          </a:solidFill>
          <a:ln w="9525">
            <a:noFill/>
            <a:miter lim="800000"/>
            <a:headEnd/>
            <a:tailEnd/>
          </a:ln>
          <a:effectLst/>
        </p:spPr>
        <p:txBody>
          <a:bodyPr wrap="none" anchor="ctr"/>
          <a:lstStyle/>
          <a:p>
            <a:pPr>
              <a:defRPr/>
            </a:pPr>
            <a:endParaRPr lang="en-US">
              <a:ea typeface="+mn-ea"/>
              <a:cs typeface="+mn-cs"/>
            </a:endParaRPr>
          </a:p>
        </p:txBody>
      </p:sp>
      <p:pic>
        <p:nvPicPr>
          <p:cNvPr id="7" name="Picture 12" descr="CL_Logo_RGB_PNG"/>
          <p:cNvPicPr>
            <a:picLocks noChangeAspect="1" noChangeArrowheads="1"/>
          </p:cNvPicPr>
          <p:nvPr/>
        </p:nvPicPr>
        <p:blipFill>
          <a:blip r:embed="rId3" cstate="print"/>
          <a:srcRect/>
          <a:stretch>
            <a:fillRect/>
          </a:stretch>
        </p:blipFill>
        <p:spPr bwMode="gray">
          <a:xfrm>
            <a:off x="6013450" y="5002213"/>
            <a:ext cx="2697163" cy="1179512"/>
          </a:xfrm>
          <a:prstGeom prst="rect">
            <a:avLst/>
          </a:prstGeom>
          <a:noFill/>
          <a:ln w="9525">
            <a:noFill/>
            <a:miter lim="800000"/>
            <a:headEnd/>
            <a:tailEnd/>
          </a:ln>
        </p:spPr>
      </p:pic>
      <p:sp>
        <p:nvSpPr>
          <p:cNvPr id="8" name="Line 13"/>
          <p:cNvSpPr>
            <a:spLocks noChangeShapeType="1"/>
          </p:cNvSpPr>
          <p:nvPr/>
        </p:nvSpPr>
        <p:spPr bwMode="gray">
          <a:xfrm>
            <a:off x="0" y="3200400"/>
            <a:ext cx="9144000" cy="0"/>
          </a:xfrm>
          <a:prstGeom prst="line">
            <a:avLst/>
          </a:prstGeom>
          <a:noFill/>
          <a:ln w="63500">
            <a:solidFill>
              <a:schemeClr val="bg1"/>
            </a:solidFill>
            <a:round/>
            <a:headEnd/>
            <a:tailEnd/>
          </a:ln>
          <a:effectLst/>
        </p:spPr>
        <p:txBody>
          <a:bodyPr wrap="none" anchor="ctr"/>
          <a:lstStyle/>
          <a:p>
            <a:pPr>
              <a:defRPr/>
            </a:pPr>
            <a:endParaRPr lang="en-US">
              <a:ea typeface="+mn-ea"/>
              <a:cs typeface="+mn-cs"/>
            </a:endParaRPr>
          </a:p>
        </p:txBody>
      </p:sp>
      <p:sp>
        <p:nvSpPr>
          <p:cNvPr id="4098" name="Rectangle 2"/>
          <p:cNvSpPr>
            <a:spLocks noGrp="1" noChangeArrowheads="1"/>
          </p:cNvSpPr>
          <p:nvPr>
            <p:ph type="ctrTitle"/>
          </p:nvPr>
        </p:nvSpPr>
        <p:spPr>
          <a:xfrm>
            <a:off x="457200" y="1371600"/>
            <a:ext cx="8153400" cy="1600200"/>
          </a:xfrm>
        </p:spPr>
        <p:txBody>
          <a:bodyPr anchor="b"/>
          <a:lstStyle>
            <a:lvl1pPr>
              <a:defRPr sz="3600">
                <a:solidFill>
                  <a:schemeClr val="bg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457200" y="3352800"/>
            <a:ext cx="8153400" cy="304800"/>
          </a:xfrm>
        </p:spPr>
        <p:txBody>
          <a:bodyPr/>
          <a:lstStyle>
            <a:lvl1pPr>
              <a:defRPr>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754071-18A1-4795-A583-629E77D158E1}"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00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00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F855D2-2C81-4426-8DD3-0377E4ADF06A}"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F72A8638-0FB9-41B0-86DB-64AF2AE3F6D4}"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719263"/>
            <a:ext cx="4038600" cy="4411662"/>
          </a:xfrm>
        </p:spPr>
        <p:txBody>
          <a:bodyPr/>
          <a:lstStyle/>
          <a:p>
            <a:pPr lvl="0"/>
            <a:endParaRPr lang="en-US" noProof="0"/>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E851CFC7-6E2E-4536-AFDA-8D083E819221}"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E0BDA7C-66DB-42EE-858C-70D9C53D2079}"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77BCC53-E1AE-4DB7-BFB2-52B44242CD46}"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3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38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2F82EA5-35BF-4214-B705-5FA370038EAC}"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81B48FC7-07A5-46B6-8EE7-7D0E407137F8}"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4861F44-34FF-4AE7-BB57-E1B840632D94}"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FB2CB517-AB00-475C-B43E-D474F63465BF}"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BCB640C-375F-49E9-84F4-B6322AC4982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F83DB41-821C-4E3C-A7D1-650FEE762C86}"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914400"/>
            <a:ext cx="8229600" cy="6096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457200" y="1676400"/>
            <a:ext cx="8229600" cy="44386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562600" y="6413500"/>
            <a:ext cx="10668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800">
                <a:ea typeface="+mn-ea"/>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685800" y="6413500"/>
            <a:ext cx="48768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800">
                <a:ea typeface="+mn-ea"/>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457200" y="6413500"/>
            <a:ext cx="228600" cy="228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sz="800">
                <a:ea typeface="+mn-ea"/>
                <a:cs typeface="+mn-cs"/>
              </a:defRPr>
            </a:lvl1pPr>
          </a:lstStyle>
          <a:p>
            <a:pPr>
              <a:defRPr/>
            </a:pPr>
            <a:fld id="{D510B3FB-60E5-4978-93F8-5CB6F328C9B0}" type="slidenum">
              <a:rPr lang="en-US" altLang="en-US"/>
              <a:pPr>
                <a:defRPr/>
              </a:pPr>
              <a:t>‹#›</a:t>
            </a:fld>
            <a:endParaRPr lang="en-US" altLang="en-US"/>
          </a:p>
        </p:txBody>
      </p:sp>
      <p:pic>
        <p:nvPicPr>
          <p:cNvPr id="22535" name="Picture 7"/>
          <p:cNvPicPr>
            <a:picLocks noChangeAspect="1" noChangeArrowheads="1"/>
          </p:cNvPicPr>
          <p:nvPr/>
        </p:nvPicPr>
        <p:blipFill>
          <a:blip r:embed="rId15" cstate="print"/>
          <a:srcRect t="26190" b="52380"/>
          <a:stretch>
            <a:fillRect/>
          </a:stretch>
        </p:blipFill>
        <p:spPr bwMode="gray">
          <a:xfrm>
            <a:off x="0" y="0"/>
            <a:ext cx="9145588" cy="685800"/>
          </a:xfrm>
          <a:prstGeom prst="rect">
            <a:avLst/>
          </a:prstGeom>
          <a:noFill/>
          <a:ln w="9525">
            <a:noFill/>
            <a:miter lim="800000"/>
            <a:headEnd/>
            <a:tailEnd/>
          </a:ln>
        </p:spPr>
      </p:pic>
      <p:sp>
        <p:nvSpPr>
          <p:cNvPr id="1032" name="Rectangle 8"/>
          <p:cNvSpPr>
            <a:spLocks noChangeArrowheads="1"/>
          </p:cNvSpPr>
          <p:nvPr/>
        </p:nvSpPr>
        <p:spPr bwMode="gray">
          <a:xfrm>
            <a:off x="0" y="684213"/>
            <a:ext cx="9144000" cy="109537"/>
          </a:xfrm>
          <a:prstGeom prst="rect">
            <a:avLst/>
          </a:prstGeom>
          <a:solidFill>
            <a:schemeClr val="accent1"/>
          </a:solidFill>
          <a:ln w="9525">
            <a:noFill/>
            <a:miter lim="800000"/>
            <a:headEnd/>
            <a:tailEnd/>
          </a:ln>
          <a:effectLst/>
        </p:spPr>
        <p:txBody>
          <a:bodyPr wrap="none" anchor="ctr"/>
          <a:lstStyle/>
          <a:p>
            <a:pPr>
              <a:defRPr/>
            </a:pPr>
            <a:endParaRPr lang="en-US">
              <a:ea typeface="+mn-ea"/>
              <a:cs typeface="+mn-cs"/>
            </a:endParaRPr>
          </a:p>
        </p:txBody>
      </p:sp>
      <p:sp>
        <p:nvSpPr>
          <p:cNvPr id="1034" name="Rectangle 10"/>
          <p:cNvSpPr>
            <a:spLocks noChangeArrowheads="1"/>
          </p:cNvSpPr>
          <p:nvPr/>
        </p:nvSpPr>
        <p:spPr bwMode="gray">
          <a:xfrm>
            <a:off x="0" y="6721475"/>
            <a:ext cx="9144000" cy="136525"/>
          </a:xfrm>
          <a:prstGeom prst="rect">
            <a:avLst/>
          </a:prstGeom>
          <a:solidFill>
            <a:schemeClr val="accent1"/>
          </a:solidFill>
          <a:ln w="9525">
            <a:noFill/>
            <a:miter lim="800000"/>
            <a:headEnd/>
            <a:tailEnd/>
          </a:ln>
          <a:effectLst/>
        </p:spPr>
        <p:txBody>
          <a:bodyPr wrap="none" anchor="ctr"/>
          <a:lstStyle/>
          <a:p>
            <a:pPr>
              <a:defRPr/>
            </a:pPr>
            <a:endParaRPr lang="en-US">
              <a:ea typeface="+mn-ea"/>
              <a:cs typeface="+mn-cs"/>
            </a:endParaRPr>
          </a:p>
        </p:txBody>
      </p:sp>
      <p:pic>
        <p:nvPicPr>
          <p:cNvPr id="22538" name="Picture 9" descr="CL_Logo_RGB_PNG"/>
          <p:cNvPicPr preferRelativeResize="0">
            <a:picLocks noChangeAspect="1" noChangeArrowheads="1"/>
          </p:cNvPicPr>
          <p:nvPr userDrawn="1"/>
        </p:nvPicPr>
        <p:blipFill>
          <a:blip r:embed="rId16" cstate="print"/>
          <a:srcRect/>
          <a:stretch>
            <a:fillRect/>
          </a:stretch>
        </p:blipFill>
        <p:spPr bwMode="auto">
          <a:xfrm>
            <a:off x="7315200" y="6019800"/>
            <a:ext cx="1544638" cy="6762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6"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7" r:id="rId12"/>
    <p:sldLayoutId id="2147483838" r:id="rId13"/>
  </p:sldLayoutIdLst>
  <p:txStyles>
    <p:titleStyle>
      <a:lvl1pPr algn="l" rtl="0" eaLnBrk="0" fontAlgn="base" hangingPunct="0">
        <a:spcBef>
          <a:spcPct val="0"/>
        </a:spcBef>
        <a:spcAft>
          <a:spcPct val="0"/>
        </a:spcAft>
        <a:defRPr sz="2200">
          <a:solidFill>
            <a:schemeClr val="accent1"/>
          </a:solidFill>
          <a:latin typeface="+mj-lt"/>
          <a:ea typeface="Arial Unicode MS" pitchFamily="34" charset="-128"/>
          <a:cs typeface="Arial Unicode MS" pitchFamily="34" charset="-128"/>
        </a:defRPr>
      </a:lvl1pPr>
      <a:lvl2pPr algn="l" rtl="0" eaLnBrk="0" fontAlgn="base" hangingPunct="0">
        <a:spcBef>
          <a:spcPct val="0"/>
        </a:spcBef>
        <a:spcAft>
          <a:spcPct val="0"/>
        </a:spcAft>
        <a:defRPr sz="2200">
          <a:solidFill>
            <a:schemeClr val="accent1"/>
          </a:solidFill>
          <a:latin typeface="Arial" charset="0"/>
          <a:ea typeface="Arial Unicode MS" pitchFamily="34" charset="-128"/>
          <a:cs typeface="Arial Unicode MS" pitchFamily="34" charset="-128"/>
        </a:defRPr>
      </a:lvl2pPr>
      <a:lvl3pPr algn="l" rtl="0" eaLnBrk="0" fontAlgn="base" hangingPunct="0">
        <a:spcBef>
          <a:spcPct val="0"/>
        </a:spcBef>
        <a:spcAft>
          <a:spcPct val="0"/>
        </a:spcAft>
        <a:defRPr sz="2200">
          <a:solidFill>
            <a:schemeClr val="accent1"/>
          </a:solidFill>
          <a:latin typeface="Arial" charset="0"/>
          <a:ea typeface="Arial Unicode MS" pitchFamily="34" charset="-128"/>
          <a:cs typeface="Arial Unicode MS" pitchFamily="34" charset="-128"/>
        </a:defRPr>
      </a:lvl3pPr>
      <a:lvl4pPr algn="l" rtl="0" eaLnBrk="0" fontAlgn="base" hangingPunct="0">
        <a:spcBef>
          <a:spcPct val="0"/>
        </a:spcBef>
        <a:spcAft>
          <a:spcPct val="0"/>
        </a:spcAft>
        <a:defRPr sz="2200">
          <a:solidFill>
            <a:schemeClr val="accent1"/>
          </a:solidFill>
          <a:latin typeface="Arial" charset="0"/>
          <a:ea typeface="Arial Unicode MS" pitchFamily="34" charset="-128"/>
          <a:cs typeface="Arial Unicode MS" pitchFamily="34" charset="-128"/>
        </a:defRPr>
      </a:lvl4pPr>
      <a:lvl5pPr algn="l" rtl="0" eaLnBrk="0" fontAlgn="base" hangingPunct="0">
        <a:spcBef>
          <a:spcPct val="0"/>
        </a:spcBef>
        <a:spcAft>
          <a:spcPct val="0"/>
        </a:spcAft>
        <a:defRPr sz="2200">
          <a:solidFill>
            <a:schemeClr val="accent1"/>
          </a:solidFill>
          <a:latin typeface="Arial" charset="0"/>
          <a:ea typeface="Arial Unicode MS" pitchFamily="34" charset="-128"/>
          <a:cs typeface="Arial Unicode MS" pitchFamily="34" charset="-128"/>
        </a:defRPr>
      </a:lvl5pPr>
      <a:lvl6pPr marL="457200" algn="l" rtl="0" eaLnBrk="1" fontAlgn="base" hangingPunct="1">
        <a:spcBef>
          <a:spcPct val="0"/>
        </a:spcBef>
        <a:spcAft>
          <a:spcPct val="0"/>
        </a:spcAft>
        <a:defRPr sz="2200">
          <a:solidFill>
            <a:schemeClr val="accent1"/>
          </a:solidFill>
          <a:latin typeface="Arial" charset="0"/>
          <a:ea typeface="ＭＳ Ｐゴシック" pitchFamily="112" charset="-128"/>
        </a:defRPr>
      </a:lvl6pPr>
      <a:lvl7pPr marL="914400" algn="l" rtl="0" eaLnBrk="1" fontAlgn="base" hangingPunct="1">
        <a:spcBef>
          <a:spcPct val="0"/>
        </a:spcBef>
        <a:spcAft>
          <a:spcPct val="0"/>
        </a:spcAft>
        <a:defRPr sz="2200">
          <a:solidFill>
            <a:schemeClr val="accent1"/>
          </a:solidFill>
          <a:latin typeface="Arial" charset="0"/>
          <a:ea typeface="ＭＳ Ｐゴシック" pitchFamily="112" charset="-128"/>
        </a:defRPr>
      </a:lvl7pPr>
      <a:lvl8pPr marL="1371600" algn="l" rtl="0" eaLnBrk="1" fontAlgn="base" hangingPunct="1">
        <a:spcBef>
          <a:spcPct val="0"/>
        </a:spcBef>
        <a:spcAft>
          <a:spcPct val="0"/>
        </a:spcAft>
        <a:defRPr sz="2200">
          <a:solidFill>
            <a:schemeClr val="accent1"/>
          </a:solidFill>
          <a:latin typeface="Arial" charset="0"/>
          <a:ea typeface="ＭＳ Ｐゴシック" pitchFamily="112" charset="-128"/>
        </a:defRPr>
      </a:lvl8pPr>
      <a:lvl9pPr marL="1828800" algn="l" rtl="0" eaLnBrk="1" fontAlgn="base" hangingPunct="1">
        <a:spcBef>
          <a:spcPct val="0"/>
        </a:spcBef>
        <a:spcAft>
          <a:spcPct val="0"/>
        </a:spcAft>
        <a:defRPr sz="2200">
          <a:solidFill>
            <a:schemeClr val="accent1"/>
          </a:solidFill>
          <a:latin typeface="Arial" charset="0"/>
          <a:ea typeface="ＭＳ Ｐゴシック" pitchFamily="112" charset="-128"/>
        </a:defRPr>
      </a:lvl9pPr>
    </p:titleStyle>
    <p:bodyStyle>
      <a:lvl1pPr marL="342900" indent="-342900" algn="l" rtl="0" eaLnBrk="0" fontAlgn="base" hangingPunct="0">
        <a:lnSpc>
          <a:spcPts val="2200"/>
        </a:lnSpc>
        <a:spcBef>
          <a:spcPct val="50000"/>
        </a:spcBef>
        <a:spcAft>
          <a:spcPct val="0"/>
        </a:spcAft>
        <a:defRPr>
          <a:solidFill>
            <a:schemeClr val="tx1"/>
          </a:solidFill>
          <a:latin typeface="+mn-lt"/>
          <a:ea typeface="Arial Unicode MS" pitchFamily="34" charset="-128"/>
          <a:cs typeface="Arial Unicode MS" pitchFamily="34" charset="-128"/>
        </a:defRPr>
      </a:lvl1pPr>
      <a:lvl2pPr marL="452438" indent="-223838" algn="l" rtl="0" eaLnBrk="0" fontAlgn="base" hangingPunct="0">
        <a:spcBef>
          <a:spcPct val="50000"/>
        </a:spcBef>
        <a:spcAft>
          <a:spcPct val="0"/>
        </a:spcAft>
        <a:buClr>
          <a:schemeClr val="hlink"/>
        </a:buClr>
        <a:buFont typeface="Wingdings" pitchFamily="2" charset="2"/>
        <a:buChar char="§"/>
        <a:defRPr>
          <a:solidFill>
            <a:schemeClr val="tx1"/>
          </a:solidFill>
          <a:latin typeface="+mn-lt"/>
          <a:ea typeface="Arial Unicode MS" pitchFamily="34" charset="-128"/>
          <a:cs typeface="Arial Unicode MS" pitchFamily="34" charset="-128"/>
        </a:defRPr>
      </a:lvl2pPr>
      <a:lvl3pPr marL="741363" indent="-174625" algn="l" rtl="0" eaLnBrk="0" fontAlgn="base" hangingPunct="0">
        <a:spcBef>
          <a:spcPct val="30000"/>
        </a:spcBef>
        <a:spcAft>
          <a:spcPct val="0"/>
        </a:spcAft>
        <a:buClr>
          <a:schemeClr val="hlink"/>
        </a:buClr>
        <a:buFont typeface="Wingdings" pitchFamily="2" charset="2"/>
        <a:buChar char="§"/>
        <a:defRPr sz="1600">
          <a:solidFill>
            <a:schemeClr val="tx1"/>
          </a:solidFill>
          <a:latin typeface="+mn-lt"/>
          <a:ea typeface="Arial Unicode MS" pitchFamily="34" charset="-128"/>
          <a:cs typeface="Arial Unicode MS" pitchFamily="34" charset="-128"/>
        </a:defRPr>
      </a:lvl3pPr>
      <a:lvl4pPr marL="1028700" indent="-173038" algn="l" rtl="0" eaLnBrk="0" fontAlgn="base" hangingPunct="0">
        <a:spcBef>
          <a:spcPct val="30000"/>
        </a:spcBef>
        <a:spcAft>
          <a:spcPct val="0"/>
        </a:spcAft>
        <a:buClr>
          <a:schemeClr val="hlink"/>
        </a:buClr>
        <a:buFont typeface="Wingdings" pitchFamily="2" charset="2"/>
        <a:buChar char="§"/>
        <a:defRPr sz="1600">
          <a:solidFill>
            <a:schemeClr val="tx1"/>
          </a:solidFill>
          <a:latin typeface="+mn-lt"/>
          <a:ea typeface="Arial Unicode MS" pitchFamily="34" charset="-128"/>
          <a:cs typeface="Arial Unicode MS" pitchFamily="34" charset="-128"/>
        </a:defRPr>
      </a:lvl4pPr>
      <a:lvl5pPr marL="1314450" indent="-171450" algn="l" rtl="0" eaLnBrk="0" fontAlgn="base" hangingPunct="0">
        <a:spcBef>
          <a:spcPct val="30000"/>
        </a:spcBef>
        <a:spcAft>
          <a:spcPct val="0"/>
        </a:spcAft>
        <a:buClr>
          <a:schemeClr val="hlink"/>
        </a:buClr>
        <a:buFont typeface="Wingdings" pitchFamily="2" charset="2"/>
        <a:buChar char="§"/>
        <a:defRPr sz="1400">
          <a:solidFill>
            <a:schemeClr val="tx1"/>
          </a:solidFill>
          <a:latin typeface="+mn-lt"/>
          <a:ea typeface="Arial Unicode MS" pitchFamily="34" charset="-128"/>
          <a:cs typeface="Arial Unicode MS" pitchFamily="34" charset="-128"/>
        </a:defRPr>
      </a:lvl5pPr>
      <a:lvl6pPr marL="1771650" indent="-171450" algn="l" rtl="0" eaLnBrk="1" fontAlgn="base" hangingPunct="1">
        <a:spcBef>
          <a:spcPct val="30000"/>
        </a:spcBef>
        <a:spcAft>
          <a:spcPct val="0"/>
        </a:spcAft>
        <a:buClr>
          <a:schemeClr val="hlink"/>
        </a:buClr>
        <a:buFont typeface="Wingdings" pitchFamily="112" charset="2"/>
        <a:buChar char="§"/>
        <a:defRPr sz="1400">
          <a:solidFill>
            <a:schemeClr val="tx1"/>
          </a:solidFill>
          <a:latin typeface="+mn-lt"/>
          <a:ea typeface="+mn-ea"/>
        </a:defRPr>
      </a:lvl6pPr>
      <a:lvl7pPr marL="2228850" indent="-171450" algn="l" rtl="0" eaLnBrk="1" fontAlgn="base" hangingPunct="1">
        <a:spcBef>
          <a:spcPct val="30000"/>
        </a:spcBef>
        <a:spcAft>
          <a:spcPct val="0"/>
        </a:spcAft>
        <a:buClr>
          <a:schemeClr val="hlink"/>
        </a:buClr>
        <a:buFont typeface="Wingdings" pitchFamily="112" charset="2"/>
        <a:buChar char="§"/>
        <a:defRPr sz="1400">
          <a:solidFill>
            <a:schemeClr val="tx1"/>
          </a:solidFill>
          <a:latin typeface="+mn-lt"/>
          <a:ea typeface="+mn-ea"/>
        </a:defRPr>
      </a:lvl7pPr>
      <a:lvl8pPr marL="2686050" indent="-171450" algn="l" rtl="0" eaLnBrk="1" fontAlgn="base" hangingPunct="1">
        <a:spcBef>
          <a:spcPct val="30000"/>
        </a:spcBef>
        <a:spcAft>
          <a:spcPct val="0"/>
        </a:spcAft>
        <a:buClr>
          <a:schemeClr val="hlink"/>
        </a:buClr>
        <a:buFont typeface="Wingdings" pitchFamily="112" charset="2"/>
        <a:buChar char="§"/>
        <a:defRPr sz="1400">
          <a:solidFill>
            <a:schemeClr val="tx1"/>
          </a:solidFill>
          <a:latin typeface="+mn-lt"/>
          <a:ea typeface="+mn-ea"/>
        </a:defRPr>
      </a:lvl8pPr>
      <a:lvl9pPr marL="3143250" indent="-171450" algn="l" rtl="0" eaLnBrk="1" fontAlgn="base" hangingPunct="1">
        <a:spcBef>
          <a:spcPct val="30000"/>
        </a:spcBef>
        <a:spcAft>
          <a:spcPct val="0"/>
        </a:spcAft>
        <a:buClr>
          <a:schemeClr val="hlink"/>
        </a:buClr>
        <a:buFont typeface="Wingdings" pitchFamily="112"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4.xml"/><Relationship Id="rId1" Type="http://schemas.openxmlformats.org/officeDocument/2006/relationships/vmlDrawing" Target="../drawings/vmlDrawing9.vml"/><Relationship Id="rId4" Type="http://schemas.openxmlformats.org/officeDocument/2006/relationships/oleObject" Target="../embeddings/oleObject24.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oleObject" Target="../embeddings/oleObject25.bin"/><Relationship Id="rId7" Type="http://schemas.openxmlformats.org/officeDocument/2006/relationships/oleObject" Target="../embeddings/oleObject29.bin"/><Relationship Id="rId2" Type="http://schemas.openxmlformats.org/officeDocument/2006/relationships/slideLayout" Target="../slideLayouts/slideLayout4.xml"/><Relationship Id="rId1" Type="http://schemas.openxmlformats.org/officeDocument/2006/relationships/vmlDrawing" Target="../drawings/vmlDrawing10.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xml"/><Relationship Id="rId1" Type="http://schemas.openxmlformats.org/officeDocument/2006/relationships/vmlDrawing" Target="../drawings/vmlDrawing12.vml"/><Relationship Id="rId4" Type="http://schemas.openxmlformats.org/officeDocument/2006/relationships/oleObject" Target="../embeddings/oleObject32.bin"/></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oleObject" Target="../embeddings/oleObject33.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vmlDrawing" Target="../drawings/vmlDrawing14.vml"/><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vmlDrawing" Target="../drawings/vmlDrawing16.vml"/><Relationship Id="rId5" Type="http://schemas.openxmlformats.org/officeDocument/2006/relationships/oleObject" Target="../embeddings/oleObject41.bin"/><Relationship Id="rId4" Type="http://schemas.openxmlformats.org/officeDocument/2006/relationships/oleObject" Target="../embeddings/oleObject40.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oleObject" Target="../embeddings/oleObject46.bin"/><Relationship Id="rId2" Type="http://schemas.openxmlformats.org/officeDocument/2006/relationships/slideLayout" Target="../slideLayouts/slideLayout4.xml"/><Relationship Id="rId1" Type="http://schemas.openxmlformats.org/officeDocument/2006/relationships/vmlDrawing" Target="../drawings/vmlDrawing18.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4.xml"/><Relationship Id="rId1" Type="http://schemas.openxmlformats.org/officeDocument/2006/relationships/vmlDrawing" Target="../drawings/vmlDrawing19.vml"/><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3.bin"/><Relationship Id="rId3" Type="http://schemas.openxmlformats.org/officeDocument/2006/relationships/image" Target="../media/image56.png"/><Relationship Id="rId7" Type="http://schemas.openxmlformats.org/officeDocument/2006/relationships/oleObject" Target="../embeddings/oleObject52.bin"/><Relationship Id="rId2" Type="http://schemas.openxmlformats.org/officeDocument/2006/relationships/slideLayout" Target="../slideLayouts/slideLayout4.xml"/><Relationship Id="rId1" Type="http://schemas.openxmlformats.org/officeDocument/2006/relationships/vmlDrawing" Target="../drawings/vmlDrawing20.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2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slideLayout" Target="../slideLayouts/slideLayout4.xml"/><Relationship Id="rId1" Type="http://schemas.openxmlformats.org/officeDocument/2006/relationships/vmlDrawing" Target="../drawings/vmlDrawing21.vml"/><Relationship Id="rId4" Type="http://schemas.openxmlformats.org/officeDocument/2006/relationships/oleObject" Target="../embeddings/oleObject54.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oleObject" Target="../embeddings/oleObject55.bin"/><Relationship Id="rId7" Type="http://schemas.openxmlformats.org/officeDocument/2006/relationships/oleObject" Target="../embeddings/oleObject58.bin"/><Relationship Id="rId2" Type="http://schemas.openxmlformats.org/officeDocument/2006/relationships/slideLayout" Target="../slideLayouts/slideLayout4.xml"/><Relationship Id="rId1" Type="http://schemas.openxmlformats.org/officeDocument/2006/relationships/vmlDrawing" Target="../drawings/vmlDrawing22.vml"/><Relationship Id="rId6" Type="http://schemas.openxmlformats.org/officeDocument/2006/relationships/oleObject" Target="../embeddings/oleObject57.bin"/><Relationship Id="rId5" Type="http://schemas.openxmlformats.org/officeDocument/2006/relationships/image" Target="../media/image63.png"/><Relationship Id="rId4" Type="http://schemas.openxmlformats.org/officeDocument/2006/relationships/oleObject" Target="../embeddings/oleObject56.bin"/><Relationship Id="rId9" Type="http://schemas.openxmlformats.org/officeDocument/2006/relationships/oleObject" Target="../embeddings/oleObject60.bin"/></Relationships>
</file>

<file path=ppt/slides/_rels/slide2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4.xml"/><Relationship Id="rId1" Type="http://schemas.openxmlformats.org/officeDocument/2006/relationships/vmlDrawing" Target="../drawings/vmlDrawing23.vml"/><Relationship Id="rId4" Type="http://schemas.openxmlformats.org/officeDocument/2006/relationships/oleObject" Target="../embeddings/oleObject6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oleObject" Target="../embeddings/oleObject63.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4.xml"/><Relationship Id="rId1" Type="http://schemas.openxmlformats.org/officeDocument/2006/relationships/vmlDrawing" Target="../drawings/vmlDrawing25.v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oleObject" Target="../embeddings/oleObject6.bin"/><Relationship Id="rId9" Type="http://schemas.openxmlformats.org/officeDocument/2006/relationships/oleObject" Target="../embeddings/oleObject11.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4.xml"/><Relationship Id="rId1" Type="http://schemas.openxmlformats.org/officeDocument/2006/relationships/vmlDrawing" Target="../drawings/vmlDrawing26.vml"/><Relationship Id="rId4" Type="http://schemas.openxmlformats.org/officeDocument/2006/relationships/oleObject" Target="../embeddings/oleObject71.bin"/></Relationships>
</file>

<file path=ppt/slides/_rels/slide3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17.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3.png"/><Relationship Id="rId4" Type="http://schemas.openxmlformats.org/officeDocument/2006/relationships/oleObject" Target="../embeddings/oleObject2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r>
              <a:rPr lang="en-US" dirty="0" err="1" smtClean="0">
                <a:solidFill>
                  <a:srgbClr val="FFFFFF"/>
                </a:solidFill>
              </a:rPr>
              <a:t>Κεφάλαιο</a:t>
            </a:r>
            <a:r>
              <a:rPr lang="en-US" dirty="0" smtClean="0">
                <a:solidFill>
                  <a:srgbClr val="FFFFFF"/>
                </a:solidFill>
              </a:rPr>
              <a:t> Η3</a:t>
            </a:r>
          </a:p>
        </p:txBody>
      </p:sp>
      <p:sp>
        <p:nvSpPr>
          <p:cNvPr id="26627" name="Rectangle 3"/>
          <p:cNvSpPr>
            <a:spLocks noGrp="1" noChangeArrowheads="1"/>
          </p:cNvSpPr>
          <p:nvPr>
            <p:ph type="subTitle" idx="1"/>
          </p:nvPr>
        </p:nvSpPr>
        <p:spPr/>
        <p:txBody>
          <a:bodyPr/>
          <a:lstStyle/>
          <a:p>
            <a:pPr marL="0" indent="0"/>
            <a:r>
              <a:rPr lang="en-US" sz="2400" dirty="0" err="1" smtClean="0">
                <a:solidFill>
                  <a:srgbClr val="FFFFFF"/>
                </a:solidFill>
              </a:rPr>
              <a:t>Ηλεκτρικό</a:t>
            </a:r>
            <a:r>
              <a:rPr lang="en-US" sz="2400" dirty="0" smtClean="0">
                <a:solidFill>
                  <a:srgbClr val="FFFFFF"/>
                </a:solidFill>
              </a:rPr>
              <a:t> </a:t>
            </a:r>
            <a:r>
              <a:rPr lang="en-US" sz="2400" dirty="0" err="1" smtClean="0">
                <a:solidFill>
                  <a:srgbClr val="FFFFFF"/>
                </a:solidFill>
              </a:rPr>
              <a:t>δυναμικό</a:t>
            </a:r>
            <a:endParaRPr lang="en-US" sz="2400" dirty="0" smtClean="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solidFill>
                  <a:srgbClr val="0D3857"/>
                </a:solidFill>
              </a:rPr>
              <a:t>Ισοδυναμικές επιφάνειες</a:t>
            </a:r>
          </a:p>
        </p:txBody>
      </p:sp>
      <p:sp>
        <p:nvSpPr>
          <p:cNvPr id="35843" name="Rectangle 3"/>
          <p:cNvSpPr>
            <a:spLocks noGrp="1" noChangeArrowheads="1"/>
          </p:cNvSpPr>
          <p:nvPr>
            <p:ph sz="half" idx="1"/>
          </p:nvPr>
        </p:nvSpPr>
        <p:spPr>
          <a:xfrm>
            <a:off x="457200" y="1676400"/>
            <a:ext cx="4439266" cy="4108817"/>
          </a:xfrm>
        </p:spPr>
        <p:txBody>
          <a:bodyPr wrap="square">
            <a:spAutoFit/>
          </a:bodyPr>
          <a:lstStyle/>
          <a:p>
            <a:pPr marL="0" indent="0">
              <a:lnSpc>
                <a:spcPct val="100000"/>
              </a:lnSpc>
              <a:spcBef>
                <a:spcPts val="1800"/>
              </a:spcBef>
            </a:pP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σημείο</a:t>
            </a:r>
            <a:r>
              <a:rPr lang="en-US" sz="1800" dirty="0" smtClean="0">
                <a:solidFill>
                  <a:srgbClr val="000000"/>
                </a:solidFill>
              </a:rPr>
              <a:t> B </a:t>
            </a:r>
            <a:r>
              <a:rPr lang="en-US" sz="1800" dirty="0" err="1" smtClean="0">
                <a:solidFill>
                  <a:srgbClr val="000000"/>
                </a:solidFill>
              </a:rPr>
              <a:t>έχει</a:t>
            </a:r>
            <a:r>
              <a:rPr lang="en-US" sz="1800" dirty="0" smtClean="0">
                <a:solidFill>
                  <a:srgbClr val="000000"/>
                </a:solidFill>
              </a:rPr>
              <a:t> </a:t>
            </a:r>
            <a:r>
              <a:rPr lang="en-US" sz="1800" dirty="0" err="1" smtClean="0">
                <a:solidFill>
                  <a:srgbClr val="000000"/>
                </a:solidFill>
              </a:rPr>
              <a:t>χαμηλότερο</a:t>
            </a:r>
            <a:r>
              <a:rPr lang="en-US" sz="1800" dirty="0" smtClean="0">
                <a:solidFill>
                  <a:srgbClr val="000000"/>
                </a:solidFill>
              </a:rPr>
              <a:t> </a:t>
            </a:r>
            <a:r>
              <a:rPr lang="en-US" sz="1800" dirty="0" err="1" smtClean="0">
                <a:solidFill>
                  <a:srgbClr val="000000"/>
                </a:solidFill>
              </a:rPr>
              <a:t>δυναμικό</a:t>
            </a:r>
            <a:r>
              <a:rPr lang="en-US" sz="1800" dirty="0" smtClean="0">
                <a:solidFill>
                  <a:srgbClr val="000000"/>
                </a:solidFill>
              </a:rPr>
              <a:t> </a:t>
            </a:r>
            <a:r>
              <a:rPr lang="en-US" sz="1800" dirty="0" err="1" smtClean="0">
                <a:solidFill>
                  <a:srgbClr val="000000"/>
                </a:solidFill>
              </a:rPr>
              <a:t>από</a:t>
            </a:r>
            <a:r>
              <a:rPr lang="en-US" sz="1800" dirty="0" smtClean="0">
                <a:solidFill>
                  <a:srgbClr val="000000"/>
                </a:solidFill>
              </a:rPr>
              <a:t> </a:t>
            </a:r>
            <a:r>
              <a:rPr lang="en-US" sz="1800" dirty="0" err="1" smtClean="0">
                <a:solidFill>
                  <a:srgbClr val="000000"/>
                </a:solidFill>
              </a:rPr>
              <a:t>το</a:t>
            </a:r>
            <a:r>
              <a:rPr lang="en-US" sz="1800" dirty="0" smtClean="0">
                <a:solidFill>
                  <a:srgbClr val="000000"/>
                </a:solidFill>
              </a:rPr>
              <a:t> A</a:t>
            </a:r>
            <a:r>
              <a:rPr lang="en-US" sz="1800" i="1" dirty="0" smtClean="0">
                <a:solidFill>
                  <a:srgbClr val="000000"/>
                </a:solidFill>
              </a:rPr>
              <a:t>.</a:t>
            </a:r>
          </a:p>
          <a:p>
            <a:pPr marL="0" indent="0">
              <a:lnSpc>
                <a:spcPct val="100000"/>
              </a:lnSpc>
              <a:spcBef>
                <a:spcPts val="1800"/>
              </a:spcBef>
            </a:pPr>
            <a:r>
              <a:rPr lang="en-US" sz="1800" dirty="0" err="1" smtClean="0">
                <a:solidFill>
                  <a:srgbClr val="000000"/>
                </a:solidFill>
              </a:rPr>
              <a:t>Τα</a:t>
            </a:r>
            <a:r>
              <a:rPr lang="en-US" sz="1800" dirty="0" smtClean="0">
                <a:solidFill>
                  <a:srgbClr val="000000"/>
                </a:solidFill>
              </a:rPr>
              <a:t> </a:t>
            </a:r>
            <a:r>
              <a:rPr lang="en-US" sz="1800" dirty="0" err="1" smtClean="0">
                <a:solidFill>
                  <a:srgbClr val="000000"/>
                </a:solidFill>
              </a:rPr>
              <a:t>σημεία</a:t>
            </a:r>
            <a:r>
              <a:rPr lang="en-US" sz="1800" dirty="0" smtClean="0">
                <a:solidFill>
                  <a:srgbClr val="000000"/>
                </a:solidFill>
              </a:rPr>
              <a:t> A </a:t>
            </a:r>
            <a:r>
              <a:rPr lang="en-US" sz="1800" dirty="0" err="1" smtClean="0">
                <a:solidFill>
                  <a:srgbClr val="000000"/>
                </a:solidFill>
              </a:rPr>
              <a:t>και</a:t>
            </a:r>
            <a:r>
              <a:rPr lang="en-US" sz="1800" dirty="0" smtClean="0">
                <a:solidFill>
                  <a:srgbClr val="000000"/>
                </a:solidFill>
              </a:rPr>
              <a:t> Γ </a:t>
            </a:r>
            <a:r>
              <a:rPr lang="en-US" sz="1800" dirty="0" err="1" smtClean="0">
                <a:solidFill>
                  <a:srgbClr val="000000"/>
                </a:solidFill>
              </a:rPr>
              <a:t>έχουν</a:t>
            </a:r>
            <a:r>
              <a:rPr lang="en-US" sz="1800" dirty="0" smtClean="0">
                <a:solidFill>
                  <a:srgbClr val="000000"/>
                </a:solidFill>
              </a:rPr>
              <a:t> </a:t>
            </a: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ίδιο</a:t>
            </a:r>
            <a:r>
              <a:rPr lang="en-US" sz="1800" dirty="0" smtClean="0">
                <a:solidFill>
                  <a:srgbClr val="000000"/>
                </a:solidFill>
              </a:rPr>
              <a:t> </a:t>
            </a:r>
            <a:r>
              <a:rPr lang="en-US" sz="1800" dirty="0" err="1" smtClean="0">
                <a:solidFill>
                  <a:srgbClr val="000000"/>
                </a:solidFill>
              </a:rPr>
              <a:t>δυναμικό</a:t>
            </a:r>
            <a:r>
              <a:rPr lang="en-US" sz="1800" dirty="0" smtClean="0">
                <a:solidFill>
                  <a:srgbClr val="000000"/>
                </a:solidFill>
              </a:rPr>
              <a:t>.</a:t>
            </a:r>
          </a:p>
          <a:p>
            <a:pPr lvl="1">
              <a:spcBef>
                <a:spcPts val="1800"/>
              </a:spcBef>
              <a:buClr>
                <a:srgbClr val="2187BA"/>
              </a:buClr>
            </a:pPr>
            <a:r>
              <a:rPr lang="en-US" sz="1700" dirty="0" err="1" smtClean="0">
                <a:solidFill>
                  <a:srgbClr val="000000"/>
                </a:solidFill>
              </a:rPr>
              <a:t>Όλα</a:t>
            </a:r>
            <a:r>
              <a:rPr lang="en-US" sz="1700" dirty="0" smtClean="0">
                <a:solidFill>
                  <a:srgbClr val="000000"/>
                </a:solidFill>
              </a:rPr>
              <a:t> </a:t>
            </a:r>
            <a:r>
              <a:rPr lang="en-US" sz="1700" dirty="0" err="1" smtClean="0">
                <a:solidFill>
                  <a:srgbClr val="000000"/>
                </a:solidFill>
              </a:rPr>
              <a:t>τα</a:t>
            </a:r>
            <a:r>
              <a:rPr lang="en-US" sz="1700" dirty="0" smtClean="0">
                <a:solidFill>
                  <a:srgbClr val="000000"/>
                </a:solidFill>
              </a:rPr>
              <a:t> </a:t>
            </a:r>
            <a:r>
              <a:rPr lang="en-US" sz="1700" dirty="0" err="1" smtClean="0">
                <a:solidFill>
                  <a:srgbClr val="000000"/>
                </a:solidFill>
              </a:rPr>
              <a:t>σημεία</a:t>
            </a:r>
            <a:r>
              <a:rPr lang="en-US" sz="1700" dirty="0" smtClean="0">
                <a:solidFill>
                  <a:srgbClr val="000000"/>
                </a:solidFill>
              </a:rPr>
              <a:t> </a:t>
            </a:r>
            <a:r>
              <a:rPr lang="en-US" sz="1700" dirty="0" err="1" smtClean="0">
                <a:solidFill>
                  <a:srgbClr val="000000"/>
                </a:solidFill>
              </a:rPr>
              <a:t>που</a:t>
            </a:r>
            <a:r>
              <a:rPr lang="en-US" sz="1700" dirty="0" smtClean="0">
                <a:solidFill>
                  <a:srgbClr val="000000"/>
                </a:solidFill>
              </a:rPr>
              <a:t> </a:t>
            </a:r>
            <a:r>
              <a:rPr lang="en-US" sz="1700" dirty="0" err="1" smtClean="0">
                <a:solidFill>
                  <a:srgbClr val="000000"/>
                </a:solidFill>
              </a:rPr>
              <a:t>ανήκουν</a:t>
            </a:r>
            <a:r>
              <a:rPr lang="en-US" sz="1700" dirty="0" smtClean="0">
                <a:solidFill>
                  <a:srgbClr val="000000"/>
                </a:solidFill>
              </a:rPr>
              <a:t> </a:t>
            </a:r>
            <a:r>
              <a:rPr lang="en-US" sz="1700" dirty="0" err="1" smtClean="0">
                <a:solidFill>
                  <a:srgbClr val="000000"/>
                </a:solidFill>
              </a:rPr>
              <a:t>σε</a:t>
            </a:r>
            <a:r>
              <a:rPr lang="en-US" sz="1700" dirty="0" smtClean="0">
                <a:solidFill>
                  <a:srgbClr val="000000"/>
                </a:solidFill>
              </a:rPr>
              <a:t> </a:t>
            </a:r>
            <a:r>
              <a:rPr lang="el-GR" sz="1700" dirty="0" smtClean="0">
                <a:solidFill>
                  <a:srgbClr val="000000"/>
                </a:solidFill>
              </a:rPr>
              <a:t>ένα </a:t>
            </a:r>
            <a:r>
              <a:rPr lang="en-US" sz="1700" dirty="0" err="1" smtClean="0">
                <a:solidFill>
                  <a:srgbClr val="000000"/>
                </a:solidFill>
              </a:rPr>
              <a:t>επίπεδο</a:t>
            </a:r>
            <a:r>
              <a:rPr lang="en-US" sz="1700" dirty="0" smtClean="0">
                <a:solidFill>
                  <a:srgbClr val="000000"/>
                </a:solidFill>
              </a:rPr>
              <a:t> </a:t>
            </a:r>
            <a:r>
              <a:rPr lang="el-GR" sz="1700" dirty="0" smtClean="0">
                <a:solidFill>
                  <a:srgbClr val="000000"/>
                </a:solidFill>
              </a:rPr>
              <a:t>το οποίο είναι </a:t>
            </a:r>
            <a:r>
              <a:rPr lang="en-US" sz="1700" dirty="0" err="1" smtClean="0">
                <a:solidFill>
                  <a:srgbClr val="000000"/>
                </a:solidFill>
              </a:rPr>
              <a:t>κάθετο</a:t>
            </a:r>
            <a:r>
              <a:rPr lang="en-US" sz="1700" dirty="0" smtClean="0">
                <a:solidFill>
                  <a:srgbClr val="000000"/>
                </a:solidFill>
              </a:rPr>
              <a:t> </a:t>
            </a:r>
            <a:r>
              <a:rPr lang="en-US" sz="1700" dirty="0" err="1" smtClean="0">
                <a:solidFill>
                  <a:srgbClr val="000000"/>
                </a:solidFill>
              </a:rPr>
              <a:t>σε</a:t>
            </a:r>
            <a:r>
              <a:rPr lang="en-US" sz="1700" dirty="0" smtClean="0">
                <a:solidFill>
                  <a:srgbClr val="000000"/>
                </a:solidFill>
              </a:rPr>
              <a:t> </a:t>
            </a:r>
            <a:r>
              <a:rPr lang="el-GR" sz="1700" dirty="0" smtClean="0">
                <a:solidFill>
                  <a:srgbClr val="000000"/>
                </a:solidFill>
              </a:rPr>
              <a:t>ένα </a:t>
            </a:r>
            <a:r>
              <a:rPr lang="en-US" sz="1700" dirty="0" err="1" smtClean="0">
                <a:solidFill>
                  <a:srgbClr val="000000"/>
                </a:solidFill>
              </a:rPr>
              <a:t>ομογενές</a:t>
            </a:r>
            <a:r>
              <a:rPr lang="en-US" sz="1700" dirty="0" smtClean="0">
                <a:solidFill>
                  <a:srgbClr val="000000"/>
                </a:solidFill>
              </a:rPr>
              <a:t> </a:t>
            </a:r>
            <a:r>
              <a:rPr lang="en-US" sz="1700" dirty="0" err="1" smtClean="0">
                <a:solidFill>
                  <a:srgbClr val="000000"/>
                </a:solidFill>
              </a:rPr>
              <a:t>ηλεκτρικό</a:t>
            </a:r>
            <a:r>
              <a:rPr lang="en-US" sz="1700" dirty="0" smtClean="0">
                <a:solidFill>
                  <a:srgbClr val="000000"/>
                </a:solidFill>
              </a:rPr>
              <a:t> </a:t>
            </a:r>
            <a:r>
              <a:rPr lang="en-US" sz="1700" dirty="0" err="1" smtClean="0">
                <a:solidFill>
                  <a:srgbClr val="000000"/>
                </a:solidFill>
              </a:rPr>
              <a:t>πεδίο</a:t>
            </a:r>
            <a:r>
              <a:rPr lang="en-US" sz="1700" dirty="0" smtClean="0">
                <a:solidFill>
                  <a:srgbClr val="000000"/>
                </a:solidFill>
              </a:rPr>
              <a:t> </a:t>
            </a:r>
            <a:r>
              <a:rPr lang="en-US" sz="1700" dirty="0" err="1" smtClean="0">
                <a:solidFill>
                  <a:srgbClr val="000000"/>
                </a:solidFill>
              </a:rPr>
              <a:t>έχουν</a:t>
            </a:r>
            <a:r>
              <a:rPr lang="en-US" sz="1700" dirty="0" smtClean="0">
                <a:solidFill>
                  <a:srgbClr val="000000"/>
                </a:solidFill>
              </a:rPr>
              <a:t> </a:t>
            </a:r>
            <a:r>
              <a:rPr lang="en-US" sz="1700" dirty="0" err="1" smtClean="0">
                <a:solidFill>
                  <a:srgbClr val="000000"/>
                </a:solidFill>
              </a:rPr>
              <a:t>το</a:t>
            </a:r>
            <a:r>
              <a:rPr lang="en-US" sz="1700" dirty="0" smtClean="0">
                <a:solidFill>
                  <a:srgbClr val="000000"/>
                </a:solidFill>
              </a:rPr>
              <a:t> </a:t>
            </a:r>
            <a:r>
              <a:rPr lang="en-US" sz="1700" dirty="0" err="1" smtClean="0">
                <a:solidFill>
                  <a:srgbClr val="000000"/>
                </a:solidFill>
              </a:rPr>
              <a:t>ίδιο</a:t>
            </a:r>
            <a:r>
              <a:rPr lang="en-US" sz="1700" dirty="0" smtClean="0">
                <a:solidFill>
                  <a:srgbClr val="000000"/>
                </a:solidFill>
              </a:rPr>
              <a:t> </a:t>
            </a:r>
            <a:r>
              <a:rPr lang="en-US" sz="1700" dirty="0" err="1" smtClean="0">
                <a:solidFill>
                  <a:srgbClr val="000000"/>
                </a:solidFill>
              </a:rPr>
              <a:t>ηλεκτρικό</a:t>
            </a:r>
            <a:r>
              <a:rPr lang="en-US" sz="1700" dirty="0" smtClean="0">
                <a:solidFill>
                  <a:srgbClr val="000000"/>
                </a:solidFill>
              </a:rPr>
              <a:t> </a:t>
            </a:r>
            <a:r>
              <a:rPr lang="en-US" sz="1700" dirty="0" err="1" smtClean="0">
                <a:solidFill>
                  <a:srgbClr val="000000"/>
                </a:solidFill>
              </a:rPr>
              <a:t>δυναμικό</a:t>
            </a:r>
            <a:r>
              <a:rPr lang="en-US" sz="1700" dirty="0" smtClean="0">
                <a:solidFill>
                  <a:srgbClr val="000000"/>
                </a:solidFill>
              </a:rPr>
              <a:t>.</a:t>
            </a:r>
          </a:p>
          <a:p>
            <a:pPr marL="0" indent="0">
              <a:lnSpc>
                <a:spcPct val="100000"/>
              </a:lnSpc>
              <a:spcBef>
                <a:spcPts val="3000"/>
              </a:spcBef>
            </a:pPr>
            <a:r>
              <a:rPr lang="en-US" sz="1800" dirty="0" err="1" smtClean="0">
                <a:solidFill>
                  <a:srgbClr val="000000"/>
                </a:solidFill>
              </a:rPr>
              <a:t>Κάθε</a:t>
            </a:r>
            <a:r>
              <a:rPr lang="en-US" sz="1800" dirty="0" smtClean="0">
                <a:solidFill>
                  <a:srgbClr val="000000"/>
                </a:solidFill>
              </a:rPr>
              <a:t> </a:t>
            </a:r>
            <a:r>
              <a:rPr lang="en-US" sz="1800" dirty="0" err="1" smtClean="0">
                <a:solidFill>
                  <a:srgbClr val="000000"/>
                </a:solidFill>
              </a:rPr>
              <a:t>επιφάνεια</a:t>
            </a:r>
            <a:r>
              <a:rPr lang="en-US" sz="1800" dirty="0" smtClean="0">
                <a:solidFill>
                  <a:srgbClr val="000000"/>
                </a:solidFill>
              </a:rPr>
              <a:t> </a:t>
            </a:r>
            <a:r>
              <a:rPr lang="el-GR" sz="1800" dirty="0" smtClean="0">
                <a:solidFill>
                  <a:srgbClr val="000000"/>
                </a:solidFill>
              </a:rPr>
              <a:t>μέσα σε ένα ηλεκτρικό πεδίο η οποία αποτελείται από όλα τα σημεία,</a:t>
            </a:r>
            <a:r>
              <a:rPr lang="en-US" sz="1800" dirty="0" smtClean="0">
                <a:solidFill>
                  <a:srgbClr val="000000"/>
                </a:solidFill>
              </a:rPr>
              <a:t> </a:t>
            </a:r>
            <a:r>
              <a:rPr lang="en-US" sz="1800" dirty="0" err="1" smtClean="0">
                <a:solidFill>
                  <a:srgbClr val="000000"/>
                </a:solidFill>
              </a:rPr>
              <a:t>τα</a:t>
            </a:r>
            <a:r>
              <a:rPr lang="en-US" sz="1800" dirty="0" smtClean="0">
                <a:solidFill>
                  <a:srgbClr val="000000"/>
                </a:solidFill>
              </a:rPr>
              <a:t> </a:t>
            </a:r>
            <a:r>
              <a:rPr lang="en-US" sz="1800" dirty="0" err="1" smtClean="0">
                <a:solidFill>
                  <a:srgbClr val="000000"/>
                </a:solidFill>
              </a:rPr>
              <a:t>οποία</a:t>
            </a:r>
            <a:r>
              <a:rPr lang="en-US" sz="1800" dirty="0" smtClean="0">
                <a:solidFill>
                  <a:srgbClr val="000000"/>
                </a:solidFill>
              </a:rPr>
              <a:t> </a:t>
            </a:r>
            <a:r>
              <a:rPr lang="en-US" sz="1800" dirty="0" err="1" smtClean="0">
                <a:solidFill>
                  <a:srgbClr val="000000"/>
                </a:solidFill>
              </a:rPr>
              <a:t>έχουν</a:t>
            </a:r>
            <a:r>
              <a:rPr lang="en-US" sz="1800" dirty="0" smtClean="0">
                <a:solidFill>
                  <a:srgbClr val="000000"/>
                </a:solidFill>
              </a:rPr>
              <a:t> </a:t>
            </a: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ίδιο</a:t>
            </a:r>
            <a:r>
              <a:rPr lang="en-US" sz="1800" dirty="0" smtClean="0">
                <a:solidFill>
                  <a:srgbClr val="000000"/>
                </a:solidFill>
              </a:rPr>
              <a:t> </a:t>
            </a:r>
            <a:r>
              <a:rPr lang="en-US" sz="1800" dirty="0" err="1" smtClean="0">
                <a:solidFill>
                  <a:srgbClr val="000000"/>
                </a:solidFill>
              </a:rPr>
              <a:t>ηλεκτρικό</a:t>
            </a:r>
            <a:r>
              <a:rPr lang="en-US" sz="1800" dirty="0" smtClean="0">
                <a:solidFill>
                  <a:srgbClr val="000000"/>
                </a:solidFill>
              </a:rPr>
              <a:t> </a:t>
            </a:r>
            <a:r>
              <a:rPr lang="en-US" sz="1800" dirty="0" err="1" smtClean="0">
                <a:solidFill>
                  <a:srgbClr val="000000"/>
                </a:solidFill>
              </a:rPr>
              <a:t>δυναμικό</a:t>
            </a:r>
            <a:r>
              <a:rPr lang="el-GR" sz="1800" dirty="0" smtClean="0">
                <a:solidFill>
                  <a:srgbClr val="000000"/>
                </a:solidFill>
              </a:rPr>
              <a:t>,</a:t>
            </a:r>
            <a:r>
              <a:rPr lang="en-US" sz="1800" dirty="0" smtClean="0">
                <a:solidFill>
                  <a:srgbClr val="000000"/>
                </a:solidFill>
              </a:rPr>
              <a:t> </a:t>
            </a:r>
            <a:r>
              <a:rPr lang="en-US" sz="1800" dirty="0" err="1" smtClean="0">
                <a:solidFill>
                  <a:srgbClr val="000000"/>
                </a:solidFill>
              </a:rPr>
              <a:t>ονομάζεται</a:t>
            </a:r>
            <a:r>
              <a:rPr lang="en-US" sz="1800" dirty="0" smtClean="0">
                <a:solidFill>
                  <a:srgbClr val="000000"/>
                </a:solidFill>
              </a:rPr>
              <a:t> </a:t>
            </a:r>
            <a:r>
              <a:rPr lang="en-US" sz="1800" dirty="0" err="1" smtClean="0">
                <a:solidFill>
                  <a:srgbClr val="002060"/>
                </a:solidFill>
                <a:effectLst>
                  <a:outerShdw blurRad="38100" dist="38100" dir="2700000" algn="tl">
                    <a:srgbClr val="000000">
                      <a:alpha val="43137"/>
                    </a:srgbClr>
                  </a:outerShdw>
                </a:effectLst>
              </a:rPr>
              <a:t>ισοδυναμική</a:t>
            </a:r>
            <a:r>
              <a:rPr lang="en-US" sz="1800" dirty="0" smtClean="0">
                <a:solidFill>
                  <a:srgbClr val="002060"/>
                </a:solidFill>
                <a:effectLst>
                  <a:outerShdw blurRad="38100" dist="38100" dir="2700000" algn="tl">
                    <a:srgbClr val="000000">
                      <a:alpha val="43137"/>
                    </a:srgbClr>
                  </a:outerShdw>
                </a:effectLst>
              </a:rPr>
              <a:t> </a:t>
            </a:r>
            <a:r>
              <a:rPr lang="en-US" sz="1800" dirty="0" err="1" smtClean="0">
                <a:solidFill>
                  <a:srgbClr val="002060"/>
                </a:solidFill>
                <a:effectLst>
                  <a:outerShdw blurRad="38100" dist="38100" dir="2700000" algn="tl">
                    <a:srgbClr val="000000">
                      <a:alpha val="43137"/>
                    </a:srgbClr>
                  </a:outerShdw>
                </a:effectLst>
              </a:rPr>
              <a:t>επιφάνεια</a:t>
            </a:r>
            <a:r>
              <a:rPr lang="en-US" sz="1800" dirty="0" smtClean="0">
                <a:solidFill>
                  <a:srgbClr val="000000"/>
                </a:solidFill>
              </a:rPr>
              <a:t>.</a:t>
            </a:r>
          </a:p>
        </p:txBody>
      </p:sp>
      <p:sp>
        <p:nvSpPr>
          <p:cNvPr id="35844"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Η3.2</a:t>
            </a:r>
          </a:p>
        </p:txBody>
      </p:sp>
      <p:pic>
        <p:nvPicPr>
          <p:cNvPr id="35845" name="Picture 7" descr="27819_2503"/>
          <p:cNvPicPr>
            <a:picLocks noChangeAspect="1" noChangeArrowheads="1"/>
          </p:cNvPicPr>
          <p:nvPr/>
        </p:nvPicPr>
        <p:blipFill>
          <a:blip r:embed="rId2" cstate="print"/>
          <a:srcRect/>
          <a:stretch>
            <a:fillRect/>
          </a:stretch>
        </p:blipFill>
        <p:spPr bwMode="auto">
          <a:xfrm>
            <a:off x="5219700" y="1268413"/>
            <a:ext cx="3109913" cy="4605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2264" y="176981"/>
            <a:ext cx="8716297" cy="584775"/>
          </a:xfrm>
        </p:spPr>
        <p:txBody>
          <a:bodyPr wrap="square">
            <a:spAutoFit/>
          </a:bodyPr>
          <a:lstStyle/>
          <a:p>
            <a:pPr marL="1828800" indent="-1828800"/>
            <a:r>
              <a:rPr lang="el-GR" sz="2000" i="1" dirty="0" smtClean="0">
                <a:solidFill>
                  <a:srgbClr val="0D3857"/>
                </a:solidFill>
                <a:latin typeface="Times New Roman" pitchFamily="18" charset="0"/>
                <a:cs typeface="Times New Roman" pitchFamily="18" charset="0"/>
              </a:rPr>
              <a:t>Παράδειγμα</a:t>
            </a:r>
            <a:r>
              <a:rPr lang="el-GR" sz="1800" dirty="0" smtClean="0">
                <a:solidFill>
                  <a:srgbClr val="0D3857"/>
                </a:solidFill>
              </a:rPr>
              <a:t> </a:t>
            </a:r>
            <a:r>
              <a:rPr lang="el-GR" sz="1800" b="1" dirty="0" smtClean="0">
                <a:solidFill>
                  <a:srgbClr val="FF0000"/>
                </a:solidFill>
              </a:rPr>
              <a:t>Η3.1</a:t>
            </a:r>
            <a:r>
              <a:rPr lang="el-GR" sz="1800" dirty="0" smtClean="0">
                <a:solidFill>
                  <a:srgbClr val="0D3857"/>
                </a:solidFill>
              </a:rPr>
              <a:t> </a:t>
            </a:r>
            <a:r>
              <a:rPr lang="el-GR" sz="1800" b="1" dirty="0" smtClean="0">
                <a:solidFill>
                  <a:srgbClr val="0D3857"/>
                </a:solidFill>
              </a:rPr>
              <a:t>Το ηλεκτρικό πεδίο μεταξύ δύο παράλληλων πλακών με ίσο και αντίθετο φορτίο</a:t>
            </a:r>
            <a:endParaRPr lang="en-US" sz="1800" b="1" dirty="0" smtClean="0">
              <a:solidFill>
                <a:srgbClr val="0D3857"/>
              </a:solidFill>
              <a:latin typeface="Arial Unicode MS" pitchFamily="34" charset="-128"/>
            </a:endParaRPr>
          </a:p>
        </p:txBody>
      </p:sp>
      <p:sp>
        <p:nvSpPr>
          <p:cNvPr id="27651" name="Rectangle 4"/>
          <p:cNvSpPr>
            <a:spLocks noGrp="1" noChangeArrowheads="1"/>
          </p:cNvSpPr>
          <p:nvPr>
            <p:ph sz="half" idx="1"/>
          </p:nvPr>
        </p:nvSpPr>
        <p:spPr>
          <a:xfrm>
            <a:off x="235974" y="3429000"/>
            <a:ext cx="4601497" cy="264175"/>
          </a:xfrm>
        </p:spPr>
        <p:txBody>
          <a:bodyPr wrap="square">
            <a:spAutoFit/>
          </a:bodyPr>
          <a:lstStyle/>
          <a:p>
            <a:pPr marL="0" indent="0"/>
            <a:r>
              <a:rPr lang="el-GR" sz="1800" b="1" dirty="0" smtClean="0">
                <a:solidFill>
                  <a:srgbClr val="FF0000"/>
                </a:solidFill>
              </a:rPr>
              <a:t>ΛΥΣΗ</a:t>
            </a:r>
          </a:p>
        </p:txBody>
      </p:sp>
      <p:sp>
        <p:nvSpPr>
          <p:cNvPr id="7" name="Rectangle 6"/>
          <p:cNvSpPr/>
          <p:nvPr/>
        </p:nvSpPr>
        <p:spPr>
          <a:xfrm>
            <a:off x="250722" y="799999"/>
            <a:ext cx="8657304" cy="2585323"/>
          </a:xfrm>
          <a:prstGeom prst="rect">
            <a:avLst/>
          </a:prstGeom>
        </p:spPr>
        <p:txBody>
          <a:bodyPr wrap="square">
            <a:spAutoFit/>
          </a:bodyPr>
          <a:lstStyle/>
          <a:p>
            <a:pPr marL="457200"/>
            <a:r>
              <a:rPr lang="el-GR" sz="1800" dirty="0" smtClean="0">
                <a:solidFill>
                  <a:schemeClr val="tx1"/>
                </a:solidFill>
                <a:latin typeface="Arial Unicode MS" pitchFamily="34" charset="-128"/>
              </a:rPr>
              <a:t>Κάθε μπαταρία έχει συγκεκριμένη διαφορά δυναμικού Δ</a:t>
            </a:r>
            <a:r>
              <a:rPr lang="en-US" sz="1800" dirty="0" smtClean="0">
                <a:solidFill>
                  <a:schemeClr val="tx1"/>
                </a:solidFill>
                <a:latin typeface="Arial Unicode MS" pitchFamily="34" charset="-128"/>
              </a:rPr>
              <a:t>V</a:t>
            </a:r>
            <a:r>
              <a:rPr lang="el-GR" sz="1800" dirty="0" smtClean="0">
                <a:solidFill>
                  <a:schemeClr val="tx1"/>
                </a:solidFill>
                <a:latin typeface="Arial Unicode MS" pitchFamily="34" charset="-128"/>
              </a:rPr>
              <a:t> μεταξύ των πόλων της και εφαρμόζει αυτή τη διαφορά δυναμικού στους αγωγούς που είναι συνδεδεμένοι στους πόλους. Στην Εικ. Η3.5 φαίνεται μια μπαταρία των 12 </a:t>
            </a:r>
            <a:r>
              <a:rPr lang="en-US" sz="1800" dirty="0" smtClean="0">
                <a:solidFill>
                  <a:schemeClr val="tx1"/>
                </a:solidFill>
                <a:latin typeface="Arial Unicode MS" pitchFamily="34" charset="-128"/>
              </a:rPr>
              <a:t>V</a:t>
            </a:r>
            <a:r>
              <a:rPr lang="el-GR" sz="1800" dirty="0" smtClean="0">
                <a:solidFill>
                  <a:schemeClr val="tx1"/>
                </a:solidFill>
                <a:latin typeface="Arial Unicode MS" pitchFamily="34" charset="-128"/>
              </a:rPr>
              <a:t> που είναι συνδεδεμένη σε δύο παράλληλες πλάκες. Η απόσταση μεταξύ των πλακών είναι </a:t>
            </a:r>
            <a:r>
              <a:rPr lang="en-US" sz="1800" dirty="0" smtClean="0">
                <a:solidFill>
                  <a:schemeClr val="tx1"/>
                </a:solidFill>
                <a:latin typeface="Arial Unicode MS" pitchFamily="34" charset="-128"/>
              </a:rPr>
              <a:t>d = 0.30 cm</a:t>
            </a:r>
            <a:r>
              <a:rPr lang="el-GR" sz="1800" dirty="0" smtClean="0">
                <a:solidFill>
                  <a:schemeClr val="tx1"/>
                </a:solidFill>
                <a:latin typeface="Arial Unicode MS" pitchFamily="34" charset="-128"/>
              </a:rPr>
              <a:t> και θεωρούμε ότι το ηλεκτρικό πεδίο μεταξύ των πλακών είναι ομογενές (η παραδοχή αυτή είναι εύλογη εφόσον η απόσταση των πλακών είναι μικρή σε σχέση με τις διαστάσεις τους και δεν εξετάζουμε σημεία που βρίσκονται κοντά στις άκρες τους.) Βρείτε το μέτρο και τη διεύθυνση του ηλεκτρικού πεδίου που αναπτύσσεται μεταξύ των πλακών.</a:t>
            </a:r>
            <a:endParaRPr lang="el-GR" dirty="0"/>
          </a:p>
        </p:txBody>
      </p:sp>
      <p:sp>
        <p:nvSpPr>
          <p:cNvPr id="19" name="Rectangle 4"/>
          <p:cNvSpPr>
            <a:spLocks noGrp="1" noChangeArrowheads="1"/>
          </p:cNvSpPr>
          <p:nvPr>
            <p:ph sz="half" idx="1"/>
          </p:nvPr>
        </p:nvSpPr>
        <p:spPr>
          <a:xfrm>
            <a:off x="191729" y="3876368"/>
            <a:ext cx="4601497" cy="1846659"/>
          </a:xfrm>
        </p:spPr>
        <p:txBody>
          <a:bodyPr wrap="square">
            <a:spAutoFit/>
          </a:bodyPr>
          <a:lstStyle/>
          <a:p>
            <a:pPr marL="0" indent="0">
              <a:lnSpc>
                <a:spcPct val="100000"/>
              </a:lnSpc>
              <a:spcBef>
                <a:spcPts val="1800"/>
              </a:spcBef>
            </a:pPr>
            <a:r>
              <a:rPr lang="el-GR" sz="1800" dirty="0" smtClean="0"/>
              <a:t>Η κατεύθυνση του ηλεκτρικού πεδίου είναι από τη θετική πλάκα προς την αρνητική.</a:t>
            </a:r>
          </a:p>
          <a:p>
            <a:pPr marL="0" indent="0">
              <a:lnSpc>
                <a:spcPct val="100000"/>
              </a:lnSpc>
              <a:spcBef>
                <a:spcPts val="1800"/>
              </a:spcBef>
            </a:pPr>
            <a:r>
              <a:rPr lang="el-GR" sz="1800" dirty="0" smtClean="0"/>
              <a:t>Από τη σχέση μεταξύ ηλεκτρικού πεδίου και διαφοράς δυναμικού έχουμε</a:t>
            </a:r>
            <a:r>
              <a:rPr lang="en-US" sz="1800" dirty="0" smtClean="0"/>
              <a:t>: </a:t>
            </a:r>
            <a:r>
              <a:rPr lang="en-US" sz="1800" dirty="0" smtClean="0">
                <a:sym typeface="Symbol"/>
              </a:rPr>
              <a:t></a:t>
            </a:r>
            <a:r>
              <a:rPr lang="el-GR" sz="1800" dirty="0" smtClean="0"/>
              <a:t>Δ</a:t>
            </a:r>
            <a:r>
              <a:rPr lang="en-US" sz="1800" dirty="0" smtClean="0"/>
              <a:t>V</a:t>
            </a:r>
            <a:r>
              <a:rPr lang="en-US" sz="1800" dirty="0" smtClean="0">
                <a:sym typeface="Symbol"/>
              </a:rPr>
              <a:t></a:t>
            </a:r>
            <a:r>
              <a:rPr lang="en-US" sz="1800" dirty="0" smtClean="0"/>
              <a:t> = </a:t>
            </a:r>
            <a:r>
              <a:rPr lang="en-US" sz="1800" dirty="0" smtClean="0">
                <a:sym typeface="Symbol"/>
              </a:rPr>
              <a:t>E d  </a:t>
            </a:r>
          </a:p>
          <a:p>
            <a:pPr marL="0" indent="0">
              <a:lnSpc>
                <a:spcPct val="100000"/>
              </a:lnSpc>
              <a:spcBef>
                <a:spcPts val="1800"/>
              </a:spcBef>
            </a:pPr>
            <a:r>
              <a:rPr lang="en-US" sz="1800" dirty="0" smtClean="0">
                <a:sym typeface="Symbol"/>
              </a:rPr>
              <a:t>  </a:t>
            </a:r>
            <a:endParaRPr lang="el-GR" sz="1800" dirty="0" smtClean="0"/>
          </a:p>
        </p:txBody>
      </p:sp>
      <p:sp>
        <p:nvSpPr>
          <p:cNvPr id="6" name="Rectangle 3"/>
          <p:cNvSpPr txBox="1">
            <a:spLocks noChangeArrowheads="1"/>
          </p:cNvSpPr>
          <p:nvPr/>
        </p:nvSpPr>
        <p:spPr bwMode="auto">
          <a:xfrm>
            <a:off x="6888727" y="3609724"/>
            <a:ext cx="1163780"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l-GR" sz="1600" b="1" kern="0" dirty="0" smtClean="0">
                <a:solidFill>
                  <a:schemeClr val="tx1">
                    <a:lumMod val="65000"/>
                    <a:lumOff val="35000"/>
                  </a:schemeClr>
                </a:solidFill>
                <a:latin typeface="+mn-lt"/>
              </a:rPr>
              <a:t>Εικόνα Η3.5</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mn-lt"/>
              <a:ea typeface="Arial Unicode MS" pitchFamily="34" charset="-128"/>
              <a:cs typeface="Arial Unicode MS" pitchFamily="34" charset="-128"/>
            </a:endParaRPr>
          </a:p>
        </p:txBody>
      </p:sp>
      <p:grpSp>
        <p:nvGrpSpPr>
          <p:cNvPr id="37" name="Group 36"/>
          <p:cNvGrpSpPr/>
          <p:nvPr/>
        </p:nvGrpSpPr>
        <p:grpSpPr>
          <a:xfrm>
            <a:off x="5053781" y="3985033"/>
            <a:ext cx="3770670" cy="2467387"/>
            <a:chOff x="5053781" y="3985033"/>
            <a:chExt cx="3770670" cy="2467387"/>
          </a:xfrm>
        </p:grpSpPr>
        <p:pic>
          <p:nvPicPr>
            <p:cNvPr id="73731" name="Picture 3"/>
            <p:cNvPicPr>
              <a:picLocks noChangeAspect="1" noChangeArrowheads="1"/>
            </p:cNvPicPr>
            <p:nvPr/>
          </p:nvPicPr>
          <p:blipFill>
            <a:blip r:embed="rId3" cstate="print"/>
            <a:srcRect/>
            <a:stretch>
              <a:fillRect/>
            </a:stretch>
          </p:blipFill>
          <p:spPr bwMode="auto">
            <a:xfrm>
              <a:off x="7572223" y="5215705"/>
              <a:ext cx="1158822" cy="830853"/>
            </a:xfrm>
            <a:prstGeom prst="rect">
              <a:avLst/>
            </a:prstGeom>
            <a:noFill/>
            <a:ln w="9525" cap="flat" cmpd="sng">
              <a:noFill/>
              <a:prstDash val="solid"/>
              <a:miter lim="800000"/>
              <a:headEnd type="none" w="med" len="med"/>
              <a:tailEnd type="none" w="med" len="med"/>
            </a:ln>
          </p:spPr>
        </p:pic>
        <p:sp>
          <p:nvSpPr>
            <p:cNvPr id="14" name="Freeform 13"/>
            <p:cNvSpPr/>
            <p:nvPr/>
          </p:nvSpPr>
          <p:spPr bwMode="auto">
            <a:xfrm>
              <a:off x="5053781" y="4815347"/>
              <a:ext cx="3770670" cy="1637073"/>
            </a:xfrm>
            <a:custGeom>
              <a:avLst/>
              <a:gdLst>
                <a:gd name="connsiteX0" fmla="*/ 3768213 w 4279490"/>
                <a:gd name="connsiteY0" fmla="*/ 648929 h 1737852"/>
                <a:gd name="connsiteX1" fmla="*/ 4122174 w 4279490"/>
                <a:gd name="connsiteY1" fmla="*/ 796413 h 1737852"/>
                <a:gd name="connsiteX2" fmla="*/ 4092677 w 4279490"/>
                <a:gd name="connsiteY2" fmla="*/ 1563329 h 1737852"/>
                <a:gd name="connsiteX3" fmla="*/ 3001296 w 4279490"/>
                <a:gd name="connsiteY3" fmla="*/ 1578078 h 1737852"/>
                <a:gd name="connsiteX4" fmla="*/ 361335 w 4279490"/>
                <a:gd name="connsiteY4" fmla="*/ 604684 h 1737852"/>
                <a:gd name="connsiteX5" fmla="*/ 833284 w 4279490"/>
                <a:gd name="connsiteY5" fmla="*/ 88490 h 1737852"/>
                <a:gd name="connsiteX6" fmla="*/ 1187245 w 4279490"/>
                <a:gd name="connsiteY6" fmla="*/ 73742 h 1737852"/>
                <a:gd name="connsiteX0" fmla="*/ 3635477 w 4146754"/>
                <a:gd name="connsiteY0" fmla="*/ 683342 h 1737852"/>
                <a:gd name="connsiteX1" fmla="*/ 3989438 w 4146754"/>
                <a:gd name="connsiteY1" fmla="*/ 830826 h 1737852"/>
                <a:gd name="connsiteX2" fmla="*/ 3959941 w 4146754"/>
                <a:gd name="connsiteY2" fmla="*/ 1597742 h 1737852"/>
                <a:gd name="connsiteX3" fmla="*/ 2868560 w 4146754"/>
                <a:gd name="connsiteY3" fmla="*/ 1612491 h 1737852"/>
                <a:gd name="connsiteX4" fmla="*/ 361335 w 4146754"/>
                <a:gd name="connsiteY4" fmla="*/ 845575 h 1737852"/>
                <a:gd name="connsiteX5" fmla="*/ 700548 w 4146754"/>
                <a:gd name="connsiteY5" fmla="*/ 122903 h 1737852"/>
                <a:gd name="connsiteX6" fmla="*/ 1054509 w 4146754"/>
                <a:gd name="connsiteY6" fmla="*/ 108155 h 1737852"/>
                <a:gd name="connsiteX0" fmla="*/ 3652684 w 4163961"/>
                <a:gd name="connsiteY0" fmla="*/ 612058 h 1666568"/>
                <a:gd name="connsiteX1" fmla="*/ 4006645 w 4163961"/>
                <a:gd name="connsiteY1" fmla="*/ 759542 h 1666568"/>
                <a:gd name="connsiteX2" fmla="*/ 3977148 w 4163961"/>
                <a:gd name="connsiteY2" fmla="*/ 1526458 h 1666568"/>
                <a:gd name="connsiteX3" fmla="*/ 2885767 w 4163961"/>
                <a:gd name="connsiteY3" fmla="*/ 1541207 h 1666568"/>
                <a:gd name="connsiteX4" fmla="*/ 378542 w 4163961"/>
                <a:gd name="connsiteY4" fmla="*/ 774291 h 1666568"/>
                <a:gd name="connsiteX5" fmla="*/ 614517 w 4163961"/>
                <a:gd name="connsiteY5" fmla="*/ 213852 h 1666568"/>
                <a:gd name="connsiteX6" fmla="*/ 1071716 w 4163961"/>
                <a:gd name="connsiteY6" fmla="*/ 36871 h 1666568"/>
                <a:gd name="connsiteX0" fmla="*/ 3180736 w 3692013"/>
                <a:gd name="connsiteY0" fmla="*/ 612058 h 1656735"/>
                <a:gd name="connsiteX1" fmla="*/ 3534697 w 3692013"/>
                <a:gd name="connsiteY1" fmla="*/ 759542 h 1656735"/>
                <a:gd name="connsiteX2" fmla="*/ 3505200 w 3692013"/>
                <a:gd name="connsiteY2" fmla="*/ 1526458 h 1656735"/>
                <a:gd name="connsiteX3" fmla="*/ 2413819 w 3692013"/>
                <a:gd name="connsiteY3" fmla="*/ 1541207 h 1656735"/>
                <a:gd name="connsiteX4" fmla="*/ 378542 w 3692013"/>
                <a:gd name="connsiteY4" fmla="*/ 995517 h 1656735"/>
                <a:gd name="connsiteX5" fmla="*/ 142569 w 3692013"/>
                <a:gd name="connsiteY5" fmla="*/ 213852 h 1656735"/>
                <a:gd name="connsiteX6" fmla="*/ 599768 w 3692013"/>
                <a:gd name="connsiteY6" fmla="*/ 36871 h 1656735"/>
                <a:gd name="connsiteX0" fmla="*/ 3183194 w 3694471"/>
                <a:gd name="connsiteY0" fmla="*/ 612058 h 1656735"/>
                <a:gd name="connsiteX1" fmla="*/ 3537155 w 3694471"/>
                <a:gd name="connsiteY1" fmla="*/ 759542 h 1656735"/>
                <a:gd name="connsiteX2" fmla="*/ 3507658 w 3694471"/>
                <a:gd name="connsiteY2" fmla="*/ 1526458 h 1656735"/>
                <a:gd name="connsiteX3" fmla="*/ 2416277 w 3694471"/>
                <a:gd name="connsiteY3" fmla="*/ 1541207 h 1656735"/>
                <a:gd name="connsiteX4" fmla="*/ 381000 w 3694471"/>
                <a:gd name="connsiteY4" fmla="*/ 995517 h 1656735"/>
                <a:gd name="connsiteX5" fmla="*/ 130278 w 3694471"/>
                <a:gd name="connsiteY5" fmla="*/ 361336 h 1656735"/>
                <a:gd name="connsiteX6" fmla="*/ 602226 w 3694471"/>
                <a:gd name="connsiteY6" fmla="*/ 36871 h 1656735"/>
                <a:gd name="connsiteX0" fmla="*/ 3183194 w 3709219"/>
                <a:gd name="connsiteY0" fmla="*/ 612058 h 1661652"/>
                <a:gd name="connsiteX1" fmla="*/ 3625646 w 3709219"/>
                <a:gd name="connsiteY1" fmla="*/ 730045 h 1661652"/>
                <a:gd name="connsiteX2" fmla="*/ 3507658 w 3709219"/>
                <a:gd name="connsiteY2" fmla="*/ 1526458 h 1661652"/>
                <a:gd name="connsiteX3" fmla="*/ 2416277 w 3709219"/>
                <a:gd name="connsiteY3" fmla="*/ 1541207 h 1661652"/>
                <a:gd name="connsiteX4" fmla="*/ 381000 w 3709219"/>
                <a:gd name="connsiteY4" fmla="*/ 995517 h 1661652"/>
                <a:gd name="connsiteX5" fmla="*/ 130278 w 3709219"/>
                <a:gd name="connsiteY5" fmla="*/ 361336 h 1661652"/>
                <a:gd name="connsiteX6" fmla="*/ 602226 w 3709219"/>
                <a:gd name="connsiteY6" fmla="*/ 36871 h 1661652"/>
                <a:gd name="connsiteX0" fmla="*/ 3168445 w 3694470"/>
                <a:gd name="connsiteY0" fmla="*/ 612058 h 1737853"/>
                <a:gd name="connsiteX1" fmla="*/ 3610897 w 3694470"/>
                <a:gd name="connsiteY1" fmla="*/ 730045 h 1737853"/>
                <a:gd name="connsiteX2" fmla="*/ 3492909 w 3694470"/>
                <a:gd name="connsiteY2" fmla="*/ 1526458 h 1737853"/>
                <a:gd name="connsiteX3" fmla="*/ 2401528 w 3694470"/>
                <a:gd name="connsiteY3" fmla="*/ 1541207 h 1737853"/>
                <a:gd name="connsiteX4" fmla="*/ 381000 w 3694470"/>
                <a:gd name="connsiteY4" fmla="*/ 1541208 h 1737853"/>
                <a:gd name="connsiteX5" fmla="*/ 115529 w 3694470"/>
                <a:gd name="connsiteY5" fmla="*/ 361336 h 1737853"/>
                <a:gd name="connsiteX6" fmla="*/ 587477 w 3694470"/>
                <a:gd name="connsiteY6" fmla="*/ 36871 h 1737853"/>
                <a:gd name="connsiteX0" fmla="*/ 3175819 w 3694470"/>
                <a:gd name="connsiteY0" fmla="*/ 612058 h 1762434"/>
                <a:gd name="connsiteX1" fmla="*/ 3618271 w 3694470"/>
                <a:gd name="connsiteY1" fmla="*/ 730045 h 1762434"/>
                <a:gd name="connsiteX2" fmla="*/ 3500283 w 3694470"/>
                <a:gd name="connsiteY2" fmla="*/ 1526458 h 1762434"/>
                <a:gd name="connsiteX3" fmla="*/ 2453147 w 3694470"/>
                <a:gd name="connsiteY3" fmla="*/ 1688690 h 1762434"/>
                <a:gd name="connsiteX4" fmla="*/ 388374 w 3694470"/>
                <a:gd name="connsiteY4" fmla="*/ 1541208 h 1762434"/>
                <a:gd name="connsiteX5" fmla="*/ 122903 w 3694470"/>
                <a:gd name="connsiteY5" fmla="*/ 361336 h 1762434"/>
                <a:gd name="connsiteX6" fmla="*/ 594851 w 3694470"/>
                <a:gd name="connsiteY6" fmla="*/ 36871 h 1762434"/>
                <a:gd name="connsiteX0" fmla="*/ 3175819 w 3694470"/>
                <a:gd name="connsiteY0" fmla="*/ 467032 h 1617408"/>
                <a:gd name="connsiteX1" fmla="*/ 3618271 w 3694470"/>
                <a:gd name="connsiteY1" fmla="*/ 585019 h 1617408"/>
                <a:gd name="connsiteX2" fmla="*/ 3500283 w 3694470"/>
                <a:gd name="connsiteY2" fmla="*/ 1381432 h 1617408"/>
                <a:gd name="connsiteX3" fmla="*/ 2453147 w 3694470"/>
                <a:gd name="connsiteY3" fmla="*/ 1543664 h 1617408"/>
                <a:gd name="connsiteX4" fmla="*/ 388374 w 3694470"/>
                <a:gd name="connsiteY4" fmla="*/ 1396182 h 1617408"/>
                <a:gd name="connsiteX5" fmla="*/ 122903 w 3694470"/>
                <a:gd name="connsiteY5" fmla="*/ 216310 h 1617408"/>
                <a:gd name="connsiteX6" fmla="*/ 565354 w 3694470"/>
                <a:gd name="connsiteY6" fmla="*/ 98322 h 1617408"/>
                <a:gd name="connsiteX0" fmla="*/ 3175819 w 3694470"/>
                <a:gd name="connsiteY0" fmla="*/ 523568 h 1673944"/>
                <a:gd name="connsiteX1" fmla="*/ 3618271 w 3694470"/>
                <a:gd name="connsiteY1" fmla="*/ 641555 h 1673944"/>
                <a:gd name="connsiteX2" fmla="*/ 3500283 w 3694470"/>
                <a:gd name="connsiteY2" fmla="*/ 1437968 h 1673944"/>
                <a:gd name="connsiteX3" fmla="*/ 2453147 w 3694470"/>
                <a:gd name="connsiteY3" fmla="*/ 1600200 h 1673944"/>
                <a:gd name="connsiteX4" fmla="*/ 388374 w 3694470"/>
                <a:gd name="connsiteY4" fmla="*/ 1452718 h 1673944"/>
                <a:gd name="connsiteX5" fmla="*/ 122903 w 3694470"/>
                <a:gd name="connsiteY5" fmla="*/ 272846 h 1673944"/>
                <a:gd name="connsiteX6" fmla="*/ 609600 w 3694470"/>
                <a:gd name="connsiteY6" fmla="*/ 36871 h 1673944"/>
                <a:gd name="connsiteX0" fmla="*/ 3168445 w 3687096"/>
                <a:gd name="connsiteY0" fmla="*/ 523568 h 1656737"/>
                <a:gd name="connsiteX1" fmla="*/ 3610897 w 3687096"/>
                <a:gd name="connsiteY1" fmla="*/ 641555 h 1656737"/>
                <a:gd name="connsiteX2" fmla="*/ 3492909 w 3687096"/>
                <a:gd name="connsiteY2" fmla="*/ 1437968 h 1656737"/>
                <a:gd name="connsiteX3" fmla="*/ 2445773 w 3687096"/>
                <a:gd name="connsiteY3" fmla="*/ 1600200 h 1656737"/>
                <a:gd name="connsiteX4" fmla="*/ 381000 w 3687096"/>
                <a:gd name="connsiteY4" fmla="*/ 1452718 h 1656737"/>
                <a:gd name="connsiteX5" fmla="*/ 159774 w 3687096"/>
                <a:gd name="connsiteY5" fmla="*/ 376085 h 1656737"/>
                <a:gd name="connsiteX6" fmla="*/ 602226 w 3687096"/>
                <a:gd name="connsiteY6" fmla="*/ 36871 h 1656737"/>
                <a:gd name="connsiteX0" fmla="*/ 3161071 w 3679722"/>
                <a:gd name="connsiteY0" fmla="*/ 523568 h 1637073"/>
                <a:gd name="connsiteX1" fmla="*/ 3603523 w 3679722"/>
                <a:gd name="connsiteY1" fmla="*/ 641555 h 1637073"/>
                <a:gd name="connsiteX2" fmla="*/ 3485535 w 3679722"/>
                <a:gd name="connsiteY2" fmla="*/ 1437968 h 1637073"/>
                <a:gd name="connsiteX3" fmla="*/ 2438399 w 3679722"/>
                <a:gd name="connsiteY3" fmla="*/ 1600200 h 1637073"/>
                <a:gd name="connsiteX4" fmla="*/ 373626 w 3679722"/>
                <a:gd name="connsiteY4" fmla="*/ 1452718 h 1637073"/>
                <a:gd name="connsiteX5" fmla="*/ 196645 w 3679722"/>
                <a:gd name="connsiteY5" fmla="*/ 494072 h 1637073"/>
                <a:gd name="connsiteX6" fmla="*/ 594852 w 3679722"/>
                <a:gd name="connsiteY6" fmla="*/ 36871 h 1637073"/>
                <a:gd name="connsiteX0" fmla="*/ 3161071 w 3768212"/>
                <a:gd name="connsiteY0" fmla="*/ 523568 h 1637073"/>
                <a:gd name="connsiteX1" fmla="*/ 3603523 w 3768212"/>
                <a:gd name="connsiteY1" fmla="*/ 641555 h 1637073"/>
                <a:gd name="connsiteX2" fmla="*/ 3574025 w 3768212"/>
                <a:gd name="connsiteY2" fmla="*/ 1378975 h 1637073"/>
                <a:gd name="connsiteX3" fmla="*/ 2438399 w 3768212"/>
                <a:gd name="connsiteY3" fmla="*/ 1600200 h 1637073"/>
                <a:gd name="connsiteX4" fmla="*/ 373626 w 3768212"/>
                <a:gd name="connsiteY4" fmla="*/ 1452718 h 1637073"/>
                <a:gd name="connsiteX5" fmla="*/ 196645 w 3768212"/>
                <a:gd name="connsiteY5" fmla="*/ 494072 h 1637073"/>
                <a:gd name="connsiteX6" fmla="*/ 594852 w 3768212"/>
                <a:gd name="connsiteY6" fmla="*/ 36871 h 1637073"/>
                <a:gd name="connsiteX0" fmla="*/ 3161071 w 3770670"/>
                <a:gd name="connsiteY0" fmla="*/ 523568 h 1637073"/>
                <a:gd name="connsiteX1" fmla="*/ 3618271 w 3770670"/>
                <a:gd name="connsiteY1" fmla="*/ 553065 h 1637073"/>
                <a:gd name="connsiteX2" fmla="*/ 3574025 w 3770670"/>
                <a:gd name="connsiteY2" fmla="*/ 1378975 h 1637073"/>
                <a:gd name="connsiteX3" fmla="*/ 2438399 w 3770670"/>
                <a:gd name="connsiteY3" fmla="*/ 1600200 h 1637073"/>
                <a:gd name="connsiteX4" fmla="*/ 373626 w 3770670"/>
                <a:gd name="connsiteY4" fmla="*/ 1452718 h 1637073"/>
                <a:gd name="connsiteX5" fmla="*/ 196645 w 3770670"/>
                <a:gd name="connsiteY5" fmla="*/ 494072 h 1637073"/>
                <a:gd name="connsiteX6" fmla="*/ 594852 w 3770670"/>
                <a:gd name="connsiteY6" fmla="*/ 36871 h 1637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0670" h="1637073">
                  <a:moveTo>
                    <a:pt x="3161071" y="523568"/>
                  </a:moveTo>
                  <a:cubicBezTo>
                    <a:pt x="3311013" y="521110"/>
                    <a:pt x="3549445" y="410497"/>
                    <a:pt x="3618271" y="553065"/>
                  </a:cubicBezTo>
                  <a:cubicBezTo>
                    <a:pt x="3687097" y="695633"/>
                    <a:pt x="3770670" y="1204453"/>
                    <a:pt x="3574025" y="1378975"/>
                  </a:cubicBezTo>
                  <a:cubicBezTo>
                    <a:pt x="3377380" y="1553497"/>
                    <a:pt x="2971799" y="1587910"/>
                    <a:pt x="2438399" y="1600200"/>
                  </a:cubicBezTo>
                  <a:cubicBezTo>
                    <a:pt x="1904999" y="1612490"/>
                    <a:pt x="747252" y="1637073"/>
                    <a:pt x="373626" y="1452718"/>
                  </a:cubicBezTo>
                  <a:cubicBezTo>
                    <a:pt x="0" y="1268363"/>
                    <a:pt x="159774" y="730046"/>
                    <a:pt x="196645" y="494072"/>
                  </a:cubicBezTo>
                  <a:cubicBezTo>
                    <a:pt x="233516" y="258098"/>
                    <a:pt x="486697" y="0"/>
                    <a:pt x="594852" y="36871"/>
                  </a:cubicBezTo>
                </a:path>
              </a:pathLst>
            </a:cu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0" name="Freeform 9"/>
            <p:cNvSpPr/>
            <p:nvPr/>
          </p:nvSpPr>
          <p:spPr bwMode="auto">
            <a:xfrm>
              <a:off x="5633883" y="3996813"/>
              <a:ext cx="1135626" cy="1696064"/>
            </a:xfrm>
            <a:custGeom>
              <a:avLst/>
              <a:gdLst>
                <a:gd name="connsiteX0" fmla="*/ 0 w 973393"/>
                <a:gd name="connsiteY0" fmla="*/ 412955 h 1474839"/>
                <a:gd name="connsiteX1" fmla="*/ 958645 w 973393"/>
                <a:gd name="connsiteY1" fmla="*/ 0 h 1474839"/>
                <a:gd name="connsiteX2" fmla="*/ 973393 w 973393"/>
                <a:gd name="connsiteY2" fmla="*/ 840658 h 1474839"/>
                <a:gd name="connsiteX3" fmla="*/ 0 w 973393"/>
                <a:gd name="connsiteY3" fmla="*/ 1474839 h 1474839"/>
                <a:gd name="connsiteX4" fmla="*/ 0 w 973393"/>
                <a:gd name="connsiteY4" fmla="*/ 412955 h 147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393" h="1474839">
                  <a:moveTo>
                    <a:pt x="0" y="412955"/>
                  </a:moveTo>
                  <a:lnTo>
                    <a:pt x="958645" y="0"/>
                  </a:lnTo>
                  <a:lnTo>
                    <a:pt x="973393" y="840658"/>
                  </a:lnTo>
                  <a:lnTo>
                    <a:pt x="0" y="1474839"/>
                  </a:lnTo>
                  <a:lnTo>
                    <a:pt x="0" y="412955"/>
                  </a:lnTo>
                  <a:close/>
                </a:path>
              </a:pathLst>
            </a:custGeom>
            <a:gradFill flip="none" rotWithShape="1">
              <a:gsLst>
                <a:gs pos="4300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5" name="TextBox 14"/>
            <p:cNvSpPr txBox="1"/>
            <p:nvPr/>
          </p:nvSpPr>
          <p:spPr>
            <a:xfrm>
              <a:off x="5442219" y="4350773"/>
              <a:ext cx="136256" cy="246221"/>
            </a:xfrm>
            <a:prstGeom prst="rect">
              <a:avLst/>
            </a:prstGeom>
            <a:noFill/>
          </p:spPr>
          <p:txBody>
            <a:bodyPr wrap="none" lIns="0" tIns="0" rIns="0" bIns="0" rtlCol="0">
              <a:spAutoFit/>
            </a:bodyPr>
            <a:lstStyle/>
            <a:p>
              <a:r>
                <a:rPr lang="en-US" sz="1600" dirty="0" smtClean="0"/>
                <a:t>A</a:t>
              </a:r>
              <a:endParaRPr lang="el-GR" sz="1600" dirty="0"/>
            </a:p>
          </p:txBody>
        </p:sp>
        <p:sp>
          <p:nvSpPr>
            <p:cNvPr id="16" name="TextBox 15"/>
            <p:cNvSpPr txBox="1"/>
            <p:nvPr/>
          </p:nvSpPr>
          <p:spPr>
            <a:xfrm>
              <a:off x="7216899" y="4149221"/>
              <a:ext cx="136256" cy="246221"/>
            </a:xfrm>
            <a:prstGeom prst="rect">
              <a:avLst/>
            </a:prstGeom>
            <a:noFill/>
          </p:spPr>
          <p:txBody>
            <a:bodyPr wrap="none" lIns="0" tIns="0" rIns="0" bIns="0" rtlCol="0">
              <a:spAutoFit/>
            </a:bodyPr>
            <a:lstStyle/>
            <a:p>
              <a:r>
                <a:rPr lang="en-US" sz="1600" dirty="0" smtClean="0"/>
                <a:t>B</a:t>
              </a:r>
              <a:endParaRPr lang="el-GR" sz="1600" dirty="0"/>
            </a:p>
          </p:txBody>
        </p:sp>
        <p:sp>
          <p:nvSpPr>
            <p:cNvPr id="17" name="TextBox 16"/>
            <p:cNvSpPr txBox="1"/>
            <p:nvPr/>
          </p:nvSpPr>
          <p:spPr>
            <a:xfrm>
              <a:off x="8249259" y="5004605"/>
              <a:ext cx="126638" cy="276999"/>
            </a:xfrm>
            <a:prstGeom prst="rect">
              <a:avLst/>
            </a:prstGeom>
            <a:noFill/>
          </p:spPr>
          <p:txBody>
            <a:bodyPr wrap="none" lIns="0" tIns="0" rIns="0" bIns="0" rtlCol="0">
              <a:spAutoFit/>
            </a:bodyPr>
            <a:lstStyle/>
            <a:p>
              <a:r>
                <a:rPr lang="en-US" b="1" dirty="0" smtClean="0">
                  <a:sym typeface="Symbol"/>
                </a:rPr>
                <a:t></a:t>
              </a:r>
              <a:endParaRPr lang="el-GR" b="1" dirty="0"/>
            </a:p>
          </p:txBody>
        </p:sp>
        <p:sp>
          <p:nvSpPr>
            <p:cNvPr id="18" name="TextBox 17"/>
            <p:cNvSpPr txBox="1"/>
            <p:nvPr/>
          </p:nvSpPr>
          <p:spPr>
            <a:xfrm>
              <a:off x="7752747" y="4921037"/>
              <a:ext cx="126638" cy="276999"/>
            </a:xfrm>
            <a:prstGeom prst="rect">
              <a:avLst/>
            </a:prstGeom>
            <a:noFill/>
          </p:spPr>
          <p:txBody>
            <a:bodyPr wrap="none" lIns="0" tIns="0" rIns="0" bIns="0" rtlCol="0">
              <a:spAutoFit/>
            </a:bodyPr>
            <a:lstStyle/>
            <a:p>
              <a:r>
                <a:rPr lang="en-US" b="1" dirty="0" smtClean="0">
                  <a:sym typeface="Symbol"/>
                </a:rPr>
                <a:t></a:t>
              </a:r>
              <a:endParaRPr lang="el-GR" b="1" dirty="0"/>
            </a:p>
          </p:txBody>
        </p:sp>
        <p:grpSp>
          <p:nvGrpSpPr>
            <p:cNvPr id="42" name="Group 41"/>
            <p:cNvGrpSpPr/>
            <p:nvPr/>
          </p:nvGrpSpPr>
          <p:grpSpPr>
            <a:xfrm>
              <a:off x="5624055" y="3985033"/>
              <a:ext cx="1519065" cy="1799261"/>
              <a:chOff x="5624055" y="3985033"/>
              <a:chExt cx="1519065" cy="1799261"/>
            </a:xfrm>
          </p:grpSpPr>
          <p:cxnSp>
            <p:nvCxnSpPr>
              <p:cNvPr id="21" name="Straight Arrow Connector 20"/>
              <p:cNvCxnSpPr>
                <a:stCxn id="10" idx="0"/>
                <a:endCxn id="11" idx="0"/>
              </p:cNvCxnSpPr>
              <p:nvPr/>
            </p:nvCxnSpPr>
            <p:spPr bwMode="auto">
              <a:xfrm>
                <a:off x="5633883" y="4471711"/>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3" name="Straight Arrow Connector 22"/>
              <p:cNvCxnSpPr/>
              <p:nvPr/>
            </p:nvCxnSpPr>
            <p:spPr bwMode="auto">
              <a:xfrm>
                <a:off x="5889519" y="4343899"/>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4" name="Straight Arrow Connector 23"/>
              <p:cNvCxnSpPr/>
              <p:nvPr/>
            </p:nvCxnSpPr>
            <p:spPr bwMode="auto">
              <a:xfrm>
                <a:off x="6184479" y="4211167"/>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5" name="Straight Arrow Connector 24"/>
              <p:cNvCxnSpPr/>
              <p:nvPr/>
            </p:nvCxnSpPr>
            <p:spPr bwMode="auto">
              <a:xfrm>
                <a:off x="6469611" y="4083355"/>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6" name="Straight Arrow Connector 25"/>
              <p:cNvCxnSpPr/>
              <p:nvPr/>
            </p:nvCxnSpPr>
            <p:spPr bwMode="auto">
              <a:xfrm>
                <a:off x="6739998" y="3985033"/>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7" name="Straight Arrow Connector 26"/>
              <p:cNvCxnSpPr/>
              <p:nvPr/>
            </p:nvCxnSpPr>
            <p:spPr bwMode="auto">
              <a:xfrm>
                <a:off x="5638798" y="4683105"/>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8" name="Straight Arrow Connector 27"/>
              <p:cNvCxnSpPr/>
              <p:nvPr/>
            </p:nvCxnSpPr>
            <p:spPr bwMode="auto">
              <a:xfrm>
                <a:off x="5638803" y="4919071"/>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29" name="Straight Arrow Connector 28"/>
              <p:cNvCxnSpPr/>
              <p:nvPr/>
            </p:nvCxnSpPr>
            <p:spPr bwMode="auto">
              <a:xfrm>
                <a:off x="5624055" y="5169787"/>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0" name="Straight Arrow Connector 29"/>
              <p:cNvCxnSpPr/>
              <p:nvPr/>
            </p:nvCxnSpPr>
            <p:spPr bwMode="auto">
              <a:xfrm>
                <a:off x="5628970" y="5410677"/>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1" name="Straight Arrow Connector 30"/>
              <p:cNvCxnSpPr/>
              <p:nvPr/>
            </p:nvCxnSpPr>
            <p:spPr bwMode="auto">
              <a:xfrm>
                <a:off x="5628975" y="5676139"/>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2" name="Straight Arrow Connector 31"/>
              <p:cNvCxnSpPr/>
              <p:nvPr/>
            </p:nvCxnSpPr>
            <p:spPr bwMode="auto">
              <a:xfrm>
                <a:off x="5860023" y="4609363"/>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3" name="Straight Arrow Connector 32"/>
              <p:cNvCxnSpPr/>
              <p:nvPr/>
            </p:nvCxnSpPr>
            <p:spPr bwMode="auto">
              <a:xfrm>
                <a:off x="5864938" y="4820757"/>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4" name="Straight Arrow Connector 33"/>
              <p:cNvCxnSpPr/>
              <p:nvPr/>
            </p:nvCxnSpPr>
            <p:spPr bwMode="auto">
              <a:xfrm>
                <a:off x="5864943" y="5056723"/>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5" name="Straight Arrow Connector 34"/>
              <p:cNvCxnSpPr/>
              <p:nvPr/>
            </p:nvCxnSpPr>
            <p:spPr bwMode="auto">
              <a:xfrm>
                <a:off x="5850195" y="5307439"/>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6" name="Straight Arrow Connector 35"/>
              <p:cNvCxnSpPr/>
              <p:nvPr/>
            </p:nvCxnSpPr>
            <p:spPr bwMode="auto">
              <a:xfrm>
                <a:off x="5855110" y="5548329"/>
                <a:ext cx="403122" cy="108155"/>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grpSp>
        <p:sp>
          <p:nvSpPr>
            <p:cNvPr id="11" name="Freeform 10"/>
            <p:cNvSpPr/>
            <p:nvPr/>
          </p:nvSpPr>
          <p:spPr bwMode="auto">
            <a:xfrm>
              <a:off x="6037005" y="4104968"/>
              <a:ext cx="1135626" cy="1696064"/>
            </a:xfrm>
            <a:custGeom>
              <a:avLst/>
              <a:gdLst>
                <a:gd name="connsiteX0" fmla="*/ 0 w 973393"/>
                <a:gd name="connsiteY0" fmla="*/ 412955 h 1474839"/>
                <a:gd name="connsiteX1" fmla="*/ 958645 w 973393"/>
                <a:gd name="connsiteY1" fmla="*/ 0 h 1474839"/>
                <a:gd name="connsiteX2" fmla="*/ 973393 w 973393"/>
                <a:gd name="connsiteY2" fmla="*/ 840658 h 1474839"/>
                <a:gd name="connsiteX3" fmla="*/ 0 w 973393"/>
                <a:gd name="connsiteY3" fmla="*/ 1474839 h 1474839"/>
                <a:gd name="connsiteX4" fmla="*/ 0 w 973393"/>
                <a:gd name="connsiteY4" fmla="*/ 412955 h 1474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393" h="1474839">
                  <a:moveTo>
                    <a:pt x="0" y="412955"/>
                  </a:moveTo>
                  <a:lnTo>
                    <a:pt x="958645" y="0"/>
                  </a:lnTo>
                  <a:lnTo>
                    <a:pt x="973393" y="840658"/>
                  </a:lnTo>
                  <a:lnTo>
                    <a:pt x="0" y="1474839"/>
                  </a:lnTo>
                  <a:lnTo>
                    <a:pt x="0" y="412955"/>
                  </a:lnTo>
                  <a:close/>
                </a:path>
              </a:pathLst>
            </a:custGeom>
            <a:gradFill flip="none" rotWithShape="1">
              <a:gsLst>
                <a:gs pos="4300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31750"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44" name="Straight Connector 43"/>
            <p:cNvCxnSpPr/>
            <p:nvPr/>
          </p:nvCxnSpPr>
          <p:spPr bwMode="auto">
            <a:xfrm>
              <a:off x="5633884" y="5751871"/>
              <a:ext cx="0" cy="3244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Freeform 12"/>
            <p:cNvSpPr/>
            <p:nvPr/>
          </p:nvSpPr>
          <p:spPr bwMode="auto">
            <a:xfrm>
              <a:off x="6695768" y="4866968"/>
              <a:ext cx="1061884" cy="506361"/>
            </a:xfrm>
            <a:custGeom>
              <a:avLst/>
              <a:gdLst>
                <a:gd name="connsiteX0" fmla="*/ 1061884 w 1061884"/>
                <a:gd name="connsiteY0" fmla="*/ 353961 h 506361"/>
                <a:gd name="connsiteX1" fmla="*/ 840658 w 1061884"/>
                <a:gd name="connsiteY1" fmla="*/ 324464 h 506361"/>
                <a:gd name="connsiteX2" fmla="*/ 368709 w 1061884"/>
                <a:gd name="connsiteY2" fmla="*/ 471948 h 506361"/>
                <a:gd name="connsiteX3" fmla="*/ 235974 w 1061884"/>
                <a:gd name="connsiteY3" fmla="*/ 117987 h 506361"/>
                <a:gd name="connsiteX4" fmla="*/ 0 w 1061884"/>
                <a:gd name="connsiteY4" fmla="*/ 0 h 506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884" h="506361">
                  <a:moveTo>
                    <a:pt x="1061884" y="353961"/>
                  </a:moveTo>
                  <a:cubicBezTo>
                    <a:pt x="1009035" y="329380"/>
                    <a:pt x="956187" y="304800"/>
                    <a:pt x="840658" y="324464"/>
                  </a:cubicBezTo>
                  <a:cubicBezTo>
                    <a:pt x="725129" y="344128"/>
                    <a:pt x="469490" y="506361"/>
                    <a:pt x="368709" y="471948"/>
                  </a:cubicBezTo>
                  <a:cubicBezTo>
                    <a:pt x="267928" y="437535"/>
                    <a:pt x="297425" y="196645"/>
                    <a:pt x="235974" y="117987"/>
                  </a:cubicBezTo>
                  <a:cubicBezTo>
                    <a:pt x="174523" y="39329"/>
                    <a:pt x="87261" y="19664"/>
                    <a:pt x="0" y="0"/>
                  </a:cubicBezTo>
                </a:path>
              </a:pathLst>
            </a:custGeom>
            <a:noFill/>
            <a:ln w="2857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45" name="Straight Connector 44"/>
            <p:cNvCxnSpPr/>
            <p:nvPr/>
          </p:nvCxnSpPr>
          <p:spPr bwMode="auto">
            <a:xfrm>
              <a:off x="6022252" y="5860027"/>
              <a:ext cx="0" cy="3244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Arrow Connector 46"/>
            <p:cNvCxnSpPr/>
            <p:nvPr/>
          </p:nvCxnSpPr>
          <p:spPr bwMode="auto">
            <a:xfrm>
              <a:off x="5633884" y="5973097"/>
              <a:ext cx="398206" cy="117987"/>
            </a:xfrm>
            <a:prstGeom prst="straightConnector1">
              <a:avLst/>
            </a:prstGeom>
            <a:solidFill>
              <a:schemeClr val="accent1"/>
            </a:solidFill>
            <a:ln w="9525" cap="flat" cmpd="sng" algn="ctr">
              <a:solidFill>
                <a:schemeClr val="tx1"/>
              </a:solidFill>
              <a:prstDash val="solid"/>
              <a:round/>
              <a:headEnd type="arrow" w="med" len="med"/>
              <a:tailEnd type="arrow" w="med" len="med"/>
            </a:ln>
            <a:effectLst/>
          </p:spPr>
        </p:cxnSp>
        <p:sp>
          <p:nvSpPr>
            <p:cNvPr id="48" name="TextBox 47"/>
            <p:cNvSpPr txBox="1"/>
            <p:nvPr/>
          </p:nvSpPr>
          <p:spPr>
            <a:xfrm>
              <a:off x="5771595" y="6066461"/>
              <a:ext cx="113814" cy="246221"/>
            </a:xfrm>
            <a:prstGeom prst="rect">
              <a:avLst/>
            </a:prstGeom>
            <a:solidFill>
              <a:schemeClr val="bg1"/>
            </a:solidFill>
          </p:spPr>
          <p:txBody>
            <a:bodyPr wrap="none" lIns="0" tIns="0" rIns="0" bIns="0" rtlCol="0">
              <a:spAutoFit/>
            </a:bodyPr>
            <a:lstStyle/>
            <a:p>
              <a:r>
                <a:rPr lang="en-US" sz="1600" dirty="0" smtClean="0"/>
                <a:t>d</a:t>
              </a:r>
              <a:endParaRPr lang="el-GR" sz="1600" dirty="0"/>
            </a:p>
          </p:txBody>
        </p:sp>
      </p:grpSp>
      <p:graphicFrame>
        <p:nvGraphicFramePr>
          <p:cNvPr id="73732" name="Object 4"/>
          <p:cNvGraphicFramePr>
            <a:graphicFrameLocks noChangeAspect="1"/>
          </p:cNvGraphicFramePr>
          <p:nvPr/>
        </p:nvGraphicFramePr>
        <p:xfrm>
          <a:off x="522849" y="5244946"/>
          <a:ext cx="3648075" cy="1397000"/>
        </p:xfrm>
        <a:graphic>
          <a:graphicData uri="http://schemas.openxmlformats.org/presentationml/2006/ole">
            <p:oleObj spid="_x0000_s73732" name="Equation" r:id="rId4" imgW="2108160" imgH="81252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animEffect transition="in" filter="blinds(horizontal)">
                                      <p:cBhvr>
                                        <p:cTn id="11" dur="500"/>
                                        <p:tgtEl>
                                          <p:spTgt spid="1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blinds(horizontal)">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9">
                                            <p:txEl>
                                              <p:pRg st="2" end="2"/>
                                            </p:txEl>
                                          </p:spTgt>
                                        </p:tgtEl>
                                        <p:attrNameLst>
                                          <p:attrName>style.visibility</p:attrName>
                                        </p:attrNameLst>
                                      </p:cBhvr>
                                      <p:to>
                                        <p:strVal val="visible"/>
                                      </p:to>
                                    </p:set>
                                    <p:animEffect transition="in" filter="blinds(horizontal)">
                                      <p:cBhvr>
                                        <p:cTn id="21" dur="500"/>
                                        <p:tgtEl>
                                          <p:spTgt spid="19">
                                            <p:txEl>
                                              <p:pRg st="2" end="2"/>
                                            </p:txEl>
                                          </p:spTgt>
                                        </p:tgtEl>
                                      </p:cBhvr>
                                    </p:animEffect>
                                  </p:childTnLst>
                                </p:cTn>
                              </p:par>
                            </p:childTnLst>
                          </p:cTn>
                        </p:par>
                        <p:par>
                          <p:cTn id="22" fill="hold">
                            <p:stCondLst>
                              <p:cond delay="500"/>
                            </p:stCondLst>
                            <p:childTnLst>
                              <p:par>
                                <p:cTn id="23" presetID="3" presetClass="entr" presetSubtype="10" fill="hold" nodeType="afterEffect">
                                  <p:stCondLst>
                                    <p:cond delay="0"/>
                                  </p:stCondLst>
                                  <p:childTnLst>
                                    <p:set>
                                      <p:cBhvr>
                                        <p:cTn id="24" dur="1" fill="hold">
                                          <p:stCondLst>
                                            <p:cond delay="0"/>
                                          </p:stCondLst>
                                        </p:cTn>
                                        <p:tgtEl>
                                          <p:spTgt spid="73732"/>
                                        </p:tgtEl>
                                        <p:attrNameLst>
                                          <p:attrName>style.visibility</p:attrName>
                                        </p:attrNameLst>
                                      </p:cBhvr>
                                      <p:to>
                                        <p:strVal val="visible"/>
                                      </p:to>
                                    </p:set>
                                    <p:animEffect transition="in" filter="blinds(horizontal)">
                                      <p:cBhvr>
                                        <p:cTn id="25" dur="500"/>
                                        <p:tgtEl>
                                          <p:spTgt spid="73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19"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a:cxnSpLocks noChangeAspect="1"/>
          </p:cNvCxnSpPr>
          <p:nvPr/>
        </p:nvCxnSpPr>
        <p:spPr bwMode="auto">
          <a:xfrm rot="3300000" flipH="1" flipV="1">
            <a:off x="6822622" y="2533829"/>
            <a:ext cx="1517973" cy="1846698"/>
          </a:xfrm>
          <a:prstGeom prst="line">
            <a:avLst/>
          </a:prstGeom>
          <a:solidFill>
            <a:schemeClr val="accent1"/>
          </a:solidFill>
          <a:ln w="19050" cap="flat" cmpd="sng" algn="ctr">
            <a:solidFill>
              <a:schemeClr val="tx1"/>
            </a:solidFill>
            <a:prstDash val="solid"/>
            <a:round/>
            <a:headEnd type="none" w="med" len="med"/>
            <a:tailEnd type="triangle" w="med" len="lg"/>
          </a:ln>
          <a:effectLst/>
        </p:spPr>
      </p:cxnSp>
      <p:cxnSp>
        <p:nvCxnSpPr>
          <p:cNvPr id="20" name="Straight Connector 19"/>
          <p:cNvCxnSpPr/>
          <p:nvPr/>
        </p:nvCxnSpPr>
        <p:spPr bwMode="auto">
          <a:xfrm flipH="1" flipV="1">
            <a:off x="6242893" y="3377381"/>
            <a:ext cx="1011982" cy="1231132"/>
          </a:xfrm>
          <a:prstGeom prst="line">
            <a:avLst/>
          </a:prstGeom>
          <a:solidFill>
            <a:schemeClr val="accent1"/>
          </a:solidFill>
          <a:ln w="19050" cap="flat" cmpd="sng" algn="ctr">
            <a:solidFill>
              <a:schemeClr val="tx1"/>
            </a:solidFill>
            <a:prstDash val="solid"/>
            <a:round/>
            <a:headEnd type="none" w="med" len="med"/>
            <a:tailEnd type="triangle" w="med" len="lg"/>
          </a:ln>
          <a:effectLst/>
        </p:spPr>
      </p:cxnSp>
      <p:sp>
        <p:nvSpPr>
          <p:cNvPr id="6147" name="Rectangle 2"/>
          <p:cNvSpPr>
            <a:spLocks noGrp="1" noChangeArrowheads="1"/>
          </p:cNvSpPr>
          <p:nvPr>
            <p:ph type="title"/>
          </p:nvPr>
        </p:nvSpPr>
        <p:spPr/>
        <p:txBody>
          <a:bodyPr/>
          <a:lstStyle/>
          <a:p>
            <a:r>
              <a:rPr lang="el-GR" dirty="0" smtClean="0">
                <a:solidFill>
                  <a:srgbClr val="0D3857"/>
                </a:solidFill>
              </a:rPr>
              <a:t>Ηλεκτρικό δ</a:t>
            </a:r>
            <a:r>
              <a:rPr lang="en-US" dirty="0" err="1" smtClean="0">
                <a:solidFill>
                  <a:srgbClr val="0D3857"/>
                </a:solidFill>
              </a:rPr>
              <a:t>υναμικό</a:t>
            </a:r>
            <a:r>
              <a:rPr lang="en-US" dirty="0" smtClean="0">
                <a:solidFill>
                  <a:srgbClr val="0D3857"/>
                </a:solidFill>
              </a:rPr>
              <a:t> </a:t>
            </a:r>
            <a:r>
              <a:rPr lang="el-GR" dirty="0" smtClean="0">
                <a:solidFill>
                  <a:srgbClr val="0D3857"/>
                </a:solidFill>
              </a:rPr>
              <a:t>που δημιουργείται από </a:t>
            </a:r>
            <a:r>
              <a:rPr lang="en-US" dirty="0" err="1" smtClean="0">
                <a:solidFill>
                  <a:srgbClr val="0D3857"/>
                </a:solidFill>
              </a:rPr>
              <a:t>σημειακά</a:t>
            </a:r>
            <a:r>
              <a:rPr lang="en-US" dirty="0" smtClean="0">
                <a:solidFill>
                  <a:srgbClr val="0D3857"/>
                </a:solidFill>
              </a:rPr>
              <a:t> </a:t>
            </a:r>
            <a:r>
              <a:rPr lang="en-US" dirty="0" err="1" smtClean="0">
                <a:solidFill>
                  <a:srgbClr val="0D3857"/>
                </a:solidFill>
              </a:rPr>
              <a:t>φορτία</a:t>
            </a:r>
            <a:endParaRPr lang="en-US" dirty="0" smtClean="0">
              <a:solidFill>
                <a:srgbClr val="0D3857"/>
              </a:solidFill>
            </a:endParaRPr>
          </a:p>
        </p:txBody>
      </p:sp>
      <p:sp>
        <p:nvSpPr>
          <p:cNvPr id="6148" name="Rectangle 3"/>
          <p:cNvSpPr>
            <a:spLocks noGrp="1" noChangeArrowheads="1"/>
          </p:cNvSpPr>
          <p:nvPr>
            <p:ph sz="half" idx="1"/>
          </p:nvPr>
        </p:nvSpPr>
        <p:spPr>
          <a:xfrm>
            <a:off x="457200" y="1676400"/>
            <a:ext cx="4925962" cy="2677656"/>
          </a:xfrm>
        </p:spPr>
        <p:txBody>
          <a:bodyPr wrap="square">
            <a:spAutoFit/>
          </a:bodyPr>
          <a:lstStyle/>
          <a:p>
            <a:pPr marL="0" indent="0">
              <a:lnSpc>
                <a:spcPct val="100000"/>
              </a:lnSpc>
              <a:spcBef>
                <a:spcPts val="1800"/>
              </a:spcBef>
            </a:pPr>
            <a:r>
              <a:rPr lang="en-US" sz="1800" dirty="0" err="1" smtClean="0">
                <a:solidFill>
                  <a:srgbClr val="000000"/>
                </a:solidFill>
              </a:rPr>
              <a:t>Ένα</a:t>
            </a:r>
            <a:r>
              <a:rPr lang="en-US" sz="1800" dirty="0" smtClean="0">
                <a:solidFill>
                  <a:srgbClr val="000000"/>
                </a:solidFill>
              </a:rPr>
              <a:t> </a:t>
            </a:r>
            <a:r>
              <a:rPr lang="en-US" sz="1800" dirty="0" err="1" smtClean="0">
                <a:solidFill>
                  <a:srgbClr val="000000"/>
                </a:solidFill>
              </a:rPr>
              <a:t>απομονωμένο</a:t>
            </a:r>
            <a:r>
              <a:rPr lang="en-US" sz="1800" dirty="0" smtClean="0">
                <a:solidFill>
                  <a:srgbClr val="000000"/>
                </a:solidFill>
              </a:rPr>
              <a:t> </a:t>
            </a:r>
            <a:r>
              <a:rPr lang="en-US" sz="1800" dirty="0" err="1" smtClean="0">
                <a:solidFill>
                  <a:srgbClr val="000000"/>
                </a:solidFill>
              </a:rPr>
              <a:t>θετικό</a:t>
            </a:r>
            <a:r>
              <a:rPr lang="en-US" sz="1800" dirty="0" smtClean="0">
                <a:solidFill>
                  <a:srgbClr val="000000"/>
                </a:solidFill>
              </a:rPr>
              <a:t> </a:t>
            </a:r>
            <a:r>
              <a:rPr lang="en-US" sz="1800" dirty="0" err="1" smtClean="0">
                <a:solidFill>
                  <a:srgbClr val="000000"/>
                </a:solidFill>
              </a:rPr>
              <a:t>σημειακό</a:t>
            </a:r>
            <a:r>
              <a:rPr lang="en-US" sz="1800" dirty="0" smtClean="0">
                <a:solidFill>
                  <a:srgbClr val="000000"/>
                </a:solidFill>
              </a:rPr>
              <a:t> </a:t>
            </a:r>
            <a:r>
              <a:rPr lang="en-US" sz="1800" dirty="0" err="1" smtClean="0">
                <a:solidFill>
                  <a:srgbClr val="000000"/>
                </a:solidFill>
              </a:rPr>
              <a:t>φορτίο</a:t>
            </a:r>
            <a:r>
              <a:rPr lang="en-US" sz="1800" dirty="0" smtClean="0">
                <a:solidFill>
                  <a:srgbClr val="000000"/>
                </a:solidFill>
              </a:rPr>
              <a:t>  q </a:t>
            </a:r>
            <a:r>
              <a:rPr lang="en-US" sz="1800" dirty="0" err="1" smtClean="0">
                <a:solidFill>
                  <a:srgbClr val="000000"/>
                </a:solidFill>
              </a:rPr>
              <a:t>δημιουργεί</a:t>
            </a:r>
            <a:r>
              <a:rPr lang="en-US" sz="1800" dirty="0" smtClean="0">
                <a:solidFill>
                  <a:srgbClr val="000000"/>
                </a:solidFill>
              </a:rPr>
              <a:t> </a:t>
            </a:r>
            <a:r>
              <a:rPr lang="el-GR" sz="1800" dirty="0" smtClean="0">
                <a:solidFill>
                  <a:srgbClr val="000000"/>
                </a:solidFill>
              </a:rPr>
              <a:t>ηλεκτρικό </a:t>
            </a:r>
            <a:r>
              <a:rPr lang="en-US" sz="1800" dirty="0" err="1" smtClean="0">
                <a:solidFill>
                  <a:srgbClr val="000000"/>
                </a:solidFill>
              </a:rPr>
              <a:t>πεδίο</a:t>
            </a:r>
            <a:r>
              <a:rPr lang="en-US" sz="1800" dirty="0" smtClean="0">
                <a:solidFill>
                  <a:srgbClr val="000000"/>
                </a:solidFill>
              </a:rPr>
              <a:t> </a:t>
            </a:r>
            <a:r>
              <a:rPr lang="en-US" sz="1800" dirty="0" err="1" smtClean="0">
                <a:solidFill>
                  <a:srgbClr val="000000"/>
                </a:solidFill>
              </a:rPr>
              <a:t>με</a:t>
            </a:r>
            <a:r>
              <a:rPr lang="en-US" sz="1800" dirty="0" smtClean="0">
                <a:solidFill>
                  <a:srgbClr val="000000"/>
                </a:solidFill>
              </a:rPr>
              <a:t> </a:t>
            </a:r>
            <a:r>
              <a:rPr lang="el-GR" sz="1800" dirty="0" smtClean="0">
                <a:solidFill>
                  <a:srgbClr val="000000"/>
                </a:solidFill>
              </a:rPr>
              <a:t>ακτινική </a:t>
            </a:r>
            <a:r>
              <a:rPr lang="en-US" sz="1800" dirty="0" err="1" smtClean="0">
                <a:solidFill>
                  <a:srgbClr val="000000"/>
                </a:solidFill>
              </a:rPr>
              <a:t>κατεύθυνση</a:t>
            </a:r>
            <a:r>
              <a:rPr lang="en-US" sz="1800" dirty="0" smtClean="0">
                <a:solidFill>
                  <a:srgbClr val="000000"/>
                </a:solidFill>
              </a:rPr>
              <a:t> </a:t>
            </a:r>
            <a:r>
              <a:rPr lang="en-US" sz="1800" dirty="0" err="1" smtClean="0">
                <a:solidFill>
                  <a:srgbClr val="000000"/>
                </a:solidFill>
              </a:rPr>
              <a:t>προς</a:t>
            </a:r>
            <a:r>
              <a:rPr lang="en-US" sz="1800" dirty="0" smtClean="0">
                <a:solidFill>
                  <a:srgbClr val="000000"/>
                </a:solidFill>
              </a:rPr>
              <a:t> </a:t>
            </a:r>
            <a:r>
              <a:rPr lang="en-US" sz="1800" dirty="0" err="1" smtClean="0">
                <a:solidFill>
                  <a:srgbClr val="000000"/>
                </a:solidFill>
              </a:rPr>
              <a:t>τα</a:t>
            </a:r>
            <a:r>
              <a:rPr lang="en-US" sz="1800" dirty="0" smtClean="0">
                <a:solidFill>
                  <a:srgbClr val="000000"/>
                </a:solidFill>
              </a:rPr>
              <a:t> </a:t>
            </a:r>
            <a:r>
              <a:rPr lang="en-US" sz="1800" dirty="0" err="1" smtClean="0">
                <a:solidFill>
                  <a:srgbClr val="000000"/>
                </a:solidFill>
              </a:rPr>
              <a:t>έξω</a:t>
            </a:r>
            <a:r>
              <a:rPr lang="en-US" sz="1800" dirty="0" smtClean="0">
                <a:solidFill>
                  <a:srgbClr val="000000"/>
                </a:solidFill>
              </a:rPr>
              <a:t>.</a:t>
            </a:r>
          </a:p>
          <a:p>
            <a:pPr marL="0" indent="0">
              <a:lnSpc>
                <a:spcPct val="100000"/>
              </a:lnSpc>
              <a:spcBef>
                <a:spcPts val="1800"/>
              </a:spcBef>
            </a:pPr>
            <a:r>
              <a:rPr lang="el-GR" sz="1800" dirty="0" smtClean="0">
                <a:solidFill>
                  <a:srgbClr val="000000"/>
                </a:solidFill>
              </a:rPr>
              <a:t>Επομένως, οι ισοδυναμικές επιφάνειες γύρω από το σημειακό φορτίο θα είναι ομόκεντροι κύκλοι με κέντρο το φορτίο. </a:t>
            </a:r>
          </a:p>
          <a:p>
            <a:pPr marL="0" indent="0">
              <a:lnSpc>
                <a:spcPct val="100000"/>
              </a:lnSpc>
              <a:spcBef>
                <a:spcPts val="1800"/>
              </a:spcBef>
            </a:pPr>
            <a:r>
              <a:rPr lang="el-GR" sz="1800" dirty="0" smtClean="0">
                <a:solidFill>
                  <a:srgbClr val="000000"/>
                </a:solidFill>
              </a:rPr>
              <a:t>Αποδεικνύεται ότι το δυναμικό σε απόσταση </a:t>
            </a:r>
            <a:r>
              <a:rPr lang="en-US" sz="1800" dirty="0" smtClean="0">
                <a:solidFill>
                  <a:srgbClr val="000000"/>
                </a:solidFill>
              </a:rPr>
              <a:t>r</a:t>
            </a:r>
            <a:r>
              <a:rPr lang="el-GR" sz="1800" dirty="0" smtClean="0">
                <a:solidFill>
                  <a:srgbClr val="000000"/>
                </a:solidFill>
              </a:rPr>
              <a:t> από ένα σημειακό φορτίο </a:t>
            </a:r>
            <a:r>
              <a:rPr lang="en-US" sz="1800" dirty="0" smtClean="0">
                <a:solidFill>
                  <a:srgbClr val="000000"/>
                </a:solidFill>
              </a:rPr>
              <a:t>q </a:t>
            </a:r>
            <a:r>
              <a:rPr lang="el-GR" sz="1800" dirty="0" smtClean="0">
                <a:solidFill>
                  <a:srgbClr val="000000"/>
                </a:solidFill>
              </a:rPr>
              <a:t>είναι</a:t>
            </a:r>
            <a:r>
              <a:rPr lang="en-US" sz="1800" dirty="0" smtClean="0">
                <a:solidFill>
                  <a:srgbClr val="000000"/>
                </a:solidFill>
              </a:rPr>
              <a:t>:</a:t>
            </a:r>
          </a:p>
        </p:txBody>
      </p:sp>
      <p:graphicFrame>
        <p:nvGraphicFramePr>
          <p:cNvPr id="13" name="Object 12"/>
          <p:cNvGraphicFramePr>
            <a:graphicFrameLocks noChangeAspect="1"/>
          </p:cNvGraphicFramePr>
          <p:nvPr/>
        </p:nvGraphicFramePr>
        <p:xfrm>
          <a:off x="2329631" y="4356815"/>
          <a:ext cx="1033463" cy="650875"/>
        </p:xfrm>
        <a:graphic>
          <a:graphicData uri="http://schemas.openxmlformats.org/presentationml/2006/ole">
            <p:oleObj spid="_x0000_s6151" name="Equation" r:id="rId3" imgW="583920" imgH="368280" progId="Equation.3">
              <p:embed/>
            </p:oleObj>
          </a:graphicData>
        </a:graphic>
      </p:graphicFrame>
      <p:grpSp>
        <p:nvGrpSpPr>
          <p:cNvPr id="18" name="Group 17"/>
          <p:cNvGrpSpPr/>
          <p:nvPr/>
        </p:nvGrpSpPr>
        <p:grpSpPr>
          <a:xfrm>
            <a:off x="7117715" y="4470013"/>
            <a:ext cx="274320" cy="276999"/>
            <a:chOff x="7117715" y="4470013"/>
            <a:chExt cx="274320" cy="276999"/>
          </a:xfrm>
        </p:grpSpPr>
        <p:sp>
          <p:nvSpPr>
            <p:cNvPr id="15" name="Oval 14"/>
            <p:cNvSpPr/>
            <p:nvPr/>
          </p:nvSpPr>
          <p:spPr bwMode="auto">
            <a:xfrm>
              <a:off x="7117715" y="4471353"/>
              <a:ext cx="274320" cy="274320"/>
            </a:xfrm>
            <a:prstGeom prst="ellipse">
              <a:avLst/>
            </a:prstGeom>
            <a:gradFill>
              <a:gsLst>
                <a:gs pos="56000">
                  <a:srgbClr val="EB562D"/>
                </a:gs>
                <a:gs pos="18000">
                  <a:srgbClr val="E6AE70"/>
                </a:gs>
                <a:gs pos="100000">
                  <a:srgbClr val="EB562D">
                    <a:tint val="23500"/>
                    <a:satMod val="160000"/>
                  </a:srgbClr>
                </a:gs>
              </a:gsLst>
              <a:path path="circle">
                <a:fillToRect l="50000" t="50000" r="50000" b="50000"/>
              </a:path>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16" name="TextBox 15"/>
            <p:cNvSpPr txBox="1"/>
            <p:nvPr/>
          </p:nvSpPr>
          <p:spPr>
            <a:xfrm>
              <a:off x="7191556" y="4470013"/>
              <a:ext cx="126638" cy="276999"/>
            </a:xfrm>
            <a:prstGeom prst="rect">
              <a:avLst/>
            </a:prstGeom>
            <a:noFill/>
          </p:spPr>
          <p:txBody>
            <a:bodyPr wrap="none" lIns="0" tIns="0" rIns="0" bIns="0" rtlCol="0">
              <a:spAutoFit/>
            </a:bodyPr>
            <a:lstStyle/>
            <a:p>
              <a:r>
                <a:rPr lang="el-GR" b="1" dirty="0" smtClean="0">
                  <a:sym typeface="Symbol"/>
                </a:rPr>
                <a:t></a:t>
              </a:r>
              <a:endParaRPr lang="el-GR" b="1" dirty="0"/>
            </a:p>
          </p:txBody>
        </p:sp>
      </p:grpSp>
      <p:graphicFrame>
        <p:nvGraphicFramePr>
          <p:cNvPr id="6152" name="Object 8"/>
          <p:cNvGraphicFramePr>
            <a:graphicFrameLocks noChangeAspect="1"/>
          </p:cNvGraphicFramePr>
          <p:nvPr/>
        </p:nvGraphicFramePr>
        <p:xfrm>
          <a:off x="6343650" y="3771183"/>
          <a:ext cx="284163" cy="438150"/>
        </p:xfrm>
        <a:graphic>
          <a:graphicData uri="http://schemas.openxmlformats.org/presentationml/2006/ole">
            <p:oleObj spid="_x0000_s6152" name="Equation" r:id="rId4" imgW="190440" imgH="291960" progId="Equation.3">
              <p:embed/>
            </p:oleObj>
          </a:graphicData>
        </a:graphic>
      </p:graphicFrame>
      <p:graphicFrame>
        <p:nvGraphicFramePr>
          <p:cNvPr id="6153" name="Object 9"/>
          <p:cNvGraphicFramePr>
            <a:graphicFrameLocks noChangeAspect="1"/>
          </p:cNvGraphicFramePr>
          <p:nvPr/>
        </p:nvGraphicFramePr>
        <p:xfrm>
          <a:off x="7645400" y="3265488"/>
          <a:ext cx="265113" cy="438150"/>
        </p:xfrm>
        <a:graphic>
          <a:graphicData uri="http://schemas.openxmlformats.org/presentationml/2006/ole">
            <p:oleObj spid="_x0000_s6153" name="Equation" r:id="rId5" imgW="177480" imgH="291960" progId="Equation.3">
              <p:embed/>
            </p:oleObj>
          </a:graphicData>
        </a:graphic>
      </p:graphicFrame>
      <p:grpSp>
        <p:nvGrpSpPr>
          <p:cNvPr id="36" name="Group 35"/>
          <p:cNvGrpSpPr/>
          <p:nvPr/>
        </p:nvGrpSpPr>
        <p:grpSpPr>
          <a:xfrm>
            <a:off x="5535613" y="2305050"/>
            <a:ext cx="629213" cy="1005962"/>
            <a:chOff x="5535613" y="2305050"/>
            <a:chExt cx="629213" cy="1005962"/>
          </a:xfrm>
        </p:grpSpPr>
        <p:cxnSp>
          <p:nvCxnSpPr>
            <p:cNvPr id="8" name="Straight Arrow Connector 7"/>
            <p:cNvCxnSpPr/>
            <p:nvPr/>
          </p:nvCxnSpPr>
          <p:spPr bwMode="auto">
            <a:xfrm flipH="1" flipV="1">
              <a:off x="5648632" y="2721076"/>
              <a:ext cx="516194" cy="589936"/>
            </a:xfrm>
            <a:prstGeom prst="straightConnector1">
              <a:avLst/>
            </a:prstGeom>
            <a:solidFill>
              <a:schemeClr val="accent1"/>
            </a:solidFill>
            <a:ln w="38100" cap="flat" cmpd="sng" algn="ctr">
              <a:solidFill>
                <a:srgbClr val="FF0000"/>
              </a:solidFill>
              <a:prstDash val="solid"/>
              <a:round/>
              <a:headEnd type="none" w="med" len="med"/>
              <a:tailEnd type="triangle" w="med" len="lg"/>
            </a:ln>
            <a:effectLst/>
          </p:spPr>
        </p:cxnSp>
        <p:graphicFrame>
          <p:nvGraphicFramePr>
            <p:cNvPr id="6154" name="Object 10"/>
            <p:cNvGraphicFramePr>
              <a:graphicFrameLocks noChangeAspect="1"/>
            </p:cNvGraphicFramePr>
            <p:nvPr/>
          </p:nvGraphicFramePr>
          <p:xfrm>
            <a:off x="5535613" y="2305050"/>
            <a:ext cx="207962" cy="381000"/>
          </p:xfrm>
          <a:graphic>
            <a:graphicData uri="http://schemas.openxmlformats.org/presentationml/2006/ole">
              <p:oleObj spid="_x0000_s6154" name="Equation" r:id="rId6" imgW="139680" imgH="253800" progId="Equation.3">
                <p:embed/>
              </p:oleObj>
            </a:graphicData>
          </a:graphic>
        </p:graphicFrame>
      </p:grpSp>
      <p:grpSp>
        <p:nvGrpSpPr>
          <p:cNvPr id="35" name="Group 34"/>
          <p:cNvGrpSpPr/>
          <p:nvPr/>
        </p:nvGrpSpPr>
        <p:grpSpPr>
          <a:xfrm>
            <a:off x="7805657" y="1370575"/>
            <a:ext cx="513560" cy="750014"/>
            <a:chOff x="7805657" y="1370575"/>
            <a:chExt cx="513560" cy="750014"/>
          </a:xfrm>
        </p:grpSpPr>
        <p:cxnSp>
          <p:nvCxnSpPr>
            <p:cNvPr id="12" name="Straight Arrow Connector 11"/>
            <p:cNvCxnSpPr>
              <a:cxnSpLocks noChangeAspect="1"/>
            </p:cNvCxnSpPr>
            <p:nvPr/>
          </p:nvCxnSpPr>
          <p:spPr bwMode="auto">
            <a:xfrm rot="3420000" flipH="1" flipV="1">
              <a:off x="7830730" y="1744506"/>
              <a:ext cx="351010" cy="401156"/>
            </a:xfrm>
            <a:prstGeom prst="straightConnector1">
              <a:avLst/>
            </a:prstGeom>
            <a:solidFill>
              <a:schemeClr val="accent1"/>
            </a:solidFill>
            <a:ln w="38100" cap="flat" cmpd="sng" algn="ctr">
              <a:solidFill>
                <a:srgbClr val="FF0000"/>
              </a:solidFill>
              <a:prstDash val="solid"/>
              <a:round/>
              <a:headEnd type="none" w="med" len="med"/>
              <a:tailEnd type="triangle" w="med" len="lg"/>
            </a:ln>
            <a:effectLst/>
          </p:spPr>
        </p:cxnSp>
        <p:graphicFrame>
          <p:nvGraphicFramePr>
            <p:cNvPr id="6155" name="Object 11"/>
            <p:cNvGraphicFramePr>
              <a:graphicFrameLocks noChangeAspect="1"/>
            </p:cNvGraphicFramePr>
            <p:nvPr/>
          </p:nvGraphicFramePr>
          <p:xfrm>
            <a:off x="8111255" y="1370575"/>
            <a:ext cx="207962" cy="381000"/>
          </p:xfrm>
          <a:graphic>
            <a:graphicData uri="http://schemas.openxmlformats.org/presentationml/2006/ole">
              <p:oleObj spid="_x0000_s6155" name="Equation" r:id="rId7" imgW="139680" imgH="253800" progId="Equation.3">
                <p:embed/>
              </p:oleObj>
            </a:graphicData>
          </a:graphic>
        </p:graphicFrame>
      </p:grpSp>
      <p:sp>
        <p:nvSpPr>
          <p:cNvPr id="31" name="TextBox 30"/>
          <p:cNvSpPr txBox="1"/>
          <p:nvPr/>
        </p:nvSpPr>
        <p:spPr>
          <a:xfrm>
            <a:off x="7254875" y="4608513"/>
            <a:ext cx="312906" cy="369332"/>
          </a:xfrm>
          <a:prstGeom prst="rect">
            <a:avLst/>
          </a:prstGeom>
          <a:noFill/>
        </p:spPr>
        <p:txBody>
          <a:bodyPr wrap="none" rtlCol="0">
            <a:spAutoFit/>
          </a:bodyPr>
          <a:lstStyle/>
          <a:p>
            <a:r>
              <a:rPr lang="en-US" dirty="0" smtClean="0"/>
              <a:t>q</a:t>
            </a:r>
            <a:endParaRPr lang="el-GR" dirty="0"/>
          </a:p>
        </p:txBody>
      </p:sp>
      <p:sp>
        <p:nvSpPr>
          <p:cNvPr id="32" name="Arc 31"/>
          <p:cNvSpPr/>
          <p:nvPr/>
        </p:nvSpPr>
        <p:spPr bwMode="auto">
          <a:xfrm>
            <a:off x="5608955" y="2962593"/>
            <a:ext cx="3291840" cy="3291840"/>
          </a:xfrm>
          <a:prstGeom prst="arc">
            <a:avLst>
              <a:gd name="adj1" fmla="val 11106937"/>
              <a:gd name="adj2" fmla="val 16014946"/>
            </a:avLst>
          </a:prstGeom>
          <a:noFill/>
          <a:ln w="22225" cap="flat" cmpd="sng" algn="ctr">
            <a:solidFill>
              <a:schemeClr val="bg2">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3" name="Arc 32"/>
          <p:cNvSpPr>
            <a:spLocks noChangeAspect="1"/>
          </p:cNvSpPr>
          <p:nvPr/>
        </p:nvSpPr>
        <p:spPr bwMode="auto">
          <a:xfrm>
            <a:off x="4831715" y="2185353"/>
            <a:ext cx="4846320" cy="4846320"/>
          </a:xfrm>
          <a:prstGeom prst="arc">
            <a:avLst>
              <a:gd name="adj1" fmla="val 15695268"/>
              <a:gd name="adj2" fmla="val 18685420"/>
            </a:avLst>
          </a:prstGeom>
          <a:noFill/>
          <a:ln w="22225" cap="flat" cmpd="sng" algn="ctr">
            <a:solidFill>
              <a:schemeClr val="bg2">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2" name="TextBox 21"/>
          <p:cNvSpPr txBox="1"/>
          <p:nvPr/>
        </p:nvSpPr>
        <p:spPr>
          <a:xfrm>
            <a:off x="6017338" y="3333130"/>
            <a:ext cx="153888" cy="276999"/>
          </a:xfrm>
          <a:prstGeom prst="rect">
            <a:avLst/>
          </a:prstGeom>
          <a:solidFill>
            <a:schemeClr val="bg1"/>
          </a:solidFill>
        </p:spPr>
        <p:txBody>
          <a:bodyPr wrap="none" lIns="0" tIns="0" rIns="0" bIns="0" rtlCol="0">
            <a:spAutoFit/>
          </a:bodyPr>
          <a:lstStyle/>
          <a:p>
            <a:r>
              <a:rPr lang="en-US" dirty="0" smtClean="0"/>
              <a:t>A</a:t>
            </a:r>
            <a:endParaRPr lang="el-GR" dirty="0"/>
          </a:p>
        </p:txBody>
      </p:sp>
      <p:sp>
        <p:nvSpPr>
          <p:cNvPr id="24" name="Oval 23"/>
          <p:cNvSpPr/>
          <p:nvPr/>
        </p:nvSpPr>
        <p:spPr bwMode="auto">
          <a:xfrm>
            <a:off x="7865814" y="2217156"/>
            <a:ext cx="91440" cy="8849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1" name="Oval 20"/>
          <p:cNvSpPr/>
          <p:nvPr/>
        </p:nvSpPr>
        <p:spPr bwMode="auto">
          <a:xfrm>
            <a:off x="6164834" y="3303621"/>
            <a:ext cx="91440" cy="8849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5" name="TextBox 24"/>
          <p:cNvSpPr txBox="1"/>
          <p:nvPr/>
        </p:nvSpPr>
        <p:spPr>
          <a:xfrm>
            <a:off x="8013290" y="2158175"/>
            <a:ext cx="153888" cy="276999"/>
          </a:xfrm>
          <a:prstGeom prst="rect">
            <a:avLst/>
          </a:prstGeom>
          <a:solidFill>
            <a:schemeClr val="bg1"/>
          </a:solidFill>
        </p:spPr>
        <p:txBody>
          <a:bodyPr wrap="none" lIns="0" tIns="0" rIns="0" bIns="0" rtlCol="0">
            <a:spAutoFit/>
          </a:bodyPr>
          <a:lstStyle/>
          <a:p>
            <a:r>
              <a:rPr lang="en-US" dirty="0" smtClean="0"/>
              <a:t>B</a:t>
            </a:r>
            <a:endParaRPr lang="el-GR" dirty="0"/>
          </a:p>
        </p:txBody>
      </p:sp>
      <p:sp>
        <p:nvSpPr>
          <p:cNvPr id="37" name="Rectangle 3"/>
          <p:cNvSpPr>
            <a:spLocks noGrp="1" noChangeArrowheads="1"/>
          </p:cNvSpPr>
          <p:nvPr>
            <p:ph sz="half" idx="1"/>
          </p:nvPr>
        </p:nvSpPr>
        <p:spPr>
          <a:xfrm>
            <a:off x="432617" y="5157429"/>
            <a:ext cx="7236544" cy="276999"/>
          </a:xfrm>
        </p:spPr>
        <p:txBody>
          <a:bodyPr wrap="square">
            <a:spAutoFit/>
          </a:bodyPr>
          <a:lstStyle/>
          <a:p>
            <a:pPr marL="0" indent="0">
              <a:lnSpc>
                <a:spcPct val="100000"/>
              </a:lnSpc>
              <a:spcBef>
                <a:spcPts val="1800"/>
              </a:spcBef>
            </a:pPr>
            <a:r>
              <a:rPr lang="el-GR" sz="1800" dirty="0" smtClean="0">
                <a:solidFill>
                  <a:srgbClr val="000000"/>
                </a:solidFill>
              </a:rPr>
              <a:t>Επομένως, η διαφορά δυναμικού μεταξύ των σημείων Α και Β είναι</a:t>
            </a:r>
            <a:r>
              <a:rPr lang="en-US" sz="1800" dirty="0" smtClean="0">
                <a:solidFill>
                  <a:srgbClr val="000000"/>
                </a:solidFill>
              </a:rPr>
              <a:t>:</a:t>
            </a:r>
          </a:p>
        </p:txBody>
      </p:sp>
      <p:graphicFrame>
        <p:nvGraphicFramePr>
          <p:cNvPr id="6156" name="Object 12"/>
          <p:cNvGraphicFramePr>
            <a:graphicFrameLocks noChangeAspect="1"/>
          </p:cNvGraphicFramePr>
          <p:nvPr/>
        </p:nvGraphicFramePr>
        <p:xfrm>
          <a:off x="2293938" y="5534025"/>
          <a:ext cx="2603500" cy="785813"/>
        </p:xfrm>
        <a:graphic>
          <a:graphicData uri="http://schemas.openxmlformats.org/presentationml/2006/ole">
            <p:oleObj spid="_x0000_s6156" name="Equation" r:id="rId8" imgW="151128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blinds(horizontal)">
                                      <p:cBhvr>
                                        <p:cTn id="7" dur="500"/>
                                        <p:tgtEl>
                                          <p:spTgt spid="6148">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linds(horizontal)">
                                      <p:cBhvr>
                                        <p:cTn id="11" dur="500"/>
                                        <p:tgtEl>
                                          <p:spTgt spid="36"/>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linds(horizontal)">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148">
                                            <p:txEl>
                                              <p:pRg st="1" end="1"/>
                                            </p:txEl>
                                          </p:spTgt>
                                        </p:tgtEl>
                                        <p:attrNameLst>
                                          <p:attrName>style.visibility</p:attrName>
                                        </p:attrNameLst>
                                      </p:cBhvr>
                                      <p:to>
                                        <p:strVal val="visible"/>
                                      </p:to>
                                    </p:set>
                                    <p:animEffect transition="in" filter="blinds(horizontal)">
                                      <p:cBhvr>
                                        <p:cTn id="20" dur="500"/>
                                        <p:tgtEl>
                                          <p:spTgt spid="6148">
                                            <p:txEl>
                                              <p:pRg st="1" end="1"/>
                                            </p:txEl>
                                          </p:spTgt>
                                        </p:tgtEl>
                                      </p:cBhvr>
                                    </p:animEffect>
                                  </p:childTnLst>
                                </p:cTn>
                              </p:par>
                            </p:childTnLst>
                          </p:cTn>
                        </p:par>
                        <p:par>
                          <p:cTn id="21" fill="hold">
                            <p:stCondLst>
                              <p:cond delay="500"/>
                            </p:stCondLst>
                            <p:childTnLst>
                              <p:par>
                                <p:cTn id="22" presetID="3" presetClass="entr" presetSubtype="10"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blinds(horizontal)">
                                      <p:cBhvr>
                                        <p:cTn id="24" dur="500"/>
                                        <p:tgtEl>
                                          <p:spTgt spid="32"/>
                                        </p:tgtEl>
                                      </p:cBhvr>
                                    </p:animEffect>
                                  </p:childTnLst>
                                </p:cTn>
                              </p:par>
                            </p:childTnLst>
                          </p:cTn>
                        </p:par>
                        <p:par>
                          <p:cTn id="25" fill="hold">
                            <p:stCondLst>
                              <p:cond delay="1000"/>
                            </p:stCondLst>
                            <p:childTnLst>
                              <p:par>
                                <p:cTn id="26" presetID="3" presetClass="entr" presetSubtype="1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148">
                                            <p:txEl>
                                              <p:pRg st="2" end="2"/>
                                            </p:txEl>
                                          </p:spTgt>
                                        </p:tgtEl>
                                        <p:attrNameLst>
                                          <p:attrName>style.visibility</p:attrName>
                                        </p:attrNameLst>
                                      </p:cBhvr>
                                      <p:to>
                                        <p:strVal val="visible"/>
                                      </p:to>
                                    </p:set>
                                    <p:animEffect transition="in" filter="blinds(horizontal)">
                                      <p:cBhvr>
                                        <p:cTn id="33" dur="500"/>
                                        <p:tgtEl>
                                          <p:spTgt spid="6148">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7">
                                            <p:txEl>
                                              <p:pRg st="0" end="0"/>
                                            </p:txEl>
                                          </p:spTgt>
                                        </p:tgtEl>
                                        <p:attrNameLst>
                                          <p:attrName>style.visibility</p:attrName>
                                        </p:attrNameLst>
                                      </p:cBhvr>
                                      <p:to>
                                        <p:strVal val="visible"/>
                                      </p:to>
                                    </p:set>
                                    <p:animEffect transition="in" filter="blinds(horizontal)">
                                      <p:cBhvr>
                                        <p:cTn id="41" dur="500"/>
                                        <p:tgtEl>
                                          <p:spTgt spid="37">
                                            <p:txEl>
                                              <p:pRg st="0" end="0"/>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6156"/>
                                        </p:tgtEl>
                                        <p:attrNameLst>
                                          <p:attrName>style.visibility</p:attrName>
                                        </p:attrNameLst>
                                      </p:cBhvr>
                                      <p:to>
                                        <p:strVal val="visible"/>
                                      </p:to>
                                    </p:set>
                                    <p:animEffect transition="in" filter="blinds(horizontal)">
                                      <p:cBhvr>
                                        <p:cTn id="44" dur="500"/>
                                        <p:tgtEl>
                                          <p:spTgt spid="6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solidFill>
                  <a:srgbClr val="0D3857"/>
                </a:solidFill>
              </a:rPr>
              <a:t>Το ηλεκτρικό δυναμικό ενός σημειακού φορτίου</a:t>
            </a:r>
          </a:p>
        </p:txBody>
      </p:sp>
      <p:sp>
        <p:nvSpPr>
          <p:cNvPr id="37891" name="Rectangle 3"/>
          <p:cNvSpPr>
            <a:spLocks noGrp="1" noChangeArrowheads="1"/>
          </p:cNvSpPr>
          <p:nvPr>
            <p:ph sz="half" idx="1"/>
          </p:nvPr>
        </p:nvSpPr>
        <p:spPr/>
        <p:txBody>
          <a:bodyPr/>
          <a:lstStyle/>
          <a:p>
            <a:pPr marL="0" indent="0"/>
            <a:r>
              <a:rPr lang="en-US" sz="1800" smtClean="0">
                <a:solidFill>
                  <a:srgbClr val="000000"/>
                </a:solidFill>
              </a:rPr>
              <a:t>Στην εικόνα </a:t>
            </a:r>
            <a:r>
              <a:rPr lang="el-GR" sz="1800" smtClean="0"/>
              <a:t>φαίνεται το γράφημα του ηλεκτρικού δυναμικού στον κατακόρυφο άξονα για ένα θετικό φορτίο, το οποίο βρίσκεται στο επίπεδο </a:t>
            </a:r>
            <a:r>
              <a:rPr lang="el-GR" sz="1800" i="1" smtClean="0"/>
              <a:t>xy.</a:t>
            </a:r>
            <a:endParaRPr lang="en-US" sz="1800" smtClean="0">
              <a:solidFill>
                <a:srgbClr val="000000"/>
              </a:solidFill>
            </a:endParaRPr>
          </a:p>
          <a:p>
            <a:pPr marL="0" indent="0"/>
            <a:r>
              <a:rPr lang="en-US" sz="1800" smtClean="0">
                <a:solidFill>
                  <a:srgbClr val="000000"/>
                </a:solidFill>
              </a:rPr>
              <a:t>Η </a:t>
            </a:r>
            <a:r>
              <a:rPr lang="el-GR" sz="1800" smtClean="0">
                <a:solidFill>
                  <a:srgbClr val="000000"/>
                </a:solidFill>
              </a:rPr>
              <a:t>καφέ</a:t>
            </a:r>
            <a:r>
              <a:rPr lang="en-US" sz="1800" smtClean="0">
                <a:solidFill>
                  <a:srgbClr val="000000"/>
                </a:solidFill>
              </a:rPr>
              <a:t> καμπύλη δείχνει ότι το δυναμικό είναι αντιστρόφως ανάλογο του </a:t>
            </a:r>
            <a:r>
              <a:rPr lang="en-US" sz="1800" i="1" smtClean="0">
                <a:solidFill>
                  <a:srgbClr val="000000"/>
                </a:solidFill>
              </a:rPr>
              <a:t>r</a:t>
            </a:r>
            <a:r>
              <a:rPr lang="en-US" sz="1800" smtClean="0">
                <a:solidFill>
                  <a:srgbClr val="000000"/>
                </a:solidFill>
              </a:rPr>
              <a:t>.</a:t>
            </a:r>
          </a:p>
        </p:txBody>
      </p:sp>
      <p:sp>
        <p:nvSpPr>
          <p:cNvPr id="37892"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Η3.3</a:t>
            </a:r>
          </a:p>
        </p:txBody>
      </p:sp>
      <p:pic>
        <p:nvPicPr>
          <p:cNvPr id="37893" name="Picture 7" descr="27819_2508"/>
          <p:cNvPicPr>
            <a:picLocks noChangeAspect="1" noChangeArrowheads="1"/>
          </p:cNvPicPr>
          <p:nvPr/>
        </p:nvPicPr>
        <p:blipFill>
          <a:blip r:embed="rId2" cstate="print"/>
          <a:srcRect r="53438"/>
          <a:stretch>
            <a:fillRect/>
          </a:stretch>
        </p:blipFill>
        <p:spPr bwMode="auto">
          <a:xfrm>
            <a:off x="4643438" y="1628775"/>
            <a:ext cx="3538537" cy="3976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dirty="0" err="1" smtClean="0">
                <a:solidFill>
                  <a:srgbClr val="0D3857"/>
                </a:solidFill>
              </a:rPr>
              <a:t>Το</a:t>
            </a:r>
            <a:r>
              <a:rPr lang="en-US" dirty="0" smtClean="0">
                <a:solidFill>
                  <a:srgbClr val="0D3857"/>
                </a:solidFill>
              </a:rPr>
              <a:t> </a:t>
            </a:r>
            <a:r>
              <a:rPr lang="en-US" dirty="0" err="1" smtClean="0">
                <a:solidFill>
                  <a:srgbClr val="0D3857"/>
                </a:solidFill>
              </a:rPr>
              <a:t>ηλεκτρικό</a:t>
            </a:r>
            <a:r>
              <a:rPr lang="en-US" dirty="0" smtClean="0">
                <a:solidFill>
                  <a:srgbClr val="0D3857"/>
                </a:solidFill>
              </a:rPr>
              <a:t> </a:t>
            </a:r>
            <a:r>
              <a:rPr lang="en-US" dirty="0" err="1" smtClean="0">
                <a:solidFill>
                  <a:srgbClr val="0D3857"/>
                </a:solidFill>
              </a:rPr>
              <a:t>δυναμικό</a:t>
            </a:r>
            <a:r>
              <a:rPr lang="en-US" dirty="0" smtClean="0">
                <a:solidFill>
                  <a:srgbClr val="0D3857"/>
                </a:solidFill>
              </a:rPr>
              <a:t> </a:t>
            </a:r>
            <a:r>
              <a:rPr lang="el-GR" dirty="0" smtClean="0">
                <a:solidFill>
                  <a:srgbClr val="0D3857"/>
                </a:solidFill>
              </a:rPr>
              <a:t>πολλών σημειακών </a:t>
            </a:r>
            <a:r>
              <a:rPr lang="en-US" dirty="0" err="1" smtClean="0">
                <a:solidFill>
                  <a:srgbClr val="0D3857"/>
                </a:solidFill>
              </a:rPr>
              <a:t>φορτί</a:t>
            </a:r>
            <a:r>
              <a:rPr lang="el-GR" dirty="0" smtClean="0">
                <a:solidFill>
                  <a:srgbClr val="0D3857"/>
                </a:solidFill>
              </a:rPr>
              <a:t>ων</a:t>
            </a:r>
            <a:endParaRPr lang="en-US" dirty="0" smtClean="0">
              <a:solidFill>
                <a:srgbClr val="0D3857"/>
              </a:solidFill>
            </a:endParaRPr>
          </a:p>
        </p:txBody>
      </p:sp>
      <p:sp>
        <p:nvSpPr>
          <p:cNvPr id="8196" name="Rectangle 3"/>
          <p:cNvSpPr>
            <a:spLocks noGrp="1" noChangeArrowheads="1"/>
          </p:cNvSpPr>
          <p:nvPr>
            <p:ph idx="1"/>
          </p:nvPr>
        </p:nvSpPr>
        <p:spPr>
          <a:xfrm>
            <a:off x="457200" y="1676400"/>
            <a:ext cx="8229600" cy="779701"/>
          </a:xfrm>
        </p:spPr>
        <p:txBody>
          <a:bodyPr>
            <a:spAutoFit/>
          </a:bodyPr>
          <a:lstStyle/>
          <a:p>
            <a:pPr marL="0" indent="0">
              <a:lnSpc>
                <a:spcPct val="150000"/>
              </a:lnSpc>
            </a:pPr>
            <a:r>
              <a:rPr lang="en-US" dirty="0" err="1" smtClean="0">
                <a:solidFill>
                  <a:srgbClr val="000000"/>
                </a:solidFill>
              </a:rPr>
              <a:t>Το</a:t>
            </a:r>
            <a:r>
              <a:rPr lang="en-US" dirty="0" smtClean="0">
                <a:solidFill>
                  <a:srgbClr val="000000"/>
                </a:solidFill>
              </a:rPr>
              <a:t> </a:t>
            </a:r>
            <a:r>
              <a:rPr lang="en-US" dirty="0" err="1" smtClean="0">
                <a:solidFill>
                  <a:srgbClr val="000000"/>
                </a:solidFill>
              </a:rPr>
              <a:t>συνολικό</a:t>
            </a:r>
            <a:r>
              <a:rPr lang="en-US" dirty="0" smtClean="0">
                <a:solidFill>
                  <a:srgbClr val="000000"/>
                </a:solidFill>
              </a:rPr>
              <a:t> </a:t>
            </a:r>
            <a:r>
              <a:rPr lang="en-US" dirty="0" err="1" smtClean="0">
                <a:solidFill>
                  <a:srgbClr val="000000"/>
                </a:solidFill>
              </a:rPr>
              <a:t>ηλεκτρικό</a:t>
            </a:r>
            <a:r>
              <a:rPr lang="en-US" dirty="0" smtClean="0">
                <a:solidFill>
                  <a:srgbClr val="000000"/>
                </a:solidFill>
              </a:rPr>
              <a:t> </a:t>
            </a:r>
            <a:r>
              <a:rPr lang="en-US" dirty="0" err="1" smtClean="0">
                <a:solidFill>
                  <a:srgbClr val="000000"/>
                </a:solidFill>
              </a:rPr>
              <a:t>δυναμικό</a:t>
            </a:r>
            <a:r>
              <a:rPr lang="en-US" dirty="0" smtClean="0">
                <a:solidFill>
                  <a:srgbClr val="000000"/>
                </a:solidFill>
              </a:rPr>
              <a:t> </a:t>
            </a:r>
            <a:r>
              <a:rPr lang="el-GR" dirty="0" smtClean="0">
                <a:solidFill>
                  <a:srgbClr val="000000"/>
                </a:solidFill>
              </a:rPr>
              <a:t>λόγω </a:t>
            </a:r>
            <a:r>
              <a:rPr lang="en-US" dirty="0" err="1" smtClean="0">
                <a:solidFill>
                  <a:srgbClr val="000000"/>
                </a:solidFill>
              </a:rPr>
              <a:t>πολλ</a:t>
            </a:r>
            <a:r>
              <a:rPr lang="el-GR" dirty="0" smtClean="0">
                <a:solidFill>
                  <a:srgbClr val="000000"/>
                </a:solidFill>
              </a:rPr>
              <a:t>ών</a:t>
            </a:r>
            <a:r>
              <a:rPr lang="en-US" dirty="0" smtClean="0">
                <a:solidFill>
                  <a:srgbClr val="000000"/>
                </a:solidFill>
              </a:rPr>
              <a:t> </a:t>
            </a:r>
            <a:r>
              <a:rPr lang="en-US" dirty="0" err="1" smtClean="0">
                <a:solidFill>
                  <a:srgbClr val="000000"/>
                </a:solidFill>
              </a:rPr>
              <a:t>σημειακ</a:t>
            </a:r>
            <a:r>
              <a:rPr lang="el-GR" dirty="0" smtClean="0">
                <a:solidFill>
                  <a:srgbClr val="000000"/>
                </a:solidFill>
              </a:rPr>
              <a:t>ών</a:t>
            </a:r>
            <a:r>
              <a:rPr lang="en-US" dirty="0" smtClean="0">
                <a:solidFill>
                  <a:srgbClr val="000000"/>
                </a:solidFill>
              </a:rPr>
              <a:t> </a:t>
            </a:r>
            <a:r>
              <a:rPr lang="en-US" dirty="0" err="1" smtClean="0">
                <a:solidFill>
                  <a:srgbClr val="000000"/>
                </a:solidFill>
              </a:rPr>
              <a:t>φορτί</a:t>
            </a:r>
            <a:r>
              <a:rPr lang="el-GR" dirty="0" smtClean="0">
                <a:solidFill>
                  <a:srgbClr val="000000"/>
                </a:solidFill>
              </a:rPr>
              <a:t>ων</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l-GR" dirty="0" smtClean="0">
                <a:solidFill>
                  <a:srgbClr val="000000"/>
                </a:solidFill>
              </a:rPr>
              <a:t>ένα </a:t>
            </a:r>
            <a:r>
              <a:rPr lang="en-US" dirty="0" err="1" smtClean="0">
                <a:solidFill>
                  <a:srgbClr val="000000"/>
                </a:solidFill>
              </a:rPr>
              <a:t>σημείο</a:t>
            </a:r>
            <a:r>
              <a:rPr lang="en-US" dirty="0" smtClean="0">
                <a:solidFill>
                  <a:srgbClr val="000000"/>
                </a:solidFill>
              </a:rPr>
              <a:t> Σ </a:t>
            </a:r>
            <a:r>
              <a:rPr lang="en-US" dirty="0" err="1" smtClean="0">
                <a:solidFill>
                  <a:srgbClr val="000000"/>
                </a:solidFill>
              </a:rPr>
              <a:t>ισούται</a:t>
            </a:r>
            <a:r>
              <a:rPr lang="en-US" dirty="0" smtClean="0">
                <a:solidFill>
                  <a:srgbClr val="000000"/>
                </a:solidFill>
              </a:rPr>
              <a:t> </a:t>
            </a:r>
            <a:r>
              <a:rPr lang="en-US" dirty="0" err="1" smtClean="0">
                <a:solidFill>
                  <a:srgbClr val="000000"/>
                </a:solidFill>
              </a:rPr>
              <a:t>με</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άθροισμα</a:t>
            </a:r>
            <a:r>
              <a:rPr lang="en-US" dirty="0" smtClean="0">
                <a:solidFill>
                  <a:srgbClr val="000000"/>
                </a:solidFill>
              </a:rPr>
              <a:t> </a:t>
            </a:r>
            <a:r>
              <a:rPr lang="en-US" dirty="0" err="1" smtClean="0">
                <a:solidFill>
                  <a:srgbClr val="000000"/>
                </a:solidFill>
              </a:rPr>
              <a:t>των</a:t>
            </a:r>
            <a:r>
              <a:rPr lang="en-US" dirty="0" smtClean="0">
                <a:solidFill>
                  <a:srgbClr val="000000"/>
                </a:solidFill>
              </a:rPr>
              <a:t> </a:t>
            </a:r>
            <a:r>
              <a:rPr lang="en-US" dirty="0" err="1" smtClean="0">
                <a:solidFill>
                  <a:srgbClr val="000000"/>
                </a:solidFill>
              </a:rPr>
              <a:t>δυναμικών</a:t>
            </a:r>
            <a:r>
              <a:rPr lang="en-US" dirty="0" smtClean="0">
                <a:solidFill>
                  <a:srgbClr val="000000"/>
                </a:solidFill>
              </a:rPr>
              <a:t> </a:t>
            </a:r>
            <a:r>
              <a:rPr lang="en-US" dirty="0" err="1" smtClean="0">
                <a:solidFill>
                  <a:srgbClr val="000000"/>
                </a:solidFill>
              </a:rPr>
              <a:t>των</a:t>
            </a:r>
            <a:r>
              <a:rPr lang="en-US" dirty="0" smtClean="0">
                <a:solidFill>
                  <a:srgbClr val="000000"/>
                </a:solidFill>
              </a:rPr>
              <a:t> </a:t>
            </a:r>
            <a:r>
              <a:rPr lang="en-US" dirty="0" err="1" smtClean="0">
                <a:solidFill>
                  <a:srgbClr val="000000"/>
                </a:solidFill>
              </a:rPr>
              <a:t>επιμέρους</a:t>
            </a:r>
            <a:r>
              <a:rPr lang="en-US" dirty="0" smtClean="0">
                <a:solidFill>
                  <a:srgbClr val="000000"/>
                </a:solidFill>
              </a:rPr>
              <a:t> </a:t>
            </a:r>
            <a:r>
              <a:rPr lang="en-US" dirty="0" err="1" smtClean="0">
                <a:solidFill>
                  <a:srgbClr val="000000"/>
                </a:solidFill>
              </a:rPr>
              <a:t>φορτίων</a:t>
            </a:r>
            <a:r>
              <a:rPr lang="en-US" dirty="0" smtClean="0">
                <a:solidFill>
                  <a:srgbClr val="000000"/>
                </a:solidFill>
              </a:rPr>
              <a:t>.</a:t>
            </a:r>
          </a:p>
        </p:txBody>
      </p:sp>
      <p:graphicFrame>
        <p:nvGraphicFramePr>
          <p:cNvPr id="8198" name="Object 6"/>
          <p:cNvGraphicFramePr>
            <a:graphicFrameLocks noChangeAspect="1"/>
          </p:cNvGraphicFramePr>
          <p:nvPr/>
        </p:nvGraphicFramePr>
        <p:xfrm>
          <a:off x="3420756" y="2692655"/>
          <a:ext cx="1414462" cy="717550"/>
        </p:xfrm>
        <a:graphic>
          <a:graphicData uri="http://schemas.openxmlformats.org/presentationml/2006/ole">
            <p:oleObj spid="_x0000_s8198" name="Equation" r:id="rId3" imgW="799920" imgH="4060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linds(horizontal)">
                                      <p:cBhvr>
                                        <p:cTn id="7"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dirty="0" err="1" smtClean="0">
                <a:solidFill>
                  <a:srgbClr val="0D3857"/>
                </a:solidFill>
              </a:rPr>
              <a:t>Δυναμική</a:t>
            </a:r>
            <a:r>
              <a:rPr lang="en-US" dirty="0" smtClean="0">
                <a:solidFill>
                  <a:srgbClr val="0D3857"/>
                </a:solidFill>
              </a:rPr>
              <a:t> </a:t>
            </a:r>
            <a:r>
              <a:rPr lang="en-US" dirty="0" err="1" smtClean="0">
                <a:solidFill>
                  <a:srgbClr val="0D3857"/>
                </a:solidFill>
              </a:rPr>
              <a:t>ενέργεια</a:t>
            </a:r>
            <a:r>
              <a:rPr lang="en-US" dirty="0" smtClean="0">
                <a:solidFill>
                  <a:srgbClr val="0D3857"/>
                </a:solidFill>
              </a:rPr>
              <a:t> </a:t>
            </a:r>
            <a:r>
              <a:rPr lang="el-GR" dirty="0" smtClean="0">
                <a:solidFill>
                  <a:srgbClr val="0D3857"/>
                </a:solidFill>
              </a:rPr>
              <a:t>ενός συστήματος δύο φορτισμένων σωματων</a:t>
            </a:r>
            <a:endParaRPr lang="en-US" dirty="0" smtClean="0">
              <a:solidFill>
                <a:srgbClr val="0D3857"/>
              </a:solidFill>
            </a:endParaRPr>
          </a:p>
        </p:txBody>
      </p:sp>
      <p:sp>
        <p:nvSpPr>
          <p:cNvPr id="9220" name="Rectangle 3"/>
          <p:cNvSpPr>
            <a:spLocks noGrp="1" noChangeArrowheads="1"/>
          </p:cNvSpPr>
          <p:nvPr>
            <p:ph sz="half" idx="1"/>
          </p:nvPr>
        </p:nvSpPr>
        <p:spPr>
          <a:xfrm>
            <a:off x="250723" y="1607676"/>
            <a:ext cx="5427405" cy="3724096"/>
          </a:xfrm>
        </p:spPr>
        <p:txBody>
          <a:bodyPr wrap="square">
            <a:spAutoFit/>
          </a:bodyPr>
          <a:lstStyle/>
          <a:p>
            <a:pPr marL="0" indent="0">
              <a:lnSpc>
                <a:spcPct val="100000"/>
              </a:lnSpc>
              <a:spcBef>
                <a:spcPts val="1800"/>
              </a:spcBef>
            </a:pPr>
            <a:r>
              <a:rPr lang="en-US" sz="1800" dirty="0" smtClean="0">
                <a:solidFill>
                  <a:srgbClr val="000000"/>
                </a:solidFill>
              </a:rPr>
              <a:t>Η </a:t>
            </a:r>
            <a:r>
              <a:rPr lang="en-US" sz="1800" dirty="0" err="1" smtClean="0">
                <a:solidFill>
                  <a:srgbClr val="000000"/>
                </a:solidFill>
              </a:rPr>
              <a:t>δυναμική</a:t>
            </a:r>
            <a:r>
              <a:rPr lang="en-US" sz="1800" dirty="0" smtClean="0">
                <a:solidFill>
                  <a:srgbClr val="000000"/>
                </a:solidFill>
              </a:rPr>
              <a:t> </a:t>
            </a:r>
            <a:r>
              <a:rPr lang="en-US" sz="1800" dirty="0" err="1" smtClean="0">
                <a:solidFill>
                  <a:srgbClr val="000000"/>
                </a:solidFill>
              </a:rPr>
              <a:t>ενέργεια</a:t>
            </a:r>
            <a:r>
              <a:rPr lang="en-US" sz="1800" dirty="0" smtClean="0">
                <a:solidFill>
                  <a:srgbClr val="000000"/>
                </a:solidFill>
              </a:rPr>
              <a:t> </a:t>
            </a:r>
            <a:r>
              <a:rPr lang="el-GR" sz="1800" dirty="0" smtClean="0">
                <a:solidFill>
                  <a:srgbClr val="000000"/>
                </a:solidFill>
              </a:rPr>
              <a:t>του</a:t>
            </a:r>
            <a:r>
              <a:rPr lang="en-US" sz="1800" dirty="0" smtClean="0">
                <a:solidFill>
                  <a:srgbClr val="000000"/>
                </a:solidFill>
              </a:rPr>
              <a:t> </a:t>
            </a:r>
            <a:r>
              <a:rPr lang="en-US" sz="1800" dirty="0" err="1" smtClean="0">
                <a:solidFill>
                  <a:srgbClr val="000000"/>
                </a:solidFill>
              </a:rPr>
              <a:t>συστήματος</a:t>
            </a:r>
            <a:r>
              <a:rPr lang="en-US" sz="1800" dirty="0" smtClean="0">
                <a:solidFill>
                  <a:srgbClr val="000000"/>
                </a:solidFill>
              </a:rPr>
              <a:t> </a:t>
            </a:r>
            <a:r>
              <a:rPr lang="en-US" sz="1800" dirty="0" err="1" smtClean="0">
                <a:solidFill>
                  <a:srgbClr val="000000"/>
                </a:solidFill>
              </a:rPr>
              <a:t>είναι</a:t>
            </a:r>
            <a:endParaRPr lang="el-GR" sz="1800" dirty="0" smtClean="0">
              <a:solidFill>
                <a:srgbClr val="000000"/>
              </a:solidFill>
            </a:endParaRPr>
          </a:p>
          <a:p>
            <a:pPr marL="0" indent="0">
              <a:lnSpc>
                <a:spcPct val="100000"/>
              </a:lnSpc>
              <a:spcBef>
                <a:spcPts val="1800"/>
              </a:spcBef>
            </a:pPr>
            <a:endParaRPr lang="el-GR" sz="1800" dirty="0" smtClean="0">
              <a:solidFill>
                <a:srgbClr val="000000"/>
              </a:solidFill>
            </a:endParaRPr>
          </a:p>
          <a:p>
            <a:pPr marL="0" indent="0">
              <a:lnSpc>
                <a:spcPct val="100000"/>
              </a:lnSpc>
              <a:spcBef>
                <a:spcPts val="1800"/>
              </a:spcBef>
            </a:pPr>
            <a:endParaRPr lang="el-GR" sz="1800" dirty="0" smtClean="0">
              <a:solidFill>
                <a:srgbClr val="000000"/>
              </a:solidFill>
            </a:endParaRPr>
          </a:p>
          <a:p>
            <a:pPr marL="339725" indent="-163513">
              <a:lnSpc>
                <a:spcPct val="100000"/>
              </a:lnSpc>
              <a:spcBef>
                <a:spcPts val="2400"/>
              </a:spcBef>
              <a:buClr>
                <a:schemeClr val="tx2">
                  <a:lumMod val="50000"/>
                </a:schemeClr>
              </a:buClr>
              <a:buFont typeface="Wingdings" pitchFamily="2" charset="2"/>
              <a:buChar char="§"/>
            </a:pPr>
            <a:r>
              <a:rPr lang="en-US" sz="1600" dirty="0" err="1" smtClean="0">
                <a:solidFill>
                  <a:srgbClr val="000000"/>
                </a:solidFill>
              </a:rPr>
              <a:t>Αν</a:t>
            </a:r>
            <a:r>
              <a:rPr lang="en-US" sz="1600" dirty="0" smtClean="0">
                <a:solidFill>
                  <a:srgbClr val="000000"/>
                </a:solidFill>
              </a:rPr>
              <a:t> </a:t>
            </a:r>
            <a:r>
              <a:rPr lang="en-US" sz="1600" dirty="0" err="1" smtClean="0">
                <a:solidFill>
                  <a:srgbClr val="000000"/>
                </a:solidFill>
              </a:rPr>
              <a:t>τα</a:t>
            </a:r>
            <a:r>
              <a:rPr lang="en-US" sz="1600" dirty="0" smtClean="0">
                <a:solidFill>
                  <a:srgbClr val="000000"/>
                </a:solidFill>
              </a:rPr>
              <a:t> </a:t>
            </a:r>
            <a:r>
              <a:rPr lang="en-US" sz="1600" dirty="0" err="1" smtClean="0">
                <a:solidFill>
                  <a:srgbClr val="000000"/>
                </a:solidFill>
              </a:rPr>
              <a:t>δύο</a:t>
            </a:r>
            <a:r>
              <a:rPr lang="en-US" sz="1600" dirty="0" smtClean="0">
                <a:solidFill>
                  <a:srgbClr val="000000"/>
                </a:solidFill>
              </a:rPr>
              <a:t> </a:t>
            </a:r>
            <a:r>
              <a:rPr lang="en-US" sz="1600" dirty="0" err="1" smtClean="0">
                <a:solidFill>
                  <a:srgbClr val="000000"/>
                </a:solidFill>
              </a:rPr>
              <a:t>φορτία</a:t>
            </a:r>
            <a:r>
              <a:rPr lang="en-US" sz="1600" dirty="0" smtClean="0">
                <a:solidFill>
                  <a:srgbClr val="000000"/>
                </a:solidFill>
              </a:rPr>
              <a:t> </a:t>
            </a:r>
            <a:r>
              <a:rPr lang="en-US" sz="1600" dirty="0" err="1" smtClean="0">
                <a:solidFill>
                  <a:srgbClr val="000000"/>
                </a:solidFill>
              </a:rPr>
              <a:t>είναι</a:t>
            </a:r>
            <a:r>
              <a:rPr lang="en-US" sz="1600" dirty="0" smtClean="0">
                <a:solidFill>
                  <a:srgbClr val="000000"/>
                </a:solidFill>
              </a:rPr>
              <a:t> </a:t>
            </a:r>
            <a:r>
              <a:rPr lang="en-US" sz="1600" dirty="0" err="1" smtClean="0">
                <a:solidFill>
                  <a:srgbClr val="000000"/>
                </a:solidFill>
              </a:rPr>
              <a:t>ομόσημα</a:t>
            </a:r>
            <a:r>
              <a:rPr lang="en-US" sz="1600" dirty="0" smtClean="0">
                <a:solidFill>
                  <a:srgbClr val="000000"/>
                </a:solidFill>
              </a:rPr>
              <a:t>, </a:t>
            </a:r>
            <a:r>
              <a:rPr lang="en-US" sz="1600" dirty="0" err="1" smtClean="0">
                <a:solidFill>
                  <a:srgbClr val="000000"/>
                </a:solidFill>
              </a:rPr>
              <a:t>τότε</a:t>
            </a:r>
            <a:r>
              <a:rPr lang="en-US" sz="1600" dirty="0" smtClean="0">
                <a:solidFill>
                  <a:srgbClr val="000000"/>
                </a:solidFill>
              </a:rPr>
              <a:t> </a:t>
            </a:r>
            <a:r>
              <a:rPr lang="el-GR" sz="1600" dirty="0" smtClean="0">
                <a:solidFill>
                  <a:srgbClr val="000000"/>
                </a:solidFill>
              </a:rPr>
              <a:t>η δυναμική ενέργεια </a:t>
            </a:r>
            <a:r>
              <a:rPr lang="en-US" sz="1600" i="1" dirty="0" smtClean="0">
                <a:solidFill>
                  <a:srgbClr val="000000"/>
                </a:solidFill>
              </a:rPr>
              <a:t>U</a:t>
            </a:r>
            <a:r>
              <a:rPr lang="en-US" sz="1600" dirty="0" smtClean="0">
                <a:solidFill>
                  <a:srgbClr val="000000"/>
                </a:solidFill>
              </a:rPr>
              <a:t> </a:t>
            </a:r>
            <a:r>
              <a:rPr lang="el-GR" sz="1600" dirty="0" smtClean="0">
                <a:solidFill>
                  <a:srgbClr val="000000"/>
                </a:solidFill>
              </a:rPr>
              <a:t>είναι </a:t>
            </a:r>
            <a:r>
              <a:rPr lang="en-US" sz="1600" dirty="0" err="1" smtClean="0">
                <a:solidFill>
                  <a:srgbClr val="000000"/>
                </a:solidFill>
              </a:rPr>
              <a:t>θετική</a:t>
            </a:r>
            <a:r>
              <a:rPr lang="en-US" sz="1600" dirty="0" smtClean="0">
                <a:solidFill>
                  <a:srgbClr val="000000"/>
                </a:solidFill>
              </a:rPr>
              <a:t> </a:t>
            </a:r>
            <a:r>
              <a:rPr lang="en-US" sz="1600" dirty="0" err="1" smtClean="0">
                <a:solidFill>
                  <a:srgbClr val="000000"/>
                </a:solidFill>
              </a:rPr>
              <a:t>και</a:t>
            </a:r>
            <a:r>
              <a:rPr lang="en-US" sz="1600" dirty="0" smtClean="0">
                <a:solidFill>
                  <a:srgbClr val="000000"/>
                </a:solidFill>
              </a:rPr>
              <a:t> </a:t>
            </a:r>
            <a:r>
              <a:rPr lang="el-GR" sz="1600" dirty="0" smtClean="0">
                <a:solidFill>
                  <a:srgbClr val="000000"/>
                </a:solidFill>
              </a:rPr>
              <a:t>πρέπει να παραχθεί</a:t>
            </a:r>
            <a:r>
              <a:rPr lang="en-US" sz="1600" dirty="0" smtClean="0">
                <a:solidFill>
                  <a:srgbClr val="000000"/>
                </a:solidFill>
              </a:rPr>
              <a:t> </a:t>
            </a:r>
            <a:r>
              <a:rPr lang="en-US" sz="1600" dirty="0" err="1" smtClean="0">
                <a:solidFill>
                  <a:srgbClr val="000000"/>
                </a:solidFill>
              </a:rPr>
              <a:t>έργο</a:t>
            </a:r>
            <a:r>
              <a:rPr lang="en-US" sz="1600" dirty="0" smtClean="0">
                <a:solidFill>
                  <a:srgbClr val="000000"/>
                </a:solidFill>
              </a:rPr>
              <a:t> </a:t>
            </a:r>
            <a:r>
              <a:rPr lang="en-US" sz="1600" dirty="0" err="1" smtClean="0">
                <a:solidFill>
                  <a:srgbClr val="000000"/>
                </a:solidFill>
              </a:rPr>
              <a:t>για</a:t>
            </a:r>
            <a:r>
              <a:rPr lang="en-US" sz="1600" dirty="0" smtClean="0">
                <a:solidFill>
                  <a:srgbClr val="000000"/>
                </a:solidFill>
              </a:rPr>
              <a:t> </a:t>
            </a:r>
            <a:r>
              <a:rPr lang="en-US" sz="1600" dirty="0" err="1" smtClean="0">
                <a:solidFill>
                  <a:srgbClr val="000000"/>
                </a:solidFill>
              </a:rPr>
              <a:t>να</a:t>
            </a:r>
            <a:r>
              <a:rPr lang="en-US" sz="1600" dirty="0" smtClean="0">
                <a:solidFill>
                  <a:srgbClr val="000000"/>
                </a:solidFill>
              </a:rPr>
              <a:t> </a:t>
            </a:r>
            <a:r>
              <a:rPr lang="en-US" sz="1600" dirty="0" err="1" smtClean="0">
                <a:solidFill>
                  <a:srgbClr val="000000"/>
                </a:solidFill>
              </a:rPr>
              <a:t>πλησιάσουν</a:t>
            </a:r>
            <a:r>
              <a:rPr lang="en-US" sz="1600" dirty="0" smtClean="0">
                <a:solidFill>
                  <a:srgbClr val="000000"/>
                </a:solidFill>
              </a:rPr>
              <a:t> </a:t>
            </a:r>
            <a:r>
              <a:rPr lang="en-US" sz="1600" dirty="0" err="1" smtClean="0">
                <a:solidFill>
                  <a:srgbClr val="000000"/>
                </a:solidFill>
              </a:rPr>
              <a:t>τα</a:t>
            </a:r>
            <a:r>
              <a:rPr lang="en-US" sz="1600" dirty="0" smtClean="0">
                <a:solidFill>
                  <a:srgbClr val="000000"/>
                </a:solidFill>
              </a:rPr>
              <a:t> </a:t>
            </a:r>
            <a:r>
              <a:rPr lang="en-US" sz="1600" dirty="0" err="1" smtClean="0">
                <a:solidFill>
                  <a:srgbClr val="000000"/>
                </a:solidFill>
              </a:rPr>
              <a:t>φορτία</a:t>
            </a:r>
            <a:r>
              <a:rPr lang="en-US" sz="1600" dirty="0" smtClean="0">
                <a:solidFill>
                  <a:srgbClr val="000000"/>
                </a:solidFill>
              </a:rPr>
              <a:t> </a:t>
            </a:r>
            <a:r>
              <a:rPr lang="en-US" sz="1600" dirty="0" err="1" smtClean="0">
                <a:solidFill>
                  <a:srgbClr val="000000"/>
                </a:solidFill>
              </a:rPr>
              <a:t>το</a:t>
            </a:r>
            <a:r>
              <a:rPr lang="en-US" sz="1600" dirty="0" smtClean="0">
                <a:solidFill>
                  <a:srgbClr val="000000"/>
                </a:solidFill>
              </a:rPr>
              <a:t> </a:t>
            </a:r>
            <a:r>
              <a:rPr lang="en-US" sz="1600" dirty="0" err="1" smtClean="0">
                <a:solidFill>
                  <a:srgbClr val="000000"/>
                </a:solidFill>
              </a:rPr>
              <a:t>ένα</a:t>
            </a:r>
            <a:r>
              <a:rPr lang="en-US" sz="1600" dirty="0" smtClean="0">
                <a:solidFill>
                  <a:srgbClr val="000000"/>
                </a:solidFill>
              </a:rPr>
              <a:t> </a:t>
            </a:r>
            <a:r>
              <a:rPr lang="en-US" sz="1600" dirty="0" err="1" smtClean="0">
                <a:solidFill>
                  <a:srgbClr val="000000"/>
                </a:solidFill>
              </a:rPr>
              <a:t>στο</a:t>
            </a:r>
            <a:r>
              <a:rPr lang="en-US" sz="1600" dirty="0" smtClean="0">
                <a:solidFill>
                  <a:srgbClr val="000000"/>
                </a:solidFill>
              </a:rPr>
              <a:t> </a:t>
            </a:r>
            <a:r>
              <a:rPr lang="en-US" sz="1600" dirty="0" err="1" smtClean="0">
                <a:solidFill>
                  <a:srgbClr val="000000"/>
                </a:solidFill>
              </a:rPr>
              <a:t>άλλο</a:t>
            </a:r>
            <a:r>
              <a:rPr lang="en-US" sz="1600" dirty="0" smtClean="0">
                <a:solidFill>
                  <a:srgbClr val="000000"/>
                </a:solidFill>
              </a:rPr>
              <a:t>.</a:t>
            </a:r>
          </a:p>
          <a:p>
            <a:pPr marL="339725" indent="-163513">
              <a:lnSpc>
                <a:spcPct val="100000"/>
              </a:lnSpc>
              <a:spcBef>
                <a:spcPts val="2400"/>
              </a:spcBef>
              <a:buClr>
                <a:schemeClr val="tx2">
                  <a:lumMod val="50000"/>
                </a:schemeClr>
              </a:buClr>
              <a:buFont typeface="Wingdings" pitchFamily="2" charset="2"/>
              <a:buChar char="§"/>
            </a:pPr>
            <a:r>
              <a:rPr lang="en-US" sz="1600" dirty="0" err="1" smtClean="0">
                <a:solidFill>
                  <a:srgbClr val="000000"/>
                </a:solidFill>
              </a:rPr>
              <a:t>Αν</a:t>
            </a:r>
            <a:r>
              <a:rPr lang="en-US" sz="1600" dirty="0" smtClean="0">
                <a:solidFill>
                  <a:srgbClr val="000000"/>
                </a:solidFill>
              </a:rPr>
              <a:t> </a:t>
            </a:r>
            <a:r>
              <a:rPr lang="en-US" sz="1600" dirty="0" err="1" smtClean="0">
                <a:solidFill>
                  <a:srgbClr val="000000"/>
                </a:solidFill>
              </a:rPr>
              <a:t>τα</a:t>
            </a:r>
            <a:r>
              <a:rPr lang="en-US" sz="1600" dirty="0" smtClean="0">
                <a:solidFill>
                  <a:srgbClr val="000000"/>
                </a:solidFill>
              </a:rPr>
              <a:t> </a:t>
            </a:r>
            <a:r>
              <a:rPr lang="en-US" sz="1600" dirty="0" err="1" smtClean="0">
                <a:solidFill>
                  <a:srgbClr val="000000"/>
                </a:solidFill>
              </a:rPr>
              <a:t>δύο</a:t>
            </a:r>
            <a:r>
              <a:rPr lang="en-US" sz="1600" dirty="0" smtClean="0">
                <a:solidFill>
                  <a:srgbClr val="000000"/>
                </a:solidFill>
              </a:rPr>
              <a:t> </a:t>
            </a:r>
            <a:r>
              <a:rPr lang="en-US" sz="1600" dirty="0" err="1" smtClean="0">
                <a:solidFill>
                  <a:srgbClr val="000000"/>
                </a:solidFill>
              </a:rPr>
              <a:t>φορτία</a:t>
            </a:r>
            <a:r>
              <a:rPr lang="en-US" sz="1600" dirty="0" smtClean="0">
                <a:solidFill>
                  <a:srgbClr val="000000"/>
                </a:solidFill>
              </a:rPr>
              <a:t> </a:t>
            </a:r>
            <a:r>
              <a:rPr lang="en-US" sz="1600" dirty="0" err="1" smtClean="0">
                <a:solidFill>
                  <a:srgbClr val="000000"/>
                </a:solidFill>
              </a:rPr>
              <a:t>είναι</a:t>
            </a:r>
            <a:r>
              <a:rPr lang="en-US" sz="1600" dirty="0" smtClean="0">
                <a:solidFill>
                  <a:srgbClr val="000000"/>
                </a:solidFill>
              </a:rPr>
              <a:t> </a:t>
            </a:r>
            <a:r>
              <a:rPr lang="en-US" sz="1600" dirty="0" err="1" smtClean="0">
                <a:solidFill>
                  <a:srgbClr val="000000"/>
                </a:solidFill>
              </a:rPr>
              <a:t>ετερόσημα</a:t>
            </a:r>
            <a:r>
              <a:rPr lang="en-US" sz="1600" dirty="0" smtClean="0">
                <a:solidFill>
                  <a:srgbClr val="000000"/>
                </a:solidFill>
              </a:rPr>
              <a:t>, </a:t>
            </a:r>
            <a:r>
              <a:rPr lang="en-US" sz="1600" dirty="0" err="1" smtClean="0">
                <a:solidFill>
                  <a:srgbClr val="000000"/>
                </a:solidFill>
              </a:rPr>
              <a:t>τότε</a:t>
            </a:r>
            <a:r>
              <a:rPr lang="en-US" sz="1600" dirty="0" smtClean="0">
                <a:solidFill>
                  <a:srgbClr val="000000"/>
                </a:solidFill>
              </a:rPr>
              <a:t> </a:t>
            </a:r>
            <a:r>
              <a:rPr lang="el-GR" sz="1600" dirty="0" smtClean="0">
                <a:solidFill>
                  <a:srgbClr val="000000"/>
                </a:solidFill>
              </a:rPr>
              <a:t>η δυναμική ενέργεια </a:t>
            </a:r>
            <a:r>
              <a:rPr lang="en-US" sz="1600" i="1" dirty="0" smtClean="0">
                <a:solidFill>
                  <a:srgbClr val="000000"/>
                </a:solidFill>
              </a:rPr>
              <a:t>U</a:t>
            </a:r>
            <a:r>
              <a:rPr lang="en-US" sz="1600" dirty="0" smtClean="0">
                <a:solidFill>
                  <a:srgbClr val="000000"/>
                </a:solidFill>
              </a:rPr>
              <a:t> </a:t>
            </a:r>
            <a:r>
              <a:rPr lang="el-GR" sz="1600" dirty="0" smtClean="0">
                <a:solidFill>
                  <a:srgbClr val="000000"/>
                </a:solidFill>
              </a:rPr>
              <a:t>είναι </a:t>
            </a:r>
            <a:r>
              <a:rPr lang="en-US" sz="1600" dirty="0" err="1" smtClean="0">
                <a:solidFill>
                  <a:srgbClr val="000000"/>
                </a:solidFill>
              </a:rPr>
              <a:t>αρνητική</a:t>
            </a:r>
            <a:r>
              <a:rPr lang="en-US" sz="1600" dirty="0" smtClean="0">
                <a:solidFill>
                  <a:srgbClr val="000000"/>
                </a:solidFill>
              </a:rPr>
              <a:t> </a:t>
            </a:r>
            <a:r>
              <a:rPr lang="en-US" sz="1600" dirty="0" err="1" smtClean="0">
                <a:solidFill>
                  <a:srgbClr val="000000"/>
                </a:solidFill>
              </a:rPr>
              <a:t>και</a:t>
            </a:r>
            <a:r>
              <a:rPr lang="en-US" sz="1600" dirty="0" smtClean="0">
                <a:solidFill>
                  <a:srgbClr val="000000"/>
                </a:solidFill>
              </a:rPr>
              <a:t> </a:t>
            </a:r>
            <a:r>
              <a:rPr lang="el-GR" sz="1600" dirty="0" smtClean="0">
                <a:solidFill>
                  <a:srgbClr val="000000"/>
                </a:solidFill>
              </a:rPr>
              <a:t>πρέπει </a:t>
            </a:r>
            <a:r>
              <a:rPr lang="el-GR" sz="1800" dirty="0" smtClean="0">
                <a:solidFill>
                  <a:srgbClr val="000000"/>
                </a:solidFill>
              </a:rPr>
              <a:t>να παραχθεί</a:t>
            </a:r>
            <a:r>
              <a:rPr lang="en-US" sz="1800" dirty="0" smtClean="0">
                <a:solidFill>
                  <a:srgbClr val="000000"/>
                </a:solidFill>
              </a:rPr>
              <a:t> </a:t>
            </a:r>
            <a:r>
              <a:rPr lang="en-US" sz="1800" dirty="0" err="1" smtClean="0">
                <a:solidFill>
                  <a:srgbClr val="000000"/>
                </a:solidFill>
              </a:rPr>
              <a:t>έργο</a:t>
            </a:r>
            <a:r>
              <a:rPr lang="en-US" sz="1800" dirty="0" smtClean="0">
                <a:solidFill>
                  <a:srgbClr val="000000"/>
                </a:solidFill>
              </a:rPr>
              <a:t> </a:t>
            </a:r>
            <a:r>
              <a:rPr lang="en-US" sz="1800" dirty="0" err="1" smtClean="0">
                <a:solidFill>
                  <a:srgbClr val="000000"/>
                </a:solidFill>
              </a:rPr>
              <a:t>για</a:t>
            </a:r>
            <a:r>
              <a:rPr lang="en-US" sz="1800" dirty="0" smtClean="0">
                <a:solidFill>
                  <a:srgbClr val="000000"/>
                </a:solidFill>
              </a:rPr>
              <a:t> </a:t>
            </a:r>
            <a:r>
              <a:rPr lang="en-US" sz="1800" dirty="0" err="1" smtClean="0">
                <a:solidFill>
                  <a:srgbClr val="000000"/>
                </a:solidFill>
              </a:rPr>
              <a:t>να</a:t>
            </a:r>
            <a:r>
              <a:rPr lang="en-US" sz="1800" dirty="0" smtClean="0">
                <a:solidFill>
                  <a:srgbClr val="000000"/>
                </a:solidFill>
              </a:rPr>
              <a:t> </a:t>
            </a:r>
            <a:r>
              <a:rPr lang="en-US" sz="1800" dirty="0" err="1" smtClean="0">
                <a:solidFill>
                  <a:srgbClr val="000000"/>
                </a:solidFill>
              </a:rPr>
              <a:t>μην</a:t>
            </a:r>
            <a:r>
              <a:rPr lang="en-US" sz="1800" dirty="0" smtClean="0">
                <a:solidFill>
                  <a:srgbClr val="000000"/>
                </a:solidFill>
              </a:rPr>
              <a:t> </a:t>
            </a:r>
            <a:r>
              <a:rPr lang="en-US" sz="1800" dirty="0" err="1" smtClean="0">
                <a:solidFill>
                  <a:srgbClr val="000000"/>
                </a:solidFill>
              </a:rPr>
              <a:t>πλησιάσουν</a:t>
            </a:r>
            <a:r>
              <a:rPr lang="en-US" sz="1800" dirty="0" smtClean="0">
                <a:solidFill>
                  <a:srgbClr val="000000"/>
                </a:solidFill>
              </a:rPr>
              <a:t> </a:t>
            </a:r>
            <a:r>
              <a:rPr lang="en-US" sz="1800" dirty="0" err="1" smtClean="0">
                <a:solidFill>
                  <a:srgbClr val="000000"/>
                </a:solidFill>
              </a:rPr>
              <a:t>τα</a:t>
            </a:r>
            <a:r>
              <a:rPr lang="en-US" sz="1800" dirty="0" smtClean="0">
                <a:solidFill>
                  <a:srgbClr val="000000"/>
                </a:solidFill>
              </a:rPr>
              <a:t> </a:t>
            </a:r>
            <a:r>
              <a:rPr lang="en-US" sz="1800" dirty="0" err="1" smtClean="0">
                <a:solidFill>
                  <a:srgbClr val="000000"/>
                </a:solidFill>
              </a:rPr>
              <a:t>φορτία</a:t>
            </a:r>
            <a:r>
              <a:rPr lang="en-US" sz="1800" dirty="0" smtClean="0">
                <a:solidFill>
                  <a:srgbClr val="000000"/>
                </a:solidFill>
              </a:rPr>
              <a:t> </a:t>
            </a: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ένα</a:t>
            </a:r>
            <a:r>
              <a:rPr lang="en-US" sz="1800" dirty="0" smtClean="0">
                <a:solidFill>
                  <a:srgbClr val="000000"/>
                </a:solidFill>
              </a:rPr>
              <a:t> </a:t>
            </a:r>
            <a:r>
              <a:rPr lang="en-US" sz="1800" dirty="0" err="1" smtClean="0">
                <a:solidFill>
                  <a:srgbClr val="000000"/>
                </a:solidFill>
              </a:rPr>
              <a:t>στο</a:t>
            </a:r>
            <a:r>
              <a:rPr lang="en-US" sz="1800" dirty="0" smtClean="0">
                <a:solidFill>
                  <a:srgbClr val="000000"/>
                </a:solidFill>
              </a:rPr>
              <a:t> </a:t>
            </a:r>
            <a:r>
              <a:rPr lang="en-US" sz="1800" dirty="0" err="1" smtClean="0">
                <a:solidFill>
                  <a:srgbClr val="000000"/>
                </a:solidFill>
              </a:rPr>
              <a:t>άλλο</a:t>
            </a:r>
            <a:r>
              <a:rPr lang="en-US" sz="1800" dirty="0" smtClean="0">
                <a:solidFill>
                  <a:srgbClr val="000000"/>
                </a:solidFill>
              </a:rPr>
              <a:t>.</a:t>
            </a:r>
          </a:p>
        </p:txBody>
      </p:sp>
      <p:pic>
        <p:nvPicPr>
          <p:cNvPr id="9222" name="Picture 8" descr="27819_2509"/>
          <p:cNvPicPr>
            <a:picLocks noChangeAspect="1" noChangeArrowheads="1"/>
          </p:cNvPicPr>
          <p:nvPr/>
        </p:nvPicPr>
        <p:blipFill>
          <a:blip r:embed="rId3" cstate="print"/>
          <a:srcRect l="52210" t="2816" b="9299"/>
          <a:stretch>
            <a:fillRect/>
          </a:stretch>
        </p:blipFill>
        <p:spPr bwMode="auto">
          <a:xfrm>
            <a:off x="6622322" y="1622325"/>
            <a:ext cx="2099749" cy="2379124"/>
          </a:xfrm>
          <a:prstGeom prst="rect">
            <a:avLst/>
          </a:prstGeom>
          <a:noFill/>
          <a:ln w="9525">
            <a:solidFill>
              <a:schemeClr val="bg2">
                <a:lumMod val="50000"/>
              </a:schemeClr>
            </a:solidFill>
            <a:miter lim="800000"/>
            <a:headEnd/>
            <a:tailEnd/>
          </a:ln>
        </p:spPr>
      </p:pic>
      <p:graphicFrame>
        <p:nvGraphicFramePr>
          <p:cNvPr id="9223" name="Object 7"/>
          <p:cNvGraphicFramePr>
            <a:graphicFrameLocks noChangeAspect="1"/>
          </p:cNvGraphicFramePr>
          <p:nvPr/>
        </p:nvGraphicFramePr>
        <p:xfrm>
          <a:off x="1697498" y="2089457"/>
          <a:ext cx="1416050" cy="717550"/>
        </p:xfrm>
        <a:graphic>
          <a:graphicData uri="http://schemas.openxmlformats.org/presentationml/2006/ole">
            <p:oleObj spid="_x0000_s9223" name="Equation" r:id="rId4" imgW="799920" imgH="406080" progId="Equation.3">
              <p:embed/>
            </p:oleObj>
          </a:graphicData>
        </a:graphic>
      </p:graphicFrame>
      <p:pic>
        <p:nvPicPr>
          <p:cNvPr id="8" name="Picture 8" descr="27819_2509"/>
          <p:cNvPicPr>
            <a:picLocks noChangeAspect="1" noChangeArrowheads="1"/>
          </p:cNvPicPr>
          <p:nvPr/>
        </p:nvPicPr>
        <p:blipFill>
          <a:blip r:embed="rId3" cstate="print"/>
          <a:srcRect t="2816" r="51750" b="9299"/>
          <a:stretch>
            <a:fillRect/>
          </a:stretch>
        </p:blipFill>
        <p:spPr bwMode="auto">
          <a:xfrm>
            <a:off x="6627292" y="4152247"/>
            <a:ext cx="2119961" cy="2379124"/>
          </a:xfrm>
          <a:prstGeom prst="rect">
            <a:avLst/>
          </a:prstGeom>
          <a:noFill/>
          <a:ln w="9525">
            <a:solidFill>
              <a:schemeClr val="bg2">
                <a:lumMod val="50000"/>
              </a:schemeClr>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20">
                                            <p:txEl>
                                              <p:pRg st="3" end="3"/>
                                            </p:txEl>
                                          </p:spTgt>
                                        </p:tgtEl>
                                        <p:attrNameLst>
                                          <p:attrName>style.visibility</p:attrName>
                                        </p:attrNameLst>
                                      </p:cBhvr>
                                      <p:to>
                                        <p:strVal val="visible"/>
                                      </p:to>
                                    </p:set>
                                    <p:animEffect transition="in" filter="blinds(horizontal)">
                                      <p:cBhvr>
                                        <p:cTn id="7" dur="500"/>
                                        <p:tgtEl>
                                          <p:spTgt spid="9220">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220">
                                            <p:txEl>
                                              <p:pRg st="4" end="4"/>
                                            </p:txEl>
                                          </p:spTgt>
                                        </p:tgtEl>
                                        <p:attrNameLst>
                                          <p:attrName>style.visibility</p:attrName>
                                        </p:attrNameLst>
                                      </p:cBhvr>
                                      <p:to>
                                        <p:strVal val="visible"/>
                                      </p:to>
                                    </p:set>
                                    <p:animEffect transition="in" filter="blinds(horizontal)">
                                      <p:cBhvr>
                                        <p:cTn id="10" dur="500"/>
                                        <p:tgtEl>
                                          <p:spTgt spid="92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838200"/>
            <a:ext cx="7543800" cy="579438"/>
          </a:xfrm>
        </p:spPr>
        <p:txBody>
          <a:bodyPr/>
          <a:lstStyle/>
          <a:p>
            <a:r>
              <a:rPr lang="en-US" dirty="0" err="1" smtClean="0">
                <a:solidFill>
                  <a:srgbClr val="0D3857"/>
                </a:solidFill>
              </a:rPr>
              <a:t>Δυναμική</a:t>
            </a:r>
            <a:r>
              <a:rPr lang="en-US" dirty="0" smtClean="0">
                <a:solidFill>
                  <a:srgbClr val="0D3857"/>
                </a:solidFill>
              </a:rPr>
              <a:t> </a:t>
            </a:r>
            <a:r>
              <a:rPr lang="en-US" dirty="0" err="1" smtClean="0">
                <a:solidFill>
                  <a:srgbClr val="0D3857"/>
                </a:solidFill>
              </a:rPr>
              <a:t>ενέργεια</a:t>
            </a:r>
            <a:r>
              <a:rPr lang="en-US" dirty="0" smtClean="0">
                <a:solidFill>
                  <a:srgbClr val="0D3857"/>
                </a:solidFill>
              </a:rPr>
              <a:t> </a:t>
            </a:r>
            <a:r>
              <a:rPr lang="en-US" dirty="0" err="1" smtClean="0">
                <a:solidFill>
                  <a:srgbClr val="0D3857"/>
                </a:solidFill>
              </a:rPr>
              <a:t>πολλών</a:t>
            </a:r>
            <a:r>
              <a:rPr lang="en-US" dirty="0" smtClean="0">
                <a:solidFill>
                  <a:srgbClr val="0D3857"/>
                </a:solidFill>
              </a:rPr>
              <a:t> </a:t>
            </a:r>
            <a:r>
              <a:rPr lang="en-US" dirty="0" err="1" smtClean="0">
                <a:solidFill>
                  <a:srgbClr val="0D3857"/>
                </a:solidFill>
              </a:rPr>
              <a:t>φορτίων</a:t>
            </a:r>
            <a:r>
              <a:rPr lang="en-US" dirty="0" smtClean="0">
                <a:solidFill>
                  <a:srgbClr val="0D3857"/>
                </a:solidFill>
              </a:rPr>
              <a:t> </a:t>
            </a:r>
            <a:r>
              <a:rPr lang="en-US" sz="1800" dirty="0" smtClean="0">
                <a:solidFill>
                  <a:srgbClr val="0D3857"/>
                </a:solidFill>
              </a:rPr>
              <a:t>(</a:t>
            </a:r>
            <a:r>
              <a:rPr lang="en-US" sz="1800" i="1" dirty="0" err="1" smtClean="0">
                <a:solidFill>
                  <a:srgbClr val="0D3857"/>
                </a:solidFill>
              </a:rPr>
              <a:t>συνέχεια</a:t>
            </a:r>
            <a:r>
              <a:rPr lang="en-US" sz="1800" dirty="0" smtClean="0">
                <a:solidFill>
                  <a:srgbClr val="0D3857"/>
                </a:solidFill>
              </a:rPr>
              <a:t>)</a:t>
            </a:r>
          </a:p>
        </p:txBody>
      </p:sp>
      <p:sp>
        <p:nvSpPr>
          <p:cNvPr id="10244" name="Rectangle 3"/>
          <p:cNvSpPr>
            <a:spLocks noGrp="1" noChangeArrowheads="1"/>
          </p:cNvSpPr>
          <p:nvPr>
            <p:ph type="body" sz="half" idx="1"/>
          </p:nvPr>
        </p:nvSpPr>
        <p:spPr>
          <a:xfrm>
            <a:off x="457200" y="1719263"/>
            <a:ext cx="4038600" cy="3385542"/>
          </a:xfrm>
        </p:spPr>
        <p:txBody>
          <a:bodyPr>
            <a:spAutoFit/>
          </a:bodyPr>
          <a:lstStyle/>
          <a:p>
            <a:pPr marL="0" indent="0">
              <a:lnSpc>
                <a:spcPct val="100000"/>
              </a:lnSpc>
              <a:spcBef>
                <a:spcPts val="1800"/>
              </a:spcBef>
            </a:pPr>
            <a:r>
              <a:rPr lang="en-US" dirty="0" err="1" smtClean="0">
                <a:solidFill>
                  <a:srgbClr val="000000"/>
                </a:solidFill>
              </a:rPr>
              <a:t>Αν</a:t>
            </a:r>
            <a:r>
              <a:rPr lang="en-US" dirty="0" smtClean="0">
                <a:solidFill>
                  <a:srgbClr val="000000"/>
                </a:solidFill>
              </a:rPr>
              <a:t> </a:t>
            </a:r>
            <a:r>
              <a:rPr lang="en-US" dirty="0" err="1" smtClean="0">
                <a:solidFill>
                  <a:srgbClr val="000000"/>
                </a:solidFill>
              </a:rPr>
              <a:t>υπάρχουν</a:t>
            </a:r>
            <a:r>
              <a:rPr lang="en-US" dirty="0" smtClean="0">
                <a:solidFill>
                  <a:srgbClr val="000000"/>
                </a:solidFill>
              </a:rPr>
              <a:t> </a:t>
            </a:r>
            <a:r>
              <a:rPr lang="en-US" dirty="0" err="1" smtClean="0">
                <a:solidFill>
                  <a:srgbClr val="000000"/>
                </a:solidFill>
              </a:rPr>
              <a:t>περισσότερα</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δύο</a:t>
            </a:r>
            <a:r>
              <a:rPr lang="en-US" dirty="0" smtClean="0">
                <a:solidFill>
                  <a:srgbClr val="000000"/>
                </a:solidFill>
              </a:rPr>
              <a:t> </a:t>
            </a:r>
            <a:r>
              <a:rPr lang="en-US" dirty="0" err="1" smtClean="0">
                <a:solidFill>
                  <a:srgbClr val="000000"/>
                </a:solidFill>
              </a:rPr>
              <a:t>φορτία</a:t>
            </a:r>
            <a:r>
              <a:rPr lang="en-US" dirty="0" smtClean="0">
                <a:solidFill>
                  <a:srgbClr val="000000"/>
                </a:solidFill>
              </a:rPr>
              <a:t>, </a:t>
            </a:r>
            <a:r>
              <a:rPr lang="en-US" dirty="0" err="1" smtClean="0">
                <a:solidFill>
                  <a:srgbClr val="000000"/>
                </a:solidFill>
              </a:rPr>
              <a:t>τότε</a:t>
            </a:r>
            <a:r>
              <a:rPr lang="en-US" dirty="0" smtClean="0">
                <a:solidFill>
                  <a:srgbClr val="000000"/>
                </a:solidFill>
              </a:rPr>
              <a:t> </a:t>
            </a:r>
            <a:r>
              <a:rPr lang="en-US" dirty="0" err="1" smtClean="0">
                <a:solidFill>
                  <a:srgbClr val="000000"/>
                </a:solidFill>
              </a:rPr>
              <a:t>βρίσκουμε</a:t>
            </a:r>
            <a:r>
              <a:rPr lang="en-US" dirty="0" smtClean="0">
                <a:solidFill>
                  <a:srgbClr val="000000"/>
                </a:solidFill>
              </a:rPr>
              <a:t> </a:t>
            </a:r>
            <a:r>
              <a:rPr lang="en-US" dirty="0" err="1" smtClean="0">
                <a:solidFill>
                  <a:srgbClr val="000000"/>
                </a:solidFill>
              </a:rPr>
              <a:t>τη</a:t>
            </a:r>
            <a:r>
              <a:rPr lang="en-US" dirty="0" smtClean="0">
                <a:solidFill>
                  <a:srgbClr val="000000"/>
                </a:solidFill>
              </a:rPr>
              <a:t> </a:t>
            </a:r>
            <a:r>
              <a:rPr lang="el-GR" dirty="0" smtClean="0">
                <a:solidFill>
                  <a:srgbClr val="000000"/>
                </a:solidFill>
              </a:rPr>
              <a:t>δυναμική ενέργεια </a:t>
            </a:r>
            <a:r>
              <a:rPr lang="en-US" i="1" dirty="0" smtClean="0">
                <a:solidFill>
                  <a:srgbClr val="000000"/>
                </a:solidFill>
              </a:rPr>
              <a:t>U</a:t>
            </a:r>
            <a:r>
              <a:rPr lang="en-US" dirty="0" smtClean="0">
                <a:solidFill>
                  <a:srgbClr val="000000"/>
                </a:solidFill>
              </a:rPr>
              <a:t> </a:t>
            </a:r>
            <a:r>
              <a:rPr lang="en-US" dirty="0" err="1" smtClean="0">
                <a:solidFill>
                  <a:srgbClr val="000000"/>
                </a:solidFill>
              </a:rPr>
              <a:t>για</a:t>
            </a:r>
            <a:r>
              <a:rPr lang="en-US" dirty="0" smtClean="0">
                <a:solidFill>
                  <a:srgbClr val="000000"/>
                </a:solidFill>
              </a:rPr>
              <a:t> </a:t>
            </a:r>
            <a:r>
              <a:rPr lang="en-US" dirty="0" err="1" smtClean="0">
                <a:solidFill>
                  <a:srgbClr val="000000"/>
                </a:solidFill>
              </a:rPr>
              <a:t>κάθε</a:t>
            </a:r>
            <a:r>
              <a:rPr lang="en-US" dirty="0" smtClean="0">
                <a:solidFill>
                  <a:srgbClr val="000000"/>
                </a:solidFill>
              </a:rPr>
              <a:t> </a:t>
            </a:r>
            <a:r>
              <a:rPr lang="en-US" dirty="0" err="1" smtClean="0">
                <a:solidFill>
                  <a:srgbClr val="000000"/>
                </a:solidFill>
              </a:rPr>
              <a:t>ζεύγος</a:t>
            </a:r>
            <a:r>
              <a:rPr lang="en-US" dirty="0" smtClean="0">
                <a:solidFill>
                  <a:srgbClr val="000000"/>
                </a:solidFill>
              </a:rPr>
              <a:t> </a:t>
            </a:r>
            <a:r>
              <a:rPr lang="en-US" dirty="0" err="1" smtClean="0">
                <a:solidFill>
                  <a:srgbClr val="000000"/>
                </a:solidFill>
              </a:rPr>
              <a:t>φορτίων</a:t>
            </a:r>
            <a:r>
              <a:rPr lang="en-US" dirty="0" smtClean="0">
                <a:solidFill>
                  <a:srgbClr val="000000"/>
                </a:solidFill>
              </a:rPr>
              <a:t> </a:t>
            </a:r>
            <a:r>
              <a:rPr lang="en-US" dirty="0" err="1" smtClean="0">
                <a:solidFill>
                  <a:srgbClr val="000000"/>
                </a:solidFill>
              </a:rPr>
              <a:t>και</a:t>
            </a:r>
            <a:r>
              <a:rPr lang="en-US" dirty="0" smtClean="0">
                <a:solidFill>
                  <a:srgbClr val="000000"/>
                </a:solidFill>
              </a:rPr>
              <a:t> </a:t>
            </a:r>
            <a:r>
              <a:rPr lang="en-US" dirty="0" err="1" smtClean="0">
                <a:solidFill>
                  <a:srgbClr val="000000"/>
                </a:solidFill>
              </a:rPr>
              <a:t>αθροίζουμε</a:t>
            </a:r>
            <a:r>
              <a:rPr lang="el-GR" dirty="0" smtClean="0">
                <a:solidFill>
                  <a:srgbClr val="000000"/>
                </a:solidFill>
              </a:rPr>
              <a:t> αλγεβρικά τους όρους</a:t>
            </a:r>
            <a:r>
              <a:rPr lang="en-US" dirty="0" smtClean="0">
                <a:solidFill>
                  <a:srgbClr val="000000"/>
                </a:solidFill>
              </a:rPr>
              <a:t>.</a:t>
            </a:r>
          </a:p>
          <a:p>
            <a:pPr marL="0" indent="0">
              <a:lnSpc>
                <a:spcPct val="100000"/>
              </a:lnSpc>
              <a:spcBef>
                <a:spcPts val="1800"/>
              </a:spcBef>
            </a:pPr>
            <a:r>
              <a:rPr lang="en-US" dirty="0" err="1" smtClean="0">
                <a:solidFill>
                  <a:srgbClr val="000000"/>
                </a:solidFill>
              </a:rPr>
              <a:t>Για</a:t>
            </a:r>
            <a:r>
              <a:rPr lang="en-US" dirty="0" smtClean="0">
                <a:solidFill>
                  <a:srgbClr val="000000"/>
                </a:solidFill>
              </a:rPr>
              <a:t> </a:t>
            </a:r>
            <a:r>
              <a:rPr lang="en-US" dirty="0" err="1" smtClean="0">
                <a:solidFill>
                  <a:srgbClr val="000000"/>
                </a:solidFill>
              </a:rPr>
              <a:t>τρία</a:t>
            </a:r>
            <a:r>
              <a:rPr lang="en-US" dirty="0" smtClean="0">
                <a:solidFill>
                  <a:srgbClr val="000000"/>
                </a:solidFill>
              </a:rPr>
              <a:t> </a:t>
            </a:r>
            <a:r>
              <a:rPr lang="en-US" dirty="0" err="1" smtClean="0">
                <a:solidFill>
                  <a:srgbClr val="000000"/>
                </a:solidFill>
              </a:rPr>
              <a:t>φορτία</a:t>
            </a:r>
            <a:r>
              <a:rPr lang="en-US" dirty="0" smtClean="0">
                <a:solidFill>
                  <a:srgbClr val="000000"/>
                </a:solidFill>
              </a:rPr>
              <a:t>:</a:t>
            </a:r>
          </a:p>
          <a:p>
            <a:pPr marL="0" indent="0">
              <a:lnSpc>
                <a:spcPct val="100000"/>
              </a:lnSpc>
              <a:spcBef>
                <a:spcPts val="1800"/>
              </a:spcBef>
            </a:pPr>
            <a:endParaRPr lang="en-US" dirty="0" smtClean="0">
              <a:solidFill>
                <a:srgbClr val="000000"/>
              </a:solidFill>
            </a:endParaRPr>
          </a:p>
          <a:p>
            <a:pPr marL="0" indent="0">
              <a:lnSpc>
                <a:spcPct val="100000"/>
              </a:lnSpc>
              <a:spcBef>
                <a:spcPts val="1800"/>
              </a:spcBef>
            </a:pPr>
            <a:endParaRPr lang="en-US" dirty="0" smtClean="0">
              <a:solidFill>
                <a:srgbClr val="000000"/>
              </a:solidFill>
            </a:endParaRPr>
          </a:p>
          <a:p>
            <a:pPr lvl="1">
              <a:spcBef>
                <a:spcPts val="1800"/>
              </a:spcBef>
              <a:buClr>
                <a:srgbClr val="2187BA"/>
              </a:buClr>
            </a:pPr>
            <a:r>
              <a:rPr lang="en-US" sz="1700" dirty="0" err="1" smtClean="0">
                <a:solidFill>
                  <a:srgbClr val="000000"/>
                </a:solidFill>
              </a:rPr>
              <a:t>Το</a:t>
            </a:r>
            <a:r>
              <a:rPr lang="en-US" sz="1700" dirty="0" smtClean="0">
                <a:solidFill>
                  <a:srgbClr val="000000"/>
                </a:solidFill>
              </a:rPr>
              <a:t> </a:t>
            </a:r>
            <a:r>
              <a:rPr lang="en-US" sz="1700" dirty="0" err="1" smtClean="0">
                <a:solidFill>
                  <a:srgbClr val="000000"/>
                </a:solidFill>
              </a:rPr>
              <a:t>αποτέλεσμα</a:t>
            </a:r>
            <a:r>
              <a:rPr lang="en-US" sz="1700" dirty="0" smtClean="0">
                <a:solidFill>
                  <a:srgbClr val="000000"/>
                </a:solidFill>
              </a:rPr>
              <a:t> </a:t>
            </a:r>
            <a:r>
              <a:rPr lang="en-US" sz="1700" dirty="0" err="1" smtClean="0">
                <a:solidFill>
                  <a:srgbClr val="000000"/>
                </a:solidFill>
              </a:rPr>
              <a:t>δεν</a:t>
            </a:r>
            <a:r>
              <a:rPr lang="en-US" sz="1700" dirty="0" smtClean="0">
                <a:solidFill>
                  <a:srgbClr val="000000"/>
                </a:solidFill>
              </a:rPr>
              <a:t> </a:t>
            </a:r>
            <a:r>
              <a:rPr lang="en-US" sz="1700" dirty="0" err="1" smtClean="0">
                <a:solidFill>
                  <a:srgbClr val="000000"/>
                </a:solidFill>
              </a:rPr>
              <a:t>εξαρτάται</a:t>
            </a:r>
            <a:r>
              <a:rPr lang="en-US" sz="1700" dirty="0" smtClean="0">
                <a:solidFill>
                  <a:srgbClr val="000000"/>
                </a:solidFill>
              </a:rPr>
              <a:t> </a:t>
            </a:r>
            <a:r>
              <a:rPr lang="en-US" sz="1700" dirty="0" err="1" smtClean="0">
                <a:solidFill>
                  <a:srgbClr val="000000"/>
                </a:solidFill>
              </a:rPr>
              <a:t>από</a:t>
            </a:r>
            <a:r>
              <a:rPr lang="en-US" sz="1700" dirty="0" smtClean="0">
                <a:solidFill>
                  <a:srgbClr val="000000"/>
                </a:solidFill>
              </a:rPr>
              <a:t> </a:t>
            </a:r>
            <a:r>
              <a:rPr lang="en-US" sz="1700" dirty="0" err="1" smtClean="0">
                <a:solidFill>
                  <a:srgbClr val="000000"/>
                </a:solidFill>
              </a:rPr>
              <a:t>τη</a:t>
            </a:r>
            <a:r>
              <a:rPr lang="en-US" sz="1700" dirty="0" smtClean="0">
                <a:solidFill>
                  <a:srgbClr val="000000"/>
                </a:solidFill>
              </a:rPr>
              <a:t> </a:t>
            </a:r>
            <a:r>
              <a:rPr lang="en-US" sz="1700" dirty="0" err="1" smtClean="0">
                <a:solidFill>
                  <a:srgbClr val="000000"/>
                </a:solidFill>
              </a:rPr>
              <a:t>σειρά</a:t>
            </a:r>
            <a:r>
              <a:rPr lang="en-US" sz="1700" dirty="0" smtClean="0">
                <a:solidFill>
                  <a:srgbClr val="000000"/>
                </a:solidFill>
              </a:rPr>
              <a:t> </a:t>
            </a:r>
            <a:r>
              <a:rPr lang="el-GR" sz="1700" dirty="0" smtClean="0">
                <a:solidFill>
                  <a:srgbClr val="000000"/>
                </a:solidFill>
              </a:rPr>
              <a:t>πρόσθεσης </a:t>
            </a:r>
            <a:r>
              <a:rPr lang="en-US" sz="1700" dirty="0" err="1" smtClean="0">
                <a:solidFill>
                  <a:srgbClr val="000000"/>
                </a:solidFill>
              </a:rPr>
              <a:t>των</a:t>
            </a:r>
            <a:r>
              <a:rPr lang="en-US" sz="1700" dirty="0" smtClean="0">
                <a:solidFill>
                  <a:srgbClr val="000000"/>
                </a:solidFill>
              </a:rPr>
              <a:t> </a:t>
            </a:r>
            <a:r>
              <a:rPr lang="en-US" sz="1700" dirty="0" err="1" smtClean="0">
                <a:solidFill>
                  <a:srgbClr val="000000"/>
                </a:solidFill>
              </a:rPr>
              <a:t>φορτίων</a:t>
            </a:r>
            <a:r>
              <a:rPr lang="en-US" sz="1700" dirty="0" smtClean="0">
                <a:solidFill>
                  <a:srgbClr val="000000"/>
                </a:solidFill>
              </a:rPr>
              <a:t>.</a:t>
            </a:r>
          </a:p>
        </p:txBody>
      </p:sp>
      <p:sp>
        <p:nvSpPr>
          <p:cNvPr id="10245"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Η3.3</a:t>
            </a:r>
          </a:p>
        </p:txBody>
      </p:sp>
      <p:pic>
        <p:nvPicPr>
          <p:cNvPr id="10246" name="Picture 8" descr="27819_2510"/>
          <p:cNvPicPr>
            <a:picLocks noChangeAspect="1" noChangeArrowheads="1"/>
          </p:cNvPicPr>
          <p:nvPr/>
        </p:nvPicPr>
        <p:blipFill>
          <a:blip r:embed="rId3" cstate="print"/>
          <a:srcRect/>
          <a:stretch>
            <a:fillRect/>
          </a:stretch>
        </p:blipFill>
        <p:spPr bwMode="auto">
          <a:xfrm>
            <a:off x="5003800" y="1484313"/>
            <a:ext cx="3306763" cy="4249737"/>
          </a:xfrm>
          <a:prstGeom prst="rect">
            <a:avLst/>
          </a:prstGeom>
          <a:noFill/>
          <a:ln w="9525">
            <a:noFill/>
            <a:miter lim="800000"/>
            <a:headEnd/>
            <a:tailEnd/>
          </a:ln>
        </p:spPr>
      </p:pic>
      <p:graphicFrame>
        <p:nvGraphicFramePr>
          <p:cNvPr id="10247" name="Object 7"/>
          <p:cNvGraphicFramePr>
            <a:graphicFrameLocks noChangeAspect="1"/>
          </p:cNvGraphicFramePr>
          <p:nvPr/>
        </p:nvGraphicFramePr>
        <p:xfrm>
          <a:off x="1052872" y="3444537"/>
          <a:ext cx="3325813" cy="808037"/>
        </p:xfrm>
        <a:graphic>
          <a:graphicData uri="http://schemas.openxmlformats.org/presentationml/2006/ole">
            <p:oleObj spid="_x0000_s10247" name="Equation" r:id="rId4" imgW="1879560" imgH="4572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1" name="Straight Connector 40"/>
          <p:cNvCxnSpPr>
            <a:stCxn id="43" idx="3"/>
            <a:endCxn id="66" idx="2"/>
          </p:cNvCxnSpPr>
          <p:nvPr/>
        </p:nvCxnSpPr>
        <p:spPr bwMode="auto">
          <a:xfrm>
            <a:off x="6122294" y="2829243"/>
            <a:ext cx="1867141" cy="1190985"/>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7650" name="Rectangle 2"/>
          <p:cNvSpPr>
            <a:spLocks noGrp="1" noChangeArrowheads="1"/>
          </p:cNvSpPr>
          <p:nvPr>
            <p:ph type="title"/>
          </p:nvPr>
        </p:nvSpPr>
        <p:spPr>
          <a:xfrm>
            <a:off x="212264" y="241738"/>
            <a:ext cx="8716297" cy="307777"/>
          </a:xfrm>
        </p:spPr>
        <p:txBody>
          <a:bodyPr wrap="square">
            <a:spAutoFit/>
          </a:bodyPr>
          <a:lstStyle/>
          <a:p>
            <a:pPr marL="1828800" indent="-1828800"/>
            <a:r>
              <a:rPr lang="el-GR" sz="2000" i="1" dirty="0" smtClean="0">
                <a:solidFill>
                  <a:srgbClr val="0D3857"/>
                </a:solidFill>
                <a:latin typeface="Times New Roman" pitchFamily="18" charset="0"/>
                <a:cs typeface="Times New Roman" pitchFamily="18" charset="0"/>
              </a:rPr>
              <a:t>Παράδειγμα</a:t>
            </a:r>
            <a:r>
              <a:rPr lang="el-GR" sz="1800" dirty="0" smtClean="0">
                <a:solidFill>
                  <a:srgbClr val="0D3857"/>
                </a:solidFill>
              </a:rPr>
              <a:t> </a:t>
            </a:r>
            <a:r>
              <a:rPr lang="el-GR" sz="1800" b="1" dirty="0" smtClean="0">
                <a:solidFill>
                  <a:srgbClr val="FF0000"/>
                </a:solidFill>
              </a:rPr>
              <a:t>Η3.2</a:t>
            </a:r>
            <a:r>
              <a:rPr lang="el-GR" sz="1800" dirty="0" smtClean="0">
                <a:solidFill>
                  <a:srgbClr val="0D3857"/>
                </a:solidFill>
              </a:rPr>
              <a:t> </a:t>
            </a:r>
            <a:r>
              <a:rPr lang="el-GR" sz="1800" b="1" dirty="0" smtClean="0">
                <a:solidFill>
                  <a:srgbClr val="0D3857"/>
                </a:solidFill>
              </a:rPr>
              <a:t>Το ηλεκτρικό δυναμικό δύο σημειακών φορτίων</a:t>
            </a:r>
            <a:endParaRPr lang="en-US" sz="1800" b="1" dirty="0" smtClean="0">
              <a:solidFill>
                <a:srgbClr val="0D3857"/>
              </a:solidFill>
              <a:latin typeface="Arial Unicode MS" pitchFamily="34" charset="-128"/>
            </a:endParaRPr>
          </a:p>
        </p:txBody>
      </p:sp>
      <p:sp>
        <p:nvSpPr>
          <p:cNvPr id="27651" name="Rectangle 4"/>
          <p:cNvSpPr>
            <a:spLocks noGrp="1" noChangeArrowheads="1"/>
          </p:cNvSpPr>
          <p:nvPr>
            <p:ph sz="half" idx="1"/>
          </p:nvPr>
        </p:nvSpPr>
        <p:spPr>
          <a:xfrm>
            <a:off x="221226" y="1954159"/>
            <a:ext cx="4601497" cy="264175"/>
          </a:xfrm>
        </p:spPr>
        <p:txBody>
          <a:bodyPr wrap="square">
            <a:spAutoFit/>
          </a:bodyPr>
          <a:lstStyle/>
          <a:p>
            <a:pPr marL="0" indent="0"/>
            <a:r>
              <a:rPr lang="el-GR" sz="1800" b="1" dirty="0" smtClean="0">
                <a:solidFill>
                  <a:srgbClr val="FF0000"/>
                </a:solidFill>
              </a:rPr>
              <a:t>ΛΥΣΗ</a:t>
            </a:r>
          </a:p>
        </p:txBody>
      </p:sp>
      <p:sp>
        <p:nvSpPr>
          <p:cNvPr id="7" name="Rectangle 6"/>
          <p:cNvSpPr/>
          <p:nvPr/>
        </p:nvSpPr>
        <p:spPr>
          <a:xfrm>
            <a:off x="241761" y="652515"/>
            <a:ext cx="8657304" cy="1200329"/>
          </a:xfrm>
          <a:prstGeom prst="rect">
            <a:avLst/>
          </a:prstGeom>
        </p:spPr>
        <p:txBody>
          <a:bodyPr wrap="square">
            <a:spAutoFit/>
          </a:bodyPr>
          <a:lstStyle/>
          <a:p>
            <a:pPr marL="457200"/>
            <a:r>
              <a:rPr lang="el-GR" dirty="0" smtClean="0">
                <a:solidFill>
                  <a:schemeClr val="tx1"/>
                </a:solidFill>
                <a:latin typeface="Arial Unicode MS" pitchFamily="34" charset="-128"/>
              </a:rPr>
              <a:t>Όπως φαίνεται στην Εικ. Η3.11</a:t>
            </a:r>
            <a:r>
              <a:rPr lang="el-GR" dirty="0" smtClean="0">
                <a:latin typeface="Arial Unicode MS" pitchFamily="34" charset="-128"/>
              </a:rPr>
              <a:t>α,  υπάρχει ένα φορτίο </a:t>
            </a:r>
            <a:r>
              <a:rPr lang="en-US" dirty="0" smtClean="0">
                <a:latin typeface="Arial Unicode MS" pitchFamily="34" charset="-128"/>
              </a:rPr>
              <a:t>q</a:t>
            </a:r>
            <a:r>
              <a:rPr lang="en-US" baseline="-25000" dirty="0" smtClean="0">
                <a:latin typeface="Arial Unicode MS" pitchFamily="34" charset="-128"/>
              </a:rPr>
              <a:t>1</a:t>
            </a:r>
            <a:r>
              <a:rPr lang="en-US" dirty="0" smtClean="0">
                <a:latin typeface="Arial Unicode MS" pitchFamily="34" charset="-128"/>
              </a:rPr>
              <a:t> = 2.00 </a:t>
            </a:r>
            <a:r>
              <a:rPr lang="el-GR" dirty="0" smtClean="0">
                <a:latin typeface="Arial Unicode MS" pitchFamily="34" charset="-128"/>
              </a:rPr>
              <a:t>μ</a:t>
            </a:r>
            <a:r>
              <a:rPr lang="en-US" dirty="0" smtClean="0">
                <a:latin typeface="Arial Unicode MS" pitchFamily="34" charset="-128"/>
              </a:rPr>
              <a:t>C </a:t>
            </a:r>
            <a:r>
              <a:rPr lang="el-GR" dirty="0" smtClean="0">
                <a:latin typeface="Arial Unicode MS" pitchFamily="34" charset="-128"/>
              </a:rPr>
              <a:t>στην αρχή των αξόνων και ένα φορτίο </a:t>
            </a:r>
            <a:r>
              <a:rPr lang="en-US" dirty="0" smtClean="0">
                <a:latin typeface="Arial Unicode MS" pitchFamily="34" charset="-128"/>
              </a:rPr>
              <a:t>q</a:t>
            </a:r>
            <a:r>
              <a:rPr lang="en-US" baseline="-25000" dirty="0" smtClean="0">
                <a:latin typeface="Arial Unicode MS" pitchFamily="34" charset="-128"/>
              </a:rPr>
              <a:t>2</a:t>
            </a:r>
            <a:r>
              <a:rPr lang="en-US" dirty="0" smtClean="0">
                <a:latin typeface="Arial Unicode MS" pitchFamily="34" charset="-128"/>
              </a:rPr>
              <a:t> = -6.00 </a:t>
            </a:r>
            <a:r>
              <a:rPr lang="el-GR" dirty="0" smtClean="0">
                <a:latin typeface="Arial Unicode MS" pitchFamily="34" charset="-128"/>
              </a:rPr>
              <a:t>μ</a:t>
            </a:r>
            <a:r>
              <a:rPr lang="en-US" dirty="0" smtClean="0">
                <a:latin typeface="Arial Unicode MS" pitchFamily="34" charset="-128"/>
              </a:rPr>
              <a:t>C </a:t>
            </a:r>
            <a:r>
              <a:rPr lang="el-GR" dirty="0" smtClean="0">
                <a:latin typeface="Arial Unicode MS" pitchFamily="34" charset="-128"/>
              </a:rPr>
              <a:t>στο σημείο (0, 3.00) </a:t>
            </a:r>
            <a:r>
              <a:rPr lang="en-US" dirty="0" smtClean="0">
                <a:latin typeface="Arial Unicode MS" pitchFamily="34" charset="-128"/>
              </a:rPr>
              <a:t>m.</a:t>
            </a:r>
          </a:p>
          <a:p>
            <a:pPr marL="914400" indent="-457200">
              <a:tabLst>
                <a:tab pos="914400" algn="l"/>
              </a:tabLst>
            </a:pPr>
            <a:r>
              <a:rPr lang="en-US" b="1" dirty="0" smtClean="0">
                <a:latin typeface="Arial Unicode MS" pitchFamily="34" charset="-128"/>
              </a:rPr>
              <a:t>(</a:t>
            </a:r>
            <a:r>
              <a:rPr lang="el-GR" b="1" dirty="0" smtClean="0">
                <a:latin typeface="Arial Unicode MS" pitchFamily="34" charset="-128"/>
              </a:rPr>
              <a:t>Α)</a:t>
            </a:r>
            <a:r>
              <a:rPr lang="el-GR" dirty="0" smtClean="0">
                <a:latin typeface="Arial Unicode MS" pitchFamily="34" charset="-128"/>
              </a:rPr>
              <a:t>	Βρείτε το ηλεκτρικό δυναμικό των φορτίων στο σημείο Σ, με συντεταγμένες (4.00, 0) </a:t>
            </a:r>
            <a:r>
              <a:rPr lang="en-US" dirty="0" smtClean="0">
                <a:latin typeface="Arial Unicode MS" pitchFamily="34" charset="-128"/>
              </a:rPr>
              <a:t>m.</a:t>
            </a:r>
            <a:endParaRPr lang="el-GR" dirty="0"/>
          </a:p>
        </p:txBody>
      </p:sp>
      <p:sp>
        <p:nvSpPr>
          <p:cNvPr id="6" name="Rectangle 3"/>
          <p:cNvSpPr txBox="1">
            <a:spLocks noChangeArrowheads="1"/>
          </p:cNvSpPr>
          <p:nvPr/>
        </p:nvSpPr>
        <p:spPr bwMode="auto">
          <a:xfrm>
            <a:off x="6461024" y="1869415"/>
            <a:ext cx="1404231"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l-GR" sz="1600" b="1" kern="0" dirty="0" smtClean="0">
                <a:solidFill>
                  <a:schemeClr val="tx1">
                    <a:lumMod val="65000"/>
                    <a:lumOff val="35000"/>
                  </a:schemeClr>
                </a:solidFill>
                <a:latin typeface="+mn-lt"/>
              </a:rPr>
              <a:t>Εικόνα Η3.</a:t>
            </a:r>
            <a:r>
              <a:rPr lang="en-US" sz="1600" b="1" kern="0" dirty="0" smtClean="0">
                <a:solidFill>
                  <a:schemeClr val="tx1">
                    <a:lumMod val="65000"/>
                    <a:lumOff val="35000"/>
                  </a:schemeClr>
                </a:solidFill>
                <a:latin typeface="+mn-lt"/>
              </a:rPr>
              <a:t>11</a:t>
            </a:r>
            <a:r>
              <a:rPr lang="el-GR" sz="1600" b="1" kern="0" dirty="0" smtClean="0">
                <a:solidFill>
                  <a:schemeClr val="tx1">
                    <a:lumMod val="65000"/>
                    <a:lumOff val="35000"/>
                  </a:schemeClr>
                </a:solidFill>
                <a:latin typeface="+mn-lt"/>
              </a:rPr>
              <a:t>α</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mn-lt"/>
              <a:ea typeface="Arial Unicode MS" pitchFamily="34" charset="-128"/>
              <a:cs typeface="Arial Unicode MS" pitchFamily="34" charset="-128"/>
            </a:endParaRPr>
          </a:p>
        </p:txBody>
      </p:sp>
      <p:grpSp>
        <p:nvGrpSpPr>
          <p:cNvPr id="67" name="Group 66"/>
          <p:cNvGrpSpPr/>
          <p:nvPr/>
        </p:nvGrpSpPr>
        <p:grpSpPr>
          <a:xfrm>
            <a:off x="5383474" y="1932048"/>
            <a:ext cx="3452379" cy="2676873"/>
            <a:chOff x="5486714" y="2698953"/>
            <a:chExt cx="3452379" cy="2676873"/>
          </a:xfrm>
        </p:grpSpPr>
        <p:cxnSp>
          <p:nvCxnSpPr>
            <p:cNvPr id="58" name="Straight Connector 57"/>
            <p:cNvCxnSpPr/>
            <p:nvPr/>
          </p:nvCxnSpPr>
          <p:spPr bwMode="auto">
            <a:xfrm flipV="1">
              <a:off x="6176963" y="4800602"/>
              <a:ext cx="2391853" cy="122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flipV="1">
              <a:off x="6176963" y="3097161"/>
              <a:ext cx="0" cy="1703439"/>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37" name="Group 36"/>
            <p:cNvGrpSpPr/>
            <p:nvPr/>
          </p:nvGrpSpPr>
          <p:grpSpPr>
            <a:xfrm>
              <a:off x="6039803" y="4662100"/>
              <a:ext cx="274320" cy="276999"/>
              <a:chOff x="7117715" y="4470013"/>
              <a:chExt cx="274320" cy="276999"/>
            </a:xfrm>
          </p:grpSpPr>
          <p:sp>
            <p:nvSpPr>
              <p:cNvPr id="38" name="Oval 37"/>
              <p:cNvSpPr/>
              <p:nvPr/>
            </p:nvSpPr>
            <p:spPr bwMode="auto">
              <a:xfrm>
                <a:off x="7117715" y="4471353"/>
                <a:ext cx="274320" cy="274320"/>
              </a:xfrm>
              <a:prstGeom prst="ellipse">
                <a:avLst/>
              </a:prstGeom>
              <a:gradFill>
                <a:gsLst>
                  <a:gs pos="56000">
                    <a:srgbClr val="EB562D"/>
                  </a:gs>
                  <a:gs pos="18000">
                    <a:srgbClr val="E6AE70"/>
                  </a:gs>
                  <a:gs pos="100000">
                    <a:srgbClr val="EB562D">
                      <a:tint val="23500"/>
                      <a:satMod val="160000"/>
                    </a:srgbClr>
                  </a:gs>
                </a:gsLst>
                <a:path path="circle">
                  <a:fillToRect l="50000" t="50000" r="50000" b="50000"/>
                </a:path>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9" name="TextBox 38"/>
              <p:cNvSpPr txBox="1"/>
              <p:nvPr/>
            </p:nvSpPr>
            <p:spPr>
              <a:xfrm>
                <a:off x="7191556" y="4470013"/>
                <a:ext cx="126638" cy="276999"/>
              </a:xfrm>
              <a:prstGeom prst="rect">
                <a:avLst/>
              </a:prstGeom>
              <a:noFill/>
            </p:spPr>
            <p:txBody>
              <a:bodyPr wrap="none" lIns="0" tIns="0" rIns="0" bIns="0" rtlCol="0">
                <a:spAutoFit/>
              </a:bodyPr>
              <a:lstStyle/>
              <a:p>
                <a:r>
                  <a:rPr lang="el-GR" b="1" dirty="0" smtClean="0">
                    <a:sym typeface="Symbol"/>
                  </a:rPr>
                  <a:t></a:t>
                </a:r>
                <a:endParaRPr lang="el-GR" b="1" dirty="0"/>
              </a:p>
            </p:txBody>
          </p:sp>
        </p:grpSp>
        <p:sp>
          <p:nvSpPr>
            <p:cNvPr id="40" name="TextBox 39"/>
            <p:cNvSpPr txBox="1"/>
            <p:nvPr/>
          </p:nvSpPr>
          <p:spPr>
            <a:xfrm>
              <a:off x="6206459" y="4448579"/>
              <a:ext cx="816249" cy="307777"/>
            </a:xfrm>
            <a:prstGeom prst="rect">
              <a:avLst/>
            </a:prstGeom>
            <a:noFill/>
          </p:spPr>
          <p:txBody>
            <a:bodyPr wrap="none" rtlCol="0">
              <a:spAutoFit/>
            </a:bodyPr>
            <a:lstStyle/>
            <a:p>
              <a:r>
                <a:rPr lang="el-GR" sz="1400" b="1" dirty="0" smtClean="0"/>
                <a:t>2.00 μ</a:t>
              </a:r>
              <a:r>
                <a:rPr lang="en-US" sz="1400" b="1" dirty="0" smtClean="0"/>
                <a:t>C</a:t>
              </a:r>
              <a:endParaRPr lang="el-GR" sz="1400" b="1" dirty="0"/>
            </a:p>
          </p:txBody>
        </p:sp>
        <p:sp>
          <p:nvSpPr>
            <p:cNvPr id="42" name="Oval 41"/>
            <p:cNvSpPr/>
            <p:nvPr/>
          </p:nvSpPr>
          <p:spPr bwMode="auto">
            <a:xfrm>
              <a:off x="6039803" y="3458988"/>
              <a:ext cx="274320" cy="274320"/>
            </a:xfrm>
            <a:prstGeom prst="ellipse">
              <a:avLst/>
            </a:prstGeom>
            <a:gradFill flip="none" rotWithShape="1">
              <a:gsLst>
                <a:gs pos="53000">
                  <a:schemeClr val="accent1">
                    <a:lumMod val="75000"/>
                    <a:lumOff val="25000"/>
                  </a:schemeClr>
                </a:gs>
                <a:gs pos="22000">
                  <a:srgbClr val="3399FF">
                    <a:tint val="44500"/>
                    <a:satMod val="160000"/>
                  </a:srgbClr>
                </a:gs>
                <a:gs pos="100000">
                  <a:srgbClr val="3399FF">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43" name="TextBox 42"/>
            <p:cNvSpPr txBox="1"/>
            <p:nvPr/>
          </p:nvSpPr>
          <p:spPr>
            <a:xfrm>
              <a:off x="6098896" y="3457648"/>
              <a:ext cx="126638" cy="276999"/>
            </a:xfrm>
            <a:prstGeom prst="rect">
              <a:avLst/>
            </a:prstGeom>
            <a:noFill/>
          </p:spPr>
          <p:txBody>
            <a:bodyPr wrap="none" lIns="0" tIns="0" rIns="0" bIns="0" rtlCol="0">
              <a:spAutoFit/>
            </a:bodyPr>
            <a:lstStyle/>
            <a:p>
              <a:r>
                <a:rPr lang="el-GR" b="1" dirty="0" smtClean="0">
                  <a:sym typeface="Symbol"/>
                </a:rPr>
                <a:t></a:t>
              </a:r>
              <a:endParaRPr lang="el-GR" b="1" dirty="0"/>
            </a:p>
          </p:txBody>
        </p:sp>
        <p:sp>
          <p:nvSpPr>
            <p:cNvPr id="46" name="TextBox 45"/>
            <p:cNvSpPr txBox="1"/>
            <p:nvPr/>
          </p:nvSpPr>
          <p:spPr>
            <a:xfrm>
              <a:off x="6211379" y="3244163"/>
              <a:ext cx="881973" cy="307777"/>
            </a:xfrm>
            <a:prstGeom prst="rect">
              <a:avLst/>
            </a:prstGeom>
            <a:noFill/>
          </p:spPr>
          <p:txBody>
            <a:bodyPr wrap="none" rtlCol="0">
              <a:spAutoFit/>
            </a:bodyPr>
            <a:lstStyle/>
            <a:p>
              <a:r>
                <a:rPr lang="en-US" sz="1400" b="1" dirty="0" smtClean="0"/>
                <a:t>-6</a:t>
              </a:r>
              <a:r>
                <a:rPr lang="el-GR" sz="1400" b="1" dirty="0" smtClean="0"/>
                <a:t>.00 μ</a:t>
              </a:r>
              <a:r>
                <a:rPr lang="en-US" sz="1400" b="1" dirty="0" smtClean="0"/>
                <a:t>C</a:t>
              </a:r>
              <a:endParaRPr lang="el-GR" sz="1400" b="1" dirty="0"/>
            </a:p>
          </p:txBody>
        </p:sp>
        <p:cxnSp>
          <p:nvCxnSpPr>
            <p:cNvPr id="50" name="Straight Arrow Connector 49"/>
            <p:cNvCxnSpPr/>
            <p:nvPr/>
          </p:nvCxnSpPr>
          <p:spPr bwMode="auto">
            <a:xfrm>
              <a:off x="5810865" y="3613354"/>
              <a:ext cx="0" cy="1188720"/>
            </a:xfrm>
            <a:prstGeom prst="straightConnector1">
              <a:avLst/>
            </a:prstGeom>
            <a:solidFill>
              <a:schemeClr val="accent1"/>
            </a:solidFill>
            <a:ln w="9525" cap="flat" cmpd="sng" algn="ctr">
              <a:solidFill>
                <a:schemeClr val="tx1"/>
              </a:solidFill>
              <a:prstDash val="solid"/>
              <a:round/>
              <a:headEnd type="arrow" w="med" len="med"/>
              <a:tailEnd type="arrow" w="med" len="med"/>
            </a:ln>
            <a:effectLst/>
          </p:spPr>
        </p:cxnSp>
        <p:cxnSp>
          <p:nvCxnSpPr>
            <p:cNvPr id="52" name="Straight Connector 51"/>
            <p:cNvCxnSpPr/>
            <p:nvPr/>
          </p:nvCxnSpPr>
          <p:spPr bwMode="auto">
            <a:xfrm flipH="1">
              <a:off x="5648631" y="3613355"/>
              <a:ext cx="32446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flipH="1">
              <a:off x="5653551" y="4798115"/>
              <a:ext cx="32446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4" name="TextBox 53"/>
            <p:cNvSpPr txBox="1"/>
            <p:nvPr/>
          </p:nvSpPr>
          <p:spPr>
            <a:xfrm>
              <a:off x="5486714" y="4030743"/>
              <a:ext cx="557845" cy="307777"/>
            </a:xfrm>
            <a:prstGeom prst="rect">
              <a:avLst/>
            </a:prstGeom>
            <a:solidFill>
              <a:schemeClr val="bg1"/>
            </a:solidFill>
          </p:spPr>
          <p:txBody>
            <a:bodyPr wrap="none" lIns="0" rIns="0" rtlCol="0">
              <a:spAutoFit/>
            </a:bodyPr>
            <a:lstStyle/>
            <a:p>
              <a:r>
                <a:rPr lang="en-US" sz="1400" b="1" dirty="0" smtClean="0"/>
                <a:t>3</a:t>
              </a:r>
              <a:r>
                <a:rPr lang="el-GR" sz="1400" b="1" dirty="0" smtClean="0"/>
                <a:t>.00 </a:t>
              </a:r>
              <a:r>
                <a:rPr lang="en-US" sz="1400" b="1" dirty="0" smtClean="0"/>
                <a:t>m</a:t>
              </a:r>
              <a:endParaRPr lang="el-GR" sz="1400" b="1" dirty="0"/>
            </a:p>
          </p:txBody>
        </p:sp>
        <p:sp>
          <p:nvSpPr>
            <p:cNvPr id="57" name="TextBox 56"/>
            <p:cNvSpPr txBox="1"/>
            <p:nvPr/>
          </p:nvSpPr>
          <p:spPr>
            <a:xfrm>
              <a:off x="5956469" y="2698953"/>
              <a:ext cx="440987" cy="338554"/>
            </a:xfrm>
            <a:prstGeom prst="rect">
              <a:avLst/>
            </a:prstGeom>
            <a:noFill/>
          </p:spPr>
          <p:txBody>
            <a:bodyPr wrap="square" rtlCol="0">
              <a:spAutoFit/>
            </a:bodyPr>
            <a:lstStyle/>
            <a:p>
              <a:pPr algn="ctr"/>
              <a:r>
                <a:rPr lang="en-US" sz="1600" dirty="0" smtClean="0"/>
                <a:t>y</a:t>
              </a:r>
              <a:endParaRPr lang="el-GR" sz="1600" dirty="0"/>
            </a:p>
          </p:txBody>
        </p:sp>
        <p:sp>
          <p:nvSpPr>
            <p:cNvPr id="60" name="TextBox 59"/>
            <p:cNvSpPr txBox="1"/>
            <p:nvPr/>
          </p:nvSpPr>
          <p:spPr>
            <a:xfrm>
              <a:off x="8498106" y="4631323"/>
              <a:ext cx="440987" cy="338554"/>
            </a:xfrm>
            <a:prstGeom prst="rect">
              <a:avLst/>
            </a:prstGeom>
            <a:noFill/>
          </p:spPr>
          <p:txBody>
            <a:bodyPr wrap="square" rtlCol="0">
              <a:spAutoFit/>
            </a:bodyPr>
            <a:lstStyle/>
            <a:p>
              <a:pPr algn="ctr"/>
              <a:r>
                <a:rPr lang="en-US" sz="1600" dirty="0" smtClean="0"/>
                <a:t>x</a:t>
              </a:r>
              <a:endParaRPr lang="el-GR" sz="1600" dirty="0"/>
            </a:p>
          </p:txBody>
        </p:sp>
        <p:sp>
          <p:nvSpPr>
            <p:cNvPr id="61" name="Oval 60"/>
            <p:cNvSpPr/>
            <p:nvPr/>
          </p:nvSpPr>
          <p:spPr bwMode="auto">
            <a:xfrm>
              <a:off x="8008377" y="4753404"/>
              <a:ext cx="91440" cy="9144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62" name="Straight Connector 61"/>
            <p:cNvCxnSpPr/>
            <p:nvPr/>
          </p:nvCxnSpPr>
          <p:spPr bwMode="auto">
            <a:xfrm rot="16200000" flipH="1">
              <a:off x="6004899" y="5152104"/>
              <a:ext cx="32446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rot="16200000" flipH="1">
              <a:off x="7927059" y="5142276"/>
              <a:ext cx="32446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Arrow Connector 63"/>
            <p:cNvCxnSpPr/>
            <p:nvPr/>
          </p:nvCxnSpPr>
          <p:spPr bwMode="auto">
            <a:xfrm rot="5400000">
              <a:off x="7119192" y="4255400"/>
              <a:ext cx="0" cy="1920240"/>
            </a:xfrm>
            <a:prstGeom prst="straightConnector1">
              <a:avLst/>
            </a:prstGeom>
            <a:solidFill>
              <a:schemeClr val="accent1"/>
            </a:solidFill>
            <a:ln w="9525" cap="flat" cmpd="sng" algn="ctr">
              <a:solidFill>
                <a:schemeClr val="tx1"/>
              </a:solidFill>
              <a:prstDash val="solid"/>
              <a:round/>
              <a:headEnd type="arrow" w="med" len="med"/>
              <a:tailEnd type="arrow" w="med" len="med"/>
            </a:ln>
            <a:effectLst/>
          </p:spPr>
        </p:cxnSp>
        <p:sp>
          <p:nvSpPr>
            <p:cNvPr id="65" name="TextBox 64"/>
            <p:cNvSpPr txBox="1"/>
            <p:nvPr/>
          </p:nvSpPr>
          <p:spPr>
            <a:xfrm>
              <a:off x="6865840" y="5068049"/>
              <a:ext cx="742511" cy="307777"/>
            </a:xfrm>
            <a:prstGeom prst="rect">
              <a:avLst/>
            </a:prstGeom>
            <a:solidFill>
              <a:schemeClr val="bg1"/>
            </a:solidFill>
          </p:spPr>
          <p:txBody>
            <a:bodyPr wrap="none" lIns="91440" rIns="91440" rtlCol="0">
              <a:spAutoFit/>
            </a:bodyPr>
            <a:lstStyle/>
            <a:p>
              <a:r>
                <a:rPr lang="en-US" sz="1400" b="1" dirty="0" smtClean="0"/>
                <a:t>4</a:t>
              </a:r>
              <a:r>
                <a:rPr lang="el-GR" sz="1400" b="1" dirty="0" smtClean="0"/>
                <a:t>.00 </a:t>
              </a:r>
              <a:r>
                <a:rPr lang="en-US" sz="1400" b="1" dirty="0" smtClean="0"/>
                <a:t>m</a:t>
              </a:r>
              <a:endParaRPr lang="el-GR" sz="1400" b="1" dirty="0"/>
            </a:p>
          </p:txBody>
        </p:sp>
        <p:sp>
          <p:nvSpPr>
            <p:cNvPr id="66" name="TextBox 65"/>
            <p:cNvSpPr txBox="1"/>
            <p:nvPr/>
          </p:nvSpPr>
          <p:spPr>
            <a:xfrm>
              <a:off x="8030959" y="4448579"/>
              <a:ext cx="123432" cy="338554"/>
            </a:xfrm>
            <a:prstGeom prst="rect">
              <a:avLst/>
            </a:prstGeom>
            <a:noFill/>
          </p:spPr>
          <p:txBody>
            <a:bodyPr wrap="none" lIns="0" rIns="0" rtlCol="0">
              <a:spAutoFit/>
            </a:bodyPr>
            <a:lstStyle/>
            <a:p>
              <a:r>
                <a:rPr lang="el-GR" sz="1600" b="1" dirty="0" smtClean="0"/>
                <a:t>Σ</a:t>
              </a:r>
              <a:endParaRPr lang="el-GR" sz="1600" b="1" dirty="0"/>
            </a:p>
          </p:txBody>
        </p:sp>
      </p:grpSp>
      <p:graphicFrame>
        <p:nvGraphicFramePr>
          <p:cNvPr id="74757" name="Object 5"/>
          <p:cNvGraphicFramePr>
            <a:graphicFrameLocks noChangeAspect="1"/>
          </p:cNvGraphicFramePr>
          <p:nvPr/>
        </p:nvGraphicFramePr>
        <p:xfrm>
          <a:off x="1013187" y="3151136"/>
          <a:ext cx="2020887" cy="806450"/>
        </p:xfrm>
        <a:graphic>
          <a:graphicData uri="http://schemas.openxmlformats.org/presentationml/2006/ole">
            <p:oleObj spid="_x0000_s74757" name="Equation" r:id="rId3" imgW="1143000" imgH="457200" progId="Equation.3">
              <p:embed/>
            </p:oleObj>
          </a:graphicData>
        </a:graphic>
      </p:graphicFrame>
      <p:sp>
        <p:nvSpPr>
          <p:cNvPr id="68" name="Rectangle 3"/>
          <p:cNvSpPr>
            <a:spLocks noGrp="1" noChangeArrowheads="1"/>
          </p:cNvSpPr>
          <p:nvPr>
            <p:ph idx="1"/>
          </p:nvPr>
        </p:nvSpPr>
        <p:spPr>
          <a:xfrm>
            <a:off x="235974" y="2281084"/>
            <a:ext cx="5279923" cy="553998"/>
          </a:xfrm>
        </p:spPr>
        <p:txBody>
          <a:bodyPr wrap="square">
            <a:spAutoFit/>
          </a:bodyPr>
          <a:lstStyle/>
          <a:p>
            <a:pPr marL="0" indent="0">
              <a:lnSpc>
                <a:spcPct val="100000"/>
              </a:lnSpc>
            </a:pP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συνολικό</a:t>
            </a:r>
            <a:r>
              <a:rPr lang="en-US" sz="1800" dirty="0" smtClean="0">
                <a:solidFill>
                  <a:srgbClr val="000000"/>
                </a:solidFill>
              </a:rPr>
              <a:t> </a:t>
            </a:r>
            <a:r>
              <a:rPr lang="en-US" sz="1800" dirty="0" err="1" smtClean="0">
                <a:solidFill>
                  <a:srgbClr val="000000"/>
                </a:solidFill>
              </a:rPr>
              <a:t>ηλεκτρικό</a:t>
            </a:r>
            <a:r>
              <a:rPr lang="en-US" sz="1800" dirty="0" smtClean="0">
                <a:solidFill>
                  <a:srgbClr val="000000"/>
                </a:solidFill>
              </a:rPr>
              <a:t> </a:t>
            </a:r>
            <a:r>
              <a:rPr lang="en-US" sz="1800" dirty="0" err="1" smtClean="0">
                <a:solidFill>
                  <a:srgbClr val="000000"/>
                </a:solidFill>
              </a:rPr>
              <a:t>δυναμικό</a:t>
            </a:r>
            <a:r>
              <a:rPr lang="en-US" sz="1800" dirty="0" smtClean="0">
                <a:solidFill>
                  <a:srgbClr val="000000"/>
                </a:solidFill>
              </a:rPr>
              <a:t> </a:t>
            </a:r>
            <a:r>
              <a:rPr lang="el-GR" sz="1800" dirty="0" smtClean="0">
                <a:solidFill>
                  <a:srgbClr val="000000"/>
                </a:solidFill>
              </a:rPr>
              <a:t>των δύο </a:t>
            </a:r>
            <a:r>
              <a:rPr lang="en-US" sz="1800" dirty="0" err="1" smtClean="0">
                <a:solidFill>
                  <a:srgbClr val="000000"/>
                </a:solidFill>
              </a:rPr>
              <a:t>σημειακ</a:t>
            </a:r>
            <a:r>
              <a:rPr lang="el-GR" sz="1800" dirty="0" smtClean="0">
                <a:solidFill>
                  <a:srgbClr val="000000"/>
                </a:solidFill>
              </a:rPr>
              <a:t>ών</a:t>
            </a:r>
            <a:r>
              <a:rPr lang="en-US" sz="1800" dirty="0" smtClean="0">
                <a:solidFill>
                  <a:srgbClr val="000000"/>
                </a:solidFill>
              </a:rPr>
              <a:t> </a:t>
            </a:r>
            <a:r>
              <a:rPr lang="en-US" sz="1800" dirty="0" err="1" smtClean="0">
                <a:solidFill>
                  <a:srgbClr val="000000"/>
                </a:solidFill>
              </a:rPr>
              <a:t>φορτί</a:t>
            </a:r>
            <a:r>
              <a:rPr lang="el-GR" sz="1800" dirty="0" smtClean="0">
                <a:solidFill>
                  <a:srgbClr val="000000"/>
                </a:solidFill>
              </a:rPr>
              <a:t>ων</a:t>
            </a:r>
            <a:r>
              <a:rPr lang="en-US" sz="1800" dirty="0" smtClean="0">
                <a:solidFill>
                  <a:srgbClr val="000000"/>
                </a:solidFill>
              </a:rPr>
              <a:t> </a:t>
            </a:r>
            <a:r>
              <a:rPr lang="el-GR" sz="1800" dirty="0" smtClean="0">
                <a:solidFill>
                  <a:srgbClr val="000000"/>
                </a:solidFill>
              </a:rPr>
              <a:t>στο Σ είναι</a:t>
            </a:r>
            <a:r>
              <a:rPr lang="en-US" sz="1800" dirty="0" smtClean="0">
                <a:solidFill>
                  <a:srgbClr val="000000"/>
                </a:solidFill>
              </a:rPr>
              <a:t>:</a:t>
            </a:r>
          </a:p>
        </p:txBody>
      </p:sp>
      <p:sp>
        <p:nvSpPr>
          <p:cNvPr id="69" name="Rectangle 3"/>
          <p:cNvSpPr>
            <a:spLocks noGrp="1" noChangeArrowheads="1"/>
          </p:cNvSpPr>
          <p:nvPr>
            <p:ph idx="1"/>
          </p:nvPr>
        </p:nvSpPr>
        <p:spPr>
          <a:xfrm>
            <a:off x="240887" y="4693141"/>
            <a:ext cx="5279923" cy="276999"/>
          </a:xfrm>
        </p:spPr>
        <p:txBody>
          <a:bodyPr wrap="square">
            <a:spAutoFit/>
          </a:bodyPr>
          <a:lstStyle/>
          <a:p>
            <a:pPr marL="0" indent="0">
              <a:lnSpc>
                <a:spcPct val="100000"/>
              </a:lnSpc>
            </a:pPr>
            <a:r>
              <a:rPr lang="el-GR" sz="1800" dirty="0" smtClean="0">
                <a:solidFill>
                  <a:srgbClr val="000000"/>
                </a:solidFill>
              </a:rPr>
              <a:t>Αντικαθιστώντας τις αριθμητικές τιμές, έχουμε</a:t>
            </a:r>
            <a:endParaRPr lang="en-US" sz="1800" dirty="0" smtClean="0">
              <a:solidFill>
                <a:srgbClr val="000000"/>
              </a:solidFill>
            </a:endParaRPr>
          </a:p>
        </p:txBody>
      </p:sp>
      <p:graphicFrame>
        <p:nvGraphicFramePr>
          <p:cNvPr id="74758" name="Object 6"/>
          <p:cNvGraphicFramePr>
            <a:graphicFrameLocks noChangeAspect="1"/>
          </p:cNvGraphicFramePr>
          <p:nvPr/>
        </p:nvGraphicFramePr>
        <p:xfrm>
          <a:off x="832261" y="5078616"/>
          <a:ext cx="6443663" cy="806450"/>
        </p:xfrm>
        <a:graphic>
          <a:graphicData uri="http://schemas.openxmlformats.org/presentationml/2006/ole">
            <p:oleObj spid="_x0000_s74758" name="Equation" r:id="rId4" imgW="3644640" imgH="457200" progId="Equation.3">
              <p:embed/>
            </p:oleObj>
          </a:graphicData>
        </a:graphic>
      </p:graphicFrame>
      <p:graphicFrame>
        <p:nvGraphicFramePr>
          <p:cNvPr id="74759" name="Object 7"/>
          <p:cNvGraphicFramePr>
            <a:graphicFrameLocks noChangeAspect="1"/>
          </p:cNvGraphicFramePr>
          <p:nvPr/>
        </p:nvGraphicFramePr>
        <p:xfrm>
          <a:off x="830353" y="5998910"/>
          <a:ext cx="2155825" cy="403225"/>
        </p:xfrm>
        <a:graphic>
          <a:graphicData uri="http://schemas.openxmlformats.org/presentationml/2006/ole">
            <p:oleObj spid="_x0000_s74759" name="Equation" r:id="rId5" imgW="1218960" imgH="228600" progId="Equation.3">
              <p:embed/>
            </p:oleObj>
          </a:graphicData>
        </a:graphic>
      </p:graphicFrame>
      <p:sp>
        <p:nvSpPr>
          <p:cNvPr id="34" name="TextBox 33"/>
          <p:cNvSpPr txBox="1"/>
          <p:nvPr/>
        </p:nvSpPr>
        <p:spPr>
          <a:xfrm>
            <a:off x="7002511" y="3858897"/>
            <a:ext cx="322524" cy="307777"/>
          </a:xfrm>
          <a:prstGeom prst="rect">
            <a:avLst/>
          </a:prstGeom>
          <a:solidFill>
            <a:schemeClr val="bg1"/>
          </a:solidFill>
        </p:spPr>
        <p:txBody>
          <a:bodyPr wrap="none" lIns="91440" rIns="91440" rtlCol="0">
            <a:spAutoFit/>
          </a:bodyPr>
          <a:lstStyle/>
          <a:p>
            <a:r>
              <a:rPr lang="en-US" sz="1400" b="1" dirty="0" smtClean="0"/>
              <a:t>r</a:t>
            </a:r>
            <a:r>
              <a:rPr lang="en-US" sz="1400" b="1" baseline="-25000" dirty="0" smtClean="0"/>
              <a:t>1</a:t>
            </a:r>
            <a:endParaRPr lang="el-GR" sz="1400" b="1" dirty="0"/>
          </a:p>
        </p:txBody>
      </p:sp>
      <p:sp>
        <p:nvSpPr>
          <p:cNvPr id="35" name="TextBox 34"/>
          <p:cNvSpPr txBox="1"/>
          <p:nvPr/>
        </p:nvSpPr>
        <p:spPr>
          <a:xfrm>
            <a:off x="7017259" y="3318125"/>
            <a:ext cx="322524" cy="307777"/>
          </a:xfrm>
          <a:prstGeom prst="rect">
            <a:avLst/>
          </a:prstGeom>
          <a:solidFill>
            <a:schemeClr val="bg1"/>
          </a:solidFill>
        </p:spPr>
        <p:txBody>
          <a:bodyPr wrap="none" lIns="91440" rIns="91440" rtlCol="0">
            <a:spAutoFit/>
          </a:bodyPr>
          <a:lstStyle/>
          <a:p>
            <a:r>
              <a:rPr lang="en-US" sz="1400" b="1" dirty="0" smtClean="0"/>
              <a:t>r</a:t>
            </a:r>
            <a:r>
              <a:rPr lang="en-US" sz="1400" b="1" baseline="-25000" dirty="0" smtClean="0"/>
              <a:t>2</a:t>
            </a:r>
            <a:endParaRPr lang="el-GR"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8">
                                            <p:txEl>
                                              <p:pRg st="0" end="0"/>
                                            </p:txEl>
                                          </p:spTgt>
                                        </p:tgtEl>
                                        <p:attrNameLst>
                                          <p:attrName>style.visibility</p:attrName>
                                        </p:attrNameLst>
                                      </p:cBhvr>
                                      <p:to>
                                        <p:strVal val="visible"/>
                                      </p:to>
                                    </p:set>
                                    <p:animEffect transition="in" filter="blinds(horizontal)">
                                      <p:cBhvr>
                                        <p:cTn id="11" dur="500"/>
                                        <p:tgtEl>
                                          <p:spTgt spid="68">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4757"/>
                                        </p:tgtEl>
                                        <p:attrNameLst>
                                          <p:attrName>style.visibility</p:attrName>
                                        </p:attrNameLst>
                                      </p:cBhvr>
                                      <p:to>
                                        <p:strVal val="visible"/>
                                      </p:to>
                                    </p:set>
                                    <p:animEffect transition="in" filter="blinds(horizontal)">
                                      <p:cBhvr>
                                        <p:cTn id="15" dur="500"/>
                                        <p:tgtEl>
                                          <p:spTgt spid="74757"/>
                                        </p:tgtEl>
                                      </p:cBhvr>
                                    </p:animEffect>
                                  </p:childTnLst>
                                </p:cTn>
                              </p:par>
                            </p:childTnLst>
                          </p:cTn>
                        </p:par>
                        <p:par>
                          <p:cTn id="16" fill="hold">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childTnLst>
                          </p:cTn>
                        </p:par>
                        <p:par>
                          <p:cTn id="20" fill="hold">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linds(horizontal)">
                                      <p:cBhvr>
                                        <p:cTn id="23" dur="500"/>
                                        <p:tgtEl>
                                          <p:spTgt spid="35"/>
                                        </p:tgtEl>
                                      </p:cBhvr>
                                    </p:animEffect>
                                  </p:childTnLst>
                                </p:cTn>
                              </p:par>
                            </p:childTnLst>
                          </p:cTn>
                        </p:par>
                        <p:par>
                          <p:cTn id="24" fill="hold">
                            <p:stCondLst>
                              <p:cond delay="2500"/>
                            </p:stCondLst>
                            <p:childTnLst>
                              <p:par>
                                <p:cTn id="25" presetID="3" presetClass="entr" presetSubtype="1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9">
                                            <p:txEl>
                                              <p:pRg st="0" end="0"/>
                                            </p:txEl>
                                          </p:spTgt>
                                        </p:tgtEl>
                                        <p:attrNameLst>
                                          <p:attrName>style.visibility</p:attrName>
                                        </p:attrNameLst>
                                      </p:cBhvr>
                                      <p:to>
                                        <p:strVal val="visible"/>
                                      </p:to>
                                    </p:set>
                                    <p:animEffect transition="in" filter="blinds(horizontal)">
                                      <p:cBhvr>
                                        <p:cTn id="32" dur="500"/>
                                        <p:tgtEl>
                                          <p:spTgt spid="69">
                                            <p:txEl>
                                              <p:pRg st="0" end="0"/>
                                            </p:txEl>
                                          </p:spTgt>
                                        </p:tgtEl>
                                      </p:cBhvr>
                                    </p:animEffect>
                                  </p:childTnLst>
                                </p:cTn>
                              </p:par>
                            </p:childTnLst>
                          </p:cTn>
                        </p:par>
                        <p:par>
                          <p:cTn id="33" fill="hold">
                            <p:stCondLst>
                              <p:cond delay="500"/>
                            </p:stCondLst>
                            <p:childTnLst>
                              <p:par>
                                <p:cTn id="34" presetID="3" presetClass="entr" presetSubtype="10" fill="hold" nodeType="afterEffect">
                                  <p:stCondLst>
                                    <p:cond delay="0"/>
                                  </p:stCondLst>
                                  <p:childTnLst>
                                    <p:set>
                                      <p:cBhvr>
                                        <p:cTn id="35" dur="1" fill="hold">
                                          <p:stCondLst>
                                            <p:cond delay="0"/>
                                          </p:stCondLst>
                                        </p:cTn>
                                        <p:tgtEl>
                                          <p:spTgt spid="74758"/>
                                        </p:tgtEl>
                                        <p:attrNameLst>
                                          <p:attrName>style.visibility</p:attrName>
                                        </p:attrNameLst>
                                      </p:cBhvr>
                                      <p:to>
                                        <p:strVal val="visible"/>
                                      </p:to>
                                    </p:set>
                                    <p:animEffect transition="in" filter="blinds(horizontal)">
                                      <p:cBhvr>
                                        <p:cTn id="36" dur="500"/>
                                        <p:tgtEl>
                                          <p:spTgt spid="74758"/>
                                        </p:tgtEl>
                                      </p:cBhvr>
                                    </p:animEffect>
                                  </p:childTnLst>
                                </p:cTn>
                              </p:par>
                              <p:par>
                                <p:cTn id="37" presetID="3" presetClass="entr" presetSubtype="10" fill="hold" nodeType="withEffect">
                                  <p:stCondLst>
                                    <p:cond delay="0"/>
                                  </p:stCondLst>
                                  <p:childTnLst>
                                    <p:set>
                                      <p:cBhvr>
                                        <p:cTn id="38" dur="1" fill="hold">
                                          <p:stCondLst>
                                            <p:cond delay="0"/>
                                          </p:stCondLst>
                                        </p:cTn>
                                        <p:tgtEl>
                                          <p:spTgt spid="74759"/>
                                        </p:tgtEl>
                                        <p:attrNameLst>
                                          <p:attrName>style.visibility</p:attrName>
                                        </p:attrNameLst>
                                      </p:cBhvr>
                                      <p:to>
                                        <p:strVal val="visible"/>
                                      </p:to>
                                    </p:set>
                                    <p:animEffect transition="in" filter="blinds(horizontal)">
                                      <p:cBhvr>
                                        <p:cTn id="39" dur="500"/>
                                        <p:tgtEl>
                                          <p:spTgt spid="7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68" grpId="0" build="p"/>
      <p:bldP spid="69" grpId="0" build="p"/>
      <p:bldP spid="34" grpId="0" animBg="1"/>
      <p:bldP spid="3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2264" y="241738"/>
            <a:ext cx="8716297" cy="307777"/>
          </a:xfrm>
        </p:spPr>
        <p:txBody>
          <a:bodyPr wrap="square">
            <a:spAutoFit/>
          </a:bodyPr>
          <a:lstStyle/>
          <a:p>
            <a:pPr marL="1828800" indent="-1828800"/>
            <a:r>
              <a:rPr lang="el-GR" sz="2000" i="1" dirty="0" smtClean="0">
                <a:solidFill>
                  <a:srgbClr val="0D3857"/>
                </a:solidFill>
                <a:latin typeface="Times New Roman" pitchFamily="18" charset="0"/>
                <a:cs typeface="Times New Roman" pitchFamily="18" charset="0"/>
              </a:rPr>
              <a:t>Παράδειγμα</a:t>
            </a:r>
            <a:r>
              <a:rPr lang="el-GR" sz="1800" dirty="0" smtClean="0">
                <a:solidFill>
                  <a:srgbClr val="0D3857"/>
                </a:solidFill>
              </a:rPr>
              <a:t> </a:t>
            </a:r>
            <a:r>
              <a:rPr lang="el-GR" sz="1800" b="1" dirty="0" smtClean="0">
                <a:solidFill>
                  <a:srgbClr val="FF0000"/>
                </a:solidFill>
              </a:rPr>
              <a:t>Η3.2</a:t>
            </a:r>
            <a:r>
              <a:rPr lang="el-GR" sz="1800" dirty="0" smtClean="0">
                <a:solidFill>
                  <a:srgbClr val="0D3857"/>
                </a:solidFill>
              </a:rPr>
              <a:t> </a:t>
            </a:r>
            <a:r>
              <a:rPr lang="el-GR" sz="1800" b="1" dirty="0" smtClean="0">
                <a:solidFill>
                  <a:srgbClr val="0D3857"/>
                </a:solidFill>
              </a:rPr>
              <a:t>Το ηλεκτρικό δυναμικό δύο σημειακών φορτίων</a:t>
            </a:r>
            <a:r>
              <a:rPr lang="en-US" sz="1800" b="1" dirty="0" smtClean="0">
                <a:solidFill>
                  <a:srgbClr val="0D3857"/>
                </a:solidFill>
              </a:rPr>
              <a:t>  </a:t>
            </a:r>
            <a:r>
              <a:rPr lang="en-US" sz="1600" b="1" dirty="0" smtClean="0">
                <a:solidFill>
                  <a:srgbClr val="0D3857"/>
                </a:solidFill>
              </a:rPr>
              <a:t>(</a:t>
            </a:r>
            <a:r>
              <a:rPr lang="el-GR" sz="1600" b="1" i="1" dirty="0" smtClean="0">
                <a:solidFill>
                  <a:srgbClr val="0D3857"/>
                </a:solidFill>
              </a:rPr>
              <a:t>συνέχεια</a:t>
            </a:r>
            <a:r>
              <a:rPr lang="el-GR" sz="1600" b="1" dirty="0" smtClean="0">
                <a:solidFill>
                  <a:srgbClr val="0D3857"/>
                </a:solidFill>
              </a:rPr>
              <a:t>)</a:t>
            </a:r>
            <a:endParaRPr lang="en-US" sz="1800" b="1" dirty="0" smtClean="0">
              <a:solidFill>
                <a:srgbClr val="0D3857"/>
              </a:solidFill>
              <a:latin typeface="Arial Unicode MS" pitchFamily="34" charset="-128"/>
            </a:endParaRPr>
          </a:p>
        </p:txBody>
      </p:sp>
      <p:sp>
        <p:nvSpPr>
          <p:cNvPr id="27651" name="Rectangle 4"/>
          <p:cNvSpPr>
            <a:spLocks noGrp="1" noChangeArrowheads="1"/>
          </p:cNvSpPr>
          <p:nvPr>
            <p:ph sz="half" idx="1"/>
          </p:nvPr>
        </p:nvSpPr>
        <p:spPr>
          <a:xfrm>
            <a:off x="250721" y="1644442"/>
            <a:ext cx="4601497" cy="264175"/>
          </a:xfrm>
        </p:spPr>
        <p:txBody>
          <a:bodyPr wrap="square">
            <a:spAutoFit/>
          </a:bodyPr>
          <a:lstStyle/>
          <a:p>
            <a:pPr marL="0" indent="0"/>
            <a:r>
              <a:rPr lang="el-GR" sz="1800" b="1" dirty="0" smtClean="0">
                <a:solidFill>
                  <a:srgbClr val="FF0000"/>
                </a:solidFill>
              </a:rPr>
              <a:t>ΛΥΣΗ</a:t>
            </a:r>
          </a:p>
        </p:txBody>
      </p:sp>
      <p:sp>
        <p:nvSpPr>
          <p:cNvPr id="7" name="Rectangle 6"/>
          <p:cNvSpPr/>
          <p:nvPr/>
        </p:nvSpPr>
        <p:spPr>
          <a:xfrm>
            <a:off x="241761" y="652515"/>
            <a:ext cx="8657304" cy="923330"/>
          </a:xfrm>
          <a:prstGeom prst="rect">
            <a:avLst/>
          </a:prstGeom>
        </p:spPr>
        <p:txBody>
          <a:bodyPr wrap="square">
            <a:spAutoFit/>
          </a:bodyPr>
          <a:lstStyle/>
          <a:p>
            <a:pPr marL="914400" indent="-457200">
              <a:tabLst>
                <a:tab pos="914400" algn="l"/>
              </a:tabLst>
            </a:pPr>
            <a:r>
              <a:rPr lang="en-US" b="1" dirty="0" smtClean="0">
                <a:latin typeface="Arial Unicode MS" pitchFamily="34" charset="-128"/>
              </a:rPr>
              <a:t>(</a:t>
            </a:r>
            <a:r>
              <a:rPr lang="el-GR" b="1" dirty="0" smtClean="0">
                <a:latin typeface="Arial Unicode MS" pitchFamily="34" charset="-128"/>
              </a:rPr>
              <a:t>Β</a:t>
            </a:r>
            <a:r>
              <a:rPr lang="en-US" b="1" smtClean="0">
                <a:latin typeface="Arial Unicode MS" pitchFamily="34" charset="-128"/>
              </a:rPr>
              <a:t>)</a:t>
            </a:r>
            <a:r>
              <a:rPr lang="el-GR" dirty="0" smtClean="0">
                <a:latin typeface="Arial Unicode MS" pitchFamily="34" charset="-128"/>
              </a:rPr>
              <a:t>	Βρείτε τη δυναμική ενέργεια του συστήματος που αποτελείται από τα φορτία </a:t>
            </a:r>
            <a:r>
              <a:rPr lang="en-US" dirty="0" smtClean="0">
                <a:latin typeface="Arial Unicode MS" pitchFamily="34" charset="-128"/>
              </a:rPr>
              <a:t>q</a:t>
            </a:r>
            <a:r>
              <a:rPr lang="en-US" baseline="-25000" dirty="0" smtClean="0">
                <a:latin typeface="Arial Unicode MS" pitchFamily="34" charset="-128"/>
              </a:rPr>
              <a:t>1</a:t>
            </a:r>
            <a:r>
              <a:rPr lang="en-US" dirty="0" smtClean="0">
                <a:latin typeface="Arial Unicode MS" pitchFamily="34" charset="-128"/>
              </a:rPr>
              <a:t> </a:t>
            </a:r>
            <a:r>
              <a:rPr lang="el-GR" dirty="0" smtClean="0">
                <a:latin typeface="Arial Unicode MS" pitchFamily="34" charset="-128"/>
              </a:rPr>
              <a:t>και </a:t>
            </a:r>
            <a:r>
              <a:rPr lang="en-US" dirty="0" smtClean="0">
                <a:latin typeface="Arial Unicode MS" pitchFamily="34" charset="-128"/>
              </a:rPr>
              <a:t>q</a:t>
            </a:r>
            <a:r>
              <a:rPr lang="en-US" baseline="-25000" dirty="0" smtClean="0">
                <a:latin typeface="Arial Unicode MS" pitchFamily="34" charset="-128"/>
              </a:rPr>
              <a:t>2</a:t>
            </a:r>
            <a:r>
              <a:rPr lang="en-US" dirty="0" smtClean="0">
                <a:latin typeface="Arial Unicode MS" pitchFamily="34" charset="-128"/>
              </a:rPr>
              <a:t> </a:t>
            </a:r>
            <a:r>
              <a:rPr lang="el-GR" dirty="0" smtClean="0">
                <a:latin typeface="Arial Unicode MS" pitchFamily="34" charset="-128"/>
              </a:rPr>
              <a:t>και ένα τρίτο φορτίο </a:t>
            </a:r>
            <a:r>
              <a:rPr lang="en-US" dirty="0" smtClean="0">
                <a:latin typeface="Arial Unicode MS" pitchFamily="34" charset="-128"/>
              </a:rPr>
              <a:t>q</a:t>
            </a:r>
            <a:r>
              <a:rPr lang="en-US" baseline="-25000" dirty="0" smtClean="0">
                <a:latin typeface="Arial Unicode MS" pitchFamily="34" charset="-128"/>
              </a:rPr>
              <a:t>3</a:t>
            </a:r>
            <a:r>
              <a:rPr lang="en-US" dirty="0" smtClean="0">
                <a:latin typeface="Arial Unicode MS" pitchFamily="34" charset="-128"/>
              </a:rPr>
              <a:t> = 3.00 </a:t>
            </a:r>
            <a:r>
              <a:rPr lang="el-GR" dirty="0" smtClean="0">
                <a:latin typeface="Arial Unicode MS" pitchFamily="34" charset="-128"/>
              </a:rPr>
              <a:t>μ</a:t>
            </a:r>
            <a:r>
              <a:rPr lang="en-US" dirty="0" smtClean="0">
                <a:latin typeface="Arial Unicode MS" pitchFamily="34" charset="-128"/>
              </a:rPr>
              <a:t>C,</a:t>
            </a:r>
            <a:r>
              <a:rPr lang="el-GR" dirty="0" smtClean="0">
                <a:latin typeface="Arial Unicode MS" pitchFamily="34" charset="-128"/>
              </a:rPr>
              <a:t> που φέρνουμε στο σημείο Σ (</a:t>
            </a:r>
            <a:r>
              <a:rPr lang="el-GR" dirty="0" smtClean="0">
                <a:solidFill>
                  <a:schemeClr val="tx1"/>
                </a:solidFill>
                <a:latin typeface="Arial Unicode MS" pitchFamily="34" charset="-128"/>
              </a:rPr>
              <a:t>Εικ. Η3.11</a:t>
            </a:r>
            <a:r>
              <a:rPr lang="el-GR" dirty="0">
                <a:latin typeface="Arial Unicode MS" pitchFamily="34" charset="-128"/>
              </a:rPr>
              <a:t>β</a:t>
            </a:r>
            <a:r>
              <a:rPr lang="el-GR" dirty="0" smtClean="0">
                <a:latin typeface="Arial Unicode MS" pitchFamily="34" charset="-128"/>
              </a:rPr>
              <a:t>)</a:t>
            </a:r>
            <a:r>
              <a:rPr lang="en-US" dirty="0" smtClean="0">
                <a:latin typeface="Arial Unicode MS" pitchFamily="34" charset="-128"/>
              </a:rPr>
              <a:t>.</a:t>
            </a:r>
            <a:endParaRPr lang="el-GR" dirty="0"/>
          </a:p>
        </p:txBody>
      </p:sp>
      <p:graphicFrame>
        <p:nvGraphicFramePr>
          <p:cNvPr id="74755" name="Object 3"/>
          <p:cNvGraphicFramePr>
            <a:graphicFrameLocks noChangeAspect="1"/>
          </p:cNvGraphicFramePr>
          <p:nvPr/>
        </p:nvGraphicFramePr>
        <p:xfrm>
          <a:off x="839123" y="2562786"/>
          <a:ext cx="1033463" cy="358775"/>
        </p:xfrm>
        <a:graphic>
          <a:graphicData uri="http://schemas.openxmlformats.org/presentationml/2006/ole">
            <p:oleObj spid="_x0000_s75778" name="Equation" r:id="rId3" imgW="583920" imgH="203040" progId="Equation.3">
              <p:embed/>
            </p:oleObj>
          </a:graphicData>
        </a:graphic>
      </p:graphicFrame>
      <p:sp>
        <p:nvSpPr>
          <p:cNvPr id="68" name="Rectangle 3"/>
          <p:cNvSpPr>
            <a:spLocks noGrp="1" noChangeArrowheads="1"/>
          </p:cNvSpPr>
          <p:nvPr>
            <p:ph idx="1"/>
          </p:nvPr>
        </p:nvSpPr>
        <p:spPr>
          <a:xfrm>
            <a:off x="191729" y="2089352"/>
            <a:ext cx="5279923" cy="553998"/>
          </a:xfrm>
        </p:spPr>
        <p:txBody>
          <a:bodyPr wrap="square">
            <a:spAutoFit/>
          </a:bodyPr>
          <a:lstStyle/>
          <a:p>
            <a:pPr marL="0" indent="0">
              <a:lnSpc>
                <a:spcPct val="100000"/>
              </a:lnSpc>
            </a:pPr>
            <a:r>
              <a:rPr lang="el-GR" sz="1800" dirty="0" smtClean="0">
                <a:solidFill>
                  <a:srgbClr val="000000"/>
                </a:solidFill>
              </a:rPr>
              <a:t>Η ή </a:t>
            </a:r>
            <a:r>
              <a:rPr lang="en-US" sz="1800" dirty="0" err="1" smtClean="0">
                <a:solidFill>
                  <a:srgbClr val="000000"/>
                </a:solidFill>
              </a:rPr>
              <a:t>δυναμικ</a:t>
            </a:r>
            <a:r>
              <a:rPr lang="el-GR" sz="1800" dirty="0" smtClean="0">
                <a:solidFill>
                  <a:srgbClr val="000000"/>
                </a:solidFill>
              </a:rPr>
              <a:t>ή ενέργεια του φορτίου </a:t>
            </a:r>
            <a:r>
              <a:rPr lang="en-US" sz="1800" dirty="0" smtClean="0">
                <a:solidFill>
                  <a:srgbClr val="000000"/>
                </a:solidFill>
              </a:rPr>
              <a:t>q</a:t>
            </a:r>
            <a:r>
              <a:rPr lang="en-US" sz="1800" baseline="-25000" dirty="0" smtClean="0">
                <a:solidFill>
                  <a:srgbClr val="000000"/>
                </a:solidFill>
              </a:rPr>
              <a:t>3</a:t>
            </a:r>
            <a:r>
              <a:rPr lang="en-US" sz="1800" dirty="0" smtClean="0">
                <a:solidFill>
                  <a:srgbClr val="000000"/>
                </a:solidFill>
              </a:rPr>
              <a:t> </a:t>
            </a:r>
            <a:r>
              <a:rPr lang="el-GR" sz="1800" dirty="0" smtClean="0">
                <a:solidFill>
                  <a:srgbClr val="000000"/>
                </a:solidFill>
              </a:rPr>
              <a:t>στο σημείο Σ είναι</a:t>
            </a:r>
            <a:endParaRPr lang="en-US" sz="1800" dirty="0" smtClean="0">
              <a:solidFill>
                <a:srgbClr val="000000"/>
              </a:solidFill>
            </a:endParaRPr>
          </a:p>
        </p:txBody>
      </p:sp>
      <p:sp>
        <p:nvSpPr>
          <p:cNvPr id="69" name="Rectangle 3"/>
          <p:cNvSpPr>
            <a:spLocks noGrp="1" noChangeArrowheads="1"/>
          </p:cNvSpPr>
          <p:nvPr>
            <p:ph idx="1"/>
          </p:nvPr>
        </p:nvSpPr>
        <p:spPr>
          <a:xfrm>
            <a:off x="196642" y="3151931"/>
            <a:ext cx="5279923" cy="276999"/>
          </a:xfrm>
        </p:spPr>
        <p:txBody>
          <a:bodyPr wrap="square">
            <a:spAutoFit/>
          </a:bodyPr>
          <a:lstStyle/>
          <a:p>
            <a:pPr marL="0" indent="0">
              <a:lnSpc>
                <a:spcPct val="100000"/>
              </a:lnSpc>
            </a:pPr>
            <a:r>
              <a:rPr lang="el-GR" sz="1800" dirty="0" smtClean="0">
                <a:solidFill>
                  <a:srgbClr val="000000"/>
                </a:solidFill>
              </a:rPr>
              <a:t>Αντικαθιστώντας τις αριθμητικές τιμές, έχουμε</a:t>
            </a:r>
            <a:endParaRPr lang="en-US" sz="1800" dirty="0" smtClean="0">
              <a:solidFill>
                <a:srgbClr val="000000"/>
              </a:solidFill>
            </a:endParaRPr>
          </a:p>
        </p:txBody>
      </p:sp>
      <p:graphicFrame>
        <p:nvGraphicFramePr>
          <p:cNvPr id="74758" name="Object 6"/>
          <p:cNvGraphicFramePr>
            <a:graphicFrameLocks noChangeAspect="1"/>
          </p:cNvGraphicFramePr>
          <p:nvPr/>
        </p:nvGraphicFramePr>
        <p:xfrm>
          <a:off x="829649" y="3658265"/>
          <a:ext cx="3705225" cy="403225"/>
        </p:xfrm>
        <a:graphic>
          <a:graphicData uri="http://schemas.openxmlformats.org/presentationml/2006/ole">
            <p:oleObj spid="_x0000_s75780" name="Equation" r:id="rId4" imgW="2095200" imgH="228600" progId="Equation.3">
              <p:embed/>
            </p:oleObj>
          </a:graphicData>
        </a:graphic>
      </p:graphicFrame>
      <p:grpSp>
        <p:nvGrpSpPr>
          <p:cNvPr id="41" name="Group 40"/>
          <p:cNvGrpSpPr/>
          <p:nvPr/>
        </p:nvGrpSpPr>
        <p:grpSpPr>
          <a:xfrm>
            <a:off x="5383474" y="1633440"/>
            <a:ext cx="3452379" cy="2783757"/>
            <a:chOff x="5383474" y="1633440"/>
            <a:chExt cx="3452379" cy="2783757"/>
          </a:xfrm>
        </p:grpSpPr>
        <p:sp>
          <p:nvSpPr>
            <p:cNvPr id="6" name="Rectangle 3"/>
            <p:cNvSpPr txBox="1">
              <a:spLocks noChangeArrowheads="1"/>
            </p:cNvSpPr>
            <p:nvPr/>
          </p:nvSpPr>
          <p:spPr bwMode="auto">
            <a:xfrm>
              <a:off x="6534766" y="1633440"/>
              <a:ext cx="1404231"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l-GR" sz="1600" b="1" kern="0" dirty="0" smtClean="0">
                  <a:solidFill>
                    <a:schemeClr val="tx1">
                      <a:lumMod val="65000"/>
                      <a:lumOff val="35000"/>
                    </a:schemeClr>
                  </a:solidFill>
                  <a:latin typeface="+mn-lt"/>
                </a:rPr>
                <a:t>Εικόνα Η3.</a:t>
              </a:r>
              <a:r>
                <a:rPr lang="en-US" sz="1600" b="1" kern="0" dirty="0" smtClean="0">
                  <a:solidFill>
                    <a:schemeClr val="tx1">
                      <a:lumMod val="65000"/>
                      <a:lumOff val="35000"/>
                    </a:schemeClr>
                  </a:solidFill>
                  <a:latin typeface="+mn-lt"/>
                </a:rPr>
                <a:t>11</a:t>
              </a:r>
              <a:r>
                <a:rPr lang="el-GR" sz="1600" b="1" kern="0" dirty="0" smtClean="0">
                  <a:solidFill>
                    <a:schemeClr val="tx1">
                      <a:lumMod val="65000"/>
                      <a:lumOff val="35000"/>
                    </a:schemeClr>
                  </a:solidFill>
                  <a:latin typeface="+mn-lt"/>
                </a:rPr>
                <a:t>β</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mn-lt"/>
                <a:ea typeface="Arial Unicode MS" pitchFamily="34" charset="-128"/>
                <a:cs typeface="Arial Unicode MS" pitchFamily="34" charset="-128"/>
              </a:endParaRPr>
            </a:p>
          </p:txBody>
        </p:sp>
        <p:cxnSp>
          <p:nvCxnSpPr>
            <p:cNvPr id="58" name="Straight Connector 57"/>
            <p:cNvCxnSpPr/>
            <p:nvPr/>
          </p:nvCxnSpPr>
          <p:spPr bwMode="auto">
            <a:xfrm flipV="1">
              <a:off x="6073723" y="3841973"/>
              <a:ext cx="2391853" cy="122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6" name="Straight Connector 55"/>
            <p:cNvCxnSpPr/>
            <p:nvPr/>
          </p:nvCxnSpPr>
          <p:spPr bwMode="auto">
            <a:xfrm flipV="1">
              <a:off x="6073723" y="2138532"/>
              <a:ext cx="0" cy="1703439"/>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3" name="Group 36"/>
            <p:cNvGrpSpPr/>
            <p:nvPr/>
          </p:nvGrpSpPr>
          <p:grpSpPr>
            <a:xfrm>
              <a:off x="5936563" y="3703471"/>
              <a:ext cx="274320" cy="276999"/>
              <a:chOff x="7117715" y="4470013"/>
              <a:chExt cx="274320" cy="276999"/>
            </a:xfrm>
          </p:grpSpPr>
          <p:sp>
            <p:nvSpPr>
              <p:cNvPr id="38" name="Oval 37"/>
              <p:cNvSpPr/>
              <p:nvPr/>
            </p:nvSpPr>
            <p:spPr bwMode="auto">
              <a:xfrm>
                <a:off x="7117715" y="4471353"/>
                <a:ext cx="274320" cy="274320"/>
              </a:xfrm>
              <a:prstGeom prst="ellipse">
                <a:avLst/>
              </a:prstGeom>
              <a:gradFill>
                <a:gsLst>
                  <a:gs pos="56000">
                    <a:srgbClr val="EB562D"/>
                  </a:gs>
                  <a:gs pos="18000">
                    <a:srgbClr val="E6AE70"/>
                  </a:gs>
                  <a:gs pos="100000">
                    <a:srgbClr val="EB562D">
                      <a:tint val="23500"/>
                      <a:satMod val="160000"/>
                    </a:srgbClr>
                  </a:gs>
                </a:gsLst>
                <a:path path="circle">
                  <a:fillToRect l="50000" t="50000" r="50000" b="50000"/>
                </a:path>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9" name="TextBox 38"/>
              <p:cNvSpPr txBox="1"/>
              <p:nvPr/>
            </p:nvSpPr>
            <p:spPr>
              <a:xfrm>
                <a:off x="7191556" y="4470013"/>
                <a:ext cx="126638" cy="276999"/>
              </a:xfrm>
              <a:prstGeom prst="rect">
                <a:avLst/>
              </a:prstGeom>
              <a:noFill/>
            </p:spPr>
            <p:txBody>
              <a:bodyPr wrap="none" lIns="0" tIns="0" rIns="0" bIns="0" rtlCol="0">
                <a:spAutoFit/>
              </a:bodyPr>
              <a:lstStyle/>
              <a:p>
                <a:r>
                  <a:rPr lang="el-GR" b="1" dirty="0" smtClean="0">
                    <a:sym typeface="Symbol"/>
                  </a:rPr>
                  <a:t></a:t>
                </a:r>
                <a:endParaRPr lang="el-GR" b="1" dirty="0"/>
              </a:p>
            </p:txBody>
          </p:sp>
        </p:grpSp>
        <p:sp>
          <p:nvSpPr>
            <p:cNvPr id="40" name="TextBox 39"/>
            <p:cNvSpPr txBox="1"/>
            <p:nvPr/>
          </p:nvSpPr>
          <p:spPr>
            <a:xfrm>
              <a:off x="6103219" y="3489950"/>
              <a:ext cx="816249" cy="307777"/>
            </a:xfrm>
            <a:prstGeom prst="rect">
              <a:avLst/>
            </a:prstGeom>
            <a:noFill/>
          </p:spPr>
          <p:txBody>
            <a:bodyPr wrap="none" rtlCol="0">
              <a:spAutoFit/>
            </a:bodyPr>
            <a:lstStyle/>
            <a:p>
              <a:r>
                <a:rPr lang="el-GR" sz="1400" b="1" dirty="0" smtClean="0"/>
                <a:t>2.00 μ</a:t>
              </a:r>
              <a:r>
                <a:rPr lang="en-US" sz="1400" b="1" dirty="0" smtClean="0"/>
                <a:t>C</a:t>
              </a:r>
              <a:endParaRPr lang="el-GR" sz="1400" b="1" dirty="0"/>
            </a:p>
          </p:txBody>
        </p:sp>
        <p:sp>
          <p:nvSpPr>
            <p:cNvPr id="42" name="Oval 41"/>
            <p:cNvSpPr/>
            <p:nvPr/>
          </p:nvSpPr>
          <p:spPr bwMode="auto">
            <a:xfrm>
              <a:off x="5936563" y="2500359"/>
              <a:ext cx="274320" cy="274320"/>
            </a:xfrm>
            <a:prstGeom prst="ellipse">
              <a:avLst/>
            </a:prstGeom>
            <a:gradFill flip="none" rotWithShape="1">
              <a:gsLst>
                <a:gs pos="53000">
                  <a:schemeClr val="accent1">
                    <a:lumMod val="75000"/>
                    <a:lumOff val="25000"/>
                  </a:schemeClr>
                </a:gs>
                <a:gs pos="22000">
                  <a:srgbClr val="3399FF">
                    <a:tint val="44500"/>
                    <a:satMod val="160000"/>
                  </a:srgbClr>
                </a:gs>
                <a:gs pos="100000">
                  <a:srgbClr val="3399FF">
                    <a:tint val="23500"/>
                    <a:satMod val="160000"/>
                  </a:srgbClr>
                </a:gs>
              </a:gsLst>
              <a:path path="circl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43" name="TextBox 42"/>
            <p:cNvSpPr txBox="1"/>
            <p:nvPr/>
          </p:nvSpPr>
          <p:spPr>
            <a:xfrm>
              <a:off x="5995656" y="2499019"/>
              <a:ext cx="126638" cy="276999"/>
            </a:xfrm>
            <a:prstGeom prst="rect">
              <a:avLst/>
            </a:prstGeom>
            <a:noFill/>
          </p:spPr>
          <p:txBody>
            <a:bodyPr wrap="none" lIns="0" tIns="0" rIns="0" bIns="0" rtlCol="0">
              <a:spAutoFit/>
            </a:bodyPr>
            <a:lstStyle/>
            <a:p>
              <a:r>
                <a:rPr lang="el-GR" b="1" dirty="0" smtClean="0">
                  <a:sym typeface="Symbol"/>
                </a:rPr>
                <a:t></a:t>
              </a:r>
              <a:endParaRPr lang="el-GR" b="1" dirty="0"/>
            </a:p>
          </p:txBody>
        </p:sp>
        <p:sp>
          <p:nvSpPr>
            <p:cNvPr id="46" name="TextBox 45"/>
            <p:cNvSpPr txBox="1"/>
            <p:nvPr/>
          </p:nvSpPr>
          <p:spPr>
            <a:xfrm>
              <a:off x="6108139" y="2285534"/>
              <a:ext cx="881973" cy="307777"/>
            </a:xfrm>
            <a:prstGeom prst="rect">
              <a:avLst/>
            </a:prstGeom>
            <a:noFill/>
          </p:spPr>
          <p:txBody>
            <a:bodyPr wrap="none" rtlCol="0">
              <a:spAutoFit/>
            </a:bodyPr>
            <a:lstStyle/>
            <a:p>
              <a:r>
                <a:rPr lang="en-US" sz="1400" b="1" dirty="0" smtClean="0"/>
                <a:t>-6</a:t>
              </a:r>
              <a:r>
                <a:rPr lang="el-GR" sz="1400" b="1" dirty="0" smtClean="0"/>
                <a:t>.00 μ</a:t>
              </a:r>
              <a:r>
                <a:rPr lang="en-US" sz="1400" b="1" dirty="0" smtClean="0"/>
                <a:t>C</a:t>
              </a:r>
              <a:endParaRPr lang="el-GR" sz="1400" b="1" dirty="0"/>
            </a:p>
          </p:txBody>
        </p:sp>
        <p:cxnSp>
          <p:nvCxnSpPr>
            <p:cNvPr id="50" name="Straight Arrow Connector 49"/>
            <p:cNvCxnSpPr/>
            <p:nvPr/>
          </p:nvCxnSpPr>
          <p:spPr bwMode="auto">
            <a:xfrm>
              <a:off x="5707625" y="2654725"/>
              <a:ext cx="0" cy="1188720"/>
            </a:xfrm>
            <a:prstGeom prst="straightConnector1">
              <a:avLst/>
            </a:prstGeom>
            <a:solidFill>
              <a:schemeClr val="accent1"/>
            </a:solidFill>
            <a:ln w="9525" cap="flat" cmpd="sng" algn="ctr">
              <a:solidFill>
                <a:schemeClr val="tx1"/>
              </a:solidFill>
              <a:prstDash val="solid"/>
              <a:round/>
              <a:headEnd type="arrow" w="med" len="med"/>
              <a:tailEnd type="arrow" w="med" len="med"/>
            </a:ln>
            <a:effectLst/>
          </p:spPr>
        </p:cxnSp>
        <p:cxnSp>
          <p:nvCxnSpPr>
            <p:cNvPr id="52" name="Straight Connector 51"/>
            <p:cNvCxnSpPr/>
            <p:nvPr/>
          </p:nvCxnSpPr>
          <p:spPr bwMode="auto">
            <a:xfrm flipH="1">
              <a:off x="5545391" y="2654726"/>
              <a:ext cx="32446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flipH="1">
              <a:off x="5550311" y="3839486"/>
              <a:ext cx="32446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4" name="TextBox 53"/>
            <p:cNvSpPr txBox="1"/>
            <p:nvPr/>
          </p:nvSpPr>
          <p:spPr>
            <a:xfrm>
              <a:off x="5383474" y="3072114"/>
              <a:ext cx="557845" cy="307777"/>
            </a:xfrm>
            <a:prstGeom prst="rect">
              <a:avLst/>
            </a:prstGeom>
            <a:solidFill>
              <a:schemeClr val="bg1"/>
            </a:solidFill>
          </p:spPr>
          <p:txBody>
            <a:bodyPr wrap="none" lIns="0" rIns="0" rtlCol="0">
              <a:spAutoFit/>
            </a:bodyPr>
            <a:lstStyle/>
            <a:p>
              <a:r>
                <a:rPr lang="en-US" sz="1400" b="1" dirty="0" smtClean="0"/>
                <a:t>3</a:t>
              </a:r>
              <a:r>
                <a:rPr lang="el-GR" sz="1400" b="1" dirty="0" smtClean="0"/>
                <a:t>.00 </a:t>
              </a:r>
              <a:r>
                <a:rPr lang="en-US" sz="1400" b="1" dirty="0" smtClean="0"/>
                <a:t>m</a:t>
              </a:r>
              <a:endParaRPr lang="el-GR" sz="1400" b="1" dirty="0"/>
            </a:p>
          </p:txBody>
        </p:sp>
        <p:sp>
          <p:nvSpPr>
            <p:cNvPr id="57" name="TextBox 56"/>
            <p:cNvSpPr txBox="1"/>
            <p:nvPr/>
          </p:nvSpPr>
          <p:spPr>
            <a:xfrm>
              <a:off x="5853229" y="1740324"/>
              <a:ext cx="440987" cy="338554"/>
            </a:xfrm>
            <a:prstGeom prst="rect">
              <a:avLst/>
            </a:prstGeom>
            <a:noFill/>
          </p:spPr>
          <p:txBody>
            <a:bodyPr wrap="square" rtlCol="0">
              <a:spAutoFit/>
            </a:bodyPr>
            <a:lstStyle/>
            <a:p>
              <a:pPr algn="ctr"/>
              <a:r>
                <a:rPr lang="en-US" sz="1600" dirty="0" smtClean="0"/>
                <a:t>y</a:t>
              </a:r>
              <a:endParaRPr lang="el-GR" sz="1600" dirty="0"/>
            </a:p>
          </p:txBody>
        </p:sp>
        <p:sp>
          <p:nvSpPr>
            <p:cNvPr id="60" name="TextBox 59"/>
            <p:cNvSpPr txBox="1"/>
            <p:nvPr/>
          </p:nvSpPr>
          <p:spPr>
            <a:xfrm>
              <a:off x="8394866" y="3672694"/>
              <a:ext cx="440987" cy="338554"/>
            </a:xfrm>
            <a:prstGeom prst="rect">
              <a:avLst/>
            </a:prstGeom>
            <a:noFill/>
          </p:spPr>
          <p:txBody>
            <a:bodyPr wrap="square" rtlCol="0">
              <a:spAutoFit/>
            </a:bodyPr>
            <a:lstStyle/>
            <a:p>
              <a:pPr algn="ctr"/>
              <a:r>
                <a:rPr lang="en-US" sz="1600" dirty="0" smtClean="0"/>
                <a:t>x</a:t>
              </a:r>
              <a:endParaRPr lang="el-GR" sz="1600" dirty="0"/>
            </a:p>
          </p:txBody>
        </p:sp>
        <p:sp>
          <p:nvSpPr>
            <p:cNvPr id="61" name="Oval 60"/>
            <p:cNvSpPr/>
            <p:nvPr/>
          </p:nvSpPr>
          <p:spPr bwMode="auto">
            <a:xfrm>
              <a:off x="7905137" y="3794775"/>
              <a:ext cx="91440" cy="9144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62" name="Straight Connector 61"/>
            <p:cNvCxnSpPr/>
            <p:nvPr/>
          </p:nvCxnSpPr>
          <p:spPr bwMode="auto">
            <a:xfrm rot="16200000" flipH="1">
              <a:off x="5901659" y="4193475"/>
              <a:ext cx="32446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rot="16200000" flipH="1">
              <a:off x="7823819" y="4183647"/>
              <a:ext cx="32446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Arrow Connector 63"/>
            <p:cNvCxnSpPr/>
            <p:nvPr/>
          </p:nvCxnSpPr>
          <p:spPr bwMode="auto">
            <a:xfrm rot="5400000">
              <a:off x="7015952" y="3296771"/>
              <a:ext cx="0" cy="1920240"/>
            </a:xfrm>
            <a:prstGeom prst="straightConnector1">
              <a:avLst/>
            </a:prstGeom>
            <a:solidFill>
              <a:schemeClr val="accent1"/>
            </a:solidFill>
            <a:ln w="9525" cap="flat" cmpd="sng" algn="ctr">
              <a:solidFill>
                <a:schemeClr val="tx1"/>
              </a:solidFill>
              <a:prstDash val="solid"/>
              <a:round/>
              <a:headEnd type="arrow" w="med" len="med"/>
              <a:tailEnd type="arrow" w="med" len="med"/>
            </a:ln>
            <a:effectLst/>
          </p:spPr>
        </p:cxnSp>
        <p:sp>
          <p:nvSpPr>
            <p:cNvPr id="65" name="TextBox 64"/>
            <p:cNvSpPr txBox="1"/>
            <p:nvPr/>
          </p:nvSpPr>
          <p:spPr>
            <a:xfrm>
              <a:off x="6762600" y="4109420"/>
              <a:ext cx="742511" cy="307777"/>
            </a:xfrm>
            <a:prstGeom prst="rect">
              <a:avLst/>
            </a:prstGeom>
            <a:solidFill>
              <a:schemeClr val="bg1"/>
            </a:solidFill>
          </p:spPr>
          <p:txBody>
            <a:bodyPr wrap="none" lIns="91440" rIns="91440" rtlCol="0">
              <a:spAutoFit/>
            </a:bodyPr>
            <a:lstStyle/>
            <a:p>
              <a:r>
                <a:rPr lang="en-US" sz="1400" b="1" dirty="0" smtClean="0"/>
                <a:t>4</a:t>
              </a:r>
              <a:r>
                <a:rPr lang="el-GR" sz="1400" b="1" dirty="0" smtClean="0"/>
                <a:t>.00 </a:t>
              </a:r>
              <a:r>
                <a:rPr lang="en-US" sz="1400" b="1" dirty="0" smtClean="0"/>
                <a:t>m</a:t>
              </a:r>
              <a:endParaRPr lang="el-GR" sz="1400" b="1" dirty="0"/>
            </a:p>
          </p:txBody>
        </p:sp>
        <p:grpSp>
          <p:nvGrpSpPr>
            <p:cNvPr id="34" name="Group 36"/>
            <p:cNvGrpSpPr/>
            <p:nvPr/>
          </p:nvGrpSpPr>
          <p:grpSpPr>
            <a:xfrm>
              <a:off x="7843975" y="3708391"/>
              <a:ext cx="274320" cy="276999"/>
              <a:chOff x="7117715" y="4470013"/>
              <a:chExt cx="274320" cy="276999"/>
            </a:xfrm>
          </p:grpSpPr>
          <p:sp>
            <p:nvSpPr>
              <p:cNvPr id="35" name="Oval 34"/>
              <p:cNvSpPr/>
              <p:nvPr/>
            </p:nvSpPr>
            <p:spPr bwMode="auto">
              <a:xfrm>
                <a:off x="7117715" y="4471353"/>
                <a:ext cx="274320" cy="274320"/>
              </a:xfrm>
              <a:prstGeom prst="ellipse">
                <a:avLst/>
              </a:prstGeom>
              <a:gradFill>
                <a:gsLst>
                  <a:gs pos="56000">
                    <a:srgbClr val="EB562D"/>
                  </a:gs>
                  <a:gs pos="18000">
                    <a:srgbClr val="E6AE70"/>
                  </a:gs>
                  <a:gs pos="100000">
                    <a:srgbClr val="EB562D">
                      <a:tint val="23500"/>
                      <a:satMod val="160000"/>
                    </a:srgbClr>
                  </a:gs>
                </a:gsLst>
                <a:path path="circle">
                  <a:fillToRect l="50000" t="50000" r="50000" b="50000"/>
                </a:path>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6" name="TextBox 35"/>
              <p:cNvSpPr txBox="1"/>
              <p:nvPr/>
            </p:nvSpPr>
            <p:spPr>
              <a:xfrm>
                <a:off x="7191556" y="4470013"/>
                <a:ext cx="126638" cy="276999"/>
              </a:xfrm>
              <a:prstGeom prst="rect">
                <a:avLst/>
              </a:prstGeom>
              <a:noFill/>
            </p:spPr>
            <p:txBody>
              <a:bodyPr wrap="none" lIns="0" tIns="0" rIns="0" bIns="0" rtlCol="0">
                <a:spAutoFit/>
              </a:bodyPr>
              <a:lstStyle/>
              <a:p>
                <a:r>
                  <a:rPr lang="el-GR" b="1" dirty="0" smtClean="0">
                    <a:sym typeface="Symbol"/>
                  </a:rPr>
                  <a:t></a:t>
                </a:r>
                <a:endParaRPr lang="el-GR" b="1" dirty="0"/>
              </a:p>
            </p:txBody>
          </p:sp>
        </p:grpSp>
        <p:sp>
          <p:nvSpPr>
            <p:cNvPr id="37" name="TextBox 36"/>
            <p:cNvSpPr txBox="1"/>
            <p:nvPr/>
          </p:nvSpPr>
          <p:spPr>
            <a:xfrm>
              <a:off x="7730419" y="3494870"/>
              <a:ext cx="816249" cy="307777"/>
            </a:xfrm>
            <a:prstGeom prst="rect">
              <a:avLst/>
            </a:prstGeom>
            <a:noFill/>
          </p:spPr>
          <p:txBody>
            <a:bodyPr wrap="none" rtlCol="0">
              <a:spAutoFit/>
            </a:bodyPr>
            <a:lstStyle/>
            <a:p>
              <a:r>
                <a:rPr lang="el-GR" sz="1400" b="1" dirty="0" smtClean="0"/>
                <a:t>3.00 μ</a:t>
              </a:r>
              <a:r>
                <a:rPr lang="en-US" sz="1400" b="1" dirty="0" smtClean="0"/>
                <a:t>C</a:t>
              </a:r>
              <a:endParaRPr lang="el-GR" sz="1400" b="1" dirty="0"/>
            </a:p>
          </p:txBody>
        </p:sp>
      </p:grpSp>
      <p:graphicFrame>
        <p:nvGraphicFramePr>
          <p:cNvPr id="75782" name="Object 6"/>
          <p:cNvGraphicFramePr>
            <a:graphicFrameLocks noChangeAspect="1"/>
          </p:cNvGraphicFramePr>
          <p:nvPr/>
        </p:nvGraphicFramePr>
        <p:xfrm>
          <a:off x="818944" y="4190897"/>
          <a:ext cx="1976438" cy="403225"/>
        </p:xfrm>
        <a:graphic>
          <a:graphicData uri="http://schemas.openxmlformats.org/presentationml/2006/ole">
            <p:oleObj spid="_x0000_s75782" name="Equation" r:id="rId5" imgW="1117440" imgH="228600" progId="Equation.3">
              <p:embed/>
            </p:oleObj>
          </a:graphicData>
        </a:graphic>
      </p:graphicFrame>
      <p:sp>
        <p:nvSpPr>
          <p:cNvPr id="44" name="Rectangle 3"/>
          <p:cNvSpPr>
            <a:spLocks noGrp="1" noChangeArrowheads="1"/>
          </p:cNvSpPr>
          <p:nvPr>
            <p:ph idx="1"/>
          </p:nvPr>
        </p:nvSpPr>
        <p:spPr>
          <a:xfrm>
            <a:off x="304797" y="4859592"/>
            <a:ext cx="8647474" cy="1523494"/>
          </a:xfrm>
        </p:spPr>
        <p:txBody>
          <a:bodyPr wrap="square">
            <a:spAutoFit/>
          </a:bodyPr>
          <a:lstStyle/>
          <a:p>
            <a:pPr marL="0" indent="0">
              <a:lnSpc>
                <a:spcPct val="100000"/>
              </a:lnSpc>
            </a:pPr>
            <a:r>
              <a:rPr lang="el-GR" sz="1800" dirty="0" smtClean="0">
                <a:solidFill>
                  <a:srgbClr val="000000"/>
                </a:solidFill>
              </a:rPr>
              <a:t>Το γεγονός ότι η δυναμική ενέργεια του συστήματος των τριών φορτίων είναι </a:t>
            </a:r>
            <a:r>
              <a:rPr lang="el-GR" sz="1800" u="sng" dirty="0" smtClean="0">
                <a:solidFill>
                  <a:srgbClr val="000000"/>
                </a:solidFill>
              </a:rPr>
              <a:t>αρνητική</a:t>
            </a:r>
            <a:r>
              <a:rPr lang="el-GR" sz="1800" dirty="0" smtClean="0">
                <a:solidFill>
                  <a:srgbClr val="000000"/>
                </a:solidFill>
              </a:rPr>
              <a:t>, σημαίνει ότι για να διαλυθεί το σύστημα των τριών φορτίων, δηλαδή, να απομακρυνθούν τα τρία φορτία σε μεγάλη απόσταση (στο άπειρο) θα πρέπει να δαπανήσουμε ενέργεια. </a:t>
            </a:r>
          </a:p>
          <a:p>
            <a:pPr marL="0" indent="0">
              <a:lnSpc>
                <a:spcPct val="100000"/>
              </a:lnSpc>
            </a:pPr>
            <a:r>
              <a:rPr lang="el-GR" sz="1800" dirty="0" smtClean="0">
                <a:solidFill>
                  <a:srgbClr val="000000"/>
                </a:solidFill>
              </a:rPr>
              <a:t>Το σύστημα των τριών φορτίων είναι ένα </a:t>
            </a:r>
            <a:r>
              <a:rPr lang="el-GR" sz="1800" dirty="0" smtClean="0">
                <a:solidFill>
                  <a:srgbClr val="002060"/>
                </a:solidFill>
                <a:effectLst>
                  <a:outerShdw blurRad="38100" dist="38100" dir="2700000" algn="tl">
                    <a:srgbClr val="000000">
                      <a:alpha val="43137"/>
                    </a:srgbClr>
                  </a:outerShdw>
                </a:effectLst>
              </a:rPr>
              <a:t>ευσταθές (σταθερό) σύστημα</a:t>
            </a:r>
            <a:endParaRPr lang="en-US" sz="1800" dirty="0" smtClean="0">
              <a:solidFill>
                <a:srgbClr val="00206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68">
                                            <p:txEl>
                                              <p:pRg st="0" end="0"/>
                                            </p:txEl>
                                          </p:spTgt>
                                        </p:tgtEl>
                                        <p:attrNameLst>
                                          <p:attrName>style.visibility</p:attrName>
                                        </p:attrNameLst>
                                      </p:cBhvr>
                                      <p:to>
                                        <p:strVal val="visible"/>
                                      </p:to>
                                    </p:set>
                                    <p:animEffect transition="in" filter="blinds(horizontal)">
                                      <p:cBhvr>
                                        <p:cTn id="11" dur="500"/>
                                        <p:tgtEl>
                                          <p:spTgt spid="68">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74755"/>
                                        </p:tgtEl>
                                        <p:attrNameLst>
                                          <p:attrName>style.visibility</p:attrName>
                                        </p:attrNameLst>
                                      </p:cBhvr>
                                      <p:to>
                                        <p:strVal val="visible"/>
                                      </p:to>
                                    </p:set>
                                    <p:animEffect transition="in" filter="blinds(horizontal)">
                                      <p:cBhvr>
                                        <p:cTn id="15" dur="500"/>
                                        <p:tgtEl>
                                          <p:spTgt spid="7475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9">
                                            <p:txEl>
                                              <p:pRg st="0" end="0"/>
                                            </p:txEl>
                                          </p:spTgt>
                                        </p:tgtEl>
                                        <p:attrNameLst>
                                          <p:attrName>style.visibility</p:attrName>
                                        </p:attrNameLst>
                                      </p:cBhvr>
                                      <p:to>
                                        <p:strVal val="visible"/>
                                      </p:to>
                                    </p:set>
                                    <p:animEffect transition="in" filter="blinds(horizontal)">
                                      <p:cBhvr>
                                        <p:cTn id="20" dur="500"/>
                                        <p:tgtEl>
                                          <p:spTgt spid="69">
                                            <p:txEl>
                                              <p:pRg st="0" end="0"/>
                                            </p:txEl>
                                          </p:spTgt>
                                        </p:tgtEl>
                                      </p:cBhvr>
                                    </p:animEffect>
                                  </p:childTnLst>
                                </p:cTn>
                              </p:par>
                            </p:childTnLst>
                          </p:cTn>
                        </p:par>
                        <p:par>
                          <p:cTn id="21" fill="hold">
                            <p:stCondLst>
                              <p:cond delay="500"/>
                            </p:stCondLst>
                            <p:childTnLst>
                              <p:par>
                                <p:cTn id="22" presetID="3" presetClass="entr" presetSubtype="10" fill="hold" nodeType="afterEffect">
                                  <p:stCondLst>
                                    <p:cond delay="0"/>
                                  </p:stCondLst>
                                  <p:childTnLst>
                                    <p:set>
                                      <p:cBhvr>
                                        <p:cTn id="23" dur="1" fill="hold">
                                          <p:stCondLst>
                                            <p:cond delay="0"/>
                                          </p:stCondLst>
                                        </p:cTn>
                                        <p:tgtEl>
                                          <p:spTgt spid="74758"/>
                                        </p:tgtEl>
                                        <p:attrNameLst>
                                          <p:attrName>style.visibility</p:attrName>
                                        </p:attrNameLst>
                                      </p:cBhvr>
                                      <p:to>
                                        <p:strVal val="visible"/>
                                      </p:to>
                                    </p:set>
                                    <p:animEffect transition="in" filter="blinds(horizontal)">
                                      <p:cBhvr>
                                        <p:cTn id="24" dur="500"/>
                                        <p:tgtEl>
                                          <p:spTgt spid="74758"/>
                                        </p:tgtEl>
                                      </p:cBhvr>
                                    </p:animEffect>
                                  </p:childTnLst>
                                </p:cTn>
                              </p:par>
                            </p:childTnLst>
                          </p:cTn>
                        </p:par>
                        <p:par>
                          <p:cTn id="25" fill="hold">
                            <p:stCondLst>
                              <p:cond delay="1000"/>
                            </p:stCondLst>
                            <p:childTnLst>
                              <p:par>
                                <p:cTn id="26" presetID="3" presetClass="entr" presetSubtype="10" fill="hold" nodeType="afterEffect">
                                  <p:stCondLst>
                                    <p:cond delay="0"/>
                                  </p:stCondLst>
                                  <p:childTnLst>
                                    <p:set>
                                      <p:cBhvr>
                                        <p:cTn id="27" dur="1" fill="hold">
                                          <p:stCondLst>
                                            <p:cond delay="0"/>
                                          </p:stCondLst>
                                        </p:cTn>
                                        <p:tgtEl>
                                          <p:spTgt spid="75782"/>
                                        </p:tgtEl>
                                        <p:attrNameLst>
                                          <p:attrName>style.visibility</p:attrName>
                                        </p:attrNameLst>
                                      </p:cBhvr>
                                      <p:to>
                                        <p:strVal val="visible"/>
                                      </p:to>
                                    </p:set>
                                    <p:animEffect transition="in" filter="blinds(horizontal)">
                                      <p:cBhvr>
                                        <p:cTn id="28" dur="500"/>
                                        <p:tgtEl>
                                          <p:spTgt spid="75782"/>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44">
                                            <p:txEl>
                                              <p:pRg st="0" end="0"/>
                                            </p:txEl>
                                          </p:spTgt>
                                        </p:tgtEl>
                                        <p:attrNameLst>
                                          <p:attrName>style.visibility</p:attrName>
                                        </p:attrNameLst>
                                      </p:cBhvr>
                                      <p:to>
                                        <p:strVal val="visible"/>
                                      </p:to>
                                    </p:set>
                                    <p:animEffect transition="in" filter="blinds(horizontal)">
                                      <p:cBhvr>
                                        <p:cTn id="33" dur="500"/>
                                        <p:tgtEl>
                                          <p:spTgt spid="4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44">
                                            <p:txEl>
                                              <p:pRg st="1" end="1"/>
                                            </p:txEl>
                                          </p:spTgt>
                                        </p:tgtEl>
                                        <p:attrNameLst>
                                          <p:attrName>style.visibility</p:attrName>
                                        </p:attrNameLst>
                                      </p:cBhvr>
                                      <p:to>
                                        <p:strVal val="visible"/>
                                      </p:to>
                                    </p:set>
                                    <p:animEffect transition="in" filter="blinds(horizontal)">
                                      <p:cBhvr>
                                        <p:cTn id="38" dur="500"/>
                                        <p:tgtEl>
                                          <p:spTgt spid="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68" grpId="0" build="p"/>
      <p:bldP spid="69" grpId="0" build="p"/>
      <p:bldP spid="4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dirty="0" err="1" smtClean="0">
                <a:solidFill>
                  <a:srgbClr val="0D3857"/>
                </a:solidFill>
              </a:rPr>
              <a:t>Ηλεκτρικό</a:t>
            </a:r>
            <a:r>
              <a:rPr lang="en-US" dirty="0" smtClean="0">
                <a:solidFill>
                  <a:srgbClr val="0D3857"/>
                </a:solidFill>
              </a:rPr>
              <a:t> </a:t>
            </a:r>
            <a:r>
              <a:rPr lang="en-US" dirty="0" err="1" smtClean="0">
                <a:solidFill>
                  <a:srgbClr val="0D3857"/>
                </a:solidFill>
              </a:rPr>
              <a:t>δυναμικό</a:t>
            </a:r>
            <a:r>
              <a:rPr lang="en-US" dirty="0" smtClean="0">
                <a:solidFill>
                  <a:srgbClr val="0D3857"/>
                </a:solidFill>
              </a:rPr>
              <a:t> </a:t>
            </a:r>
            <a:r>
              <a:rPr lang="en-US" dirty="0" err="1" smtClean="0">
                <a:solidFill>
                  <a:srgbClr val="0D3857"/>
                </a:solidFill>
              </a:rPr>
              <a:t>συνεχούς</a:t>
            </a:r>
            <a:r>
              <a:rPr lang="en-US" dirty="0" smtClean="0">
                <a:solidFill>
                  <a:srgbClr val="0D3857"/>
                </a:solidFill>
              </a:rPr>
              <a:t> </a:t>
            </a:r>
            <a:r>
              <a:rPr lang="en-US" dirty="0" err="1" smtClean="0">
                <a:solidFill>
                  <a:srgbClr val="0D3857"/>
                </a:solidFill>
              </a:rPr>
              <a:t>κατανομής</a:t>
            </a:r>
            <a:r>
              <a:rPr lang="en-US" dirty="0" smtClean="0">
                <a:solidFill>
                  <a:srgbClr val="0D3857"/>
                </a:solidFill>
              </a:rPr>
              <a:t> </a:t>
            </a:r>
            <a:r>
              <a:rPr lang="en-US" dirty="0" err="1" smtClean="0">
                <a:solidFill>
                  <a:srgbClr val="0D3857"/>
                </a:solidFill>
              </a:rPr>
              <a:t>φορτίου</a:t>
            </a:r>
            <a:endParaRPr lang="en-US" dirty="0" smtClean="0">
              <a:solidFill>
                <a:srgbClr val="0D3857"/>
              </a:solidFill>
            </a:endParaRPr>
          </a:p>
        </p:txBody>
      </p:sp>
      <p:sp>
        <p:nvSpPr>
          <p:cNvPr id="13316" name="Rectangle 3"/>
          <p:cNvSpPr>
            <a:spLocks noGrp="1" noChangeArrowheads="1"/>
          </p:cNvSpPr>
          <p:nvPr>
            <p:ph sz="half" idx="1"/>
          </p:nvPr>
        </p:nvSpPr>
        <p:spPr>
          <a:xfrm>
            <a:off x="353961" y="1691148"/>
            <a:ext cx="5132439" cy="1769715"/>
          </a:xfrm>
        </p:spPr>
        <p:txBody>
          <a:bodyPr wrap="square">
            <a:spAutoFit/>
          </a:bodyPr>
          <a:lstStyle/>
          <a:p>
            <a:pPr marL="1430338" indent="-1430338" defTabSz="234950">
              <a:lnSpc>
                <a:spcPct val="100000"/>
              </a:lnSpc>
              <a:spcBef>
                <a:spcPts val="2400"/>
              </a:spcBef>
            </a:pPr>
            <a:r>
              <a:rPr lang="en-US" sz="1800" dirty="0" err="1" smtClean="0">
                <a:solidFill>
                  <a:srgbClr val="002060"/>
                </a:solidFill>
                <a:effectLst>
                  <a:outerShdw blurRad="38100" dist="38100" dir="2700000" algn="tl">
                    <a:srgbClr val="000000">
                      <a:alpha val="43137"/>
                    </a:srgbClr>
                  </a:outerShdw>
                </a:effectLst>
              </a:rPr>
              <a:t>Μέθοδος</a:t>
            </a:r>
            <a:r>
              <a:rPr lang="en-US" sz="1800" dirty="0" smtClean="0">
                <a:solidFill>
                  <a:srgbClr val="002060"/>
                </a:solidFill>
                <a:effectLst>
                  <a:outerShdw blurRad="38100" dist="38100" dir="2700000" algn="tl">
                    <a:srgbClr val="000000">
                      <a:alpha val="43137"/>
                    </a:srgbClr>
                  </a:outerShdw>
                </a:effectLst>
              </a:rPr>
              <a:t> 1</a:t>
            </a:r>
            <a:r>
              <a:rPr lang="el-GR" sz="1800" baseline="30000" dirty="0" smtClean="0">
                <a:solidFill>
                  <a:srgbClr val="002060"/>
                </a:solidFill>
                <a:effectLst>
                  <a:outerShdw blurRad="38100" dist="38100" dir="2700000" algn="tl">
                    <a:srgbClr val="000000">
                      <a:alpha val="43137"/>
                    </a:srgbClr>
                  </a:outerShdw>
                </a:effectLst>
              </a:rPr>
              <a:t>η</a:t>
            </a:r>
            <a:r>
              <a:rPr lang="el-GR" sz="1800" dirty="0" smtClean="0">
                <a:solidFill>
                  <a:srgbClr val="002060"/>
                </a:solidFill>
                <a:effectLst>
                  <a:outerShdw blurRad="38100" dist="38100" dir="2700000" algn="tl">
                    <a:srgbClr val="000000">
                      <a:alpha val="43137"/>
                    </a:srgbClr>
                  </a:outerShdw>
                </a:effectLst>
              </a:rPr>
              <a:t> </a:t>
            </a:r>
            <a:r>
              <a:rPr lang="en-US" sz="1800" dirty="0" smtClean="0">
                <a:solidFill>
                  <a:srgbClr val="002060"/>
                </a:solidFill>
                <a:effectLst>
                  <a:outerShdw blurRad="38100" dist="38100" dir="2700000" algn="tl">
                    <a:srgbClr val="000000">
                      <a:alpha val="43137"/>
                    </a:srgbClr>
                  </a:outerShdw>
                </a:effectLst>
              </a:rPr>
              <a:t>:</a:t>
            </a:r>
            <a:r>
              <a:rPr lang="el-GR" sz="1800" dirty="0" smtClean="0">
                <a:solidFill>
                  <a:srgbClr val="002060"/>
                </a:solidFill>
                <a:effectLst>
                  <a:outerShdw blurRad="38100" dist="38100" dir="2700000" algn="tl">
                    <a:srgbClr val="000000">
                      <a:alpha val="43137"/>
                    </a:srgbClr>
                  </a:outerShdw>
                </a:effectLst>
              </a:rPr>
              <a:t>	Αν η</a:t>
            </a:r>
            <a:r>
              <a:rPr lang="en-US" sz="1800" dirty="0" smtClean="0">
                <a:solidFill>
                  <a:srgbClr val="002060"/>
                </a:solidFill>
                <a:effectLst>
                  <a:outerShdw blurRad="38100" dist="38100" dir="2700000" algn="tl">
                    <a:srgbClr val="000000">
                      <a:alpha val="43137"/>
                    </a:srgbClr>
                  </a:outerShdw>
                </a:effectLst>
              </a:rPr>
              <a:t> </a:t>
            </a:r>
            <a:r>
              <a:rPr lang="en-US" sz="1800" dirty="0" err="1" smtClean="0">
                <a:solidFill>
                  <a:srgbClr val="002060"/>
                </a:solidFill>
                <a:effectLst>
                  <a:outerShdw blurRad="38100" dist="38100" dir="2700000" algn="tl">
                    <a:srgbClr val="000000">
                      <a:alpha val="43137"/>
                    </a:srgbClr>
                  </a:outerShdw>
                </a:effectLst>
              </a:rPr>
              <a:t>κατανομή</a:t>
            </a:r>
            <a:r>
              <a:rPr lang="en-US" sz="1800" dirty="0" smtClean="0">
                <a:solidFill>
                  <a:srgbClr val="002060"/>
                </a:solidFill>
                <a:effectLst>
                  <a:outerShdw blurRad="38100" dist="38100" dir="2700000" algn="tl">
                    <a:srgbClr val="000000">
                      <a:alpha val="43137"/>
                    </a:srgbClr>
                  </a:outerShdw>
                </a:effectLst>
              </a:rPr>
              <a:t> </a:t>
            </a:r>
            <a:r>
              <a:rPr lang="en-US" sz="1800" dirty="0" err="1" smtClean="0">
                <a:solidFill>
                  <a:srgbClr val="002060"/>
                </a:solidFill>
                <a:effectLst>
                  <a:outerShdw blurRad="38100" dist="38100" dir="2700000" algn="tl">
                    <a:srgbClr val="000000">
                      <a:alpha val="43137"/>
                    </a:srgbClr>
                  </a:outerShdw>
                </a:effectLst>
              </a:rPr>
              <a:t>φορτίου</a:t>
            </a:r>
            <a:r>
              <a:rPr lang="en-US" sz="1800" dirty="0" smtClean="0">
                <a:solidFill>
                  <a:srgbClr val="002060"/>
                </a:solidFill>
                <a:effectLst>
                  <a:outerShdw blurRad="38100" dist="38100" dir="2700000" algn="tl">
                    <a:srgbClr val="000000">
                      <a:alpha val="43137"/>
                    </a:srgbClr>
                  </a:outerShdw>
                </a:effectLst>
              </a:rPr>
              <a:t> </a:t>
            </a:r>
            <a:r>
              <a:rPr lang="en-US" sz="1800" dirty="0" err="1" smtClean="0">
                <a:solidFill>
                  <a:srgbClr val="002060"/>
                </a:solidFill>
                <a:effectLst>
                  <a:outerShdw blurRad="38100" dist="38100" dir="2700000" algn="tl">
                    <a:srgbClr val="000000">
                      <a:alpha val="43137"/>
                    </a:srgbClr>
                  </a:outerShdw>
                </a:effectLst>
              </a:rPr>
              <a:t>είναι</a:t>
            </a:r>
            <a:r>
              <a:rPr lang="en-US" sz="1800" dirty="0" smtClean="0">
                <a:solidFill>
                  <a:srgbClr val="002060"/>
                </a:solidFill>
                <a:effectLst>
                  <a:outerShdw blurRad="38100" dist="38100" dir="2700000" algn="tl">
                    <a:srgbClr val="000000">
                      <a:alpha val="43137"/>
                    </a:srgbClr>
                  </a:outerShdw>
                </a:effectLst>
              </a:rPr>
              <a:t> </a:t>
            </a:r>
            <a:r>
              <a:rPr lang="en-US" sz="1800" dirty="0" err="1" smtClean="0">
                <a:solidFill>
                  <a:srgbClr val="002060"/>
                </a:solidFill>
                <a:effectLst>
                  <a:outerShdw blurRad="38100" dist="38100" dir="2700000" algn="tl">
                    <a:srgbClr val="000000">
                      <a:alpha val="43137"/>
                    </a:srgbClr>
                  </a:outerShdw>
                </a:effectLst>
              </a:rPr>
              <a:t>γνωστή</a:t>
            </a:r>
            <a:r>
              <a:rPr lang="en-US" sz="1800" dirty="0" smtClean="0">
                <a:solidFill>
                  <a:srgbClr val="002060"/>
                </a:solidFill>
                <a:effectLst>
                  <a:outerShdw blurRad="38100" dist="38100" dir="2700000" algn="tl">
                    <a:srgbClr val="000000">
                      <a:alpha val="43137"/>
                    </a:srgbClr>
                  </a:outerShdw>
                </a:effectLst>
              </a:rPr>
              <a:t>.</a:t>
            </a:r>
          </a:p>
          <a:p>
            <a:pPr marL="58738" indent="0">
              <a:lnSpc>
                <a:spcPct val="100000"/>
              </a:lnSpc>
              <a:spcBef>
                <a:spcPts val="1800"/>
              </a:spcBef>
            </a:pPr>
            <a:r>
              <a:rPr lang="en-US" sz="1800" dirty="0" err="1" smtClean="0">
                <a:solidFill>
                  <a:srgbClr val="000000"/>
                </a:solidFill>
              </a:rPr>
              <a:t>Θεωρούμε</a:t>
            </a:r>
            <a:r>
              <a:rPr lang="en-US" sz="1800" dirty="0" smtClean="0">
                <a:solidFill>
                  <a:srgbClr val="000000"/>
                </a:solidFill>
              </a:rPr>
              <a:t> </a:t>
            </a:r>
            <a:r>
              <a:rPr lang="el-GR" sz="1800" dirty="0" smtClean="0">
                <a:solidFill>
                  <a:srgbClr val="000000"/>
                </a:solidFill>
              </a:rPr>
              <a:t>ένα μικρό </a:t>
            </a:r>
            <a:r>
              <a:rPr lang="en-US" sz="1800" dirty="0" err="1" smtClean="0">
                <a:solidFill>
                  <a:srgbClr val="000000"/>
                </a:solidFill>
              </a:rPr>
              <a:t>στοιχειώδες</a:t>
            </a:r>
            <a:r>
              <a:rPr lang="en-US" sz="1800" dirty="0" smtClean="0">
                <a:solidFill>
                  <a:srgbClr val="000000"/>
                </a:solidFill>
              </a:rPr>
              <a:t> </a:t>
            </a:r>
            <a:r>
              <a:rPr lang="en-US" sz="1800" dirty="0" err="1" smtClean="0">
                <a:solidFill>
                  <a:srgbClr val="000000"/>
                </a:solidFill>
              </a:rPr>
              <a:t>φορτίο</a:t>
            </a:r>
            <a:r>
              <a:rPr lang="en-US" sz="1800" dirty="0" smtClean="0">
                <a:solidFill>
                  <a:srgbClr val="000000"/>
                </a:solidFill>
              </a:rPr>
              <a:t> </a:t>
            </a:r>
            <a:r>
              <a:rPr lang="en-US" sz="1800" i="1" dirty="0" err="1" smtClean="0">
                <a:solidFill>
                  <a:srgbClr val="000000"/>
                </a:solidFill>
              </a:rPr>
              <a:t>dq</a:t>
            </a:r>
            <a:r>
              <a:rPr lang="el-GR" sz="1800" i="1" dirty="0" smtClean="0">
                <a:solidFill>
                  <a:srgbClr val="000000"/>
                </a:solidFill>
              </a:rPr>
              <a:t>.</a:t>
            </a:r>
            <a:endParaRPr lang="en-US" sz="1800" i="1" dirty="0" smtClean="0">
              <a:solidFill>
                <a:srgbClr val="000000"/>
              </a:solidFill>
            </a:endParaRPr>
          </a:p>
          <a:p>
            <a:pPr marL="58738" indent="0">
              <a:lnSpc>
                <a:spcPct val="100000"/>
              </a:lnSpc>
              <a:spcBef>
                <a:spcPts val="1200"/>
              </a:spcBef>
            </a:pP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δυναμικό</a:t>
            </a:r>
            <a:r>
              <a:rPr lang="en-US" sz="1800" dirty="0" smtClean="0">
                <a:solidFill>
                  <a:srgbClr val="000000"/>
                </a:solidFill>
              </a:rPr>
              <a:t> </a:t>
            </a:r>
            <a:r>
              <a:rPr lang="en-US" sz="1800" dirty="0" err="1" smtClean="0">
                <a:solidFill>
                  <a:srgbClr val="000000"/>
                </a:solidFill>
              </a:rPr>
              <a:t>σε</a:t>
            </a:r>
            <a:r>
              <a:rPr lang="en-US" sz="1800" dirty="0" smtClean="0">
                <a:solidFill>
                  <a:srgbClr val="000000"/>
                </a:solidFill>
              </a:rPr>
              <a:t> </a:t>
            </a:r>
            <a:r>
              <a:rPr lang="en-US" sz="1800" dirty="0" err="1" smtClean="0">
                <a:solidFill>
                  <a:srgbClr val="000000"/>
                </a:solidFill>
              </a:rPr>
              <a:t>οποιοδήποτε</a:t>
            </a:r>
            <a:r>
              <a:rPr lang="en-US" sz="1800" dirty="0" smtClean="0">
                <a:solidFill>
                  <a:srgbClr val="000000"/>
                </a:solidFill>
              </a:rPr>
              <a:t> </a:t>
            </a:r>
            <a:r>
              <a:rPr lang="en-US" sz="1800" dirty="0" err="1" smtClean="0">
                <a:solidFill>
                  <a:srgbClr val="000000"/>
                </a:solidFill>
              </a:rPr>
              <a:t>σημείο</a:t>
            </a:r>
            <a:r>
              <a:rPr lang="en-US" sz="1800" dirty="0" smtClean="0">
                <a:solidFill>
                  <a:srgbClr val="000000"/>
                </a:solidFill>
              </a:rPr>
              <a:t> </a:t>
            </a:r>
            <a:r>
              <a:rPr lang="en-US" sz="1800" dirty="0" err="1" smtClean="0">
                <a:solidFill>
                  <a:srgbClr val="000000"/>
                </a:solidFill>
              </a:rPr>
              <a:t>λόγω</a:t>
            </a:r>
            <a:r>
              <a:rPr lang="en-US" sz="1800" dirty="0" smtClean="0">
                <a:solidFill>
                  <a:srgbClr val="000000"/>
                </a:solidFill>
              </a:rPr>
              <a:t> </a:t>
            </a:r>
            <a:r>
              <a:rPr lang="en-US" sz="1800" dirty="0" err="1" smtClean="0">
                <a:solidFill>
                  <a:srgbClr val="000000"/>
                </a:solidFill>
              </a:rPr>
              <a:t>αυτού</a:t>
            </a:r>
            <a:r>
              <a:rPr lang="en-US" sz="1800" dirty="0" smtClean="0">
                <a:solidFill>
                  <a:srgbClr val="000000"/>
                </a:solidFill>
              </a:rPr>
              <a:t> </a:t>
            </a:r>
            <a:r>
              <a:rPr lang="en-US" sz="1800" dirty="0" err="1" smtClean="0">
                <a:solidFill>
                  <a:srgbClr val="000000"/>
                </a:solidFill>
              </a:rPr>
              <a:t>του</a:t>
            </a:r>
            <a:r>
              <a:rPr lang="en-US" sz="1800" dirty="0" smtClean="0">
                <a:solidFill>
                  <a:srgbClr val="000000"/>
                </a:solidFill>
              </a:rPr>
              <a:t> </a:t>
            </a:r>
            <a:r>
              <a:rPr lang="en-US" sz="1800" dirty="0" err="1" smtClean="0">
                <a:solidFill>
                  <a:srgbClr val="000000"/>
                </a:solidFill>
              </a:rPr>
              <a:t>στοιχειώδους</a:t>
            </a:r>
            <a:r>
              <a:rPr lang="en-US" sz="1800" dirty="0" smtClean="0">
                <a:solidFill>
                  <a:srgbClr val="000000"/>
                </a:solidFill>
              </a:rPr>
              <a:t> </a:t>
            </a:r>
            <a:r>
              <a:rPr lang="en-US" sz="1800" dirty="0" err="1" smtClean="0">
                <a:solidFill>
                  <a:srgbClr val="000000"/>
                </a:solidFill>
              </a:rPr>
              <a:t>φορτίου</a:t>
            </a:r>
            <a:r>
              <a:rPr lang="en-US" sz="1800" dirty="0" smtClean="0">
                <a:solidFill>
                  <a:srgbClr val="000000"/>
                </a:solidFill>
              </a:rPr>
              <a:t> </a:t>
            </a:r>
            <a:r>
              <a:rPr lang="en-US" sz="1800" dirty="0" err="1" smtClean="0">
                <a:solidFill>
                  <a:srgbClr val="000000"/>
                </a:solidFill>
              </a:rPr>
              <a:t>είναι</a:t>
            </a:r>
            <a:r>
              <a:rPr lang="en-US" sz="1800" dirty="0" smtClean="0">
                <a:solidFill>
                  <a:srgbClr val="000000"/>
                </a:solidFill>
              </a:rPr>
              <a:t>:</a:t>
            </a:r>
          </a:p>
        </p:txBody>
      </p:sp>
      <p:pic>
        <p:nvPicPr>
          <p:cNvPr id="13318" name="Picture 8" descr="27819_2514"/>
          <p:cNvPicPr>
            <a:picLocks noChangeAspect="1" noChangeArrowheads="1"/>
          </p:cNvPicPr>
          <p:nvPr/>
        </p:nvPicPr>
        <p:blipFill>
          <a:blip r:embed="rId3" cstate="print"/>
          <a:srcRect/>
          <a:stretch>
            <a:fillRect/>
          </a:stretch>
        </p:blipFill>
        <p:spPr bwMode="auto">
          <a:xfrm>
            <a:off x="5808562" y="2080649"/>
            <a:ext cx="2819246" cy="3047017"/>
          </a:xfrm>
          <a:prstGeom prst="rect">
            <a:avLst/>
          </a:prstGeom>
          <a:noFill/>
          <a:ln w="9525">
            <a:noFill/>
            <a:miter lim="800000"/>
            <a:headEnd/>
            <a:tailEnd/>
          </a:ln>
        </p:spPr>
      </p:pic>
      <p:graphicFrame>
        <p:nvGraphicFramePr>
          <p:cNvPr id="2" name="Object 3"/>
          <p:cNvGraphicFramePr>
            <a:graphicFrameLocks noChangeAspect="1"/>
          </p:cNvGraphicFramePr>
          <p:nvPr/>
        </p:nvGraphicFramePr>
        <p:xfrm>
          <a:off x="2252304" y="3619292"/>
          <a:ext cx="1225550" cy="612775"/>
        </p:xfrm>
        <a:graphic>
          <a:graphicData uri="http://schemas.openxmlformats.org/presentationml/2006/ole">
            <p:oleObj spid="_x0000_s13315" name="Equation" r:id="rId4" imgW="736560" imgH="368280" progId="Equation.3">
              <p:embed/>
            </p:oleObj>
          </a:graphicData>
        </a:graphic>
      </p:graphicFrame>
      <p:sp>
        <p:nvSpPr>
          <p:cNvPr id="8" name="Rectangle 3"/>
          <p:cNvSpPr>
            <a:spLocks noGrp="1" noChangeArrowheads="1"/>
          </p:cNvSpPr>
          <p:nvPr>
            <p:ph idx="1"/>
          </p:nvPr>
        </p:nvSpPr>
        <p:spPr>
          <a:xfrm>
            <a:off x="427703" y="4467822"/>
            <a:ext cx="4940709" cy="1107996"/>
          </a:xfrm>
        </p:spPr>
        <p:txBody>
          <a:bodyPr wrap="square">
            <a:spAutoFit/>
          </a:bodyPr>
          <a:lstStyle/>
          <a:p>
            <a:pPr marL="0" indent="0">
              <a:lnSpc>
                <a:spcPct val="100000"/>
              </a:lnSpc>
              <a:spcBef>
                <a:spcPts val="2400"/>
              </a:spcBef>
            </a:pPr>
            <a:r>
              <a:rPr lang="en-US" sz="1800" dirty="0" err="1" smtClean="0">
                <a:solidFill>
                  <a:srgbClr val="000000"/>
                </a:solidFill>
              </a:rPr>
              <a:t>Για</a:t>
            </a:r>
            <a:r>
              <a:rPr lang="en-US" sz="1800" dirty="0" smtClean="0">
                <a:solidFill>
                  <a:srgbClr val="000000"/>
                </a:solidFill>
              </a:rPr>
              <a:t> </a:t>
            </a:r>
            <a:r>
              <a:rPr lang="en-US" sz="1800" dirty="0" err="1" smtClean="0">
                <a:solidFill>
                  <a:srgbClr val="000000"/>
                </a:solidFill>
              </a:rPr>
              <a:t>να</a:t>
            </a:r>
            <a:r>
              <a:rPr lang="en-US" sz="1800" dirty="0" smtClean="0">
                <a:solidFill>
                  <a:srgbClr val="000000"/>
                </a:solidFill>
              </a:rPr>
              <a:t> </a:t>
            </a:r>
            <a:r>
              <a:rPr lang="en-US" sz="1800" dirty="0" err="1" smtClean="0">
                <a:solidFill>
                  <a:srgbClr val="000000"/>
                </a:solidFill>
              </a:rPr>
              <a:t>βρούμε</a:t>
            </a:r>
            <a:r>
              <a:rPr lang="en-US" sz="1800" dirty="0" smtClean="0">
                <a:solidFill>
                  <a:srgbClr val="000000"/>
                </a:solidFill>
              </a:rPr>
              <a:t> </a:t>
            </a:r>
            <a:r>
              <a:rPr lang="en-US" sz="1800" dirty="0" err="1" smtClean="0">
                <a:solidFill>
                  <a:srgbClr val="000000"/>
                </a:solidFill>
              </a:rPr>
              <a:t>το</a:t>
            </a:r>
            <a:r>
              <a:rPr lang="en-US" sz="1800" dirty="0" smtClean="0">
                <a:solidFill>
                  <a:srgbClr val="000000"/>
                </a:solidFill>
              </a:rPr>
              <a:t> </a:t>
            </a:r>
            <a:r>
              <a:rPr lang="el-GR" sz="1800" dirty="0" smtClean="0">
                <a:solidFill>
                  <a:srgbClr val="000000"/>
                </a:solidFill>
              </a:rPr>
              <a:t>συν</a:t>
            </a:r>
            <a:r>
              <a:rPr lang="en-US" sz="1800" dirty="0" err="1" smtClean="0">
                <a:solidFill>
                  <a:srgbClr val="000000"/>
                </a:solidFill>
              </a:rPr>
              <a:t>ολικό</a:t>
            </a:r>
            <a:r>
              <a:rPr lang="en-US" sz="1800" dirty="0" smtClean="0">
                <a:solidFill>
                  <a:srgbClr val="000000"/>
                </a:solidFill>
              </a:rPr>
              <a:t> </a:t>
            </a:r>
            <a:r>
              <a:rPr lang="en-US" sz="1800" dirty="0" err="1" smtClean="0">
                <a:solidFill>
                  <a:srgbClr val="000000"/>
                </a:solidFill>
              </a:rPr>
              <a:t>δυναμικό</a:t>
            </a:r>
            <a:r>
              <a:rPr lang="en-US" sz="1800" dirty="0" smtClean="0">
                <a:solidFill>
                  <a:srgbClr val="000000"/>
                </a:solidFill>
              </a:rPr>
              <a:t>, </a:t>
            </a:r>
            <a:r>
              <a:rPr lang="el-GR" sz="1800" dirty="0" smtClean="0">
                <a:solidFill>
                  <a:srgbClr val="000000"/>
                </a:solidFill>
              </a:rPr>
              <a:t>ολοκληρώνουμε την προηγούμενη εξίσωση ώστε</a:t>
            </a:r>
            <a:r>
              <a:rPr lang="en-US" sz="1800" dirty="0" smtClean="0">
                <a:solidFill>
                  <a:srgbClr val="000000"/>
                </a:solidFill>
              </a:rPr>
              <a:t> </a:t>
            </a:r>
            <a:r>
              <a:rPr lang="en-US" sz="1800" dirty="0" err="1" smtClean="0">
                <a:solidFill>
                  <a:srgbClr val="000000"/>
                </a:solidFill>
              </a:rPr>
              <a:t>να</a:t>
            </a:r>
            <a:r>
              <a:rPr lang="en-US" sz="1800" dirty="0" smtClean="0">
                <a:solidFill>
                  <a:srgbClr val="000000"/>
                </a:solidFill>
              </a:rPr>
              <a:t> </a:t>
            </a:r>
            <a:r>
              <a:rPr lang="el-GR" sz="1800" dirty="0" smtClean="0">
                <a:solidFill>
                  <a:srgbClr val="000000"/>
                </a:solidFill>
              </a:rPr>
              <a:t>συμπερι</a:t>
            </a:r>
            <a:r>
              <a:rPr lang="en-US" sz="1800" dirty="0" err="1" smtClean="0">
                <a:solidFill>
                  <a:srgbClr val="000000"/>
                </a:solidFill>
              </a:rPr>
              <a:t>λάβουμε</a:t>
            </a:r>
            <a:r>
              <a:rPr lang="en-US" sz="1800" dirty="0" smtClean="0">
                <a:solidFill>
                  <a:srgbClr val="000000"/>
                </a:solidFill>
              </a:rPr>
              <a:t> </a:t>
            </a:r>
            <a:r>
              <a:rPr lang="el-GR" sz="1800" dirty="0" smtClean="0">
                <a:solidFill>
                  <a:srgbClr val="000000"/>
                </a:solidFill>
              </a:rPr>
              <a:t>τις</a:t>
            </a:r>
            <a:r>
              <a:rPr lang="en-US" sz="1800" dirty="0" smtClean="0">
                <a:solidFill>
                  <a:srgbClr val="000000"/>
                </a:solidFill>
              </a:rPr>
              <a:t> </a:t>
            </a:r>
            <a:r>
              <a:rPr lang="en-US" sz="1800" dirty="0" err="1" smtClean="0">
                <a:solidFill>
                  <a:srgbClr val="000000"/>
                </a:solidFill>
              </a:rPr>
              <a:t>συνεισφορ</a:t>
            </a:r>
            <a:r>
              <a:rPr lang="el-GR" sz="1800" dirty="0" smtClean="0">
                <a:solidFill>
                  <a:srgbClr val="000000"/>
                </a:solidFill>
              </a:rPr>
              <a:t>ές</a:t>
            </a:r>
            <a:r>
              <a:rPr lang="en-US" sz="1800" dirty="0" smtClean="0">
                <a:solidFill>
                  <a:srgbClr val="000000"/>
                </a:solidFill>
              </a:rPr>
              <a:t> </a:t>
            </a:r>
            <a:r>
              <a:rPr lang="el-GR" sz="1800" dirty="0" smtClean="0">
                <a:solidFill>
                  <a:srgbClr val="000000"/>
                </a:solidFill>
              </a:rPr>
              <a:t>όλων </a:t>
            </a:r>
            <a:r>
              <a:rPr lang="el-GR" sz="1800" dirty="0" smtClean="0"/>
              <a:t>των στοιχείων της κατανομής φορτίου</a:t>
            </a:r>
            <a:r>
              <a:rPr lang="en-US" sz="1800" dirty="0" smtClean="0">
                <a:solidFill>
                  <a:srgbClr val="000000"/>
                </a:solidFill>
              </a:rPr>
              <a:t>.</a:t>
            </a:r>
          </a:p>
        </p:txBody>
      </p:sp>
      <p:graphicFrame>
        <p:nvGraphicFramePr>
          <p:cNvPr id="3" name="Object 4"/>
          <p:cNvGraphicFramePr>
            <a:graphicFrameLocks noChangeAspect="1"/>
          </p:cNvGraphicFramePr>
          <p:nvPr/>
        </p:nvGraphicFramePr>
        <p:xfrm>
          <a:off x="1915652" y="5765337"/>
          <a:ext cx="1909763" cy="601662"/>
        </p:xfrm>
        <a:graphic>
          <a:graphicData uri="http://schemas.openxmlformats.org/presentationml/2006/ole">
            <p:oleObj spid="_x0000_s13316" name="Equation" r:id="rId5" imgW="1168200" imgH="3682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811162"/>
            <a:ext cx="8229600" cy="609600"/>
          </a:xfrm>
        </p:spPr>
        <p:txBody>
          <a:bodyPr/>
          <a:lstStyle/>
          <a:p>
            <a:r>
              <a:rPr lang="en-US" dirty="0" err="1" smtClean="0">
                <a:solidFill>
                  <a:srgbClr val="0D3857"/>
                </a:solidFill>
              </a:rPr>
              <a:t>Ηλεκτρικό</a:t>
            </a:r>
            <a:r>
              <a:rPr lang="en-US" dirty="0" smtClean="0">
                <a:solidFill>
                  <a:srgbClr val="0D3857"/>
                </a:solidFill>
              </a:rPr>
              <a:t> </a:t>
            </a:r>
            <a:r>
              <a:rPr lang="en-US" dirty="0" err="1" smtClean="0">
                <a:solidFill>
                  <a:srgbClr val="0D3857"/>
                </a:solidFill>
              </a:rPr>
              <a:t>δυναμικό</a:t>
            </a:r>
            <a:endParaRPr lang="en-US" dirty="0" smtClean="0">
              <a:solidFill>
                <a:srgbClr val="0D3857"/>
              </a:solidFill>
            </a:endParaRPr>
          </a:p>
        </p:txBody>
      </p:sp>
      <p:sp>
        <p:nvSpPr>
          <p:cNvPr id="27651" name="Content Placeholder 2"/>
          <p:cNvSpPr>
            <a:spLocks noGrp="1"/>
          </p:cNvSpPr>
          <p:nvPr>
            <p:ph idx="1"/>
          </p:nvPr>
        </p:nvSpPr>
        <p:spPr>
          <a:xfrm>
            <a:off x="323528" y="1394564"/>
            <a:ext cx="8496944" cy="5093702"/>
          </a:xfrm>
        </p:spPr>
        <p:txBody>
          <a:bodyPr wrap="square">
            <a:spAutoFit/>
          </a:bodyPr>
          <a:lstStyle/>
          <a:p>
            <a:pPr marL="0" indent="0">
              <a:lnSpc>
                <a:spcPct val="150000"/>
              </a:lnSpc>
              <a:spcBef>
                <a:spcPts val="1800"/>
              </a:spcBef>
            </a:pPr>
            <a:r>
              <a:rPr lang="en-US" dirty="0" smtClean="0">
                <a:solidFill>
                  <a:srgbClr val="000000"/>
                </a:solidFill>
              </a:rPr>
              <a:t>Σ</a:t>
            </a:r>
            <a:r>
              <a:rPr lang="el-GR" dirty="0" smtClean="0">
                <a:solidFill>
                  <a:srgbClr val="000000"/>
                </a:solidFill>
              </a:rPr>
              <a:t>τα</a:t>
            </a:r>
            <a:r>
              <a:rPr lang="en-US" dirty="0" smtClean="0">
                <a:solidFill>
                  <a:srgbClr val="000000"/>
                </a:solidFill>
              </a:rPr>
              <a:t> </a:t>
            </a:r>
            <a:r>
              <a:rPr lang="en-US" dirty="0" err="1" smtClean="0">
                <a:solidFill>
                  <a:srgbClr val="000000"/>
                </a:solidFill>
              </a:rPr>
              <a:t>προηγούμενα</a:t>
            </a:r>
            <a:r>
              <a:rPr lang="en-US" dirty="0" smtClean="0">
                <a:solidFill>
                  <a:srgbClr val="000000"/>
                </a:solidFill>
              </a:rPr>
              <a:t> </a:t>
            </a:r>
            <a:r>
              <a:rPr lang="en-US" dirty="0" err="1" smtClean="0">
                <a:solidFill>
                  <a:srgbClr val="000000"/>
                </a:solidFill>
              </a:rPr>
              <a:t>κεφάλαια</a:t>
            </a:r>
            <a:r>
              <a:rPr lang="en-US" dirty="0" smtClean="0">
                <a:solidFill>
                  <a:srgbClr val="000000"/>
                </a:solidFill>
              </a:rPr>
              <a:t> </a:t>
            </a:r>
            <a:r>
              <a:rPr lang="el-GR" dirty="0" smtClean="0">
                <a:solidFill>
                  <a:srgbClr val="000000"/>
                </a:solidFill>
              </a:rPr>
              <a:t>μελετήσαμε τον </a:t>
            </a:r>
            <a:r>
              <a:rPr lang="en-US" dirty="0" err="1" smtClean="0">
                <a:solidFill>
                  <a:srgbClr val="000000"/>
                </a:solidFill>
              </a:rPr>
              <a:t>ηλεκτρ</a:t>
            </a:r>
            <a:r>
              <a:rPr lang="el-GR" dirty="0" smtClean="0">
                <a:solidFill>
                  <a:srgbClr val="000000"/>
                </a:solidFill>
              </a:rPr>
              <a:t>ισμό με τη βοήθεια των σχετικών διανυσματικών μεγεθών, δηλαδή, της </a:t>
            </a:r>
            <a:r>
              <a:rPr lang="el-GR" dirty="0" smtClean="0">
                <a:solidFill>
                  <a:srgbClr val="C00000"/>
                </a:solidFill>
                <a:effectLst>
                  <a:outerShdw blurRad="38100" dist="38100" dir="2700000" algn="tl">
                    <a:srgbClr val="000000">
                      <a:alpha val="43137"/>
                    </a:srgbClr>
                  </a:outerShdw>
                </a:effectLst>
              </a:rPr>
              <a:t>ηλεκτρικής δύναμης</a:t>
            </a:r>
            <a:r>
              <a:rPr lang="el-GR" dirty="0" smtClean="0">
                <a:solidFill>
                  <a:srgbClr val="000000"/>
                </a:solidFill>
              </a:rPr>
              <a:t>       (δύναμη </a:t>
            </a:r>
            <a:r>
              <a:rPr lang="en-US" dirty="0" smtClean="0">
                <a:solidFill>
                  <a:srgbClr val="000000"/>
                </a:solidFill>
              </a:rPr>
              <a:t>Coulomb</a:t>
            </a:r>
            <a:r>
              <a:rPr lang="el-GR" dirty="0" smtClean="0">
                <a:solidFill>
                  <a:srgbClr val="000000"/>
                </a:solidFill>
              </a:rPr>
              <a:t>) και του </a:t>
            </a:r>
            <a:r>
              <a:rPr lang="el-GR" dirty="0" smtClean="0">
                <a:solidFill>
                  <a:srgbClr val="C00000"/>
                </a:solidFill>
                <a:effectLst>
                  <a:outerShdw blurRad="38100" dist="38100" dir="2700000" algn="tl">
                    <a:srgbClr val="000000">
                      <a:alpha val="43137"/>
                    </a:srgbClr>
                  </a:outerShdw>
                </a:effectLst>
              </a:rPr>
              <a:t>ηλεκτρικού πεδίου</a:t>
            </a:r>
            <a:r>
              <a:rPr lang="el-GR" dirty="0" smtClean="0">
                <a:solidFill>
                  <a:srgbClr val="000000"/>
                </a:solidFill>
              </a:rPr>
              <a:t>     </a:t>
            </a:r>
            <a:r>
              <a:rPr lang="en-US" dirty="0" smtClean="0">
                <a:solidFill>
                  <a:srgbClr val="000000"/>
                </a:solidFill>
              </a:rPr>
              <a:t>.</a:t>
            </a:r>
          </a:p>
          <a:p>
            <a:pPr marL="0" indent="0">
              <a:lnSpc>
                <a:spcPct val="100000"/>
              </a:lnSpc>
              <a:spcBef>
                <a:spcPts val="1800"/>
              </a:spcBef>
            </a:pPr>
            <a:r>
              <a:rPr lang="el-GR" dirty="0" smtClean="0">
                <a:solidFill>
                  <a:srgbClr val="000000"/>
                </a:solidFill>
              </a:rPr>
              <a:t>Ορίσαμε το ηλεκτρικό πεδίο σαν την ηλεκτρική δύναμη ανά μονάδα φορτίου</a:t>
            </a:r>
            <a:endParaRPr lang="en-US" dirty="0" smtClean="0">
              <a:solidFill>
                <a:srgbClr val="000000"/>
              </a:solidFill>
            </a:endParaRPr>
          </a:p>
          <a:p>
            <a:pPr marL="0" indent="0">
              <a:lnSpc>
                <a:spcPct val="100000"/>
              </a:lnSpc>
              <a:spcBef>
                <a:spcPts val="1800"/>
              </a:spcBef>
            </a:pPr>
            <a:r>
              <a:rPr lang="en-US" dirty="0" err="1" smtClean="0">
                <a:solidFill>
                  <a:srgbClr val="000000"/>
                </a:solidFill>
              </a:rPr>
              <a:t>Σε</a:t>
            </a:r>
            <a:r>
              <a:rPr lang="en-US" dirty="0" smtClean="0">
                <a:solidFill>
                  <a:srgbClr val="000000"/>
                </a:solidFill>
              </a:rPr>
              <a:t> </a:t>
            </a:r>
            <a:r>
              <a:rPr lang="en-US" dirty="0" err="1" smtClean="0">
                <a:solidFill>
                  <a:srgbClr val="000000"/>
                </a:solidFill>
              </a:rPr>
              <a:t>αυτό</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κεφάλαιο</a:t>
            </a:r>
            <a:r>
              <a:rPr lang="en-US" dirty="0" smtClean="0">
                <a:solidFill>
                  <a:srgbClr val="000000"/>
                </a:solidFill>
              </a:rPr>
              <a:t>, </a:t>
            </a:r>
            <a:r>
              <a:rPr lang="en-US" dirty="0" err="1" smtClean="0">
                <a:solidFill>
                  <a:srgbClr val="000000"/>
                </a:solidFill>
              </a:rPr>
              <a:t>θα</a:t>
            </a:r>
            <a:r>
              <a:rPr lang="en-US" dirty="0" smtClean="0">
                <a:solidFill>
                  <a:srgbClr val="000000"/>
                </a:solidFill>
              </a:rPr>
              <a:t> </a:t>
            </a:r>
            <a:r>
              <a:rPr lang="el-GR" dirty="0" smtClean="0">
                <a:solidFill>
                  <a:srgbClr val="000000"/>
                </a:solidFill>
              </a:rPr>
              <a:t>μελετήσουμε τον ηλεκτρισμό με τη βοήθεια βαθμωτών μεγεθών, όπως η </a:t>
            </a:r>
            <a:r>
              <a:rPr lang="el-GR" dirty="0" smtClean="0">
                <a:solidFill>
                  <a:srgbClr val="002060"/>
                </a:solidFill>
                <a:effectLst>
                  <a:outerShdw blurRad="38100" dist="38100" dir="2700000" algn="tl">
                    <a:srgbClr val="000000">
                      <a:alpha val="43137"/>
                    </a:srgbClr>
                  </a:outerShdw>
                </a:effectLst>
              </a:rPr>
              <a:t>ηλεκτρική </a:t>
            </a:r>
            <a:r>
              <a:rPr lang="en-US" dirty="0" err="1" smtClean="0">
                <a:solidFill>
                  <a:srgbClr val="002060"/>
                </a:solidFill>
                <a:effectLst>
                  <a:outerShdw blurRad="38100" dist="38100" dir="2700000" algn="tl">
                    <a:srgbClr val="000000">
                      <a:alpha val="43137"/>
                    </a:srgbClr>
                  </a:outerShdw>
                </a:effectLst>
              </a:rPr>
              <a:t>ενέργεια</a:t>
            </a:r>
            <a:r>
              <a:rPr lang="el-GR" dirty="0" smtClean="0">
                <a:solidFill>
                  <a:srgbClr val="000000"/>
                </a:solidFill>
              </a:rPr>
              <a:t>, </a:t>
            </a:r>
            <a:r>
              <a:rPr lang="en-US" dirty="0" smtClean="0">
                <a:solidFill>
                  <a:srgbClr val="002060"/>
                </a:solidFill>
                <a:effectLst>
                  <a:outerShdw blurRad="38100" dist="38100" dir="2700000" algn="tl">
                    <a:srgbClr val="000000">
                      <a:alpha val="43137"/>
                    </a:srgbClr>
                  </a:outerShdw>
                </a:effectLst>
              </a:rPr>
              <a:t>U</a:t>
            </a:r>
            <a:r>
              <a:rPr lang="en-US" dirty="0" smtClean="0">
                <a:solidFill>
                  <a:srgbClr val="000000"/>
                </a:solidFill>
              </a:rPr>
              <a:t>,</a:t>
            </a:r>
            <a:r>
              <a:rPr lang="el-GR" dirty="0" smtClean="0">
                <a:solidFill>
                  <a:srgbClr val="000000"/>
                </a:solidFill>
              </a:rPr>
              <a:t> και, συγκεκριμένα, η δυναμική ηλεκτρική ενέργεια που έχει ένα φορτισμένο σώμα μέσα σε ένα ηλεκτρικό πεδίο</a:t>
            </a:r>
            <a:r>
              <a:rPr lang="en-US" dirty="0" smtClean="0">
                <a:solidFill>
                  <a:srgbClr val="000000"/>
                </a:solidFill>
              </a:rPr>
              <a:t>.</a:t>
            </a:r>
          </a:p>
          <a:p>
            <a:pPr marL="0" indent="0">
              <a:lnSpc>
                <a:spcPct val="100000"/>
              </a:lnSpc>
              <a:spcBef>
                <a:spcPts val="1800"/>
              </a:spcBef>
            </a:pPr>
            <a:r>
              <a:rPr lang="el-GR" dirty="0" smtClean="0">
                <a:solidFill>
                  <a:srgbClr val="000000"/>
                </a:solidFill>
              </a:rPr>
              <a:t>Χρησιμοποιώντας την αρχή διατήρησης της ενέργειας μπορούμε να λύνουμε διάφορα προβλήματα μηχανικής, τα οποία δεν είναι δυνατόν να λυθούν με μεθόδους που χρησιμοποιούν την έννοια της δύναμης και του ηλεκτρικού πεδίου</a:t>
            </a:r>
            <a:r>
              <a:rPr lang="en-US" dirty="0" smtClean="0">
                <a:solidFill>
                  <a:srgbClr val="000000"/>
                </a:solidFill>
              </a:rPr>
              <a:t>.</a:t>
            </a:r>
          </a:p>
          <a:p>
            <a:pPr marL="0" indent="0">
              <a:lnSpc>
                <a:spcPct val="100000"/>
              </a:lnSpc>
              <a:spcBef>
                <a:spcPts val="1800"/>
              </a:spcBef>
            </a:pPr>
            <a:r>
              <a:rPr lang="el-GR" dirty="0" smtClean="0">
                <a:solidFill>
                  <a:srgbClr val="000000"/>
                </a:solidFill>
              </a:rPr>
              <a:t>Όπως με την ηλεκτρική δύναμη, η έννοια</a:t>
            </a:r>
            <a:r>
              <a:rPr lang="en-US" dirty="0" smtClean="0">
                <a:solidFill>
                  <a:srgbClr val="000000"/>
                </a:solidFill>
              </a:rPr>
              <a:t> </a:t>
            </a:r>
            <a:r>
              <a:rPr lang="el-GR" dirty="0" smtClean="0">
                <a:solidFill>
                  <a:srgbClr val="000000"/>
                </a:solidFill>
              </a:rPr>
              <a:t>της ηλεκτρικής ενέργειας </a:t>
            </a:r>
            <a:r>
              <a:rPr lang="en-US" dirty="0" err="1" smtClean="0">
                <a:solidFill>
                  <a:srgbClr val="000000"/>
                </a:solidFill>
              </a:rPr>
              <a:t>μας</a:t>
            </a:r>
            <a:r>
              <a:rPr lang="en-US" dirty="0" smtClean="0">
                <a:solidFill>
                  <a:srgbClr val="000000"/>
                </a:solidFill>
              </a:rPr>
              <a:t> </a:t>
            </a:r>
            <a:r>
              <a:rPr lang="el-GR" dirty="0" smtClean="0">
                <a:solidFill>
                  <a:srgbClr val="000000"/>
                </a:solidFill>
              </a:rPr>
              <a:t>επιτρέπει να ορίσουμε το μέγεθος </a:t>
            </a:r>
            <a:r>
              <a:rPr lang="en-US" dirty="0" err="1" smtClean="0">
                <a:solidFill>
                  <a:srgbClr val="000000"/>
                </a:solidFill>
              </a:rPr>
              <a:t>του</a:t>
            </a:r>
            <a:r>
              <a:rPr lang="en-US" dirty="0" smtClean="0">
                <a:solidFill>
                  <a:srgbClr val="000000"/>
                </a:solidFill>
              </a:rPr>
              <a:t> </a:t>
            </a:r>
            <a:r>
              <a:rPr lang="en-US" dirty="0" err="1" smtClean="0">
                <a:solidFill>
                  <a:srgbClr val="002060"/>
                </a:solidFill>
                <a:effectLst>
                  <a:outerShdw blurRad="38100" dist="38100" dir="2700000" algn="tl">
                    <a:srgbClr val="000000">
                      <a:alpha val="43137"/>
                    </a:srgbClr>
                  </a:outerShdw>
                </a:effectLst>
              </a:rPr>
              <a:t>ηλεκτρικού</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δυναμικού</a:t>
            </a:r>
            <a:r>
              <a:rPr lang="el-GR" dirty="0" smtClean="0">
                <a:solidFill>
                  <a:srgbClr val="000000"/>
                </a:solidFill>
              </a:rPr>
              <a:t>, </a:t>
            </a:r>
            <a:r>
              <a:rPr lang="en-US" dirty="0" smtClean="0">
                <a:solidFill>
                  <a:srgbClr val="002060"/>
                </a:solidFill>
                <a:effectLst>
                  <a:outerShdw blurRad="38100" dist="38100" dir="2700000" algn="tl">
                    <a:srgbClr val="000000">
                      <a:alpha val="43137"/>
                    </a:srgbClr>
                  </a:outerShdw>
                </a:effectLst>
              </a:rPr>
              <a:t>V</a:t>
            </a:r>
            <a:r>
              <a:rPr lang="el-GR" dirty="0" smtClean="0">
                <a:solidFill>
                  <a:srgbClr val="000000"/>
                </a:solidFill>
              </a:rPr>
              <a:t>,</a:t>
            </a:r>
            <a:r>
              <a:rPr lang="el-GR" i="1" dirty="0" smtClean="0">
                <a:solidFill>
                  <a:srgbClr val="000000"/>
                </a:solidFill>
              </a:rPr>
              <a:t> </a:t>
            </a:r>
            <a:r>
              <a:rPr lang="el-GR" dirty="0" smtClean="0">
                <a:solidFill>
                  <a:srgbClr val="000000"/>
                </a:solidFill>
              </a:rPr>
              <a:t>σαν την ενέργεια ανά μονάδα φορτίου</a:t>
            </a:r>
            <a:endParaRPr lang="en-US" dirty="0" smtClean="0">
              <a:solidFill>
                <a:srgbClr val="000000"/>
              </a:solidFill>
            </a:endParaRPr>
          </a:p>
        </p:txBody>
      </p:sp>
      <p:graphicFrame>
        <p:nvGraphicFramePr>
          <p:cNvPr id="5" name="Object 4"/>
          <p:cNvGraphicFramePr>
            <a:graphicFrameLocks noChangeAspect="1"/>
          </p:cNvGraphicFramePr>
          <p:nvPr/>
        </p:nvGraphicFramePr>
        <p:xfrm>
          <a:off x="6271013" y="1741588"/>
          <a:ext cx="320675" cy="492125"/>
        </p:xfrm>
        <a:graphic>
          <a:graphicData uri="http://schemas.openxmlformats.org/presentationml/2006/ole">
            <p:oleObj spid="_x0000_s27653" name="Equation" r:id="rId3" imgW="190440" imgH="291960" progId="Equation.3">
              <p:embed/>
            </p:oleObj>
          </a:graphicData>
        </a:graphic>
      </p:graphicFrame>
      <p:graphicFrame>
        <p:nvGraphicFramePr>
          <p:cNvPr id="27655" name="Object 7"/>
          <p:cNvGraphicFramePr>
            <a:graphicFrameLocks noChangeAspect="1"/>
          </p:cNvGraphicFramePr>
          <p:nvPr/>
        </p:nvGraphicFramePr>
        <p:xfrm>
          <a:off x="3027189" y="2144140"/>
          <a:ext cx="234950" cy="428625"/>
        </p:xfrm>
        <a:graphic>
          <a:graphicData uri="http://schemas.openxmlformats.org/presentationml/2006/ole">
            <p:oleObj spid="_x0000_s27655" name="Equation" r:id="rId4" imgW="139680" imgH="253800" progId="Equation.3">
              <p:embed/>
            </p:oleObj>
          </a:graphicData>
        </a:graphic>
      </p:graphicFrame>
      <p:graphicFrame>
        <p:nvGraphicFramePr>
          <p:cNvPr id="27656" name="Object 8"/>
          <p:cNvGraphicFramePr>
            <a:graphicFrameLocks noChangeAspect="1"/>
          </p:cNvGraphicFramePr>
          <p:nvPr/>
        </p:nvGraphicFramePr>
        <p:xfrm>
          <a:off x="8098660" y="2515039"/>
          <a:ext cx="790575" cy="835025"/>
        </p:xfrm>
        <a:graphic>
          <a:graphicData uri="http://schemas.openxmlformats.org/presentationml/2006/ole">
            <p:oleObj spid="_x0000_s27656" name="Equation" r:id="rId5" imgW="469800" imgH="495000" progId="Equation.3">
              <p:embed/>
            </p:oleObj>
          </a:graphicData>
        </a:graphic>
      </p:graphicFrame>
      <p:graphicFrame>
        <p:nvGraphicFramePr>
          <p:cNvPr id="27657" name="Object 9"/>
          <p:cNvGraphicFramePr>
            <a:graphicFrameLocks noChangeAspect="1"/>
          </p:cNvGraphicFramePr>
          <p:nvPr/>
        </p:nvGraphicFramePr>
        <p:xfrm>
          <a:off x="1435658" y="6039771"/>
          <a:ext cx="833437" cy="512763"/>
        </p:xfrm>
        <a:graphic>
          <a:graphicData uri="http://schemas.openxmlformats.org/presentationml/2006/ole">
            <p:oleObj spid="_x0000_s27657" name="Equation" r:id="rId6" imgW="495000" imgH="3045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651">
                                            <p:txEl>
                                              <p:pRg st="1" end="1"/>
                                            </p:txEl>
                                          </p:spTgt>
                                        </p:tgtEl>
                                        <p:attrNameLst>
                                          <p:attrName>style.visibility</p:attrName>
                                        </p:attrNameLst>
                                      </p:cBhvr>
                                      <p:to>
                                        <p:strVal val="visible"/>
                                      </p:to>
                                    </p:set>
                                    <p:animEffect transition="in" filter="blinds(horizontal)">
                                      <p:cBhvr>
                                        <p:cTn id="10" dur="500"/>
                                        <p:tgtEl>
                                          <p:spTgt spid="2765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7655"/>
                                        </p:tgtEl>
                                        <p:attrNameLst>
                                          <p:attrName>style.visibility</p:attrName>
                                        </p:attrNameLst>
                                      </p:cBhvr>
                                      <p:to>
                                        <p:strVal val="visible"/>
                                      </p:to>
                                    </p:set>
                                    <p:animEffect transition="in" filter="blinds(horizontal)">
                                      <p:cBhvr>
                                        <p:cTn id="13" dur="500"/>
                                        <p:tgtEl>
                                          <p:spTgt spid="27655"/>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nodeType="withEffect">
                                  <p:stCondLst>
                                    <p:cond delay="0"/>
                                  </p:stCondLst>
                                  <p:childTnLst>
                                    <p:set>
                                      <p:cBhvr>
                                        <p:cTn id="18" dur="1" fill="hold">
                                          <p:stCondLst>
                                            <p:cond delay="0"/>
                                          </p:stCondLst>
                                        </p:cTn>
                                        <p:tgtEl>
                                          <p:spTgt spid="27656"/>
                                        </p:tgtEl>
                                        <p:attrNameLst>
                                          <p:attrName>style.visibility</p:attrName>
                                        </p:attrNameLst>
                                      </p:cBhvr>
                                      <p:to>
                                        <p:strVal val="visible"/>
                                      </p:to>
                                    </p:set>
                                    <p:animEffect transition="in" filter="blinds(horizontal)">
                                      <p:cBhvr>
                                        <p:cTn id="19" dur="500"/>
                                        <p:tgtEl>
                                          <p:spTgt spid="2765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27651">
                                            <p:txEl>
                                              <p:pRg st="2" end="2"/>
                                            </p:txEl>
                                          </p:spTgt>
                                        </p:tgtEl>
                                        <p:attrNameLst>
                                          <p:attrName>style.visibility</p:attrName>
                                        </p:attrNameLst>
                                      </p:cBhvr>
                                      <p:to>
                                        <p:strVal val="visible"/>
                                      </p:to>
                                    </p:set>
                                    <p:animEffect transition="in" filter="blinds(horizontal)">
                                      <p:cBhvr>
                                        <p:cTn id="24" dur="500"/>
                                        <p:tgtEl>
                                          <p:spTgt spid="2765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7651">
                                            <p:txEl>
                                              <p:pRg st="3" end="3"/>
                                            </p:txEl>
                                          </p:spTgt>
                                        </p:tgtEl>
                                        <p:attrNameLst>
                                          <p:attrName>style.visibility</p:attrName>
                                        </p:attrNameLst>
                                      </p:cBhvr>
                                      <p:to>
                                        <p:strVal val="visible"/>
                                      </p:to>
                                    </p:set>
                                    <p:animEffect transition="in" filter="blinds(horizontal)">
                                      <p:cBhvr>
                                        <p:cTn id="29" dur="500"/>
                                        <p:tgtEl>
                                          <p:spTgt spid="2765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7651">
                                            <p:txEl>
                                              <p:pRg st="4" end="4"/>
                                            </p:txEl>
                                          </p:spTgt>
                                        </p:tgtEl>
                                        <p:attrNameLst>
                                          <p:attrName>style.visibility</p:attrName>
                                        </p:attrNameLst>
                                      </p:cBhvr>
                                      <p:to>
                                        <p:strVal val="visible"/>
                                      </p:to>
                                    </p:set>
                                    <p:animEffect transition="in" filter="blinds(horizontal)">
                                      <p:cBhvr>
                                        <p:cTn id="34" dur="500"/>
                                        <p:tgtEl>
                                          <p:spTgt spid="27651">
                                            <p:txEl>
                                              <p:pRg st="4" end="4"/>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27657"/>
                                        </p:tgtEl>
                                        <p:attrNameLst>
                                          <p:attrName>style.visibility</p:attrName>
                                        </p:attrNameLst>
                                      </p:cBhvr>
                                      <p:to>
                                        <p:strVal val="visible"/>
                                      </p:to>
                                    </p:set>
                                    <p:animEffect transition="in" filter="blinds(horizontal)">
                                      <p:cBhvr>
                                        <p:cTn id="37" dur="500"/>
                                        <p:tgtEl>
                                          <p:spTgt spid="276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dirty="0" err="1" smtClean="0">
                <a:solidFill>
                  <a:srgbClr val="0D3857"/>
                </a:solidFill>
              </a:rPr>
              <a:t>Ηλεκτρικό</a:t>
            </a:r>
            <a:r>
              <a:rPr lang="en-US" dirty="0" smtClean="0">
                <a:solidFill>
                  <a:srgbClr val="0D3857"/>
                </a:solidFill>
              </a:rPr>
              <a:t> </a:t>
            </a:r>
            <a:r>
              <a:rPr lang="en-US" dirty="0" err="1" smtClean="0">
                <a:solidFill>
                  <a:srgbClr val="0D3857"/>
                </a:solidFill>
              </a:rPr>
              <a:t>δυναμικό</a:t>
            </a:r>
            <a:r>
              <a:rPr lang="en-US" dirty="0" smtClean="0">
                <a:solidFill>
                  <a:srgbClr val="0D3857"/>
                </a:solidFill>
              </a:rPr>
              <a:t> </a:t>
            </a:r>
            <a:r>
              <a:rPr lang="en-US" dirty="0" err="1" smtClean="0">
                <a:solidFill>
                  <a:srgbClr val="0D3857"/>
                </a:solidFill>
              </a:rPr>
              <a:t>συνεχούς</a:t>
            </a:r>
            <a:r>
              <a:rPr lang="en-US" dirty="0" smtClean="0">
                <a:solidFill>
                  <a:srgbClr val="0D3857"/>
                </a:solidFill>
              </a:rPr>
              <a:t> </a:t>
            </a:r>
            <a:r>
              <a:rPr lang="en-US" dirty="0" err="1" smtClean="0">
                <a:solidFill>
                  <a:srgbClr val="0D3857"/>
                </a:solidFill>
              </a:rPr>
              <a:t>κατανομής</a:t>
            </a:r>
            <a:r>
              <a:rPr lang="en-US" dirty="0" smtClean="0">
                <a:solidFill>
                  <a:srgbClr val="0D3857"/>
                </a:solidFill>
              </a:rPr>
              <a:t> </a:t>
            </a:r>
            <a:r>
              <a:rPr lang="en-US" dirty="0" err="1" smtClean="0">
                <a:solidFill>
                  <a:srgbClr val="0D3857"/>
                </a:solidFill>
              </a:rPr>
              <a:t>φορτίου</a:t>
            </a:r>
            <a:r>
              <a:rPr lang="en-US" dirty="0" smtClean="0">
                <a:solidFill>
                  <a:srgbClr val="0D3857"/>
                </a:solidFill>
              </a:rPr>
              <a:t> </a:t>
            </a:r>
            <a:r>
              <a:rPr lang="en-US" sz="1800" dirty="0" smtClean="0">
                <a:solidFill>
                  <a:srgbClr val="0D3857"/>
                </a:solidFill>
              </a:rPr>
              <a:t>(</a:t>
            </a:r>
            <a:r>
              <a:rPr lang="el-GR" sz="1800" i="1" dirty="0" smtClean="0">
                <a:solidFill>
                  <a:srgbClr val="0D3857"/>
                </a:solidFill>
              </a:rPr>
              <a:t>συνέχεια</a:t>
            </a:r>
            <a:r>
              <a:rPr lang="en-US" sz="1800" dirty="0" smtClean="0">
                <a:solidFill>
                  <a:srgbClr val="0D3857"/>
                </a:solidFill>
              </a:rPr>
              <a:t>)</a:t>
            </a:r>
          </a:p>
        </p:txBody>
      </p:sp>
      <p:sp>
        <p:nvSpPr>
          <p:cNvPr id="15364" name="Rectangle 3"/>
          <p:cNvSpPr>
            <a:spLocks noGrp="1" noChangeArrowheads="1"/>
          </p:cNvSpPr>
          <p:nvPr>
            <p:ph idx="1"/>
          </p:nvPr>
        </p:nvSpPr>
        <p:spPr>
          <a:xfrm>
            <a:off x="454025" y="3535723"/>
            <a:ext cx="8229600" cy="1415772"/>
          </a:xfrm>
        </p:spPr>
        <p:txBody>
          <a:bodyPr>
            <a:spAutoFit/>
          </a:bodyPr>
          <a:lstStyle/>
          <a:p>
            <a:pPr marL="633413" lvl="1" indent="-176213">
              <a:spcBef>
                <a:spcPts val="2400"/>
              </a:spcBef>
              <a:buClr>
                <a:srgbClr val="2187BA"/>
              </a:buClr>
            </a:pPr>
            <a:r>
              <a:rPr lang="el-GR" sz="1700" dirty="0" smtClean="0"/>
              <a:t>Αν η </a:t>
            </a:r>
            <a:r>
              <a:rPr lang="el-GR" dirty="0" smtClean="0"/>
              <a:t>κατανομή φορτίου χαρακτηρίζεται από επαρκή βαθμό συμμετρίας, τότε πρώτα υπολογίζουμε το ηλεκτρικό πεδίο με τον νόμο του Gauss και έπειτα τη διαφορά δυναμικού μεταξύ δύο τυχαίων σημείων.</a:t>
            </a:r>
            <a:endParaRPr lang="en-US" dirty="0" smtClean="0">
              <a:solidFill>
                <a:srgbClr val="000000"/>
              </a:solidFill>
            </a:endParaRPr>
          </a:p>
          <a:p>
            <a:pPr marL="633413" lvl="2" indent="-176213">
              <a:spcBef>
                <a:spcPts val="2400"/>
              </a:spcBef>
              <a:buClr>
                <a:srgbClr val="2187BA"/>
              </a:buClr>
            </a:pPr>
            <a:r>
              <a:rPr lang="en-US" sz="1800" dirty="0" err="1" smtClean="0">
                <a:solidFill>
                  <a:srgbClr val="000000"/>
                </a:solidFill>
              </a:rPr>
              <a:t>Επιλέγουμε</a:t>
            </a:r>
            <a:r>
              <a:rPr lang="en-US" sz="1800" dirty="0" smtClean="0">
                <a:solidFill>
                  <a:srgbClr val="000000"/>
                </a:solidFill>
              </a:rPr>
              <a:t> </a:t>
            </a:r>
            <a:r>
              <a:rPr lang="en-US" sz="1800" i="1" dirty="0" smtClean="0">
                <a:solidFill>
                  <a:srgbClr val="000000"/>
                </a:solidFill>
              </a:rPr>
              <a:t>V</a:t>
            </a:r>
            <a:r>
              <a:rPr lang="en-US" sz="1800" dirty="0" smtClean="0">
                <a:solidFill>
                  <a:srgbClr val="000000"/>
                </a:solidFill>
              </a:rPr>
              <a:t> = 0 </a:t>
            </a:r>
            <a:r>
              <a:rPr lang="en-US" sz="1800" dirty="0" err="1" smtClean="0">
                <a:solidFill>
                  <a:srgbClr val="000000"/>
                </a:solidFill>
              </a:rPr>
              <a:t>σε</a:t>
            </a:r>
            <a:r>
              <a:rPr lang="en-US" sz="1800" dirty="0" smtClean="0">
                <a:solidFill>
                  <a:srgbClr val="000000"/>
                </a:solidFill>
              </a:rPr>
              <a:t> </a:t>
            </a:r>
            <a:r>
              <a:rPr lang="el-GR" sz="1800" dirty="0" smtClean="0">
                <a:solidFill>
                  <a:srgbClr val="000000"/>
                </a:solidFill>
              </a:rPr>
              <a:t>ένα </a:t>
            </a:r>
            <a:r>
              <a:rPr lang="en-US" sz="1800" dirty="0" err="1" smtClean="0">
                <a:solidFill>
                  <a:srgbClr val="000000"/>
                </a:solidFill>
              </a:rPr>
              <a:t>κατάλληλο</a:t>
            </a:r>
            <a:r>
              <a:rPr lang="en-US" sz="1800" dirty="0" smtClean="0">
                <a:solidFill>
                  <a:srgbClr val="000000"/>
                </a:solidFill>
              </a:rPr>
              <a:t> </a:t>
            </a:r>
            <a:r>
              <a:rPr lang="en-US" sz="1800" dirty="0" err="1" smtClean="0">
                <a:solidFill>
                  <a:srgbClr val="000000"/>
                </a:solidFill>
              </a:rPr>
              <a:t>σημείο</a:t>
            </a:r>
            <a:r>
              <a:rPr lang="el-GR" sz="1800" dirty="0" smtClean="0">
                <a:solidFill>
                  <a:srgbClr val="000000"/>
                </a:solidFill>
              </a:rPr>
              <a:t>.</a:t>
            </a:r>
            <a:endParaRPr lang="en-US" sz="1800" dirty="0" smtClean="0">
              <a:solidFill>
                <a:srgbClr val="000000"/>
              </a:solidFill>
            </a:endParaRPr>
          </a:p>
        </p:txBody>
      </p:sp>
      <p:sp>
        <p:nvSpPr>
          <p:cNvPr id="6" name="Rectangle 3"/>
          <p:cNvSpPr txBox="1">
            <a:spLocks noChangeArrowheads="1"/>
          </p:cNvSpPr>
          <p:nvPr/>
        </p:nvSpPr>
        <p:spPr bwMode="auto">
          <a:xfrm>
            <a:off x="353961" y="1691148"/>
            <a:ext cx="8347587" cy="70788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430338" lvl="0" indent="-1430338" defTabSz="234950" eaLnBrk="0" hangingPunct="0">
              <a:spcBef>
                <a:spcPts val="2400"/>
              </a:spcBef>
            </a:pPr>
            <a:r>
              <a:rPr kumimoji="0" lang="en-US" sz="1800" b="0" i="0" u="none" strike="noStrike" kern="0" cap="none" spc="0" normalizeH="0" baseline="0" noProof="0" dirty="0" err="1" smtClean="0">
                <a:ln>
                  <a:noFill/>
                </a:ln>
                <a:solidFill>
                  <a:srgbClr val="002060"/>
                </a:solidFill>
                <a:effectLst>
                  <a:outerShdw blurRad="38100" dist="38100" dir="2700000" algn="tl">
                    <a:srgbClr val="000000">
                      <a:alpha val="43137"/>
                    </a:srgbClr>
                  </a:outerShdw>
                </a:effectLst>
                <a:uLnTx/>
                <a:uFillTx/>
                <a:latin typeface="+mn-lt"/>
                <a:ea typeface="Arial Unicode MS" pitchFamily="34" charset="-128"/>
                <a:cs typeface="Arial Unicode MS" pitchFamily="34" charset="-128"/>
              </a:rPr>
              <a:t>Μέθοδος</a:t>
            </a:r>
            <a:r>
              <a:rPr kumimoji="0" lang="en-US" sz="1800" b="0"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lt"/>
                <a:ea typeface="Arial Unicode MS" pitchFamily="34" charset="-128"/>
                <a:cs typeface="Arial Unicode MS" pitchFamily="34" charset="-128"/>
              </a:rPr>
              <a:t> 2</a:t>
            </a:r>
            <a:r>
              <a:rPr kumimoji="0" lang="el-GR" sz="1800" b="0" i="0" u="none" strike="noStrike" kern="0" cap="none" spc="0" normalizeH="0" baseline="30000" noProof="0" dirty="0" smtClean="0">
                <a:ln>
                  <a:noFill/>
                </a:ln>
                <a:solidFill>
                  <a:srgbClr val="002060"/>
                </a:solidFill>
                <a:effectLst>
                  <a:outerShdw blurRad="38100" dist="38100" dir="2700000" algn="tl">
                    <a:srgbClr val="000000">
                      <a:alpha val="43137"/>
                    </a:srgbClr>
                  </a:outerShdw>
                </a:effectLst>
                <a:uLnTx/>
                <a:uFillTx/>
                <a:latin typeface="+mn-lt"/>
                <a:ea typeface="Arial Unicode MS" pitchFamily="34" charset="-128"/>
                <a:cs typeface="Arial Unicode MS" pitchFamily="34" charset="-128"/>
              </a:rPr>
              <a:t>η</a:t>
            </a:r>
            <a:r>
              <a:rPr kumimoji="0" lang="el-GR" sz="1800" b="0"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lt"/>
                <a:ea typeface="Arial Unicode MS" pitchFamily="34" charset="-128"/>
                <a:cs typeface="Arial Unicode MS" pitchFamily="34" charset="-128"/>
              </a:rPr>
              <a:t> </a:t>
            </a:r>
            <a:r>
              <a:rPr kumimoji="0" lang="en-US" sz="1800" b="0"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lt"/>
                <a:ea typeface="Arial Unicode MS" pitchFamily="34" charset="-128"/>
                <a:cs typeface="Arial Unicode MS" pitchFamily="34" charset="-128"/>
              </a:rPr>
              <a:t>:</a:t>
            </a:r>
            <a:r>
              <a:rPr kumimoji="0" lang="el-GR" sz="1800" b="0"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lt"/>
                <a:ea typeface="Arial Unicode MS" pitchFamily="34" charset="-128"/>
                <a:cs typeface="Arial Unicode MS" pitchFamily="34" charset="-128"/>
              </a:rPr>
              <a:t>	</a:t>
            </a:r>
            <a:r>
              <a:rPr lang="en-US" dirty="0" smtClean="0">
                <a:solidFill>
                  <a:srgbClr val="000000"/>
                </a:solidFill>
              </a:rPr>
              <a:t> </a:t>
            </a:r>
            <a:r>
              <a:rPr lang="en-US" dirty="0" err="1" smtClean="0">
                <a:solidFill>
                  <a:srgbClr val="002060"/>
                </a:solidFill>
                <a:effectLst>
                  <a:outerShdw blurRad="38100" dist="38100" dir="2700000" algn="tl">
                    <a:srgbClr val="000000">
                      <a:alpha val="43137"/>
                    </a:srgbClr>
                  </a:outerShdw>
                </a:effectLst>
              </a:rPr>
              <a:t>Αν</a:t>
            </a:r>
            <a:r>
              <a:rPr lang="en-US" dirty="0" smtClean="0">
                <a:solidFill>
                  <a:srgbClr val="002060"/>
                </a:solidFill>
                <a:effectLst>
                  <a:outerShdw blurRad="38100" dist="38100" dir="2700000" algn="tl">
                    <a:srgbClr val="000000">
                      <a:alpha val="43137"/>
                    </a:srgbClr>
                  </a:outerShdw>
                </a:effectLst>
              </a:rPr>
              <a:t> </a:t>
            </a:r>
            <a:r>
              <a:rPr lang="el-GR" dirty="0" smtClean="0">
                <a:solidFill>
                  <a:srgbClr val="002060"/>
                </a:solidFill>
                <a:effectLst>
                  <a:outerShdw blurRad="38100" dist="38100" dir="2700000" algn="tl">
                    <a:srgbClr val="000000">
                      <a:alpha val="43137"/>
                    </a:srgbClr>
                  </a:outerShdw>
                </a:effectLst>
              </a:rPr>
              <a:t>γνωρίζουμε</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ήδη</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το</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ηλεκτρικό</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πεδίο</a:t>
            </a:r>
            <a:r>
              <a:rPr kumimoji="0" lang="en-US" sz="1800"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lt"/>
                <a:ea typeface="Arial Unicode MS" pitchFamily="34" charset="-128"/>
                <a:cs typeface="Arial Unicode MS" pitchFamily="34" charset="-128"/>
              </a:rPr>
              <a:t>.</a:t>
            </a:r>
          </a:p>
          <a:p>
            <a:pPr lvl="0" defTabSz="234950" eaLnBrk="0" hangingPunct="0">
              <a:spcBef>
                <a:spcPts val="1200"/>
              </a:spcBef>
            </a:pPr>
            <a:r>
              <a:rPr lang="en-US" dirty="0" err="1" smtClean="0">
                <a:solidFill>
                  <a:srgbClr val="000000"/>
                </a:solidFill>
              </a:rPr>
              <a:t>τότε</a:t>
            </a:r>
            <a:r>
              <a:rPr lang="en-US" dirty="0" smtClean="0">
                <a:solidFill>
                  <a:srgbClr val="000000"/>
                </a:solidFill>
              </a:rPr>
              <a:t> </a:t>
            </a:r>
            <a:r>
              <a:rPr lang="en-US" dirty="0" err="1" smtClean="0">
                <a:solidFill>
                  <a:srgbClr val="000000"/>
                </a:solidFill>
              </a:rPr>
              <a:t>μπορούμε</a:t>
            </a:r>
            <a:r>
              <a:rPr lang="en-US" dirty="0" smtClean="0">
                <a:solidFill>
                  <a:srgbClr val="000000"/>
                </a:solidFill>
              </a:rPr>
              <a:t> </a:t>
            </a:r>
            <a:r>
              <a:rPr lang="en-US" dirty="0" err="1" smtClean="0">
                <a:solidFill>
                  <a:srgbClr val="000000"/>
                </a:solidFill>
              </a:rPr>
              <a:t>να</a:t>
            </a:r>
            <a:r>
              <a:rPr lang="en-US" dirty="0" smtClean="0">
                <a:solidFill>
                  <a:srgbClr val="000000"/>
                </a:solidFill>
              </a:rPr>
              <a:t> </a:t>
            </a:r>
            <a:r>
              <a:rPr lang="en-US" dirty="0" err="1" smtClean="0">
                <a:solidFill>
                  <a:srgbClr val="000000"/>
                </a:solidFill>
              </a:rPr>
              <a:t>υπολογίσουμε</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l-GR" dirty="0" smtClean="0">
                <a:solidFill>
                  <a:srgbClr val="000000"/>
                </a:solidFill>
              </a:rPr>
              <a:t>ηλεκτρικό </a:t>
            </a:r>
            <a:r>
              <a:rPr lang="en-US" dirty="0" err="1" smtClean="0">
                <a:solidFill>
                  <a:srgbClr val="000000"/>
                </a:solidFill>
              </a:rPr>
              <a:t>δυναμικό</a:t>
            </a:r>
            <a:r>
              <a:rPr lang="en-US" dirty="0" smtClean="0">
                <a:solidFill>
                  <a:srgbClr val="000000"/>
                </a:solidFill>
              </a:rPr>
              <a:t> </a:t>
            </a:r>
            <a:r>
              <a:rPr lang="el-GR" dirty="0" smtClean="0">
                <a:solidFill>
                  <a:srgbClr val="000000"/>
                </a:solidFill>
              </a:rPr>
              <a:t>από</a:t>
            </a:r>
            <a:r>
              <a:rPr lang="en-US" dirty="0" smtClean="0">
                <a:solidFill>
                  <a:srgbClr val="000000"/>
                </a:solidFill>
              </a:rPr>
              <a:t> </a:t>
            </a:r>
            <a:r>
              <a:rPr lang="en-US" dirty="0" err="1" smtClean="0">
                <a:solidFill>
                  <a:srgbClr val="000000"/>
                </a:solidFill>
              </a:rPr>
              <a:t>την</a:t>
            </a:r>
            <a:r>
              <a:rPr lang="en-US" dirty="0" smtClean="0">
                <a:solidFill>
                  <a:srgbClr val="000000"/>
                </a:solidFill>
              </a:rPr>
              <a:t> </a:t>
            </a:r>
            <a:r>
              <a:rPr lang="en-US" dirty="0" err="1" smtClean="0">
                <a:solidFill>
                  <a:srgbClr val="000000"/>
                </a:solidFill>
              </a:rPr>
              <a:t>αρχική</a:t>
            </a:r>
            <a:r>
              <a:rPr lang="en-US" dirty="0" smtClean="0">
                <a:solidFill>
                  <a:srgbClr val="000000"/>
                </a:solidFill>
              </a:rPr>
              <a:t> </a:t>
            </a:r>
            <a:r>
              <a:rPr lang="el-GR" dirty="0" smtClean="0">
                <a:solidFill>
                  <a:srgbClr val="000000"/>
                </a:solidFill>
              </a:rPr>
              <a:t>σχέση</a:t>
            </a:r>
            <a:r>
              <a:rPr lang="en-US" dirty="0" smtClean="0">
                <a:solidFill>
                  <a:srgbClr val="000000"/>
                </a:solidFill>
              </a:rPr>
              <a:t>:</a:t>
            </a:r>
            <a:endParaRPr kumimoji="0" lang="en-US" sz="1800" i="0" u="none" strike="noStrike" kern="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lt"/>
              <a:ea typeface="Arial Unicode MS" pitchFamily="34" charset="-128"/>
              <a:cs typeface="Arial Unicode MS" pitchFamily="34" charset="-128"/>
            </a:endParaRPr>
          </a:p>
        </p:txBody>
      </p:sp>
      <p:graphicFrame>
        <p:nvGraphicFramePr>
          <p:cNvPr id="2" name="Object 3"/>
          <p:cNvGraphicFramePr>
            <a:graphicFrameLocks noChangeAspect="1"/>
          </p:cNvGraphicFramePr>
          <p:nvPr/>
        </p:nvGraphicFramePr>
        <p:xfrm>
          <a:off x="3765550" y="2662391"/>
          <a:ext cx="1606550" cy="781050"/>
        </p:xfrm>
        <a:graphic>
          <a:graphicData uri="http://schemas.openxmlformats.org/presentationml/2006/ole">
            <p:oleObj spid="_x0000_s15363" name="Equation" r:id="rId3" imgW="965160" imgH="469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Picture 8" descr="27819_2515"/>
          <p:cNvPicPr>
            <a:picLocks noChangeAspect="1" noChangeArrowheads="1"/>
          </p:cNvPicPr>
          <p:nvPr/>
        </p:nvPicPr>
        <p:blipFill>
          <a:blip r:embed="rId3" cstate="print"/>
          <a:srcRect/>
          <a:stretch>
            <a:fillRect/>
          </a:stretch>
        </p:blipFill>
        <p:spPr bwMode="auto">
          <a:xfrm>
            <a:off x="4820341" y="1916113"/>
            <a:ext cx="3908298" cy="2884487"/>
          </a:xfrm>
          <a:prstGeom prst="rect">
            <a:avLst/>
          </a:prstGeom>
          <a:noFill/>
          <a:ln w="9525">
            <a:noFill/>
            <a:miter lim="800000"/>
            <a:headEnd/>
            <a:tailEnd/>
          </a:ln>
        </p:spPr>
      </p:pic>
      <p:sp>
        <p:nvSpPr>
          <p:cNvPr id="27650" name="Rectangle 2"/>
          <p:cNvSpPr>
            <a:spLocks noGrp="1" noChangeArrowheads="1"/>
          </p:cNvSpPr>
          <p:nvPr>
            <p:ph type="title"/>
          </p:nvPr>
        </p:nvSpPr>
        <p:spPr>
          <a:xfrm>
            <a:off x="210676" y="191729"/>
            <a:ext cx="8716297" cy="584775"/>
          </a:xfrm>
        </p:spPr>
        <p:txBody>
          <a:bodyPr wrap="square">
            <a:spAutoFit/>
          </a:bodyPr>
          <a:lstStyle/>
          <a:p>
            <a:pPr marL="1828800" indent="-1828800"/>
            <a:r>
              <a:rPr lang="el-GR" sz="2000" i="1" dirty="0" smtClean="0">
                <a:solidFill>
                  <a:srgbClr val="0D3857"/>
                </a:solidFill>
                <a:latin typeface="Times New Roman" pitchFamily="18" charset="0"/>
                <a:cs typeface="Times New Roman" pitchFamily="18" charset="0"/>
              </a:rPr>
              <a:t>Παράδειγμα</a:t>
            </a:r>
            <a:r>
              <a:rPr lang="el-GR" sz="1800" dirty="0" smtClean="0">
                <a:solidFill>
                  <a:srgbClr val="0D3857"/>
                </a:solidFill>
              </a:rPr>
              <a:t> </a:t>
            </a:r>
            <a:r>
              <a:rPr lang="el-GR" sz="1800" b="1" dirty="0" smtClean="0">
                <a:solidFill>
                  <a:srgbClr val="FF0000"/>
                </a:solidFill>
              </a:rPr>
              <a:t>Η3.</a:t>
            </a:r>
            <a:r>
              <a:rPr lang="en-US" sz="1800" b="1" dirty="0" smtClean="0">
                <a:solidFill>
                  <a:srgbClr val="FF0000"/>
                </a:solidFill>
              </a:rPr>
              <a:t>5</a:t>
            </a:r>
            <a:r>
              <a:rPr lang="el-GR" sz="1800" dirty="0" smtClean="0">
                <a:solidFill>
                  <a:srgbClr val="0D3857"/>
                </a:solidFill>
              </a:rPr>
              <a:t> </a:t>
            </a:r>
            <a:r>
              <a:rPr lang="el-GR" sz="1800" b="1" dirty="0" smtClean="0">
                <a:solidFill>
                  <a:srgbClr val="0D3857"/>
                </a:solidFill>
              </a:rPr>
              <a:t>Το ηλεκτρικό δυναμικό ενός ομοιόμορφα φορτισμένου δακτυλίου</a:t>
            </a:r>
            <a:endParaRPr lang="en-US" sz="1800" b="1" dirty="0" smtClean="0">
              <a:solidFill>
                <a:srgbClr val="0D3857"/>
              </a:solidFill>
              <a:latin typeface="Arial Unicode MS" pitchFamily="34" charset="-128"/>
            </a:endParaRPr>
          </a:p>
        </p:txBody>
      </p:sp>
      <p:sp>
        <p:nvSpPr>
          <p:cNvPr id="27651" name="Rectangle 4"/>
          <p:cNvSpPr>
            <a:spLocks noGrp="1" noChangeArrowheads="1"/>
          </p:cNvSpPr>
          <p:nvPr>
            <p:ph sz="half" idx="1"/>
          </p:nvPr>
        </p:nvSpPr>
        <p:spPr>
          <a:xfrm>
            <a:off x="324464" y="1600200"/>
            <a:ext cx="612347" cy="282129"/>
          </a:xfrm>
        </p:spPr>
        <p:txBody>
          <a:bodyPr wrap="none">
            <a:spAutoFit/>
          </a:bodyPr>
          <a:lstStyle/>
          <a:p>
            <a:pPr marL="0" indent="0"/>
            <a:r>
              <a:rPr lang="el-GR" sz="1800" b="1" dirty="0" smtClean="0">
                <a:solidFill>
                  <a:srgbClr val="FF0000"/>
                </a:solidFill>
              </a:rPr>
              <a:t>ΛΥΣΗ</a:t>
            </a:r>
          </a:p>
        </p:txBody>
      </p:sp>
      <p:sp>
        <p:nvSpPr>
          <p:cNvPr id="7" name="Rectangle 6"/>
          <p:cNvSpPr/>
          <p:nvPr/>
        </p:nvSpPr>
        <p:spPr>
          <a:xfrm>
            <a:off x="241761" y="770499"/>
            <a:ext cx="8657304" cy="923330"/>
          </a:xfrm>
          <a:prstGeom prst="rect">
            <a:avLst/>
          </a:prstGeom>
        </p:spPr>
        <p:txBody>
          <a:bodyPr wrap="square">
            <a:spAutoFit/>
          </a:bodyPr>
          <a:lstStyle/>
          <a:p>
            <a:pPr marL="574675">
              <a:tabLst>
                <a:tab pos="574675" algn="l"/>
              </a:tabLst>
            </a:pPr>
            <a:r>
              <a:rPr lang="el-GR" dirty="0" smtClean="0">
                <a:latin typeface="+mn-lt"/>
              </a:rPr>
              <a:t>Βρείτε τη σχέση που εκφράζει το ηλεκτρικό δυναμικό σε ένα σημείο Σ, το οποίο βρίσκεται στον κάθετο άξονα ενός ομοιόμορφα φορτισμένου δακτυλίου με ακτίνα </a:t>
            </a:r>
            <a:r>
              <a:rPr lang="el-GR" i="1" dirty="0" smtClean="0">
                <a:latin typeface="+mn-lt"/>
                <a:sym typeface="Symbol"/>
              </a:rPr>
              <a:t></a:t>
            </a:r>
            <a:r>
              <a:rPr lang="el-GR" dirty="0" smtClean="0">
                <a:latin typeface="+mn-lt"/>
              </a:rPr>
              <a:t>  και συνολικό φορτίο </a:t>
            </a:r>
            <a:r>
              <a:rPr lang="en-US" dirty="0" smtClean="0">
                <a:latin typeface="+mn-lt"/>
              </a:rPr>
              <a:t>Q.</a:t>
            </a:r>
            <a:endParaRPr lang="el-GR" dirty="0">
              <a:latin typeface="+mn-lt"/>
            </a:endParaRPr>
          </a:p>
        </p:txBody>
      </p:sp>
      <p:sp>
        <p:nvSpPr>
          <p:cNvPr id="6" name="Rectangle 3"/>
          <p:cNvSpPr txBox="1">
            <a:spLocks noChangeArrowheads="1"/>
          </p:cNvSpPr>
          <p:nvPr/>
        </p:nvSpPr>
        <p:spPr bwMode="auto">
          <a:xfrm>
            <a:off x="6711747" y="1825170"/>
            <a:ext cx="127759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l-GR" sz="1600" b="1" kern="0" dirty="0" smtClean="0">
                <a:solidFill>
                  <a:schemeClr val="tx1">
                    <a:lumMod val="65000"/>
                    <a:lumOff val="35000"/>
                  </a:schemeClr>
                </a:solidFill>
                <a:latin typeface="+mn-lt"/>
              </a:rPr>
              <a:t>Εικόνα Η3.</a:t>
            </a:r>
            <a:r>
              <a:rPr lang="en-US" sz="1600" b="1" kern="0" dirty="0" smtClean="0">
                <a:solidFill>
                  <a:schemeClr val="tx1">
                    <a:lumMod val="65000"/>
                    <a:lumOff val="35000"/>
                  </a:schemeClr>
                </a:solidFill>
                <a:latin typeface="+mn-lt"/>
              </a:rPr>
              <a:t>15</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mn-lt"/>
              <a:ea typeface="Arial Unicode MS" pitchFamily="34" charset="-128"/>
              <a:cs typeface="Arial Unicode MS" pitchFamily="34" charset="-128"/>
            </a:endParaRPr>
          </a:p>
        </p:txBody>
      </p:sp>
      <p:graphicFrame>
        <p:nvGraphicFramePr>
          <p:cNvPr id="74755" name="Object 3"/>
          <p:cNvGraphicFramePr>
            <a:graphicFrameLocks noChangeAspect="1"/>
          </p:cNvGraphicFramePr>
          <p:nvPr/>
        </p:nvGraphicFramePr>
        <p:xfrm>
          <a:off x="389361" y="2845408"/>
          <a:ext cx="2870200" cy="722313"/>
        </p:xfrm>
        <a:graphic>
          <a:graphicData uri="http://schemas.openxmlformats.org/presentationml/2006/ole">
            <p:oleObj spid="_x0000_s84994" name="Equation" r:id="rId4" imgW="1663560" imgH="419040" progId="Equation.3">
              <p:embed/>
            </p:oleObj>
          </a:graphicData>
        </a:graphic>
      </p:graphicFrame>
      <p:sp>
        <p:nvSpPr>
          <p:cNvPr id="37" name="Rectangle 3"/>
          <p:cNvSpPr txBox="1">
            <a:spLocks noChangeArrowheads="1"/>
          </p:cNvSpPr>
          <p:nvPr/>
        </p:nvSpPr>
        <p:spPr bwMode="auto">
          <a:xfrm>
            <a:off x="294968" y="1940493"/>
            <a:ext cx="4273857" cy="82548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eaLnBrk="0" hangingPunct="0">
              <a:lnSpc>
                <a:spcPts val="2200"/>
              </a:lnSpc>
              <a:spcBef>
                <a:spcPct val="50000"/>
              </a:spcBef>
            </a:pPr>
            <a:r>
              <a:rPr kumimoji="0" lang="el-GR" b="0" i="0" u="none" strike="noStrike" kern="0" cap="none" spc="0" noProof="0" dirty="0" smtClean="0">
                <a:ln>
                  <a:noFill/>
                </a:ln>
                <a:solidFill>
                  <a:srgbClr val="000000"/>
                </a:solidFill>
                <a:effectLst/>
                <a:uLnTx/>
                <a:uFillTx/>
                <a:latin typeface="+mn-lt"/>
              </a:rPr>
              <a:t>Έστω στοιχειώδες τμήμα του δακτυλίου με φορτίο </a:t>
            </a:r>
            <a:r>
              <a:rPr kumimoji="0" lang="en-US" b="0" i="0" u="none" strike="noStrike" kern="0" cap="none" spc="0" noProof="0" dirty="0" err="1" smtClean="0">
                <a:ln>
                  <a:noFill/>
                </a:ln>
                <a:solidFill>
                  <a:srgbClr val="000000"/>
                </a:solidFill>
                <a:effectLst/>
                <a:uLnTx/>
                <a:uFillTx/>
                <a:latin typeface="+mn-lt"/>
              </a:rPr>
              <a:t>dq</a:t>
            </a:r>
            <a:r>
              <a:rPr kumimoji="0" lang="en-US" b="0" i="0" u="none" strike="noStrike" kern="0" cap="none" spc="0" noProof="0" dirty="0" smtClean="0">
                <a:ln>
                  <a:noFill/>
                </a:ln>
                <a:solidFill>
                  <a:srgbClr val="000000"/>
                </a:solidFill>
                <a:effectLst/>
                <a:uLnTx/>
                <a:uFillTx/>
                <a:latin typeface="+mn-lt"/>
              </a:rPr>
              <a:t>. </a:t>
            </a:r>
            <a:r>
              <a:rPr lang="el-GR" kern="0" dirty="0" smtClean="0">
                <a:solidFill>
                  <a:srgbClr val="000000"/>
                </a:solidFill>
                <a:latin typeface="+mn-lt"/>
              </a:rPr>
              <a:t>Το δυναμικό του</a:t>
            </a:r>
            <a:r>
              <a:rPr lang="en-US" kern="0" dirty="0" smtClean="0">
                <a:solidFill>
                  <a:srgbClr val="000000"/>
                </a:solidFill>
                <a:latin typeface="+mn-lt"/>
              </a:rPr>
              <a:t> </a:t>
            </a:r>
            <a:r>
              <a:rPr lang="en-US" kern="0" dirty="0" err="1" smtClean="0">
                <a:solidFill>
                  <a:srgbClr val="000000"/>
                </a:solidFill>
                <a:latin typeface="+mn-lt"/>
              </a:rPr>
              <a:t>dq</a:t>
            </a:r>
            <a:r>
              <a:rPr lang="el-GR" kern="0" dirty="0" smtClean="0">
                <a:solidFill>
                  <a:srgbClr val="000000"/>
                </a:solidFill>
                <a:latin typeface="+mn-lt"/>
              </a:rPr>
              <a:t> στο σημείο Σ είναι </a:t>
            </a:r>
          </a:p>
        </p:txBody>
      </p:sp>
      <p:sp>
        <p:nvSpPr>
          <p:cNvPr id="41" name="Rectangle 40"/>
          <p:cNvSpPr/>
          <p:nvPr/>
        </p:nvSpPr>
        <p:spPr>
          <a:xfrm>
            <a:off x="206479" y="3657566"/>
            <a:ext cx="4362346" cy="656590"/>
          </a:xfrm>
          <a:prstGeom prst="rect">
            <a:avLst/>
          </a:prstGeom>
        </p:spPr>
        <p:txBody>
          <a:bodyPr wrap="square">
            <a:spAutoFit/>
          </a:bodyPr>
          <a:lstStyle/>
          <a:p>
            <a:pPr lvl="0" eaLnBrk="0" hangingPunct="0">
              <a:lnSpc>
                <a:spcPts val="2200"/>
              </a:lnSpc>
              <a:spcBef>
                <a:spcPct val="50000"/>
              </a:spcBef>
              <a:defRPr/>
            </a:pPr>
            <a:r>
              <a:rPr lang="el-GR" kern="0" dirty="0" smtClean="0">
                <a:solidFill>
                  <a:srgbClr val="000000"/>
                </a:solidFill>
                <a:latin typeface="+mn-lt"/>
              </a:rPr>
              <a:t>Το συνολικό δυναμικό όλου του δακτυλίου στο σημείο Σ είναι</a:t>
            </a:r>
          </a:p>
        </p:txBody>
      </p:sp>
      <p:graphicFrame>
        <p:nvGraphicFramePr>
          <p:cNvPr id="84999" name="Object 3"/>
          <p:cNvGraphicFramePr>
            <a:graphicFrameLocks noChangeAspect="1"/>
          </p:cNvGraphicFramePr>
          <p:nvPr/>
        </p:nvGraphicFramePr>
        <p:xfrm>
          <a:off x="352425" y="4306888"/>
          <a:ext cx="2014538" cy="722312"/>
        </p:xfrm>
        <a:graphic>
          <a:graphicData uri="http://schemas.openxmlformats.org/presentationml/2006/ole">
            <p:oleObj spid="_x0000_s84999" name="Equation" r:id="rId5" imgW="1168200" imgH="419040" progId="Equation.3">
              <p:embed/>
            </p:oleObj>
          </a:graphicData>
        </a:graphic>
      </p:graphicFrame>
      <p:sp>
        <p:nvSpPr>
          <p:cNvPr id="44" name="Rectangle 43"/>
          <p:cNvSpPr/>
          <p:nvPr/>
        </p:nvSpPr>
        <p:spPr>
          <a:xfrm>
            <a:off x="201342" y="5252482"/>
            <a:ext cx="8847294" cy="1215717"/>
          </a:xfrm>
          <a:prstGeom prst="rect">
            <a:avLst/>
          </a:prstGeom>
        </p:spPr>
        <p:txBody>
          <a:bodyPr wrap="none">
            <a:spAutoFit/>
          </a:bodyPr>
          <a:lstStyle/>
          <a:p>
            <a:pPr lvl="0" eaLnBrk="0" hangingPunct="0">
              <a:lnSpc>
                <a:spcPts val="2200"/>
              </a:lnSpc>
              <a:spcBef>
                <a:spcPct val="50000"/>
              </a:spcBef>
              <a:defRPr/>
            </a:pPr>
            <a:r>
              <a:rPr lang="el-GR" kern="0" dirty="0" smtClean="0">
                <a:solidFill>
                  <a:srgbClr val="000000"/>
                </a:solidFill>
                <a:latin typeface="+mn-lt"/>
              </a:rPr>
              <a:t>ή                                      αφού παρατηρούμε ότι τα </a:t>
            </a:r>
            <a:r>
              <a:rPr lang="el-GR" i="1" kern="0" dirty="0" smtClean="0">
                <a:solidFill>
                  <a:srgbClr val="000000"/>
                </a:solidFill>
                <a:latin typeface="+mn-lt"/>
                <a:sym typeface="Symbol"/>
              </a:rPr>
              <a:t></a:t>
            </a:r>
            <a:r>
              <a:rPr lang="el-GR" kern="0" dirty="0" smtClean="0">
                <a:solidFill>
                  <a:srgbClr val="000000"/>
                </a:solidFill>
                <a:latin typeface="+mn-lt"/>
              </a:rPr>
              <a:t>  και </a:t>
            </a:r>
            <a:r>
              <a:rPr lang="en-US" i="1" kern="0" dirty="0" smtClean="0">
                <a:solidFill>
                  <a:srgbClr val="000000"/>
                </a:solidFill>
                <a:latin typeface="Times New Roman" pitchFamily="18" charset="0"/>
                <a:cs typeface="Times New Roman" pitchFamily="18" charset="0"/>
              </a:rPr>
              <a:t>x</a:t>
            </a:r>
            <a:r>
              <a:rPr lang="el-GR" kern="0" dirty="0" smtClean="0">
                <a:solidFill>
                  <a:srgbClr val="000000"/>
                </a:solidFill>
                <a:latin typeface="+mn-lt"/>
              </a:rPr>
              <a:t> είναι σταθερές ποσότητες</a:t>
            </a:r>
          </a:p>
          <a:p>
            <a:pPr lvl="0" eaLnBrk="0" hangingPunct="0">
              <a:lnSpc>
                <a:spcPts val="2200"/>
              </a:lnSpc>
              <a:spcBef>
                <a:spcPct val="50000"/>
              </a:spcBef>
              <a:defRPr/>
            </a:pPr>
            <a:endParaRPr lang="el-GR" kern="0" dirty="0" smtClean="0">
              <a:solidFill>
                <a:srgbClr val="000000"/>
              </a:solidFill>
              <a:latin typeface="+mn-lt"/>
            </a:endParaRPr>
          </a:p>
          <a:p>
            <a:pPr lvl="0" eaLnBrk="0" hangingPunct="0">
              <a:lnSpc>
                <a:spcPts val="2200"/>
              </a:lnSpc>
              <a:spcBef>
                <a:spcPct val="50000"/>
              </a:spcBef>
              <a:defRPr/>
            </a:pPr>
            <a:r>
              <a:rPr lang="el-GR" kern="0" dirty="0" smtClean="0">
                <a:solidFill>
                  <a:srgbClr val="000000"/>
                </a:solidFill>
                <a:latin typeface="+mn-lt"/>
              </a:rPr>
              <a:t>οπότε</a:t>
            </a:r>
            <a:endParaRPr lang="en-US" kern="0" dirty="0" smtClean="0">
              <a:solidFill>
                <a:srgbClr val="000000"/>
              </a:solidFill>
              <a:latin typeface="+mn-lt"/>
            </a:endParaRPr>
          </a:p>
        </p:txBody>
      </p:sp>
      <p:graphicFrame>
        <p:nvGraphicFramePr>
          <p:cNvPr id="85001" name="Object 3"/>
          <p:cNvGraphicFramePr>
            <a:graphicFrameLocks noChangeAspect="1"/>
          </p:cNvGraphicFramePr>
          <p:nvPr/>
        </p:nvGraphicFramePr>
        <p:xfrm>
          <a:off x="577232" y="5080109"/>
          <a:ext cx="2038350" cy="742950"/>
        </p:xfrm>
        <a:graphic>
          <a:graphicData uri="http://schemas.openxmlformats.org/presentationml/2006/ole">
            <p:oleObj spid="_x0000_s85001" name="Equation" r:id="rId6" imgW="1180800" imgH="431640" progId="Equation.3">
              <p:embed/>
            </p:oleObj>
          </a:graphicData>
        </a:graphic>
      </p:graphicFrame>
      <p:graphicFrame>
        <p:nvGraphicFramePr>
          <p:cNvPr id="85002" name="Object 3"/>
          <p:cNvGraphicFramePr>
            <a:graphicFrameLocks noChangeAspect="1"/>
          </p:cNvGraphicFramePr>
          <p:nvPr/>
        </p:nvGraphicFramePr>
        <p:xfrm>
          <a:off x="1110377" y="5908215"/>
          <a:ext cx="1577975" cy="742950"/>
        </p:xfrm>
        <a:graphic>
          <a:graphicData uri="http://schemas.openxmlformats.org/presentationml/2006/ole">
            <p:oleObj spid="_x0000_s85002" name="Equation" r:id="rId7" imgW="91440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linds(horizontal)">
                                      <p:cBhvr>
                                        <p:cTn id="11" dur="500"/>
                                        <p:tgtEl>
                                          <p:spTgt spid="37"/>
                                        </p:tgtEl>
                                      </p:cBhvr>
                                    </p:animEffect>
                                  </p:childTnLst>
                                </p:cTn>
                              </p:par>
                              <p:par>
                                <p:cTn id="12" presetID="3" presetClass="entr" presetSubtype="10" fill="hold" nodeType="withEffect">
                                  <p:stCondLst>
                                    <p:cond delay="0"/>
                                  </p:stCondLst>
                                  <p:childTnLst>
                                    <p:set>
                                      <p:cBhvr>
                                        <p:cTn id="13" dur="1" fill="hold">
                                          <p:stCondLst>
                                            <p:cond delay="0"/>
                                          </p:stCondLst>
                                        </p:cTn>
                                        <p:tgtEl>
                                          <p:spTgt spid="74755"/>
                                        </p:tgtEl>
                                        <p:attrNameLst>
                                          <p:attrName>style.visibility</p:attrName>
                                        </p:attrNameLst>
                                      </p:cBhvr>
                                      <p:to>
                                        <p:strVal val="visible"/>
                                      </p:to>
                                    </p:set>
                                    <p:animEffect transition="in" filter="blinds(horizontal)">
                                      <p:cBhvr>
                                        <p:cTn id="14" dur="500"/>
                                        <p:tgtEl>
                                          <p:spTgt spid="7475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linds(horizontal)">
                                      <p:cBhvr>
                                        <p:cTn id="19" dur="500"/>
                                        <p:tgtEl>
                                          <p:spTgt spid="41"/>
                                        </p:tgtEl>
                                      </p:cBhvr>
                                    </p:animEffect>
                                  </p:childTnLst>
                                </p:cTn>
                              </p:par>
                              <p:par>
                                <p:cTn id="20" presetID="3" presetClass="entr" presetSubtype="10" fill="hold" nodeType="withEffect">
                                  <p:stCondLst>
                                    <p:cond delay="0"/>
                                  </p:stCondLst>
                                  <p:childTnLst>
                                    <p:set>
                                      <p:cBhvr>
                                        <p:cTn id="21" dur="1" fill="hold">
                                          <p:stCondLst>
                                            <p:cond delay="0"/>
                                          </p:stCondLst>
                                        </p:cTn>
                                        <p:tgtEl>
                                          <p:spTgt spid="84999"/>
                                        </p:tgtEl>
                                        <p:attrNameLst>
                                          <p:attrName>style.visibility</p:attrName>
                                        </p:attrNameLst>
                                      </p:cBhvr>
                                      <p:to>
                                        <p:strVal val="visible"/>
                                      </p:to>
                                    </p:set>
                                    <p:animEffect transition="in" filter="blinds(horizontal)">
                                      <p:cBhvr>
                                        <p:cTn id="22" dur="500"/>
                                        <p:tgtEl>
                                          <p:spTgt spid="8499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
                                            <p:txEl>
                                              <p:pRg st="0" end="0"/>
                                            </p:txEl>
                                          </p:spTgt>
                                        </p:tgtEl>
                                        <p:attrNameLst>
                                          <p:attrName>style.visibility</p:attrName>
                                        </p:attrNameLst>
                                      </p:cBhvr>
                                      <p:to>
                                        <p:strVal val="visible"/>
                                      </p:to>
                                    </p:set>
                                    <p:animEffect transition="in" filter="blinds(horizontal)">
                                      <p:cBhvr>
                                        <p:cTn id="27" dur="500"/>
                                        <p:tgtEl>
                                          <p:spTgt spid="44">
                                            <p:txEl>
                                              <p:pRg st="0" end="0"/>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85001"/>
                                        </p:tgtEl>
                                        <p:attrNameLst>
                                          <p:attrName>style.visibility</p:attrName>
                                        </p:attrNameLst>
                                      </p:cBhvr>
                                      <p:to>
                                        <p:strVal val="visible"/>
                                      </p:to>
                                    </p:set>
                                    <p:animEffect transition="in" filter="blinds(horizontal)">
                                      <p:cBhvr>
                                        <p:cTn id="30" dur="500"/>
                                        <p:tgtEl>
                                          <p:spTgt spid="8500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44">
                                            <p:txEl>
                                              <p:pRg st="2" end="2"/>
                                            </p:txEl>
                                          </p:spTgt>
                                        </p:tgtEl>
                                        <p:attrNameLst>
                                          <p:attrName>style.visibility</p:attrName>
                                        </p:attrNameLst>
                                      </p:cBhvr>
                                      <p:to>
                                        <p:strVal val="visible"/>
                                      </p:to>
                                    </p:set>
                                    <p:animEffect transition="in" filter="blinds(horizontal)">
                                      <p:cBhvr>
                                        <p:cTn id="35" dur="500"/>
                                        <p:tgtEl>
                                          <p:spTgt spid="44">
                                            <p:txEl>
                                              <p:pRg st="2" end="2"/>
                                            </p:txEl>
                                          </p:spTgt>
                                        </p:tgtEl>
                                      </p:cBhvr>
                                    </p:animEffect>
                                  </p:childTnLst>
                                </p:cTn>
                              </p:par>
                              <p:par>
                                <p:cTn id="36" presetID="3" presetClass="entr" presetSubtype="10" fill="hold" nodeType="withEffect">
                                  <p:stCondLst>
                                    <p:cond delay="0"/>
                                  </p:stCondLst>
                                  <p:childTnLst>
                                    <p:set>
                                      <p:cBhvr>
                                        <p:cTn id="37" dur="1" fill="hold">
                                          <p:stCondLst>
                                            <p:cond delay="0"/>
                                          </p:stCondLst>
                                        </p:cTn>
                                        <p:tgtEl>
                                          <p:spTgt spid="85002"/>
                                        </p:tgtEl>
                                        <p:attrNameLst>
                                          <p:attrName>style.visibility</p:attrName>
                                        </p:attrNameLst>
                                      </p:cBhvr>
                                      <p:to>
                                        <p:strVal val="visible"/>
                                      </p:to>
                                    </p:set>
                                    <p:animEffect transition="in" filter="blinds(horizontal)">
                                      <p:cBhvr>
                                        <p:cTn id="38" dur="500"/>
                                        <p:tgtEl>
                                          <p:spTgt spid="850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37"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8" descr="27819_2516"/>
          <p:cNvPicPr>
            <a:picLocks noChangeAspect="1" noChangeArrowheads="1"/>
          </p:cNvPicPr>
          <p:nvPr/>
        </p:nvPicPr>
        <p:blipFill>
          <a:blip r:embed="rId3" cstate="print"/>
          <a:srcRect/>
          <a:stretch>
            <a:fillRect/>
          </a:stretch>
        </p:blipFill>
        <p:spPr bwMode="auto">
          <a:xfrm>
            <a:off x="5132438" y="1593376"/>
            <a:ext cx="3775485" cy="3207224"/>
          </a:xfrm>
          <a:prstGeom prst="rect">
            <a:avLst/>
          </a:prstGeom>
          <a:noFill/>
          <a:ln w="9525">
            <a:noFill/>
            <a:miter lim="800000"/>
            <a:headEnd/>
            <a:tailEnd/>
          </a:ln>
        </p:spPr>
      </p:pic>
      <p:sp>
        <p:nvSpPr>
          <p:cNvPr id="27650" name="Rectangle 2"/>
          <p:cNvSpPr>
            <a:spLocks noGrp="1" noChangeArrowheads="1"/>
          </p:cNvSpPr>
          <p:nvPr>
            <p:ph type="title"/>
          </p:nvPr>
        </p:nvSpPr>
        <p:spPr>
          <a:xfrm>
            <a:off x="210676" y="182745"/>
            <a:ext cx="8716297" cy="307777"/>
          </a:xfrm>
        </p:spPr>
        <p:txBody>
          <a:bodyPr wrap="square">
            <a:spAutoFit/>
          </a:bodyPr>
          <a:lstStyle/>
          <a:p>
            <a:pPr marL="1828800" indent="-1828800"/>
            <a:r>
              <a:rPr lang="el-GR" sz="2000" i="1" dirty="0" smtClean="0">
                <a:solidFill>
                  <a:srgbClr val="0D3857"/>
                </a:solidFill>
                <a:latin typeface="Times New Roman" pitchFamily="18" charset="0"/>
                <a:cs typeface="Times New Roman" pitchFamily="18" charset="0"/>
              </a:rPr>
              <a:t>Παράδειγμα</a:t>
            </a:r>
            <a:r>
              <a:rPr lang="el-GR" sz="1800" dirty="0" smtClean="0">
                <a:solidFill>
                  <a:srgbClr val="0D3857"/>
                </a:solidFill>
              </a:rPr>
              <a:t> </a:t>
            </a:r>
            <a:r>
              <a:rPr lang="el-GR" sz="1800" b="1" dirty="0" smtClean="0">
                <a:solidFill>
                  <a:srgbClr val="FF0000"/>
                </a:solidFill>
              </a:rPr>
              <a:t>Η3.6</a:t>
            </a:r>
            <a:r>
              <a:rPr lang="el-GR" sz="1800" dirty="0" smtClean="0">
                <a:solidFill>
                  <a:srgbClr val="0D3857"/>
                </a:solidFill>
              </a:rPr>
              <a:t> </a:t>
            </a:r>
            <a:r>
              <a:rPr lang="el-GR" sz="1800" b="1" dirty="0" smtClean="0">
                <a:solidFill>
                  <a:srgbClr val="0D3857"/>
                </a:solidFill>
              </a:rPr>
              <a:t>Το ηλεκτρικό δυναμικό ενός ομοιόμορφα φορτισμένου δίσκου</a:t>
            </a:r>
            <a:endParaRPr lang="en-US" sz="1800" b="1" dirty="0" smtClean="0">
              <a:solidFill>
                <a:srgbClr val="0D3857"/>
              </a:solidFill>
              <a:latin typeface="Arial Unicode MS" pitchFamily="34" charset="-128"/>
            </a:endParaRPr>
          </a:p>
        </p:txBody>
      </p:sp>
      <p:sp>
        <p:nvSpPr>
          <p:cNvPr id="27651" name="Rectangle 4"/>
          <p:cNvSpPr>
            <a:spLocks noGrp="1" noChangeArrowheads="1"/>
          </p:cNvSpPr>
          <p:nvPr>
            <p:ph sz="half" idx="1"/>
          </p:nvPr>
        </p:nvSpPr>
        <p:spPr>
          <a:xfrm>
            <a:off x="294968" y="1600200"/>
            <a:ext cx="612347" cy="282129"/>
          </a:xfrm>
        </p:spPr>
        <p:txBody>
          <a:bodyPr wrap="none">
            <a:spAutoFit/>
          </a:bodyPr>
          <a:lstStyle/>
          <a:p>
            <a:pPr marL="0" indent="0"/>
            <a:r>
              <a:rPr lang="el-GR" sz="1800" b="1" dirty="0" smtClean="0">
                <a:solidFill>
                  <a:srgbClr val="FF0000"/>
                </a:solidFill>
              </a:rPr>
              <a:t>ΛΥΣΗ</a:t>
            </a:r>
          </a:p>
        </p:txBody>
      </p:sp>
      <p:sp>
        <p:nvSpPr>
          <p:cNvPr id="7" name="Rectangle 6"/>
          <p:cNvSpPr/>
          <p:nvPr/>
        </p:nvSpPr>
        <p:spPr>
          <a:xfrm>
            <a:off x="240173" y="578776"/>
            <a:ext cx="8657304" cy="923330"/>
          </a:xfrm>
          <a:prstGeom prst="rect">
            <a:avLst/>
          </a:prstGeom>
        </p:spPr>
        <p:txBody>
          <a:bodyPr wrap="square">
            <a:spAutoFit/>
          </a:bodyPr>
          <a:lstStyle/>
          <a:p>
            <a:pPr marL="574675">
              <a:tabLst>
                <a:tab pos="457200" algn="l"/>
              </a:tabLst>
            </a:pPr>
            <a:r>
              <a:rPr lang="el-GR" dirty="0" smtClean="0">
                <a:latin typeface="+mn-lt"/>
              </a:rPr>
              <a:t>Ένας ομοιόμορφα φορτισμένος δίσκος έχει ακτίνα </a:t>
            </a:r>
            <a:r>
              <a:rPr lang="en-US" i="1" dirty="0" smtClean="0">
                <a:latin typeface="Times New Roman" pitchFamily="18" charset="0"/>
                <a:cs typeface="Times New Roman" pitchFamily="18" charset="0"/>
              </a:rPr>
              <a:t>R</a:t>
            </a:r>
            <a:r>
              <a:rPr lang="el-GR" dirty="0" smtClean="0">
                <a:latin typeface="+mn-lt"/>
              </a:rPr>
              <a:t> </a:t>
            </a:r>
            <a:r>
              <a:rPr lang="en-US" dirty="0" smtClean="0">
                <a:latin typeface="+mn-lt"/>
              </a:rPr>
              <a:t> </a:t>
            </a:r>
            <a:r>
              <a:rPr lang="el-GR" dirty="0" smtClean="0">
                <a:latin typeface="+mn-lt"/>
              </a:rPr>
              <a:t>και επιφανειακή πυκνότητα φορτίου </a:t>
            </a:r>
            <a:r>
              <a:rPr lang="el-GR" i="1" dirty="0" smtClean="0">
                <a:latin typeface="+mn-lt"/>
                <a:sym typeface="Symbol"/>
              </a:rPr>
              <a:t></a:t>
            </a:r>
            <a:r>
              <a:rPr lang="el-GR" dirty="0" smtClean="0">
                <a:latin typeface="+mn-lt"/>
                <a:sym typeface="Symbol"/>
              </a:rPr>
              <a:t>.</a:t>
            </a:r>
            <a:r>
              <a:rPr lang="el-GR" dirty="0" smtClean="0">
                <a:latin typeface="+mn-lt"/>
              </a:rPr>
              <a:t>  Βρείτε το ηλεκτρικό δυναμικό σε ένα σημείο Σ πάνω στον κάθετο άξονα του δίσκου.</a:t>
            </a:r>
            <a:endParaRPr lang="el-GR" dirty="0">
              <a:latin typeface="+mn-lt"/>
            </a:endParaRPr>
          </a:p>
        </p:txBody>
      </p:sp>
      <p:sp>
        <p:nvSpPr>
          <p:cNvPr id="6" name="Rectangle 3"/>
          <p:cNvSpPr txBox="1">
            <a:spLocks noChangeArrowheads="1"/>
          </p:cNvSpPr>
          <p:nvPr/>
        </p:nvSpPr>
        <p:spPr bwMode="auto">
          <a:xfrm>
            <a:off x="6932973" y="1530202"/>
            <a:ext cx="127759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l-GR" sz="1600" b="1" kern="0" dirty="0" smtClean="0">
                <a:solidFill>
                  <a:schemeClr val="tx1">
                    <a:lumMod val="65000"/>
                    <a:lumOff val="35000"/>
                  </a:schemeClr>
                </a:solidFill>
                <a:latin typeface="+mn-lt"/>
              </a:rPr>
              <a:t>Εικόνα Η3.</a:t>
            </a:r>
            <a:r>
              <a:rPr lang="en-US" sz="1600" b="1" kern="0" dirty="0" smtClean="0">
                <a:solidFill>
                  <a:schemeClr val="tx1">
                    <a:lumMod val="65000"/>
                    <a:lumOff val="35000"/>
                  </a:schemeClr>
                </a:solidFill>
                <a:latin typeface="+mn-lt"/>
              </a:rPr>
              <a:t>1</a:t>
            </a:r>
            <a:r>
              <a:rPr lang="el-GR" sz="1600" b="1" kern="0" dirty="0" smtClean="0">
                <a:solidFill>
                  <a:schemeClr val="tx1">
                    <a:lumMod val="65000"/>
                    <a:lumOff val="35000"/>
                  </a:schemeClr>
                </a:solidFill>
                <a:latin typeface="+mn-lt"/>
              </a:rPr>
              <a:t>6</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mn-lt"/>
              <a:ea typeface="Arial Unicode MS" pitchFamily="34" charset="-128"/>
              <a:cs typeface="Arial Unicode MS" pitchFamily="34" charset="-128"/>
            </a:endParaRPr>
          </a:p>
        </p:txBody>
      </p:sp>
      <p:sp>
        <p:nvSpPr>
          <p:cNvPr id="37" name="Rectangle 3"/>
          <p:cNvSpPr txBox="1">
            <a:spLocks noChangeArrowheads="1"/>
          </p:cNvSpPr>
          <p:nvPr/>
        </p:nvSpPr>
        <p:spPr bwMode="auto">
          <a:xfrm>
            <a:off x="294968" y="1940493"/>
            <a:ext cx="4483509" cy="212365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eaLnBrk="0" hangingPunct="0">
              <a:spcBef>
                <a:spcPts val="1200"/>
              </a:spcBef>
            </a:pPr>
            <a:r>
              <a:rPr kumimoji="0" lang="el-GR" b="0" i="0" u="none" strike="noStrike" kern="0" cap="none" spc="0" noProof="0" dirty="0" smtClean="0">
                <a:ln>
                  <a:noFill/>
                </a:ln>
                <a:solidFill>
                  <a:srgbClr val="000000"/>
                </a:solidFill>
                <a:effectLst/>
                <a:uLnTx/>
                <a:uFillTx/>
                <a:latin typeface="+mn-lt"/>
              </a:rPr>
              <a:t>Βρίσκουμε το φορτίο </a:t>
            </a:r>
            <a:r>
              <a:rPr kumimoji="0" lang="en-US" b="0" i="0" u="none" strike="noStrike" kern="0" cap="none" spc="0" noProof="0" dirty="0" err="1" smtClean="0">
                <a:ln>
                  <a:noFill/>
                </a:ln>
                <a:solidFill>
                  <a:srgbClr val="000000"/>
                </a:solidFill>
                <a:effectLst/>
                <a:uLnTx/>
                <a:uFillTx/>
                <a:latin typeface="+mn-lt"/>
              </a:rPr>
              <a:t>dq</a:t>
            </a:r>
            <a:r>
              <a:rPr kumimoji="0" lang="el-GR" b="0" i="0" u="none" strike="noStrike" kern="0" cap="none" spc="0" noProof="0" dirty="0" smtClean="0">
                <a:ln>
                  <a:noFill/>
                </a:ln>
                <a:solidFill>
                  <a:srgbClr val="000000"/>
                </a:solidFill>
                <a:effectLst/>
                <a:uLnTx/>
                <a:uFillTx/>
                <a:latin typeface="+mn-lt"/>
              </a:rPr>
              <a:t> σε έναν δακτύλιο ακτίνας </a:t>
            </a:r>
            <a:r>
              <a:rPr kumimoji="0" lang="en-US" b="0" i="1" u="none" strike="noStrike" kern="0" cap="none" spc="0" noProof="0" dirty="0" smtClean="0">
                <a:ln>
                  <a:noFill/>
                </a:ln>
                <a:solidFill>
                  <a:srgbClr val="000000"/>
                </a:solidFill>
                <a:effectLst/>
                <a:uLnTx/>
                <a:uFillTx/>
                <a:latin typeface="Times New Roman" pitchFamily="18" charset="0"/>
                <a:cs typeface="Times New Roman" pitchFamily="18" charset="0"/>
              </a:rPr>
              <a:t>r</a:t>
            </a:r>
            <a:r>
              <a:rPr kumimoji="0" lang="en-US" b="0" u="none" strike="noStrike" kern="0" cap="none" spc="0" noProof="0" dirty="0" smtClean="0">
                <a:ln>
                  <a:noFill/>
                </a:ln>
                <a:solidFill>
                  <a:srgbClr val="000000"/>
                </a:solidFill>
                <a:effectLst/>
                <a:uLnTx/>
                <a:uFillTx/>
                <a:latin typeface="Times New Roman" pitchFamily="18" charset="0"/>
                <a:cs typeface="Times New Roman" pitchFamily="18" charset="0"/>
              </a:rPr>
              <a:t> </a:t>
            </a:r>
            <a:r>
              <a:rPr kumimoji="0" lang="en-US" b="0" u="none" strike="noStrike" kern="0" cap="none" spc="0" noProof="0" dirty="0" smtClean="0">
                <a:ln>
                  <a:noFill/>
                </a:ln>
                <a:solidFill>
                  <a:srgbClr val="000000"/>
                </a:solidFill>
                <a:effectLst/>
                <a:uLnTx/>
                <a:uFillTx/>
                <a:latin typeface="+mn-lt"/>
                <a:cs typeface="Times New Roman" pitchFamily="18" charset="0"/>
              </a:rPr>
              <a:t> </a:t>
            </a:r>
            <a:r>
              <a:rPr kumimoji="0" lang="el-GR" b="0" u="none" strike="noStrike" kern="0" cap="none" spc="0" noProof="0" dirty="0" smtClean="0">
                <a:ln>
                  <a:noFill/>
                </a:ln>
                <a:solidFill>
                  <a:srgbClr val="000000"/>
                </a:solidFill>
                <a:effectLst/>
                <a:uLnTx/>
                <a:uFillTx/>
                <a:latin typeface="+mn-lt"/>
                <a:cs typeface="Times New Roman" pitchFamily="18" charset="0"/>
              </a:rPr>
              <a:t>και πλάτους </a:t>
            </a:r>
            <a:r>
              <a:rPr kumimoji="0" lang="en-US" b="0" i="1" u="none" strike="noStrike" kern="0" cap="none" spc="0" noProof="0" dirty="0" smtClean="0">
                <a:ln>
                  <a:noFill/>
                </a:ln>
                <a:solidFill>
                  <a:srgbClr val="000000"/>
                </a:solidFill>
                <a:effectLst/>
                <a:uLnTx/>
                <a:uFillTx/>
                <a:latin typeface="Times New Roman" pitchFamily="18" charset="0"/>
                <a:cs typeface="Times New Roman" pitchFamily="18" charset="0"/>
              </a:rPr>
              <a:t>d</a:t>
            </a:r>
            <a:r>
              <a:rPr lang="en-US" i="1" kern="0" dirty="0" smtClean="0">
                <a:solidFill>
                  <a:srgbClr val="000000"/>
                </a:solidFill>
                <a:latin typeface="Times New Roman" pitchFamily="18" charset="0"/>
                <a:cs typeface="Times New Roman" pitchFamily="18" charset="0"/>
              </a:rPr>
              <a:t> r</a:t>
            </a:r>
            <a:r>
              <a:rPr lang="el-GR" i="1" kern="0" dirty="0" smtClean="0">
                <a:solidFill>
                  <a:srgbClr val="000000"/>
                </a:solidFill>
                <a:latin typeface="Times New Roman" pitchFamily="18" charset="0"/>
                <a:cs typeface="Times New Roman" pitchFamily="18" charset="0"/>
              </a:rPr>
              <a:t>.</a:t>
            </a:r>
          </a:p>
          <a:p>
            <a:pPr lvl="0" algn="ctr" eaLnBrk="0" hangingPunct="0">
              <a:spcBef>
                <a:spcPts val="1200"/>
              </a:spcBef>
            </a:pPr>
            <a:r>
              <a:rPr lang="en-US" kern="0" dirty="0" err="1" smtClean="0">
                <a:solidFill>
                  <a:srgbClr val="000000"/>
                </a:solidFill>
                <a:latin typeface="+mn-lt"/>
                <a:cs typeface="Times New Roman" pitchFamily="18" charset="0"/>
              </a:rPr>
              <a:t>dq</a:t>
            </a:r>
            <a:r>
              <a:rPr lang="en-US" kern="0" dirty="0" smtClean="0">
                <a:solidFill>
                  <a:srgbClr val="000000"/>
                </a:solidFill>
                <a:latin typeface="+mn-lt"/>
                <a:cs typeface="Times New Roman" pitchFamily="18" charset="0"/>
              </a:rPr>
              <a:t> = </a:t>
            </a:r>
            <a:r>
              <a:rPr lang="en-US" i="1" kern="0" dirty="0" smtClean="0">
                <a:solidFill>
                  <a:srgbClr val="000000"/>
                </a:solidFill>
                <a:latin typeface="+mn-lt"/>
                <a:cs typeface="Times New Roman" pitchFamily="18" charset="0"/>
                <a:sym typeface="Symbol"/>
              </a:rPr>
              <a:t> </a:t>
            </a:r>
            <a:r>
              <a:rPr lang="en-US" kern="0" dirty="0" err="1" smtClean="0">
                <a:solidFill>
                  <a:srgbClr val="000000"/>
                </a:solidFill>
                <a:latin typeface="+mn-lt"/>
                <a:cs typeface="Times New Roman" pitchFamily="18" charset="0"/>
                <a:sym typeface="Symbol"/>
              </a:rPr>
              <a:t>dA</a:t>
            </a:r>
            <a:endParaRPr lang="el-GR" kern="0" dirty="0" smtClean="0">
              <a:solidFill>
                <a:srgbClr val="000000"/>
              </a:solidFill>
              <a:latin typeface="+mn-lt"/>
              <a:cs typeface="Times New Roman" pitchFamily="18" charset="0"/>
            </a:endParaRPr>
          </a:p>
          <a:p>
            <a:pPr lvl="0" eaLnBrk="0" hangingPunct="0">
              <a:spcBef>
                <a:spcPts val="1200"/>
              </a:spcBef>
            </a:pPr>
            <a:r>
              <a:rPr lang="el-GR" kern="0" dirty="0" smtClean="0">
                <a:solidFill>
                  <a:srgbClr val="000000"/>
                </a:solidFill>
                <a:latin typeface="+mn-lt"/>
                <a:cs typeface="Times New Roman" pitchFamily="18" charset="0"/>
              </a:rPr>
              <a:t>όπου, </a:t>
            </a:r>
            <a:r>
              <a:rPr lang="en-US" kern="0" dirty="0" smtClean="0">
                <a:solidFill>
                  <a:srgbClr val="000000"/>
                </a:solidFill>
                <a:latin typeface="+mn-lt"/>
                <a:cs typeface="Times New Roman" pitchFamily="18" charset="0"/>
              </a:rPr>
              <a:t>d</a:t>
            </a:r>
            <a:r>
              <a:rPr lang="el-GR" kern="0" dirty="0" smtClean="0">
                <a:solidFill>
                  <a:srgbClr val="000000"/>
                </a:solidFill>
                <a:latin typeface="+mn-lt"/>
                <a:cs typeface="Times New Roman" pitchFamily="18" charset="0"/>
              </a:rPr>
              <a:t>Α είναι το εμβαδόν του δακτυλίου.</a:t>
            </a:r>
            <a:endParaRPr lang="en-US" kern="0" dirty="0" smtClean="0">
              <a:solidFill>
                <a:srgbClr val="000000"/>
              </a:solidFill>
              <a:latin typeface="+mn-lt"/>
              <a:cs typeface="Times New Roman" pitchFamily="18" charset="0"/>
            </a:endParaRPr>
          </a:p>
          <a:p>
            <a:pPr lvl="0" defTabSz="339725" eaLnBrk="0" hangingPunct="0">
              <a:spcBef>
                <a:spcPts val="1200"/>
              </a:spcBef>
            </a:pPr>
            <a:r>
              <a:rPr lang="en-US" kern="0" dirty="0" err="1" smtClean="0">
                <a:solidFill>
                  <a:srgbClr val="000000"/>
                </a:solidFill>
                <a:latin typeface="+mn-lt"/>
                <a:cs typeface="Times New Roman" pitchFamily="18" charset="0"/>
              </a:rPr>
              <a:t>dA</a:t>
            </a:r>
            <a:r>
              <a:rPr lang="el-GR" kern="0" dirty="0" smtClean="0">
                <a:solidFill>
                  <a:srgbClr val="000000"/>
                </a:solidFill>
                <a:latin typeface="+mn-lt"/>
                <a:cs typeface="Times New Roman" pitchFamily="18" charset="0"/>
              </a:rPr>
              <a:t>	</a:t>
            </a:r>
            <a:r>
              <a:rPr lang="en-US" kern="0" dirty="0" smtClean="0">
                <a:solidFill>
                  <a:srgbClr val="000000"/>
                </a:solidFill>
                <a:latin typeface="+mn-lt"/>
                <a:cs typeface="Times New Roman" pitchFamily="18" charset="0"/>
              </a:rPr>
              <a:t>=(</a:t>
            </a:r>
            <a:r>
              <a:rPr lang="el-GR" kern="0" dirty="0" smtClean="0">
                <a:solidFill>
                  <a:srgbClr val="000000"/>
                </a:solidFill>
                <a:latin typeface="+mn-lt"/>
                <a:cs typeface="Times New Roman" pitchFamily="18" charset="0"/>
              </a:rPr>
              <a:t>μήκος περιφερείας)</a:t>
            </a:r>
            <a:r>
              <a:rPr lang="el-GR" kern="0" dirty="0" smtClean="0">
                <a:solidFill>
                  <a:srgbClr val="000000"/>
                </a:solidFill>
                <a:latin typeface="+mn-lt"/>
                <a:cs typeface="Times New Roman" pitchFamily="18" charset="0"/>
                <a:sym typeface="Symbol"/>
              </a:rPr>
              <a:t>(πάχος δακτυλίου) </a:t>
            </a:r>
          </a:p>
          <a:p>
            <a:pPr lvl="0" defTabSz="339725" eaLnBrk="0" hangingPunct="0">
              <a:spcBef>
                <a:spcPts val="0"/>
              </a:spcBef>
            </a:pPr>
            <a:r>
              <a:rPr lang="el-GR" kern="0" dirty="0" smtClean="0">
                <a:solidFill>
                  <a:srgbClr val="000000"/>
                </a:solidFill>
                <a:latin typeface="+mn-lt"/>
                <a:cs typeface="Times New Roman" pitchFamily="18" charset="0"/>
                <a:sym typeface="Symbol"/>
              </a:rPr>
              <a:t>	=</a:t>
            </a:r>
            <a:r>
              <a:rPr lang="en-US" kern="0" dirty="0" smtClean="0">
                <a:solidFill>
                  <a:srgbClr val="000000"/>
                </a:solidFill>
                <a:latin typeface="+mn-lt"/>
                <a:cs typeface="Times New Roman" pitchFamily="18" charset="0"/>
              </a:rPr>
              <a:t> (2</a:t>
            </a:r>
            <a:r>
              <a:rPr lang="el-GR" kern="0" dirty="0" smtClean="0">
                <a:solidFill>
                  <a:srgbClr val="000000"/>
                </a:solidFill>
                <a:latin typeface="+mn-lt"/>
                <a:cs typeface="Times New Roman" pitchFamily="18" charset="0"/>
              </a:rPr>
              <a:t>π</a:t>
            </a:r>
            <a:r>
              <a:rPr lang="en-US" kern="0" dirty="0" smtClean="0">
                <a:solidFill>
                  <a:srgbClr val="000000"/>
                </a:solidFill>
                <a:latin typeface="+mn-lt"/>
                <a:cs typeface="Times New Roman" pitchFamily="18" charset="0"/>
              </a:rPr>
              <a:t>r)</a:t>
            </a:r>
            <a:r>
              <a:rPr lang="en-US" kern="0" dirty="0" err="1" smtClean="0">
                <a:solidFill>
                  <a:srgbClr val="000000"/>
                </a:solidFill>
                <a:latin typeface="+mn-lt"/>
                <a:cs typeface="Times New Roman" pitchFamily="18" charset="0"/>
              </a:rPr>
              <a:t>dr</a:t>
            </a:r>
            <a:r>
              <a:rPr lang="el-GR" kern="0" dirty="0" smtClean="0">
                <a:solidFill>
                  <a:srgbClr val="000000"/>
                </a:solidFill>
                <a:latin typeface="+mn-lt"/>
                <a:cs typeface="Times New Roman" pitchFamily="18" charset="0"/>
              </a:rPr>
              <a:t> </a:t>
            </a:r>
            <a:r>
              <a:rPr lang="el-GR" sz="1600" kern="0" dirty="0" smtClean="0">
                <a:solidFill>
                  <a:srgbClr val="002060"/>
                </a:solidFill>
                <a:latin typeface="+mn-lt"/>
                <a:cs typeface="Times New Roman" pitchFamily="18" charset="0"/>
              </a:rPr>
              <a:t>(βλ. </a:t>
            </a:r>
            <a:r>
              <a:rPr lang="el-GR" sz="1600" i="1" kern="0" dirty="0" smtClean="0">
                <a:solidFill>
                  <a:srgbClr val="002060"/>
                </a:solidFill>
                <a:latin typeface="+mn-lt"/>
                <a:cs typeface="Times New Roman" pitchFamily="18" charset="0"/>
              </a:rPr>
              <a:t>Παράρτημα Β.3, σελ. 987</a:t>
            </a:r>
            <a:r>
              <a:rPr lang="el-GR" sz="1600" kern="0" dirty="0" smtClean="0">
                <a:solidFill>
                  <a:srgbClr val="000000"/>
                </a:solidFill>
                <a:latin typeface="+mn-lt"/>
                <a:cs typeface="Times New Roman" pitchFamily="18" charset="0"/>
              </a:rPr>
              <a:t>)</a:t>
            </a:r>
            <a:endParaRPr lang="el-GR" sz="1600" kern="0" dirty="0" smtClean="0">
              <a:solidFill>
                <a:srgbClr val="000000"/>
              </a:solidFill>
              <a:latin typeface="+mn-lt"/>
            </a:endParaRPr>
          </a:p>
        </p:txBody>
      </p:sp>
      <p:sp>
        <p:nvSpPr>
          <p:cNvPr id="41" name="Rectangle 40"/>
          <p:cNvSpPr/>
          <p:nvPr/>
        </p:nvSpPr>
        <p:spPr>
          <a:xfrm>
            <a:off x="206479" y="4269576"/>
            <a:ext cx="4362346" cy="356508"/>
          </a:xfrm>
          <a:prstGeom prst="rect">
            <a:avLst/>
          </a:prstGeom>
        </p:spPr>
        <p:txBody>
          <a:bodyPr wrap="square">
            <a:spAutoFit/>
          </a:bodyPr>
          <a:lstStyle/>
          <a:p>
            <a:pPr lvl="0" eaLnBrk="0" hangingPunct="0">
              <a:lnSpc>
                <a:spcPts val="2200"/>
              </a:lnSpc>
              <a:spcBef>
                <a:spcPct val="50000"/>
              </a:spcBef>
              <a:defRPr/>
            </a:pPr>
            <a:r>
              <a:rPr lang="el-GR" kern="0" dirty="0" smtClean="0">
                <a:solidFill>
                  <a:srgbClr val="000000"/>
                </a:solidFill>
                <a:latin typeface="+mn-lt"/>
              </a:rPr>
              <a:t>Επομένως</a:t>
            </a:r>
            <a:r>
              <a:rPr lang="en-US" kern="0" dirty="0" smtClean="0">
                <a:solidFill>
                  <a:srgbClr val="000000"/>
                </a:solidFill>
                <a:latin typeface="+mn-lt"/>
              </a:rPr>
              <a:t>: </a:t>
            </a:r>
            <a:r>
              <a:rPr lang="en-US" kern="0" dirty="0" err="1" smtClean="0">
                <a:solidFill>
                  <a:srgbClr val="000000"/>
                </a:solidFill>
                <a:cs typeface="Times New Roman" pitchFamily="18" charset="0"/>
              </a:rPr>
              <a:t>dq</a:t>
            </a:r>
            <a:r>
              <a:rPr lang="en-US" kern="0" dirty="0" smtClean="0">
                <a:solidFill>
                  <a:srgbClr val="000000"/>
                </a:solidFill>
                <a:cs typeface="Times New Roman" pitchFamily="18" charset="0"/>
              </a:rPr>
              <a:t> =</a:t>
            </a:r>
            <a:r>
              <a:rPr lang="en-US" i="1" kern="0" dirty="0" smtClean="0">
                <a:solidFill>
                  <a:srgbClr val="000000"/>
                </a:solidFill>
                <a:cs typeface="Times New Roman" pitchFamily="18" charset="0"/>
                <a:sym typeface="Symbol"/>
              </a:rPr>
              <a:t>  </a:t>
            </a:r>
            <a:r>
              <a:rPr lang="en-US" kern="0" dirty="0" smtClean="0">
                <a:solidFill>
                  <a:srgbClr val="000000"/>
                </a:solidFill>
                <a:cs typeface="Times New Roman" pitchFamily="18" charset="0"/>
              </a:rPr>
              <a:t>(2</a:t>
            </a:r>
            <a:r>
              <a:rPr lang="el-GR" kern="0" dirty="0" smtClean="0">
                <a:solidFill>
                  <a:srgbClr val="000000"/>
                </a:solidFill>
                <a:cs typeface="Times New Roman" pitchFamily="18" charset="0"/>
              </a:rPr>
              <a:t>π</a:t>
            </a:r>
            <a:r>
              <a:rPr lang="en-US" kern="0" dirty="0" smtClean="0">
                <a:solidFill>
                  <a:srgbClr val="000000"/>
                </a:solidFill>
                <a:cs typeface="Times New Roman" pitchFamily="18" charset="0"/>
              </a:rPr>
              <a:t>r)</a:t>
            </a:r>
            <a:r>
              <a:rPr lang="en-US" kern="0" dirty="0" err="1" smtClean="0">
                <a:solidFill>
                  <a:srgbClr val="000000"/>
                </a:solidFill>
                <a:cs typeface="Times New Roman" pitchFamily="18" charset="0"/>
              </a:rPr>
              <a:t>dr</a:t>
            </a:r>
            <a:r>
              <a:rPr lang="en-US" kern="0" dirty="0" smtClean="0">
                <a:solidFill>
                  <a:srgbClr val="000000"/>
                </a:solidFill>
                <a:cs typeface="Times New Roman" pitchFamily="18" charset="0"/>
              </a:rPr>
              <a:t> = 2</a:t>
            </a:r>
            <a:r>
              <a:rPr lang="el-GR" kern="0" dirty="0" smtClean="0">
                <a:solidFill>
                  <a:srgbClr val="000000"/>
                </a:solidFill>
                <a:cs typeface="Times New Roman" pitchFamily="18" charset="0"/>
              </a:rPr>
              <a:t>π</a:t>
            </a:r>
            <a:r>
              <a:rPr lang="en-US" i="1" kern="0" dirty="0" smtClean="0">
                <a:solidFill>
                  <a:srgbClr val="000000"/>
                </a:solidFill>
                <a:cs typeface="Times New Roman" pitchFamily="18" charset="0"/>
                <a:sym typeface="Symbol"/>
              </a:rPr>
              <a:t></a:t>
            </a:r>
            <a:r>
              <a:rPr lang="en-US" kern="0" dirty="0" smtClean="0">
                <a:solidFill>
                  <a:srgbClr val="000000"/>
                </a:solidFill>
                <a:cs typeface="Times New Roman" pitchFamily="18" charset="0"/>
                <a:sym typeface="Symbol"/>
              </a:rPr>
              <a:t> </a:t>
            </a:r>
            <a:r>
              <a:rPr lang="en-US" kern="0" dirty="0" err="1" smtClean="0">
                <a:solidFill>
                  <a:srgbClr val="000000"/>
                </a:solidFill>
                <a:cs typeface="Times New Roman" pitchFamily="18" charset="0"/>
              </a:rPr>
              <a:t>rdr</a:t>
            </a:r>
            <a:r>
              <a:rPr lang="en-US" kern="0" dirty="0" smtClean="0">
                <a:solidFill>
                  <a:srgbClr val="000000"/>
                </a:solidFill>
                <a:cs typeface="Times New Roman" pitchFamily="18" charset="0"/>
              </a:rPr>
              <a:t>  </a:t>
            </a:r>
            <a:endParaRPr lang="el-GR" kern="0" dirty="0" smtClean="0">
              <a:solidFill>
                <a:srgbClr val="000000"/>
              </a:solidFill>
              <a:latin typeface="+mn-lt"/>
            </a:endParaRPr>
          </a:p>
        </p:txBody>
      </p:sp>
      <p:graphicFrame>
        <p:nvGraphicFramePr>
          <p:cNvPr id="87046" name="Object 6"/>
          <p:cNvGraphicFramePr>
            <a:graphicFrameLocks noChangeAspect="1"/>
          </p:cNvGraphicFramePr>
          <p:nvPr/>
        </p:nvGraphicFramePr>
        <p:xfrm>
          <a:off x="5689696" y="4844280"/>
          <a:ext cx="1379538" cy="649288"/>
        </p:xfrm>
        <a:graphic>
          <a:graphicData uri="http://schemas.openxmlformats.org/presentationml/2006/ole">
            <p:oleObj spid="_x0000_s87046" name="Equation" r:id="rId4" imgW="914400" imgH="431640" progId="Equation.3">
              <p:embed/>
            </p:oleObj>
          </a:graphicData>
        </a:graphic>
      </p:graphicFrame>
      <p:sp>
        <p:nvSpPr>
          <p:cNvPr id="16" name="Rectangle 15"/>
          <p:cNvSpPr/>
          <p:nvPr/>
        </p:nvSpPr>
        <p:spPr>
          <a:xfrm>
            <a:off x="206478" y="4874340"/>
            <a:ext cx="8642553" cy="872034"/>
          </a:xfrm>
          <a:prstGeom prst="rect">
            <a:avLst/>
          </a:prstGeom>
        </p:spPr>
        <p:txBody>
          <a:bodyPr wrap="square">
            <a:spAutoFit/>
          </a:bodyPr>
          <a:lstStyle/>
          <a:p>
            <a:pPr lvl="0" eaLnBrk="0" hangingPunct="0">
              <a:lnSpc>
                <a:spcPct val="150000"/>
              </a:lnSpc>
              <a:spcBef>
                <a:spcPct val="50000"/>
              </a:spcBef>
              <a:defRPr/>
            </a:pPr>
            <a:r>
              <a:rPr lang="el-GR" kern="0" dirty="0" smtClean="0">
                <a:solidFill>
                  <a:srgbClr val="000000"/>
                </a:solidFill>
                <a:latin typeface="+mn-lt"/>
              </a:rPr>
              <a:t>Χρησιμοποιούμε αυτό το αποτέλεσμα στην εξίσωση </a:t>
            </a:r>
            <a:r>
              <a:rPr lang="en-US" kern="0" dirty="0" smtClean="0">
                <a:solidFill>
                  <a:srgbClr val="000000"/>
                </a:solidFill>
                <a:latin typeface="+mn-lt"/>
              </a:rPr>
              <a:t>                          </a:t>
            </a:r>
            <a:r>
              <a:rPr lang="el-GR" kern="0" dirty="0" smtClean="0">
                <a:solidFill>
                  <a:srgbClr val="000000"/>
                </a:solidFill>
                <a:latin typeface="+mn-lt"/>
              </a:rPr>
              <a:t>του προηγού</a:t>
            </a:r>
            <a:r>
              <a:rPr lang="en-US" kern="0" dirty="0" smtClean="0">
                <a:solidFill>
                  <a:srgbClr val="000000"/>
                </a:solidFill>
                <a:latin typeface="+mn-lt"/>
              </a:rPr>
              <a:t>-</a:t>
            </a:r>
            <a:r>
              <a:rPr lang="el-GR" kern="0" dirty="0" smtClean="0">
                <a:solidFill>
                  <a:srgbClr val="000000"/>
                </a:solidFill>
                <a:latin typeface="+mn-lt"/>
              </a:rPr>
              <a:t>μενου Παραδείγματος Η3.5 για να βρούμε το δυναμικό </a:t>
            </a:r>
            <a:r>
              <a:rPr lang="en-US" kern="0" dirty="0" err="1" smtClean="0">
                <a:solidFill>
                  <a:srgbClr val="000000"/>
                </a:solidFill>
                <a:latin typeface="+mn-lt"/>
              </a:rPr>
              <a:t>dV</a:t>
            </a:r>
            <a:r>
              <a:rPr lang="en-US" kern="0" dirty="0" smtClean="0">
                <a:solidFill>
                  <a:srgbClr val="000000"/>
                </a:solidFill>
                <a:latin typeface="+mn-lt"/>
              </a:rPr>
              <a:t> </a:t>
            </a:r>
            <a:r>
              <a:rPr lang="el-GR" kern="0" dirty="0" smtClean="0">
                <a:solidFill>
                  <a:srgbClr val="000000"/>
                </a:solidFill>
                <a:latin typeface="+mn-lt"/>
              </a:rPr>
              <a:t>του δακτυλίου στο Σ.</a:t>
            </a:r>
          </a:p>
        </p:txBody>
      </p:sp>
      <p:graphicFrame>
        <p:nvGraphicFramePr>
          <p:cNvPr id="87047" name="Object 7"/>
          <p:cNvGraphicFramePr>
            <a:graphicFrameLocks noChangeAspect="1"/>
          </p:cNvGraphicFramePr>
          <p:nvPr/>
        </p:nvGraphicFramePr>
        <p:xfrm>
          <a:off x="1101507" y="5833348"/>
          <a:ext cx="2970213" cy="714375"/>
        </p:xfrm>
        <a:graphic>
          <a:graphicData uri="http://schemas.openxmlformats.org/presentationml/2006/ole">
            <p:oleObj spid="_x0000_s87047" name="Equation" r:id="rId5" imgW="179064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blinds(horizontal)">
                                      <p:cBhvr>
                                        <p:cTn id="11" dur="500"/>
                                        <p:tgtEl>
                                          <p:spTgt spid="37">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37">
                                            <p:txEl>
                                              <p:pRg st="1" end="1"/>
                                            </p:txEl>
                                          </p:spTgt>
                                        </p:tgtEl>
                                        <p:attrNameLst>
                                          <p:attrName>style.visibility</p:attrName>
                                        </p:attrNameLst>
                                      </p:cBhvr>
                                      <p:to>
                                        <p:strVal val="visible"/>
                                      </p:to>
                                    </p:set>
                                    <p:animEffect transition="in" filter="blinds(horizontal)">
                                      <p:cBhvr>
                                        <p:cTn id="14" dur="500"/>
                                        <p:tgtEl>
                                          <p:spTgt spid="37">
                                            <p:txEl>
                                              <p:pRg st="1" end="1"/>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blinds(horizontal)">
                                      <p:cBhvr>
                                        <p:cTn id="17" dur="500"/>
                                        <p:tgtEl>
                                          <p:spTgt spid="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7">
                                            <p:txEl>
                                              <p:pRg st="3" end="3"/>
                                            </p:txEl>
                                          </p:spTgt>
                                        </p:tgtEl>
                                        <p:attrNameLst>
                                          <p:attrName>style.visibility</p:attrName>
                                        </p:attrNameLst>
                                      </p:cBhvr>
                                      <p:to>
                                        <p:strVal val="visible"/>
                                      </p:to>
                                    </p:set>
                                    <p:animEffect transition="in" filter="blinds(horizontal)">
                                      <p:cBhvr>
                                        <p:cTn id="22" dur="500"/>
                                        <p:tgtEl>
                                          <p:spTgt spid="37">
                                            <p:txEl>
                                              <p:pRg st="3" end="3"/>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7">
                                            <p:txEl>
                                              <p:pRg st="4" end="4"/>
                                            </p:txEl>
                                          </p:spTgt>
                                        </p:tgtEl>
                                        <p:attrNameLst>
                                          <p:attrName>style.visibility</p:attrName>
                                        </p:attrNameLst>
                                      </p:cBhvr>
                                      <p:to>
                                        <p:strVal val="visible"/>
                                      </p:to>
                                    </p:set>
                                    <p:animEffect transition="in" filter="blinds(horizontal)">
                                      <p:cBhvr>
                                        <p:cTn id="25" dur="500"/>
                                        <p:tgtEl>
                                          <p:spTgt spid="3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blinds(horizontal)">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par>
                                <p:cTn id="36" presetID="3" presetClass="entr" presetSubtype="10" fill="hold" nodeType="withEffect">
                                  <p:stCondLst>
                                    <p:cond delay="0"/>
                                  </p:stCondLst>
                                  <p:childTnLst>
                                    <p:set>
                                      <p:cBhvr>
                                        <p:cTn id="37" dur="1" fill="hold">
                                          <p:stCondLst>
                                            <p:cond delay="0"/>
                                          </p:stCondLst>
                                        </p:cTn>
                                        <p:tgtEl>
                                          <p:spTgt spid="87046"/>
                                        </p:tgtEl>
                                        <p:attrNameLst>
                                          <p:attrName>style.visibility</p:attrName>
                                        </p:attrNameLst>
                                      </p:cBhvr>
                                      <p:to>
                                        <p:strVal val="visible"/>
                                      </p:to>
                                    </p:set>
                                    <p:animEffect transition="in" filter="blinds(horizontal)">
                                      <p:cBhvr>
                                        <p:cTn id="38" dur="500"/>
                                        <p:tgtEl>
                                          <p:spTgt spid="87046"/>
                                        </p:tgtEl>
                                      </p:cBhvr>
                                    </p:animEffect>
                                  </p:childTnLst>
                                </p:cTn>
                              </p:par>
                            </p:childTnLst>
                          </p:cTn>
                        </p:par>
                        <p:par>
                          <p:cTn id="39" fill="hold">
                            <p:stCondLst>
                              <p:cond delay="500"/>
                            </p:stCondLst>
                            <p:childTnLst>
                              <p:par>
                                <p:cTn id="40" presetID="3" presetClass="entr" presetSubtype="10" fill="hold" nodeType="afterEffect">
                                  <p:stCondLst>
                                    <p:cond delay="0"/>
                                  </p:stCondLst>
                                  <p:childTnLst>
                                    <p:set>
                                      <p:cBhvr>
                                        <p:cTn id="41" dur="1" fill="hold">
                                          <p:stCondLst>
                                            <p:cond delay="0"/>
                                          </p:stCondLst>
                                        </p:cTn>
                                        <p:tgtEl>
                                          <p:spTgt spid="87047"/>
                                        </p:tgtEl>
                                        <p:attrNameLst>
                                          <p:attrName>style.visibility</p:attrName>
                                        </p:attrNameLst>
                                      </p:cBhvr>
                                      <p:to>
                                        <p:strVal val="visible"/>
                                      </p:to>
                                    </p:set>
                                    <p:animEffect transition="in" filter="blinds(horizontal)">
                                      <p:cBhvr>
                                        <p:cTn id="42" dur="500"/>
                                        <p:tgtEl>
                                          <p:spTgt spid="8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37" grpId="0" uiExpand="1" build="allAtOnce"/>
      <p:bldP spid="41"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8" descr="27819_2516"/>
          <p:cNvPicPr>
            <a:picLocks noChangeAspect="1" noChangeArrowheads="1"/>
          </p:cNvPicPr>
          <p:nvPr/>
        </p:nvPicPr>
        <p:blipFill>
          <a:blip r:embed="rId3" cstate="print"/>
          <a:srcRect/>
          <a:stretch>
            <a:fillRect/>
          </a:stretch>
        </p:blipFill>
        <p:spPr bwMode="auto">
          <a:xfrm>
            <a:off x="5147186" y="457750"/>
            <a:ext cx="3775485" cy="3207224"/>
          </a:xfrm>
          <a:prstGeom prst="rect">
            <a:avLst/>
          </a:prstGeom>
          <a:noFill/>
          <a:ln w="9525">
            <a:noFill/>
            <a:miter lim="800000"/>
            <a:headEnd/>
            <a:tailEnd/>
          </a:ln>
        </p:spPr>
      </p:pic>
      <p:sp>
        <p:nvSpPr>
          <p:cNvPr id="27650" name="Rectangle 2"/>
          <p:cNvSpPr>
            <a:spLocks noGrp="1" noChangeArrowheads="1"/>
          </p:cNvSpPr>
          <p:nvPr>
            <p:ph type="title"/>
          </p:nvPr>
        </p:nvSpPr>
        <p:spPr>
          <a:xfrm>
            <a:off x="210676" y="182746"/>
            <a:ext cx="8716297" cy="307777"/>
          </a:xfrm>
        </p:spPr>
        <p:txBody>
          <a:bodyPr wrap="square">
            <a:spAutoFit/>
          </a:bodyPr>
          <a:lstStyle/>
          <a:p>
            <a:pPr marL="1828800" indent="-1828800"/>
            <a:r>
              <a:rPr lang="el-GR" sz="2000" b="1" dirty="0" smtClean="0">
                <a:solidFill>
                  <a:srgbClr val="FF0000"/>
                </a:solidFill>
              </a:rPr>
              <a:t>ΛΥΣΗ</a:t>
            </a:r>
            <a:r>
              <a:rPr lang="el-GR" sz="1800" b="1" dirty="0" smtClean="0">
                <a:solidFill>
                  <a:srgbClr val="FF0000"/>
                </a:solidFill>
              </a:rPr>
              <a:t>  </a:t>
            </a:r>
            <a:r>
              <a:rPr lang="el-GR" sz="1800" dirty="0" smtClean="0">
                <a:solidFill>
                  <a:srgbClr val="0D3857"/>
                </a:solidFill>
              </a:rPr>
              <a:t> </a:t>
            </a:r>
            <a:r>
              <a:rPr lang="en-US" sz="1600" dirty="0" smtClean="0">
                <a:solidFill>
                  <a:srgbClr val="0D3857"/>
                </a:solidFill>
              </a:rPr>
              <a:t>(</a:t>
            </a:r>
            <a:r>
              <a:rPr lang="el-GR" sz="1600" i="1" dirty="0" smtClean="0">
                <a:solidFill>
                  <a:srgbClr val="0D3857"/>
                </a:solidFill>
              </a:rPr>
              <a:t>συνέχεια</a:t>
            </a:r>
            <a:r>
              <a:rPr lang="el-GR" sz="1600" dirty="0" smtClean="0">
                <a:solidFill>
                  <a:srgbClr val="0D3857"/>
                </a:solidFill>
              </a:rPr>
              <a:t>)</a:t>
            </a:r>
            <a:endParaRPr lang="en-US" sz="1600" dirty="0" smtClean="0">
              <a:solidFill>
                <a:srgbClr val="0D3857"/>
              </a:solidFill>
              <a:latin typeface="Arial Unicode MS" pitchFamily="34" charset="-128"/>
            </a:endParaRPr>
          </a:p>
        </p:txBody>
      </p:sp>
      <p:sp>
        <p:nvSpPr>
          <p:cNvPr id="6" name="Rectangle 3"/>
          <p:cNvSpPr txBox="1">
            <a:spLocks noChangeArrowheads="1"/>
          </p:cNvSpPr>
          <p:nvPr/>
        </p:nvSpPr>
        <p:spPr bwMode="auto">
          <a:xfrm>
            <a:off x="6947721" y="394576"/>
            <a:ext cx="127759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l-GR" sz="1600" b="1" kern="0" dirty="0" smtClean="0">
                <a:solidFill>
                  <a:schemeClr val="tx1">
                    <a:lumMod val="65000"/>
                    <a:lumOff val="35000"/>
                  </a:schemeClr>
                </a:solidFill>
                <a:latin typeface="+mn-lt"/>
              </a:rPr>
              <a:t>Εικόνα Η3.</a:t>
            </a:r>
            <a:r>
              <a:rPr lang="en-US" sz="1600" b="1" kern="0" dirty="0" smtClean="0">
                <a:solidFill>
                  <a:schemeClr val="tx1">
                    <a:lumMod val="65000"/>
                    <a:lumOff val="35000"/>
                  </a:schemeClr>
                </a:solidFill>
                <a:latin typeface="+mn-lt"/>
              </a:rPr>
              <a:t>1</a:t>
            </a:r>
            <a:r>
              <a:rPr lang="el-GR" sz="1600" b="1" kern="0" dirty="0" smtClean="0">
                <a:solidFill>
                  <a:schemeClr val="tx1">
                    <a:lumMod val="65000"/>
                    <a:lumOff val="35000"/>
                  </a:schemeClr>
                </a:solidFill>
                <a:latin typeface="+mn-lt"/>
              </a:rPr>
              <a:t>6</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mn-lt"/>
              <a:ea typeface="Arial Unicode MS" pitchFamily="34" charset="-128"/>
              <a:cs typeface="Arial Unicode MS" pitchFamily="34" charset="-128"/>
            </a:endParaRPr>
          </a:p>
        </p:txBody>
      </p:sp>
      <p:sp>
        <p:nvSpPr>
          <p:cNvPr id="37" name="Rectangle 3"/>
          <p:cNvSpPr txBox="1">
            <a:spLocks noChangeArrowheads="1"/>
          </p:cNvSpPr>
          <p:nvPr/>
        </p:nvSpPr>
        <p:spPr bwMode="auto">
          <a:xfrm>
            <a:off x="294968" y="1674998"/>
            <a:ext cx="4483509" cy="11285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eaLnBrk="0" hangingPunct="0">
              <a:lnSpc>
                <a:spcPts val="2200"/>
              </a:lnSpc>
              <a:spcBef>
                <a:spcPct val="50000"/>
              </a:spcBef>
            </a:pPr>
            <a:r>
              <a:rPr kumimoji="0" lang="el-GR" b="0" i="0" u="none" strike="noStrike" kern="0" cap="none" spc="0" noProof="0" dirty="0" smtClean="0">
                <a:ln>
                  <a:noFill/>
                </a:ln>
                <a:solidFill>
                  <a:srgbClr val="000000"/>
                </a:solidFill>
                <a:effectLst/>
                <a:uLnTx/>
                <a:uFillTx/>
                <a:latin typeface="+mn-lt"/>
              </a:rPr>
              <a:t>Για να υπολογίσουμε το συνολικό δυναμικό στο σημείο Σ, </a:t>
            </a:r>
            <a:r>
              <a:rPr lang="el-GR" kern="0" noProof="0" dirty="0" smtClean="0">
                <a:solidFill>
                  <a:srgbClr val="000000"/>
                </a:solidFill>
                <a:latin typeface="+mn-lt"/>
              </a:rPr>
              <a:t>προσθέτουμε (</a:t>
            </a:r>
            <a:r>
              <a:rPr kumimoji="0" lang="el-GR" b="0" i="0" u="none" strike="noStrike" kern="0" cap="none" spc="0" noProof="0" dirty="0" smtClean="0">
                <a:ln>
                  <a:noFill/>
                </a:ln>
                <a:solidFill>
                  <a:srgbClr val="000000"/>
                </a:solidFill>
                <a:effectLst/>
                <a:uLnTx/>
                <a:uFillTx/>
                <a:latin typeface="+mn-lt"/>
              </a:rPr>
              <a:t>ολοκληρώνουμε) το δυναμικό όλων των δακτυλίων με ακτίνες από  </a:t>
            </a:r>
            <a:r>
              <a:rPr kumimoji="0" lang="en-US" b="0" i="0" u="none" strike="noStrike" kern="0" cap="none" spc="0" noProof="0" dirty="0" smtClean="0">
                <a:ln>
                  <a:noFill/>
                </a:ln>
                <a:solidFill>
                  <a:srgbClr val="000000"/>
                </a:solidFill>
                <a:effectLst/>
                <a:uLnTx/>
                <a:uFillTx/>
                <a:latin typeface="+mn-lt"/>
              </a:rPr>
              <a:t>r = 0 </a:t>
            </a:r>
            <a:r>
              <a:rPr kumimoji="0" lang="el-GR" b="0" i="0" u="none" strike="noStrike" kern="0" cap="none" spc="0" noProof="0" dirty="0" smtClean="0">
                <a:ln>
                  <a:noFill/>
                </a:ln>
                <a:solidFill>
                  <a:srgbClr val="000000"/>
                </a:solidFill>
                <a:effectLst/>
                <a:uLnTx/>
                <a:uFillTx/>
                <a:latin typeface="+mn-lt"/>
              </a:rPr>
              <a:t>ως </a:t>
            </a:r>
            <a:r>
              <a:rPr kumimoji="0" lang="en-US" b="0" i="0" u="none" strike="noStrike" kern="0" cap="none" spc="0" noProof="0" dirty="0" smtClean="0">
                <a:ln>
                  <a:noFill/>
                </a:ln>
                <a:solidFill>
                  <a:srgbClr val="000000"/>
                </a:solidFill>
                <a:effectLst/>
                <a:uLnTx/>
                <a:uFillTx/>
                <a:latin typeface="+mn-lt"/>
              </a:rPr>
              <a:t>r = </a:t>
            </a:r>
            <a:r>
              <a:rPr kumimoji="0" lang="en-US" b="0" i="1" u="none" strike="noStrike" kern="0" cap="none" spc="0" noProof="0" dirty="0" smtClean="0">
                <a:ln>
                  <a:noFill/>
                </a:ln>
                <a:solidFill>
                  <a:srgbClr val="000000"/>
                </a:solidFill>
                <a:effectLst/>
                <a:uLnTx/>
                <a:uFillTx/>
                <a:latin typeface="Times New Roman" pitchFamily="18" charset="0"/>
                <a:cs typeface="Times New Roman" pitchFamily="18" charset="0"/>
              </a:rPr>
              <a:t>R</a:t>
            </a:r>
            <a:r>
              <a:rPr kumimoji="0" lang="en-US" b="0" i="0" u="none" strike="noStrike" kern="0" cap="none" spc="0" noProof="0" dirty="0" smtClean="0">
                <a:ln>
                  <a:noFill/>
                </a:ln>
                <a:solidFill>
                  <a:srgbClr val="000000"/>
                </a:solidFill>
                <a:effectLst/>
                <a:uLnTx/>
                <a:uFillTx/>
                <a:latin typeface="+mn-lt"/>
              </a:rPr>
              <a:t>.</a:t>
            </a:r>
            <a:endParaRPr lang="el-GR" kern="0" dirty="0" smtClean="0">
              <a:solidFill>
                <a:srgbClr val="000000"/>
              </a:solidFill>
              <a:latin typeface="+mn-lt"/>
            </a:endParaRPr>
          </a:p>
        </p:txBody>
      </p:sp>
      <p:graphicFrame>
        <p:nvGraphicFramePr>
          <p:cNvPr id="88071" name="Object 7"/>
          <p:cNvGraphicFramePr>
            <a:graphicFrameLocks noChangeAspect="1"/>
          </p:cNvGraphicFramePr>
          <p:nvPr/>
        </p:nvGraphicFramePr>
        <p:xfrm>
          <a:off x="273050" y="3009900"/>
          <a:ext cx="4191000" cy="714375"/>
        </p:xfrm>
        <a:graphic>
          <a:graphicData uri="http://schemas.openxmlformats.org/presentationml/2006/ole">
            <p:oleObj spid="_x0000_s88071" name="Equation" r:id="rId4" imgW="2527200" imgH="431640" progId="Equation.3">
              <p:embed/>
            </p:oleObj>
          </a:graphicData>
        </a:graphic>
      </p:graphicFrame>
      <p:graphicFrame>
        <p:nvGraphicFramePr>
          <p:cNvPr id="88072" name="Object 8"/>
          <p:cNvGraphicFramePr>
            <a:graphicFrameLocks noChangeAspect="1"/>
          </p:cNvGraphicFramePr>
          <p:nvPr/>
        </p:nvGraphicFramePr>
        <p:xfrm>
          <a:off x="1366838" y="693738"/>
          <a:ext cx="1790700" cy="714375"/>
        </p:xfrm>
        <a:graphic>
          <a:graphicData uri="http://schemas.openxmlformats.org/presentationml/2006/ole">
            <p:oleObj spid="_x0000_s88072" name="Equation" r:id="rId5" imgW="1079280" imgH="431640" progId="Equation.3">
              <p:embed/>
            </p:oleObj>
          </a:graphicData>
        </a:graphic>
      </p:graphicFrame>
      <p:sp>
        <p:nvSpPr>
          <p:cNvPr id="17" name="Rectangle 3"/>
          <p:cNvSpPr txBox="1">
            <a:spLocks noChangeArrowheads="1"/>
          </p:cNvSpPr>
          <p:nvPr/>
        </p:nvSpPr>
        <p:spPr bwMode="auto">
          <a:xfrm>
            <a:off x="291795" y="4201878"/>
            <a:ext cx="8527740" cy="28212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eaLnBrk="0" hangingPunct="0">
              <a:lnSpc>
                <a:spcPts val="2200"/>
              </a:lnSpc>
              <a:spcBef>
                <a:spcPct val="50000"/>
              </a:spcBef>
            </a:pPr>
            <a:r>
              <a:rPr kumimoji="0" lang="el-GR" b="0" i="0" u="none" strike="noStrike" kern="0" cap="none" spc="0" noProof="0" dirty="0" smtClean="0">
                <a:ln>
                  <a:noFill/>
                </a:ln>
                <a:solidFill>
                  <a:srgbClr val="000000"/>
                </a:solidFill>
                <a:effectLst/>
                <a:uLnTx/>
                <a:uFillTx/>
                <a:latin typeface="+mn-lt"/>
              </a:rPr>
              <a:t>Η τιμή του ολοκληρώματος είναι                                   </a:t>
            </a:r>
            <a:r>
              <a:rPr lang="el-GR" kern="0" noProof="0" dirty="0" smtClean="0">
                <a:solidFill>
                  <a:srgbClr val="000000"/>
                </a:solidFill>
                <a:latin typeface="+mn-lt"/>
              </a:rPr>
              <a:t>    </a:t>
            </a:r>
            <a:r>
              <a:rPr lang="el-GR" sz="1600" kern="0" dirty="0" smtClean="0">
                <a:solidFill>
                  <a:srgbClr val="002060"/>
                </a:solidFill>
                <a:cs typeface="Times New Roman" pitchFamily="18" charset="0"/>
              </a:rPr>
              <a:t>(βλ. </a:t>
            </a:r>
            <a:r>
              <a:rPr lang="el-GR" sz="1600" i="1" kern="0" dirty="0" smtClean="0">
                <a:solidFill>
                  <a:srgbClr val="002060"/>
                </a:solidFill>
                <a:cs typeface="Times New Roman" pitchFamily="18" charset="0"/>
              </a:rPr>
              <a:t>Παράρτημα Β.5, σελ. 997</a:t>
            </a:r>
            <a:r>
              <a:rPr lang="el-GR" sz="1600" kern="0" dirty="0" smtClean="0">
                <a:solidFill>
                  <a:srgbClr val="000000"/>
                </a:solidFill>
                <a:cs typeface="Times New Roman" pitchFamily="18" charset="0"/>
              </a:rPr>
              <a:t>)</a:t>
            </a:r>
            <a:endParaRPr kumimoji="0" lang="el-GR" sz="1600" b="0" i="0" u="none" strike="noStrike" kern="0" cap="none" spc="0" noProof="0" dirty="0" smtClean="0">
              <a:ln>
                <a:noFill/>
              </a:ln>
              <a:solidFill>
                <a:srgbClr val="000000"/>
              </a:solidFill>
              <a:effectLst/>
              <a:uLnTx/>
              <a:uFillTx/>
              <a:latin typeface="+mn-lt"/>
            </a:endParaRPr>
          </a:p>
        </p:txBody>
      </p:sp>
      <p:graphicFrame>
        <p:nvGraphicFramePr>
          <p:cNvPr id="88073" name="Object 9"/>
          <p:cNvGraphicFramePr>
            <a:graphicFrameLocks noChangeAspect="1"/>
          </p:cNvGraphicFramePr>
          <p:nvPr/>
        </p:nvGraphicFramePr>
        <p:xfrm>
          <a:off x="3641725" y="4046538"/>
          <a:ext cx="2084388" cy="622300"/>
        </p:xfrm>
        <a:graphic>
          <a:graphicData uri="http://schemas.openxmlformats.org/presentationml/2006/ole">
            <p:oleObj spid="_x0000_s88073" name="Equation" r:id="rId6" imgW="1396800" imgH="419040" progId="Equation.3">
              <p:embed/>
            </p:oleObj>
          </a:graphicData>
        </a:graphic>
      </p:graphicFrame>
      <p:sp>
        <p:nvSpPr>
          <p:cNvPr id="19" name="Rectangle 3"/>
          <p:cNvSpPr txBox="1">
            <a:spLocks noChangeArrowheads="1"/>
          </p:cNvSpPr>
          <p:nvPr/>
        </p:nvSpPr>
        <p:spPr bwMode="auto">
          <a:xfrm>
            <a:off x="304955" y="5312910"/>
            <a:ext cx="8527740" cy="28212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eaLnBrk="0" hangingPunct="0">
              <a:lnSpc>
                <a:spcPts val="2200"/>
              </a:lnSpc>
              <a:spcBef>
                <a:spcPct val="50000"/>
              </a:spcBef>
            </a:pPr>
            <a:r>
              <a:rPr kumimoji="0" lang="el-GR" b="0" i="0" u="none" strike="noStrike" kern="0" cap="none" spc="0" noProof="0" dirty="0" smtClean="0">
                <a:ln>
                  <a:noFill/>
                </a:ln>
                <a:solidFill>
                  <a:srgbClr val="000000"/>
                </a:solidFill>
                <a:effectLst/>
                <a:uLnTx/>
                <a:uFillTx/>
                <a:latin typeface="+mn-lt"/>
              </a:rPr>
              <a:t>Επομένως</a:t>
            </a:r>
            <a:r>
              <a:rPr kumimoji="0" lang="en-US" b="0" i="0" u="none" strike="noStrike" kern="0" cap="none" spc="0" noProof="0" dirty="0" smtClean="0">
                <a:ln>
                  <a:noFill/>
                </a:ln>
                <a:solidFill>
                  <a:srgbClr val="000000"/>
                </a:solidFill>
                <a:effectLst/>
                <a:uLnTx/>
                <a:uFillTx/>
                <a:latin typeface="+mn-lt"/>
              </a:rPr>
              <a:t> </a:t>
            </a:r>
            <a:r>
              <a:rPr kumimoji="0" lang="el-GR" b="0" i="0" u="none" strike="noStrike" kern="0" cap="none" spc="0" noProof="0" dirty="0" smtClean="0">
                <a:ln>
                  <a:noFill/>
                </a:ln>
                <a:solidFill>
                  <a:srgbClr val="000000"/>
                </a:solidFill>
                <a:effectLst/>
                <a:uLnTx/>
                <a:uFillTx/>
                <a:latin typeface="+mn-lt"/>
              </a:rPr>
              <a:t>, </a:t>
            </a:r>
            <a:r>
              <a:rPr kumimoji="0" lang="en-US" b="0" i="0" u="none" strike="noStrike" kern="0" cap="none" spc="0" noProof="0" dirty="0" smtClean="0">
                <a:ln>
                  <a:noFill/>
                </a:ln>
                <a:solidFill>
                  <a:srgbClr val="000000"/>
                </a:solidFill>
                <a:effectLst/>
                <a:uLnTx/>
                <a:uFillTx/>
                <a:latin typeface="+mn-lt"/>
              </a:rPr>
              <a:t>                                              </a:t>
            </a:r>
            <a:r>
              <a:rPr kumimoji="0" lang="el-GR" b="0" i="0" u="none" strike="noStrike" kern="0" cap="none" spc="0" noProof="0" dirty="0" smtClean="0">
                <a:ln>
                  <a:noFill/>
                </a:ln>
                <a:solidFill>
                  <a:srgbClr val="000000"/>
                </a:solidFill>
                <a:effectLst/>
                <a:uLnTx/>
                <a:uFillTx/>
                <a:latin typeface="+mn-lt"/>
              </a:rPr>
              <a:t>ή   </a:t>
            </a:r>
            <a:endParaRPr kumimoji="0" lang="el-GR" sz="1600" b="0" i="0" u="none" strike="noStrike" kern="0" cap="none" spc="0" noProof="0" dirty="0" smtClean="0">
              <a:ln>
                <a:noFill/>
              </a:ln>
              <a:solidFill>
                <a:srgbClr val="000000"/>
              </a:solidFill>
              <a:effectLst/>
              <a:uLnTx/>
              <a:uFillTx/>
              <a:latin typeface="+mn-lt"/>
            </a:endParaRPr>
          </a:p>
        </p:txBody>
      </p:sp>
      <p:graphicFrame>
        <p:nvGraphicFramePr>
          <p:cNvPr id="88075" name="Object 11"/>
          <p:cNvGraphicFramePr>
            <a:graphicFrameLocks noChangeAspect="1"/>
          </p:cNvGraphicFramePr>
          <p:nvPr/>
        </p:nvGraphicFramePr>
        <p:xfrm>
          <a:off x="1554829" y="5112417"/>
          <a:ext cx="2714625" cy="549275"/>
        </p:xfrm>
        <a:graphic>
          <a:graphicData uri="http://schemas.openxmlformats.org/presentationml/2006/ole">
            <p:oleObj spid="_x0000_s88075" name="Equation" r:id="rId7" imgW="1562040" imgH="317160" progId="Equation.3">
              <p:embed/>
            </p:oleObj>
          </a:graphicData>
        </a:graphic>
      </p:graphicFrame>
      <p:graphicFrame>
        <p:nvGraphicFramePr>
          <p:cNvPr id="88076" name="Object 12"/>
          <p:cNvGraphicFramePr>
            <a:graphicFrameLocks noChangeAspect="1"/>
          </p:cNvGraphicFramePr>
          <p:nvPr/>
        </p:nvGraphicFramePr>
        <p:xfrm>
          <a:off x="5010150" y="5194300"/>
          <a:ext cx="2681288" cy="423863"/>
        </p:xfrm>
        <a:graphic>
          <a:graphicData uri="http://schemas.openxmlformats.org/presentationml/2006/ole">
            <p:oleObj spid="_x0000_s88076" name="Equation" r:id="rId8" imgW="1600200" imgH="253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88072"/>
                                        </p:tgtEl>
                                        <p:attrNameLst>
                                          <p:attrName>style.visibility</p:attrName>
                                        </p:attrNameLst>
                                      </p:cBhvr>
                                      <p:to>
                                        <p:strVal val="visible"/>
                                      </p:to>
                                    </p:set>
                                    <p:animEffect transition="in" filter="blinds(horizontal)">
                                      <p:cBhvr>
                                        <p:cTn id="7" dur="500"/>
                                        <p:tgtEl>
                                          <p:spTgt spid="88072"/>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linds(horizontal)">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88071"/>
                                        </p:tgtEl>
                                        <p:attrNameLst>
                                          <p:attrName>style.visibility</p:attrName>
                                        </p:attrNameLst>
                                      </p:cBhvr>
                                      <p:to>
                                        <p:strVal val="visible"/>
                                      </p:to>
                                    </p:set>
                                    <p:animEffect transition="in" filter="blinds(horizontal)">
                                      <p:cBhvr>
                                        <p:cTn id="16" dur="500"/>
                                        <p:tgtEl>
                                          <p:spTgt spid="8807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linds(horizontal)">
                                      <p:cBhvr>
                                        <p:cTn id="21" dur="500"/>
                                        <p:tgtEl>
                                          <p:spTgt spid="17"/>
                                        </p:tgtEl>
                                      </p:cBhvr>
                                    </p:animEffect>
                                  </p:childTnLst>
                                </p:cTn>
                              </p:par>
                              <p:par>
                                <p:cTn id="22" presetID="3" presetClass="entr" presetSubtype="10" fill="hold" nodeType="withEffect">
                                  <p:stCondLst>
                                    <p:cond delay="0"/>
                                  </p:stCondLst>
                                  <p:childTnLst>
                                    <p:set>
                                      <p:cBhvr>
                                        <p:cTn id="23" dur="1" fill="hold">
                                          <p:stCondLst>
                                            <p:cond delay="0"/>
                                          </p:stCondLst>
                                        </p:cTn>
                                        <p:tgtEl>
                                          <p:spTgt spid="88073"/>
                                        </p:tgtEl>
                                        <p:attrNameLst>
                                          <p:attrName>style.visibility</p:attrName>
                                        </p:attrNameLst>
                                      </p:cBhvr>
                                      <p:to>
                                        <p:strVal val="visible"/>
                                      </p:to>
                                    </p:set>
                                    <p:animEffect transition="in" filter="blinds(horizontal)">
                                      <p:cBhvr>
                                        <p:cTn id="24" dur="500"/>
                                        <p:tgtEl>
                                          <p:spTgt spid="88073"/>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par>
                                <p:cTn id="30" presetID="3" presetClass="entr" presetSubtype="10" fill="hold" nodeType="withEffect">
                                  <p:stCondLst>
                                    <p:cond delay="0"/>
                                  </p:stCondLst>
                                  <p:childTnLst>
                                    <p:set>
                                      <p:cBhvr>
                                        <p:cTn id="31" dur="1" fill="hold">
                                          <p:stCondLst>
                                            <p:cond delay="0"/>
                                          </p:stCondLst>
                                        </p:cTn>
                                        <p:tgtEl>
                                          <p:spTgt spid="88075"/>
                                        </p:tgtEl>
                                        <p:attrNameLst>
                                          <p:attrName>style.visibility</p:attrName>
                                        </p:attrNameLst>
                                      </p:cBhvr>
                                      <p:to>
                                        <p:strVal val="visible"/>
                                      </p:to>
                                    </p:set>
                                    <p:animEffect transition="in" filter="blinds(horizontal)">
                                      <p:cBhvr>
                                        <p:cTn id="32" dur="500"/>
                                        <p:tgtEl>
                                          <p:spTgt spid="88075"/>
                                        </p:tgtEl>
                                      </p:cBhvr>
                                    </p:animEffect>
                                  </p:childTnLst>
                                </p:cTn>
                              </p:par>
                              <p:par>
                                <p:cTn id="33" presetID="3" presetClass="entr" presetSubtype="10" fill="hold" nodeType="withEffect">
                                  <p:stCondLst>
                                    <p:cond delay="0"/>
                                  </p:stCondLst>
                                  <p:childTnLst>
                                    <p:set>
                                      <p:cBhvr>
                                        <p:cTn id="34" dur="1" fill="hold">
                                          <p:stCondLst>
                                            <p:cond delay="0"/>
                                          </p:stCondLst>
                                        </p:cTn>
                                        <p:tgtEl>
                                          <p:spTgt spid="88076"/>
                                        </p:tgtEl>
                                        <p:attrNameLst>
                                          <p:attrName>style.visibility</p:attrName>
                                        </p:attrNameLst>
                                      </p:cBhvr>
                                      <p:to>
                                        <p:strVal val="visible"/>
                                      </p:to>
                                    </p:set>
                                    <p:animEffect transition="in" filter="blinds(horizontal)">
                                      <p:cBhvr>
                                        <p:cTn id="35" dur="500"/>
                                        <p:tgtEl>
                                          <p:spTgt spid="88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7"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Picture 8" descr="27819_2517"/>
          <p:cNvPicPr>
            <a:picLocks noChangeAspect="1" noChangeArrowheads="1"/>
          </p:cNvPicPr>
          <p:nvPr/>
        </p:nvPicPr>
        <p:blipFill>
          <a:blip r:embed="rId3" cstate="print"/>
          <a:srcRect/>
          <a:stretch>
            <a:fillRect/>
          </a:stretch>
        </p:blipFill>
        <p:spPr bwMode="auto">
          <a:xfrm>
            <a:off x="5946980" y="2125662"/>
            <a:ext cx="2940738" cy="3766113"/>
          </a:xfrm>
          <a:prstGeom prst="rect">
            <a:avLst/>
          </a:prstGeom>
          <a:noFill/>
          <a:ln w="9525">
            <a:noFill/>
            <a:miter lim="800000"/>
            <a:headEnd/>
            <a:tailEnd/>
          </a:ln>
        </p:spPr>
      </p:pic>
      <p:sp>
        <p:nvSpPr>
          <p:cNvPr id="27650" name="Rectangle 2"/>
          <p:cNvSpPr>
            <a:spLocks noGrp="1" noChangeArrowheads="1"/>
          </p:cNvSpPr>
          <p:nvPr>
            <p:ph type="title"/>
          </p:nvPr>
        </p:nvSpPr>
        <p:spPr>
          <a:xfrm>
            <a:off x="210676" y="176981"/>
            <a:ext cx="8716297" cy="584775"/>
          </a:xfrm>
        </p:spPr>
        <p:txBody>
          <a:bodyPr wrap="square">
            <a:spAutoFit/>
          </a:bodyPr>
          <a:lstStyle/>
          <a:p>
            <a:pPr marL="1828800" indent="-1828800"/>
            <a:r>
              <a:rPr lang="el-GR" sz="2000" i="1" dirty="0" smtClean="0">
                <a:solidFill>
                  <a:srgbClr val="0D3857"/>
                </a:solidFill>
                <a:latin typeface="Times New Roman" pitchFamily="18" charset="0"/>
                <a:cs typeface="Times New Roman" pitchFamily="18" charset="0"/>
              </a:rPr>
              <a:t>Παράδειγμα</a:t>
            </a:r>
            <a:r>
              <a:rPr lang="el-GR" sz="1800" dirty="0" smtClean="0">
                <a:solidFill>
                  <a:srgbClr val="0D3857"/>
                </a:solidFill>
              </a:rPr>
              <a:t> </a:t>
            </a:r>
            <a:r>
              <a:rPr lang="el-GR" sz="1800" b="1" dirty="0" smtClean="0">
                <a:solidFill>
                  <a:srgbClr val="FF0000"/>
                </a:solidFill>
              </a:rPr>
              <a:t>Η3.</a:t>
            </a:r>
            <a:r>
              <a:rPr lang="en-US" sz="1800" b="1" dirty="0" smtClean="0">
                <a:solidFill>
                  <a:srgbClr val="FF0000"/>
                </a:solidFill>
              </a:rPr>
              <a:t>7</a:t>
            </a:r>
            <a:r>
              <a:rPr lang="el-GR" sz="1800" dirty="0" smtClean="0">
                <a:solidFill>
                  <a:srgbClr val="0D3857"/>
                </a:solidFill>
              </a:rPr>
              <a:t> </a:t>
            </a:r>
            <a:r>
              <a:rPr lang="el-GR" sz="1800" b="1" dirty="0" smtClean="0">
                <a:solidFill>
                  <a:srgbClr val="0D3857"/>
                </a:solidFill>
              </a:rPr>
              <a:t>Το ηλεκτρικό δυναμικό μιας πεπερασμένης φορτισμένης ευθείας</a:t>
            </a:r>
            <a:endParaRPr lang="en-US" sz="1800" b="1" dirty="0" smtClean="0">
              <a:solidFill>
                <a:srgbClr val="0D3857"/>
              </a:solidFill>
              <a:latin typeface="Arial Unicode MS" pitchFamily="34" charset="-128"/>
            </a:endParaRPr>
          </a:p>
        </p:txBody>
      </p:sp>
      <p:sp>
        <p:nvSpPr>
          <p:cNvPr id="27651" name="Rectangle 4"/>
          <p:cNvSpPr>
            <a:spLocks noGrp="1" noChangeArrowheads="1"/>
          </p:cNvSpPr>
          <p:nvPr>
            <p:ph sz="half" idx="1"/>
          </p:nvPr>
        </p:nvSpPr>
        <p:spPr>
          <a:xfrm>
            <a:off x="265471" y="2190136"/>
            <a:ext cx="612347" cy="282129"/>
          </a:xfrm>
        </p:spPr>
        <p:txBody>
          <a:bodyPr wrap="none">
            <a:spAutoFit/>
          </a:bodyPr>
          <a:lstStyle/>
          <a:p>
            <a:pPr marL="0" indent="0"/>
            <a:r>
              <a:rPr lang="el-GR" sz="1800" b="1" dirty="0" smtClean="0">
                <a:solidFill>
                  <a:srgbClr val="FF0000"/>
                </a:solidFill>
              </a:rPr>
              <a:t>ΛΥΣΗ</a:t>
            </a:r>
          </a:p>
        </p:txBody>
      </p:sp>
      <p:sp>
        <p:nvSpPr>
          <p:cNvPr id="7" name="Rectangle 6"/>
          <p:cNvSpPr/>
          <p:nvPr/>
        </p:nvSpPr>
        <p:spPr>
          <a:xfrm>
            <a:off x="240173" y="814750"/>
            <a:ext cx="8657304" cy="1200329"/>
          </a:xfrm>
          <a:prstGeom prst="rect">
            <a:avLst/>
          </a:prstGeom>
        </p:spPr>
        <p:txBody>
          <a:bodyPr wrap="square">
            <a:spAutoFit/>
          </a:bodyPr>
          <a:lstStyle/>
          <a:p>
            <a:pPr marL="574675">
              <a:tabLst>
                <a:tab pos="457200" algn="l"/>
              </a:tabLst>
            </a:pPr>
            <a:r>
              <a:rPr lang="el-GR" dirty="0" smtClean="0">
                <a:latin typeface="+mn-lt"/>
              </a:rPr>
              <a:t>Μια ράβδος μήκους  </a:t>
            </a:r>
            <a:r>
              <a:rPr lang="en-US" i="1" dirty="0" smtClean="0">
                <a:latin typeface="Times New Roman" pitchFamily="18" charset="0"/>
                <a:cs typeface="Times New Roman" pitchFamily="18" charset="0"/>
              </a:rPr>
              <a:t>l</a:t>
            </a:r>
            <a:r>
              <a:rPr lang="en-US" dirty="0" smtClean="0">
                <a:latin typeface="+mn-lt"/>
              </a:rPr>
              <a:t>, </a:t>
            </a:r>
            <a:r>
              <a:rPr lang="el-GR" dirty="0" smtClean="0">
                <a:latin typeface="+mn-lt"/>
              </a:rPr>
              <a:t>η οποία βρίσκεται στον άξονα </a:t>
            </a:r>
            <a:r>
              <a:rPr lang="en-US" dirty="0" smtClean="0">
                <a:latin typeface="+mn-lt"/>
              </a:rPr>
              <a:t>x</a:t>
            </a:r>
            <a:r>
              <a:rPr lang="el-GR" dirty="0" smtClean="0">
                <a:latin typeface="+mn-lt"/>
              </a:rPr>
              <a:t>, έχει συνολικό φορτίο </a:t>
            </a:r>
            <a:r>
              <a:rPr lang="en-US" dirty="0" smtClean="0">
                <a:latin typeface="+mn-lt"/>
              </a:rPr>
              <a:t>Q </a:t>
            </a:r>
            <a:r>
              <a:rPr lang="el-GR" dirty="0" smtClean="0">
                <a:latin typeface="+mn-lt"/>
              </a:rPr>
              <a:t>και ομοιόμορφη γραμμική πυκνότητα φορτίου </a:t>
            </a:r>
            <a:r>
              <a:rPr lang="el-GR" i="1" dirty="0" smtClean="0">
                <a:latin typeface="+mn-lt"/>
                <a:sym typeface="Symbol"/>
              </a:rPr>
              <a:t></a:t>
            </a:r>
            <a:r>
              <a:rPr lang="el-GR" dirty="0" smtClean="0">
                <a:latin typeface="+mn-lt"/>
                <a:sym typeface="Symbol"/>
              </a:rPr>
              <a:t>.  Βρείτε το ηλεκτρικό δυναμικό στο σημείο Σ, που βρίσκεται στον άξονα </a:t>
            </a:r>
            <a:r>
              <a:rPr lang="en-US" dirty="0" smtClean="0">
                <a:latin typeface="+mn-lt"/>
                <a:sym typeface="Symbol"/>
              </a:rPr>
              <a:t>y</a:t>
            </a:r>
            <a:r>
              <a:rPr lang="el-GR" dirty="0" smtClean="0">
                <a:latin typeface="+mn-lt"/>
                <a:sym typeface="Symbol"/>
              </a:rPr>
              <a:t> σε απόσταση  </a:t>
            </a:r>
            <a:r>
              <a:rPr lang="el-GR" i="1" dirty="0" smtClean="0">
                <a:latin typeface="+mn-lt"/>
                <a:sym typeface="Symbol"/>
              </a:rPr>
              <a:t></a:t>
            </a:r>
            <a:r>
              <a:rPr lang="el-GR" dirty="0" smtClean="0">
                <a:latin typeface="+mn-lt"/>
                <a:sym typeface="Symbol"/>
              </a:rPr>
              <a:t>  από την αρχή των αξόνων.</a:t>
            </a:r>
            <a:endParaRPr lang="el-GR" i="1" dirty="0">
              <a:latin typeface="+mn-lt"/>
            </a:endParaRPr>
          </a:p>
        </p:txBody>
      </p:sp>
      <p:sp>
        <p:nvSpPr>
          <p:cNvPr id="6" name="Rectangle 3"/>
          <p:cNvSpPr txBox="1">
            <a:spLocks noChangeArrowheads="1"/>
          </p:cNvSpPr>
          <p:nvPr/>
        </p:nvSpPr>
        <p:spPr bwMode="auto">
          <a:xfrm>
            <a:off x="7124702" y="1943157"/>
            <a:ext cx="127759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l-GR" sz="1600" b="1" kern="0" dirty="0" smtClean="0">
                <a:solidFill>
                  <a:schemeClr val="tx1">
                    <a:lumMod val="65000"/>
                    <a:lumOff val="35000"/>
                  </a:schemeClr>
                </a:solidFill>
                <a:latin typeface="+mn-lt"/>
              </a:rPr>
              <a:t>Εικόνα Η3.</a:t>
            </a:r>
            <a:r>
              <a:rPr lang="en-US" sz="1600" b="1" kern="0" dirty="0" smtClean="0">
                <a:solidFill>
                  <a:schemeClr val="tx1">
                    <a:lumMod val="65000"/>
                    <a:lumOff val="35000"/>
                  </a:schemeClr>
                </a:solidFill>
                <a:latin typeface="+mn-lt"/>
              </a:rPr>
              <a:t>1</a:t>
            </a:r>
            <a:r>
              <a:rPr lang="el-GR" sz="1600" b="1" kern="0" dirty="0" smtClean="0">
                <a:solidFill>
                  <a:schemeClr val="tx1">
                    <a:lumMod val="65000"/>
                    <a:lumOff val="35000"/>
                  </a:schemeClr>
                </a:solidFill>
                <a:latin typeface="+mn-lt"/>
              </a:rPr>
              <a:t>7</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mn-lt"/>
              <a:ea typeface="Arial Unicode MS" pitchFamily="34" charset="-128"/>
              <a:cs typeface="Arial Unicode MS" pitchFamily="34" charset="-128"/>
            </a:endParaRPr>
          </a:p>
        </p:txBody>
      </p:sp>
      <p:sp>
        <p:nvSpPr>
          <p:cNvPr id="13" name="Rectangle 3"/>
          <p:cNvSpPr txBox="1">
            <a:spLocks noChangeArrowheads="1"/>
          </p:cNvSpPr>
          <p:nvPr/>
        </p:nvSpPr>
        <p:spPr bwMode="auto">
          <a:xfrm>
            <a:off x="294968" y="2530413"/>
            <a:ext cx="4970206" cy="169277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eaLnBrk="0" hangingPunct="0">
              <a:spcBef>
                <a:spcPts val="1200"/>
              </a:spcBef>
            </a:pPr>
            <a:r>
              <a:rPr kumimoji="0" lang="el-GR" b="0" i="0" u="none" strike="noStrike" kern="0" cap="none" spc="0" noProof="0" dirty="0" smtClean="0">
                <a:ln>
                  <a:noFill/>
                </a:ln>
                <a:solidFill>
                  <a:srgbClr val="000000"/>
                </a:solidFill>
                <a:effectLst/>
                <a:uLnTx/>
                <a:uFillTx/>
                <a:latin typeface="+mn-lt"/>
              </a:rPr>
              <a:t>Το φορτίο </a:t>
            </a:r>
            <a:r>
              <a:rPr kumimoji="0" lang="en-US" b="0" i="0" u="none" strike="noStrike" kern="0" cap="none" spc="0" noProof="0" dirty="0" err="1" smtClean="0">
                <a:ln>
                  <a:noFill/>
                </a:ln>
                <a:solidFill>
                  <a:srgbClr val="000000"/>
                </a:solidFill>
                <a:effectLst/>
                <a:uLnTx/>
                <a:uFillTx/>
                <a:latin typeface="+mn-lt"/>
              </a:rPr>
              <a:t>dq</a:t>
            </a:r>
            <a:r>
              <a:rPr kumimoji="0" lang="el-GR" b="0" i="0" u="none" strike="noStrike" kern="0" cap="none" spc="0" noProof="0" dirty="0" smtClean="0">
                <a:ln>
                  <a:noFill/>
                </a:ln>
                <a:solidFill>
                  <a:srgbClr val="000000"/>
                </a:solidFill>
                <a:effectLst/>
                <a:uLnTx/>
                <a:uFillTx/>
                <a:latin typeface="+mn-lt"/>
              </a:rPr>
              <a:t> σε ένα στοιχειώδες τμήμα της ράβδου μήκους </a:t>
            </a:r>
            <a:r>
              <a:rPr lang="en-US" kern="0" dirty="0" err="1" smtClean="0">
                <a:solidFill>
                  <a:srgbClr val="000000"/>
                </a:solidFill>
                <a:latin typeface="+mn-lt"/>
              </a:rPr>
              <a:t>dx</a:t>
            </a:r>
            <a:r>
              <a:rPr lang="en-US" kern="0" dirty="0" smtClean="0">
                <a:solidFill>
                  <a:srgbClr val="000000"/>
                </a:solidFill>
                <a:latin typeface="+mn-lt"/>
              </a:rPr>
              <a:t> </a:t>
            </a:r>
            <a:r>
              <a:rPr lang="el-GR" kern="0" dirty="0" smtClean="0">
                <a:solidFill>
                  <a:srgbClr val="000000"/>
                </a:solidFill>
                <a:latin typeface="+mn-lt"/>
              </a:rPr>
              <a:t>είναι</a:t>
            </a:r>
            <a:endParaRPr lang="el-GR" i="1" kern="0" dirty="0" smtClean="0">
              <a:solidFill>
                <a:srgbClr val="000000"/>
              </a:solidFill>
              <a:latin typeface="Times New Roman" pitchFamily="18" charset="0"/>
              <a:cs typeface="Times New Roman" pitchFamily="18" charset="0"/>
            </a:endParaRPr>
          </a:p>
          <a:p>
            <a:pPr lvl="0" algn="ctr" eaLnBrk="0" hangingPunct="0">
              <a:spcBef>
                <a:spcPts val="1200"/>
              </a:spcBef>
            </a:pPr>
            <a:r>
              <a:rPr lang="en-US" kern="0" dirty="0" err="1" smtClean="0">
                <a:solidFill>
                  <a:srgbClr val="000000"/>
                </a:solidFill>
                <a:latin typeface="+mn-lt"/>
                <a:cs typeface="Times New Roman" pitchFamily="18" charset="0"/>
              </a:rPr>
              <a:t>dq</a:t>
            </a:r>
            <a:r>
              <a:rPr lang="en-US" kern="0" dirty="0" smtClean="0">
                <a:solidFill>
                  <a:srgbClr val="000000"/>
                </a:solidFill>
                <a:latin typeface="+mn-lt"/>
                <a:cs typeface="Times New Roman" pitchFamily="18" charset="0"/>
              </a:rPr>
              <a:t> = </a:t>
            </a:r>
            <a:r>
              <a:rPr lang="en-US" i="1" kern="0" dirty="0" smtClean="0">
                <a:solidFill>
                  <a:srgbClr val="000000"/>
                </a:solidFill>
                <a:latin typeface="+mn-lt"/>
                <a:cs typeface="Times New Roman" pitchFamily="18" charset="0"/>
                <a:sym typeface="Symbol"/>
              </a:rPr>
              <a:t> </a:t>
            </a:r>
            <a:r>
              <a:rPr lang="en-US" kern="0" dirty="0" err="1" smtClean="0">
                <a:solidFill>
                  <a:srgbClr val="000000"/>
                </a:solidFill>
                <a:latin typeface="+mn-lt"/>
                <a:cs typeface="Times New Roman" pitchFamily="18" charset="0"/>
                <a:sym typeface="Symbol"/>
              </a:rPr>
              <a:t>dx</a:t>
            </a:r>
            <a:endParaRPr lang="el-GR" kern="0" dirty="0" smtClean="0">
              <a:solidFill>
                <a:srgbClr val="000000"/>
              </a:solidFill>
              <a:latin typeface="+mn-lt"/>
              <a:cs typeface="Times New Roman" pitchFamily="18" charset="0"/>
              <a:sym typeface="Symbol"/>
            </a:endParaRPr>
          </a:p>
          <a:p>
            <a:pPr lvl="0" eaLnBrk="0" hangingPunct="0">
              <a:spcBef>
                <a:spcPts val="1200"/>
              </a:spcBef>
            </a:pPr>
            <a:r>
              <a:rPr lang="el-GR" kern="0" dirty="0" smtClean="0">
                <a:solidFill>
                  <a:srgbClr val="000000"/>
                </a:solidFill>
                <a:latin typeface="+mn-lt"/>
                <a:cs typeface="Times New Roman" pitchFamily="18" charset="0"/>
                <a:sym typeface="Symbol"/>
              </a:rPr>
              <a:t>Το δυναμικό </a:t>
            </a:r>
            <a:r>
              <a:rPr lang="en-US" kern="0" dirty="0" err="1" smtClean="0">
                <a:solidFill>
                  <a:srgbClr val="000000"/>
                </a:solidFill>
                <a:latin typeface="+mn-lt"/>
                <a:cs typeface="Times New Roman" pitchFamily="18" charset="0"/>
                <a:sym typeface="Symbol"/>
              </a:rPr>
              <a:t>dV</a:t>
            </a:r>
            <a:r>
              <a:rPr lang="el-GR" kern="0" dirty="0" smtClean="0">
                <a:solidFill>
                  <a:srgbClr val="000000"/>
                </a:solidFill>
                <a:latin typeface="+mn-lt"/>
                <a:cs typeface="Times New Roman" pitchFamily="18" charset="0"/>
                <a:sym typeface="Symbol"/>
              </a:rPr>
              <a:t>, που προκαλεί το στοιχειώδες τμήμα </a:t>
            </a:r>
            <a:r>
              <a:rPr lang="en-US" kern="0" dirty="0" err="1" smtClean="0">
                <a:solidFill>
                  <a:srgbClr val="000000"/>
                </a:solidFill>
                <a:latin typeface="+mn-lt"/>
                <a:cs typeface="Times New Roman" pitchFamily="18" charset="0"/>
                <a:sym typeface="Symbol"/>
              </a:rPr>
              <a:t>dx</a:t>
            </a:r>
            <a:r>
              <a:rPr lang="en-US" kern="0" dirty="0" smtClean="0">
                <a:solidFill>
                  <a:srgbClr val="000000"/>
                </a:solidFill>
                <a:latin typeface="+mn-lt"/>
                <a:cs typeface="Times New Roman" pitchFamily="18" charset="0"/>
                <a:sym typeface="Symbol"/>
              </a:rPr>
              <a:t> </a:t>
            </a:r>
            <a:r>
              <a:rPr lang="el-GR" kern="0" dirty="0" smtClean="0">
                <a:solidFill>
                  <a:srgbClr val="000000"/>
                </a:solidFill>
                <a:latin typeface="+mn-lt"/>
                <a:cs typeface="Times New Roman" pitchFamily="18" charset="0"/>
                <a:sym typeface="Symbol"/>
              </a:rPr>
              <a:t>στο σημείο Σ, είναι</a:t>
            </a:r>
            <a:endParaRPr lang="el-GR" kern="0" dirty="0" smtClean="0">
              <a:solidFill>
                <a:srgbClr val="000000"/>
              </a:solidFill>
              <a:latin typeface="+mn-lt"/>
              <a:cs typeface="Times New Roman" pitchFamily="18" charset="0"/>
            </a:endParaRPr>
          </a:p>
        </p:txBody>
      </p:sp>
      <p:graphicFrame>
        <p:nvGraphicFramePr>
          <p:cNvPr id="89092" name="Object 4"/>
          <p:cNvGraphicFramePr>
            <a:graphicFrameLocks noChangeAspect="1"/>
          </p:cNvGraphicFramePr>
          <p:nvPr/>
        </p:nvGraphicFramePr>
        <p:xfrm>
          <a:off x="1368937" y="4441877"/>
          <a:ext cx="2759075" cy="693737"/>
        </p:xfrm>
        <a:graphic>
          <a:graphicData uri="http://schemas.openxmlformats.org/presentationml/2006/ole">
            <p:oleObj spid="_x0000_s89092" name="Equation" r:id="rId4" imgW="1663560" imgH="419040" progId="Equation.3">
              <p:embed/>
            </p:oleObj>
          </a:graphicData>
        </a:graphic>
      </p:graphicFrame>
      <p:sp>
        <p:nvSpPr>
          <p:cNvPr id="15" name="Rectangle 3"/>
          <p:cNvSpPr txBox="1">
            <a:spLocks noChangeArrowheads="1"/>
          </p:cNvSpPr>
          <p:nvPr/>
        </p:nvSpPr>
        <p:spPr bwMode="auto">
          <a:xfrm>
            <a:off x="294968" y="5361998"/>
            <a:ext cx="4999703" cy="112851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eaLnBrk="0" hangingPunct="0">
              <a:lnSpc>
                <a:spcPts val="2200"/>
              </a:lnSpc>
              <a:spcBef>
                <a:spcPct val="50000"/>
              </a:spcBef>
            </a:pPr>
            <a:r>
              <a:rPr kumimoji="0" lang="el-GR" b="0" i="0" u="none" strike="noStrike" kern="0" cap="none" spc="0" noProof="0" dirty="0" smtClean="0">
                <a:ln>
                  <a:noFill/>
                </a:ln>
                <a:solidFill>
                  <a:srgbClr val="000000"/>
                </a:solidFill>
                <a:effectLst/>
                <a:uLnTx/>
                <a:uFillTx/>
                <a:latin typeface="+mn-lt"/>
              </a:rPr>
              <a:t>Βρίσκουμε το συνολικό δυναμικό στο σημείο Σ, </a:t>
            </a:r>
            <a:r>
              <a:rPr lang="el-GR" kern="0" noProof="0" dirty="0" smtClean="0">
                <a:solidFill>
                  <a:srgbClr val="000000"/>
                </a:solidFill>
                <a:latin typeface="+mn-lt"/>
              </a:rPr>
              <a:t>προσθέτοντας (</a:t>
            </a:r>
            <a:r>
              <a:rPr kumimoji="0" lang="el-GR" b="0" i="0" u="none" strike="noStrike" kern="0" cap="none" spc="0" noProof="0" dirty="0" smtClean="0">
                <a:ln>
                  <a:noFill/>
                </a:ln>
                <a:solidFill>
                  <a:srgbClr val="000000"/>
                </a:solidFill>
                <a:effectLst/>
                <a:uLnTx/>
                <a:uFillTx/>
                <a:latin typeface="+mn-lt"/>
              </a:rPr>
              <a:t>ολοκληρώνοντας) το δυναμικό όλων των τμημάτων </a:t>
            </a:r>
            <a:r>
              <a:rPr kumimoji="0" lang="en-US" b="0" i="0" u="none" strike="noStrike" kern="0" cap="none" spc="0" noProof="0" dirty="0" err="1" smtClean="0">
                <a:ln>
                  <a:noFill/>
                </a:ln>
                <a:solidFill>
                  <a:srgbClr val="000000"/>
                </a:solidFill>
                <a:effectLst/>
                <a:uLnTx/>
                <a:uFillTx/>
                <a:latin typeface="+mn-lt"/>
              </a:rPr>
              <a:t>dx</a:t>
            </a:r>
            <a:r>
              <a:rPr kumimoji="0" lang="en-US" b="0" i="0" u="none" strike="noStrike" kern="0" cap="none" spc="0" noProof="0" dirty="0" smtClean="0">
                <a:ln>
                  <a:noFill/>
                </a:ln>
                <a:solidFill>
                  <a:srgbClr val="000000"/>
                </a:solidFill>
                <a:effectLst/>
                <a:uLnTx/>
                <a:uFillTx/>
                <a:latin typeface="+mn-lt"/>
              </a:rPr>
              <a:t> </a:t>
            </a:r>
            <a:r>
              <a:rPr lang="el-GR" kern="0" dirty="0" smtClean="0">
                <a:solidFill>
                  <a:srgbClr val="000000"/>
                </a:solidFill>
                <a:latin typeface="+mn-lt"/>
              </a:rPr>
              <a:t>από τη μια άκρη της ράβδου στην άλλη, δηλαδή, από </a:t>
            </a:r>
            <a:r>
              <a:rPr lang="en-US" kern="0" dirty="0" smtClean="0">
                <a:solidFill>
                  <a:srgbClr val="000000"/>
                </a:solidFill>
                <a:latin typeface="+mn-lt"/>
              </a:rPr>
              <a:t>x</a:t>
            </a:r>
            <a:r>
              <a:rPr kumimoji="0" lang="en-US" b="0" i="0" u="none" strike="noStrike" kern="0" cap="none" spc="0" noProof="0" dirty="0" smtClean="0">
                <a:ln>
                  <a:noFill/>
                </a:ln>
                <a:solidFill>
                  <a:srgbClr val="000000"/>
                </a:solidFill>
                <a:effectLst/>
                <a:uLnTx/>
                <a:uFillTx/>
                <a:latin typeface="+mn-lt"/>
              </a:rPr>
              <a:t> = 0 </a:t>
            </a:r>
            <a:r>
              <a:rPr kumimoji="0" lang="el-GR" b="0" i="0" u="none" strike="noStrike" kern="0" cap="none" spc="0" noProof="0" dirty="0" smtClean="0">
                <a:ln>
                  <a:noFill/>
                </a:ln>
                <a:solidFill>
                  <a:srgbClr val="000000"/>
                </a:solidFill>
                <a:effectLst/>
                <a:uLnTx/>
                <a:uFillTx/>
                <a:latin typeface="+mn-lt"/>
              </a:rPr>
              <a:t>ως </a:t>
            </a:r>
            <a:r>
              <a:rPr kumimoji="0" lang="en-US" b="0" i="0" u="none" strike="noStrike" kern="0" cap="none" spc="0" noProof="0" dirty="0" smtClean="0">
                <a:ln>
                  <a:noFill/>
                </a:ln>
                <a:solidFill>
                  <a:srgbClr val="000000"/>
                </a:solidFill>
                <a:effectLst/>
                <a:uLnTx/>
                <a:uFillTx/>
                <a:latin typeface="+mn-lt"/>
              </a:rPr>
              <a:t>x = </a:t>
            </a:r>
            <a:r>
              <a:rPr kumimoji="0" lang="en-US" b="0" i="1" u="none" strike="noStrike" kern="0" cap="none" spc="0" noProof="0" dirty="0" smtClean="0">
                <a:ln>
                  <a:noFill/>
                </a:ln>
                <a:solidFill>
                  <a:srgbClr val="000000"/>
                </a:solidFill>
                <a:effectLst/>
                <a:uLnTx/>
                <a:uFillTx/>
                <a:latin typeface="Times New Roman" pitchFamily="18" charset="0"/>
                <a:cs typeface="Times New Roman" pitchFamily="18" charset="0"/>
              </a:rPr>
              <a:t>l</a:t>
            </a:r>
            <a:r>
              <a:rPr kumimoji="0" lang="en-US" b="0" i="0" u="none" strike="noStrike" kern="0" cap="none" spc="0" noProof="0" dirty="0" smtClean="0">
                <a:ln>
                  <a:noFill/>
                </a:ln>
                <a:solidFill>
                  <a:srgbClr val="000000"/>
                </a:solidFill>
                <a:effectLst/>
                <a:uLnTx/>
                <a:uFillTx/>
                <a:latin typeface="+mn-lt"/>
              </a:rPr>
              <a:t>.</a:t>
            </a:r>
            <a:endParaRPr lang="el-GR" kern="0" dirty="0" smtClean="0">
              <a:solidFill>
                <a:srgbClr val="00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blinds(horizontal)">
                                      <p:cBhvr>
                                        <p:cTn id="11" dur="500"/>
                                        <p:tgtEl>
                                          <p:spTgt spid="13">
                                            <p:txEl>
                                              <p:pRg st="0" end="0"/>
                                            </p:txEl>
                                          </p:spTgt>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blinds(horizontal)">
                                      <p:cBhvr>
                                        <p:cTn id="14" dur="500"/>
                                        <p:tgtEl>
                                          <p:spTgt spid="1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blinds(horizontal)">
                                      <p:cBhvr>
                                        <p:cTn id="19" dur="500"/>
                                        <p:tgtEl>
                                          <p:spTgt spid="13">
                                            <p:txEl>
                                              <p:pRg st="2" end="2"/>
                                            </p:txEl>
                                          </p:spTgt>
                                        </p:tgtEl>
                                      </p:cBhvr>
                                    </p:animEffect>
                                  </p:childTnLst>
                                </p:cTn>
                              </p:par>
                            </p:childTnLst>
                          </p:cTn>
                        </p:par>
                        <p:par>
                          <p:cTn id="20" fill="hold">
                            <p:stCondLst>
                              <p:cond delay="500"/>
                            </p:stCondLst>
                            <p:childTnLst>
                              <p:par>
                                <p:cTn id="21" presetID="3" presetClass="entr" presetSubtype="10" fill="hold" nodeType="afterEffect">
                                  <p:stCondLst>
                                    <p:cond delay="0"/>
                                  </p:stCondLst>
                                  <p:childTnLst>
                                    <p:set>
                                      <p:cBhvr>
                                        <p:cTn id="22" dur="1" fill="hold">
                                          <p:stCondLst>
                                            <p:cond delay="0"/>
                                          </p:stCondLst>
                                        </p:cTn>
                                        <p:tgtEl>
                                          <p:spTgt spid="89092"/>
                                        </p:tgtEl>
                                        <p:attrNameLst>
                                          <p:attrName>style.visibility</p:attrName>
                                        </p:attrNameLst>
                                      </p:cBhvr>
                                      <p:to>
                                        <p:strVal val="visible"/>
                                      </p:to>
                                    </p:set>
                                    <p:animEffect transition="in" filter="blinds(horizontal)">
                                      <p:cBhvr>
                                        <p:cTn id="23" dur="500"/>
                                        <p:tgtEl>
                                          <p:spTgt spid="8909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linds(horizontal)">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13" grpId="0" uiExpand="1" build="allAtOnce"/>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0676" y="182746"/>
            <a:ext cx="8716297" cy="307777"/>
          </a:xfrm>
        </p:spPr>
        <p:txBody>
          <a:bodyPr wrap="square">
            <a:spAutoFit/>
          </a:bodyPr>
          <a:lstStyle/>
          <a:p>
            <a:pPr marL="1828800" indent="-1828800"/>
            <a:r>
              <a:rPr lang="el-GR" sz="2000" b="1" dirty="0" smtClean="0">
                <a:solidFill>
                  <a:srgbClr val="FF0000"/>
                </a:solidFill>
              </a:rPr>
              <a:t>ΛΥΣΗ</a:t>
            </a:r>
            <a:r>
              <a:rPr lang="el-GR" sz="1800" b="1" dirty="0" smtClean="0">
                <a:solidFill>
                  <a:srgbClr val="FF0000"/>
                </a:solidFill>
              </a:rPr>
              <a:t>  </a:t>
            </a:r>
            <a:r>
              <a:rPr lang="el-GR" sz="1800" dirty="0" smtClean="0">
                <a:solidFill>
                  <a:srgbClr val="0D3857"/>
                </a:solidFill>
              </a:rPr>
              <a:t> </a:t>
            </a:r>
            <a:r>
              <a:rPr lang="en-US" sz="1600" dirty="0" smtClean="0">
                <a:solidFill>
                  <a:srgbClr val="0D3857"/>
                </a:solidFill>
              </a:rPr>
              <a:t>(</a:t>
            </a:r>
            <a:r>
              <a:rPr lang="el-GR" sz="1600" i="1" dirty="0" smtClean="0">
                <a:solidFill>
                  <a:srgbClr val="0D3857"/>
                </a:solidFill>
              </a:rPr>
              <a:t>συνέχεια</a:t>
            </a:r>
            <a:r>
              <a:rPr lang="el-GR" sz="1600" dirty="0" smtClean="0">
                <a:solidFill>
                  <a:srgbClr val="0D3857"/>
                </a:solidFill>
              </a:rPr>
              <a:t>)</a:t>
            </a:r>
            <a:endParaRPr lang="en-US" sz="1600" dirty="0" smtClean="0">
              <a:solidFill>
                <a:srgbClr val="0D3857"/>
              </a:solidFill>
              <a:latin typeface="Arial Unicode MS" pitchFamily="34" charset="-128"/>
            </a:endParaRPr>
          </a:p>
        </p:txBody>
      </p:sp>
      <p:sp>
        <p:nvSpPr>
          <p:cNvPr id="6" name="Rectangle 3"/>
          <p:cNvSpPr txBox="1">
            <a:spLocks noChangeArrowheads="1"/>
          </p:cNvSpPr>
          <p:nvPr/>
        </p:nvSpPr>
        <p:spPr bwMode="auto">
          <a:xfrm>
            <a:off x="6947721" y="394576"/>
            <a:ext cx="127759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l-GR" sz="1600" b="1" kern="0" dirty="0" smtClean="0">
                <a:solidFill>
                  <a:schemeClr val="tx1">
                    <a:lumMod val="65000"/>
                    <a:lumOff val="35000"/>
                  </a:schemeClr>
                </a:solidFill>
                <a:latin typeface="+mn-lt"/>
              </a:rPr>
              <a:t>Εικόνα Η3.</a:t>
            </a:r>
            <a:r>
              <a:rPr lang="en-US" sz="1600" b="1" kern="0" dirty="0" smtClean="0">
                <a:solidFill>
                  <a:schemeClr val="tx1">
                    <a:lumMod val="65000"/>
                    <a:lumOff val="35000"/>
                  </a:schemeClr>
                </a:solidFill>
                <a:latin typeface="+mn-lt"/>
              </a:rPr>
              <a:t>1</a:t>
            </a:r>
            <a:r>
              <a:rPr lang="el-GR" sz="1600" b="1" kern="0" dirty="0" smtClean="0">
                <a:solidFill>
                  <a:schemeClr val="tx1">
                    <a:lumMod val="65000"/>
                    <a:lumOff val="35000"/>
                  </a:schemeClr>
                </a:solidFill>
                <a:latin typeface="+mn-lt"/>
              </a:rPr>
              <a:t>6</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mn-lt"/>
              <a:ea typeface="Arial Unicode MS" pitchFamily="34" charset="-128"/>
              <a:cs typeface="Arial Unicode MS" pitchFamily="34" charset="-128"/>
            </a:endParaRPr>
          </a:p>
        </p:txBody>
      </p:sp>
      <p:graphicFrame>
        <p:nvGraphicFramePr>
          <p:cNvPr id="88071" name="Object 7"/>
          <p:cNvGraphicFramePr>
            <a:graphicFrameLocks noChangeAspect="1"/>
          </p:cNvGraphicFramePr>
          <p:nvPr/>
        </p:nvGraphicFramePr>
        <p:xfrm>
          <a:off x="493713" y="735013"/>
          <a:ext cx="3979862" cy="692150"/>
        </p:xfrm>
        <a:graphic>
          <a:graphicData uri="http://schemas.openxmlformats.org/presentationml/2006/ole">
            <p:oleObj spid="_x0000_s90114" name="Equation" r:id="rId3" imgW="2400120" imgH="419040" progId="Equation.3">
              <p:embed/>
            </p:oleObj>
          </a:graphicData>
        </a:graphic>
      </p:graphicFrame>
      <p:sp>
        <p:nvSpPr>
          <p:cNvPr id="17" name="Rectangle 3"/>
          <p:cNvSpPr txBox="1">
            <a:spLocks noChangeArrowheads="1"/>
          </p:cNvSpPr>
          <p:nvPr/>
        </p:nvSpPr>
        <p:spPr bwMode="auto">
          <a:xfrm>
            <a:off x="304955" y="1871629"/>
            <a:ext cx="4680000" cy="147732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eaLnBrk="0" hangingPunct="0">
              <a:spcBef>
                <a:spcPts val="1200"/>
              </a:spcBef>
            </a:pPr>
            <a:r>
              <a:rPr kumimoji="0" lang="el-GR" b="0" i="0" u="none" strike="noStrike" kern="0" cap="none" spc="0" noProof="0" dirty="0" smtClean="0">
                <a:ln>
                  <a:noFill/>
                </a:ln>
                <a:solidFill>
                  <a:srgbClr val="000000"/>
                </a:solidFill>
                <a:effectLst/>
                <a:uLnTx/>
                <a:uFillTx/>
                <a:latin typeface="+mn-lt"/>
              </a:rPr>
              <a:t>Η τιμή του ολοκληρώματος είναι</a:t>
            </a:r>
            <a:endParaRPr lang="en-US" kern="0" dirty="0" smtClean="0">
              <a:solidFill>
                <a:srgbClr val="000000"/>
              </a:solidFill>
              <a:latin typeface="+mn-lt"/>
            </a:endParaRPr>
          </a:p>
          <a:p>
            <a:pPr lvl="0" eaLnBrk="0" hangingPunct="0">
              <a:spcBef>
                <a:spcPts val="1200"/>
              </a:spcBef>
            </a:pPr>
            <a:endParaRPr lang="en-US" sz="1600" kern="0" dirty="0" smtClean="0">
              <a:solidFill>
                <a:srgbClr val="000000"/>
              </a:solidFill>
              <a:latin typeface="+mn-lt"/>
              <a:cs typeface="Times New Roman" pitchFamily="18" charset="0"/>
            </a:endParaRPr>
          </a:p>
          <a:p>
            <a:pPr lvl="0" eaLnBrk="0" hangingPunct="0">
              <a:spcBef>
                <a:spcPts val="1200"/>
              </a:spcBef>
            </a:pPr>
            <a:endParaRPr lang="en-US" sz="1600" kern="0" dirty="0" smtClean="0">
              <a:solidFill>
                <a:srgbClr val="000000"/>
              </a:solidFill>
              <a:latin typeface="+mn-lt"/>
              <a:cs typeface="Times New Roman" pitchFamily="18" charset="0"/>
            </a:endParaRPr>
          </a:p>
          <a:p>
            <a:pPr lvl="0" eaLnBrk="0" hangingPunct="0">
              <a:spcBef>
                <a:spcPts val="1200"/>
              </a:spcBef>
            </a:pPr>
            <a:r>
              <a:rPr lang="el-GR" sz="1600" kern="0" dirty="0" smtClean="0">
                <a:solidFill>
                  <a:srgbClr val="002060"/>
                </a:solidFill>
                <a:cs typeface="Times New Roman" pitchFamily="18" charset="0"/>
              </a:rPr>
              <a:t>(βλ. </a:t>
            </a:r>
            <a:r>
              <a:rPr lang="el-GR" sz="1600" i="1" kern="0" dirty="0" smtClean="0">
                <a:solidFill>
                  <a:srgbClr val="002060"/>
                </a:solidFill>
                <a:cs typeface="Times New Roman" pitchFamily="18" charset="0"/>
              </a:rPr>
              <a:t>Παράρτημα Β.5, σελ. 997</a:t>
            </a:r>
            <a:r>
              <a:rPr lang="el-GR" sz="1600" kern="0" dirty="0" smtClean="0">
                <a:solidFill>
                  <a:srgbClr val="000000"/>
                </a:solidFill>
                <a:cs typeface="Times New Roman" pitchFamily="18" charset="0"/>
              </a:rPr>
              <a:t>)</a:t>
            </a:r>
            <a:endParaRPr kumimoji="0" lang="el-GR" sz="1600" b="0" i="0" u="none" strike="noStrike" kern="0" cap="none" spc="0" noProof="0" dirty="0" smtClean="0">
              <a:ln>
                <a:noFill/>
              </a:ln>
              <a:solidFill>
                <a:srgbClr val="000000"/>
              </a:solidFill>
              <a:effectLst/>
              <a:uLnTx/>
              <a:uFillTx/>
              <a:latin typeface="+mn-lt"/>
            </a:endParaRPr>
          </a:p>
        </p:txBody>
      </p:sp>
      <p:graphicFrame>
        <p:nvGraphicFramePr>
          <p:cNvPr id="88073" name="Object 9"/>
          <p:cNvGraphicFramePr>
            <a:graphicFrameLocks noChangeAspect="1"/>
          </p:cNvGraphicFramePr>
          <p:nvPr/>
        </p:nvGraphicFramePr>
        <p:xfrm>
          <a:off x="1274351" y="2321483"/>
          <a:ext cx="2843212" cy="622300"/>
        </p:xfrm>
        <a:graphic>
          <a:graphicData uri="http://schemas.openxmlformats.org/presentationml/2006/ole">
            <p:oleObj spid="_x0000_s90116" name="Equation" r:id="rId4" imgW="1904760" imgH="419040" progId="Equation.3">
              <p:embed/>
            </p:oleObj>
          </a:graphicData>
        </a:graphic>
      </p:graphicFrame>
      <p:sp>
        <p:nvSpPr>
          <p:cNvPr id="19" name="Rectangle 3"/>
          <p:cNvSpPr txBox="1">
            <a:spLocks noChangeArrowheads="1"/>
          </p:cNvSpPr>
          <p:nvPr/>
        </p:nvSpPr>
        <p:spPr bwMode="auto">
          <a:xfrm>
            <a:off x="304955" y="3897058"/>
            <a:ext cx="4812735" cy="112338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eaLnBrk="0" hangingPunct="0">
              <a:lnSpc>
                <a:spcPts val="2200"/>
              </a:lnSpc>
              <a:spcBef>
                <a:spcPct val="50000"/>
              </a:spcBef>
            </a:pPr>
            <a:r>
              <a:rPr kumimoji="0" lang="el-GR" b="0" i="0" u="none" strike="noStrike" kern="0" cap="none" spc="0" noProof="0" dirty="0" smtClean="0">
                <a:ln>
                  <a:noFill/>
                </a:ln>
                <a:solidFill>
                  <a:srgbClr val="000000"/>
                </a:solidFill>
                <a:effectLst/>
                <a:uLnTx/>
                <a:uFillTx/>
                <a:latin typeface="+mn-lt"/>
              </a:rPr>
              <a:t>Επομένως</a:t>
            </a:r>
            <a:r>
              <a:rPr kumimoji="0" lang="en-US" b="0" i="0" u="none" strike="noStrike" kern="0" cap="none" spc="0" noProof="0" dirty="0" smtClean="0">
                <a:ln>
                  <a:noFill/>
                </a:ln>
                <a:solidFill>
                  <a:srgbClr val="000000"/>
                </a:solidFill>
                <a:effectLst/>
                <a:uLnTx/>
                <a:uFillTx/>
                <a:latin typeface="+mn-lt"/>
              </a:rPr>
              <a:t> </a:t>
            </a:r>
          </a:p>
          <a:p>
            <a:pPr lvl="0" eaLnBrk="0" hangingPunct="0">
              <a:lnSpc>
                <a:spcPts val="2200"/>
              </a:lnSpc>
              <a:spcBef>
                <a:spcPct val="50000"/>
              </a:spcBef>
            </a:pPr>
            <a:endParaRPr lang="en-US" kern="0" dirty="0" smtClean="0">
              <a:solidFill>
                <a:srgbClr val="000000"/>
              </a:solidFill>
              <a:latin typeface="+mn-lt"/>
            </a:endParaRPr>
          </a:p>
          <a:p>
            <a:pPr lvl="0" eaLnBrk="0" hangingPunct="0">
              <a:lnSpc>
                <a:spcPts val="2200"/>
              </a:lnSpc>
              <a:spcBef>
                <a:spcPct val="50000"/>
              </a:spcBef>
            </a:pPr>
            <a:r>
              <a:rPr lang="el-GR" kern="0" dirty="0" smtClean="0">
                <a:solidFill>
                  <a:srgbClr val="000000"/>
                </a:solidFill>
                <a:latin typeface="+mn-lt"/>
              </a:rPr>
              <a:t>ή</a:t>
            </a:r>
            <a:endParaRPr kumimoji="0" lang="en-US" b="0" i="0" u="none" strike="noStrike" kern="0" cap="none" spc="0" noProof="0" dirty="0" smtClean="0">
              <a:ln>
                <a:noFill/>
              </a:ln>
              <a:solidFill>
                <a:srgbClr val="000000"/>
              </a:solidFill>
              <a:effectLst/>
              <a:uLnTx/>
              <a:uFillTx/>
              <a:latin typeface="+mn-lt"/>
            </a:endParaRPr>
          </a:p>
        </p:txBody>
      </p:sp>
      <p:pic>
        <p:nvPicPr>
          <p:cNvPr id="13" name="Picture 8" descr="27819_2517"/>
          <p:cNvPicPr>
            <a:picLocks noChangeAspect="1" noChangeArrowheads="1"/>
          </p:cNvPicPr>
          <p:nvPr/>
        </p:nvPicPr>
        <p:blipFill>
          <a:blip r:embed="rId5" cstate="print"/>
          <a:srcRect/>
          <a:stretch>
            <a:fillRect/>
          </a:stretch>
        </p:blipFill>
        <p:spPr bwMode="auto">
          <a:xfrm>
            <a:off x="5961728" y="370604"/>
            <a:ext cx="2940738" cy="3766113"/>
          </a:xfrm>
          <a:prstGeom prst="rect">
            <a:avLst/>
          </a:prstGeom>
          <a:noFill/>
          <a:ln w="9525">
            <a:noFill/>
            <a:miter lim="800000"/>
            <a:headEnd/>
            <a:tailEnd/>
          </a:ln>
        </p:spPr>
      </p:pic>
      <p:graphicFrame>
        <p:nvGraphicFramePr>
          <p:cNvPr id="90119" name="Object 7"/>
          <p:cNvGraphicFramePr>
            <a:graphicFrameLocks noChangeAspect="1"/>
          </p:cNvGraphicFramePr>
          <p:nvPr/>
        </p:nvGraphicFramePr>
        <p:xfrm>
          <a:off x="1619250" y="3707734"/>
          <a:ext cx="2925763" cy="658812"/>
        </p:xfrm>
        <a:graphic>
          <a:graphicData uri="http://schemas.openxmlformats.org/presentationml/2006/ole">
            <p:oleObj spid="_x0000_s90119" name="Equation" r:id="rId6" imgW="1790640" imgH="406080" progId="Equation.3">
              <p:embed/>
            </p:oleObj>
          </a:graphicData>
        </a:graphic>
      </p:graphicFrame>
      <p:graphicFrame>
        <p:nvGraphicFramePr>
          <p:cNvPr id="90120" name="Object 8"/>
          <p:cNvGraphicFramePr>
            <a:graphicFrameLocks noChangeAspect="1"/>
          </p:cNvGraphicFramePr>
          <p:nvPr/>
        </p:nvGraphicFramePr>
        <p:xfrm>
          <a:off x="683219" y="4625975"/>
          <a:ext cx="3524250" cy="420688"/>
        </p:xfrm>
        <a:graphic>
          <a:graphicData uri="http://schemas.openxmlformats.org/presentationml/2006/ole">
            <p:oleObj spid="_x0000_s90120" name="Equation" r:id="rId7" imgW="2108160" imgH="253800" progId="Equation.3">
              <p:embed/>
            </p:oleObj>
          </a:graphicData>
        </a:graphic>
      </p:graphicFrame>
      <p:sp>
        <p:nvSpPr>
          <p:cNvPr id="16" name="Rectangle 15"/>
          <p:cNvSpPr/>
          <p:nvPr/>
        </p:nvSpPr>
        <p:spPr>
          <a:xfrm>
            <a:off x="254921" y="5491686"/>
            <a:ext cx="8273846" cy="357727"/>
          </a:xfrm>
          <a:prstGeom prst="rect">
            <a:avLst/>
          </a:prstGeom>
        </p:spPr>
        <p:txBody>
          <a:bodyPr wrap="square">
            <a:spAutoFit/>
          </a:bodyPr>
          <a:lstStyle/>
          <a:p>
            <a:pPr lvl="0" eaLnBrk="0" hangingPunct="0">
              <a:lnSpc>
                <a:spcPts val="2200"/>
              </a:lnSpc>
              <a:spcBef>
                <a:spcPct val="50000"/>
              </a:spcBef>
            </a:pPr>
            <a:r>
              <a:rPr lang="el-GR" kern="0" dirty="0" smtClean="0">
                <a:solidFill>
                  <a:srgbClr val="000000"/>
                </a:solidFill>
              </a:rPr>
              <a:t>Επειδή η ομοιόμορφη γραμμική κατανομή φορτίου είναι  </a:t>
            </a:r>
            <a:r>
              <a:rPr lang="el-GR" i="1" kern="0" dirty="0" smtClean="0">
                <a:solidFill>
                  <a:srgbClr val="000000"/>
                </a:solidFill>
                <a:latin typeface="Times New Roman" pitchFamily="18" charset="0"/>
                <a:cs typeface="Times New Roman" pitchFamily="18" charset="0"/>
              </a:rPr>
              <a:t>λ </a:t>
            </a:r>
            <a:r>
              <a:rPr lang="el-GR" kern="0" dirty="0" smtClean="0">
                <a:solidFill>
                  <a:srgbClr val="000000"/>
                </a:solidFill>
                <a:latin typeface="Times New Roman" pitchFamily="18" charset="0"/>
                <a:cs typeface="Times New Roman" pitchFamily="18" charset="0"/>
              </a:rPr>
              <a:t>= </a:t>
            </a:r>
            <a:r>
              <a:rPr lang="en-US" kern="0" dirty="0" smtClean="0">
                <a:solidFill>
                  <a:srgbClr val="000000"/>
                </a:solidFill>
                <a:latin typeface="Times New Roman" pitchFamily="18" charset="0"/>
                <a:cs typeface="Times New Roman" pitchFamily="18" charset="0"/>
              </a:rPr>
              <a:t>Q/</a:t>
            </a:r>
            <a:r>
              <a:rPr lang="en-US" i="1" kern="0" dirty="0" smtClean="0">
                <a:solidFill>
                  <a:srgbClr val="000000"/>
                </a:solidFill>
                <a:latin typeface="Times New Roman" pitchFamily="18" charset="0"/>
                <a:cs typeface="Times New Roman" pitchFamily="18" charset="0"/>
              </a:rPr>
              <a:t>l</a:t>
            </a:r>
            <a:r>
              <a:rPr lang="el-GR" kern="0" dirty="0" smtClean="0">
                <a:solidFill>
                  <a:srgbClr val="000000"/>
                </a:solidFill>
              </a:rPr>
              <a:t> </a:t>
            </a:r>
            <a:r>
              <a:rPr lang="en-US" kern="0" dirty="0" smtClean="0">
                <a:solidFill>
                  <a:srgbClr val="000000"/>
                </a:solidFill>
              </a:rPr>
              <a:t>, </a:t>
            </a:r>
            <a:r>
              <a:rPr lang="el-GR" kern="0" dirty="0" smtClean="0">
                <a:solidFill>
                  <a:srgbClr val="000000"/>
                </a:solidFill>
              </a:rPr>
              <a:t>έχουμε τελικά</a:t>
            </a:r>
            <a:endParaRPr lang="el-GR" sz="1600" kern="0" dirty="0" smtClean="0">
              <a:solidFill>
                <a:srgbClr val="000000"/>
              </a:solidFill>
            </a:endParaRPr>
          </a:p>
        </p:txBody>
      </p:sp>
      <p:graphicFrame>
        <p:nvGraphicFramePr>
          <p:cNvPr id="90121" name="Object 9"/>
          <p:cNvGraphicFramePr>
            <a:graphicFrameLocks noChangeAspect="1"/>
          </p:cNvGraphicFramePr>
          <p:nvPr/>
        </p:nvGraphicFramePr>
        <p:xfrm>
          <a:off x="3198019" y="5928647"/>
          <a:ext cx="2741612" cy="684213"/>
        </p:xfrm>
        <a:graphic>
          <a:graphicData uri="http://schemas.openxmlformats.org/presentationml/2006/ole">
            <p:oleObj spid="_x0000_s90121" name="Equation" r:id="rId8" imgW="1663560" imgH="419040" progId="Equation.3">
              <p:embed/>
            </p:oleObj>
          </a:graphicData>
        </a:graphic>
      </p:graphicFrame>
      <p:graphicFrame>
        <p:nvGraphicFramePr>
          <p:cNvPr id="90122" name="Object 10"/>
          <p:cNvGraphicFramePr>
            <a:graphicFrameLocks noChangeAspect="1"/>
          </p:cNvGraphicFramePr>
          <p:nvPr/>
        </p:nvGraphicFramePr>
        <p:xfrm>
          <a:off x="4361528" y="4499641"/>
          <a:ext cx="3205163" cy="693737"/>
        </p:xfrm>
        <a:graphic>
          <a:graphicData uri="http://schemas.openxmlformats.org/presentationml/2006/ole">
            <p:oleObj spid="_x0000_s90122" name="Equation" r:id="rId9" imgW="191736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8071"/>
                                        </p:tgtEl>
                                        <p:attrNameLst>
                                          <p:attrName>style.visibility</p:attrName>
                                        </p:attrNameLst>
                                      </p:cBhvr>
                                      <p:to>
                                        <p:strVal val="visible"/>
                                      </p:to>
                                    </p:set>
                                    <p:animEffect transition="in" filter="blinds(horizontal)">
                                      <p:cBhvr>
                                        <p:cTn id="7" dur="500"/>
                                        <p:tgtEl>
                                          <p:spTgt spid="880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par>
                                <p:cTn id="13" presetID="3" presetClass="entr" presetSubtype="10" fill="hold" nodeType="withEffect">
                                  <p:stCondLst>
                                    <p:cond delay="0"/>
                                  </p:stCondLst>
                                  <p:childTnLst>
                                    <p:set>
                                      <p:cBhvr>
                                        <p:cTn id="14" dur="1" fill="hold">
                                          <p:stCondLst>
                                            <p:cond delay="0"/>
                                          </p:stCondLst>
                                        </p:cTn>
                                        <p:tgtEl>
                                          <p:spTgt spid="88073"/>
                                        </p:tgtEl>
                                        <p:attrNameLst>
                                          <p:attrName>style.visibility</p:attrName>
                                        </p:attrNameLst>
                                      </p:cBhvr>
                                      <p:to>
                                        <p:strVal val="visible"/>
                                      </p:to>
                                    </p:set>
                                    <p:animEffect transition="in" filter="blinds(horizontal)">
                                      <p:cBhvr>
                                        <p:cTn id="15" dur="500"/>
                                        <p:tgtEl>
                                          <p:spTgt spid="8807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blinds(horizontal)">
                                      <p:cBhvr>
                                        <p:cTn id="20" dur="500"/>
                                        <p:tgtEl>
                                          <p:spTgt spid="19">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90119"/>
                                        </p:tgtEl>
                                        <p:attrNameLst>
                                          <p:attrName>style.visibility</p:attrName>
                                        </p:attrNameLst>
                                      </p:cBhvr>
                                      <p:to>
                                        <p:strVal val="visible"/>
                                      </p:to>
                                    </p:set>
                                    <p:animEffect transition="in" filter="blinds(horizontal)">
                                      <p:cBhvr>
                                        <p:cTn id="23" dur="500"/>
                                        <p:tgtEl>
                                          <p:spTgt spid="9011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Effect transition="in" filter="blinds(horizontal)">
                                      <p:cBhvr>
                                        <p:cTn id="28" dur="500"/>
                                        <p:tgtEl>
                                          <p:spTgt spid="19">
                                            <p:txEl>
                                              <p:pRg st="2" end="2"/>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90120"/>
                                        </p:tgtEl>
                                        <p:attrNameLst>
                                          <p:attrName>style.visibility</p:attrName>
                                        </p:attrNameLst>
                                      </p:cBhvr>
                                      <p:to>
                                        <p:strVal val="visible"/>
                                      </p:to>
                                    </p:set>
                                    <p:animEffect transition="in" filter="blinds(horizontal)">
                                      <p:cBhvr>
                                        <p:cTn id="31" dur="500"/>
                                        <p:tgtEl>
                                          <p:spTgt spid="9012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90122"/>
                                        </p:tgtEl>
                                        <p:attrNameLst>
                                          <p:attrName>style.visibility</p:attrName>
                                        </p:attrNameLst>
                                      </p:cBhvr>
                                      <p:to>
                                        <p:strVal val="visible"/>
                                      </p:to>
                                    </p:set>
                                    <p:animEffect transition="in" filter="blinds(horizontal)">
                                      <p:cBhvr>
                                        <p:cTn id="36" dur="500"/>
                                        <p:tgtEl>
                                          <p:spTgt spid="9012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blinds(horizontal)">
                                      <p:cBhvr>
                                        <p:cTn id="41" dur="500"/>
                                        <p:tgtEl>
                                          <p:spTgt spid="16"/>
                                        </p:tgtEl>
                                      </p:cBhvr>
                                    </p:animEffect>
                                  </p:childTnLst>
                                </p:cTn>
                              </p:par>
                              <p:par>
                                <p:cTn id="42" presetID="3" presetClass="entr" presetSubtype="10" fill="hold" nodeType="withEffect">
                                  <p:stCondLst>
                                    <p:cond delay="0"/>
                                  </p:stCondLst>
                                  <p:childTnLst>
                                    <p:set>
                                      <p:cBhvr>
                                        <p:cTn id="43" dur="1" fill="hold">
                                          <p:stCondLst>
                                            <p:cond delay="0"/>
                                          </p:stCondLst>
                                        </p:cTn>
                                        <p:tgtEl>
                                          <p:spTgt spid="90121"/>
                                        </p:tgtEl>
                                        <p:attrNameLst>
                                          <p:attrName>style.visibility</p:attrName>
                                        </p:attrNameLst>
                                      </p:cBhvr>
                                      <p:to>
                                        <p:strVal val="visible"/>
                                      </p:to>
                                    </p:set>
                                    <p:animEffect transition="in" filter="blinds(horizontal)">
                                      <p:cBhvr>
                                        <p:cTn id="44" dur="500"/>
                                        <p:tgtEl>
                                          <p:spTgt spid="90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uiExpand="1" build="allAtOnce"/>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l-GR" smtClean="0">
                <a:solidFill>
                  <a:srgbClr val="0D3857"/>
                </a:solidFill>
              </a:rPr>
              <a:t>Η</a:t>
            </a:r>
            <a:r>
              <a:rPr lang="en-US" smtClean="0">
                <a:solidFill>
                  <a:srgbClr val="0D3857"/>
                </a:solidFill>
              </a:rPr>
              <a:t>λεκτρικό δυναμικό φορτισμένου αγωγού</a:t>
            </a:r>
          </a:p>
        </p:txBody>
      </p:sp>
      <p:sp>
        <p:nvSpPr>
          <p:cNvPr id="19462" name="Rectangle 3"/>
          <p:cNvSpPr>
            <a:spLocks noGrp="1" noChangeArrowheads="1"/>
          </p:cNvSpPr>
          <p:nvPr>
            <p:ph sz="half" idx="1"/>
          </p:nvPr>
        </p:nvSpPr>
        <p:spPr>
          <a:xfrm>
            <a:off x="324465" y="1587909"/>
            <a:ext cx="5486400" cy="3739485"/>
          </a:xfrm>
        </p:spPr>
        <p:txBody>
          <a:bodyPr wrap="square">
            <a:spAutoFit/>
          </a:bodyPr>
          <a:lstStyle/>
          <a:p>
            <a:pPr marL="0" indent="0">
              <a:lnSpc>
                <a:spcPct val="100000"/>
              </a:lnSpc>
              <a:spcBef>
                <a:spcPts val="1800"/>
              </a:spcBef>
            </a:pPr>
            <a:r>
              <a:rPr lang="el-GR" sz="1800" dirty="0" smtClean="0">
                <a:solidFill>
                  <a:srgbClr val="000000"/>
                </a:solidFill>
              </a:rPr>
              <a:t>Επειδή, το ηλεκτρικό πεδίο     είναι κάθετο σε </a:t>
            </a:r>
            <a:r>
              <a:rPr lang="en-US" sz="1800" dirty="0" err="1" smtClean="0">
                <a:solidFill>
                  <a:srgbClr val="000000"/>
                </a:solidFill>
              </a:rPr>
              <a:t>κάθε</a:t>
            </a:r>
            <a:r>
              <a:rPr lang="en-US" sz="1800" dirty="0" smtClean="0">
                <a:solidFill>
                  <a:srgbClr val="000000"/>
                </a:solidFill>
              </a:rPr>
              <a:t> </a:t>
            </a:r>
            <a:r>
              <a:rPr lang="en-US" sz="1800" dirty="0" err="1" smtClean="0">
                <a:solidFill>
                  <a:srgbClr val="000000"/>
                </a:solidFill>
              </a:rPr>
              <a:t>σημείο</a:t>
            </a:r>
            <a:r>
              <a:rPr lang="en-US" sz="1800" dirty="0" smtClean="0">
                <a:solidFill>
                  <a:srgbClr val="000000"/>
                </a:solidFill>
              </a:rPr>
              <a:t> </a:t>
            </a:r>
            <a:r>
              <a:rPr lang="en-US" sz="1800" dirty="0" err="1" smtClean="0">
                <a:solidFill>
                  <a:srgbClr val="000000"/>
                </a:solidFill>
              </a:rPr>
              <a:t>της</a:t>
            </a:r>
            <a:r>
              <a:rPr lang="en-US" sz="1800" dirty="0" smtClean="0">
                <a:solidFill>
                  <a:srgbClr val="000000"/>
                </a:solidFill>
              </a:rPr>
              <a:t> </a:t>
            </a:r>
            <a:r>
              <a:rPr lang="en-US" sz="1800" dirty="0" err="1" smtClean="0">
                <a:solidFill>
                  <a:srgbClr val="000000"/>
                </a:solidFill>
              </a:rPr>
              <a:t>επιφάνειας</a:t>
            </a:r>
            <a:r>
              <a:rPr lang="en-US" sz="1800" dirty="0" smtClean="0">
                <a:solidFill>
                  <a:srgbClr val="000000"/>
                </a:solidFill>
              </a:rPr>
              <a:t> </a:t>
            </a:r>
            <a:r>
              <a:rPr lang="en-US" sz="1800" dirty="0" err="1" smtClean="0">
                <a:solidFill>
                  <a:srgbClr val="000000"/>
                </a:solidFill>
              </a:rPr>
              <a:t>ενός</a:t>
            </a:r>
            <a:r>
              <a:rPr lang="en-US" sz="1800" dirty="0" smtClean="0">
                <a:solidFill>
                  <a:srgbClr val="000000"/>
                </a:solidFill>
              </a:rPr>
              <a:t> </a:t>
            </a:r>
            <a:r>
              <a:rPr lang="en-US" sz="1800" dirty="0" err="1" smtClean="0">
                <a:solidFill>
                  <a:srgbClr val="000000"/>
                </a:solidFill>
              </a:rPr>
              <a:t>φορτισμένου</a:t>
            </a:r>
            <a:r>
              <a:rPr lang="en-US" sz="1800" dirty="0" smtClean="0">
                <a:solidFill>
                  <a:srgbClr val="000000"/>
                </a:solidFill>
              </a:rPr>
              <a:t> </a:t>
            </a:r>
            <a:r>
              <a:rPr lang="en-US" sz="1800" dirty="0" err="1" smtClean="0">
                <a:solidFill>
                  <a:srgbClr val="000000"/>
                </a:solidFill>
              </a:rPr>
              <a:t>αγωγού</a:t>
            </a:r>
            <a:r>
              <a:rPr lang="en-US" sz="1800" dirty="0" smtClean="0">
                <a:solidFill>
                  <a:srgbClr val="000000"/>
                </a:solidFill>
              </a:rPr>
              <a:t> </a:t>
            </a:r>
            <a:r>
              <a:rPr lang="en-US" sz="1800" dirty="0" err="1" smtClean="0">
                <a:solidFill>
                  <a:srgbClr val="000000"/>
                </a:solidFill>
              </a:rPr>
              <a:t>σε</a:t>
            </a:r>
            <a:r>
              <a:rPr lang="el-GR" sz="1800" dirty="0" smtClean="0">
                <a:solidFill>
                  <a:srgbClr val="000000"/>
                </a:solidFill>
              </a:rPr>
              <a:t> ηλεκτροστατική </a:t>
            </a:r>
            <a:r>
              <a:rPr lang="en-US" sz="1800" dirty="0" smtClean="0">
                <a:solidFill>
                  <a:srgbClr val="000000"/>
                </a:solidFill>
              </a:rPr>
              <a:t> </a:t>
            </a:r>
            <a:r>
              <a:rPr lang="en-US" sz="1800" dirty="0" err="1" smtClean="0">
                <a:solidFill>
                  <a:srgbClr val="000000"/>
                </a:solidFill>
              </a:rPr>
              <a:t>ισορροπία</a:t>
            </a:r>
            <a:r>
              <a:rPr lang="el-GR" sz="1800" dirty="0" smtClean="0">
                <a:solidFill>
                  <a:srgbClr val="000000"/>
                </a:solidFill>
              </a:rPr>
              <a:t>, η επιφάνεια του αγωγού είναι </a:t>
            </a:r>
            <a:r>
              <a:rPr lang="en-US" sz="1800" dirty="0" err="1" smtClean="0">
                <a:solidFill>
                  <a:srgbClr val="002060"/>
                </a:solidFill>
                <a:effectLst>
                  <a:outerShdw blurRad="38100" dist="38100" dir="2700000" algn="tl">
                    <a:srgbClr val="000000">
                      <a:alpha val="43137"/>
                    </a:srgbClr>
                  </a:outerShdw>
                </a:effectLst>
              </a:rPr>
              <a:t>ισοδυναμική</a:t>
            </a:r>
            <a:endParaRPr lang="en-US" sz="1800" dirty="0" smtClean="0">
              <a:solidFill>
                <a:srgbClr val="002060"/>
              </a:solidFill>
              <a:effectLst>
                <a:outerShdw blurRad="38100" dist="38100" dir="2700000" algn="tl">
                  <a:srgbClr val="000000">
                    <a:alpha val="43137"/>
                  </a:srgbClr>
                </a:outerShdw>
              </a:effectLst>
            </a:endParaRPr>
          </a:p>
          <a:p>
            <a:pPr marL="398463" indent="-222250">
              <a:lnSpc>
                <a:spcPct val="100000"/>
              </a:lnSpc>
              <a:spcBef>
                <a:spcPts val="1800"/>
              </a:spcBef>
              <a:buClr>
                <a:schemeClr val="accent1">
                  <a:lumMod val="90000"/>
                  <a:lumOff val="10000"/>
                </a:schemeClr>
              </a:buClr>
              <a:buFont typeface="Wingdings" pitchFamily="2" charset="2"/>
              <a:buChar char="§"/>
            </a:pPr>
            <a:r>
              <a:rPr lang="el-GR" sz="1800" dirty="0" smtClean="0">
                <a:solidFill>
                  <a:srgbClr val="000000"/>
                </a:solidFill>
              </a:rPr>
              <a:t>Σε όλα τα σημεία της επιφάνειας</a:t>
            </a:r>
            <a:r>
              <a:rPr lang="en-US" sz="1800" dirty="0" smtClean="0">
                <a:solidFill>
                  <a:srgbClr val="000000"/>
                </a:solidFill>
              </a:rPr>
              <a:t>, V = </a:t>
            </a:r>
            <a:r>
              <a:rPr lang="en-US" sz="1800" dirty="0" err="1" smtClean="0">
                <a:solidFill>
                  <a:srgbClr val="000000"/>
                </a:solidFill>
              </a:rPr>
              <a:t>σταθερό</a:t>
            </a:r>
            <a:endParaRPr lang="en-US" sz="1800" dirty="0" smtClean="0">
              <a:solidFill>
                <a:srgbClr val="000000"/>
              </a:solidFill>
            </a:endParaRPr>
          </a:p>
          <a:p>
            <a:pPr marL="398463" indent="-222250">
              <a:lnSpc>
                <a:spcPct val="100000"/>
              </a:lnSpc>
              <a:spcBef>
                <a:spcPts val="1800"/>
              </a:spcBef>
              <a:buClr>
                <a:schemeClr val="accent1">
                  <a:lumMod val="90000"/>
                  <a:lumOff val="10000"/>
                </a:schemeClr>
              </a:buClr>
              <a:buFont typeface="Wingdings" pitchFamily="2" charset="2"/>
              <a:buChar char="§"/>
            </a:pPr>
            <a:r>
              <a:rPr lang="el-GR" sz="1800" dirty="0" smtClean="0">
                <a:solidFill>
                  <a:srgbClr val="000000"/>
                </a:solidFill>
              </a:rPr>
              <a:t>Η διαφορά δυναμικού μεταξύ δύο σημείων είναι </a:t>
            </a:r>
            <a:r>
              <a:rPr lang="en-US" sz="1800" dirty="0" smtClean="0">
                <a:solidFill>
                  <a:srgbClr val="000000"/>
                </a:solidFill>
                <a:latin typeface="Lucida Grande" pitchFamily="80" charset="0"/>
                <a:cs typeface="Arial" charset="0"/>
              </a:rPr>
              <a:t>Δ</a:t>
            </a:r>
            <a:r>
              <a:rPr lang="en-US" sz="1800" dirty="0" smtClean="0">
                <a:solidFill>
                  <a:srgbClr val="000000"/>
                </a:solidFill>
              </a:rPr>
              <a:t>V = 0 </a:t>
            </a:r>
            <a:endParaRPr lang="el-GR" sz="1800" dirty="0" smtClean="0">
              <a:solidFill>
                <a:srgbClr val="000000"/>
              </a:solidFill>
            </a:endParaRPr>
          </a:p>
          <a:p>
            <a:pPr marL="0" indent="0">
              <a:lnSpc>
                <a:spcPct val="100000"/>
              </a:lnSpc>
              <a:spcBef>
                <a:spcPts val="1800"/>
              </a:spcBef>
              <a:buClr>
                <a:schemeClr val="accent1">
                  <a:lumMod val="90000"/>
                  <a:lumOff val="10000"/>
                </a:schemeClr>
              </a:buClr>
            </a:pPr>
            <a:r>
              <a:rPr lang="en-US" sz="1800" dirty="0" err="1" smtClean="0">
                <a:solidFill>
                  <a:srgbClr val="000000"/>
                </a:solidFill>
              </a:rPr>
              <a:t>Επειδή</a:t>
            </a:r>
            <a:r>
              <a:rPr lang="en-US" sz="1800" dirty="0" smtClean="0">
                <a:solidFill>
                  <a:srgbClr val="000000"/>
                </a:solidFill>
              </a:rPr>
              <a:t> </a:t>
            </a:r>
            <a:r>
              <a:rPr lang="en-US" sz="1800" dirty="0" err="1" smtClean="0">
                <a:solidFill>
                  <a:srgbClr val="000000"/>
                </a:solidFill>
              </a:rPr>
              <a:t>στο</a:t>
            </a:r>
            <a:r>
              <a:rPr lang="en-US" sz="1800" dirty="0" smtClean="0">
                <a:solidFill>
                  <a:srgbClr val="000000"/>
                </a:solidFill>
              </a:rPr>
              <a:t> </a:t>
            </a:r>
            <a:r>
              <a:rPr lang="en-US" sz="1800" dirty="0" err="1" smtClean="0">
                <a:solidFill>
                  <a:srgbClr val="000000"/>
                </a:solidFill>
              </a:rPr>
              <a:t>εσωτερικό</a:t>
            </a:r>
            <a:r>
              <a:rPr lang="en-US" sz="1800" dirty="0" smtClean="0">
                <a:solidFill>
                  <a:srgbClr val="000000"/>
                </a:solidFill>
              </a:rPr>
              <a:t> </a:t>
            </a:r>
            <a:r>
              <a:rPr lang="en-US" sz="1800" dirty="0" err="1" smtClean="0">
                <a:solidFill>
                  <a:srgbClr val="000000"/>
                </a:solidFill>
              </a:rPr>
              <a:t>του</a:t>
            </a:r>
            <a:r>
              <a:rPr lang="en-US" sz="1800" dirty="0" smtClean="0">
                <a:solidFill>
                  <a:srgbClr val="000000"/>
                </a:solidFill>
              </a:rPr>
              <a:t> </a:t>
            </a:r>
            <a:r>
              <a:rPr lang="en-US" sz="1800" dirty="0" err="1" smtClean="0">
                <a:solidFill>
                  <a:srgbClr val="000000"/>
                </a:solidFill>
              </a:rPr>
              <a:t>αγωγού</a:t>
            </a:r>
            <a:r>
              <a:rPr lang="en-US" sz="1800" dirty="0" smtClean="0">
                <a:solidFill>
                  <a:srgbClr val="000000"/>
                </a:solidFill>
              </a:rPr>
              <a:t> </a:t>
            </a: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ηλεκτρικό</a:t>
            </a:r>
            <a:r>
              <a:rPr lang="en-US" sz="1800" dirty="0" smtClean="0">
                <a:solidFill>
                  <a:srgbClr val="000000"/>
                </a:solidFill>
              </a:rPr>
              <a:t> </a:t>
            </a:r>
            <a:r>
              <a:rPr lang="en-US" sz="1800" dirty="0" err="1" smtClean="0">
                <a:solidFill>
                  <a:srgbClr val="000000"/>
                </a:solidFill>
              </a:rPr>
              <a:t>πεδίο</a:t>
            </a:r>
            <a:r>
              <a:rPr lang="en-US" sz="1800" dirty="0" smtClean="0">
                <a:solidFill>
                  <a:srgbClr val="000000"/>
                </a:solidFill>
              </a:rPr>
              <a:t> </a:t>
            </a:r>
            <a:r>
              <a:rPr lang="en-US" sz="1800" dirty="0" err="1" smtClean="0">
                <a:solidFill>
                  <a:srgbClr val="000000"/>
                </a:solidFill>
              </a:rPr>
              <a:t>είναι</a:t>
            </a:r>
            <a:r>
              <a:rPr lang="en-US" sz="1800" dirty="0" smtClean="0">
                <a:solidFill>
                  <a:srgbClr val="000000"/>
                </a:solidFill>
              </a:rPr>
              <a:t> </a:t>
            </a:r>
            <a:r>
              <a:rPr lang="en-US" sz="1800" dirty="0" err="1" smtClean="0">
                <a:solidFill>
                  <a:srgbClr val="000000"/>
                </a:solidFill>
              </a:rPr>
              <a:t>ίσο</a:t>
            </a:r>
            <a:r>
              <a:rPr lang="en-US" sz="1800" dirty="0" smtClean="0">
                <a:solidFill>
                  <a:srgbClr val="000000"/>
                </a:solidFill>
              </a:rPr>
              <a:t> </a:t>
            </a:r>
            <a:r>
              <a:rPr lang="en-US" sz="1800" dirty="0" err="1" smtClean="0">
                <a:solidFill>
                  <a:srgbClr val="000000"/>
                </a:solidFill>
              </a:rPr>
              <a:t>με</a:t>
            </a:r>
            <a:r>
              <a:rPr lang="en-US" sz="1800" dirty="0" smtClean="0">
                <a:solidFill>
                  <a:srgbClr val="000000"/>
                </a:solidFill>
              </a:rPr>
              <a:t> </a:t>
            </a:r>
            <a:r>
              <a:rPr lang="en-US" sz="1800" dirty="0" err="1" smtClean="0">
                <a:solidFill>
                  <a:srgbClr val="000000"/>
                </a:solidFill>
              </a:rPr>
              <a:t>μηδέν</a:t>
            </a:r>
            <a:r>
              <a:rPr lang="en-US" sz="1800" dirty="0" smtClean="0">
                <a:solidFill>
                  <a:srgbClr val="000000"/>
                </a:solidFill>
              </a:rPr>
              <a:t>, </a:t>
            </a:r>
            <a:r>
              <a:rPr lang="en-US" sz="1800" dirty="0" err="1" smtClean="0">
                <a:solidFill>
                  <a:srgbClr val="000000"/>
                </a:solidFill>
              </a:rPr>
              <a:t>συμπεραίνουμε</a:t>
            </a:r>
            <a:r>
              <a:rPr lang="en-US" sz="1800" dirty="0" smtClean="0">
                <a:solidFill>
                  <a:srgbClr val="000000"/>
                </a:solidFill>
              </a:rPr>
              <a:t> </a:t>
            </a:r>
            <a:r>
              <a:rPr lang="en-US" sz="1800" dirty="0" err="1" smtClean="0">
                <a:solidFill>
                  <a:srgbClr val="000000"/>
                </a:solidFill>
              </a:rPr>
              <a:t>ότι</a:t>
            </a:r>
            <a:r>
              <a:rPr lang="en-US" sz="1800" dirty="0" smtClean="0">
                <a:solidFill>
                  <a:srgbClr val="000000"/>
                </a:solidFill>
              </a:rPr>
              <a:t> </a:t>
            </a: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ηλεκτρικό</a:t>
            </a:r>
            <a:r>
              <a:rPr lang="en-US" sz="1800" dirty="0" smtClean="0">
                <a:solidFill>
                  <a:srgbClr val="000000"/>
                </a:solidFill>
              </a:rPr>
              <a:t> </a:t>
            </a:r>
            <a:r>
              <a:rPr lang="en-US" sz="1800" dirty="0" err="1" smtClean="0">
                <a:solidFill>
                  <a:srgbClr val="000000"/>
                </a:solidFill>
              </a:rPr>
              <a:t>δυναμικό</a:t>
            </a:r>
            <a:r>
              <a:rPr lang="en-US" sz="1800" dirty="0" smtClean="0">
                <a:solidFill>
                  <a:srgbClr val="000000"/>
                </a:solidFill>
              </a:rPr>
              <a:t> </a:t>
            </a:r>
            <a:r>
              <a:rPr lang="en-US" sz="1800" dirty="0" err="1" smtClean="0">
                <a:solidFill>
                  <a:srgbClr val="000000"/>
                </a:solidFill>
              </a:rPr>
              <a:t>παντού</a:t>
            </a:r>
            <a:r>
              <a:rPr lang="en-US" sz="1800" dirty="0" smtClean="0">
                <a:solidFill>
                  <a:srgbClr val="000000"/>
                </a:solidFill>
              </a:rPr>
              <a:t> </a:t>
            </a:r>
            <a:r>
              <a:rPr lang="en-US" sz="1800" dirty="0" err="1" smtClean="0">
                <a:solidFill>
                  <a:srgbClr val="000000"/>
                </a:solidFill>
              </a:rPr>
              <a:t>στο</a:t>
            </a:r>
            <a:r>
              <a:rPr lang="en-US" sz="1800" dirty="0" smtClean="0">
                <a:solidFill>
                  <a:srgbClr val="000000"/>
                </a:solidFill>
              </a:rPr>
              <a:t> </a:t>
            </a:r>
            <a:r>
              <a:rPr lang="en-US" sz="1800" dirty="0" err="1" smtClean="0">
                <a:solidFill>
                  <a:srgbClr val="000000"/>
                </a:solidFill>
              </a:rPr>
              <a:t>εσωτερικό</a:t>
            </a:r>
            <a:r>
              <a:rPr lang="en-US" sz="1800" dirty="0" smtClean="0">
                <a:solidFill>
                  <a:srgbClr val="000000"/>
                </a:solidFill>
              </a:rPr>
              <a:t> </a:t>
            </a:r>
            <a:r>
              <a:rPr lang="en-US" sz="1800" dirty="0" err="1" smtClean="0">
                <a:solidFill>
                  <a:srgbClr val="000000"/>
                </a:solidFill>
              </a:rPr>
              <a:t>του</a:t>
            </a:r>
            <a:r>
              <a:rPr lang="en-US" sz="1800" dirty="0" smtClean="0">
                <a:solidFill>
                  <a:srgbClr val="000000"/>
                </a:solidFill>
              </a:rPr>
              <a:t> </a:t>
            </a:r>
            <a:r>
              <a:rPr lang="en-US" sz="1800" dirty="0" err="1" smtClean="0">
                <a:solidFill>
                  <a:srgbClr val="000000"/>
                </a:solidFill>
              </a:rPr>
              <a:t>αγωγού</a:t>
            </a:r>
            <a:r>
              <a:rPr lang="en-US" sz="1800" dirty="0" smtClean="0">
                <a:solidFill>
                  <a:srgbClr val="000000"/>
                </a:solidFill>
              </a:rPr>
              <a:t> </a:t>
            </a:r>
            <a:r>
              <a:rPr lang="en-US" sz="1800" dirty="0" err="1" smtClean="0">
                <a:solidFill>
                  <a:srgbClr val="000000"/>
                </a:solidFill>
              </a:rPr>
              <a:t>είναι</a:t>
            </a:r>
            <a:r>
              <a:rPr lang="en-US" sz="1800" dirty="0" smtClean="0">
                <a:solidFill>
                  <a:srgbClr val="000000"/>
                </a:solidFill>
              </a:rPr>
              <a:t> </a:t>
            </a:r>
            <a:r>
              <a:rPr lang="en-US" sz="1800" dirty="0" err="1" smtClean="0">
                <a:solidFill>
                  <a:srgbClr val="000000"/>
                </a:solidFill>
              </a:rPr>
              <a:t>σταθερό</a:t>
            </a:r>
            <a:r>
              <a:rPr lang="en-US" sz="1800" dirty="0" smtClean="0">
                <a:solidFill>
                  <a:srgbClr val="000000"/>
                </a:solidFill>
              </a:rPr>
              <a:t> </a:t>
            </a:r>
            <a:r>
              <a:rPr lang="en-US" sz="1800" dirty="0" err="1" smtClean="0">
                <a:solidFill>
                  <a:srgbClr val="000000"/>
                </a:solidFill>
              </a:rPr>
              <a:t>και</a:t>
            </a:r>
            <a:r>
              <a:rPr lang="en-US" sz="1800" dirty="0" smtClean="0">
                <a:solidFill>
                  <a:srgbClr val="000000"/>
                </a:solidFill>
              </a:rPr>
              <a:t> </a:t>
            </a:r>
            <a:r>
              <a:rPr lang="en-US" sz="1800" dirty="0" err="1" smtClean="0">
                <a:solidFill>
                  <a:srgbClr val="000000"/>
                </a:solidFill>
              </a:rPr>
              <a:t>ίσο</a:t>
            </a:r>
            <a:r>
              <a:rPr lang="en-US" sz="1800" dirty="0" smtClean="0">
                <a:solidFill>
                  <a:srgbClr val="000000"/>
                </a:solidFill>
              </a:rPr>
              <a:t> </a:t>
            </a:r>
            <a:r>
              <a:rPr lang="en-US" sz="1800" dirty="0" err="1" smtClean="0">
                <a:solidFill>
                  <a:srgbClr val="000000"/>
                </a:solidFill>
              </a:rPr>
              <a:t>με</a:t>
            </a:r>
            <a:r>
              <a:rPr lang="en-US" sz="1800" dirty="0" smtClean="0">
                <a:solidFill>
                  <a:srgbClr val="000000"/>
                </a:solidFill>
              </a:rPr>
              <a:t> </a:t>
            </a:r>
            <a:r>
              <a:rPr lang="en-US" sz="1800" dirty="0" err="1" smtClean="0">
                <a:solidFill>
                  <a:srgbClr val="000000"/>
                </a:solidFill>
              </a:rPr>
              <a:t>την</a:t>
            </a:r>
            <a:r>
              <a:rPr lang="en-US" sz="1800" dirty="0" smtClean="0">
                <a:solidFill>
                  <a:srgbClr val="000000"/>
                </a:solidFill>
              </a:rPr>
              <a:t> </a:t>
            </a:r>
            <a:r>
              <a:rPr lang="en-US" sz="1800" dirty="0" err="1" smtClean="0">
                <a:solidFill>
                  <a:srgbClr val="000000"/>
                </a:solidFill>
              </a:rPr>
              <a:t>τιμή</a:t>
            </a:r>
            <a:r>
              <a:rPr lang="en-US" sz="1800" dirty="0" smtClean="0">
                <a:solidFill>
                  <a:srgbClr val="000000"/>
                </a:solidFill>
              </a:rPr>
              <a:t> </a:t>
            </a:r>
            <a:r>
              <a:rPr lang="en-US" sz="1800" dirty="0" err="1" smtClean="0">
                <a:solidFill>
                  <a:srgbClr val="000000"/>
                </a:solidFill>
              </a:rPr>
              <a:t>του</a:t>
            </a:r>
            <a:r>
              <a:rPr lang="en-US" sz="1800" dirty="0" smtClean="0">
                <a:solidFill>
                  <a:srgbClr val="000000"/>
                </a:solidFill>
              </a:rPr>
              <a:t> </a:t>
            </a:r>
            <a:r>
              <a:rPr lang="en-US" sz="1800" dirty="0" err="1" smtClean="0">
                <a:solidFill>
                  <a:srgbClr val="000000"/>
                </a:solidFill>
              </a:rPr>
              <a:t>στην</a:t>
            </a:r>
            <a:r>
              <a:rPr lang="en-US" sz="1800" dirty="0" smtClean="0">
                <a:solidFill>
                  <a:srgbClr val="000000"/>
                </a:solidFill>
              </a:rPr>
              <a:t> </a:t>
            </a:r>
            <a:r>
              <a:rPr lang="en-US" sz="1800" dirty="0" err="1" smtClean="0">
                <a:solidFill>
                  <a:srgbClr val="000000"/>
                </a:solidFill>
              </a:rPr>
              <a:t>επιφάνεια</a:t>
            </a:r>
            <a:endParaRPr lang="el-GR" sz="1800" dirty="0" smtClean="0">
              <a:solidFill>
                <a:srgbClr val="000000"/>
              </a:solidFill>
            </a:endParaRPr>
          </a:p>
        </p:txBody>
      </p:sp>
      <p:sp>
        <p:nvSpPr>
          <p:cNvPr id="19463"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Η3.6</a:t>
            </a:r>
          </a:p>
        </p:txBody>
      </p:sp>
      <p:pic>
        <p:nvPicPr>
          <p:cNvPr id="19464" name="Picture 10" descr="27819_2518"/>
          <p:cNvPicPr>
            <a:picLocks noChangeAspect="1" noChangeArrowheads="1"/>
          </p:cNvPicPr>
          <p:nvPr/>
        </p:nvPicPr>
        <p:blipFill>
          <a:blip r:embed="rId3" cstate="print"/>
          <a:srcRect t="38147" r="17804"/>
          <a:stretch>
            <a:fillRect/>
          </a:stretch>
        </p:blipFill>
        <p:spPr bwMode="auto">
          <a:xfrm>
            <a:off x="5935496" y="1799303"/>
            <a:ext cx="2795856" cy="3421626"/>
          </a:xfrm>
          <a:prstGeom prst="rect">
            <a:avLst/>
          </a:prstGeom>
          <a:noFill/>
          <a:ln w="9525">
            <a:noFill/>
            <a:miter lim="800000"/>
            <a:headEnd/>
            <a:tailEnd/>
          </a:ln>
        </p:spPr>
      </p:pic>
      <p:graphicFrame>
        <p:nvGraphicFramePr>
          <p:cNvPr id="2" name="Object 5"/>
          <p:cNvGraphicFramePr>
            <a:graphicFrameLocks noChangeAspect="1"/>
          </p:cNvGraphicFramePr>
          <p:nvPr/>
        </p:nvGraphicFramePr>
        <p:xfrm>
          <a:off x="3104638" y="1437149"/>
          <a:ext cx="228600" cy="414338"/>
        </p:xfrm>
        <a:graphic>
          <a:graphicData uri="http://schemas.openxmlformats.org/presentationml/2006/ole">
            <p:oleObj spid="_x0000_s19461" name="Equation" r:id="rId4" imgW="139680" imgH="253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62">
                                            <p:txEl>
                                              <p:pRg st="3" end="3"/>
                                            </p:txEl>
                                          </p:spTgt>
                                        </p:tgtEl>
                                        <p:attrNameLst>
                                          <p:attrName>style.visibility</p:attrName>
                                        </p:attrNameLst>
                                      </p:cBhvr>
                                      <p:to>
                                        <p:strVal val="visible"/>
                                      </p:to>
                                    </p:set>
                                    <p:animEffect transition="in" filter="blinds(horizontal)">
                                      <p:cBhvr>
                                        <p:cTn id="12" dur="500"/>
                                        <p:tgtEl>
                                          <p:spTgt spid="1946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solidFill>
                  <a:srgbClr val="0D3857"/>
                </a:solidFill>
              </a:rPr>
              <a:t>Σώματα με ακανόνιστο σχήμα</a:t>
            </a:r>
          </a:p>
        </p:txBody>
      </p:sp>
      <p:sp>
        <p:nvSpPr>
          <p:cNvPr id="48131" name="Rectangle 3"/>
          <p:cNvSpPr>
            <a:spLocks noGrp="1" noChangeArrowheads="1"/>
          </p:cNvSpPr>
          <p:nvPr>
            <p:ph idx="1"/>
          </p:nvPr>
        </p:nvSpPr>
        <p:spPr>
          <a:xfrm>
            <a:off x="457200" y="1676400"/>
            <a:ext cx="8229600" cy="1708160"/>
          </a:xfrm>
        </p:spPr>
        <p:txBody>
          <a:bodyPr>
            <a:spAutoFit/>
          </a:bodyPr>
          <a:lstStyle/>
          <a:p>
            <a:pPr marL="0" indent="0">
              <a:lnSpc>
                <a:spcPct val="100000"/>
              </a:lnSpc>
              <a:spcBef>
                <a:spcPts val="2400"/>
              </a:spcBef>
            </a:pPr>
            <a:r>
              <a:rPr lang="en-US" dirty="0" err="1" smtClean="0">
                <a:solidFill>
                  <a:srgbClr val="000000"/>
                </a:solidFill>
              </a:rPr>
              <a:t>Όπου</a:t>
            </a:r>
            <a:r>
              <a:rPr lang="en-US" dirty="0" smtClean="0">
                <a:solidFill>
                  <a:srgbClr val="000000"/>
                </a:solidFill>
              </a:rPr>
              <a:t> η </a:t>
            </a:r>
            <a:r>
              <a:rPr lang="en-US" dirty="0" err="1" smtClean="0">
                <a:solidFill>
                  <a:srgbClr val="000000"/>
                </a:solidFill>
              </a:rPr>
              <a:t>ακτίνα</a:t>
            </a:r>
            <a:r>
              <a:rPr lang="en-US" dirty="0" smtClean="0">
                <a:solidFill>
                  <a:srgbClr val="000000"/>
                </a:solidFill>
              </a:rPr>
              <a:t> </a:t>
            </a:r>
            <a:r>
              <a:rPr lang="en-US" dirty="0" err="1" smtClean="0">
                <a:solidFill>
                  <a:srgbClr val="000000"/>
                </a:solidFill>
              </a:rPr>
              <a:t>καμπυλότητας</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μικρή</a:t>
            </a:r>
            <a:r>
              <a:rPr lang="en-US" dirty="0" smtClean="0">
                <a:solidFill>
                  <a:srgbClr val="000000"/>
                </a:solidFill>
              </a:rPr>
              <a:t>, η </a:t>
            </a:r>
            <a:r>
              <a:rPr lang="en-US" dirty="0" err="1" smtClean="0">
                <a:solidFill>
                  <a:srgbClr val="000000"/>
                </a:solidFill>
              </a:rPr>
              <a:t>πυκνότητα</a:t>
            </a:r>
            <a:r>
              <a:rPr lang="en-US" dirty="0" smtClean="0">
                <a:solidFill>
                  <a:srgbClr val="000000"/>
                </a:solidFill>
              </a:rPr>
              <a:t> </a:t>
            </a:r>
            <a:r>
              <a:rPr lang="en-US" dirty="0" err="1" smtClean="0">
                <a:solidFill>
                  <a:srgbClr val="000000"/>
                </a:solidFill>
              </a:rPr>
              <a:t>φορτίου</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μεγάλη</a:t>
            </a:r>
            <a:r>
              <a:rPr lang="en-US" dirty="0" smtClean="0">
                <a:solidFill>
                  <a:srgbClr val="000000"/>
                </a:solidFill>
              </a:rPr>
              <a:t>.</a:t>
            </a:r>
          </a:p>
          <a:p>
            <a:pPr lvl="1">
              <a:spcBef>
                <a:spcPts val="2400"/>
              </a:spcBef>
              <a:buClr>
                <a:srgbClr val="2187BA"/>
              </a:buClr>
            </a:pPr>
            <a:r>
              <a:rPr lang="en-US" sz="1700" dirty="0" err="1" smtClean="0">
                <a:solidFill>
                  <a:srgbClr val="000000"/>
                </a:solidFill>
              </a:rPr>
              <a:t>Και</a:t>
            </a:r>
            <a:r>
              <a:rPr lang="el-GR" sz="1700" dirty="0" smtClean="0">
                <a:solidFill>
                  <a:srgbClr val="000000"/>
                </a:solidFill>
              </a:rPr>
              <a:t> όπου η ακτίνα καμπυλότητας είναι μεγάλη, η πυκνότητα φορτίου είναι μικρή.</a:t>
            </a:r>
            <a:endParaRPr lang="en-US" sz="1700" dirty="0" smtClean="0">
              <a:solidFill>
                <a:srgbClr val="000000"/>
              </a:solidFill>
            </a:endParaRPr>
          </a:p>
          <a:p>
            <a:pPr marL="0" indent="0">
              <a:lnSpc>
                <a:spcPct val="100000"/>
              </a:lnSpc>
              <a:spcBef>
                <a:spcPts val="2400"/>
              </a:spcBef>
            </a:pPr>
            <a:r>
              <a:rPr lang="en-US" dirty="0" err="1" smtClean="0">
                <a:solidFill>
                  <a:srgbClr val="000000"/>
                </a:solidFill>
              </a:rPr>
              <a:t>Το</a:t>
            </a:r>
            <a:r>
              <a:rPr lang="en-US" dirty="0" smtClean="0">
                <a:solidFill>
                  <a:srgbClr val="000000"/>
                </a:solidFill>
              </a:rPr>
              <a:t> </a:t>
            </a:r>
            <a:r>
              <a:rPr lang="en-US" dirty="0" err="1" smtClean="0">
                <a:solidFill>
                  <a:srgbClr val="000000"/>
                </a:solidFill>
              </a:rPr>
              <a:t>ηλεκτρικό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ισχυρό</a:t>
            </a:r>
            <a:r>
              <a:rPr lang="en-US" dirty="0" smtClean="0">
                <a:solidFill>
                  <a:srgbClr val="000000"/>
                </a:solidFill>
              </a:rPr>
              <a:t> </a:t>
            </a:r>
            <a:r>
              <a:rPr lang="en-US" dirty="0" err="1" smtClean="0">
                <a:solidFill>
                  <a:srgbClr val="000000"/>
                </a:solidFill>
              </a:rPr>
              <a:t>κοντά</a:t>
            </a:r>
            <a:r>
              <a:rPr lang="en-US" dirty="0" smtClean="0">
                <a:solidFill>
                  <a:srgbClr val="000000"/>
                </a:solidFill>
              </a:rPr>
              <a:t> </a:t>
            </a:r>
            <a:r>
              <a:rPr lang="el-GR" dirty="0" smtClean="0">
                <a:solidFill>
                  <a:srgbClr val="000000"/>
                </a:solidFill>
              </a:rPr>
              <a:t>σε κυρτά</a:t>
            </a:r>
            <a:r>
              <a:rPr lang="en-US" dirty="0" smtClean="0">
                <a:solidFill>
                  <a:srgbClr val="000000"/>
                </a:solidFill>
              </a:rPr>
              <a:t> </a:t>
            </a:r>
            <a:r>
              <a:rPr lang="en-US" dirty="0" err="1" smtClean="0">
                <a:solidFill>
                  <a:srgbClr val="000000"/>
                </a:solidFill>
              </a:rPr>
              <a:t>σημεία</a:t>
            </a:r>
            <a:r>
              <a:rPr lang="en-US" dirty="0" smtClean="0">
                <a:solidFill>
                  <a:srgbClr val="000000"/>
                </a:solidFill>
              </a:rPr>
              <a:t> </a:t>
            </a:r>
            <a:r>
              <a:rPr lang="en-US" dirty="0" err="1" smtClean="0">
                <a:solidFill>
                  <a:srgbClr val="000000"/>
                </a:solidFill>
              </a:rPr>
              <a:t>με</a:t>
            </a:r>
            <a:r>
              <a:rPr lang="en-US" dirty="0" smtClean="0">
                <a:solidFill>
                  <a:srgbClr val="000000"/>
                </a:solidFill>
              </a:rPr>
              <a:t> </a:t>
            </a:r>
            <a:r>
              <a:rPr lang="en-US" dirty="0" err="1" smtClean="0">
                <a:solidFill>
                  <a:srgbClr val="000000"/>
                </a:solidFill>
              </a:rPr>
              <a:t>μικρ</a:t>
            </a:r>
            <a:r>
              <a:rPr lang="el-GR" dirty="0" smtClean="0">
                <a:solidFill>
                  <a:srgbClr val="000000"/>
                </a:solidFill>
              </a:rPr>
              <a:t>ή</a:t>
            </a:r>
            <a:r>
              <a:rPr lang="en-US" dirty="0" smtClean="0">
                <a:solidFill>
                  <a:srgbClr val="000000"/>
                </a:solidFill>
              </a:rPr>
              <a:t> </a:t>
            </a:r>
            <a:r>
              <a:rPr lang="en-US" dirty="0" err="1" smtClean="0">
                <a:solidFill>
                  <a:srgbClr val="000000"/>
                </a:solidFill>
              </a:rPr>
              <a:t>ακτίν</a:t>
            </a:r>
            <a:r>
              <a:rPr lang="el-GR" dirty="0" smtClean="0">
                <a:solidFill>
                  <a:srgbClr val="000000"/>
                </a:solidFill>
              </a:rPr>
              <a:t>α</a:t>
            </a:r>
            <a:r>
              <a:rPr lang="en-US" dirty="0" smtClean="0">
                <a:solidFill>
                  <a:srgbClr val="000000"/>
                </a:solidFill>
              </a:rPr>
              <a:t> </a:t>
            </a:r>
            <a:r>
              <a:rPr lang="en-US" dirty="0" err="1" smtClean="0">
                <a:solidFill>
                  <a:srgbClr val="000000"/>
                </a:solidFill>
              </a:rPr>
              <a:t>καμπυλότητας</a:t>
            </a:r>
            <a:r>
              <a:rPr lang="en-US" dirty="0" smtClean="0">
                <a:solidFill>
                  <a:srgbClr val="000000"/>
                </a:solidFill>
              </a:rPr>
              <a:t> </a:t>
            </a:r>
            <a:r>
              <a:rPr lang="en-US" dirty="0" err="1" smtClean="0">
                <a:solidFill>
                  <a:srgbClr val="000000"/>
                </a:solidFill>
              </a:rPr>
              <a:t>και</a:t>
            </a:r>
            <a:r>
              <a:rPr lang="en-US" dirty="0" smtClean="0">
                <a:solidFill>
                  <a:srgbClr val="000000"/>
                </a:solidFill>
              </a:rPr>
              <a:t> </a:t>
            </a:r>
            <a:r>
              <a:rPr lang="el-GR" dirty="0" smtClean="0">
                <a:solidFill>
                  <a:srgbClr val="000000"/>
                </a:solidFill>
              </a:rPr>
              <a:t>φτάνει σε</a:t>
            </a:r>
            <a:r>
              <a:rPr lang="en-US" dirty="0" smtClean="0">
                <a:solidFill>
                  <a:srgbClr val="000000"/>
                </a:solidFill>
              </a:rPr>
              <a:t> </a:t>
            </a:r>
            <a:r>
              <a:rPr lang="en-US" dirty="0" err="1" smtClean="0">
                <a:solidFill>
                  <a:srgbClr val="000000"/>
                </a:solidFill>
              </a:rPr>
              <a:t>πολύ</a:t>
            </a:r>
            <a:r>
              <a:rPr lang="en-US" dirty="0" smtClean="0">
                <a:solidFill>
                  <a:srgbClr val="000000"/>
                </a:solidFill>
              </a:rPr>
              <a:t> </a:t>
            </a:r>
            <a:r>
              <a:rPr lang="en-US" dirty="0" err="1" smtClean="0">
                <a:solidFill>
                  <a:srgbClr val="000000"/>
                </a:solidFill>
              </a:rPr>
              <a:t>μεγάλ</a:t>
            </a:r>
            <a:r>
              <a:rPr lang="el-GR" dirty="0" smtClean="0">
                <a:solidFill>
                  <a:srgbClr val="000000"/>
                </a:solidFill>
              </a:rPr>
              <a:t>ες</a:t>
            </a:r>
            <a:r>
              <a:rPr lang="en-US" dirty="0" smtClean="0">
                <a:solidFill>
                  <a:srgbClr val="000000"/>
                </a:solidFill>
              </a:rPr>
              <a:t> </a:t>
            </a:r>
            <a:r>
              <a:rPr lang="en-US" dirty="0" err="1" smtClean="0">
                <a:solidFill>
                  <a:srgbClr val="000000"/>
                </a:solidFill>
              </a:rPr>
              <a:t>τιμ</a:t>
            </a:r>
            <a:r>
              <a:rPr lang="el-GR" dirty="0" smtClean="0">
                <a:solidFill>
                  <a:srgbClr val="000000"/>
                </a:solidFill>
              </a:rPr>
              <a:t>ές</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l-GR" dirty="0" smtClean="0">
                <a:solidFill>
                  <a:srgbClr val="000000"/>
                </a:solidFill>
              </a:rPr>
              <a:t>αιχμηρά σημεία</a:t>
            </a:r>
            <a:r>
              <a:rPr lang="en-US" dirty="0" smtClean="0">
                <a:solidFill>
                  <a:srgbClr val="000000"/>
                </a:solidFill>
              </a:rPr>
              <a:t>.</a:t>
            </a:r>
          </a:p>
        </p:txBody>
      </p:sp>
      <p:sp>
        <p:nvSpPr>
          <p:cNvPr id="48132"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Η3.6</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1002891"/>
            <a:ext cx="5796116" cy="609600"/>
          </a:xfrm>
        </p:spPr>
        <p:txBody>
          <a:bodyPr/>
          <a:lstStyle/>
          <a:p>
            <a:r>
              <a:rPr lang="el-GR" dirty="0" smtClean="0">
                <a:solidFill>
                  <a:srgbClr val="0D3857"/>
                </a:solidFill>
              </a:rPr>
              <a:t>Ηλεκτρικό δυναμικό και πεδίο αγώγιμης φορτισμένης σφαίρας</a:t>
            </a:r>
            <a:endParaRPr lang="en-US" dirty="0" smtClean="0">
              <a:solidFill>
                <a:srgbClr val="0D3857"/>
              </a:solidFill>
            </a:endParaRPr>
          </a:p>
        </p:txBody>
      </p:sp>
      <p:sp>
        <p:nvSpPr>
          <p:cNvPr id="48131" name="Rectangle 3"/>
          <p:cNvSpPr>
            <a:spLocks noGrp="1" noChangeArrowheads="1"/>
          </p:cNvSpPr>
          <p:nvPr>
            <p:ph idx="1"/>
          </p:nvPr>
        </p:nvSpPr>
        <p:spPr>
          <a:xfrm>
            <a:off x="398207" y="1941868"/>
            <a:ext cx="5073445" cy="3877985"/>
          </a:xfrm>
        </p:spPr>
        <p:txBody>
          <a:bodyPr wrap="square">
            <a:spAutoFit/>
          </a:bodyPr>
          <a:lstStyle/>
          <a:p>
            <a:pPr marL="0" indent="0">
              <a:lnSpc>
                <a:spcPct val="100000"/>
              </a:lnSpc>
              <a:spcBef>
                <a:spcPts val="5400"/>
              </a:spcBef>
            </a:pPr>
            <a:r>
              <a:rPr lang="en-US" dirty="0" err="1" smtClean="0">
                <a:solidFill>
                  <a:srgbClr val="000000"/>
                </a:solidFill>
              </a:rPr>
              <a:t>Το</a:t>
            </a:r>
            <a:r>
              <a:rPr lang="en-US" dirty="0" smtClean="0">
                <a:solidFill>
                  <a:srgbClr val="000000"/>
                </a:solidFill>
              </a:rPr>
              <a:t> </a:t>
            </a:r>
            <a:r>
              <a:rPr lang="el-GR" dirty="0" smtClean="0">
                <a:solidFill>
                  <a:srgbClr val="000000"/>
                </a:solidFill>
              </a:rPr>
              <a:t>το φορτίο μιας αγώγιμης σφαίρας με ακτίνα </a:t>
            </a:r>
            <a:r>
              <a:rPr lang="en-US" i="1" dirty="0" smtClean="0">
                <a:solidFill>
                  <a:srgbClr val="000000"/>
                </a:solidFill>
                <a:latin typeface="Times New Roman" pitchFamily="18" charset="0"/>
                <a:cs typeface="Times New Roman" pitchFamily="18" charset="0"/>
              </a:rPr>
              <a:t>R</a:t>
            </a:r>
            <a:r>
              <a:rPr lang="el-GR" dirty="0" smtClean="0">
                <a:solidFill>
                  <a:srgbClr val="000000"/>
                </a:solidFill>
              </a:rPr>
              <a:t> είναι κατανεμημένο ομοιόμορφα στην επιφάνειά της </a:t>
            </a:r>
          </a:p>
          <a:p>
            <a:pPr marL="0" indent="0">
              <a:lnSpc>
                <a:spcPct val="100000"/>
              </a:lnSpc>
              <a:spcBef>
                <a:spcPts val="5400"/>
              </a:spcBef>
            </a:pPr>
            <a:r>
              <a:rPr lang="el-GR" dirty="0" smtClean="0">
                <a:solidFill>
                  <a:srgbClr val="000000"/>
                </a:solidFill>
              </a:rPr>
              <a:t>Το ηλεκτρικό δυναμικό </a:t>
            </a:r>
            <a:r>
              <a:rPr lang="en-US" dirty="0" smtClean="0">
                <a:solidFill>
                  <a:srgbClr val="000000"/>
                </a:solidFill>
                <a:latin typeface="Times New Roman" pitchFamily="18" charset="0"/>
                <a:cs typeface="Times New Roman" pitchFamily="18" charset="0"/>
              </a:rPr>
              <a:t>V</a:t>
            </a:r>
            <a:r>
              <a:rPr lang="el-GR" dirty="0" smtClean="0">
                <a:solidFill>
                  <a:srgbClr val="000000"/>
                </a:solidFill>
              </a:rPr>
              <a:t> σαν συνάρτηση της απόστασης</a:t>
            </a:r>
            <a:r>
              <a:rPr lang="en-US" dirty="0" smtClean="0">
                <a:solidFill>
                  <a:srgbClr val="000000"/>
                </a:solidFill>
              </a:rPr>
              <a:t> </a:t>
            </a:r>
            <a:r>
              <a:rPr lang="en-US" i="1" dirty="0" smtClean="0">
                <a:solidFill>
                  <a:srgbClr val="000000"/>
                </a:solidFill>
                <a:latin typeface="Times New Roman" pitchFamily="18" charset="0"/>
                <a:cs typeface="Times New Roman" pitchFamily="18" charset="0"/>
              </a:rPr>
              <a:t>r</a:t>
            </a:r>
            <a:r>
              <a:rPr lang="el-GR" dirty="0" smtClean="0">
                <a:solidFill>
                  <a:srgbClr val="000000"/>
                </a:solidFill>
              </a:rPr>
              <a:t>  από το κέντρο της φορτισμένης αγώγιμης σφαίρας </a:t>
            </a:r>
          </a:p>
          <a:p>
            <a:pPr marL="0" indent="0">
              <a:lnSpc>
                <a:spcPct val="100000"/>
              </a:lnSpc>
              <a:spcBef>
                <a:spcPts val="5400"/>
              </a:spcBef>
            </a:pPr>
            <a:r>
              <a:rPr lang="el-GR" dirty="0" smtClean="0">
                <a:solidFill>
                  <a:srgbClr val="000000"/>
                </a:solidFill>
              </a:rPr>
              <a:t>Το μέτρο του </a:t>
            </a:r>
            <a:r>
              <a:rPr lang="en-US" dirty="0" err="1" smtClean="0">
                <a:solidFill>
                  <a:srgbClr val="000000"/>
                </a:solidFill>
              </a:rPr>
              <a:t>ηλεκτρικ</a:t>
            </a:r>
            <a:r>
              <a:rPr lang="el-GR" dirty="0" smtClean="0">
                <a:solidFill>
                  <a:srgbClr val="000000"/>
                </a:solidFill>
              </a:rPr>
              <a:t>ού πεδίου</a:t>
            </a:r>
            <a:r>
              <a:rPr lang="en-US" dirty="0" smtClean="0">
                <a:solidFill>
                  <a:srgbClr val="000000"/>
                </a:solidFill>
              </a:rPr>
              <a:t> </a:t>
            </a:r>
            <a:r>
              <a:rPr lang="en-US" dirty="0" smtClean="0">
                <a:solidFill>
                  <a:srgbClr val="000000"/>
                </a:solidFill>
                <a:latin typeface="Times New Roman" pitchFamily="18" charset="0"/>
                <a:cs typeface="Times New Roman" pitchFamily="18" charset="0"/>
              </a:rPr>
              <a:t>E</a:t>
            </a:r>
            <a:r>
              <a:rPr lang="el-GR" dirty="0" smtClean="0">
                <a:solidFill>
                  <a:srgbClr val="000000"/>
                </a:solidFill>
              </a:rPr>
              <a:t> ως συνάρτηση</a:t>
            </a:r>
            <a:r>
              <a:rPr lang="en-US" dirty="0" smtClean="0">
                <a:solidFill>
                  <a:srgbClr val="000000"/>
                </a:solidFill>
              </a:rPr>
              <a:t> </a:t>
            </a:r>
            <a:r>
              <a:rPr lang="el-GR" dirty="0" smtClean="0">
                <a:solidFill>
                  <a:srgbClr val="000000"/>
                </a:solidFill>
              </a:rPr>
              <a:t>της απόστασης</a:t>
            </a:r>
            <a:r>
              <a:rPr lang="en-US" dirty="0" smtClean="0">
                <a:solidFill>
                  <a:srgbClr val="000000"/>
                </a:solidFill>
              </a:rPr>
              <a:t> </a:t>
            </a:r>
            <a:r>
              <a:rPr lang="en-US" i="1" dirty="0" smtClean="0">
                <a:solidFill>
                  <a:srgbClr val="000000"/>
                </a:solidFill>
                <a:latin typeface="Times New Roman" pitchFamily="18" charset="0"/>
                <a:cs typeface="Times New Roman" pitchFamily="18" charset="0"/>
              </a:rPr>
              <a:t>r</a:t>
            </a:r>
            <a:r>
              <a:rPr lang="el-GR" dirty="0" smtClean="0">
                <a:solidFill>
                  <a:srgbClr val="000000"/>
                </a:solidFill>
              </a:rPr>
              <a:t>  από το κέντρο της φορτισμένης αγώγιμης σφαίρας </a:t>
            </a:r>
            <a:endParaRPr lang="en-US" dirty="0" smtClean="0">
              <a:solidFill>
                <a:srgbClr val="000000"/>
              </a:solidFill>
            </a:endParaRPr>
          </a:p>
        </p:txBody>
      </p:sp>
      <p:sp>
        <p:nvSpPr>
          <p:cNvPr id="48132"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Η3.6</a:t>
            </a:r>
          </a:p>
        </p:txBody>
      </p:sp>
      <p:grpSp>
        <p:nvGrpSpPr>
          <p:cNvPr id="21" name="Group 20"/>
          <p:cNvGrpSpPr/>
          <p:nvPr/>
        </p:nvGrpSpPr>
        <p:grpSpPr>
          <a:xfrm>
            <a:off x="6213475" y="1421606"/>
            <a:ext cx="1371600" cy="1417541"/>
            <a:chOff x="3883025" y="2610465"/>
            <a:chExt cx="1371600" cy="1417541"/>
          </a:xfrm>
        </p:grpSpPr>
        <p:sp>
          <p:nvSpPr>
            <p:cNvPr id="5" name="Oval 4"/>
            <p:cNvSpPr/>
            <p:nvPr/>
          </p:nvSpPr>
          <p:spPr bwMode="auto">
            <a:xfrm>
              <a:off x="3883025" y="2624138"/>
              <a:ext cx="1371600" cy="1371600"/>
            </a:xfrm>
            <a:prstGeom prst="ellipse">
              <a:avLst/>
            </a:prstGeom>
            <a:gradFill flip="none" rotWithShape="1">
              <a:gsLst>
                <a:gs pos="56000">
                  <a:schemeClr val="accent3">
                    <a:lumMod val="65000"/>
                  </a:schemeClr>
                </a:gs>
                <a:gs pos="62000">
                  <a:schemeClr val="accent3">
                    <a:lumMod val="65000"/>
                  </a:schemeClr>
                </a:gs>
                <a:gs pos="20000">
                  <a:schemeClr val="accent1">
                    <a:tint val="23500"/>
                    <a:satMod val="160000"/>
                  </a:schemeClr>
                </a:gs>
              </a:gsLst>
              <a:path path="circle">
                <a:fillToRect r="100000" b="100000"/>
              </a:path>
              <a:tileRect l="-100000" t="-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7" name="TextBox 6"/>
            <p:cNvSpPr txBox="1"/>
            <p:nvPr/>
          </p:nvSpPr>
          <p:spPr>
            <a:xfrm>
              <a:off x="4490758" y="2610465"/>
              <a:ext cx="126638" cy="276999"/>
            </a:xfrm>
            <a:prstGeom prst="rect">
              <a:avLst/>
            </a:prstGeom>
            <a:noFill/>
          </p:spPr>
          <p:txBody>
            <a:bodyPr wrap="none" lIns="0" tIns="0" rIns="0" bIns="0" rtlCol="0">
              <a:spAutoFit/>
            </a:bodyPr>
            <a:lstStyle/>
            <a:p>
              <a:r>
                <a:rPr lang="el-GR" dirty="0" smtClean="0">
                  <a:sym typeface="Symbol"/>
                </a:rPr>
                <a:t></a:t>
              </a:r>
              <a:endParaRPr lang="el-GR" dirty="0"/>
            </a:p>
          </p:txBody>
        </p:sp>
        <p:sp>
          <p:nvSpPr>
            <p:cNvPr id="8" name="TextBox 7"/>
            <p:cNvSpPr txBox="1"/>
            <p:nvPr/>
          </p:nvSpPr>
          <p:spPr>
            <a:xfrm>
              <a:off x="4490758" y="3751007"/>
              <a:ext cx="126638" cy="276999"/>
            </a:xfrm>
            <a:prstGeom prst="rect">
              <a:avLst/>
            </a:prstGeom>
            <a:noFill/>
          </p:spPr>
          <p:txBody>
            <a:bodyPr wrap="none" lIns="0" tIns="0" rIns="0" bIns="0" rtlCol="0">
              <a:spAutoFit/>
            </a:bodyPr>
            <a:lstStyle/>
            <a:p>
              <a:r>
                <a:rPr lang="el-GR" dirty="0" smtClean="0">
                  <a:sym typeface="Symbol"/>
                </a:rPr>
                <a:t></a:t>
              </a:r>
              <a:endParaRPr lang="el-GR" dirty="0"/>
            </a:p>
          </p:txBody>
        </p:sp>
        <p:sp>
          <p:nvSpPr>
            <p:cNvPr id="9" name="TextBox 8"/>
            <p:cNvSpPr txBox="1"/>
            <p:nvPr/>
          </p:nvSpPr>
          <p:spPr>
            <a:xfrm>
              <a:off x="3903998" y="3141942"/>
              <a:ext cx="126638" cy="276999"/>
            </a:xfrm>
            <a:prstGeom prst="rect">
              <a:avLst/>
            </a:prstGeom>
            <a:noFill/>
          </p:spPr>
          <p:txBody>
            <a:bodyPr wrap="none" lIns="0" tIns="0" rIns="0" bIns="0" rtlCol="0">
              <a:spAutoFit/>
            </a:bodyPr>
            <a:lstStyle/>
            <a:p>
              <a:r>
                <a:rPr lang="el-GR" dirty="0" smtClean="0">
                  <a:sym typeface="Symbol"/>
                </a:rPr>
                <a:t></a:t>
              </a:r>
              <a:endParaRPr lang="el-GR" dirty="0"/>
            </a:p>
          </p:txBody>
        </p:sp>
        <p:sp>
          <p:nvSpPr>
            <p:cNvPr id="10" name="TextBox 9"/>
            <p:cNvSpPr txBox="1"/>
            <p:nvPr/>
          </p:nvSpPr>
          <p:spPr>
            <a:xfrm>
              <a:off x="5118282" y="3141942"/>
              <a:ext cx="126638" cy="276999"/>
            </a:xfrm>
            <a:prstGeom prst="rect">
              <a:avLst/>
            </a:prstGeom>
            <a:noFill/>
          </p:spPr>
          <p:txBody>
            <a:bodyPr wrap="none" lIns="0" tIns="0" rIns="0" bIns="0" rtlCol="0">
              <a:spAutoFit/>
            </a:bodyPr>
            <a:lstStyle/>
            <a:p>
              <a:r>
                <a:rPr lang="el-GR" dirty="0" smtClean="0">
                  <a:sym typeface="Symbol"/>
                </a:rPr>
                <a:t></a:t>
              </a:r>
              <a:endParaRPr lang="el-GR" dirty="0"/>
            </a:p>
          </p:txBody>
        </p:sp>
        <p:sp>
          <p:nvSpPr>
            <p:cNvPr id="11" name="TextBox 10"/>
            <p:cNvSpPr txBox="1"/>
            <p:nvPr/>
          </p:nvSpPr>
          <p:spPr>
            <a:xfrm>
              <a:off x="4908622" y="2777613"/>
              <a:ext cx="126638" cy="276999"/>
            </a:xfrm>
            <a:prstGeom prst="rect">
              <a:avLst/>
            </a:prstGeom>
            <a:noFill/>
          </p:spPr>
          <p:txBody>
            <a:bodyPr wrap="none" lIns="0" tIns="0" rIns="0" bIns="0" rtlCol="0">
              <a:spAutoFit/>
            </a:bodyPr>
            <a:lstStyle/>
            <a:p>
              <a:r>
                <a:rPr lang="el-GR" dirty="0" smtClean="0">
                  <a:sym typeface="Symbol"/>
                </a:rPr>
                <a:t></a:t>
              </a:r>
              <a:endParaRPr lang="el-GR" dirty="0"/>
            </a:p>
          </p:txBody>
        </p:sp>
        <p:sp>
          <p:nvSpPr>
            <p:cNvPr id="12" name="TextBox 11"/>
            <p:cNvSpPr txBox="1"/>
            <p:nvPr/>
          </p:nvSpPr>
          <p:spPr>
            <a:xfrm>
              <a:off x="4913542" y="3564177"/>
              <a:ext cx="126638" cy="276999"/>
            </a:xfrm>
            <a:prstGeom prst="rect">
              <a:avLst/>
            </a:prstGeom>
            <a:noFill/>
          </p:spPr>
          <p:txBody>
            <a:bodyPr wrap="none" lIns="0" tIns="0" rIns="0" bIns="0" rtlCol="0">
              <a:spAutoFit/>
            </a:bodyPr>
            <a:lstStyle/>
            <a:p>
              <a:r>
                <a:rPr lang="el-GR" dirty="0" smtClean="0">
                  <a:sym typeface="Symbol"/>
                </a:rPr>
                <a:t></a:t>
              </a:r>
              <a:endParaRPr lang="el-GR" dirty="0"/>
            </a:p>
          </p:txBody>
        </p:sp>
        <p:sp>
          <p:nvSpPr>
            <p:cNvPr id="13" name="TextBox 12"/>
            <p:cNvSpPr txBox="1"/>
            <p:nvPr/>
          </p:nvSpPr>
          <p:spPr>
            <a:xfrm>
              <a:off x="4043410" y="2767785"/>
              <a:ext cx="126638" cy="276999"/>
            </a:xfrm>
            <a:prstGeom prst="rect">
              <a:avLst/>
            </a:prstGeom>
            <a:noFill/>
          </p:spPr>
          <p:txBody>
            <a:bodyPr wrap="none" lIns="0" tIns="0" rIns="0" bIns="0" rtlCol="0">
              <a:spAutoFit/>
            </a:bodyPr>
            <a:lstStyle/>
            <a:p>
              <a:r>
                <a:rPr lang="el-GR" dirty="0" smtClean="0">
                  <a:sym typeface="Symbol"/>
                </a:rPr>
                <a:t></a:t>
              </a:r>
              <a:endParaRPr lang="el-GR" dirty="0"/>
            </a:p>
          </p:txBody>
        </p:sp>
        <p:sp>
          <p:nvSpPr>
            <p:cNvPr id="14" name="TextBox 13"/>
            <p:cNvSpPr txBox="1"/>
            <p:nvPr/>
          </p:nvSpPr>
          <p:spPr>
            <a:xfrm>
              <a:off x="4048330" y="3554349"/>
              <a:ext cx="126638" cy="276999"/>
            </a:xfrm>
            <a:prstGeom prst="rect">
              <a:avLst/>
            </a:prstGeom>
            <a:noFill/>
          </p:spPr>
          <p:txBody>
            <a:bodyPr wrap="none" lIns="0" tIns="0" rIns="0" bIns="0" rtlCol="0">
              <a:spAutoFit/>
            </a:bodyPr>
            <a:lstStyle/>
            <a:p>
              <a:r>
                <a:rPr lang="el-GR" dirty="0" smtClean="0">
                  <a:sym typeface="Symbol"/>
                </a:rPr>
                <a:t></a:t>
              </a:r>
              <a:endParaRPr lang="el-GR" dirty="0"/>
            </a:p>
          </p:txBody>
        </p:sp>
        <p:cxnSp>
          <p:nvCxnSpPr>
            <p:cNvPr id="16" name="Straight Arrow Connector 15"/>
            <p:cNvCxnSpPr/>
            <p:nvPr/>
          </p:nvCxnSpPr>
          <p:spPr bwMode="auto">
            <a:xfrm flipV="1">
              <a:off x="4568825" y="2964426"/>
              <a:ext cx="578362" cy="345512"/>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17" name="TextBox 16"/>
            <p:cNvSpPr txBox="1"/>
            <p:nvPr/>
          </p:nvSpPr>
          <p:spPr>
            <a:xfrm>
              <a:off x="4844740" y="3122709"/>
              <a:ext cx="125034" cy="246221"/>
            </a:xfrm>
            <a:prstGeom prst="rect">
              <a:avLst/>
            </a:prstGeom>
            <a:noFill/>
          </p:spPr>
          <p:txBody>
            <a:bodyPr wrap="none" lIns="0" tIns="0" rIns="0" bIns="0" rtlCol="0">
              <a:spAutoFit/>
            </a:bodyPr>
            <a:lstStyle/>
            <a:p>
              <a:r>
                <a:rPr lang="en-US" sz="1600" i="1" dirty="0" smtClean="0">
                  <a:latin typeface="Times New Roman" pitchFamily="18" charset="0"/>
                  <a:cs typeface="Times New Roman" pitchFamily="18" charset="0"/>
                  <a:sym typeface="Symbol"/>
                </a:rPr>
                <a:t>R</a:t>
              </a:r>
              <a:endParaRPr lang="el-GR" sz="1600" i="1" dirty="0">
                <a:latin typeface="Times New Roman" pitchFamily="18" charset="0"/>
                <a:cs typeface="Times New Roman" pitchFamily="18" charset="0"/>
              </a:endParaRPr>
            </a:p>
          </p:txBody>
        </p:sp>
      </p:grpSp>
      <p:cxnSp>
        <p:nvCxnSpPr>
          <p:cNvPr id="19" name="Straight Connector 18"/>
          <p:cNvCxnSpPr/>
          <p:nvPr/>
        </p:nvCxnSpPr>
        <p:spPr bwMode="auto">
          <a:xfrm>
            <a:off x="6546041" y="4284663"/>
            <a:ext cx="2155507" cy="0"/>
          </a:xfrm>
          <a:prstGeom prst="line">
            <a:avLst/>
          </a:prstGeom>
          <a:solidFill>
            <a:schemeClr val="accent1"/>
          </a:solidFill>
          <a:ln w="28575" cap="flat" cmpd="sng" algn="ctr">
            <a:solidFill>
              <a:schemeClr val="accent4">
                <a:lumMod val="85000"/>
                <a:lumOff val="15000"/>
              </a:schemeClr>
            </a:solidFill>
            <a:prstDash val="solid"/>
            <a:round/>
            <a:headEnd type="none" w="med" len="med"/>
            <a:tailEnd type="none" w="med" len="med"/>
          </a:ln>
          <a:effectLst/>
        </p:spPr>
      </p:cxnSp>
      <p:cxnSp>
        <p:nvCxnSpPr>
          <p:cNvPr id="20" name="Straight Connector 19"/>
          <p:cNvCxnSpPr/>
          <p:nvPr/>
        </p:nvCxnSpPr>
        <p:spPr bwMode="auto">
          <a:xfrm rot="5400000">
            <a:off x="6199454" y="3852660"/>
            <a:ext cx="1371600" cy="0"/>
          </a:xfrm>
          <a:prstGeom prst="line">
            <a:avLst/>
          </a:prstGeom>
          <a:solidFill>
            <a:schemeClr val="accent1"/>
          </a:solidFill>
          <a:ln w="28575" cap="flat" cmpd="sng" algn="ctr">
            <a:solidFill>
              <a:schemeClr val="accent4">
                <a:lumMod val="85000"/>
                <a:lumOff val="15000"/>
              </a:schemeClr>
            </a:solidFill>
            <a:prstDash val="solid"/>
            <a:round/>
            <a:headEnd type="none" w="med" len="med"/>
            <a:tailEnd type="none" w="med" len="med"/>
          </a:ln>
          <a:effectLst/>
        </p:spPr>
      </p:cxnSp>
      <p:cxnSp>
        <p:nvCxnSpPr>
          <p:cNvPr id="25" name="Straight Connector 24"/>
          <p:cNvCxnSpPr/>
          <p:nvPr/>
        </p:nvCxnSpPr>
        <p:spPr bwMode="auto">
          <a:xfrm flipV="1">
            <a:off x="6884526" y="3581168"/>
            <a:ext cx="694944"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7" name="Freeform 26"/>
          <p:cNvSpPr/>
          <p:nvPr/>
        </p:nvSpPr>
        <p:spPr bwMode="auto">
          <a:xfrm>
            <a:off x="7565923" y="3569110"/>
            <a:ext cx="811161" cy="634180"/>
          </a:xfrm>
          <a:custGeom>
            <a:avLst/>
            <a:gdLst>
              <a:gd name="connsiteX0" fmla="*/ 0 w 811161"/>
              <a:gd name="connsiteY0" fmla="*/ 0 h 634180"/>
              <a:gd name="connsiteX1" fmla="*/ 58993 w 811161"/>
              <a:gd name="connsiteY1" fmla="*/ 147484 h 634180"/>
              <a:gd name="connsiteX2" fmla="*/ 250722 w 811161"/>
              <a:gd name="connsiteY2" fmla="*/ 368709 h 634180"/>
              <a:gd name="connsiteX3" fmla="*/ 545690 w 811161"/>
              <a:gd name="connsiteY3" fmla="*/ 545690 h 634180"/>
              <a:gd name="connsiteX4" fmla="*/ 811161 w 811161"/>
              <a:gd name="connsiteY4" fmla="*/ 634180 h 63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161" h="634180">
                <a:moveTo>
                  <a:pt x="0" y="0"/>
                </a:moveTo>
                <a:cubicBezTo>
                  <a:pt x="8603" y="43016"/>
                  <a:pt x="17206" y="86033"/>
                  <a:pt x="58993" y="147484"/>
                </a:cubicBezTo>
                <a:cubicBezTo>
                  <a:pt x="100780" y="208936"/>
                  <a:pt x="169606" y="302341"/>
                  <a:pt x="250722" y="368709"/>
                </a:cubicBezTo>
                <a:cubicBezTo>
                  <a:pt x="331838" y="435077"/>
                  <a:pt x="452284" y="501445"/>
                  <a:pt x="545690" y="545690"/>
                </a:cubicBezTo>
                <a:cubicBezTo>
                  <a:pt x="639097" y="589935"/>
                  <a:pt x="725129" y="612057"/>
                  <a:pt x="811161" y="63418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graphicFrame>
        <p:nvGraphicFramePr>
          <p:cNvPr id="91138" name="Object 7"/>
          <p:cNvGraphicFramePr>
            <a:graphicFrameLocks noChangeAspect="1"/>
          </p:cNvGraphicFramePr>
          <p:nvPr/>
        </p:nvGraphicFramePr>
        <p:xfrm>
          <a:off x="6224636" y="3250073"/>
          <a:ext cx="520700" cy="557213"/>
        </p:xfrm>
        <a:graphic>
          <a:graphicData uri="http://schemas.openxmlformats.org/presentationml/2006/ole">
            <p:oleObj spid="_x0000_s91138" name="Equation" r:id="rId3" imgW="342720" imgH="368280" progId="Equation.3">
              <p:embed/>
            </p:oleObj>
          </a:graphicData>
        </a:graphic>
      </p:graphicFrame>
      <p:graphicFrame>
        <p:nvGraphicFramePr>
          <p:cNvPr id="91139" name="Object 7"/>
          <p:cNvGraphicFramePr>
            <a:graphicFrameLocks noChangeAspect="1"/>
          </p:cNvGraphicFramePr>
          <p:nvPr/>
        </p:nvGraphicFramePr>
        <p:xfrm>
          <a:off x="8085138" y="3028950"/>
          <a:ext cx="481012" cy="576263"/>
        </p:xfrm>
        <a:graphic>
          <a:graphicData uri="http://schemas.openxmlformats.org/presentationml/2006/ole">
            <p:oleObj spid="_x0000_s91139" name="Equation" r:id="rId4" imgW="317160" imgH="380880" progId="Equation.3">
              <p:embed/>
            </p:oleObj>
          </a:graphicData>
        </a:graphic>
      </p:graphicFrame>
      <p:cxnSp>
        <p:nvCxnSpPr>
          <p:cNvPr id="33" name="Straight Connector 32"/>
          <p:cNvCxnSpPr/>
          <p:nvPr/>
        </p:nvCxnSpPr>
        <p:spPr bwMode="auto">
          <a:xfrm flipV="1">
            <a:off x="7949381" y="3569110"/>
            <a:ext cx="265471" cy="39821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TextBox 36"/>
          <p:cNvSpPr txBox="1"/>
          <p:nvPr/>
        </p:nvSpPr>
        <p:spPr>
          <a:xfrm>
            <a:off x="6822010" y="2897410"/>
            <a:ext cx="141064" cy="276999"/>
          </a:xfrm>
          <a:prstGeom prst="rect">
            <a:avLst/>
          </a:prstGeom>
          <a:noFill/>
        </p:spPr>
        <p:txBody>
          <a:bodyPr wrap="none" lIns="0" tIns="0" rIns="0" bIns="0" rtlCol="0">
            <a:spAutoFit/>
          </a:bodyPr>
          <a:lstStyle/>
          <a:p>
            <a:r>
              <a:rPr lang="en-US" i="1" dirty="0" smtClean="0">
                <a:latin typeface="Times New Roman" pitchFamily="18" charset="0"/>
                <a:cs typeface="Times New Roman" pitchFamily="18" charset="0"/>
                <a:sym typeface="Symbol"/>
              </a:rPr>
              <a:t>V</a:t>
            </a:r>
            <a:endParaRPr lang="el-GR" i="1" dirty="0">
              <a:latin typeface="Times New Roman" pitchFamily="18" charset="0"/>
              <a:cs typeface="Times New Roman" pitchFamily="18" charset="0"/>
            </a:endParaRPr>
          </a:p>
        </p:txBody>
      </p:sp>
      <p:sp>
        <p:nvSpPr>
          <p:cNvPr id="38" name="TextBox 37"/>
          <p:cNvSpPr txBox="1"/>
          <p:nvPr/>
        </p:nvSpPr>
        <p:spPr>
          <a:xfrm>
            <a:off x="8747188" y="4117308"/>
            <a:ext cx="89768" cy="276999"/>
          </a:xfrm>
          <a:prstGeom prst="rect">
            <a:avLst/>
          </a:prstGeom>
          <a:noFill/>
        </p:spPr>
        <p:txBody>
          <a:bodyPr wrap="none" lIns="0" tIns="0" rIns="0" bIns="0" rtlCol="0">
            <a:spAutoFit/>
          </a:bodyPr>
          <a:lstStyle/>
          <a:p>
            <a:r>
              <a:rPr lang="en-US" i="1" dirty="0" smtClean="0">
                <a:latin typeface="Times New Roman" pitchFamily="18" charset="0"/>
                <a:cs typeface="Times New Roman" pitchFamily="18" charset="0"/>
                <a:sym typeface="Symbol"/>
              </a:rPr>
              <a:t>r</a:t>
            </a:r>
            <a:endParaRPr lang="el-GR" i="1" dirty="0">
              <a:latin typeface="Times New Roman" pitchFamily="18" charset="0"/>
              <a:cs typeface="Times New Roman" pitchFamily="18" charset="0"/>
            </a:endParaRPr>
          </a:p>
        </p:txBody>
      </p:sp>
      <p:cxnSp>
        <p:nvCxnSpPr>
          <p:cNvPr id="39" name="Straight Connector 38"/>
          <p:cNvCxnSpPr/>
          <p:nvPr/>
        </p:nvCxnSpPr>
        <p:spPr bwMode="auto">
          <a:xfrm>
            <a:off x="6550961" y="6088839"/>
            <a:ext cx="2155507" cy="0"/>
          </a:xfrm>
          <a:prstGeom prst="line">
            <a:avLst/>
          </a:prstGeom>
          <a:solidFill>
            <a:schemeClr val="accent1"/>
          </a:solidFill>
          <a:ln w="28575" cap="flat" cmpd="sng" algn="ctr">
            <a:solidFill>
              <a:schemeClr val="accent4">
                <a:lumMod val="85000"/>
                <a:lumOff val="15000"/>
              </a:schemeClr>
            </a:solidFill>
            <a:prstDash val="solid"/>
            <a:round/>
            <a:headEnd type="none" w="med" len="med"/>
            <a:tailEnd type="none" w="med" len="med"/>
          </a:ln>
          <a:effectLst/>
        </p:spPr>
      </p:cxnSp>
      <p:cxnSp>
        <p:nvCxnSpPr>
          <p:cNvPr id="40" name="Straight Connector 39"/>
          <p:cNvCxnSpPr/>
          <p:nvPr/>
        </p:nvCxnSpPr>
        <p:spPr bwMode="auto">
          <a:xfrm rot="5400000">
            <a:off x="6204374" y="5656836"/>
            <a:ext cx="1371600" cy="0"/>
          </a:xfrm>
          <a:prstGeom prst="line">
            <a:avLst/>
          </a:prstGeom>
          <a:solidFill>
            <a:schemeClr val="accent1"/>
          </a:solidFill>
          <a:ln w="28575" cap="flat" cmpd="sng" algn="ctr">
            <a:solidFill>
              <a:schemeClr val="accent4">
                <a:lumMod val="85000"/>
                <a:lumOff val="15000"/>
              </a:schemeClr>
            </a:solidFill>
            <a:prstDash val="solid"/>
            <a:round/>
            <a:headEnd type="none" w="med" len="med"/>
            <a:tailEnd type="none" w="med" len="med"/>
          </a:ln>
          <a:effectLst/>
        </p:spPr>
      </p:cxnSp>
      <p:cxnSp>
        <p:nvCxnSpPr>
          <p:cNvPr id="41" name="Straight Connector 40"/>
          <p:cNvCxnSpPr/>
          <p:nvPr/>
        </p:nvCxnSpPr>
        <p:spPr bwMode="auto">
          <a:xfrm flipV="1">
            <a:off x="6889446" y="6078500"/>
            <a:ext cx="694944"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42" name="Freeform 41"/>
          <p:cNvSpPr/>
          <p:nvPr/>
        </p:nvSpPr>
        <p:spPr bwMode="auto">
          <a:xfrm>
            <a:off x="7585591" y="5373286"/>
            <a:ext cx="811161" cy="634180"/>
          </a:xfrm>
          <a:custGeom>
            <a:avLst/>
            <a:gdLst>
              <a:gd name="connsiteX0" fmla="*/ 0 w 811161"/>
              <a:gd name="connsiteY0" fmla="*/ 0 h 634180"/>
              <a:gd name="connsiteX1" fmla="*/ 58993 w 811161"/>
              <a:gd name="connsiteY1" fmla="*/ 147484 h 634180"/>
              <a:gd name="connsiteX2" fmla="*/ 250722 w 811161"/>
              <a:gd name="connsiteY2" fmla="*/ 368709 h 634180"/>
              <a:gd name="connsiteX3" fmla="*/ 545690 w 811161"/>
              <a:gd name="connsiteY3" fmla="*/ 545690 h 634180"/>
              <a:gd name="connsiteX4" fmla="*/ 811161 w 811161"/>
              <a:gd name="connsiteY4" fmla="*/ 634180 h 634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1161" h="634180">
                <a:moveTo>
                  <a:pt x="0" y="0"/>
                </a:moveTo>
                <a:cubicBezTo>
                  <a:pt x="8603" y="43016"/>
                  <a:pt x="17206" y="86033"/>
                  <a:pt x="58993" y="147484"/>
                </a:cubicBezTo>
                <a:cubicBezTo>
                  <a:pt x="100780" y="208936"/>
                  <a:pt x="169606" y="302341"/>
                  <a:pt x="250722" y="368709"/>
                </a:cubicBezTo>
                <a:cubicBezTo>
                  <a:pt x="331838" y="435077"/>
                  <a:pt x="452284" y="501445"/>
                  <a:pt x="545690" y="545690"/>
                </a:cubicBezTo>
                <a:cubicBezTo>
                  <a:pt x="639097" y="589935"/>
                  <a:pt x="725129" y="612057"/>
                  <a:pt x="811161" y="634180"/>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graphicFrame>
        <p:nvGraphicFramePr>
          <p:cNvPr id="43" name="Object 7"/>
          <p:cNvGraphicFramePr>
            <a:graphicFrameLocks noChangeAspect="1"/>
          </p:cNvGraphicFramePr>
          <p:nvPr/>
        </p:nvGraphicFramePr>
        <p:xfrm>
          <a:off x="6229556" y="5054249"/>
          <a:ext cx="520700" cy="557213"/>
        </p:xfrm>
        <a:graphic>
          <a:graphicData uri="http://schemas.openxmlformats.org/presentationml/2006/ole">
            <p:oleObj spid="_x0000_s91140" name="Equation" r:id="rId5" imgW="342720" imgH="368280" progId="Equation.3">
              <p:embed/>
            </p:oleObj>
          </a:graphicData>
        </a:graphic>
      </p:graphicFrame>
      <p:graphicFrame>
        <p:nvGraphicFramePr>
          <p:cNvPr id="44" name="Object 7"/>
          <p:cNvGraphicFramePr>
            <a:graphicFrameLocks noChangeAspect="1"/>
          </p:cNvGraphicFramePr>
          <p:nvPr/>
        </p:nvGraphicFramePr>
        <p:xfrm>
          <a:off x="8089900" y="4793329"/>
          <a:ext cx="481013" cy="596900"/>
        </p:xfrm>
        <a:graphic>
          <a:graphicData uri="http://schemas.openxmlformats.org/presentationml/2006/ole">
            <p:oleObj spid="_x0000_s91141" name="Equation" r:id="rId6" imgW="317160" imgH="393480" progId="Equation.3">
              <p:embed/>
            </p:oleObj>
          </a:graphicData>
        </a:graphic>
      </p:graphicFrame>
      <p:cxnSp>
        <p:nvCxnSpPr>
          <p:cNvPr id="45" name="Straight Connector 44"/>
          <p:cNvCxnSpPr/>
          <p:nvPr/>
        </p:nvCxnSpPr>
        <p:spPr bwMode="auto">
          <a:xfrm flipV="1">
            <a:off x="7954301" y="5373286"/>
            <a:ext cx="265471" cy="39821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 name="TextBox 45"/>
          <p:cNvSpPr txBox="1"/>
          <p:nvPr/>
        </p:nvSpPr>
        <p:spPr>
          <a:xfrm>
            <a:off x="6826930" y="4701586"/>
            <a:ext cx="141064" cy="276999"/>
          </a:xfrm>
          <a:prstGeom prst="rect">
            <a:avLst/>
          </a:prstGeom>
          <a:noFill/>
        </p:spPr>
        <p:txBody>
          <a:bodyPr wrap="none" lIns="0" tIns="0" rIns="0" bIns="0" rtlCol="0">
            <a:spAutoFit/>
          </a:bodyPr>
          <a:lstStyle/>
          <a:p>
            <a:r>
              <a:rPr lang="en-US" i="1" dirty="0" smtClean="0">
                <a:latin typeface="Times New Roman" pitchFamily="18" charset="0"/>
                <a:cs typeface="Times New Roman" pitchFamily="18" charset="0"/>
                <a:sym typeface="Symbol"/>
              </a:rPr>
              <a:t>E</a:t>
            </a:r>
            <a:endParaRPr lang="el-GR" i="1" dirty="0">
              <a:latin typeface="Times New Roman" pitchFamily="18" charset="0"/>
              <a:cs typeface="Times New Roman" pitchFamily="18" charset="0"/>
            </a:endParaRPr>
          </a:p>
        </p:txBody>
      </p:sp>
      <p:sp>
        <p:nvSpPr>
          <p:cNvPr id="47" name="TextBox 46"/>
          <p:cNvSpPr txBox="1"/>
          <p:nvPr/>
        </p:nvSpPr>
        <p:spPr>
          <a:xfrm>
            <a:off x="8752108" y="5921484"/>
            <a:ext cx="89768" cy="276999"/>
          </a:xfrm>
          <a:prstGeom prst="rect">
            <a:avLst/>
          </a:prstGeom>
          <a:noFill/>
        </p:spPr>
        <p:txBody>
          <a:bodyPr wrap="none" lIns="0" tIns="0" rIns="0" bIns="0" rtlCol="0">
            <a:spAutoFit/>
          </a:bodyPr>
          <a:lstStyle/>
          <a:p>
            <a:r>
              <a:rPr lang="en-US" i="1" dirty="0" smtClean="0">
                <a:latin typeface="Times New Roman" pitchFamily="18" charset="0"/>
                <a:cs typeface="Times New Roman" pitchFamily="18" charset="0"/>
                <a:sym typeface="Symbol"/>
              </a:rPr>
              <a:t>r</a:t>
            </a:r>
            <a:endParaRPr lang="el-GR" i="1" dirty="0">
              <a:latin typeface="Times New Roman" pitchFamily="18" charset="0"/>
              <a:cs typeface="Times New Roman" pitchFamily="18" charset="0"/>
            </a:endParaRPr>
          </a:p>
        </p:txBody>
      </p:sp>
      <p:cxnSp>
        <p:nvCxnSpPr>
          <p:cNvPr id="49" name="Straight Connector 48"/>
          <p:cNvCxnSpPr>
            <a:stCxn id="10" idx="3"/>
          </p:cNvCxnSpPr>
          <p:nvPr/>
        </p:nvCxnSpPr>
        <p:spPr bwMode="auto">
          <a:xfrm>
            <a:off x="7575370" y="2091583"/>
            <a:ext cx="0" cy="3984752"/>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50" name="Straight Connector 49"/>
          <p:cNvCxnSpPr/>
          <p:nvPr/>
        </p:nvCxnSpPr>
        <p:spPr bwMode="auto">
          <a:xfrm rot="5400000" flipV="1">
            <a:off x="7233576" y="5714707"/>
            <a:ext cx="694944"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5425" y="197492"/>
            <a:ext cx="8716297" cy="307777"/>
          </a:xfrm>
        </p:spPr>
        <p:txBody>
          <a:bodyPr wrap="square">
            <a:spAutoFit/>
          </a:bodyPr>
          <a:lstStyle/>
          <a:p>
            <a:pPr marL="1828800" indent="-1828800"/>
            <a:r>
              <a:rPr lang="el-GR" sz="2000" i="1" dirty="0" smtClean="0">
                <a:solidFill>
                  <a:srgbClr val="0D3857"/>
                </a:solidFill>
                <a:latin typeface="Times New Roman" pitchFamily="18" charset="0"/>
                <a:cs typeface="Times New Roman" pitchFamily="18" charset="0"/>
              </a:rPr>
              <a:t>Παράδειγμα</a:t>
            </a:r>
            <a:r>
              <a:rPr lang="el-GR" sz="1800" dirty="0" smtClean="0">
                <a:solidFill>
                  <a:srgbClr val="0D3857"/>
                </a:solidFill>
              </a:rPr>
              <a:t> </a:t>
            </a:r>
            <a:r>
              <a:rPr lang="el-GR" sz="1800" b="1" dirty="0" smtClean="0">
                <a:solidFill>
                  <a:srgbClr val="FF0000"/>
                </a:solidFill>
              </a:rPr>
              <a:t>Η3.</a:t>
            </a:r>
            <a:r>
              <a:rPr lang="en-US" sz="1800" b="1" dirty="0" smtClean="0">
                <a:solidFill>
                  <a:srgbClr val="FF0000"/>
                </a:solidFill>
              </a:rPr>
              <a:t>8</a:t>
            </a:r>
            <a:r>
              <a:rPr lang="el-GR" sz="1800" dirty="0" smtClean="0">
                <a:solidFill>
                  <a:srgbClr val="0D3857"/>
                </a:solidFill>
              </a:rPr>
              <a:t> </a:t>
            </a:r>
            <a:r>
              <a:rPr lang="el-GR" sz="1800" b="1" dirty="0" smtClean="0">
                <a:solidFill>
                  <a:srgbClr val="0D3857"/>
                </a:solidFill>
              </a:rPr>
              <a:t>Δύο συνδεδεμένες φορτισμένες σφαίρες</a:t>
            </a:r>
            <a:endParaRPr lang="en-US" sz="1800" b="1" dirty="0" smtClean="0">
              <a:solidFill>
                <a:srgbClr val="0D3857"/>
              </a:solidFill>
              <a:latin typeface="Arial Unicode MS" pitchFamily="34" charset="-128"/>
            </a:endParaRPr>
          </a:p>
        </p:txBody>
      </p:sp>
      <p:sp>
        <p:nvSpPr>
          <p:cNvPr id="27651" name="Rectangle 4"/>
          <p:cNvSpPr>
            <a:spLocks noGrp="1" noChangeArrowheads="1"/>
          </p:cNvSpPr>
          <p:nvPr>
            <p:ph sz="half" idx="1"/>
          </p:nvPr>
        </p:nvSpPr>
        <p:spPr>
          <a:xfrm>
            <a:off x="309716" y="2367116"/>
            <a:ext cx="612347" cy="282129"/>
          </a:xfrm>
        </p:spPr>
        <p:txBody>
          <a:bodyPr wrap="none">
            <a:spAutoFit/>
          </a:bodyPr>
          <a:lstStyle/>
          <a:p>
            <a:pPr marL="0" indent="0"/>
            <a:r>
              <a:rPr lang="el-GR" sz="1800" b="1" dirty="0" smtClean="0">
                <a:solidFill>
                  <a:srgbClr val="FF0000"/>
                </a:solidFill>
              </a:rPr>
              <a:t>ΛΥΣΗ</a:t>
            </a:r>
          </a:p>
        </p:txBody>
      </p:sp>
      <p:sp>
        <p:nvSpPr>
          <p:cNvPr id="7" name="Rectangle 6"/>
          <p:cNvSpPr/>
          <p:nvPr/>
        </p:nvSpPr>
        <p:spPr>
          <a:xfrm>
            <a:off x="240173" y="564027"/>
            <a:ext cx="8657304" cy="1754326"/>
          </a:xfrm>
          <a:prstGeom prst="rect">
            <a:avLst/>
          </a:prstGeom>
        </p:spPr>
        <p:txBody>
          <a:bodyPr wrap="square">
            <a:spAutoFit/>
          </a:bodyPr>
          <a:lstStyle/>
          <a:p>
            <a:pPr marL="574675">
              <a:tabLst>
                <a:tab pos="457200" algn="l"/>
              </a:tabLst>
            </a:pPr>
            <a:r>
              <a:rPr lang="el-GR" dirty="0" smtClean="0">
                <a:latin typeface="+mn-lt"/>
              </a:rPr>
              <a:t>Δυο σφαιρικοί αγωγοί</a:t>
            </a:r>
            <a:r>
              <a:rPr lang="el-GR" dirty="0" smtClean="0">
                <a:latin typeface="+mn-lt"/>
                <a:sym typeface="Symbol"/>
              </a:rPr>
              <a:t> με ακτίνες </a:t>
            </a:r>
            <a:r>
              <a:rPr lang="en-US" dirty="0" smtClean="0">
                <a:latin typeface="+mn-lt"/>
                <a:sym typeface="Symbol"/>
              </a:rPr>
              <a:t>r</a:t>
            </a:r>
            <a:r>
              <a:rPr lang="en-US" baseline="-25000" dirty="0" smtClean="0">
                <a:latin typeface="+mn-lt"/>
                <a:sym typeface="Symbol"/>
              </a:rPr>
              <a:t>1</a:t>
            </a:r>
            <a:r>
              <a:rPr lang="en-US" dirty="0" smtClean="0">
                <a:latin typeface="+mn-lt"/>
                <a:sym typeface="Symbol"/>
              </a:rPr>
              <a:t> </a:t>
            </a:r>
            <a:r>
              <a:rPr lang="el-GR" dirty="0" smtClean="0">
                <a:latin typeface="+mn-lt"/>
                <a:sym typeface="Symbol"/>
              </a:rPr>
              <a:t>και</a:t>
            </a:r>
            <a:r>
              <a:rPr lang="en-US" dirty="0" smtClean="0">
                <a:latin typeface="+mn-lt"/>
                <a:sym typeface="Symbol"/>
              </a:rPr>
              <a:t> r</a:t>
            </a:r>
            <a:r>
              <a:rPr lang="en-US" baseline="-25000" dirty="0" smtClean="0">
                <a:latin typeface="+mn-lt"/>
                <a:sym typeface="Symbol"/>
              </a:rPr>
              <a:t>2</a:t>
            </a:r>
            <a:r>
              <a:rPr lang="en-US" dirty="0" smtClean="0">
                <a:latin typeface="+mn-lt"/>
                <a:sym typeface="Symbol"/>
              </a:rPr>
              <a:t> </a:t>
            </a:r>
            <a:r>
              <a:rPr lang="el-GR" dirty="0" smtClean="0">
                <a:latin typeface="+mn-lt"/>
                <a:sym typeface="Symbol"/>
              </a:rPr>
              <a:t>απέχουν μεταξύ τους απόσταση η οποία είναι πολύ μεγαλύτεροι από την ακτίνα κάθε σφαίρας. Οι σφαίρες συνδέονται με ένα αγώγιμο σύρμα (Εικ. Η3.20). Τα φορτία των σφαιρών, οι οποίες βρίσκονται σε ισορροπία, είναι </a:t>
            </a:r>
            <a:r>
              <a:rPr lang="en-US" dirty="0" smtClean="0">
                <a:latin typeface="+mn-lt"/>
                <a:sym typeface="Symbol"/>
              </a:rPr>
              <a:t>q</a:t>
            </a:r>
            <a:r>
              <a:rPr lang="en-US" baseline="-25000" dirty="0" smtClean="0">
                <a:latin typeface="+mn-lt"/>
                <a:sym typeface="Symbol"/>
              </a:rPr>
              <a:t>1</a:t>
            </a:r>
            <a:r>
              <a:rPr lang="en-US" dirty="0" smtClean="0">
                <a:latin typeface="+mn-lt"/>
                <a:sym typeface="Symbol"/>
              </a:rPr>
              <a:t> </a:t>
            </a:r>
            <a:r>
              <a:rPr lang="el-GR" dirty="0" smtClean="0">
                <a:latin typeface="+mn-lt"/>
                <a:sym typeface="Symbol"/>
              </a:rPr>
              <a:t>και </a:t>
            </a:r>
            <a:r>
              <a:rPr lang="en-US" dirty="0" smtClean="0">
                <a:latin typeface="+mn-lt"/>
                <a:sym typeface="Symbol"/>
              </a:rPr>
              <a:t>q</a:t>
            </a:r>
            <a:r>
              <a:rPr lang="en-US" baseline="-25000" dirty="0" smtClean="0">
                <a:latin typeface="+mn-lt"/>
                <a:sym typeface="Symbol"/>
              </a:rPr>
              <a:t>2</a:t>
            </a:r>
            <a:r>
              <a:rPr lang="el-GR" dirty="0" smtClean="0">
                <a:latin typeface="+mn-lt"/>
                <a:sym typeface="Symbol"/>
              </a:rPr>
              <a:t>, αντίστοιχα, και είναι κατανεμημένα ομοιόμορφα. Βρείτε </a:t>
            </a:r>
            <a:r>
              <a:rPr lang="el-GR" smtClean="0">
                <a:latin typeface="+mn-lt"/>
                <a:sym typeface="Symbol"/>
              </a:rPr>
              <a:t>τον λόγο </a:t>
            </a:r>
            <a:r>
              <a:rPr lang="el-GR" dirty="0" smtClean="0">
                <a:latin typeface="+mn-lt"/>
                <a:sym typeface="Symbol"/>
              </a:rPr>
              <a:t>των μετρών των ηλεκτρικών πεδίων στην επιφάνεια κάθε σφαίρας.</a:t>
            </a:r>
            <a:endParaRPr lang="el-GR" i="1" dirty="0">
              <a:latin typeface="+mn-lt"/>
            </a:endParaRPr>
          </a:p>
        </p:txBody>
      </p:sp>
      <p:sp>
        <p:nvSpPr>
          <p:cNvPr id="6" name="Rectangle 3"/>
          <p:cNvSpPr txBox="1">
            <a:spLocks noChangeArrowheads="1"/>
          </p:cNvSpPr>
          <p:nvPr/>
        </p:nvSpPr>
        <p:spPr bwMode="auto">
          <a:xfrm>
            <a:off x="6682250" y="2429853"/>
            <a:ext cx="127759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l-GR" sz="1600" b="1" kern="0" dirty="0" smtClean="0">
                <a:solidFill>
                  <a:schemeClr val="tx1">
                    <a:lumMod val="65000"/>
                    <a:lumOff val="35000"/>
                  </a:schemeClr>
                </a:solidFill>
                <a:latin typeface="+mn-lt"/>
              </a:rPr>
              <a:t>Εικόνα Η3.20</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mn-lt"/>
              <a:ea typeface="Arial Unicode MS" pitchFamily="34" charset="-128"/>
              <a:cs typeface="Arial Unicode MS" pitchFamily="34" charset="-128"/>
            </a:endParaRPr>
          </a:p>
        </p:txBody>
      </p:sp>
      <p:sp>
        <p:nvSpPr>
          <p:cNvPr id="13" name="Rectangle 3"/>
          <p:cNvSpPr txBox="1">
            <a:spLocks noChangeArrowheads="1"/>
          </p:cNvSpPr>
          <p:nvPr/>
        </p:nvSpPr>
        <p:spPr bwMode="auto">
          <a:xfrm>
            <a:off x="294968" y="2677896"/>
            <a:ext cx="5545394"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eaLnBrk="0" hangingPunct="0">
              <a:spcBef>
                <a:spcPts val="1200"/>
              </a:spcBef>
            </a:pPr>
            <a:r>
              <a:rPr lang="el-GR" kern="0" dirty="0" smtClean="0">
                <a:solidFill>
                  <a:srgbClr val="000000"/>
                </a:solidFill>
                <a:latin typeface="+mn-lt"/>
              </a:rPr>
              <a:t>Εφόσον οι δύο σφαίρες συνδέονται, τα δυναμικά στις επιφάνειές τους είναι ίσα.</a:t>
            </a:r>
            <a:endParaRPr lang="el-GR" kern="0" dirty="0" smtClean="0">
              <a:solidFill>
                <a:srgbClr val="000000"/>
              </a:solidFill>
              <a:latin typeface="+mn-lt"/>
              <a:cs typeface="Times New Roman" pitchFamily="18" charset="0"/>
            </a:endParaRPr>
          </a:p>
        </p:txBody>
      </p:sp>
      <p:sp>
        <p:nvSpPr>
          <p:cNvPr id="15" name="Rectangle 3"/>
          <p:cNvSpPr txBox="1">
            <a:spLocks noChangeArrowheads="1"/>
          </p:cNvSpPr>
          <p:nvPr/>
        </p:nvSpPr>
        <p:spPr bwMode="auto">
          <a:xfrm>
            <a:off x="353959" y="4772010"/>
            <a:ext cx="5383161" cy="1656864"/>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eaLnBrk="0" hangingPunct="0">
              <a:lnSpc>
                <a:spcPts val="2200"/>
              </a:lnSpc>
              <a:spcBef>
                <a:spcPct val="50000"/>
              </a:spcBef>
            </a:pPr>
            <a:r>
              <a:rPr kumimoji="0" lang="el-GR" b="0" i="0" u="none" strike="noStrike" kern="0" cap="none" spc="0" noProof="0" dirty="0" smtClean="0">
                <a:ln>
                  <a:noFill/>
                </a:ln>
                <a:solidFill>
                  <a:srgbClr val="000000"/>
                </a:solidFill>
                <a:effectLst/>
                <a:uLnTx/>
                <a:uFillTx/>
                <a:latin typeface="+mn-lt"/>
              </a:rPr>
              <a:t>Τα μέτρα των ηλεκτρικών πεδίων στις επιφάνειες  των δύο σφαιρών είναι</a:t>
            </a:r>
            <a:endParaRPr kumimoji="0" lang="en-US" b="0" i="0" u="none" strike="noStrike" kern="0" cap="none" spc="0" noProof="0" dirty="0" smtClean="0">
              <a:ln>
                <a:noFill/>
              </a:ln>
              <a:solidFill>
                <a:srgbClr val="000000"/>
              </a:solidFill>
              <a:effectLst/>
              <a:uLnTx/>
              <a:uFillTx/>
              <a:latin typeface="+mn-lt"/>
            </a:endParaRPr>
          </a:p>
          <a:p>
            <a:pPr lvl="0" eaLnBrk="0" hangingPunct="0">
              <a:spcBef>
                <a:spcPts val="1800"/>
              </a:spcBef>
            </a:pPr>
            <a:r>
              <a:rPr lang="el-GR" kern="0" dirty="0" smtClean="0">
                <a:solidFill>
                  <a:srgbClr val="000000"/>
                </a:solidFill>
                <a:latin typeface="+mn-lt"/>
              </a:rPr>
              <a:t>                                 και</a:t>
            </a:r>
          </a:p>
          <a:p>
            <a:pPr lvl="0" eaLnBrk="0" hangingPunct="0">
              <a:spcBef>
                <a:spcPts val="2400"/>
              </a:spcBef>
            </a:pPr>
            <a:r>
              <a:rPr lang="el-GR" kern="0" dirty="0" smtClean="0">
                <a:solidFill>
                  <a:srgbClr val="000000"/>
                </a:solidFill>
                <a:latin typeface="+mn-lt"/>
              </a:rPr>
              <a:t>Υπολογίζουμε τον λόγο Ε</a:t>
            </a:r>
            <a:r>
              <a:rPr lang="el-GR" kern="0" baseline="-25000" dirty="0" smtClean="0">
                <a:solidFill>
                  <a:srgbClr val="000000"/>
                </a:solidFill>
                <a:latin typeface="+mn-lt"/>
              </a:rPr>
              <a:t>1</a:t>
            </a:r>
            <a:r>
              <a:rPr lang="el-GR" kern="0" dirty="0" smtClean="0">
                <a:solidFill>
                  <a:srgbClr val="000000"/>
                </a:solidFill>
                <a:latin typeface="+mn-lt"/>
              </a:rPr>
              <a:t>/Ε</a:t>
            </a:r>
            <a:r>
              <a:rPr lang="el-GR" kern="0" baseline="-25000" dirty="0" smtClean="0">
                <a:solidFill>
                  <a:srgbClr val="000000"/>
                </a:solidFill>
                <a:latin typeface="+mn-lt"/>
              </a:rPr>
              <a:t>2</a:t>
            </a:r>
            <a:r>
              <a:rPr lang="el-GR" kern="0" dirty="0" smtClean="0">
                <a:solidFill>
                  <a:srgbClr val="000000"/>
                </a:solidFill>
                <a:latin typeface="+mn-lt"/>
              </a:rPr>
              <a:t> των δύο πεδίων</a:t>
            </a:r>
          </a:p>
        </p:txBody>
      </p:sp>
      <p:sp>
        <p:nvSpPr>
          <p:cNvPr id="11" name="Oval 10"/>
          <p:cNvSpPr/>
          <p:nvPr/>
        </p:nvSpPr>
        <p:spPr bwMode="auto">
          <a:xfrm>
            <a:off x="6673645" y="2880795"/>
            <a:ext cx="1371600" cy="1371600"/>
          </a:xfrm>
          <a:prstGeom prst="ellipse">
            <a:avLst/>
          </a:prstGeom>
          <a:gradFill flip="none" rotWithShape="1">
            <a:gsLst>
              <a:gs pos="56000">
                <a:schemeClr val="accent3">
                  <a:lumMod val="65000"/>
                </a:schemeClr>
              </a:gs>
              <a:gs pos="62000">
                <a:schemeClr val="accent3">
                  <a:lumMod val="65000"/>
                </a:schemeClr>
              </a:gs>
              <a:gs pos="20000">
                <a:schemeClr val="accent1">
                  <a:tint val="23500"/>
                  <a:satMod val="160000"/>
                </a:schemeClr>
              </a:gs>
            </a:gsLst>
            <a:path path="circle">
              <a:fillToRect r="100000" b="100000"/>
            </a:path>
            <a:tileRect l="-100000" t="-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23" name="Straight Arrow Connector 22"/>
          <p:cNvCxnSpPr>
            <a:endCxn id="11" idx="7"/>
          </p:cNvCxnSpPr>
          <p:nvPr/>
        </p:nvCxnSpPr>
        <p:spPr bwMode="auto">
          <a:xfrm flipV="1">
            <a:off x="7359445" y="3081661"/>
            <a:ext cx="484934" cy="484934"/>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24" name="TextBox 23"/>
          <p:cNvSpPr txBox="1"/>
          <p:nvPr/>
        </p:nvSpPr>
        <p:spPr>
          <a:xfrm>
            <a:off x="7635360" y="3320374"/>
            <a:ext cx="149080" cy="246221"/>
          </a:xfrm>
          <a:prstGeom prst="rect">
            <a:avLst/>
          </a:prstGeom>
          <a:noFill/>
        </p:spPr>
        <p:txBody>
          <a:bodyPr wrap="none" lIns="0" tIns="0" rIns="0" bIns="0" rtlCol="0">
            <a:spAutoFit/>
          </a:bodyPr>
          <a:lstStyle/>
          <a:p>
            <a:r>
              <a:rPr lang="en-US" sz="1600" i="1" dirty="0" smtClean="0">
                <a:latin typeface="Times New Roman" pitchFamily="18" charset="0"/>
                <a:cs typeface="Times New Roman" pitchFamily="18" charset="0"/>
                <a:sym typeface="Symbol"/>
              </a:rPr>
              <a:t>r</a:t>
            </a:r>
            <a:r>
              <a:rPr lang="en-US" sz="1600" baseline="-25000" dirty="0" smtClean="0">
                <a:latin typeface="Times New Roman" pitchFamily="18" charset="0"/>
                <a:cs typeface="Times New Roman" pitchFamily="18" charset="0"/>
                <a:sym typeface="Symbol"/>
              </a:rPr>
              <a:t>1</a:t>
            </a:r>
            <a:endParaRPr lang="el-GR" sz="1600" i="1" dirty="0">
              <a:latin typeface="Times New Roman" pitchFamily="18" charset="0"/>
              <a:cs typeface="Times New Roman" pitchFamily="18" charset="0"/>
            </a:endParaRPr>
          </a:p>
        </p:txBody>
      </p:sp>
      <p:sp>
        <p:nvSpPr>
          <p:cNvPr id="25" name="Oval 24"/>
          <p:cNvSpPr/>
          <p:nvPr/>
        </p:nvSpPr>
        <p:spPr bwMode="auto">
          <a:xfrm>
            <a:off x="6944983" y="4654827"/>
            <a:ext cx="822960" cy="822960"/>
          </a:xfrm>
          <a:prstGeom prst="ellipse">
            <a:avLst/>
          </a:prstGeom>
          <a:gradFill flip="none" rotWithShape="1">
            <a:gsLst>
              <a:gs pos="71000">
                <a:schemeClr val="accent5">
                  <a:lumMod val="75000"/>
                </a:schemeClr>
              </a:gs>
              <a:gs pos="58000">
                <a:schemeClr val="accent3">
                  <a:lumMod val="50000"/>
                </a:schemeClr>
              </a:gs>
              <a:gs pos="20000">
                <a:schemeClr val="accent1">
                  <a:tint val="23500"/>
                  <a:satMod val="160000"/>
                </a:schemeClr>
              </a:gs>
            </a:gsLst>
            <a:path path="circle">
              <a:fillToRect r="100000" b="100000"/>
            </a:path>
            <a:tileRect l="-100000" t="-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26" name="Straight Arrow Connector 25"/>
          <p:cNvCxnSpPr>
            <a:cxnSpLocks noChangeAspect="1"/>
            <a:endCxn id="25" idx="7"/>
          </p:cNvCxnSpPr>
          <p:nvPr/>
        </p:nvCxnSpPr>
        <p:spPr bwMode="auto">
          <a:xfrm flipV="1">
            <a:off x="7356463" y="4775347"/>
            <a:ext cx="290960" cy="290961"/>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30" name="TextBox 29"/>
          <p:cNvSpPr txBox="1"/>
          <p:nvPr/>
        </p:nvSpPr>
        <p:spPr>
          <a:xfrm>
            <a:off x="7489195" y="4893826"/>
            <a:ext cx="149080" cy="246221"/>
          </a:xfrm>
          <a:prstGeom prst="rect">
            <a:avLst/>
          </a:prstGeom>
          <a:noFill/>
        </p:spPr>
        <p:txBody>
          <a:bodyPr wrap="none" lIns="0" tIns="0" rIns="0" bIns="0" rtlCol="0">
            <a:spAutoFit/>
          </a:bodyPr>
          <a:lstStyle/>
          <a:p>
            <a:r>
              <a:rPr lang="en-US" sz="1600" i="1" dirty="0" smtClean="0">
                <a:latin typeface="Times New Roman" pitchFamily="18" charset="0"/>
                <a:cs typeface="Times New Roman" pitchFamily="18" charset="0"/>
                <a:sym typeface="Symbol"/>
              </a:rPr>
              <a:t>r</a:t>
            </a:r>
            <a:r>
              <a:rPr lang="en-US" sz="1600" baseline="-25000" dirty="0" smtClean="0">
                <a:latin typeface="Times New Roman" pitchFamily="18" charset="0"/>
                <a:cs typeface="Times New Roman" pitchFamily="18" charset="0"/>
                <a:sym typeface="Symbol"/>
              </a:rPr>
              <a:t>2</a:t>
            </a:r>
            <a:endParaRPr lang="el-GR" sz="1600" i="1" dirty="0">
              <a:latin typeface="Times New Roman" pitchFamily="18" charset="0"/>
              <a:cs typeface="Times New Roman" pitchFamily="18" charset="0"/>
            </a:endParaRPr>
          </a:p>
        </p:txBody>
      </p:sp>
      <p:cxnSp>
        <p:nvCxnSpPr>
          <p:cNvPr id="32" name="Straight Connector 31"/>
          <p:cNvCxnSpPr>
            <a:stCxn id="11" idx="4"/>
            <a:endCxn id="25" idx="0"/>
          </p:cNvCxnSpPr>
          <p:nvPr/>
        </p:nvCxnSpPr>
        <p:spPr bwMode="auto">
          <a:xfrm flipH="1">
            <a:off x="7356463" y="4252395"/>
            <a:ext cx="2982" cy="402432"/>
          </a:xfrm>
          <a:prstGeom prst="line">
            <a:avLst/>
          </a:prstGeom>
          <a:solidFill>
            <a:schemeClr val="accent1"/>
          </a:solidFill>
          <a:ln w="28575" cap="flat" cmpd="sng" algn="ctr">
            <a:solidFill>
              <a:schemeClr val="accent4">
                <a:lumMod val="75000"/>
                <a:lumOff val="25000"/>
              </a:schemeClr>
            </a:solidFill>
            <a:prstDash val="solid"/>
            <a:round/>
            <a:headEnd type="none" w="med" len="med"/>
            <a:tailEnd type="none" w="med" len="med"/>
          </a:ln>
          <a:effectLst/>
        </p:spPr>
      </p:cxnSp>
      <p:graphicFrame>
        <p:nvGraphicFramePr>
          <p:cNvPr id="94211" name="Object 4"/>
          <p:cNvGraphicFramePr>
            <a:graphicFrameLocks noChangeAspect="1"/>
          </p:cNvGraphicFramePr>
          <p:nvPr/>
        </p:nvGraphicFramePr>
        <p:xfrm>
          <a:off x="1857067" y="3295190"/>
          <a:ext cx="1916113" cy="673100"/>
        </p:xfrm>
        <a:graphic>
          <a:graphicData uri="http://schemas.openxmlformats.org/presentationml/2006/ole">
            <p:oleObj spid="_x0000_s94211" name="Equation" r:id="rId3" imgW="1155600" imgH="406080" progId="Equation.3">
              <p:embed/>
            </p:oleObj>
          </a:graphicData>
        </a:graphic>
      </p:graphicFrame>
      <p:graphicFrame>
        <p:nvGraphicFramePr>
          <p:cNvPr id="94212" name="Object 4"/>
          <p:cNvGraphicFramePr>
            <a:graphicFrameLocks noChangeAspect="1"/>
          </p:cNvGraphicFramePr>
          <p:nvPr/>
        </p:nvGraphicFramePr>
        <p:xfrm>
          <a:off x="2482184" y="3960207"/>
          <a:ext cx="862012" cy="673100"/>
        </p:xfrm>
        <a:graphic>
          <a:graphicData uri="http://schemas.openxmlformats.org/presentationml/2006/ole">
            <p:oleObj spid="_x0000_s94212" name="Equation" r:id="rId4" imgW="520560" imgH="406080" progId="Equation.3">
              <p:embed/>
            </p:oleObj>
          </a:graphicData>
        </a:graphic>
      </p:graphicFrame>
      <p:graphicFrame>
        <p:nvGraphicFramePr>
          <p:cNvPr id="94213" name="Object 4"/>
          <p:cNvGraphicFramePr>
            <a:graphicFrameLocks noChangeAspect="1"/>
          </p:cNvGraphicFramePr>
          <p:nvPr/>
        </p:nvGraphicFramePr>
        <p:xfrm>
          <a:off x="987425" y="5384134"/>
          <a:ext cx="1136650" cy="673100"/>
        </p:xfrm>
        <a:graphic>
          <a:graphicData uri="http://schemas.openxmlformats.org/presentationml/2006/ole">
            <p:oleObj spid="_x0000_s94213" name="Equation" r:id="rId5" imgW="685800" imgH="406080" progId="Equation.3">
              <p:embed/>
            </p:oleObj>
          </a:graphicData>
        </a:graphic>
      </p:graphicFrame>
      <p:graphicFrame>
        <p:nvGraphicFramePr>
          <p:cNvPr id="94214" name="Object 4"/>
          <p:cNvGraphicFramePr>
            <a:graphicFrameLocks noChangeAspect="1"/>
          </p:cNvGraphicFramePr>
          <p:nvPr/>
        </p:nvGraphicFramePr>
        <p:xfrm>
          <a:off x="3059113" y="5379371"/>
          <a:ext cx="1200150" cy="673100"/>
        </p:xfrm>
        <a:graphic>
          <a:graphicData uri="http://schemas.openxmlformats.org/presentationml/2006/ole">
            <p:oleObj spid="_x0000_s94214" name="Equation" r:id="rId6" imgW="723600" imgH="406080" progId="Equation.3">
              <p:embed/>
            </p:oleObj>
          </a:graphicData>
        </a:graphic>
      </p:graphicFrame>
      <p:sp>
        <p:nvSpPr>
          <p:cNvPr id="35" name="TextBox 34"/>
          <p:cNvSpPr txBox="1"/>
          <p:nvPr/>
        </p:nvSpPr>
        <p:spPr>
          <a:xfrm>
            <a:off x="3480620" y="4099997"/>
            <a:ext cx="466794" cy="369332"/>
          </a:xfrm>
          <a:prstGeom prst="rect">
            <a:avLst/>
          </a:prstGeom>
          <a:noFill/>
        </p:spPr>
        <p:txBody>
          <a:bodyPr wrap="none" rtlCol="0">
            <a:spAutoFit/>
          </a:bodyPr>
          <a:lstStyle/>
          <a:p>
            <a:r>
              <a:rPr lang="el-GR" dirty="0" smtClean="0"/>
              <a:t>(1)</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blinds(horizontal)">
                                      <p:cBhvr>
                                        <p:cTn id="7" dur="500"/>
                                        <p:tgtEl>
                                          <p:spTgt spid="27651">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blinds(horizontal)">
                                      <p:cBhvr>
                                        <p:cTn id="11" dur="500"/>
                                        <p:tgtEl>
                                          <p:spTgt spid="13">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94211"/>
                                        </p:tgtEl>
                                        <p:attrNameLst>
                                          <p:attrName>style.visibility</p:attrName>
                                        </p:attrNameLst>
                                      </p:cBhvr>
                                      <p:to>
                                        <p:strVal val="visible"/>
                                      </p:to>
                                    </p:set>
                                    <p:animEffect transition="in" filter="blinds(horizontal)">
                                      <p:cBhvr>
                                        <p:cTn id="15" dur="500"/>
                                        <p:tgtEl>
                                          <p:spTgt spid="942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94212"/>
                                        </p:tgtEl>
                                        <p:attrNameLst>
                                          <p:attrName>style.visibility</p:attrName>
                                        </p:attrNameLst>
                                      </p:cBhvr>
                                      <p:to>
                                        <p:strVal val="visible"/>
                                      </p:to>
                                    </p:set>
                                    <p:animEffect transition="in" filter="blinds(horizontal)">
                                      <p:cBhvr>
                                        <p:cTn id="20" dur="500"/>
                                        <p:tgtEl>
                                          <p:spTgt spid="9421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blinds(horizontal)">
                                      <p:cBhvr>
                                        <p:cTn id="23" dur="50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blinds(horizontal)">
                                      <p:cBhvr>
                                        <p:cTn id="28" dur="500"/>
                                        <p:tgtEl>
                                          <p:spTgt spid="15">
                                            <p:txEl>
                                              <p:pRg st="0" end="0"/>
                                            </p:txEl>
                                          </p:spTgt>
                                        </p:tgtEl>
                                      </p:cBhvr>
                                    </p:animEffect>
                                  </p:childTnLst>
                                </p:cTn>
                              </p:par>
                            </p:childTnLst>
                          </p:cTn>
                        </p:par>
                        <p:par>
                          <p:cTn id="29" fill="hold">
                            <p:stCondLst>
                              <p:cond delay="500"/>
                            </p:stCondLst>
                            <p:childTnLst>
                              <p:par>
                                <p:cTn id="30" presetID="3" presetClass="entr" presetSubtype="10" fill="hold" nodeType="afterEffect">
                                  <p:stCondLst>
                                    <p:cond delay="0"/>
                                  </p:stCondLst>
                                  <p:childTnLst>
                                    <p:set>
                                      <p:cBhvr>
                                        <p:cTn id="31" dur="1" fill="hold">
                                          <p:stCondLst>
                                            <p:cond delay="0"/>
                                          </p:stCondLst>
                                        </p:cTn>
                                        <p:tgtEl>
                                          <p:spTgt spid="94213"/>
                                        </p:tgtEl>
                                        <p:attrNameLst>
                                          <p:attrName>style.visibility</p:attrName>
                                        </p:attrNameLst>
                                      </p:cBhvr>
                                      <p:to>
                                        <p:strVal val="visible"/>
                                      </p:to>
                                    </p:set>
                                    <p:animEffect transition="in" filter="blinds(horizontal)">
                                      <p:cBhvr>
                                        <p:cTn id="32" dur="500"/>
                                        <p:tgtEl>
                                          <p:spTgt spid="942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blinds(horizontal)">
                                      <p:cBhvr>
                                        <p:cTn id="37" dur="500"/>
                                        <p:tgtEl>
                                          <p:spTgt spid="15">
                                            <p:txEl>
                                              <p:pRg st="1" end="1"/>
                                            </p:txEl>
                                          </p:spTgt>
                                        </p:tgtEl>
                                      </p:cBhvr>
                                    </p:animEffect>
                                  </p:childTnLst>
                                </p:cTn>
                              </p:par>
                            </p:childTnLst>
                          </p:cTn>
                        </p:par>
                        <p:par>
                          <p:cTn id="38" fill="hold">
                            <p:stCondLst>
                              <p:cond delay="500"/>
                            </p:stCondLst>
                            <p:childTnLst>
                              <p:par>
                                <p:cTn id="39" presetID="3" presetClass="entr" presetSubtype="10" fill="hold" nodeType="afterEffect">
                                  <p:stCondLst>
                                    <p:cond delay="0"/>
                                  </p:stCondLst>
                                  <p:childTnLst>
                                    <p:set>
                                      <p:cBhvr>
                                        <p:cTn id="40" dur="1" fill="hold">
                                          <p:stCondLst>
                                            <p:cond delay="0"/>
                                          </p:stCondLst>
                                        </p:cTn>
                                        <p:tgtEl>
                                          <p:spTgt spid="94214"/>
                                        </p:tgtEl>
                                        <p:attrNameLst>
                                          <p:attrName>style.visibility</p:attrName>
                                        </p:attrNameLst>
                                      </p:cBhvr>
                                      <p:to>
                                        <p:strVal val="visible"/>
                                      </p:to>
                                    </p:set>
                                    <p:animEffect transition="in" filter="blinds(horizontal)">
                                      <p:cBhvr>
                                        <p:cTn id="41" dur="500"/>
                                        <p:tgtEl>
                                          <p:spTgt spid="94214"/>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5">
                                            <p:txEl>
                                              <p:pRg st="2" end="2"/>
                                            </p:txEl>
                                          </p:spTgt>
                                        </p:tgtEl>
                                        <p:attrNameLst>
                                          <p:attrName>style.visibility</p:attrName>
                                        </p:attrNameLst>
                                      </p:cBhvr>
                                      <p:to>
                                        <p:strVal val="visible"/>
                                      </p:to>
                                    </p:set>
                                    <p:animEffect transition="in" filter="blinds(horizontal)">
                                      <p:cBhvr>
                                        <p:cTn id="46"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P spid="13" grpId="0" build="allAtOnce"/>
      <p:bldP spid="15" grpId="0" uiExpand="1" build="allAtOnce"/>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en-US" smtClean="0">
                <a:solidFill>
                  <a:srgbClr val="0D3857"/>
                </a:solidFill>
              </a:rPr>
              <a:t>Ηλεκτρική δυναμική ενέργεια</a:t>
            </a:r>
          </a:p>
        </p:txBody>
      </p:sp>
      <p:sp>
        <p:nvSpPr>
          <p:cNvPr id="1029" name="Rectangle 3"/>
          <p:cNvSpPr>
            <a:spLocks noGrp="1" noChangeArrowheads="1"/>
          </p:cNvSpPr>
          <p:nvPr>
            <p:ph idx="1"/>
          </p:nvPr>
        </p:nvSpPr>
        <p:spPr>
          <a:xfrm>
            <a:off x="457200" y="1514168"/>
            <a:ext cx="4513006" cy="3801041"/>
          </a:xfrm>
        </p:spPr>
        <p:txBody>
          <a:bodyPr>
            <a:spAutoFit/>
          </a:bodyPr>
          <a:lstStyle/>
          <a:p>
            <a:pPr marL="0" indent="0">
              <a:lnSpc>
                <a:spcPct val="150000"/>
              </a:lnSpc>
              <a:spcBef>
                <a:spcPts val="1800"/>
              </a:spcBef>
            </a:pPr>
            <a:r>
              <a:rPr lang="el-GR" dirty="0" smtClean="0">
                <a:solidFill>
                  <a:srgbClr val="000000"/>
                </a:solidFill>
              </a:rPr>
              <a:t>Όταν</a:t>
            </a:r>
            <a:r>
              <a:rPr lang="en-US" dirty="0" smtClean="0">
                <a:solidFill>
                  <a:srgbClr val="000000"/>
                </a:solidFill>
              </a:rPr>
              <a:t> </a:t>
            </a:r>
            <a:r>
              <a:rPr lang="en-US" dirty="0" err="1" smtClean="0">
                <a:solidFill>
                  <a:srgbClr val="000000"/>
                </a:solidFill>
              </a:rPr>
              <a:t>ένα</a:t>
            </a:r>
            <a:r>
              <a:rPr lang="en-US" dirty="0" smtClean="0">
                <a:solidFill>
                  <a:srgbClr val="000000"/>
                </a:solidFill>
              </a:rPr>
              <a:t> </a:t>
            </a:r>
            <a:r>
              <a:rPr lang="en-US" dirty="0" err="1" smtClean="0">
                <a:solidFill>
                  <a:srgbClr val="000000"/>
                </a:solidFill>
              </a:rPr>
              <a:t>φορτίο</a:t>
            </a:r>
            <a:r>
              <a:rPr lang="en-US" dirty="0" smtClean="0">
                <a:solidFill>
                  <a:srgbClr val="000000"/>
                </a:solidFill>
              </a:rPr>
              <a:t> q </a:t>
            </a:r>
            <a:r>
              <a:rPr lang="el-GR" dirty="0" smtClean="0">
                <a:solidFill>
                  <a:srgbClr val="000000"/>
                </a:solidFill>
              </a:rPr>
              <a:t>βρεθεί </a:t>
            </a:r>
            <a:r>
              <a:rPr lang="en-US" dirty="0" err="1" smtClean="0">
                <a:solidFill>
                  <a:srgbClr val="000000"/>
                </a:solidFill>
              </a:rPr>
              <a:t>μέσα</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l-GR" dirty="0" smtClean="0">
                <a:solidFill>
                  <a:srgbClr val="000000"/>
                </a:solidFill>
              </a:rPr>
              <a:t>ένα </a:t>
            </a:r>
            <a:r>
              <a:rPr lang="en-US" dirty="0" err="1" smtClean="0">
                <a:solidFill>
                  <a:srgbClr val="000000"/>
                </a:solidFill>
              </a:rPr>
              <a:t>ηλεκτρικό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l-GR" dirty="0" smtClean="0">
                <a:solidFill>
                  <a:srgbClr val="000000"/>
                </a:solidFill>
              </a:rPr>
              <a:t>δέχεται</a:t>
            </a:r>
            <a:r>
              <a:rPr lang="en-US" dirty="0" smtClean="0">
                <a:solidFill>
                  <a:srgbClr val="000000"/>
                </a:solidFill>
              </a:rPr>
              <a:t> </a:t>
            </a:r>
            <a:r>
              <a:rPr lang="el-GR" dirty="0" smtClean="0">
                <a:solidFill>
                  <a:srgbClr val="000000"/>
                </a:solidFill>
              </a:rPr>
              <a:t>μια </a:t>
            </a:r>
            <a:r>
              <a:rPr lang="en-US" dirty="0" err="1" smtClean="0">
                <a:solidFill>
                  <a:srgbClr val="000000"/>
                </a:solidFill>
              </a:rPr>
              <a:t>ηλεκτρική</a:t>
            </a:r>
            <a:r>
              <a:rPr lang="en-US" dirty="0" smtClean="0">
                <a:solidFill>
                  <a:srgbClr val="000000"/>
                </a:solidFill>
              </a:rPr>
              <a:t> </a:t>
            </a:r>
            <a:r>
              <a:rPr lang="en-US" dirty="0" err="1" smtClean="0">
                <a:solidFill>
                  <a:srgbClr val="000000"/>
                </a:solidFill>
              </a:rPr>
              <a:t>δύναμη</a:t>
            </a:r>
            <a:r>
              <a:rPr lang="en-US" sz="1700" b="1" dirty="0" smtClean="0">
                <a:solidFill>
                  <a:srgbClr val="000000"/>
                </a:solidFill>
              </a:rPr>
              <a:t> </a:t>
            </a:r>
          </a:p>
          <a:p>
            <a:pPr marL="0" indent="0">
              <a:lnSpc>
                <a:spcPct val="150000"/>
              </a:lnSpc>
              <a:spcBef>
                <a:spcPts val="3000"/>
              </a:spcBef>
            </a:pPr>
            <a:r>
              <a:rPr lang="el-GR" dirty="0" smtClean="0">
                <a:solidFill>
                  <a:srgbClr val="000000"/>
                </a:solidFill>
              </a:rPr>
              <a:t>Αν</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φορτίο</a:t>
            </a:r>
            <a:r>
              <a:rPr lang="en-US" dirty="0" smtClean="0">
                <a:solidFill>
                  <a:srgbClr val="000000"/>
                </a:solidFill>
              </a:rPr>
              <a:t> q </a:t>
            </a:r>
            <a:r>
              <a:rPr lang="en-US" dirty="0" err="1" smtClean="0">
                <a:solidFill>
                  <a:srgbClr val="000000"/>
                </a:solidFill>
              </a:rPr>
              <a:t>μετακινείται</a:t>
            </a:r>
            <a:r>
              <a:rPr lang="en-US" dirty="0" smtClean="0">
                <a:solidFill>
                  <a:srgbClr val="000000"/>
                </a:solidFill>
              </a:rPr>
              <a:t> </a:t>
            </a:r>
            <a:r>
              <a:rPr lang="en-US" dirty="0" err="1" smtClean="0">
                <a:solidFill>
                  <a:srgbClr val="000000"/>
                </a:solidFill>
              </a:rPr>
              <a:t>μέσα</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l-GR" dirty="0" smtClean="0">
                <a:solidFill>
                  <a:srgbClr val="000000"/>
                </a:solidFill>
              </a:rPr>
              <a:t>τ</a:t>
            </a:r>
            <a:r>
              <a:rPr lang="en-US" dirty="0" smtClean="0">
                <a:solidFill>
                  <a:srgbClr val="000000"/>
                </a:solidFill>
              </a:rPr>
              <a:t>ο </a:t>
            </a:r>
            <a:r>
              <a:rPr lang="en-US" dirty="0" err="1" smtClean="0">
                <a:solidFill>
                  <a:srgbClr val="002060"/>
                </a:solidFill>
                <a:effectLst>
                  <a:outerShdw blurRad="38100" dist="38100" dir="2700000" algn="tl">
                    <a:srgbClr val="000000">
                      <a:alpha val="43137"/>
                    </a:srgbClr>
                  </a:outerShdw>
                </a:effectLst>
              </a:rPr>
              <a:t>έργο</a:t>
            </a:r>
            <a:r>
              <a:rPr lang="en-US" dirty="0" smtClean="0">
                <a:solidFill>
                  <a:srgbClr val="000000"/>
                </a:solidFill>
                <a:effectLst>
                  <a:outerShdw blurRad="38100" dist="38100" dir="2700000" algn="tl">
                    <a:srgbClr val="000000">
                      <a:alpha val="43137"/>
                    </a:srgbClr>
                  </a:outerShdw>
                </a:effectLst>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παράγει</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ηλεκτρικ</a:t>
            </a:r>
            <a:r>
              <a:rPr lang="el-GR" dirty="0" smtClean="0">
                <a:solidFill>
                  <a:srgbClr val="000000"/>
                </a:solidFill>
              </a:rPr>
              <a:t>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φορτίο</a:t>
            </a:r>
            <a:r>
              <a:rPr lang="en-US" dirty="0" smtClean="0">
                <a:solidFill>
                  <a:srgbClr val="000000"/>
                </a:solidFill>
              </a:rPr>
              <a:t> </a:t>
            </a:r>
            <a:r>
              <a:rPr lang="en-US" dirty="0" err="1" smtClean="0">
                <a:solidFill>
                  <a:srgbClr val="000000"/>
                </a:solidFill>
              </a:rPr>
              <a:t>είναι</a:t>
            </a:r>
            <a:r>
              <a:rPr lang="el-GR" dirty="0" smtClean="0">
                <a:solidFill>
                  <a:srgbClr val="000000"/>
                </a:solidFill>
              </a:rPr>
              <a:t> </a:t>
            </a:r>
            <a:r>
              <a:rPr lang="en-US" dirty="0" smtClean="0">
                <a:solidFill>
                  <a:srgbClr val="000000"/>
                </a:solidFill>
              </a:rPr>
              <a:t>               </a:t>
            </a:r>
            <a:r>
              <a:rPr lang="el-GR" dirty="0" smtClean="0">
                <a:solidFill>
                  <a:srgbClr val="000000"/>
                </a:solidFill>
              </a:rPr>
              <a:t>ή</a:t>
            </a:r>
            <a:r>
              <a:rPr lang="en-US" dirty="0" smtClean="0">
                <a:solidFill>
                  <a:srgbClr val="000000"/>
                </a:solidFill>
              </a:rPr>
              <a:t>               </a:t>
            </a:r>
            <a:r>
              <a:rPr lang="en-US" sz="3200" baseline="30000" dirty="0" smtClean="0">
                <a:solidFill>
                  <a:srgbClr val="FF0000"/>
                </a:solidFill>
              </a:rPr>
              <a:t>*</a:t>
            </a:r>
          </a:p>
          <a:p>
            <a:pPr marL="236538" indent="0">
              <a:lnSpc>
                <a:spcPct val="100000"/>
              </a:lnSpc>
              <a:spcBef>
                <a:spcPts val="1800"/>
              </a:spcBef>
            </a:pPr>
            <a:r>
              <a:rPr lang="el-GR" dirty="0" smtClean="0">
                <a:solidFill>
                  <a:srgbClr val="000000"/>
                </a:solidFill>
              </a:rPr>
              <a:t>όπου, με        συμβολίζουμε ένα πολύ μικρό (</a:t>
            </a:r>
            <a:r>
              <a:rPr lang="en-US" dirty="0" err="1" smtClean="0">
                <a:solidFill>
                  <a:srgbClr val="000000"/>
                </a:solidFill>
              </a:rPr>
              <a:t>απειροστό</a:t>
            </a:r>
            <a:r>
              <a:rPr lang="el-GR" dirty="0" smtClean="0">
                <a:solidFill>
                  <a:srgbClr val="000000"/>
                </a:solidFill>
              </a:rPr>
              <a:t>)</a:t>
            </a:r>
            <a:r>
              <a:rPr lang="en-US" dirty="0" smtClean="0">
                <a:solidFill>
                  <a:srgbClr val="000000"/>
                </a:solidFill>
              </a:rPr>
              <a:t> </a:t>
            </a:r>
            <a:r>
              <a:rPr lang="en-US" dirty="0" err="1" smtClean="0">
                <a:solidFill>
                  <a:srgbClr val="000000"/>
                </a:solidFill>
              </a:rPr>
              <a:t>διάνυσμα</a:t>
            </a:r>
            <a:r>
              <a:rPr lang="en-US" dirty="0" smtClean="0">
                <a:solidFill>
                  <a:srgbClr val="000000"/>
                </a:solidFill>
              </a:rPr>
              <a:t> </a:t>
            </a:r>
            <a:r>
              <a:rPr lang="en-US" dirty="0" err="1" smtClean="0">
                <a:solidFill>
                  <a:srgbClr val="000000"/>
                </a:solidFill>
              </a:rPr>
              <a:t>μετατόπισης</a:t>
            </a:r>
            <a:r>
              <a:rPr lang="el-GR" dirty="0" smtClean="0">
                <a:solidFill>
                  <a:srgbClr val="000000"/>
                </a:solidFill>
              </a:rPr>
              <a:t>.</a:t>
            </a:r>
          </a:p>
        </p:txBody>
      </p:sp>
      <p:sp>
        <p:nvSpPr>
          <p:cNvPr id="1030"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Η3.1</a:t>
            </a:r>
          </a:p>
        </p:txBody>
      </p:sp>
      <p:graphicFrame>
        <p:nvGraphicFramePr>
          <p:cNvPr id="1032" name="Object 8"/>
          <p:cNvGraphicFramePr>
            <a:graphicFrameLocks noChangeAspect="1"/>
          </p:cNvGraphicFramePr>
          <p:nvPr/>
        </p:nvGraphicFramePr>
        <p:xfrm>
          <a:off x="1393673" y="2259117"/>
          <a:ext cx="898525" cy="492125"/>
        </p:xfrm>
        <a:graphic>
          <a:graphicData uri="http://schemas.openxmlformats.org/presentationml/2006/ole">
            <p:oleObj spid="_x0000_s1032" name="Equation" r:id="rId3" imgW="533160" imgH="291960" progId="Equation.3">
              <p:embed/>
            </p:oleObj>
          </a:graphicData>
        </a:graphic>
      </p:graphicFrame>
      <p:graphicFrame>
        <p:nvGraphicFramePr>
          <p:cNvPr id="1034" name="Object 10"/>
          <p:cNvGraphicFramePr>
            <a:graphicFrameLocks noChangeAspect="1"/>
          </p:cNvGraphicFramePr>
          <p:nvPr/>
        </p:nvGraphicFramePr>
        <p:xfrm>
          <a:off x="1812669" y="3935108"/>
          <a:ext cx="727075" cy="492125"/>
        </p:xfrm>
        <a:graphic>
          <a:graphicData uri="http://schemas.openxmlformats.org/presentationml/2006/ole">
            <p:oleObj spid="_x0000_s1034" name="Equation" r:id="rId4" imgW="431640" imgH="291960" progId="Equation.3">
              <p:embed/>
            </p:oleObj>
          </a:graphicData>
        </a:graphic>
      </p:graphicFrame>
      <p:graphicFrame>
        <p:nvGraphicFramePr>
          <p:cNvPr id="1035" name="Object 11"/>
          <p:cNvGraphicFramePr>
            <a:graphicFrameLocks noChangeAspect="1"/>
          </p:cNvGraphicFramePr>
          <p:nvPr/>
        </p:nvGraphicFramePr>
        <p:xfrm>
          <a:off x="2908605" y="3920968"/>
          <a:ext cx="792163" cy="492125"/>
        </p:xfrm>
        <a:graphic>
          <a:graphicData uri="http://schemas.openxmlformats.org/presentationml/2006/ole">
            <p:oleObj spid="_x0000_s1035" name="Equation" r:id="rId5" imgW="469800" imgH="291960" progId="Equation.3">
              <p:embed/>
            </p:oleObj>
          </a:graphicData>
        </a:graphic>
      </p:graphicFrame>
      <p:cxnSp>
        <p:nvCxnSpPr>
          <p:cNvPr id="14" name="Straight Arrow Connector 13"/>
          <p:cNvCxnSpPr/>
          <p:nvPr/>
        </p:nvCxnSpPr>
        <p:spPr bwMode="auto">
          <a:xfrm>
            <a:off x="5545138" y="2182761"/>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19" name="Straight Arrow Connector 18"/>
          <p:cNvCxnSpPr/>
          <p:nvPr/>
        </p:nvCxnSpPr>
        <p:spPr bwMode="auto">
          <a:xfrm>
            <a:off x="5545138" y="2512142"/>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20" name="Straight Arrow Connector 19"/>
          <p:cNvCxnSpPr/>
          <p:nvPr/>
        </p:nvCxnSpPr>
        <p:spPr bwMode="auto">
          <a:xfrm>
            <a:off x="5545138" y="2851341"/>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21" name="Straight Arrow Connector 20"/>
          <p:cNvCxnSpPr/>
          <p:nvPr/>
        </p:nvCxnSpPr>
        <p:spPr bwMode="auto">
          <a:xfrm>
            <a:off x="5525732" y="3180722"/>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22" name="Straight Arrow Connector 21"/>
          <p:cNvCxnSpPr/>
          <p:nvPr/>
        </p:nvCxnSpPr>
        <p:spPr bwMode="auto">
          <a:xfrm>
            <a:off x="5520816" y="3573993"/>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23" name="Straight Arrow Connector 22"/>
          <p:cNvCxnSpPr/>
          <p:nvPr/>
        </p:nvCxnSpPr>
        <p:spPr bwMode="auto">
          <a:xfrm>
            <a:off x="5540480" y="3903374"/>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sp>
        <p:nvSpPr>
          <p:cNvPr id="24" name="Freeform 23"/>
          <p:cNvSpPr/>
          <p:nvPr/>
        </p:nvSpPr>
        <p:spPr bwMode="auto">
          <a:xfrm>
            <a:off x="5722374" y="2123767"/>
            <a:ext cx="2330246" cy="1696065"/>
          </a:xfrm>
          <a:custGeom>
            <a:avLst/>
            <a:gdLst>
              <a:gd name="connsiteX0" fmla="*/ 0 w 2580968"/>
              <a:gd name="connsiteY0" fmla="*/ 1401097 h 1401097"/>
              <a:gd name="connsiteX1" fmla="*/ 412955 w 2580968"/>
              <a:gd name="connsiteY1" fmla="*/ 722671 h 1401097"/>
              <a:gd name="connsiteX2" fmla="*/ 1327355 w 2580968"/>
              <a:gd name="connsiteY2" fmla="*/ 235974 h 1401097"/>
              <a:gd name="connsiteX3" fmla="*/ 2580968 w 2580968"/>
              <a:gd name="connsiteY3" fmla="*/ 0 h 1401097"/>
              <a:gd name="connsiteX0" fmla="*/ 0 w 2580968"/>
              <a:gd name="connsiteY0" fmla="*/ 1401097 h 1401097"/>
              <a:gd name="connsiteX1" fmla="*/ 575187 w 2580968"/>
              <a:gd name="connsiteY1" fmla="*/ 619432 h 1401097"/>
              <a:gd name="connsiteX2" fmla="*/ 1327355 w 2580968"/>
              <a:gd name="connsiteY2" fmla="*/ 235974 h 1401097"/>
              <a:gd name="connsiteX3" fmla="*/ 2580968 w 2580968"/>
              <a:gd name="connsiteY3" fmla="*/ 0 h 1401097"/>
              <a:gd name="connsiteX0" fmla="*/ 0 w 2580968"/>
              <a:gd name="connsiteY0" fmla="*/ 1401097 h 1401097"/>
              <a:gd name="connsiteX1" fmla="*/ 575187 w 2580968"/>
              <a:gd name="connsiteY1" fmla="*/ 619432 h 1401097"/>
              <a:gd name="connsiteX2" fmla="*/ 1371600 w 2580968"/>
              <a:gd name="connsiteY2" fmla="*/ 147484 h 1401097"/>
              <a:gd name="connsiteX3" fmla="*/ 2580968 w 2580968"/>
              <a:gd name="connsiteY3" fmla="*/ 0 h 1401097"/>
              <a:gd name="connsiteX0" fmla="*/ 0 w 2551472"/>
              <a:gd name="connsiteY0" fmla="*/ 1519084 h 1519084"/>
              <a:gd name="connsiteX1" fmla="*/ 575187 w 2551472"/>
              <a:gd name="connsiteY1" fmla="*/ 737419 h 1519084"/>
              <a:gd name="connsiteX2" fmla="*/ 1371600 w 2551472"/>
              <a:gd name="connsiteY2" fmla="*/ 265471 h 1519084"/>
              <a:gd name="connsiteX3" fmla="*/ 2551472 w 2551472"/>
              <a:gd name="connsiteY3" fmla="*/ 0 h 1519084"/>
              <a:gd name="connsiteX0" fmla="*/ 0 w 2551472"/>
              <a:gd name="connsiteY0" fmla="*/ 1519084 h 1519084"/>
              <a:gd name="connsiteX1" fmla="*/ 737419 w 2551472"/>
              <a:gd name="connsiteY1" fmla="*/ 958645 h 1519084"/>
              <a:gd name="connsiteX2" fmla="*/ 1371600 w 2551472"/>
              <a:gd name="connsiteY2" fmla="*/ 265471 h 1519084"/>
              <a:gd name="connsiteX3" fmla="*/ 2551472 w 2551472"/>
              <a:gd name="connsiteY3" fmla="*/ 0 h 1519084"/>
              <a:gd name="connsiteX0" fmla="*/ 0 w 2551472"/>
              <a:gd name="connsiteY0" fmla="*/ 1519084 h 1519084"/>
              <a:gd name="connsiteX1" fmla="*/ 825910 w 2551472"/>
              <a:gd name="connsiteY1" fmla="*/ 1002891 h 1519084"/>
              <a:gd name="connsiteX2" fmla="*/ 1371600 w 2551472"/>
              <a:gd name="connsiteY2" fmla="*/ 265471 h 1519084"/>
              <a:gd name="connsiteX3" fmla="*/ 2551472 w 2551472"/>
              <a:gd name="connsiteY3" fmla="*/ 0 h 1519084"/>
              <a:gd name="connsiteX0" fmla="*/ 0 w 2330246"/>
              <a:gd name="connsiteY0" fmla="*/ 1696065 h 1696065"/>
              <a:gd name="connsiteX1" fmla="*/ 825910 w 2330246"/>
              <a:gd name="connsiteY1" fmla="*/ 1179872 h 1696065"/>
              <a:gd name="connsiteX2" fmla="*/ 1371600 w 2330246"/>
              <a:gd name="connsiteY2" fmla="*/ 442452 h 1696065"/>
              <a:gd name="connsiteX3" fmla="*/ 2330246 w 2330246"/>
              <a:gd name="connsiteY3" fmla="*/ 0 h 1696065"/>
              <a:gd name="connsiteX0" fmla="*/ 0 w 2330246"/>
              <a:gd name="connsiteY0" fmla="*/ 1696065 h 1696065"/>
              <a:gd name="connsiteX1" fmla="*/ 884904 w 2330246"/>
              <a:gd name="connsiteY1" fmla="*/ 1283111 h 1696065"/>
              <a:gd name="connsiteX2" fmla="*/ 1371600 w 2330246"/>
              <a:gd name="connsiteY2" fmla="*/ 442452 h 1696065"/>
              <a:gd name="connsiteX3" fmla="*/ 2330246 w 2330246"/>
              <a:gd name="connsiteY3" fmla="*/ 0 h 1696065"/>
            </a:gdLst>
            <a:ahLst/>
            <a:cxnLst>
              <a:cxn ang="0">
                <a:pos x="connsiteX0" y="connsiteY0"/>
              </a:cxn>
              <a:cxn ang="0">
                <a:pos x="connsiteX1" y="connsiteY1"/>
              </a:cxn>
              <a:cxn ang="0">
                <a:pos x="connsiteX2" y="connsiteY2"/>
              </a:cxn>
              <a:cxn ang="0">
                <a:pos x="connsiteX3" y="connsiteY3"/>
              </a:cxn>
            </a:cxnLst>
            <a:rect l="l" t="t" r="r" b="b"/>
            <a:pathLst>
              <a:path w="2330246" h="1696065">
                <a:moveTo>
                  <a:pt x="0" y="1696065"/>
                </a:moveTo>
                <a:cubicBezTo>
                  <a:pt x="95864" y="1453945"/>
                  <a:pt x="656304" y="1492047"/>
                  <a:pt x="884904" y="1283111"/>
                </a:cubicBezTo>
                <a:cubicBezTo>
                  <a:pt x="1113504" y="1074175"/>
                  <a:pt x="1130710" y="656304"/>
                  <a:pt x="1371600" y="442452"/>
                </a:cubicBezTo>
                <a:cubicBezTo>
                  <a:pt x="1612490" y="228600"/>
                  <a:pt x="1884107" y="57764"/>
                  <a:pt x="2330246" y="0"/>
                </a:cubicBezTo>
              </a:path>
            </a:pathLst>
          </a:custGeom>
          <a:noFill/>
          <a:ln w="47625" cap="flat" cmpd="sng" algn="ctr">
            <a:solidFill>
              <a:schemeClr val="accent1">
                <a:lumMod val="90000"/>
                <a:lumOff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grpSp>
        <p:nvGrpSpPr>
          <p:cNvPr id="46" name="Group 45"/>
          <p:cNvGrpSpPr/>
          <p:nvPr/>
        </p:nvGrpSpPr>
        <p:grpSpPr>
          <a:xfrm>
            <a:off x="6462508" y="2600633"/>
            <a:ext cx="627534" cy="726369"/>
            <a:chOff x="6462508" y="2600633"/>
            <a:chExt cx="627534" cy="726369"/>
          </a:xfrm>
        </p:grpSpPr>
        <p:sp>
          <p:nvSpPr>
            <p:cNvPr id="26" name="Oval 25"/>
            <p:cNvSpPr/>
            <p:nvPr/>
          </p:nvSpPr>
          <p:spPr bwMode="auto">
            <a:xfrm>
              <a:off x="6907162" y="2600633"/>
              <a:ext cx="182880" cy="182880"/>
            </a:xfrm>
            <a:prstGeom prst="ellipse">
              <a:avLst/>
            </a:prstGeom>
            <a:solidFill>
              <a:srgbClr val="C00000">
                <a:alpha val="72157"/>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28" name="Straight Arrow Connector 27"/>
            <p:cNvCxnSpPr/>
            <p:nvPr/>
          </p:nvCxnSpPr>
          <p:spPr bwMode="auto">
            <a:xfrm rot="120000" flipV="1">
              <a:off x="6722548" y="2662577"/>
              <a:ext cx="273102" cy="664425"/>
            </a:xfrm>
            <a:prstGeom prst="straightConnector1">
              <a:avLst/>
            </a:prstGeom>
            <a:solidFill>
              <a:schemeClr val="accent1"/>
            </a:solidFill>
            <a:ln w="44450" cap="flat" cmpd="sng" algn="ctr">
              <a:solidFill>
                <a:schemeClr val="tx1"/>
              </a:solidFill>
              <a:prstDash val="solid"/>
              <a:round/>
              <a:headEnd type="none" w="med" len="med"/>
              <a:tailEnd type="triangle" w="med" len="lg"/>
            </a:ln>
            <a:effectLst/>
          </p:spPr>
        </p:cxnSp>
        <p:graphicFrame>
          <p:nvGraphicFramePr>
            <p:cNvPr id="1036" name="Object 12"/>
            <p:cNvGraphicFramePr>
              <a:graphicFrameLocks noChangeAspect="1"/>
            </p:cNvGraphicFramePr>
            <p:nvPr/>
          </p:nvGraphicFramePr>
          <p:xfrm>
            <a:off x="6462508" y="2696133"/>
            <a:ext cx="357187" cy="419100"/>
          </p:xfrm>
          <a:graphic>
            <a:graphicData uri="http://schemas.openxmlformats.org/presentationml/2006/ole">
              <p:oleObj spid="_x0000_s1036" name="Equation" r:id="rId6" imgW="228600" imgH="266400" progId="Equation.3">
                <p:embed/>
              </p:oleObj>
            </a:graphicData>
          </a:graphic>
        </p:graphicFrame>
      </p:grpSp>
      <p:sp>
        <p:nvSpPr>
          <p:cNvPr id="32" name="TextBox 31"/>
          <p:cNvSpPr txBox="1"/>
          <p:nvPr/>
        </p:nvSpPr>
        <p:spPr>
          <a:xfrm>
            <a:off x="6445033" y="3185645"/>
            <a:ext cx="113814" cy="246221"/>
          </a:xfrm>
          <a:prstGeom prst="rect">
            <a:avLst/>
          </a:prstGeom>
          <a:solidFill>
            <a:schemeClr val="bg1"/>
          </a:solidFill>
        </p:spPr>
        <p:txBody>
          <a:bodyPr wrap="none" lIns="0" tIns="0" rIns="0" bIns="0" rtlCol="0">
            <a:spAutoFit/>
          </a:bodyPr>
          <a:lstStyle/>
          <a:p>
            <a:r>
              <a:rPr lang="en-US" sz="1600" dirty="0"/>
              <a:t>q</a:t>
            </a:r>
            <a:endParaRPr lang="el-GR" sz="1600" dirty="0"/>
          </a:p>
        </p:txBody>
      </p:sp>
      <p:grpSp>
        <p:nvGrpSpPr>
          <p:cNvPr id="45" name="Group 44"/>
          <p:cNvGrpSpPr/>
          <p:nvPr/>
        </p:nvGrpSpPr>
        <p:grpSpPr>
          <a:xfrm>
            <a:off x="6709287" y="3128603"/>
            <a:ext cx="1506128" cy="458788"/>
            <a:chOff x="6709287" y="3128603"/>
            <a:chExt cx="1506128" cy="458788"/>
          </a:xfrm>
        </p:grpSpPr>
        <p:cxnSp>
          <p:nvCxnSpPr>
            <p:cNvPr id="33" name="Straight Arrow Connector 32"/>
            <p:cNvCxnSpPr/>
            <p:nvPr/>
          </p:nvCxnSpPr>
          <p:spPr bwMode="auto">
            <a:xfrm flipV="1">
              <a:off x="6709287" y="3332608"/>
              <a:ext cx="1188720" cy="0"/>
            </a:xfrm>
            <a:prstGeom prst="straightConnector1">
              <a:avLst/>
            </a:prstGeom>
            <a:solidFill>
              <a:schemeClr val="accent1"/>
            </a:solidFill>
            <a:ln w="44450" cap="flat" cmpd="sng" algn="ctr">
              <a:solidFill>
                <a:srgbClr val="FF0000"/>
              </a:solidFill>
              <a:prstDash val="solid"/>
              <a:round/>
              <a:headEnd type="none" w="med" len="med"/>
              <a:tailEnd type="triangle" w="med" len="lg"/>
            </a:ln>
            <a:effectLst/>
          </p:spPr>
        </p:cxnSp>
        <p:graphicFrame>
          <p:nvGraphicFramePr>
            <p:cNvPr id="1037" name="Object 13"/>
            <p:cNvGraphicFramePr>
              <a:graphicFrameLocks noChangeAspect="1"/>
            </p:cNvGraphicFramePr>
            <p:nvPr/>
          </p:nvGraphicFramePr>
          <p:xfrm>
            <a:off x="7918552" y="3128603"/>
            <a:ext cx="296863" cy="458788"/>
          </p:xfrm>
          <a:graphic>
            <a:graphicData uri="http://schemas.openxmlformats.org/presentationml/2006/ole">
              <p:oleObj spid="_x0000_s1037" name="Equation" r:id="rId7" imgW="190440" imgH="291960" progId="Equation.3">
                <p:embed/>
              </p:oleObj>
            </a:graphicData>
          </a:graphic>
        </p:graphicFrame>
      </p:grpSp>
      <p:graphicFrame>
        <p:nvGraphicFramePr>
          <p:cNvPr id="1041" name="Object 17"/>
          <p:cNvGraphicFramePr>
            <a:graphicFrameLocks noChangeAspect="1"/>
          </p:cNvGraphicFramePr>
          <p:nvPr/>
        </p:nvGraphicFramePr>
        <p:xfrm>
          <a:off x="1673314" y="4513975"/>
          <a:ext cx="357188" cy="419100"/>
        </p:xfrm>
        <a:graphic>
          <a:graphicData uri="http://schemas.openxmlformats.org/presentationml/2006/ole">
            <p:oleObj spid="_x0000_s1041" name="Equation" r:id="rId8" imgW="228600" imgH="266400" progId="Equation.3">
              <p:embed/>
            </p:oleObj>
          </a:graphicData>
        </a:graphic>
      </p:graphicFrame>
      <p:grpSp>
        <p:nvGrpSpPr>
          <p:cNvPr id="44" name="Group 43"/>
          <p:cNvGrpSpPr/>
          <p:nvPr/>
        </p:nvGrpSpPr>
        <p:grpSpPr>
          <a:xfrm>
            <a:off x="580103" y="5715558"/>
            <a:ext cx="2485360" cy="492125"/>
            <a:chOff x="580103" y="5715558"/>
            <a:chExt cx="2485360" cy="492125"/>
          </a:xfrm>
        </p:grpSpPr>
        <p:graphicFrame>
          <p:nvGraphicFramePr>
            <p:cNvPr id="1038" name="Object 14"/>
            <p:cNvGraphicFramePr>
              <a:graphicFrameLocks noChangeAspect="1"/>
            </p:cNvGraphicFramePr>
            <p:nvPr/>
          </p:nvGraphicFramePr>
          <p:xfrm>
            <a:off x="730250" y="5715558"/>
            <a:ext cx="2335213" cy="492125"/>
          </p:xfrm>
          <a:graphic>
            <a:graphicData uri="http://schemas.openxmlformats.org/presentationml/2006/ole">
              <p:oleObj spid="_x0000_s1038" name="Equation" r:id="rId9" imgW="1384200" imgH="291960" progId="Equation.3">
                <p:embed/>
              </p:oleObj>
            </a:graphicData>
          </a:graphic>
        </p:graphicFrame>
        <p:sp>
          <p:nvSpPr>
            <p:cNvPr id="40" name="Rectangle 3"/>
            <p:cNvSpPr txBox="1">
              <a:spLocks noChangeArrowheads="1"/>
            </p:cNvSpPr>
            <p:nvPr/>
          </p:nvSpPr>
          <p:spPr bwMode="auto">
            <a:xfrm>
              <a:off x="580103" y="5715558"/>
              <a:ext cx="120226" cy="485518"/>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50000"/>
                </a:lnSpc>
                <a:spcBef>
                  <a:spcPts val="180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mn-lt"/>
                  <a:ea typeface="Arial Unicode MS" pitchFamily="34" charset="-128"/>
                  <a:cs typeface="Arial Unicode MS" pitchFamily="34" charset="-128"/>
                </a:rPr>
                <a:t>*</a:t>
              </a:r>
              <a:endParaRPr kumimoji="0" lang="el-GR" sz="2400" b="0" i="0" u="none" strike="noStrike" kern="0" cap="none" spc="0" normalizeH="0" baseline="0" noProof="0" dirty="0" smtClean="0">
                <a:ln>
                  <a:noFill/>
                </a:ln>
                <a:solidFill>
                  <a:srgbClr val="FF0000"/>
                </a:solidFill>
                <a:effectLst/>
                <a:uLnTx/>
                <a:uFillTx/>
                <a:latin typeface="+mn-lt"/>
                <a:ea typeface="Arial Unicode MS" pitchFamily="34" charset="-128"/>
                <a:cs typeface="Arial Unicode MS" pitchFamily="34" charset="-128"/>
              </a:endParaRPr>
            </a:p>
          </p:txBody>
        </p:sp>
      </p:grpSp>
      <p:grpSp>
        <p:nvGrpSpPr>
          <p:cNvPr id="43" name="Group 42"/>
          <p:cNvGrpSpPr/>
          <p:nvPr/>
        </p:nvGrpSpPr>
        <p:grpSpPr>
          <a:xfrm>
            <a:off x="6356553" y="2984093"/>
            <a:ext cx="746478" cy="679405"/>
            <a:chOff x="6356553" y="2984093"/>
            <a:chExt cx="746478" cy="679405"/>
          </a:xfrm>
        </p:grpSpPr>
        <p:sp>
          <p:nvSpPr>
            <p:cNvPr id="41" name="Arc 40"/>
            <p:cNvSpPr/>
            <p:nvPr/>
          </p:nvSpPr>
          <p:spPr bwMode="auto">
            <a:xfrm>
              <a:off x="6356553" y="3023418"/>
              <a:ext cx="640080" cy="640080"/>
            </a:xfrm>
            <a:prstGeom prst="arc">
              <a:avLst>
                <a:gd name="adj1" fmla="val 17888164"/>
                <a:gd name="adj2" fmla="val 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42" name="TextBox 41"/>
            <p:cNvSpPr txBox="1"/>
            <p:nvPr/>
          </p:nvSpPr>
          <p:spPr>
            <a:xfrm>
              <a:off x="6995629" y="2984093"/>
              <a:ext cx="107402" cy="246221"/>
            </a:xfrm>
            <a:prstGeom prst="rect">
              <a:avLst/>
            </a:prstGeom>
            <a:solidFill>
              <a:schemeClr val="bg1"/>
            </a:solidFill>
          </p:spPr>
          <p:txBody>
            <a:bodyPr wrap="none" lIns="0" tIns="0" rIns="0" bIns="0" rtlCol="0">
              <a:spAutoFit/>
            </a:bodyPr>
            <a:lstStyle/>
            <a:p>
              <a:r>
                <a:rPr lang="el-GR" sz="1600" i="1" dirty="0" smtClean="0">
                  <a:sym typeface="Symbol"/>
                </a:rPr>
                <a:t></a:t>
              </a:r>
              <a:endParaRPr lang="el-GR" sz="1600" i="1" dirty="0"/>
            </a:p>
          </p:txBody>
        </p:sp>
      </p:grpSp>
      <p:sp>
        <p:nvSpPr>
          <p:cNvPr id="25" name="Oval 24"/>
          <p:cNvSpPr/>
          <p:nvPr/>
        </p:nvSpPr>
        <p:spPr bwMode="auto">
          <a:xfrm>
            <a:off x="6607278" y="3244644"/>
            <a:ext cx="182880" cy="18288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9">
                                            <p:txEl>
                                              <p:pRg st="0" end="0"/>
                                            </p:txEl>
                                          </p:spTgt>
                                        </p:tgtEl>
                                        <p:attrNameLst>
                                          <p:attrName>style.visibility</p:attrName>
                                        </p:attrNameLst>
                                      </p:cBhvr>
                                      <p:to>
                                        <p:strVal val="visible"/>
                                      </p:to>
                                    </p:set>
                                    <p:animEffect transition="in" filter="blinds(horizontal)">
                                      <p:cBhvr>
                                        <p:cTn id="7" dur="500"/>
                                        <p:tgtEl>
                                          <p:spTgt spid="102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blinds(horizontal)">
                                      <p:cBhvr>
                                        <p:cTn id="10" dur="500"/>
                                        <p:tgtEl>
                                          <p:spTgt spid="1032"/>
                                        </p:tgtEl>
                                      </p:cBhvr>
                                    </p:animEffect>
                                  </p:childTnLst>
                                </p:cTn>
                              </p:par>
                            </p:childTnLst>
                          </p:cTn>
                        </p:par>
                        <p:par>
                          <p:cTn id="11" fill="hold">
                            <p:stCondLst>
                              <p:cond delay="500"/>
                            </p:stCondLst>
                            <p:childTnLst>
                              <p:par>
                                <p:cTn id="12" presetID="3" presetClass="entr" presetSubtype="10" fill="hold" nodeType="after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blinds(horizontal)">
                                      <p:cBhvr>
                                        <p:cTn id="14" dur="500"/>
                                        <p:tgtEl>
                                          <p:spTgt spid="45"/>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029">
                                            <p:txEl>
                                              <p:pRg st="1" end="1"/>
                                            </p:txEl>
                                          </p:spTgt>
                                        </p:tgtEl>
                                        <p:attrNameLst>
                                          <p:attrName>style.visibility</p:attrName>
                                        </p:attrNameLst>
                                      </p:cBhvr>
                                      <p:to>
                                        <p:strVal val="visible"/>
                                      </p:to>
                                    </p:set>
                                    <p:animEffect transition="in" filter="blinds(horizontal)">
                                      <p:cBhvr>
                                        <p:cTn id="19" dur="500"/>
                                        <p:tgtEl>
                                          <p:spTgt spid="1029">
                                            <p:txEl>
                                              <p:pRg st="1" end="1"/>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blinds(horizontal)">
                                      <p:cBhvr>
                                        <p:cTn id="22" dur="500"/>
                                        <p:tgtEl>
                                          <p:spTgt spid="1034"/>
                                        </p:tgtEl>
                                      </p:cBhvr>
                                    </p:animEffect>
                                  </p:childTnLst>
                                </p:cTn>
                              </p:par>
                              <p:par>
                                <p:cTn id="23" presetID="3" presetClass="entr" presetSubtype="10" fill="hold" nodeType="withEffect">
                                  <p:stCondLst>
                                    <p:cond delay="0"/>
                                  </p:stCondLst>
                                  <p:childTnLst>
                                    <p:set>
                                      <p:cBhvr>
                                        <p:cTn id="24" dur="1" fill="hold">
                                          <p:stCondLst>
                                            <p:cond delay="0"/>
                                          </p:stCondLst>
                                        </p:cTn>
                                        <p:tgtEl>
                                          <p:spTgt spid="1035"/>
                                        </p:tgtEl>
                                        <p:attrNameLst>
                                          <p:attrName>style.visibility</p:attrName>
                                        </p:attrNameLst>
                                      </p:cBhvr>
                                      <p:to>
                                        <p:strVal val="visible"/>
                                      </p:to>
                                    </p:set>
                                    <p:animEffect transition="in" filter="blinds(horizontal)">
                                      <p:cBhvr>
                                        <p:cTn id="25" dur="500"/>
                                        <p:tgtEl>
                                          <p:spTgt spid="1035"/>
                                        </p:tgtEl>
                                      </p:cBhvr>
                                    </p:animEffect>
                                  </p:childTnLst>
                                </p:cTn>
                              </p:par>
                            </p:childTnLst>
                          </p:cTn>
                        </p:par>
                        <p:par>
                          <p:cTn id="26" fill="hold">
                            <p:stCondLst>
                              <p:cond delay="500"/>
                            </p:stCondLst>
                            <p:childTnLst>
                              <p:par>
                                <p:cTn id="27" presetID="3" presetClass="entr" presetSubtype="1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blinds(horizontal)">
                                      <p:cBhvr>
                                        <p:cTn id="29" dur="500"/>
                                        <p:tgtEl>
                                          <p:spTgt spid="46"/>
                                        </p:tgtEl>
                                      </p:cBhvr>
                                    </p:animEffect>
                                  </p:childTnLst>
                                </p:cTn>
                              </p:par>
                            </p:childTnLst>
                          </p:cTn>
                        </p:par>
                        <p:par>
                          <p:cTn id="30" fill="hold">
                            <p:stCondLst>
                              <p:cond delay="1000"/>
                            </p:stCondLst>
                            <p:childTnLst>
                              <p:par>
                                <p:cTn id="31" presetID="3" presetClass="entr" presetSubtype="10" fill="hold" grpId="0" nodeType="afterEffect">
                                  <p:stCondLst>
                                    <p:cond delay="0"/>
                                  </p:stCondLst>
                                  <p:childTnLst>
                                    <p:set>
                                      <p:cBhvr>
                                        <p:cTn id="32" dur="1" fill="hold">
                                          <p:stCondLst>
                                            <p:cond delay="0"/>
                                          </p:stCondLst>
                                        </p:cTn>
                                        <p:tgtEl>
                                          <p:spTgt spid="1029">
                                            <p:txEl>
                                              <p:pRg st="2" end="2"/>
                                            </p:txEl>
                                          </p:spTgt>
                                        </p:tgtEl>
                                        <p:attrNameLst>
                                          <p:attrName>style.visibility</p:attrName>
                                        </p:attrNameLst>
                                      </p:cBhvr>
                                      <p:to>
                                        <p:strVal val="visible"/>
                                      </p:to>
                                    </p:set>
                                    <p:animEffect transition="in" filter="blinds(horizontal)">
                                      <p:cBhvr>
                                        <p:cTn id="33" dur="500"/>
                                        <p:tgtEl>
                                          <p:spTgt spid="1029">
                                            <p:txEl>
                                              <p:pRg st="2" end="2"/>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1041"/>
                                        </p:tgtEl>
                                        <p:attrNameLst>
                                          <p:attrName>style.visibility</p:attrName>
                                        </p:attrNameLst>
                                      </p:cBhvr>
                                      <p:to>
                                        <p:strVal val="visible"/>
                                      </p:to>
                                    </p:set>
                                    <p:animEffect transition="in" filter="blinds(horizontal)">
                                      <p:cBhvr>
                                        <p:cTn id="36" dur="500"/>
                                        <p:tgtEl>
                                          <p:spTgt spid="1041"/>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blinds(horizontal)">
                                      <p:cBhvr>
                                        <p:cTn id="41" dur="500"/>
                                        <p:tgtEl>
                                          <p:spTgt spid="44"/>
                                        </p:tgtEl>
                                      </p:cBhvr>
                                    </p:animEffect>
                                  </p:childTnLst>
                                </p:cTn>
                              </p:par>
                            </p:childTnLst>
                          </p:cTn>
                        </p:par>
                        <p:par>
                          <p:cTn id="42" fill="hold">
                            <p:stCondLst>
                              <p:cond delay="500"/>
                            </p:stCondLst>
                            <p:childTnLst>
                              <p:par>
                                <p:cTn id="43" presetID="3" presetClass="entr" presetSubtype="10" fill="hold" nodeType="after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blinds(horizontal)">
                                      <p:cBhvr>
                                        <p:cTn id="4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5425" y="197492"/>
            <a:ext cx="8716297" cy="307777"/>
          </a:xfrm>
        </p:spPr>
        <p:txBody>
          <a:bodyPr wrap="square">
            <a:spAutoFit/>
          </a:bodyPr>
          <a:lstStyle/>
          <a:p>
            <a:pPr marL="1828800" indent="-1828800"/>
            <a:r>
              <a:rPr lang="el-GR" sz="2000" b="1" dirty="0" smtClean="0">
                <a:solidFill>
                  <a:srgbClr val="FF0000"/>
                </a:solidFill>
              </a:rPr>
              <a:t>ΛΥΣΗ  </a:t>
            </a:r>
            <a:r>
              <a:rPr lang="el-GR" sz="1600" dirty="0" smtClean="0">
                <a:solidFill>
                  <a:srgbClr val="0D3857"/>
                </a:solidFill>
              </a:rPr>
              <a:t>(</a:t>
            </a:r>
            <a:r>
              <a:rPr lang="el-GR" sz="1600" i="1" dirty="0" smtClean="0">
                <a:solidFill>
                  <a:srgbClr val="0D3857"/>
                </a:solidFill>
              </a:rPr>
              <a:t>συνέχεια</a:t>
            </a:r>
            <a:r>
              <a:rPr lang="el-GR" sz="1600" dirty="0" smtClean="0">
                <a:solidFill>
                  <a:srgbClr val="0D3857"/>
                </a:solidFill>
              </a:rPr>
              <a:t>)</a:t>
            </a:r>
            <a:endParaRPr lang="en-US" sz="1600" dirty="0" smtClean="0">
              <a:solidFill>
                <a:srgbClr val="0D3857"/>
              </a:solidFill>
              <a:latin typeface="Arial Unicode MS" pitchFamily="34" charset="-128"/>
            </a:endParaRPr>
          </a:p>
        </p:txBody>
      </p:sp>
      <p:sp>
        <p:nvSpPr>
          <p:cNvPr id="6" name="Rectangle 3"/>
          <p:cNvSpPr txBox="1">
            <a:spLocks noChangeArrowheads="1"/>
          </p:cNvSpPr>
          <p:nvPr/>
        </p:nvSpPr>
        <p:spPr bwMode="auto">
          <a:xfrm>
            <a:off x="6899275" y="719040"/>
            <a:ext cx="1277594" cy="24622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el-GR" sz="1600" b="1" kern="0" dirty="0" smtClean="0">
                <a:solidFill>
                  <a:schemeClr val="tx1">
                    <a:lumMod val="65000"/>
                    <a:lumOff val="35000"/>
                  </a:schemeClr>
                </a:solidFill>
                <a:latin typeface="+mn-lt"/>
              </a:rPr>
              <a:t>Εικόνα Η3.20</a:t>
            </a:r>
            <a:endParaRPr kumimoji="0" lang="en-US" sz="1600" b="1" i="0" u="none" strike="noStrike" kern="0" cap="none" spc="0" normalizeH="0" baseline="0" noProof="0" dirty="0" smtClean="0">
              <a:ln>
                <a:noFill/>
              </a:ln>
              <a:solidFill>
                <a:schemeClr val="tx1">
                  <a:lumMod val="65000"/>
                  <a:lumOff val="35000"/>
                </a:schemeClr>
              </a:solidFill>
              <a:effectLst/>
              <a:uLnTx/>
              <a:uFillTx/>
              <a:latin typeface="+mn-lt"/>
              <a:ea typeface="Arial Unicode MS" pitchFamily="34" charset="-128"/>
              <a:cs typeface="Arial Unicode MS" pitchFamily="34" charset="-128"/>
            </a:endParaRPr>
          </a:p>
        </p:txBody>
      </p:sp>
      <p:sp>
        <p:nvSpPr>
          <p:cNvPr id="13" name="Rectangle 3"/>
          <p:cNvSpPr txBox="1">
            <a:spLocks noChangeArrowheads="1"/>
          </p:cNvSpPr>
          <p:nvPr/>
        </p:nvSpPr>
        <p:spPr bwMode="auto">
          <a:xfrm>
            <a:off x="294968" y="2205960"/>
            <a:ext cx="5545394"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eaLnBrk="0" hangingPunct="0">
              <a:spcBef>
                <a:spcPts val="1200"/>
              </a:spcBef>
            </a:pPr>
            <a:r>
              <a:rPr lang="el-GR" kern="0" dirty="0" smtClean="0">
                <a:solidFill>
                  <a:srgbClr val="000000"/>
                </a:solidFill>
                <a:latin typeface="+mn-lt"/>
              </a:rPr>
              <a:t>Αντικαθιστώντας τον λόγο των φορτίων από την εξίσωση (1)</a:t>
            </a:r>
            <a:r>
              <a:rPr lang="en-US" kern="0" dirty="0" smtClean="0">
                <a:solidFill>
                  <a:srgbClr val="000000"/>
                </a:solidFill>
                <a:latin typeface="+mn-lt"/>
              </a:rPr>
              <a:t>, </a:t>
            </a:r>
            <a:r>
              <a:rPr lang="el-GR" kern="0" dirty="0" smtClean="0">
                <a:solidFill>
                  <a:srgbClr val="000000"/>
                </a:solidFill>
                <a:latin typeface="+mn-lt"/>
              </a:rPr>
              <a:t>βρίσκουμε</a:t>
            </a:r>
            <a:r>
              <a:rPr lang="en-US" kern="0" dirty="0" smtClean="0">
                <a:solidFill>
                  <a:srgbClr val="000000"/>
                </a:solidFill>
                <a:latin typeface="+mn-lt"/>
              </a:rPr>
              <a:t>:</a:t>
            </a:r>
            <a:endParaRPr lang="el-GR" kern="0" dirty="0" smtClean="0">
              <a:solidFill>
                <a:srgbClr val="000000"/>
              </a:solidFill>
              <a:latin typeface="+mn-lt"/>
              <a:cs typeface="Times New Roman" pitchFamily="18" charset="0"/>
            </a:endParaRPr>
          </a:p>
        </p:txBody>
      </p:sp>
      <p:sp>
        <p:nvSpPr>
          <p:cNvPr id="15" name="Rectangle 3"/>
          <p:cNvSpPr txBox="1">
            <a:spLocks noChangeArrowheads="1"/>
          </p:cNvSpPr>
          <p:nvPr/>
        </p:nvSpPr>
        <p:spPr bwMode="auto">
          <a:xfrm>
            <a:off x="398203" y="4284663"/>
            <a:ext cx="8421332" cy="14106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1547813" lvl="0" indent="-1547813" defTabSz="220663" eaLnBrk="0" hangingPunct="0">
              <a:lnSpc>
                <a:spcPts val="2200"/>
              </a:lnSpc>
              <a:spcBef>
                <a:spcPct val="50000"/>
              </a:spcBef>
            </a:pPr>
            <a:r>
              <a:rPr lang="el-GR" b="1" kern="0" dirty="0" smtClean="0">
                <a:solidFill>
                  <a:srgbClr val="000000"/>
                </a:solidFill>
                <a:latin typeface="+mn-lt"/>
              </a:rPr>
              <a:t>Συμπέρασμα</a:t>
            </a:r>
            <a:r>
              <a:rPr lang="en-US" kern="0" dirty="0" smtClean="0">
                <a:solidFill>
                  <a:srgbClr val="000000"/>
                </a:solidFill>
                <a:latin typeface="+mn-lt"/>
              </a:rPr>
              <a:t>:</a:t>
            </a:r>
            <a:r>
              <a:rPr lang="el-GR" kern="0" dirty="0" smtClean="0">
                <a:solidFill>
                  <a:srgbClr val="000000"/>
                </a:solidFill>
                <a:latin typeface="+mn-lt"/>
              </a:rPr>
              <a:t>	Αν και τα ηλεκτρικά δυναμικά στις επιφάνειες και των δύο σφαιρών είναι ίδια, το πεδίο είναι ισχυρότερο κοντά στη μικρότερη σφαίρα. Αν </a:t>
            </a:r>
            <a:r>
              <a:rPr lang="en-US" kern="0" dirty="0" smtClean="0">
                <a:solidFill>
                  <a:srgbClr val="000000"/>
                </a:solidFill>
                <a:latin typeface="+mn-lt"/>
              </a:rPr>
              <a:t>r</a:t>
            </a:r>
            <a:r>
              <a:rPr lang="en-US" kern="0" baseline="-25000" dirty="0" smtClean="0">
                <a:solidFill>
                  <a:srgbClr val="000000"/>
                </a:solidFill>
                <a:latin typeface="+mn-lt"/>
              </a:rPr>
              <a:t>2</a:t>
            </a:r>
            <a:r>
              <a:rPr lang="en-US" kern="0" dirty="0" smtClean="0">
                <a:solidFill>
                  <a:srgbClr val="000000"/>
                </a:solidFill>
                <a:latin typeface="+mn-lt"/>
              </a:rPr>
              <a:t> </a:t>
            </a:r>
            <a:r>
              <a:rPr lang="en-US" kern="0" dirty="0" smtClean="0">
                <a:solidFill>
                  <a:srgbClr val="000000"/>
                </a:solidFill>
                <a:latin typeface="+mn-lt"/>
                <a:sym typeface="Symbol"/>
              </a:rPr>
              <a:t> 0, </a:t>
            </a:r>
            <a:r>
              <a:rPr lang="el-GR" kern="0" dirty="0" smtClean="0">
                <a:solidFill>
                  <a:srgbClr val="000000"/>
                </a:solidFill>
                <a:latin typeface="+mn-lt"/>
                <a:sym typeface="Symbol"/>
              </a:rPr>
              <a:t>τότε </a:t>
            </a:r>
            <a:r>
              <a:rPr lang="en-US" kern="0" dirty="0" smtClean="0">
                <a:solidFill>
                  <a:srgbClr val="000000"/>
                </a:solidFill>
                <a:latin typeface="+mn-lt"/>
                <a:sym typeface="Symbol"/>
              </a:rPr>
              <a:t>E</a:t>
            </a:r>
            <a:r>
              <a:rPr lang="en-US" kern="0" baseline="-25000" dirty="0" smtClean="0">
                <a:solidFill>
                  <a:srgbClr val="000000"/>
                </a:solidFill>
                <a:latin typeface="+mn-lt"/>
                <a:sym typeface="Symbol"/>
              </a:rPr>
              <a:t>2</a:t>
            </a:r>
            <a:r>
              <a:rPr lang="en-US" kern="0" dirty="0" smtClean="0">
                <a:solidFill>
                  <a:srgbClr val="000000"/>
                </a:solidFill>
                <a:latin typeface="+mn-lt"/>
                <a:sym typeface="Symbol"/>
              </a:rPr>
              <a:t>  , </a:t>
            </a:r>
            <a:r>
              <a:rPr lang="el-GR" kern="0" dirty="0" smtClean="0">
                <a:solidFill>
                  <a:srgbClr val="000000"/>
                </a:solidFill>
                <a:latin typeface="+mn-lt"/>
                <a:sym typeface="Symbol"/>
              </a:rPr>
              <a:t>κάτι που επιβεβαιώνει το γενικό συμπέρασμα ότι το ηλεκτρικό πεδίο παίρνει πολύ μεγάλη τιμή σε σημεία πολύ μικρής ακτίνας καμπυλότητας (ακίδες) </a:t>
            </a:r>
            <a:endParaRPr lang="el-GR" kern="0" dirty="0" smtClean="0">
              <a:solidFill>
                <a:srgbClr val="000000"/>
              </a:solidFill>
              <a:latin typeface="+mn-lt"/>
            </a:endParaRPr>
          </a:p>
        </p:txBody>
      </p:sp>
      <p:sp>
        <p:nvSpPr>
          <p:cNvPr id="11" name="Oval 10"/>
          <p:cNvSpPr/>
          <p:nvPr/>
        </p:nvSpPr>
        <p:spPr bwMode="auto">
          <a:xfrm>
            <a:off x="6899275" y="1376459"/>
            <a:ext cx="1371600" cy="1371600"/>
          </a:xfrm>
          <a:prstGeom prst="ellipse">
            <a:avLst/>
          </a:prstGeom>
          <a:gradFill flip="none" rotWithShape="1">
            <a:gsLst>
              <a:gs pos="56000">
                <a:schemeClr val="accent3">
                  <a:lumMod val="65000"/>
                </a:schemeClr>
              </a:gs>
              <a:gs pos="62000">
                <a:schemeClr val="accent3">
                  <a:lumMod val="65000"/>
                </a:schemeClr>
              </a:gs>
              <a:gs pos="20000">
                <a:schemeClr val="accent1">
                  <a:tint val="23500"/>
                  <a:satMod val="160000"/>
                </a:schemeClr>
              </a:gs>
            </a:gsLst>
            <a:path path="circle">
              <a:fillToRect r="100000" b="100000"/>
            </a:path>
            <a:tileRect l="-100000" t="-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23" name="Straight Arrow Connector 22"/>
          <p:cNvCxnSpPr>
            <a:endCxn id="11" idx="7"/>
          </p:cNvCxnSpPr>
          <p:nvPr/>
        </p:nvCxnSpPr>
        <p:spPr bwMode="auto">
          <a:xfrm flipV="1">
            <a:off x="7585075" y="1577325"/>
            <a:ext cx="484934" cy="484934"/>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24" name="TextBox 23"/>
          <p:cNvSpPr txBox="1"/>
          <p:nvPr/>
        </p:nvSpPr>
        <p:spPr>
          <a:xfrm>
            <a:off x="7860990" y="1816038"/>
            <a:ext cx="149080" cy="246221"/>
          </a:xfrm>
          <a:prstGeom prst="rect">
            <a:avLst/>
          </a:prstGeom>
          <a:noFill/>
        </p:spPr>
        <p:txBody>
          <a:bodyPr wrap="none" lIns="0" tIns="0" rIns="0" bIns="0" rtlCol="0">
            <a:spAutoFit/>
          </a:bodyPr>
          <a:lstStyle/>
          <a:p>
            <a:r>
              <a:rPr lang="en-US" sz="1600" i="1" dirty="0" smtClean="0">
                <a:latin typeface="Times New Roman" pitchFamily="18" charset="0"/>
                <a:cs typeface="Times New Roman" pitchFamily="18" charset="0"/>
                <a:sym typeface="Symbol"/>
              </a:rPr>
              <a:t>r</a:t>
            </a:r>
            <a:r>
              <a:rPr lang="en-US" sz="1600" baseline="-25000" dirty="0" smtClean="0">
                <a:latin typeface="Times New Roman" pitchFamily="18" charset="0"/>
                <a:cs typeface="Times New Roman" pitchFamily="18" charset="0"/>
                <a:sym typeface="Symbol"/>
              </a:rPr>
              <a:t>1</a:t>
            </a:r>
            <a:endParaRPr lang="el-GR" sz="1600" i="1" dirty="0">
              <a:latin typeface="Times New Roman" pitchFamily="18" charset="0"/>
              <a:cs typeface="Times New Roman" pitchFamily="18" charset="0"/>
            </a:endParaRPr>
          </a:p>
        </p:txBody>
      </p:sp>
      <p:sp>
        <p:nvSpPr>
          <p:cNvPr id="25" name="Oval 24"/>
          <p:cNvSpPr/>
          <p:nvPr/>
        </p:nvSpPr>
        <p:spPr bwMode="auto">
          <a:xfrm>
            <a:off x="7170613" y="3150491"/>
            <a:ext cx="822960" cy="822960"/>
          </a:xfrm>
          <a:prstGeom prst="ellipse">
            <a:avLst/>
          </a:prstGeom>
          <a:gradFill flip="none" rotWithShape="1">
            <a:gsLst>
              <a:gs pos="71000">
                <a:schemeClr val="accent5">
                  <a:lumMod val="75000"/>
                </a:schemeClr>
              </a:gs>
              <a:gs pos="58000">
                <a:schemeClr val="accent3">
                  <a:lumMod val="50000"/>
                </a:schemeClr>
              </a:gs>
              <a:gs pos="20000">
                <a:schemeClr val="accent1">
                  <a:tint val="23500"/>
                  <a:satMod val="160000"/>
                </a:schemeClr>
              </a:gs>
            </a:gsLst>
            <a:path path="circle">
              <a:fillToRect r="100000" b="100000"/>
            </a:path>
            <a:tileRect l="-100000" t="-100000"/>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26" name="Straight Arrow Connector 25"/>
          <p:cNvCxnSpPr>
            <a:cxnSpLocks noChangeAspect="1"/>
            <a:endCxn id="25" idx="7"/>
          </p:cNvCxnSpPr>
          <p:nvPr/>
        </p:nvCxnSpPr>
        <p:spPr bwMode="auto">
          <a:xfrm flipV="1">
            <a:off x="7582093" y="3271011"/>
            <a:ext cx="290960" cy="290961"/>
          </a:xfrm>
          <a:prstGeom prst="straightConnector1">
            <a:avLst/>
          </a:prstGeom>
          <a:solidFill>
            <a:schemeClr val="accent1"/>
          </a:solidFill>
          <a:ln w="3175" cap="flat" cmpd="sng" algn="ctr">
            <a:solidFill>
              <a:schemeClr val="tx1"/>
            </a:solidFill>
            <a:prstDash val="solid"/>
            <a:round/>
            <a:headEnd type="none" w="med" len="med"/>
            <a:tailEnd type="arrow"/>
          </a:ln>
          <a:effectLst/>
        </p:spPr>
      </p:cxnSp>
      <p:sp>
        <p:nvSpPr>
          <p:cNvPr id="30" name="TextBox 29"/>
          <p:cNvSpPr txBox="1"/>
          <p:nvPr/>
        </p:nvSpPr>
        <p:spPr>
          <a:xfrm>
            <a:off x="7714825" y="3389490"/>
            <a:ext cx="149080" cy="246221"/>
          </a:xfrm>
          <a:prstGeom prst="rect">
            <a:avLst/>
          </a:prstGeom>
          <a:noFill/>
        </p:spPr>
        <p:txBody>
          <a:bodyPr wrap="none" lIns="0" tIns="0" rIns="0" bIns="0" rtlCol="0">
            <a:spAutoFit/>
          </a:bodyPr>
          <a:lstStyle/>
          <a:p>
            <a:r>
              <a:rPr lang="en-US" sz="1600" i="1" dirty="0" smtClean="0">
                <a:latin typeface="Times New Roman" pitchFamily="18" charset="0"/>
                <a:cs typeface="Times New Roman" pitchFamily="18" charset="0"/>
                <a:sym typeface="Symbol"/>
              </a:rPr>
              <a:t>r</a:t>
            </a:r>
            <a:r>
              <a:rPr lang="en-US" sz="1600" baseline="-25000" dirty="0" smtClean="0">
                <a:latin typeface="Times New Roman" pitchFamily="18" charset="0"/>
                <a:cs typeface="Times New Roman" pitchFamily="18" charset="0"/>
                <a:sym typeface="Symbol"/>
              </a:rPr>
              <a:t>2</a:t>
            </a:r>
            <a:endParaRPr lang="el-GR" sz="1600" i="1" dirty="0">
              <a:latin typeface="Times New Roman" pitchFamily="18" charset="0"/>
              <a:cs typeface="Times New Roman" pitchFamily="18" charset="0"/>
            </a:endParaRPr>
          </a:p>
        </p:txBody>
      </p:sp>
      <p:cxnSp>
        <p:nvCxnSpPr>
          <p:cNvPr id="32" name="Straight Connector 31"/>
          <p:cNvCxnSpPr>
            <a:stCxn id="11" idx="4"/>
            <a:endCxn id="25" idx="0"/>
          </p:cNvCxnSpPr>
          <p:nvPr/>
        </p:nvCxnSpPr>
        <p:spPr bwMode="auto">
          <a:xfrm flipH="1">
            <a:off x="7582093" y="2748059"/>
            <a:ext cx="2982" cy="402432"/>
          </a:xfrm>
          <a:prstGeom prst="line">
            <a:avLst/>
          </a:prstGeom>
          <a:solidFill>
            <a:schemeClr val="accent1"/>
          </a:solidFill>
          <a:ln w="28575" cap="flat" cmpd="sng" algn="ctr">
            <a:solidFill>
              <a:schemeClr val="accent4">
                <a:lumMod val="75000"/>
                <a:lumOff val="25000"/>
              </a:schemeClr>
            </a:solidFill>
            <a:prstDash val="solid"/>
            <a:round/>
            <a:headEnd type="none" w="med" len="med"/>
            <a:tailEnd type="none" w="med" len="med"/>
          </a:ln>
          <a:effectLst/>
        </p:spPr>
      </p:cxnSp>
      <p:graphicFrame>
        <p:nvGraphicFramePr>
          <p:cNvPr id="94213" name="Object 4"/>
          <p:cNvGraphicFramePr>
            <a:graphicFrameLocks noChangeAspect="1"/>
          </p:cNvGraphicFramePr>
          <p:nvPr/>
        </p:nvGraphicFramePr>
        <p:xfrm>
          <a:off x="1364482" y="666597"/>
          <a:ext cx="2125662" cy="1346200"/>
        </p:xfrm>
        <a:graphic>
          <a:graphicData uri="http://schemas.openxmlformats.org/presentationml/2006/ole">
            <p:oleObj spid="_x0000_s95236" name="Equation" r:id="rId3" imgW="1282680" imgH="812520" progId="Equation.3">
              <p:embed/>
            </p:oleObj>
          </a:graphicData>
        </a:graphic>
      </p:graphicFrame>
      <p:graphicFrame>
        <p:nvGraphicFramePr>
          <p:cNvPr id="95238" name="Object 4"/>
          <p:cNvGraphicFramePr>
            <a:graphicFrameLocks noChangeAspect="1"/>
          </p:cNvGraphicFramePr>
          <p:nvPr/>
        </p:nvGraphicFramePr>
        <p:xfrm>
          <a:off x="1679114" y="3002065"/>
          <a:ext cx="1663700" cy="715962"/>
        </p:xfrm>
        <a:graphic>
          <a:graphicData uri="http://schemas.openxmlformats.org/presentationml/2006/ole">
            <p:oleObj spid="_x0000_s95238" name="Equation" r:id="rId4" imgW="1002960" imgH="4316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5238"/>
                                        </p:tgtEl>
                                        <p:attrNameLst>
                                          <p:attrName>style.visibility</p:attrName>
                                        </p:attrNameLst>
                                      </p:cBhvr>
                                      <p:to>
                                        <p:strVal val="visible"/>
                                      </p:to>
                                    </p:set>
                                    <p:animEffect transition="in" filter="blinds(horizontal)">
                                      <p:cBhvr>
                                        <p:cTn id="10" dur="500"/>
                                        <p:tgtEl>
                                          <p:spTgt spid="9523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mtClean="0">
                <a:solidFill>
                  <a:srgbClr val="0D3857"/>
                </a:solidFill>
              </a:rPr>
              <a:t>Κοιλότητα στο εσωτερικό ενός αγωγού</a:t>
            </a:r>
          </a:p>
        </p:txBody>
      </p:sp>
      <p:sp>
        <p:nvSpPr>
          <p:cNvPr id="49155" name="Rectangle 3"/>
          <p:cNvSpPr>
            <a:spLocks noGrp="1" noChangeArrowheads="1"/>
          </p:cNvSpPr>
          <p:nvPr>
            <p:ph sz="half" idx="1"/>
          </p:nvPr>
        </p:nvSpPr>
        <p:spPr>
          <a:xfrm>
            <a:off x="457200" y="1676400"/>
            <a:ext cx="4038600" cy="2123658"/>
          </a:xfrm>
        </p:spPr>
        <p:txBody>
          <a:bodyPr>
            <a:spAutoFit/>
          </a:bodyPr>
          <a:lstStyle/>
          <a:p>
            <a:pPr marL="0" indent="0">
              <a:lnSpc>
                <a:spcPct val="100000"/>
              </a:lnSpc>
              <a:spcBef>
                <a:spcPts val="1800"/>
              </a:spcBef>
            </a:pPr>
            <a:r>
              <a:rPr lang="el-GR" sz="1800" dirty="0" smtClean="0">
                <a:solidFill>
                  <a:srgbClr val="000000"/>
                </a:solidFill>
              </a:rPr>
              <a:t>Έστω</a:t>
            </a:r>
            <a:r>
              <a:rPr lang="en-US" sz="1800" dirty="0" smtClean="0">
                <a:solidFill>
                  <a:srgbClr val="000000"/>
                </a:solidFill>
              </a:rPr>
              <a:t> </a:t>
            </a:r>
            <a:r>
              <a:rPr lang="en-US" sz="1800" dirty="0" err="1" smtClean="0">
                <a:solidFill>
                  <a:srgbClr val="000000"/>
                </a:solidFill>
              </a:rPr>
              <a:t>ότι</a:t>
            </a:r>
            <a:r>
              <a:rPr lang="en-US" sz="1800" dirty="0" smtClean="0">
                <a:solidFill>
                  <a:srgbClr val="000000"/>
                </a:solidFill>
              </a:rPr>
              <a:t> </a:t>
            </a:r>
            <a:r>
              <a:rPr lang="en-US" sz="1800" dirty="0" err="1" smtClean="0">
                <a:solidFill>
                  <a:srgbClr val="000000"/>
                </a:solidFill>
              </a:rPr>
              <a:t>ένας</a:t>
            </a:r>
            <a:r>
              <a:rPr lang="en-US" sz="1800" dirty="0" smtClean="0">
                <a:solidFill>
                  <a:srgbClr val="000000"/>
                </a:solidFill>
              </a:rPr>
              <a:t> </a:t>
            </a:r>
            <a:r>
              <a:rPr lang="en-US" sz="1800" dirty="0" err="1" smtClean="0">
                <a:solidFill>
                  <a:srgbClr val="000000"/>
                </a:solidFill>
              </a:rPr>
              <a:t>αγωγός</a:t>
            </a:r>
            <a:r>
              <a:rPr lang="en-US" sz="1800" dirty="0" smtClean="0">
                <a:solidFill>
                  <a:srgbClr val="000000"/>
                </a:solidFill>
              </a:rPr>
              <a:t> </a:t>
            </a:r>
            <a:r>
              <a:rPr lang="el-GR" sz="1800" dirty="0" smtClean="0">
                <a:solidFill>
                  <a:srgbClr val="000000"/>
                </a:solidFill>
              </a:rPr>
              <a:t>περι</a:t>
            </a:r>
            <a:r>
              <a:rPr lang="en-US" sz="1800" dirty="0" err="1" smtClean="0">
                <a:solidFill>
                  <a:srgbClr val="000000"/>
                </a:solidFill>
              </a:rPr>
              <a:t>έχει</a:t>
            </a:r>
            <a:r>
              <a:rPr lang="en-US" sz="1800" dirty="0" smtClean="0">
                <a:solidFill>
                  <a:srgbClr val="000000"/>
                </a:solidFill>
              </a:rPr>
              <a:t> </a:t>
            </a:r>
            <a:r>
              <a:rPr lang="en-US" sz="1800" dirty="0" err="1" smtClean="0">
                <a:solidFill>
                  <a:srgbClr val="000000"/>
                </a:solidFill>
              </a:rPr>
              <a:t>μια</a:t>
            </a:r>
            <a:r>
              <a:rPr lang="en-US" sz="1800" dirty="0" smtClean="0">
                <a:solidFill>
                  <a:srgbClr val="000000"/>
                </a:solidFill>
              </a:rPr>
              <a:t> </a:t>
            </a:r>
            <a:r>
              <a:rPr lang="en-US" sz="1800" dirty="0" err="1" smtClean="0">
                <a:solidFill>
                  <a:srgbClr val="000000"/>
                </a:solidFill>
              </a:rPr>
              <a:t>κοιλότητα</a:t>
            </a:r>
            <a:r>
              <a:rPr lang="en-US" sz="1800" dirty="0" smtClean="0">
                <a:solidFill>
                  <a:srgbClr val="000000"/>
                </a:solidFill>
              </a:rPr>
              <a:t> </a:t>
            </a:r>
            <a:r>
              <a:rPr lang="en-US" sz="1800" dirty="0" err="1" smtClean="0">
                <a:solidFill>
                  <a:srgbClr val="000000"/>
                </a:solidFill>
              </a:rPr>
              <a:t>ακανόνιστου</a:t>
            </a:r>
            <a:r>
              <a:rPr lang="en-US" sz="1800" dirty="0" smtClean="0">
                <a:solidFill>
                  <a:srgbClr val="000000"/>
                </a:solidFill>
              </a:rPr>
              <a:t> </a:t>
            </a:r>
            <a:r>
              <a:rPr lang="en-US" sz="1800" dirty="0" err="1" smtClean="0">
                <a:solidFill>
                  <a:srgbClr val="000000"/>
                </a:solidFill>
              </a:rPr>
              <a:t>σχήματος</a:t>
            </a:r>
            <a:r>
              <a:rPr lang="en-US" sz="1800" dirty="0" smtClean="0">
                <a:solidFill>
                  <a:srgbClr val="000000"/>
                </a:solidFill>
              </a:rPr>
              <a:t>.</a:t>
            </a:r>
          </a:p>
          <a:p>
            <a:pPr marL="0" indent="0">
              <a:lnSpc>
                <a:spcPct val="100000"/>
              </a:lnSpc>
              <a:spcBef>
                <a:spcPts val="1800"/>
              </a:spcBef>
            </a:pPr>
            <a:r>
              <a:rPr lang="el-GR" sz="1800" dirty="0" smtClean="0">
                <a:solidFill>
                  <a:srgbClr val="000000"/>
                </a:solidFill>
              </a:rPr>
              <a:t>Υποθέτουμε</a:t>
            </a:r>
            <a:r>
              <a:rPr lang="en-US" sz="1800" dirty="0" smtClean="0">
                <a:solidFill>
                  <a:srgbClr val="000000"/>
                </a:solidFill>
              </a:rPr>
              <a:t> </a:t>
            </a:r>
            <a:r>
              <a:rPr lang="en-US" sz="1800" dirty="0" err="1" smtClean="0">
                <a:solidFill>
                  <a:srgbClr val="000000"/>
                </a:solidFill>
              </a:rPr>
              <a:t>ότι</a:t>
            </a:r>
            <a:r>
              <a:rPr lang="en-US" sz="1800" dirty="0" smtClean="0">
                <a:solidFill>
                  <a:srgbClr val="000000"/>
                </a:solidFill>
              </a:rPr>
              <a:t> </a:t>
            </a:r>
            <a:r>
              <a:rPr lang="en-US" sz="1800" dirty="0" err="1" smtClean="0">
                <a:solidFill>
                  <a:srgbClr val="000000"/>
                </a:solidFill>
              </a:rPr>
              <a:t>μέσα</a:t>
            </a:r>
            <a:r>
              <a:rPr lang="en-US" sz="1800" dirty="0" smtClean="0">
                <a:solidFill>
                  <a:srgbClr val="000000"/>
                </a:solidFill>
              </a:rPr>
              <a:t> </a:t>
            </a:r>
            <a:r>
              <a:rPr lang="en-US" sz="1800" dirty="0" err="1" smtClean="0">
                <a:solidFill>
                  <a:srgbClr val="000000"/>
                </a:solidFill>
              </a:rPr>
              <a:t>στην</a:t>
            </a:r>
            <a:r>
              <a:rPr lang="en-US" sz="1800" dirty="0" smtClean="0">
                <a:solidFill>
                  <a:srgbClr val="000000"/>
                </a:solidFill>
              </a:rPr>
              <a:t> </a:t>
            </a:r>
            <a:r>
              <a:rPr lang="en-US" sz="1800" dirty="0" err="1" smtClean="0">
                <a:solidFill>
                  <a:srgbClr val="000000"/>
                </a:solidFill>
              </a:rPr>
              <a:t>κοιλότητα</a:t>
            </a:r>
            <a:r>
              <a:rPr lang="en-US" sz="1800" dirty="0" smtClean="0">
                <a:solidFill>
                  <a:srgbClr val="000000"/>
                </a:solidFill>
              </a:rPr>
              <a:t> </a:t>
            </a:r>
            <a:r>
              <a:rPr lang="en-US" sz="1800" dirty="0" err="1" smtClean="0">
                <a:solidFill>
                  <a:srgbClr val="000000"/>
                </a:solidFill>
              </a:rPr>
              <a:t>δεν</a:t>
            </a:r>
            <a:r>
              <a:rPr lang="en-US" sz="1800" dirty="0" smtClean="0">
                <a:solidFill>
                  <a:srgbClr val="000000"/>
                </a:solidFill>
              </a:rPr>
              <a:t> </a:t>
            </a:r>
            <a:r>
              <a:rPr lang="en-US" sz="1800" dirty="0" err="1" smtClean="0">
                <a:solidFill>
                  <a:srgbClr val="000000"/>
                </a:solidFill>
              </a:rPr>
              <a:t>υπάρχουν</a:t>
            </a:r>
            <a:r>
              <a:rPr lang="en-US" sz="1800" dirty="0" smtClean="0">
                <a:solidFill>
                  <a:srgbClr val="000000"/>
                </a:solidFill>
              </a:rPr>
              <a:t> </a:t>
            </a:r>
            <a:r>
              <a:rPr lang="en-US" sz="1800" dirty="0" err="1" smtClean="0">
                <a:solidFill>
                  <a:srgbClr val="000000"/>
                </a:solidFill>
              </a:rPr>
              <a:t>φορτία</a:t>
            </a:r>
            <a:r>
              <a:rPr lang="en-US" sz="1800" dirty="0" smtClean="0">
                <a:solidFill>
                  <a:srgbClr val="000000"/>
                </a:solidFill>
              </a:rPr>
              <a:t>.</a:t>
            </a:r>
          </a:p>
          <a:p>
            <a:pPr marL="0" indent="0">
              <a:lnSpc>
                <a:spcPct val="100000"/>
              </a:lnSpc>
              <a:spcBef>
                <a:spcPts val="1800"/>
              </a:spcBef>
            </a:pPr>
            <a:r>
              <a:rPr lang="en-US" sz="1800" dirty="0" err="1" smtClean="0">
                <a:solidFill>
                  <a:srgbClr val="000000"/>
                </a:solidFill>
              </a:rPr>
              <a:t>Το</a:t>
            </a:r>
            <a:r>
              <a:rPr lang="en-US" sz="1800" dirty="0" smtClean="0">
                <a:solidFill>
                  <a:srgbClr val="000000"/>
                </a:solidFill>
              </a:rPr>
              <a:t> </a:t>
            </a:r>
            <a:r>
              <a:rPr lang="en-US" sz="1800" dirty="0" err="1" smtClean="0">
                <a:solidFill>
                  <a:srgbClr val="000000"/>
                </a:solidFill>
              </a:rPr>
              <a:t>ηλεκτρικό</a:t>
            </a:r>
            <a:r>
              <a:rPr lang="en-US" sz="1800" dirty="0" smtClean="0">
                <a:solidFill>
                  <a:srgbClr val="000000"/>
                </a:solidFill>
              </a:rPr>
              <a:t> </a:t>
            </a:r>
            <a:r>
              <a:rPr lang="en-US" sz="1800" dirty="0" err="1" smtClean="0">
                <a:solidFill>
                  <a:srgbClr val="000000"/>
                </a:solidFill>
              </a:rPr>
              <a:t>πεδίο</a:t>
            </a:r>
            <a:r>
              <a:rPr lang="en-US" sz="1800" dirty="0" smtClean="0">
                <a:solidFill>
                  <a:srgbClr val="000000"/>
                </a:solidFill>
              </a:rPr>
              <a:t> </a:t>
            </a:r>
            <a:r>
              <a:rPr lang="en-US" sz="1800" dirty="0" err="1" smtClean="0">
                <a:solidFill>
                  <a:srgbClr val="000000"/>
                </a:solidFill>
              </a:rPr>
              <a:t>στο</a:t>
            </a:r>
            <a:r>
              <a:rPr lang="en-US" sz="1800" dirty="0" smtClean="0">
                <a:solidFill>
                  <a:srgbClr val="000000"/>
                </a:solidFill>
              </a:rPr>
              <a:t> </a:t>
            </a:r>
            <a:r>
              <a:rPr lang="en-US" sz="1800" dirty="0" err="1" smtClean="0">
                <a:solidFill>
                  <a:srgbClr val="000000"/>
                </a:solidFill>
              </a:rPr>
              <a:t>εσωτερικό</a:t>
            </a:r>
            <a:r>
              <a:rPr lang="en-US" sz="1800" dirty="0" smtClean="0">
                <a:solidFill>
                  <a:srgbClr val="000000"/>
                </a:solidFill>
              </a:rPr>
              <a:t> </a:t>
            </a:r>
            <a:r>
              <a:rPr lang="en-US" sz="1800" dirty="0" err="1" smtClean="0">
                <a:solidFill>
                  <a:srgbClr val="000000"/>
                </a:solidFill>
              </a:rPr>
              <a:t>του</a:t>
            </a:r>
            <a:r>
              <a:rPr lang="en-US" sz="1800" dirty="0" smtClean="0">
                <a:solidFill>
                  <a:srgbClr val="000000"/>
                </a:solidFill>
              </a:rPr>
              <a:t> </a:t>
            </a:r>
            <a:r>
              <a:rPr lang="en-US" sz="1800" dirty="0" err="1" smtClean="0">
                <a:solidFill>
                  <a:srgbClr val="000000"/>
                </a:solidFill>
              </a:rPr>
              <a:t>αγωγού</a:t>
            </a:r>
            <a:r>
              <a:rPr lang="en-US" sz="1800" dirty="0" smtClean="0">
                <a:solidFill>
                  <a:srgbClr val="000000"/>
                </a:solidFill>
              </a:rPr>
              <a:t> </a:t>
            </a:r>
            <a:r>
              <a:rPr lang="en-US" sz="1800" dirty="0" err="1" smtClean="0">
                <a:solidFill>
                  <a:srgbClr val="000000"/>
                </a:solidFill>
              </a:rPr>
              <a:t>πρέπει</a:t>
            </a:r>
            <a:r>
              <a:rPr lang="en-US" sz="1800" dirty="0" smtClean="0">
                <a:solidFill>
                  <a:srgbClr val="000000"/>
                </a:solidFill>
              </a:rPr>
              <a:t> </a:t>
            </a:r>
            <a:r>
              <a:rPr lang="en-US" sz="1800" dirty="0" err="1" smtClean="0">
                <a:solidFill>
                  <a:srgbClr val="000000"/>
                </a:solidFill>
              </a:rPr>
              <a:t>να</a:t>
            </a:r>
            <a:r>
              <a:rPr lang="en-US" sz="1800" dirty="0" smtClean="0">
                <a:solidFill>
                  <a:srgbClr val="000000"/>
                </a:solidFill>
              </a:rPr>
              <a:t> </a:t>
            </a:r>
            <a:r>
              <a:rPr lang="en-US" sz="1800" dirty="0" err="1" smtClean="0">
                <a:solidFill>
                  <a:srgbClr val="000000"/>
                </a:solidFill>
              </a:rPr>
              <a:t>είναι</a:t>
            </a:r>
            <a:r>
              <a:rPr lang="en-US" sz="1800" dirty="0" smtClean="0">
                <a:solidFill>
                  <a:srgbClr val="000000"/>
                </a:solidFill>
              </a:rPr>
              <a:t> </a:t>
            </a:r>
            <a:r>
              <a:rPr lang="en-US" sz="1800" dirty="0" err="1" smtClean="0">
                <a:solidFill>
                  <a:srgbClr val="000000"/>
                </a:solidFill>
              </a:rPr>
              <a:t>ίσο</a:t>
            </a:r>
            <a:r>
              <a:rPr lang="en-US" sz="1800" dirty="0" smtClean="0">
                <a:solidFill>
                  <a:srgbClr val="000000"/>
                </a:solidFill>
              </a:rPr>
              <a:t> </a:t>
            </a:r>
            <a:r>
              <a:rPr lang="en-US" sz="1800" dirty="0" err="1" smtClean="0">
                <a:solidFill>
                  <a:srgbClr val="000000"/>
                </a:solidFill>
              </a:rPr>
              <a:t>με</a:t>
            </a:r>
            <a:r>
              <a:rPr lang="en-US" sz="1800" dirty="0" smtClean="0">
                <a:solidFill>
                  <a:srgbClr val="000000"/>
                </a:solidFill>
              </a:rPr>
              <a:t> </a:t>
            </a:r>
            <a:r>
              <a:rPr lang="en-US" sz="1800" dirty="0" err="1" smtClean="0">
                <a:solidFill>
                  <a:srgbClr val="000000"/>
                </a:solidFill>
              </a:rPr>
              <a:t>μηδέν</a:t>
            </a:r>
            <a:r>
              <a:rPr lang="en-US" sz="1800" dirty="0" smtClean="0">
                <a:solidFill>
                  <a:srgbClr val="000000"/>
                </a:solidFill>
              </a:rPr>
              <a:t>.</a:t>
            </a:r>
          </a:p>
        </p:txBody>
      </p:sp>
      <p:sp>
        <p:nvSpPr>
          <p:cNvPr id="49156"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Η3.6</a:t>
            </a:r>
          </a:p>
        </p:txBody>
      </p:sp>
      <p:pic>
        <p:nvPicPr>
          <p:cNvPr id="49157" name="Picture 7" descr="27819_2521"/>
          <p:cNvPicPr>
            <a:picLocks noChangeAspect="1" noChangeArrowheads="1"/>
          </p:cNvPicPr>
          <p:nvPr/>
        </p:nvPicPr>
        <p:blipFill>
          <a:blip r:embed="rId2" cstate="print"/>
          <a:srcRect/>
          <a:stretch>
            <a:fillRect/>
          </a:stretch>
        </p:blipFill>
        <p:spPr bwMode="auto">
          <a:xfrm>
            <a:off x="4787900" y="1557338"/>
            <a:ext cx="4129088" cy="417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smtClean="0">
                <a:solidFill>
                  <a:srgbClr val="0D3857"/>
                </a:solidFill>
              </a:rPr>
              <a:t>Στεμματόμορφη εκκένωση</a:t>
            </a:r>
          </a:p>
        </p:txBody>
      </p:sp>
      <p:sp>
        <p:nvSpPr>
          <p:cNvPr id="50179" name="Rectangle 3"/>
          <p:cNvSpPr>
            <a:spLocks noGrp="1" noChangeArrowheads="1"/>
          </p:cNvSpPr>
          <p:nvPr>
            <p:ph idx="1"/>
          </p:nvPr>
        </p:nvSpPr>
        <p:spPr>
          <a:xfrm>
            <a:off x="457200" y="1558412"/>
            <a:ext cx="8229600" cy="4801314"/>
          </a:xfrm>
        </p:spPr>
        <p:txBody>
          <a:bodyPr>
            <a:spAutoFit/>
          </a:bodyPr>
          <a:lstStyle/>
          <a:p>
            <a:pPr marL="0" indent="0">
              <a:lnSpc>
                <a:spcPct val="100000"/>
              </a:lnSpc>
              <a:spcBef>
                <a:spcPts val="1800"/>
              </a:spcBef>
            </a:pPr>
            <a:r>
              <a:rPr lang="el-GR" dirty="0" smtClean="0">
                <a:solidFill>
                  <a:srgbClr val="000000"/>
                </a:solidFill>
              </a:rPr>
              <a:t>Συχνά, κοντά σε αγωγούς, όπως ένα ηλεκτρικό καλώδιο υψηλής τάση, παρατηρείται ένα φαινόμενο γνωστό ως </a:t>
            </a:r>
            <a:r>
              <a:rPr lang="el-GR" dirty="0" smtClean="0">
                <a:solidFill>
                  <a:srgbClr val="002060"/>
                </a:solidFill>
                <a:effectLst>
                  <a:outerShdw blurRad="38100" dist="38100" dir="2700000" algn="tl">
                    <a:srgbClr val="000000">
                      <a:alpha val="43137"/>
                    </a:srgbClr>
                  </a:outerShdw>
                </a:effectLst>
              </a:rPr>
              <a:t>στεμματόμορφη εκκένωση </a:t>
            </a:r>
            <a:r>
              <a:rPr lang="el-GR" dirty="0" smtClean="0">
                <a:solidFill>
                  <a:srgbClr val="000000"/>
                </a:solidFill>
              </a:rPr>
              <a:t>(ή εκκένωση θυσάνου). </a:t>
            </a:r>
          </a:p>
          <a:p>
            <a:pPr marL="0" indent="0">
              <a:lnSpc>
                <a:spcPct val="100000"/>
              </a:lnSpc>
              <a:spcBef>
                <a:spcPts val="1800"/>
              </a:spcBef>
            </a:pPr>
            <a:r>
              <a:rPr lang="el-GR" dirty="0" smtClean="0">
                <a:solidFill>
                  <a:srgbClr val="000000"/>
                </a:solidFill>
              </a:rPr>
              <a:t>Όταν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ηλεκτρικό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στην</a:t>
            </a:r>
            <a:r>
              <a:rPr lang="en-US" dirty="0" smtClean="0">
                <a:solidFill>
                  <a:srgbClr val="000000"/>
                </a:solidFill>
              </a:rPr>
              <a:t> </a:t>
            </a:r>
            <a:r>
              <a:rPr lang="en-US" dirty="0" err="1" smtClean="0">
                <a:solidFill>
                  <a:srgbClr val="000000"/>
                </a:solidFill>
              </a:rPr>
              <a:t>περιοχή</a:t>
            </a:r>
            <a:r>
              <a:rPr lang="en-US" dirty="0" smtClean="0">
                <a:solidFill>
                  <a:srgbClr val="000000"/>
                </a:solidFill>
              </a:rPr>
              <a:t> </a:t>
            </a:r>
            <a:r>
              <a:rPr lang="en-US" dirty="0" err="1" smtClean="0">
                <a:solidFill>
                  <a:srgbClr val="000000"/>
                </a:solidFill>
              </a:rPr>
              <a:t>κοντά</a:t>
            </a:r>
            <a:r>
              <a:rPr lang="en-US" dirty="0" smtClean="0">
                <a:solidFill>
                  <a:srgbClr val="000000"/>
                </a:solidFill>
              </a:rPr>
              <a:t> </a:t>
            </a:r>
            <a:r>
              <a:rPr lang="en-US" dirty="0" err="1" smtClean="0">
                <a:solidFill>
                  <a:srgbClr val="000000"/>
                </a:solidFill>
              </a:rPr>
              <a:t>στον</a:t>
            </a:r>
            <a:r>
              <a:rPr lang="en-US" dirty="0" smtClean="0">
                <a:solidFill>
                  <a:srgbClr val="000000"/>
                </a:solidFill>
              </a:rPr>
              <a:t> </a:t>
            </a:r>
            <a:r>
              <a:rPr lang="en-US" dirty="0" err="1" smtClean="0">
                <a:solidFill>
                  <a:srgbClr val="000000"/>
                </a:solidFill>
              </a:rPr>
              <a:t>αγωγό</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αρκετά</a:t>
            </a:r>
            <a:r>
              <a:rPr lang="en-US" dirty="0" smtClean="0">
                <a:solidFill>
                  <a:srgbClr val="000000"/>
                </a:solidFill>
              </a:rPr>
              <a:t> </a:t>
            </a:r>
            <a:r>
              <a:rPr lang="en-US" dirty="0" err="1" smtClean="0">
                <a:solidFill>
                  <a:srgbClr val="000000"/>
                </a:solidFill>
              </a:rPr>
              <a:t>ισχυρό</a:t>
            </a:r>
            <a:r>
              <a:rPr lang="en-US" dirty="0" smtClean="0">
                <a:solidFill>
                  <a:srgbClr val="000000"/>
                </a:solidFill>
              </a:rPr>
              <a:t>, </a:t>
            </a:r>
            <a:r>
              <a:rPr lang="en-US" dirty="0" err="1" smtClean="0">
                <a:solidFill>
                  <a:srgbClr val="000000"/>
                </a:solidFill>
              </a:rPr>
              <a:t>τα</a:t>
            </a:r>
            <a:r>
              <a:rPr lang="en-US" dirty="0" smtClean="0">
                <a:solidFill>
                  <a:srgbClr val="000000"/>
                </a:solidFill>
              </a:rPr>
              <a:t> </a:t>
            </a:r>
            <a:r>
              <a:rPr lang="en-US" dirty="0" err="1" smtClean="0">
                <a:solidFill>
                  <a:srgbClr val="000000"/>
                </a:solidFill>
              </a:rPr>
              <a:t>ηλεκτρόνια</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προκύπτουν</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τον</a:t>
            </a:r>
            <a:r>
              <a:rPr lang="en-US" dirty="0" smtClean="0">
                <a:solidFill>
                  <a:srgbClr val="000000"/>
                </a:solidFill>
              </a:rPr>
              <a:t> </a:t>
            </a:r>
            <a:r>
              <a:rPr lang="en-US" dirty="0" err="1" smtClean="0">
                <a:solidFill>
                  <a:srgbClr val="000000"/>
                </a:solidFill>
              </a:rPr>
              <a:t>τυχαίο</a:t>
            </a:r>
            <a:r>
              <a:rPr lang="en-US" dirty="0" smtClean="0">
                <a:solidFill>
                  <a:srgbClr val="000000"/>
                </a:solidFill>
              </a:rPr>
              <a:t> </a:t>
            </a:r>
            <a:r>
              <a:rPr lang="en-US" dirty="0" err="1" smtClean="0">
                <a:solidFill>
                  <a:srgbClr val="000000"/>
                </a:solidFill>
              </a:rPr>
              <a:t>ιον</a:t>
            </a:r>
            <a:r>
              <a:rPr lang="el-GR" dirty="0" smtClean="0">
                <a:solidFill>
                  <a:srgbClr val="000000"/>
                </a:solidFill>
              </a:rPr>
              <a:t>τ</a:t>
            </a:r>
            <a:r>
              <a:rPr lang="en-US" dirty="0" err="1" smtClean="0">
                <a:solidFill>
                  <a:srgbClr val="000000"/>
                </a:solidFill>
              </a:rPr>
              <a:t>ισμό</a:t>
            </a:r>
            <a:r>
              <a:rPr lang="en-US" dirty="0" smtClean="0">
                <a:solidFill>
                  <a:srgbClr val="000000"/>
                </a:solidFill>
              </a:rPr>
              <a:t> </a:t>
            </a:r>
            <a:r>
              <a:rPr lang="en-US" dirty="0" err="1" smtClean="0">
                <a:solidFill>
                  <a:srgbClr val="000000"/>
                </a:solidFill>
              </a:rPr>
              <a:t>μορίων</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αέρα</a:t>
            </a:r>
            <a:r>
              <a:rPr lang="en-US" dirty="0" smtClean="0">
                <a:solidFill>
                  <a:srgbClr val="000000"/>
                </a:solidFill>
              </a:rPr>
              <a:t> </a:t>
            </a:r>
            <a:r>
              <a:rPr lang="en-US" dirty="0" err="1" smtClean="0">
                <a:solidFill>
                  <a:srgbClr val="000000"/>
                </a:solidFill>
              </a:rPr>
              <a:t>κοντά</a:t>
            </a:r>
            <a:r>
              <a:rPr lang="en-US" dirty="0" smtClean="0">
                <a:solidFill>
                  <a:srgbClr val="000000"/>
                </a:solidFill>
              </a:rPr>
              <a:t> </a:t>
            </a:r>
            <a:r>
              <a:rPr lang="en-US" dirty="0" err="1" smtClean="0">
                <a:solidFill>
                  <a:srgbClr val="000000"/>
                </a:solidFill>
              </a:rPr>
              <a:t>στον</a:t>
            </a:r>
            <a:r>
              <a:rPr lang="en-US" dirty="0" smtClean="0">
                <a:solidFill>
                  <a:srgbClr val="000000"/>
                </a:solidFill>
              </a:rPr>
              <a:t> </a:t>
            </a:r>
            <a:r>
              <a:rPr lang="en-US" dirty="0" err="1" smtClean="0">
                <a:solidFill>
                  <a:srgbClr val="000000"/>
                </a:solidFill>
              </a:rPr>
              <a:t>αγωγό</a:t>
            </a:r>
            <a:r>
              <a:rPr lang="en-US" dirty="0" smtClean="0">
                <a:solidFill>
                  <a:srgbClr val="000000"/>
                </a:solidFill>
              </a:rPr>
              <a:t> </a:t>
            </a:r>
            <a:r>
              <a:rPr lang="en-US" dirty="0" err="1" smtClean="0">
                <a:solidFill>
                  <a:srgbClr val="000000"/>
                </a:solidFill>
              </a:rPr>
              <a:t>απομακρύνονται</a:t>
            </a:r>
            <a:r>
              <a:rPr lang="en-US" dirty="0" smtClean="0">
                <a:solidFill>
                  <a:srgbClr val="000000"/>
                </a:solidFill>
              </a:rPr>
              <a:t> </a:t>
            </a:r>
            <a:r>
              <a:rPr lang="el-GR" dirty="0" smtClean="0">
                <a:solidFill>
                  <a:srgbClr val="000000"/>
                </a:solidFill>
              </a:rPr>
              <a:t>επιταχυνόμενα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τα</a:t>
            </a:r>
            <a:r>
              <a:rPr lang="en-US" dirty="0" smtClean="0">
                <a:solidFill>
                  <a:srgbClr val="000000"/>
                </a:solidFill>
              </a:rPr>
              <a:t> </a:t>
            </a:r>
            <a:r>
              <a:rPr lang="en-US" dirty="0" err="1" smtClean="0">
                <a:solidFill>
                  <a:srgbClr val="000000"/>
                </a:solidFill>
              </a:rPr>
              <a:t>μόρια</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τα</a:t>
            </a:r>
            <a:r>
              <a:rPr lang="en-US" dirty="0" smtClean="0">
                <a:solidFill>
                  <a:srgbClr val="000000"/>
                </a:solidFill>
              </a:rPr>
              <a:t> </a:t>
            </a:r>
            <a:r>
              <a:rPr lang="en-US" dirty="0" err="1" smtClean="0">
                <a:solidFill>
                  <a:srgbClr val="000000"/>
                </a:solidFill>
              </a:rPr>
              <a:t>οποία</a:t>
            </a:r>
            <a:r>
              <a:rPr lang="en-US" dirty="0" smtClean="0">
                <a:solidFill>
                  <a:srgbClr val="000000"/>
                </a:solidFill>
              </a:rPr>
              <a:t> </a:t>
            </a:r>
            <a:r>
              <a:rPr lang="en-US" dirty="0" err="1" smtClean="0">
                <a:solidFill>
                  <a:srgbClr val="000000"/>
                </a:solidFill>
              </a:rPr>
              <a:t>προήλθαν</a:t>
            </a:r>
            <a:r>
              <a:rPr lang="en-US" dirty="0" smtClean="0">
                <a:solidFill>
                  <a:srgbClr val="000000"/>
                </a:solidFill>
              </a:rPr>
              <a:t>.</a:t>
            </a:r>
          </a:p>
          <a:p>
            <a:pPr marL="0" indent="0">
              <a:lnSpc>
                <a:spcPct val="100000"/>
              </a:lnSpc>
              <a:spcBef>
                <a:spcPts val="1800"/>
              </a:spcBef>
            </a:pPr>
            <a:r>
              <a:rPr lang="en-US" dirty="0" err="1" smtClean="0">
                <a:solidFill>
                  <a:srgbClr val="000000"/>
                </a:solidFill>
              </a:rPr>
              <a:t>Αυτά</a:t>
            </a:r>
            <a:r>
              <a:rPr lang="en-US" dirty="0" smtClean="0">
                <a:solidFill>
                  <a:srgbClr val="000000"/>
                </a:solidFill>
              </a:rPr>
              <a:t> </a:t>
            </a:r>
            <a:r>
              <a:rPr lang="en-US" dirty="0" err="1" smtClean="0">
                <a:solidFill>
                  <a:srgbClr val="000000"/>
                </a:solidFill>
              </a:rPr>
              <a:t>τα</a:t>
            </a:r>
            <a:r>
              <a:rPr lang="en-US" dirty="0" smtClean="0">
                <a:solidFill>
                  <a:srgbClr val="000000"/>
                </a:solidFill>
              </a:rPr>
              <a:t> </a:t>
            </a:r>
            <a:r>
              <a:rPr lang="el-GR" dirty="0" smtClean="0">
                <a:solidFill>
                  <a:srgbClr val="000000"/>
                </a:solidFill>
              </a:rPr>
              <a:t>ταχύτατα </a:t>
            </a:r>
            <a:r>
              <a:rPr lang="en-US" dirty="0" err="1" smtClean="0">
                <a:solidFill>
                  <a:srgbClr val="000000"/>
                </a:solidFill>
              </a:rPr>
              <a:t>ηλεκτρόνια</a:t>
            </a:r>
            <a:r>
              <a:rPr lang="en-US" dirty="0" smtClean="0">
                <a:solidFill>
                  <a:srgbClr val="000000"/>
                </a:solidFill>
              </a:rPr>
              <a:t> </a:t>
            </a:r>
            <a:r>
              <a:rPr lang="en-US" dirty="0" err="1" smtClean="0">
                <a:solidFill>
                  <a:srgbClr val="000000"/>
                </a:solidFill>
              </a:rPr>
              <a:t>μπορούν</a:t>
            </a:r>
            <a:r>
              <a:rPr lang="en-US" dirty="0" smtClean="0">
                <a:solidFill>
                  <a:srgbClr val="000000"/>
                </a:solidFill>
              </a:rPr>
              <a:t> </a:t>
            </a:r>
            <a:r>
              <a:rPr lang="en-US" dirty="0" err="1" smtClean="0">
                <a:solidFill>
                  <a:srgbClr val="000000"/>
                </a:solidFill>
              </a:rPr>
              <a:t>να</a:t>
            </a:r>
            <a:r>
              <a:rPr lang="en-US" dirty="0" smtClean="0">
                <a:solidFill>
                  <a:srgbClr val="000000"/>
                </a:solidFill>
              </a:rPr>
              <a:t> </a:t>
            </a:r>
            <a:r>
              <a:rPr lang="en-US" dirty="0" err="1" smtClean="0">
                <a:solidFill>
                  <a:srgbClr val="000000"/>
                </a:solidFill>
              </a:rPr>
              <a:t>ιον</a:t>
            </a:r>
            <a:r>
              <a:rPr lang="el-GR" dirty="0" smtClean="0">
                <a:solidFill>
                  <a:srgbClr val="000000"/>
                </a:solidFill>
              </a:rPr>
              <a:t>τ</a:t>
            </a:r>
            <a:r>
              <a:rPr lang="en-US" dirty="0" err="1" smtClean="0">
                <a:solidFill>
                  <a:srgbClr val="000000"/>
                </a:solidFill>
              </a:rPr>
              <a:t>ίσουν</a:t>
            </a:r>
            <a:r>
              <a:rPr lang="en-US" dirty="0" smtClean="0">
                <a:solidFill>
                  <a:srgbClr val="000000"/>
                </a:solidFill>
              </a:rPr>
              <a:t> </a:t>
            </a:r>
            <a:r>
              <a:rPr lang="en-US" dirty="0" err="1" smtClean="0">
                <a:solidFill>
                  <a:srgbClr val="000000"/>
                </a:solidFill>
              </a:rPr>
              <a:t>και</a:t>
            </a:r>
            <a:r>
              <a:rPr lang="en-US" dirty="0" smtClean="0">
                <a:solidFill>
                  <a:srgbClr val="000000"/>
                </a:solidFill>
              </a:rPr>
              <a:t> </a:t>
            </a:r>
            <a:r>
              <a:rPr lang="en-US" dirty="0" err="1" smtClean="0">
                <a:solidFill>
                  <a:srgbClr val="000000"/>
                </a:solidFill>
              </a:rPr>
              <a:t>άλλα</a:t>
            </a:r>
            <a:r>
              <a:rPr lang="en-US" dirty="0" smtClean="0">
                <a:solidFill>
                  <a:srgbClr val="000000"/>
                </a:solidFill>
              </a:rPr>
              <a:t> </a:t>
            </a:r>
            <a:r>
              <a:rPr lang="el-GR" dirty="0" smtClean="0">
                <a:solidFill>
                  <a:srgbClr val="000000"/>
                </a:solidFill>
              </a:rPr>
              <a:t>μόρια</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βρίσκονται</a:t>
            </a:r>
            <a:r>
              <a:rPr lang="en-US" dirty="0" smtClean="0">
                <a:solidFill>
                  <a:srgbClr val="000000"/>
                </a:solidFill>
              </a:rPr>
              <a:t> </a:t>
            </a:r>
            <a:r>
              <a:rPr lang="en-US" dirty="0" err="1" smtClean="0">
                <a:solidFill>
                  <a:srgbClr val="000000"/>
                </a:solidFill>
              </a:rPr>
              <a:t>κοντά</a:t>
            </a:r>
            <a:r>
              <a:rPr lang="en-US" dirty="0" smtClean="0">
                <a:solidFill>
                  <a:srgbClr val="000000"/>
                </a:solidFill>
              </a:rPr>
              <a:t> </a:t>
            </a:r>
            <a:r>
              <a:rPr lang="en-US" dirty="0" err="1" smtClean="0">
                <a:solidFill>
                  <a:srgbClr val="000000"/>
                </a:solidFill>
              </a:rPr>
              <a:t>στον</a:t>
            </a:r>
            <a:r>
              <a:rPr lang="en-US" dirty="0" smtClean="0">
                <a:solidFill>
                  <a:srgbClr val="000000"/>
                </a:solidFill>
              </a:rPr>
              <a:t> </a:t>
            </a:r>
            <a:r>
              <a:rPr lang="en-US" dirty="0" err="1" smtClean="0">
                <a:solidFill>
                  <a:srgbClr val="000000"/>
                </a:solidFill>
              </a:rPr>
              <a:t>αγωγό</a:t>
            </a:r>
            <a:r>
              <a:rPr lang="el-GR" dirty="0" smtClean="0">
                <a:solidFill>
                  <a:srgbClr val="000000"/>
                </a:solidFill>
              </a:rPr>
              <a:t> με αποτέλεσμα να δημιουργηθούν </a:t>
            </a:r>
            <a:r>
              <a:rPr lang="en-US" dirty="0" err="1" smtClean="0">
                <a:solidFill>
                  <a:srgbClr val="000000"/>
                </a:solidFill>
              </a:rPr>
              <a:t>κι</a:t>
            </a:r>
            <a:r>
              <a:rPr lang="en-US" dirty="0" smtClean="0">
                <a:solidFill>
                  <a:srgbClr val="000000"/>
                </a:solidFill>
              </a:rPr>
              <a:t> </a:t>
            </a:r>
            <a:r>
              <a:rPr lang="en-US" dirty="0" err="1" smtClean="0">
                <a:solidFill>
                  <a:srgbClr val="000000"/>
                </a:solidFill>
              </a:rPr>
              <a:t>άλλα</a:t>
            </a:r>
            <a:r>
              <a:rPr lang="en-US" dirty="0" smtClean="0">
                <a:solidFill>
                  <a:srgbClr val="000000"/>
                </a:solidFill>
              </a:rPr>
              <a:t> </a:t>
            </a:r>
            <a:r>
              <a:rPr lang="en-US" dirty="0" err="1" smtClean="0">
                <a:solidFill>
                  <a:srgbClr val="000000"/>
                </a:solidFill>
              </a:rPr>
              <a:t>ελεύθερα</a:t>
            </a:r>
            <a:r>
              <a:rPr lang="en-US" dirty="0" smtClean="0">
                <a:solidFill>
                  <a:srgbClr val="000000"/>
                </a:solidFill>
              </a:rPr>
              <a:t> </a:t>
            </a:r>
            <a:r>
              <a:rPr lang="en-US" dirty="0" err="1" smtClean="0">
                <a:solidFill>
                  <a:srgbClr val="000000"/>
                </a:solidFill>
              </a:rPr>
              <a:t>ηλεκτρόνια</a:t>
            </a:r>
            <a:r>
              <a:rPr lang="en-US" dirty="0" smtClean="0">
                <a:solidFill>
                  <a:srgbClr val="000000"/>
                </a:solidFill>
              </a:rPr>
              <a:t>.</a:t>
            </a:r>
          </a:p>
          <a:p>
            <a:pPr marL="0" indent="0">
              <a:lnSpc>
                <a:spcPct val="100000"/>
              </a:lnSpc>
              <a:spcBef>
                <a:spcPts val="1800"/>
              </a:spcBef>
            </a:pPr>
            <a:r>
              <a:rPr lang="el-GR" dirty="0" smtClean="0"/>
              <a:t>Η λάμψη που παρατηρείται </a:t>
            </a:r>
            <a:r>
              <a:rPr lang="en-US" dirty="0" smtClean="0">
                <a:solidFill>
                  <a:srgbClr val="0D3857"/>
                </a:solidFill>
              </a:rPr>
              <a:t>–</a:t>
            </a:r>
            <a:r>
              <a:rPr lang="el-GR" dirty="0" smtClean="0"/>
              <a:t>η </a:t>
            </a:r>
            <a:r>
              <a:rPr lang="el-GR" dirty="0" smtClean="0">
                <a:solidFill>
                  <a:srgbClr val="002060"/>
                </a:solidFill>
                <a:effectLst>
                  <a:outerShdw blurRad="38100" dist="38100" dir="2700000" algn="tl">
                    <a:srgbClr val="000000">
                      <a:alpha val="43137"/>
                    </a:srgbClr>
                  </a:outerShdw>
                </a:effectLst>
              </a:rPr>
              <a:t>στεμματόμορφη εκκένωση</a:t>
            </a:r>
            <a:r>
              <a:rPr lang="en-US" dirty="0" smtClean="0">
                <a:solidFill>
                  <a:srgbClr val="0D3857"/>
                </a:solidFill>
              </a:rPr>
              <a:t>–</a:t>
            </a:r>
            <a:r>
              <a:rPr lang="el-GR" dirty="0" smtClean="0"/>
              <a:t> οφείλεται στην επανένωση αυτών των ελεύθερων ηλεκτρονίων με τα ιοντισμένα μόρια του αέρα. </a:t>
            </a:r>
          </a:p>
          <a:p>
            <a:pPr marL="0" indent="0">
              <a:lnSpc>
                <a:spcPct val="100000"/>
              </a:lnSpc>
              <a:spcBef>
                <a:spcPts val="1800"/>
              </a:spcBef>
            </a:pPr>
            <a:r>
              <a:rPr lang="el-GR" dirty="0" smtClean="0">
                <a:solidFill>
                  <a:srgbClr val="000000"/>
                </a:solidFill>
              </a:rPr>
              <a:t>Η πιθανότητα να συμβεί ι</a:t>
            </a:r>
            <a:r>
              <a:rPr lang="en-US" dirty="0" err="1" smtClean="0">
                <a:solidFill>
                  <a:srgbClr val="000000"/>
                </a:solidFill>
              </a:rPr>
              <a:t>ον</a:t>
            </a:r>
            <a:r>
              <a:rPr lang="el-GR" dirty="0" smtClean="0">
                <a:solidFill>
                  <a:srgbClr val="000000"/>
                </a:solidFill>
              </a:rPr>
              <a:t>τ</a:t>
            </a:r>
            <a:r>
              <a:rPr lang="en-US" dirty="0" err="1" smtClean="0">
                <a:solidFill>
                  <a:srgbClr val="000000"/>
                </a:solidFill>
              </a:rPr>
              <a:t>ισμός</a:t>
            </a:r>
            <a:r>
              <a:rPr lang="en-US" dirty="0" smtClean="0">
                <a:solidFill>
                  <a:srgbClr val="000000"/>
                </a:solidFill>
              </a:rPr>
              <a:t> </a:t>
            </a:r>
            <a:r>
              <a:rPr lang="en-US" dirty="0" err="1" smtClean="0">
                <a:solidFill>
                  <a:srgbClr val="000000"/>
                </a:solidFill>
              </a:rPr>
              <a:t>και</a:t>
            </a:r>
            <a:r>
              <a:rPr lang="en-US" dirty="0" smtClean="0">
                <a:solidFill>
                  <a:srgbClr val="000000"/>
                </a:solidFill>
              </a:rPr>
              <a:t> </a:t>
            </a:r>
            <a:r>
              <a:rPr lang="en-US" dirty="0" err="1" smtClean="0">
                <a:solidFill>
                  <a:srgbClr val="000000"/>
                </a:solidFill>
              </a:rPr>
              <a:t>στεμματόμορφη</a:t>
            </a:r>
            <a:r>
              <a:rPr lang="en-US" dirty="0" smtClean="0">
                <a:solidFill>
                  <a:srgbClr val="000000"/>
                </a:solidFill>
              </a:rPr>
              <a:t> </a:t>
            </a:r>
            <a:r>
              <a:rPr lang="en-US" dirty="0" err="1" smtClean="0">
                <a:solidFill>
                  <a:srgbClr val="000000"/>
                </a:solidFill>
              </a:rPr>
              <a:t>εκκένωση</a:t>
            </a:r>
            <a:r>
              <a:rPr lang="el-GR" dirty="0" smtClean="0">
                <a:solidFill>
                  <a:srgbClr val="000000"/>
                </a:solidFill>
              </a:rPr>
              <a:t> είναι μεγάλη σε αιχμηρά σημεία ή στις ακμές του αγωγού.</a:t>
            </a:r>
            <a:endParaRPr lang="en-US" dirty="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17" dur="5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blinds(horizontal)">
                                      <p:cBhvr>
                                        <p:cTn id="22" dur="500"/>
                                        <p:tgtEl>
                                          <p:spTgt spid="50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blinds(horizontal)">
                                      <p:cBhvr>
                                        <p:cTn id="27"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r>
              <a:rPr lang="en-US" dirty="0" err="1" smtClean="0">
                <a:solidFill>
                  <a:srgbClr val="0D3857"/>
                </a:solidFill>
              </a:rPr>
              <a:t>Ηλεκτρική</a:t>
            </a:r>
            <a:r>
              <a:rPr lang="en-US" dirty="0" smtClean="0">
                <a:solidFill>
                  <a:srgbClr val="0D3857"/>
                </a:solidFill>
              </a:rPr>
              <a:t> </a:t>
            </a:r>
            <a:r>
              <a:rPr lang="en-US" dirty="0" err="1" smtClean="0">
                <a:solidFill>
                  <a:srgbClr val="0D3857"/>
                </a:solidFill>
              </a:rPr>
              <a:t>δυναμική</a:t>
            </a:r>
            <a:r>
              <a:rPr lang="en-US" dirty="0" smtClean="0">
                <a:solidFill>
                  <a:srgbClr val="0D3857"/>
                </a:solidFill>
              </a:rPr>
              <a:t> </a:t>
            </a:r>
            <a:r>
              <a:rPr lang="en-US" dirty="0" err="1" smtClean="0">
                <a:solidFill>
                  <a:srgbClr val="0D3857"/>
                </a:solidFill>
              </a:rPr>
              <a:t>ενέργεια</a:t>
            </a:r>
            <a:r>
              <a:rPr lang="en-US" dirty="0" smtClean="0">
                <a:solidFill>
                  <a:srgbClr val="0D3857"/>
                </a:solidFill>
              </a:rPr>
              <a:t>  </a:t>
            </a:r>
            <a:r>
              <a:rPr lang="en-US" sz="1800" dirty="0" smtClean="0">
                <a:solidFill>
                  <a:srgbClr val="0D3857"/>
                </a:solidFill>
              </a:rPr>
              <a:t>(</a:t>
            </a:r>
            <a:r>
              <a:rPr lang="en-US" sz="1800" i="1" dirty="0" err="1" smtClean="0">
                <a:solidFill>
                  <a:srgbClr val="0D3857"/>
                </a:solidFill>
              </a:rPr>
              <a:t>συνέχεια</a:t>
            </a:r>
            <a:r>
              <a:rPr lang="en-US" sz="1800" dirty="0" smtClean="0">
                <a:solidFill>
                  <a:srgbClr val="0D3857"/>
                </a:solidFill>
              </a:rPr>
              <a:t>)</a:t>
            </a:r>
          </a:p>
        </p:txBody>
      </p:sp>
      <p:sp>
        <p:nvSpPr>
          <p:cNvPr id="2054" name="Rectangle 3"/>
          <p:cNvSpPr>
            <a:spLocks noGrp="1" noChangeArrowheads="1"/>
          </p:cNvSpPr>
          <p:nvPr>
            <p:ph idx="1"/>
          </p:nvPr>
        </p:nvSpPr>
        <p:spPr>
          <a:xfrm>
            <a:off x="427703" y="1632155"/>
            <a:ext cx="5191432" cy="3339376"/>
          </a:xfrm>
        </p:spPr>
        <p:txBody>
          <a:bodyPr wrap="square">
            <a:spAutoFit/>
          </a:bodyPr>
          <a:lstStyle/>
          <a:p>
            <a:pPr marL="0" indent="0">
              <a:lnSpc>
                <a:spcPct val="100000"/>
              </a:lnSpc>
              <a:spcBef>
                <a:spcPts val="1800"/>
              </a:spcBef>
            </a:pPr>
            <a:r>
              <a:rPr lang="el-GR" dirty="0" smtClean="0">
                <a:solidFill>
                  <a:srgbClr val="000000"/>
                </a:solidFill>
              </a:rPr>
              <a:t>Το</a:t>
            </a:r>
            <a:r>
              <a:rPr lang="en-US" dirty="0" smtClean="0">
                <a:solidFill>
                  <a:srgbClr val="000000"/>
                </a:solidFill>
              </a:rPr>
              <a:t> </a:t>
            </a:r>
            <a:r>
              <a:rPr lang="en-US" dirty="0" err="1" smtClean="0">
                <a:solidFill>
                  <a:srgbClr val="000000"/>
                </a:solidFill>
              </a:rPr>
              <a:t>έργο</a:t>
            </a:r>
            <a:r>
              <a:rPr lang="el-GR" dirty="0" smtClean="0">
                <a:solidFill>
                  <a:srgbClr val="000000"/>
                </a:solidFill>
              </a:rPr>
              <a:t>,</a:t>
            </a:r>
            <a:r>
              <a:rPr lang="en-US" dirty="0" smtClean="0">
                <a:solidFill>
                  <a:srgbClr val="000000"/>
                </a:solidFill>
              </a:rPr>
              <a:t> </a:t>
            </a:r>
            <a:r>
              <a:rPr lang="el-GR" dirty="0" smtClean="0">
                <a:solidFill>
                  <a:srgbClr val="000000"/>
                </a:solidFill>
              </a:rPr>
              <a:t>που </a:t>
            </a:r>
            <a:r>
              <a:rPr lang="en-US" dirty="0" err="1" smtClean="0">
                <a:solidFill>
                  <a:srgbClr val="000000"/>
                </a:solidFill>
              </a:rPr>
              <a:t>παράγεται</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l-GR" dirty="0" smtClean="0">
                <a:solidFill>
                  <a:srgbClr val="000000"/>
                </a:solidFill>
              </a:rPr>
              <a:t>ηλεκτρικό </a:t>
            </a:r>
            <a:r>
              <a:rPr lang="en-US" dirty="0" err="1" smtClean="0">
                <a:solidFill>
                  <a:srgbClr val="000000"/>
                </a:solidFill>
              </a:rPr>
              <a:t>πεδίο</a:t>
            </a:r>
            <a:r>
              <a:rPr lang="en-US" dirty="0" smtClean="0">
                <a:solidFill>
                  <a:srgbClr val="000000"/>
                </a:solidFill>
              </a:rPr>
              <a:t>, </a:t>
            </a:r>
            <a:r>
              <a:rPr lang="el-GR" dirty="0" smtClean="0">
                <a:solidFill>
                  <a:srgbClr val="000000"/>
                </a:solidFill>
              </a:rPr>
              <a:t>έχει σαν αποτέλεσμα τη μεταβολή της ηλεκτρικής </a:t>
            </a:r>
            <a:r>
              <a:rPr lang="en-US" dirty="0" err="1" smtClean="0">
                <a:solidFill>
                  <a:srgbClr val="000000"/>
                </a:solidFill>
              </a:rPr>
              <a:t>δυναμική</a:t>
            </a:r>
            <a:r>
              <a:rPr lang="en-US" dirty="0" smtClean="0">
                <a:solidFill>
                  <a:srgbClr val="000000"/>
                </a:solidFill>
              </a:rPr>
              <a:t> </a:t>
            </a:r>
            <a:r>
              <a:rPr lang="en-US" dirty="0" err="1" smtClean="0">
                <a:solidFill>
                  <a:srgbClr val="000000"/>
                </a:solidFill>
              </a:rPr>
              <a:t>ενέργεια</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συστήματος</a:t>
            </a:r>
            <a:r>
              <a:rPr lang="en-US" dirty="0" smtClean="0">
                <a:solidFill>
                  <a:srgbClr val="000000"/>
                </a:solidFill>
              </a:rPr>
              <a:t> </a:t>
            </a:r>
            <a:r>
              <a:rPr lang="en-US" dirty="0" err="1" smtClean="0">
                <a:solidFill>
                  <a:srgbClr val="000000"/>
                </a:solidFill>
              </a:rPr>
              <a:t>φορτίου-πεδίου</a:t>
            </a:r>
            <a:r>
              <a:rPr lang="en-US" dirty="0" smtClean="0">
                <a:solidFill>
                  <a:srgbClr val="000000"/>
                </a:solidFill>
              </a:rPr>
              <a:t> </a:t>
            </a:r>
            <a:r>
              <a:rPr lang="en-US" dirty="0" err="1" smtClean="0">
                <a:solidFill>
                  <a:srgbClr val="000000"/>
                </a:solidFill>
              </a:rPr>
              <a:t>κατά</a:t>
            </a:r>
            <a:endParaRPr lang="en-US" dirty="0" smtClean="0">
              <a:solidFill>
                <a:srgbClr val="000000"/>
              </a:solidFill>
            </a:endParaRPr>
          </a:p>
          <a:p>
            <a:pPr marL="0" indent="0">
              <a:lnSpc>
                <a:spcPct val="100000"/>
              </a:lnSpc>
              <a:spcBef>
                <a:spcPts val="1800"/>
              </a:spcBef>
            </a:pPr>
            <a:endParaRPr lang="en-US" dirty="0" smtClean="0">
              <a:solidFill>
                <a:srgbClr val="000000"/>
              </a:solidFill>
            </a:endParaRPr>
          </a:p>
          <a:p>
            <a:pPr marL="0" indent="0">
              <a:lnSpc>
                <a:spcPct val="100000"/>
              </a:lnSpc>
              <a:spcBef>
                <a:spcPts val="3000"/>
              </a:spcBef>
            </a:pPr>
            <a:r>
              <a:rPr lang="en-US" dirty="0" err="1" smtClean="0">
                <a:solidFill>
                  <a:srgbClr val="000000"/>
                </a:solidFill>
              </a:rPr>
              <a:t>Για</a:t>
            </a:r>
            <a:r>
              <a:rPr lang="en-US" dirty="0" smtClean="0">
                <a:solidFill>
                  <a:srgbClr val="000000"/>
                </a:solidFill>
              </a:rPr>
              <a:t> </a:t>
            </a:r>
            <a:r>
              <a:rPr lang="en-US" dirty="0" err="1" smtClean="0">
                <a:solidFill>
                  <a:srgbClr val="000000"/>
                </a:solidFill>
              </a:rPr>
              <a:t>μια</a:t>
            </a:r>
            <a:r>
              <a:rPr lang="en-US" dirty="0" smtClean="0">
                <a:solidFill>
                  <a:srgbClr val="000000"/>
                </a:solidFill>
              </a:rPr>
              <a:t> </a:t>
            </a:r>
            <a:r>
              <a:rPr lang="en-US" dirty="0" err="1" smtClean="0">
                <a:solidFill>
                  <a:srgbClr val="000000"/>
                </a:solidFill>
              </a:rPr>
              <a:t>πεπερασμένη</a:t>
            </a:r>
            <a:r>
              <a:rPr lang="en-US" dirty="0" smtClean="0">
                <a:solidFill>
                  <a:srgbClr val="000000"/>
                </a:solidFill>
              </a:rPr>
              <a:t> </a:t>
            </a:r>
            <a:r>
              <a:rPr lang="en-US" dirty="0" err="1" smtClean="0">
                <a:solidFill>
                  <a:srgbClr val="000000"/>
                </a:solidFill>
              </a:rPr>
              <a:t>μετατόπιση</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φορτίου</a:t>
            </a:r>
            <a:r>
              <a:rPr lang="en-US" dirty="0" smtClean="0">
                <a:solidFill>
                  <a:srgbClr val="000000"/>
                </a:solidFill>
              </a:rPr>
              <a:t> </a:t>
            </a:r>
            <a:r>
              <a:rPr lang="en-US" dirty="0" err="1" smtClean="0">
                <a:solidFill>
                  <a:srgbClr val="000000"/>
                </a:solidFill>
              </a:rPr>
              <a:t>από</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σημείο</a:t>
            </a:r>
            <a:r>
              <a:rPr lang="en-US" dirty="0" smtClean="0">
                <a:solidFill>
                  <a:srgbClr val="000000"/>
                </a:solidFill>
              </a:rPr>
              <a:t> A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σημείο</a:t>
            </a:r>
            <a:r>
              <a:rPr lang="en-US" dirty="0" smtClean="0">
                <a:solidFill>
                  <a:srgbClr val="000000"/>
                </a:solidFill>
              </a:rPr>
              <a:t> B, η </a:t>
            </a:r>
            <a:r>
              <a:rPr lang="en-US" dirty="0" err="1" smtClean="0">
                <a:solidFill>
                  <a:srgbClr val="000000"/>
                </a:solidFill>
              </a:rPr>
              <a:t>μεταβολή</a:t>
            </a:r>
            <a:r>
              <a:rPr lang="en-US" dirty="0" smtClean="0">
                <a:solidFill>
                  <a:srgbClr val="000000"/>
                </a:solidFill>
              </a:rPr>
              <a:t> </a:t>
            </a:r>
            <a:r>
              <a:rPr lang="en-US" dirty="0" err="1" smtClean="0">
                <a:solidFill>
                  <a:srgbClr val="000000"/>
                </a:solidFill>
              </a:rPr>
              <a:t>της</a:t>
            </a:r>
            <a:r>
              <a:rPr lang="en-US" dirty="0" smtClean="0">
                <a:solidFill>
                  <a:srgbClr val="000000"/>
                </a:solidFill>
              </a:rPr>
              <a:t> </a:t>
            </a:r>
            <a:r>
              <a:rPr lang="en-US" dirty="0" err="1" smtClean="0">
                <a:solidFill>
                  <a:srgbClr val="000000"/>
                </a:solidFill>
              </a:rPr>
              <a:t>δυναμικής</a:t>
            </a:r>
            <a:r>
              <a:rPr lang="en-US" dirty="0" smtClean="0">
                <a:solidFill>
                  <a:srgbClr val="000000"/>
                </a:solidFill>
              </a:rPr>
              <a:t> </a:t>
            </a:r>
            <a:r>
              <a:rPr lang="en-US" dirty="0" err="1" smtClean="0">
                <a:solidFill>
                  <a:srgbClr val="000000"/>
                </a:solidFill>
              </a:rPr>
              <a:t>ενέργειας</a:t>
            </a:r>
            <a:r>
              <a:rPr lang="en-US" dirty="0" smtClean="0">
                <a:solidFill>
                  <a:srgbClr val="000000"/>
                </a:solidFill>
              </a:rPr>
              <a:t> </a:t>
            </a:r>
            <a:r>
              <a:rPr lang="en-US" dirty="0" err="1" smtClean="0">
                <a:solidFill>
                  <a:srgbClr val="000000"/>
                </a:solidFill>
              </a:rPr>
              <a:t>του</a:t>
            </a:r>
            <a:r>
              <a:rPr lang="en-US" dirty="0" smtClean="0">
                <a:solidFill>
                  <a:srgbClr val="000000"/>
                </a:solidFill>
              </a:rPr>
              <a:t> </a:t>
            </a:r>
            <a:r>
              <a:rPr lang="en-US" dirty="0" err="1" smtClean="0">
                <a:solidFill>
                  <a:srgbClr val="000000"/>
                </a:solidFill>
              </a:rPr>
              <a:t>συστήματος</a:t>
            </a:r>
            <a:r>
              <a:rPr lang="en-US" dirty="0" smtClean="0">
                <a:solidFill>
                  <a:srgbClr val="000000"/>
                </a:solidFill>
              </a:rPr>
              <a:t> </a:t>
            </a:r>
            <a:r>
              <a:rPr lang="en-US" dirty="0" err="1" smtClean="0">
                <a:solidFill>
                  <a:srgbClr val="000000"/>
                </a:solidFill>
              </a:rPr>
              <a:t>είναι</a:t>
            </a:r>
            <a:endParaRPr lang="en-US" dirty="0" smtClean="0">
              <a:solidFill>
                <a:srgbClr val="000000"/>
              </a:solidFill>
            </a:endParaRPr>
          </a:p>
          <a:p>
            <a:pPr marL="0" indent="0">
              <a:lnSpc>
                <a:spcPct val="100000"/>
              </a:lnSpc>
              <a:spcBef>
                <a:spcPts val="1800"/>
              </a:spcBef>
            </a:pPr>
            <a:endParaRPr lang="en-US" dirty="0" smtClean="0">
              <a:solidFill>
                <a:srgbClr val="000000"/>
              </a:solidFill>
            </a:endParaRPr>
          </a:p>
        </p:txBody>
      </p:sp>
      <p:graphicFrame>
        <p:nvGraphicFramePr>
          <p:cNvPr id="2056" name="Object 8"/>
          <p:cNvGraphicFramePr>
            <a:graphicFrameLocks noChangeAspect="1"/>
          </p:cNvGraphicFramePr>
          <p:nvPr/>
        </p:nvGraphicFramePr>
        <p:xfrm>
          <a:off x="2005525" y="2637555"/>
          <a:ext cx="1477962" cy="492125"/>
        </p:xfrm>
        <a:graphic>
          <a:graphicData uri="http://schemas.openxmlformats.org/presentationml/2006/ole">
            <p:oleObj spid="_x0000_s2056" name="Equation" r:id="rId3" imgW="876240" imgH="291960" progId="Equation.3">
              <p:embed/>
            </p:oleObj>
          </a:graphicData>
        </a:graphic>
      </p:graphicFrame>
      <p:grpSp>
        <p:nvGrpSpPr>
          <p:cNvPr id="32" name="Group 31"/>
          <p:cNvGrpSpPr/>
          <p:nvPr/>
        </p:nvGrpSpPr>
        <p:grpSpPr>
          <a:xfrm>
            <a:off x="5815768" y="2400680"/>
            <a:ext cx="2858978" cy="2056640"/>
            <a:chOff x="5520800" y="1853348"/>
            <a:chExt cx="2858978" cy="2056640"/>
          </a:xfrm>
        </p:grpSpPr>
        <p:cxnSp>
          <p:nvCxnSpPr>
            <p:cNvPr id="9" name="Straight Arrow Connector 8"/>
            <p:cNvCxnSpPr/>
            <p:nvPr/>
          </p:nvCxnSpPr>
          <p:spPr bwMode="auto">
            <a:xfrm>
              <a:off x="5545138" y="2182761"/>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10" name="Straight Arrow Connector 9"/>
            <p:cNvCxnSpPr/>
            <p:nvPr/>
          </p:nvCxnSpPr>
          <p:spPr bwMode="auto">
            <a:xfrm>
              <a:off x="5545138" y="2512142"/>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11" name="Straight Arrow Connector 10"/>
            <p:cNvCxnSpPr/>
            <p:nvPr/>
          </p:nvCxnSpPr>
          <p:spPr bwMode="auto">
            <a:xfrm>
              <a:off x="5545138" y="2851341"/>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12" name="Straight Arrow Connector 11"/>
            <p:cNvCxnSpPr/>
            <p:nvPr/>
          </p:nvCxnSpPr>
          <p:spPr bwMode="auto">
            <a:xfrm>
              <a:off x="5525732" y="3180722"/>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13" name="Straight Arrow Connector 12"/>
            <p:cNvCxnSpPr/>
            <p:nvPr/>
          </p:nvCxnSpPr>
          <p:spPr bwMode="auto">
            <a:xfrm>
              <a:off x="5520816" y="3573993"/>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14" name="Straight Arrow Connector 13"/>
            <p:cNvCxnSpPr/>
            <p:nvPr/>
          </p:nvCxnSpPr>
          <p:spPr bwMode="auto">
            <a:xfrm>
              <a:off x="5540480" y="3903374"/>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sp>
          <p:nvSpPr>
            <p:cNvPr id="15" name="Freeform 14"/>
            <p:cNvSpPr/>
            <p:nvPr/>
          </p:nvSpPr>
          <p:spPr bwMode="auto">
            <a:xfrm>
              <a:off x="5722374" y="2123767"/>
              <a:ext cx="2330246" cy="1696065"/>
            </a:xfrm>
            <a:custGeom>
              <a:avLst/>
              <a:gdLst>
                <a:gd name="connsiteX0" fmla="*/ 0 w 2580968"/>
                <a:gd name="connsiteY0" fmla="*/ 1401097 h 1401097"/>
                <a:gd name="connsiteX1" fmla="*/ 412955 w 2580968"/>
                <a:gd name="connsiteY1" fmla="*/ 722671 h 1401097"/>
                <a:gd name="connsiteX2" fmla="*/ 1327355 w 2580968"/>
                <a:gd name="connsiteY2" fmla="*/ 235974 h 1401097"/>
                <a:gd name="connsiteX3" fmla="*/ 2580968 w 2580968"/>
                <a:gd name="connsiteY3" fmla="*/ 0 h 1401097"/>
                <a:gd name="connsiteX0" fmla="*/ 0 w 2580968"/>
                <a:gd name="connsiteY0" fmla="*/ 1401097 h 1401097"/>
                <a:gd name="connsiteX1" fmla="*/ 575187 w 2580968"/>
                <a:gd name="connsiteY1" fmla="*/ 619432 h 1401097"/>
                <a:gd name="connsiteX2" fmla="*/ 1327355 w 2580968"/>
                <a:gd name="connsiteY2" fmla="*/ 235974 h 1401097"/>
                <a:gd name="connsiteX3" fmla="*/ 2580968 w 2580968"/>
                <a:gd name="connsiteY3" fmla="*/ 0 h 1401097"/>
                <a:gd name="connsiteX0" fmla="*/ 0 w 2580968"/>
                <a:gd name="connsiteY0" fmla="*/ 1401097 h 1401097"/>
                <a:gd name="connsiteX1" fmla="*/ 575187 w 2580968"/>
                <a:gd name="connsiteY1" fmla="*/ 619432 h 1401097"/>
                <a:gd name="connsiteX2" fmla="*/ 1371600 w 2580968"/>
                <a:gd name="connsiteY2" fmla="*/ 147484 h 1401097"/>
                <a:gd name="connsiteX3" fmla="*/ 2580968 w 2580968"/>
                <a:gd name="connsiteY3" fmla="*/ 0 h 1401097"/>
                <a:gd name="connsiteX0" fmla="*/ 0 w 2551472"/>
                <a:gd name="connsiteY0" fmla="*/ 1519084 h 1519084"/>
                <a:gd name="connsiteX1" fmla="*/ 575187 w 2551472"/>
                <a:gd name="connsiteY1" fmla="*/ 737419 h 1519084"/>
                <a:gd name="connsiteX2" fmla="*/ 1371600 w 2551472"/>
                <a:gd name="connsiteY2" fmla="*/ 265471 h 1519084"/>
                <a:gd name="connsiteX3" fmla="*/ 2551472 w 2551472"/>
                <a:gd name="connsiteY3" fmla="*/ 0 h 1519084"/>
                <a:gd name="connsiteX0" fmla="*/ 0 w 2551472"/>
                <a:gd name="connsiteY0" fmla="*/ 1519084 h 1519084"/>
                <a:gd name="connsiteX1" fmla="*/ 737419 w 2551472"/>
                <a:gd name="connsiteY1" fmla="*/ 958645 h 1519084"/>
                <a:gd name="connsiteX2" fmla="*/ 1371600 w 2551472"/>
                <a:gd name="connsiteY2" fmla="*/ 265471 h 1519084"/>
                <a:gd name="connsiteX3" fmla="*/ 2551472 w 2551472"/>
                <a:gd name="connsiteY3" fmla="*/ 0 h 1519084"/>
                <a:gd name="connsiteX0" fmla="*/ 0 w 2551472"/>
                <a:gd name="connsiteY0" fmla="*/ 1519084 h 1519084"/>
                <a:gd name="connsiteX1" fmla="*/ 825910 w 2551472"/>
                <a:gd name="connsiteY1" fmla="*/ 1002891 h 1519084"/>
                <a:gd name="connsiteX2" fmla="*/ 1371600 w 2551472"/>
                <a:gd name="connsiteY2" fmla="*/ 265471 h 1519084"/>
                <a:gd name="connsiteX3" fmla="*/ 2551472 w 2551472"/>
                <a:gd name="connsiteY3" fmla="*/ 0 h 1519084"/>
                <a:gd name="connsiteX0" fmla="*/ 0 w 2330246"/>
                <a:gd name="connsiteY0" fmla="*/ 1696065 h 1696065"/>
                <a:gd name="connsiteX1" fmla="*/ 825910 w 2330246"/>
                <a:gd name="connsiteY1" fmla="*/ 1179872 h 1696065"/>
                <a:gd name="connsiteX2" fmla="*/ 1371600 w 2330246"/>
                <a:gd name="connsiteY2" fmla="*/ 442452 h 1696065"/>
                <a:gd name="connsiteX3" fmla="*/ 2330246 w 2330246"/>
                <a:gd name="connsiteY3" fmla="*/ 0 h 1696065"/>
                <a:gd name="connsiteX0" fmla="*/ 0 w 2330246"/>
                <a:gd name="connsiteY0" fmla="*/ 1696065 h 1696065"/>
                <a:gd name="connsiteX1" fmla="*/ 884904 w 2330246"/>
                <a:gd name="connsiteY1" fmla="*/ 1283111 h 1696065"/>
                <a:gd name="connsiteX2" fmla="*/ 1371600 w 2330246"/>
                <a:gd name="connsiteY2" fmla="*/ 442452 h 1696065"/>
                <a:gd name="connsiteX3" fmla="*/ 2330246 w 2330246"/>
                <a:gd name="connsiteY3" fmla="*/ 0 h 1696065"/>
              </a:gdLst>
              <a:ahLst/>
              <a:cxnLst>
                <a:cxn ang="0">
                  <a:pos x="connsiteX0" y="connsiteY0"/>
                </a:cxn>
                <a:cxn ang="0">
                  <a:pos x="connsiteX1" y="connsiteY1"/>
                </a:cxn>
                <a:cxn ang="0">
                  <a:pos x="connsiteX2" y="connsiteY2"/>
                </a:cxn>
                <a:cxn ang="0">
                  <a:pos x="connsiteX3" y="connsiteY3"/>
                </a:cxn>
              </a:cxnLst>
              <a:rect l="l" t="t" r="r" b="b"/>
              <a:pathLst>
                <a:path w="2330246" h="1696065">
                  <a:moveTo>
                    <a:pt x="0" y="1696065"/>
                  </a:moveTo>
                  <a:cubicBezTo>
                    <a:pt x="95864" y="1453945"/>
                    <a:pt x="656304" y="1492047"/>
                    <a:pt x="884904" y="1283111"/>
                  </a:cubicBezTo>
                  <a:cubicBezTo>
                    <a:pt x="1113504" y="1074175"/>
                    <a:pt x="1130710" y="656304"/>
                    <a:pt x="1371600" y="442452"/>
                  </a:cubicBezTo>
                  <a:cubicBezTo>
                    <a:pt x="1612490" y="228600"/>
                    <a:pt x="1884107" y="57764"/>
                    <a:pt x="2330246" y="0"/>
                  </a:cubicBezTo>
                </a:path>
              </a:pathLst>
            </a:custGeom>
            <a:noFill/>
            <a:ln w="47625" cap="flat" cmpd="sng" algn="ctr">
              <a:solidFill>
                <a:schemeClr val="accent1">
                  <a:lumMod val="90000"/>
                  <a:lumOff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18" name="Straight Arrow Connector 17"/>
            <p:cNvCxnSpPr/>
            <p:nvPr/>
          </p:nvCxnSpPr>
          <p:spPr bwMode="auto">
            <a:xfrm rot="120000" flipV="1">
              <a:off x="6722548" y="2662577"/>
              <a:ext cx="273102" cy="664425"/>
            </a:xfrm>
            <a:prstGeom prst="straightConnector1">
              <a:avLst/>
            </a:prstGeom>
            <a:solidFill>
              <a:schemeClr val="accent1"/>
            </a:solidFill>
            <a:ln w="44450" cap="flat" cmpd="sng" algn="ctr">
              <a:solidFill>
                <a:schemeClr val="tx1"/>
              </a:solidFill>
              <a:prstDash val="solid"/>
              <a:round/>
              <a:headEnd type="none" w="med" len="med"/>
              <a:tailEnd type="triangle" w="med" len="lg"/>
            </a:ln>
            <a:effectLst/>
          </p:spPr>
        </p:cxnSp>
        <p:graphicFrame>
          <p:nvGraphicFramePr>
            <p:cNvPr id="19" name="Object 12"/>
            <p:cNvGraphicFramePr>
              <a:graphicFrameLocks noChangeAspect="1"/>
            </p:cNvGraphicFramePr>
            <p:nvPr/>
          </p:nvGraphicFramePr>
          <p:xfrm>
            <a:off x="6462508" y="2696133"/>
            <a:ext cx="357187" cy="419100"/>
          </p:xfrm>
          <a:graphic>
            <a:graphicData uri="http://schemas.openxmlformats.org/presentationml/2006/ole">
              <p:oleObj spid="_x0000_s2057" name="Equation" r:id="rId4" imgW="228600" imgH="266400" progId="Equation.3">
                <p:embed/>
              </p:oleObj>
            </a:graphicData>
          </a:graphic>
        </p:graphicFrame>
        <p:sp>
          <p:nvSpPr>
            <p:cNvPr id="20" name="TextBox 19"/>
            <p:cNvSpPr txBox="1"/>
            <p:nvPr/>
          </p:nvSpPr>
          <p:spPr>
            <a:xfrm>
              <a:off x="6445033" y="3185645"/>
              <a:ext cx="113814" cy="246221"/>
            </a:xfrm>
            <a:prstGeom prst="rect">
              <a:avLst/>
            </a:prstGeom>
            <a:solidFill>
              <a:schemeClr val="bg1"/>
            </a:solidFill>
          </p:spPr>
          <p:txBody>
            <a:bodyPr wrap="none" lIns="0" tIns="0" rIns="0" bIns="0" rtlCol="0">
              <a:spAutoFit/>
            </a:bodyPr>
            <a:lstStyle/>
            <a:p>
              <a:r>
                <a:rPr lang="en-US" sz="1600" dirty="0"/>
                <a:t>q</a:t>
              </a:r>
              <a:endParaRPr lang="el-GR" sz="1600" dirty="0"/>
            </a:p>
          </p:txBody>
        </p:sp>
        <p:grpSp>
          <p:nvGrpSpPr>
            <p:cNvPr id="22" name="Group 21"/>
            <p:cNvGrpSpPr/>
            <p:nvPr/>
          </p:nvGrpSpPr>
          <p:grpSpPr>
            <a:xfrm>
              <a:off x="6709287" y="3084359"/>
              <a:ext cx="1506128" cy="458788"/>
              <a:chOff x="6709287" y="3084359"/>
              <a:chExt cx="1506128" cy="458788"/>
            </a:xfrm>
          </p:grpSpPr>
          <p:cxnSp>
            <p:nvCxnSpPr>
              <p:cNvPr id="23" name="Straight Arrow Connector 22"/>
              <p:cNvCxnSpPr/>
              <p:nvPr/>
            </p:nvCxnSpPr>
            <p:spPr bwMode="auto">
              <a:xfrm flipV="1">
                <a:off x="6709287" y="3332608"/>
                <a:ext cx="1188720" cy="0"/>
              </a:xfrm>
              <a:prstGeom prst="straightConnector1">
                <a:avLst/>
              </a:prstGeom>
              <a:solidFill>
                <a:schemeClr val="accent1"/>
              </a:solidFill>
              <a:ln w="44450" cap="flat" cmpd="sng" algn="ctr">
                <a:solidFill>
                  <a:srgbClr val="FF0000"/>
                </a:solidFill>
                <a:prstDash val="solid"/>
                <a:round/>
                <a:headEnd type="none" w="med" len="med"/>
                <a:tailEnd type="triangle" w="med" len="lg"/>
              </a:ln>
              <a:effectLst/>
            </p:spPr>
          </p:cxnSp>
          <p:graphicFrame>
            <p:nvGraphicFramePr>
              <p:cNvPr id="24" name="Object 13"/>
              <p:cNvGraphicFramePr>
                <a:graphicFrameLocks noChangeAspect="1"/>
              </p:cNvGraphicFramePr>
              <p:nvPr/>
            </p:nvGraphicFramePr>
            <p:xfrm>
              <a:off x="7918552" y="3084359"/>
              <a:ext cx="296863" cy="458788"/>
            </p:xfrm>
            <a:graphic>
              <a:graphicData uri="http://schemas.openxmlformats.org/presentationml/2006/ole">
                <p:oleObj spid="_x0000_s2058" name="Equation" r:id="rId5" imgW="190440" imgH="291960" progId="Equation.3">
                  <p:embed/>
                </p:oleObj>
              </a:graphicData>
            </a:graphic>
          </p:graphicFrame>
        </p:grpSp>
        <p:sp>
          <p:nvSpPr>
            <p:cNvPr id="21" name="Oval 20"/>
            <p:cNvSpPr/>
            <p:nvPr/>
          </p:nvSpPr>
          <p:spPr bwMode="auto">
            <a:xfrm>
              <a:off x="6607278" y="3244644"/>
              <a:ext cx="182880" cy="18288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8" name="Oval 27"/>
            <p:cNvSpPr/>
            <p:nvPr/>
          </p:nvSpPr>
          <p:spPr bwMode="auto">
            <a:xfrm>
              <a:off x="5692897" y="3746102"/>
              <a:ext cx="91440" cy="8849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9" name="Oval 28"/>
            <p:cNvSpPr/>
            <p:nvPr/>
          </p:nvSpPr>
          <p:spPr bwMode="auto">
            <a:xfrm>
              <a:off x="7954261" y="2084498"/>
              <a:ext cx="91440" cy="8849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0" name="TextBox 29"/>
            <p:cNvSpPr txBox="1"/>
            <p:nvPr/>
          </p:nvSpPr>
          <p:spPr>
            <a:xfrm>
              <a:off x="5520800" y="3632989"/>
              <a:ext cx="153888" cy="276999"/>
            </a:xfrm>
            <a:prstGeom prst="rect">
              <a:avLst/>
            </a:prstGeom>
            <a:solidFill>
              <a:schemeClr val="bg1"/>
            </a:solidFill>
          </p:spPr>
          <p:txBody>
            <a:bodyPr wrap="none" lIns="0" tIns="0" rIns="0" bIns="0" rtlCol="0">
              <a:spAutoFit/>
            </a:bodyPr>
            <a:lstStyle/>
            <a:p>
              <a:r>
                <a:rPr lang="en-US" dirty="0" smtClean="0"/>
                <a:t>A</a:t>
              </a:r>
              <a:endParaRPr lang="el-GR" dirty="0"/>
            </a:p>
          </p:txBody>
        </p:sp>
        <p:sp>
          <p:nvSpPr>
            <p:cNvPr id="31" name="TextBox 30"/>
            <p:cNvSpPr txBox="1"/>
            <p:nvPr/>
          </p:nvSpPr>
          <p:spPr>
            <a:xfrm>
              <a:off x="8091937" y="1853348"/>
              <a:ext cx="153888" cy="276999"/>
            </a:xfrm>
            <a:prstGeom prst="rect">
              <a:avLst/>
            </a:prstGeom>
            <a:solidFill>
              <a:schemeClr val="bg1"/>
            </a:solidFill>
          </p:spPr>
          <p:txBody>
            <a:bodyPr wrap="none" lIns="0" tIns="0" rIns="0" bIns="0" rtlCol="0">
              <a:spAutoFit/>
            </a:bodyPr>
            <a:lstStyle/>
            <a:p>
              <a:r>
                <a:rPr lang="en-US" dirty="0" smtClean="0"/>
                <a:t>B</a:t>
              </a:r>
              <a:endParaRPr lang="el-GR" dirty="0"/>
            </a:p>
          </p:txBody>
        </p:sp>
      </p:grpSp>
      <p:graphicFrame>
        <p:nvGraphicFramePr>
          <p:cNvPr id="2059" name="Object 11"/>
          <p:cNvGraphicFramePr>
            <a:graphicFrameLocks noChangeAspect="1"/>
          </p:cNvGraphicFramePr>
          <p:nvPr/>
        </p:nvGraphicFramePr>
        <p:xfrm>
          <a:off x="1513809" y="4562065"/>
          <a:ext cx="2806700" cy="792163"/>
        </p:xfrm>
        <a:graphic>
          <a:graphicData uri="http://schemas.openxmlformats.org/presentationml/2006/ole">
            <p:oleObj spid="_x0000_s2059" name="Equation" r:id="rId6" imgW="1663560" imgH="4698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54">
                                            <p:txEl>
                                              <p:pRg st="0" end="0"/>
                                            </p:txEl>
                                          </p:spTgt>
                                        </p:tgtEl>
                                        <p:attrNameLst>
                                          <p:attrName>style.visibility</p:attrName>
                                        </p:attrNameLst>
                                      </p:cBhvr>
                                      <p:to>
                                        <p:strVal val="visible"/>
                                      </p:to>
                                    </p:set>
                                    <p:animEffect transition="in" filter="blinds(horizontal)">
                                      <p:cBhvr>
                                        <p:cTn id="7" dur="500"/>
                                        <p:tgtEl>
                                          <p:spTgt spid="2054">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56"/>
                                        </p:tgtEl>
                                        <p:attrNameLst>
                                          <p:attrName>style.visibility</p:attrName>
                                        </p:attrNameLst>
                                      </p:cBhvr>
                                      <p:to>
                                        <p:strVal val="visible"/>
                                      </p:to>
                                    </p:set>
                                    <p:animEffect transition="in" filter="blinds(horizontal)">
                                      <p:cBhvr>
                                        <p:cTn id="11" dur="500"/>
                                        <p:tgtEl>
                                          <p:spTgt spid="2056"/>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054">
                                            <p:txEl>
                                              <p:pRg st="2" end="2"/>
                                            </p:txEl>
                                          </p:spTgt>
                                        </p:tgtEl>
                                        <p:attrNameLst>
                                          <p:attrName>style.visibility</p:attrName>
                                        </p:attrNameLst>
                                      </p:cBhvr>
                                      <p:to>
                                        <p:strVal val="visible"/>
                                      </p:to>
                                    </p:set>
                                    <p:animEffect transition="in" filter="blinds(horizontal)">
                                      <p:cBhvr>
                                        <p:cTn id="16" dur="500"/>
                                        <p:tgtEl>
                                          <p:spTgt spid="2054">
                                            <p:txEl>
                                              <p:pRg st="2" end="2"/>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2059"/>
                                        </p:tgtEl>
                                        <p:attrNameLst>
                                          <p:attrName>style.visibility</p:attrName>
                                        </p:attrNameLst>
                                      </p:cBhvr>
                                      <p:to>
                                        <p:strVal val="visible"/>
                                      </p:to>
                                    </p:set>
                                    <p:animEffect transition="in" filter="blinds(horizontal)">
                                      <p:cBhvr>
                                        <p:cTn id="19"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p:cNvCxnSpPr/>
          <p:nvPr/>
        </p:nvCxnSpPr>
        <p:spPr bwMode="auto">
          <a:xfrm rot="16200000" flipV="1">
            <a:off x="7500794" y="3487757"/>
            <a:ext cx="1645920" cy="1653"/>
          </a:xfrm>
          <a:prstGeom prst="straightConnector1">
            <a:avLst/>
          </a:prstGeom>
          <a:solidFill>
            <a:schemeClr val="accent1"/>
          </a:solidFill>
          <a:ln w="34925" cap="flat" cmpd="sng" algn="ctr">
            <a:solidFill>
              <a:srgbClr val="00B050"/>
            </a:solidFill>
            <a:prstDash val="sysDash"/>
            <a:round/>
            <a:headEnd type="none" w="med" len="med"/>
            <a:tailEnd type="none" w="med" len="med"/>
          </a:ln>
          <a:effectLst/>
        </p:spPr>
      </p:cxnSp>
      <p:cxnSp>
        <p:nvCxnSpPr>
          <p:cNvPr id="33" name="Straight Arrow Connector 32"/>
          <p:cNvCxnSpPr/>
          <p:nvPr/>
        </p:nvCxnSpPr>
        <p:spPr bwMode="auto">
          <a:xfrm flipV="1">
            <a:off x="6048333" y="4321279"/>
            <a:ext cx="2286000" cy="1653"/>
          </a:xfrm>
          <a:prstGeom prst="straightConnector1">
            <a:avLst/>
          </a:prstGeom>
          <a:solidFill>
            <a:schemeClr val="accent1"/>
          </a:solidFill>
          <a:ln w="34925" cap="flat" cmpd="sng" algn="ctr">
            <a:solidFill>
              <a:srgbClr val="00B050"/>
            </a:solidFill>
            <a:prstDash val="sysDash"/>
            <a:round/>
            <a:headEnd type="none" w="med" len="med"/>
            <a:tailEnd type="none" w="med" len="med"/>
          </a:ln>
          <a:effectLst/>
        </p:spPr>
      </p:cxnSp>
      <p:sp>
        <p:nvSpPr>
          <p:cNvPr id="2053" name="Rectangle 2"/>
          <p:cNvSpPr>
            <a:spLocks noGrp="1" noChangeArrowheads="1"/>
          </p:cNvSpPr>
          <p:nvPr>
            <p:ph type="title"/>
          </p:nvPr>
        </p:nvSpPr>
        <p:spPr/>
        <p:txBody>
          <a:bodyPr/>
          <a:lstStyle/>
          <a:p>
            <a:r>
              <a:rPr lang="en-US" dirty="0" err="1" smtClean="0">
                <a:solidFill>
                  <a:srgbClr val="0D3857"/>
                </a:solidFill>
              </a:rPr>
              <a:t>Ηλεκτρική</a:t>
            </a:r>
            <a:r>
              <a:rPr lang="en-US" dirty="0" smtClean="0">
                <a:solidFill>
                  <a:srgbClr val="0D3857"/>
                </a:solidFill>
              </a:rPr>
              <a:t> </a:t>
            </a:r>
            <a:r>
              <a:rPr lang="en-US" dirty="0" err="1" smtClean="0">
                <a:solidFill>
                  <a:srgbClr val="0D3857"/>
                </a:solidFill>
              </a:rPr>
              <a:t>δυναμική</a:t>
            </a:r>
            <a:r>
              <a:rPr lang="en-US" dirty="0" smtClean="0">
                <a:solidFill>
                  <a:srgbClr val="0D3857"/>
                </a:solidFill>
              </a:rPr>
              <a:t> </a:t>
            </a:r>
            <a:r>
              <a:rPr lang="en-US" dirty="0" err="1" smtClean="0">
                <a:solidFill>
                  <a:srgbClr val="0D3857"/>
                </a:solidFill>
              </a:rPr>
              <a:t>ενέργεια</a:t>
            </a:r>
            <a:r>
              <a:rPr lang="en-US" dirty="0" smtClean="0">
                <a:solidFill>
                  <a:srgbClr val="0D3857"/>
                </a:solidFill>
              </a:rPr>
              <a:t>  </a:t>
            </a:r>
            <a:r>
              <a:rPr lang="en-US" sz="1800" dirty="0" smtClean="0">
                <a:solidFill>
                  <a:srgbClr val="0D3857"/>
                </a:solidFill>
              </a:rPr>
              <a:t>(</a:t>
            </a:r>
            <a:r>
              <a:rPr lang="en-US" sz="1800" i="1" dirty="0" err="1" smtClean="0">
                <a:solidFill>
                  <a:srgbClr val="0D3857"/>
                </a:solidFill>
              </a:rPr>
              <a:t>συνέχεια</a:t>
            </a:r>
            <a:r>
              <a:rPr lang="en-US" sz="1800" dirty="0" smtClean="0">
                <a:solidFill>
                  <a:srgbClr val="0D3857"/>
                </a:solidFill>
              </a:rPr>
              <a:t>)</a:t>
            </a:r>
          </a:p>
        </p:txBody>
      </p:sp>
      <p:grpSp>
        <p:nvGrpSpPr>
          <p:cNvPr id="2" name="Group 31"/>
          <p:cNvGrpSpPr/>
          <p:nvPr/>
        </p:nvGrpSpPr>
        <p:grpSpPr>
          <a:xfrm>
            <a:off x="5815768" y="2400680"/>
            <a:ext cx="2858978" cy="2056640"/>
            <a:chOff x="5520800" y="1853348"/>
            <a:chExt cx="2858978" cy="2056640"/>
          </a:xfrm>
        </p:grpSpPr>
        <p:cxnSp>
          <p:nvCxnSpPr>
            <p:cNvPr id="9" name="Straight Arrow Connector 8"/>
            <p:cNvCxnSpPr/>
            <p:nvPr/>
          </p:nvCxnSpPr>
          <p:spPr bwMode="auto">
            <a:xfrm>
              <a:off x="5545138" y="2182761"/>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10" name="Straight Arrow Connector 9"/>
            <p:cNvCxnSpPr/>
            <p:nvPr/>
          </p:nvCxnSpPr>
          <p:spPr bwMode="auto">
            <a:xfrm>
              <a:off x="5545138" y="2512142"/>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11" name="Straight Arrow Connector 10"/>
            <p:cNvCxnSpPr/>
            <p:nvPr/>
          </p:nvCxnSpPr>
          <p:spPr bwMode="auto">
            <a:xfrm>
              <a:off x="5545138" y="2851341"/>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12" name="Straight Arrow Connector 11"/>
            <p:cNvCxnSpPr/>
            <p:nvPr/>
          </p:nvCxnSpPr>
          <p:spPr bwMode="auto">
            <a:xfrm>
              <a:off x="5525732" y="3180722"/>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13" name="Straight Arrow Connector 12"/>
            <p:cNvCxnSpPr/>
            <p:nvPr/>
          </p:nvCxnSpPr>
          <p:spPr bwMode="auto">
            <a:xfrm>
              <a:off x="5520816" y="3573993"/>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cxnSp>
          <p:nvCxnSpPr>
            <p:cNvPr id="14" name="Straight Arrow Connector 13"/>
            <p:cNvCxnSpPr/>
            <p:nvPr/>
          </p:nvCxnSpPr>
          <p:spPr bwMode="auto">
            <a:xfrm>
              <a:off x="5540480" y="3903374"/>
              <a:ext cx="2834640" cy="0"/>
            </a:xfrm>
            <a:prstGeom prst="straightConnector1">
              <a:avLst/>
            </a:prstGeom>
            <a:solidFill>
              <a:schemeClr val="accent1"/>
            </a:solidFill>
            <a:ln w="28575" cap="flat" cmpd="sng" algn="ctr">
              <a:solidFill>
                <a:srgbClr val="B08600"/>
              </a:solidFill>
              <a:prstDash val="solid"/>
              <a:round/>
              <a:headEnd type="none" w="med" len="med"/>
              <a:tailEnd type="triangle" w="med" len="lg"/>
            </a:ln>
            <a:effectLst/>
          </p:spPr>
        </p:cxnSp>
        <p:sp>
          <p:nvSpPr>
            <p:cNvPr id="15" name="Freeform 14"/>
            <p:cNvSpPr/>
            <p:nvPr/>
          </p:nvSpPr>
          <p:spPr bwMode="auto">
            <a:xfrm>
              <a:off x="5722374" y="2123767"/>
              <a:ext cx="2330246" cy="1696065"/>
            </a:xfrm>
            <a:custGeom>
              <a:avLst/>
              <a:gdLst>
                <a:gd name="connsiteX0" fmla="*/ 0 w 2580968"/>
                <a:gd name="connsiteY0" fmla="*/ 1401097 h 1401097"/>
                <a:gd name="connsiteX1" fmla="*/ 412955 w 2580968"/>
                <a:gd name="connsiteY1" fmla="*/ 722671 h 1401097"/>
                <a:gd name="connsiteX2" fmla="*/ 1327355 w 2580968"/>
                <a:gd name="connsiteY2" fmla="*/ 235974 h 1401097"/>
                <a:gd name="connsiteX3" fmla="*/ 2580968 w 2580968"/>
                <a:gd name="connsiteY3" fmla="*/ 0 h 1401097"/>
                <a:gd name="connsiteX0" fmla="*/ 0 w 2580968"/>
                <a:gd name="connsiteY0" fmla="*/ 1401097 h 1401097"/>
                <a:gd name="connsiteX1" fmla="*/ 575187 w 2580968"/>
                <a:gd name="connsiteY1" fmla="*/ 619432 h 1401097"/>
                <a:gd name="connsiteX2" fmla="*/ 1327355 w 2580968"/>
                <a:gd name="connsiteY2" fmla="*/ 235974 h 1401097"/>
                <a:gd name="connsiteX3" fmla="*/ 2580968 w 2580968"/>
                <a:gd name="connsiteY3" fmla="*/ 0 h 1401097"/>
                <a:gd name="connsiteX0" fmla="*/ 0 w 2580968"/>
                <a:gd name="connsiteY0" fmla="*/ 1401097 h 1401097"/>
                <a:gd name="connsiteX1" fmla="*/ 575187 w 2580968"/>
                <a:gd name="connsiteY1" fmla="*/ 619432 h 1401097"/>
                <a:gd name="connsiteX2" fmla="*/ 1371600 w 2580968"/>
                <a:gd name="connsiteY2" fmla="*/ 147484 h 1401097"/>
                <a:gd name="connsiteX3" fmla="*/ 2580968 w 2580968"/>
                <a:gd name="connsiteY3" fmla="*/ 0 h 1401097"/>
                <a:gd name="connsiteX0" fmla="*/ 0 w 2551472"/>
                <a:gd name="connsiteY0" fmla="*/ 1519084 h 1519084"/>
                <a:gd name="connsiteX1" fmla="*/ 575187 w 2551472"/>
                <a:gd name="connsiteY1" fmla="*/ 737419 h 1519084"/>
                <a:gd name="connsiteX2" fmla="*/ 1371600 w 2551472"/>
                <a:gd name="connsiteY2" fmla="*/ 265471 h 1519084"/>
                <a:gd name="connsiteX3" fmla="*/ 2551472 w 2551472"/>
                <a:gd name="connsiteY3" fmla="*/ 0 h 1519084"/>
                <a:gd name="connsiteX0" fmla="*/ 0 w 2551472"/>
                <a:gd name="connsiteY0" fmla="*/ 1519084 h 1519084"/>
                <a:gd name="connsiteX1" fmla="*/ 737419 w 2551472"/>
                <a:gd name="connsiteY1" fmla="*/ 958645 h 1519084"/>
                <a:gd name="connsiteX2" fmla="*/ 1371600 w 2551472"/>
                <a:gd name="connsiteY2" fmla="*/ 265471 h 1519084"/>
                <a:gd name="connsiteX3" fmla="*/ 2551472 w 2551472"/>
                <a:gd name="connsiteY3" fmla="*/ 0 h 1519084"/>
                <a:gd name="connsiteX0" fmla="*/ 0 w 2551472"/>
                <a:gd name="connsiteY0" fmla="*/ 1519084 h 1519084"/>
                <a:gd name="connsiteX1" fmla="*/ 825910 w 2551472"/>
                <a:gd name="connsiteY1" fmla="*/ 1002891 h 1519084"/>
                <a:gd name="connsiteX2" fmla="*/ 1371600 w 2551472"/>
                <a:gd name="connsiteY2" fmla="*/ 265471 h 1519084"/>
                <a:gd name="connsiteX3" fmla="*/ 2551472 w 2551472"/>
                <a:gd name="connsiteY3" fmla="*/ 0 h 1519084"/>
                <a:gd name="connsiteX0" fmla="*/ 0 w 2330246"/>
                <a:gd name="connsiteY0" fmla="*/ 1696065 h 1696065"/>
                <a:gd name="connsiteX1" fmla="*/ 825910 w 2330246"/>
                <a:gd name="connsiteY1" fmla="*/ 1179872 h 1696065"/>
                <a:gd name="connsiteX2" fmla="*/ 1371600 w 2330246"/>
                <a:gd name="connsiteY2" fmla="*/ 442452 h 1696065"/>
                <a:gd name="connsiteX3" fmla="*/ 2330246 w 2330246"/>
                <a:gd name="connsiteY3" fmla="*/ 0 h 1696065"/>
                <a:gd name="connsiteX0" fmla="*/ 0 w 2330246"/>
                <a:gd name="connsiteY0" fmla="*/ 1696065 h 1696065"/>
                <a:gd name="connsiteX1" fmla="*/ 884904 w 2330246"/>
                <a:gd name="connsiteY1" fmla="*/ 1283111 h 1696065"/>
                <a:gd name="connsiteX2" fmla="*/ 1371600 w 2330246"/>
                <a:gd name="connsiteY2" fmla="*/ 442452 h 1696065"/>
                <a:gd name="connsiteX3" fmla="*/ 2330246 w 2330246"/>
                <a:gd name="connsiteY3" fmla="*/ 0 h 1696065"/>
              </a:gdLst>
              <a:ahLst/>
              <a:cxnLst>
                <a:cxn ang="0">
                  <a:pos x="connsiteX0" y="connsiteY0"/>
                </a:cxn>
                <a:cxn ang="0">
                  <a:pos x="connsiteX1" y="connsiteY1"/>
                </a:cxn>
                <a:cxn ang="0">
                  <a:pos x="connsiteX2" y="connsiteY2"/>
                </a:cxn>
                <a:cxn ang="0">
                  <a:pos x="connsiteX3" y="connsiteY3"/>
                </a:cxn>
              </a:cxnLst>
              <a:rect l="l" t="t" r="r" b="b"/>
              <a:pathLst>
                <a:path w="2330246" h="1696065">
                  <a:moveTo>
                    <a:pt x="0" y="1696065"/>
                  </a:moveTo>
                  <a:cubicBezTo>
                    <a:pt x="95864" y="1453945"/>
                    <a:pt x="656304" y="1492047"/>
                    <a:pt x="884904" y="1283111"/>
                  </a:cubicBezTo>
                  <a:cubicBezTo>
                    <a:pt x="1113504" y="1074175"/>
                    <a:pt x="1130710" y="656304"/>
                    <a:pt x="1371600" y="442452"/>
                  </a:cubicBezTo>
                  <a:cubicBezTo>
                    <a:pt x="1612490" y="228600"/>
                    <a:pt x="1884107" y="57764"/>
                    <a:pt x="2330246" y="0"/>
                  </a:cubicBezTo>
                </a:path>
              </a:pathLst>
            </a:custGeom>
            <a:noFill/>
            <a:ln w="47625" cap="flat" cmpd="sng" algn="ctr">
              <a:solidFill>
                <a:schemeClr val="accent1">
                  <a:lumMod val="90000"/>
                  <a:lumOff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cxnSp>
          <p:nvCxnSpPr>
            <p:cNvPr id="18" name="Straight Arrow Connector 17"/>
            <p:cNvCxnSpPr/>
            <p:nvPr/>
          </p:nvCxnSpPr>
          <p:spPr bwMode="auto">
            <a:xfrm rot="120000" flipV="1">
              <a:off x="6722548" y="2662577"/>
              <a:ext cx="273102" cy="664425"/>
            </a:xfrm>
            <a:prstGeom prst="straightConnector1">
              <a:avLst/>
            </a:prstGeom>
            <a:solidFill>
              <a:schemeClr val="accent1"/>
            </a:solidFill>
            <a:ln w="44450" cap="flat" cmpd="sng" algn="ctr">
              <a:solidFill>
                <a:schemeClr val="tx1"/>
              </a:solidFill>
              <a:prstDash val="solid"/>
              <a:round/>
              <a:headEnd type="none" w="med" len="med"/>
              <a:tailEnd type="triangle" w="med" len="lg"/>
            </a:ln>
            <a:effectLst/>
          </p:spPr>
        </p:cxnSp>
        <p:graphicFrame>
          <p:nvGraphicFramePr>
            <p:cNvPr id="19" name="Object 12"/>
            <p:cNvGraphicFramePr>
              <a:graphicFrameLocks noChangeAspect="1"/>
            </p:cNvGraphicFramePr>
            <p:nvPr/>
          </p:nvGraphicFramePr>
          <p:xfrm>
            <a:off x="6462508" y="2696133"/>
            <a:ext cx="357187" cy="419100"/>
          </p:xfrm>
          <a:graphic>
            <a:graphicData uri="http://schemas.openxmlformats.org/presentationml/2006/ole">
              <p:oleObj spid="_x0000_s71683" name="Equation" r:id="rId3" imgW="228600" imgH="266400" progId="Equation.3">
                <p:embed/>
              </p:oleObj>
            </a:graphicData>
          </a:graphic>
        </p:graphicFrame>
        <p:sp>
          <p:nvSpPr>
            <p:cNvPr id="20" name="TextBox 19"/>
            <p:cNvSpPr txBox="1"/>
            <p:nvPr/>
          </p:nvSpPr>
          <p:spPr>
            <a:xfrm>
              <a:off x="6445033" y="3185645"/>
              <a:ext cx="113814" cy="246221"/>
            </a:xfrm>
            <a:prstGeom prst="rect">
              <a:avLst/>
            </a:prstGeom>
            <a:solidFill>
              <a:schemeClr val="bg1"/>
            </a:solidFill>
          </p:spPr>
          <p:txBody>
            <a:bodyPr wrap="none" lIns="0" tIns="0" rIns="0" bIns="0" rtlCol="0">
              <a:spAutoFit/>
            </a:bodyPr>
            <a:lstStyle/>
            <a:p>
              <a:r>
                <a:rPr lang="en-US" sz="1600" dirty="0"/>
                <a:t>q</a:t>
              </a:r>
              <a:endParaRPr lang="el-GR" sz="1600" dirty="0"/>
            </a:p>
          </p:txBody>
        </p:sp>
        <p:grpSp>
          <p:nvGrpSpPr>
            <p:cNvPr id="3" name="Group 21"/>
            <p:cNvGrpSpPr/>
            <p:nvPr/>
          </p:nvGrpSpPr>
          <p:grpSpPr>
            <a:xfrm>
              <a:off x="6709287" y="2863139"/>
              <a:ext cx="1225916" cy="469469"/>
              <a:chOff x="6709287" y="2863139"/>
              <a:chExt cx="1225916" cy="469469"/>
            </a:xfrm>
          </p:grpSpPr>
          <p:cxnSp>
            <p:nvCxnSpPr>
              <p:cNvPr id="23" name="Straight Arrow Connector 22"/>
              <p:cNvCxnSpPr/>
              <p:nvPr/>
            </p:nvCxnSpPr>
            <p:spPr bwMode="auto">
              <a:xfrm flipV="1">
                <a:off x="6709287" y="3332608"/>
                <a:ext cx="1188720" cy="0"/>
              </a:xfrm>
              <a:prstGeom prst="straightConnector1">
                <a:avLst/>
              </a:prstGeom>
              <a:solidFill>
                <a:schemeClr val="accent1"/>
              </a:solidFill>
              <a:ln w="44450" cap="flat" cmpd="sng" algn="ctr">
                <a:solidFill>
                  <a:srgbClr val="FF0000"/>
                </a:solidFill>
                <a:prstDash val="solid"/>
                <a:round/>
                <a:headEnd type="none" w="med" len="med"/>
                <a:tailEnd type="triangle" w="med" len="lg"/>
              </a:ln>
              <a:effectLst/>
            </p:spPr>
          </p:cxnSp>
          <p:graphicFrame>
            <p:nvGraphicFramePr>
              <p:cNvPr id="24" name="Object 13"/>
              <p:cNvGraphicFramePr>
                <a:graphicFrameLocks noChangeAspect="1"/>
              </p:cNvGraphicFramePr>
              <p:nvPr/>
            </p:nvGraphicFramePr>
            <p:xfrm>
              <a:off x="7638340" y="2863139"/>
              <a:ext cx="296863" cy="458788"/>
            </p:xfrm>
            <a:graphic>
              <a:graphicData uri="http://schemas.openxmlformats.org/presentationml/2006/ole">
                <p:oleObj spid="_x0000_s71684" name="Equation" r:id="rId4" imgW="190440" imgH="291960" progId="Equation.3">
                  <p:embed/>
                </p:oleObj>
              </a:graphicData>
            </a:graphic>
          </p:graphicFrame>
        </p:grpSp>
        <p:sp>
          <p:nvSpPr>
            <p:cNvPr id="21" name="Oval 20"/>
            <p:cNvSpPr/>
            <p:nvPr/>
          </p:nvSpPr>
          <p:spPr bwMode="auto">
            <a:xfrm>
              <a:off x="6607278" y="3244644"/>
              <a:ext cx="182880" cy="182880"/>
            </a:xfrm>
            <a:prstGeom prst="ellipse">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8" name="Oval 27"/>
            <p:cNvSpPr/>
            <p:nvPr/>
          </p:nvSpPr>
          <p:spPr bwMode="auto">
            <a:xfrm>
              <a:off x="5692897" y="3746102"/>
              <a:ext cx="91440" cy="8849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29" name="Oval 28"/>
            <p:cNvSpPr/>
            <p:nvPr/>
          </p:nvSpPr>
          <p:spPr bwMode="auto">
            <a:xfrm>
              <a:off x="7954261" y="2084498"/>
              <a:ext cx="91440" cy="8849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l-GR" sz="2400" b="0" i="0" u="none" strike="noStrike" cap="none" normalizeH="0" baseline="0" smtClean="0">
                <a:ln>
                  <a:noFill/>
                </a:ln>
                <a:solidFill>
                  <a:schemeClr val="tx1"/>
                </a:solidFill>
                <a:effectLst/>
                <a:latin typeface="Arial" charset="0"/>
                <a:ea typeface="ＭＳ Ｐゴシック" pitchFamily="112" charset="-128"/>
              </a:endParaRPr>
            </a:p>
          </p:txBody>
        </p:sp>
        <p:sp>
          <p:nvSpPr>
            <p:cNvPr id="30" name="TextBox 29"/>
            <p:cNvSpPr txBox="1"/>
            <p:nvPr/>
          </p:nvSpPr>
          <p:spPr>
            <a:xfrm>
              <a:off x="5520800" y="3632989"/>
              <a:ext cx="153888" cy="276999"/>
            </a:xfrm>
            <a:prstGeom prst="rect">
              <a:avLst/>
            </a:prstGeom>
            <a:solidFill>
              <a:schemeClr val="bg1"/>
            </a:solidFill>
          </p:spPr>
          <p:txBody>
            <a:bodyPr wrap="none" lIns="0" tIns="0" rIns="0" bIns="0" rtlCol="0">
              <a:spAutoFit/>
            </a:bodyPr>
            <a:lstStyle/>
            <a:p>
              <a:r>
                <a:rPr lang="en-US" dirty="0" smtClean="0"/>
                <a:t>A</a:t>
              </a:r>
              <a:endParaRPr lang="el-GR" dirty="0"/>
            </a:p>
          </p:txBody>
        </p:sp>
        <p:sp>
          <p:nvSpPr>
            <p:cNvPr id="31" name="TextBox 30"/>
            <p:cNvSpPr txBox="1"/>
            <p:nvPr/>
          </p:nvSpPr>
          <p:spPr>
            <a:xfrm>
              <a:off x="8091937" y="1853348"/>
              <a:ext cx="153888" cy="276999"/>
            </a:xfrm>
            <a:prstGeom prst="rect">
              <a:avLst/>
            </a:prstGeom>
            <a:solidFill>
              <a:schemeClr val="bg1"/>
            </a:solidFill>
          </p:spPr>
          <p:txBody>
            <a:bodyPr wrap="none" lIns="0" tIns="0" rIns="0" bIns="0" rtlCol="0">
              <a:spAutoFit/>
            </a:bodyPr>
            <a:lstStyle/>
            <a:p>
              <a:r>
                <a:rPr lang="en-US" dirty="0" smtClean="0"/>
                <a:t>B</a:t>
              </a:r>
              <a:endParaRPr lang="el-GR" dirty="0"/>
            </a:p>
          </p:txBody>
        </p:sp>
      </p:grpSp>
      <p:sp>
        <p:nvSpPr>
          <p:cNvPr id="34" name="Rectangle 33"/>
          <p:cNvSpPr/>
          <p:nvPr/>
        </p:nvSpPr>
        <p:spPr>
          <a:xfrm>
            <a:off x="412954" y="1513686"/>
            <a:ext cx="4630994" cy="3247043"/>
          </a:xfrm>
          <a:prstGeom prst="rect">
            <a:avLst/>
          </a:prstGeom>
        </p:spPr>
        <p:txBody>
          <a:bodyPr wrap="square">
            <a:spAutoFit/>
          </a:bodyPr>
          <a:lstStyle/>
          <a:p>
            <a:pPr marL="236538" indent="-236538">
              <a:lnSpc>
                <a:spcPct val="100000"/>
              </a:lnSpc>
              <a:spcBef>
                <a:spcPts val="3000"/>
              </a:spcBef>
              <a:buClr>
                <a:schemeClr val="accent1">
                  <a:lumMod val="90000"/>
                  <a:lumOff val="10000"/>
                </a:schemeClr>
              </a:buClr>
              <a:buFont typeface="Wingdings" pitchFamily="2" charset="2"/>
              <a:buChar char="§"/>
            </a:pPr>
            <a:r>
              <a:rPr lang="el-GR" dirty="0" smtClean="0">
                <a:solidFill>
                  <a:srgbClr val="000000"/>
                </a:solidFill>
              </a:rPr>
              <a:t>Μια τέτοια δύναμη, </a:t>
            </a:r>
            <a:r>
              <a:rPr lang="el-GR" dirty="0">
                <a:solidFill>
                  <a:srgbClr val="000000"/>
                </a:solidFill>
              </a:rPr>
              <a:t>όπως </a:t>
            </a:r>
            <a:r>
              <a:rPr lang="el-GR" dirty="0" smtClean="0">
                <a:solidFill>
                  <a:srgbClr val="000000"/>
                </a:solidFill>
              </a:rPr>
              <a:t>η ηλεκτρική δύναμη, της οποίας το έργο</a:t>
            </a:r>
            <a:r>
              <a:rPr lang="en-US" dirty="0" smtClean="0">
                <a:solidFill>
                  <a:srgbClr val="000000"/>
                </a:solidFill>
              </a:rPr>
              <a:t> </a:t>
            </a:r>
            <a:r>
              <a:rPr lang="el-GR" dirty="0" smtClean="0">
                <a:solidFill>
                  <a:srgbClr val="000000"/>
                </a:solidFill>
              </a:rPr>
              <a:t>ισούται με </a:t>
            </a:r>
            <a:r>
              <a:rPr lang="el-GR" dirty="0">
                <a:solidFill>
                  <a:srgbClr val="000000"/>
                </a:solidFill>
              </a:rPr>
              <a:t>τη διαφορά της δυναμικής </a:t>
            </a:r>
            <a:r>
              <a:rPr lang="el-GR" dirty="0" smtClean="0">
                <a:solidFill>
                  <a:srgbClr val="000000"/>
                </a:solidFill>
              </a:rPr>
              <a:t>ενέργειας μεταξύ αρχικής και τελικής θέσης, ονομάζεται </a:t>
            </a:r>
            <a:r>
              <a:rPr lang="el-GR" dirty="0" smtClean="0">
                <a:solidFill>
                  <a:srgbClr val="002060"/>
                </a:solidFill>
                <a:effectLst>
                  <a:outerShdw blurRad="38100" dist="38100" dir="2700000" algn="tl">
                    <a:srgbClr val="000000">
                      <a:alpha val="43137"/>
                    </a:srgbClr>
                  </a:outerShdw>
                </a:effectLst>
              </a:rPr>
              <a:t>συντηρητική δύναμη</a:t>
            </a:r>
            <a:r>
              <a:rPr lang="el-GR" dirty="0" smtClean="0">
                <a:solidFill>
                  <a:srgbClr val="000000"/>
                </a:solidFill>
              </a:rPr>
              <a:t>  </a:t>
            </a:r>
          </a:p>
          <a:p>
            <a:pPr marL="236538" indent="-236538">
              <a:lnSpc>
                <a:spcPct val="100000"/>
              </a:lnSpc>
              <a:spcBef>
                <a:spcPts val="3000"/>
              </a:spcBef>
              <a:buClr>
                <a:schemeClr val="accent1">
                  <a:lumMod val="90000"/>
                  <a:lumOff val="10000"/>
                </a:schemeClr>
              </a:buClr>
              <a:buFont typeface="Wingdings" pitchFamily="2" charset="2"/>
              <a:buChar char="§"/>
            </a:pPr>
            <a:r>
              <a:rPr lang="en-US" dirty="0" err="1" smtClean="0">
                <a:solidFill>
                  <a:srgbClr val="000000"/>
                </a:solidFill>
              </a:rPr>
              <a:t>Επειδή</a:t>
            </a:r>
            <a:r>
              <a:rPr lang="en-US" dirty="0" smtClean="0">
                <a:solidFill>
                  <a:srgbClr val="000000"/>
                </a:solidFill>
              </a:rPr>
              <a:t> η </a:t>
            </a:r>
            <a:r>
              <a:rPr lang="en-US" dirty="0" err="1" smtClean="0">
                <a:solidFill>
                  <a:srgbClr val="000000"/>
                </a:solidFill>
              </a:rPr>
              <a:t>δύναμη</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συντηρητική</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l-GR" dirty="0" smtClean="0">
                <a:solidFill>
                  <a:srgbClr val="000000"/>
                </a:solidFill>
              </a:rPr>
              <a:t>έργο που κάνει πάνω στο φορτίο (δηλαδή, το</a:t>
            </a:r>
            <a:r>
              <a:rPr lang="en-US" dirty="0" smtClean="0">
                <a:solidFill>
                  <a:srgbClr val="000000"/>
                </a:solidFill>
              </a:rPr>
              <a:t> </a:t>
            </a:r>
            <a:r>
              <a:rPr lang="en-US" dirty="0" err="1">
                <a:solidFill>
                  <a:srgbClr val="000000"/>
                </a:solidFill>
              </a:rPr>
              <a:t>επικαμπύλιο</a:t>
            </a:r>
            <a:r>
              <a:rPr lang="en-US" dirty="0">
                <a:solidFill>
                  <a:srgbClr val="000000"/>
                </a:solidFill>
              </a:rPr>
              <a:t> </a:t>
            </a:r>
            <a:r>
              <a:rPr lang="en-US" dirty="0" err="1" smtClean="0">
                <a:solidFill>
                  <a:srgbClr val="000000"/>
                </a:solidFill>
              </a:rPr>
              <a:t>ολοκλήρωμα</a:t>
            </a:r>
            <a:r>
              <a:rPr lang="el-GR" dirty="0">
                <a:solidFill>
                  <a:srgbClr val="000000"/>
                </a:solidFill>
              </a:rPr>
              <a:t>)</a:t>
            </a:r>
            <a:r>
              <a:rPr lang="en-US" dirty="0" smtClean="0">
                <a:solidFill>
                  <a:srgbClr val="000000"/>
                </a:solidFill>
              </a:rPr>
              <a:t> </a:t>
            </a:r>
            <a:r>
              <a:rPr lang="en-US" u="sng" dirty="0" err="1">
                <a:solidFill>
                  <a:srgbClr val="002060"/>
                </a:solidFill>
              </a:rPr>
              <a:t>δεν</a:t>
            </a:r>
            <a:r>
              <a:rPr lang="en-US" u="sng" dirty="0">
                <a:solidFill>
                  <a:srgbClr val="002060"/>
                </a:solidFill>
              </a:rPr>
              <a:t> </a:t>
            </a:r>
            <a:r>
              <a:rPr lang="en-US" u="sng" dirty="0" err="1">
                <a:solidFill>
                  <a:srgbClr val="002060"/>
                </a:solidFill>
              </a:rPr>
              <a:t>εξαρτάται</a:t>
            </a:r>
            <a:r>
              <a:rPr lang="en-US" u="sng" dirty="0">
                <a:solidFill>
                  <a:srgbClr val="002060"/>
                </a:solidFill>
              </a:rPr>
              <a:t> </a:t>
            </a:r>
            <a:r>
              <a:rPr lang="en-US" u="sng" dirty="0" err="1">
                <a:solidFill>
                  <a:srgbClr val="002060"/>
                </a:solidFill>
              </a:rPr>
              <a:t>από</a:t>
            </a:r>
            <a:r>
              <a:rPr lang="en-US" u="sng" dirty="0">
                <a:solidFill>
                  <a:srgbClr val="002060"/>
                </a:solidFill>
              </a:rPr>
              <a:t> </a:t>
            </a:r>
            <a:r>
              <a:rPr lang="en-US" u="sng" dirty="0" err="1">
                <a:solidFill>
                  <a:srgbClr val="002060"/>
                </a:solidFill>
              </a:rPr>
              <a:t>τη</a:t>
            </a:r>
            <a:r>
              <a:rPr lang="en-US" u="sng" dirty="0">
                <a:solidFill>
                  <a:srgbClr val="002060"/>
                </a:solidFill>
              </a:rPr>
              <a:t> </a:t>
            </a:r>
            <a:r>
              <a:rPr lang="en-US" u="sng" dirty="0" err="1">
                <a:solidFill>
                  <a:srgbClr val="002060"/>
                </a:solidFill>
              </a:rPr>
              <a:t>διαδρομή</a:t>
            </a:r>
            <a:r>
              <a:rPr lang="en-US" u="sng" dirty="0">
                <a:solidFill>
                  <a:srgbClr val="002060"/>
                </a:solidFill>
              </a:rPr>
              <a:t> </a:t>
            </a:r>
            <a:r>
              <a:rPr lang="en-US" dirty="0" err="1">
                <a:solidFill>
                  <a:srgbClr val="000000"/>
                </a:solidFill>
              </a:rPr>
              <a:t>που</a:t>
            </a:r>
            <a:r>
              <a:rPr lang="en-US" dirty="0">
                <a:solidFill>
                  <a:srgbClr val="000000"/>
                </a:solidFill>
              </a:rPr>
              <a:t> </a:t>
            </a:r>
            <a:r>
              <a:rPr lang="en-US" dirty="0" err="1">
                <a:solidFill>
                  <a:srgbClr val="000000"/>
                </a:solidFill>
              </a:rPr>
              <a:t>ακολουθεί</a:t>
            </a:r>
            <a:r>
              <a:rPr lang="en-US" dirty="0">
                <a:solidFill>
                  <a:srgbClr val="000000"/>
                </a:solidFill>
              </a:rPr>
              <a:t> </a:t>
            </a:r>
            <a:r>
              <a:rPr lang="en-US" dirty="0" err="1">
                <a:solidFill>
                  <a:srgbClr val="000000"/>
                </a:solidFill>
              </a:rPr>
              <a:t>το</a:t>
            </a:r>
            <a:r>
              <a:rPr lang="en-US" dirty="0">
                <a:solidFill>
                  <a:srgbClr val="000000"/>
                </a:solidFill>
              </a:rPr>
              <a:t> </a:t>
            </a:r>
            <a:r>
              <a:rPr lang="en-US" dirty="0" err="1">
                <a:solidFill>
                  <a:srgbClr val="000000"/>
                </a:solidFill>
              </a:rPr>
              <a:t>φορτίο</a:t>
            </a:r>
            <a:r>
              <a:rPr lang="en-US" dirty="0" smtClean="0">
                <a:solidFill>
                  <a:srgbClr val="000000"/>
                </a:solidFill>
              </a:rPr>
              <a:t>.</a:t>
            </a:r>
            <a:r>
              <a:rPr lang="el-GR" dirty="0" smtClean="0">
                <a:solidFill>
                  <a:srgbClr val="000000"/>
                </a:solidFill>
              </a:rPr>
              <a:t> </a:t>
            </a:r>
          </a:p>
        </p:txBody>
      </p:sp>
      <p:sp>
        <p:nvSpPr>
          <p:cNvPr id="38" name="Rectangle 37"/>
          <p:cNvSpPr/>
          <p:nvPr/>
        </p:nvSpPr>
        <p:spPr>
          <a:xfrm>
            <a:off x="530940" y="5155859"/>
            <a:ext cx="6459795" cy="369332"/>
          </a:xfrm>
          <a:prstGeom prst="rect">
            <a:avLst/>
          </a:prstGeom>
        </p:spPr>
        <p:txBody>
          <a:bodyPr wrap="square">
            <a:spAutoFit/>
          </a:bodyPr>
          <a:lstStyle/>
          <a:p>
            <a:pPr marL="236538">
              <a:lnSpc>
                <a:spcPct val="100000"/>
              </a:lnSpc>
              <a:spcBef>
                <a:spcPts val="1200"/>
              </a:spcBef>
              <a:buClr>
                <a:schemeClr val="accent1">
                  <a:lumMod val="90000"/>
                  <a:lumOff val="10000"/>
                </a:schemeClr>
              </a:buClr>
            </a:pPr>
            <a:r>
              <a:rPr lang="el-GR" dirty="0" smtClean="0">
                <a:solidFill>
                  <a:srgbClr val="000000"/>
                </a:solidFill>
              </a:rPr>
              <a:t>Π.χ</a:t>
            </a:r>
            <a:r>
              <a:rPr lang="el-GR" dirty="0">
                <a:solidFill>
                  <a:srgbClr val="000000"/>
                </a:solidFill>
              </a:rPr>
              <a:t>, </a:t>
            </a:r>
            <a:r>
              <a:rPr lang="el-GR" dirty="0" smtClean="0">
                <a:solidFill>
                  <a:srgbClr val="000000"/>
                </a:solidFill>
              </a:rPr>
              <a:t>είναι </a:t>
            </a:r>
            <a:r>
              <a:rPr lang="el-GR" dirty="0">
                <a:solidFill>
                  <a:srgbClr val="000000"/>
                </a:solidFill>
              </a:rPr>
              <a:t>το ίδιο </a:t>
            </a:r>
            <a:r>
              <a:rPr lang="el-GR" dirty="0" smtClean="0">
                <a:solidFill>
                  <a:srgbClr val="000000"/>
                </a:solidFill>
              </a:rPr>
              <a:t>αν υπολογιστεί μέσω της διαδρομής </a:t>
            </a:r>
            <a:r>
              <a:rPr lang="el-GR" dirty="0">
                <a:solidFill>
                  <a:srgbClr val="000000"/>
                </a:solidFill>
              </a:rPr>
              <a:t>ΑΓΒ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blinds(horizontal)">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blinds(horizontal)">
                                      <p:cBhvr>
                                        <p:cTn id="12" dur="5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linds(horizontal)">
                                      <p:cBhvr>
                                        <p:cTn id="17" dur="500"/>
                                        <p:tgtEl>
                                          <p:spTgt spid="38"/>
                                        </p:tgtEl>
                                      </p:cBhvr>
                                    </p:animEffect>
                                  </p:childTnLst>
                                </p:cTn>
                              </p:par>
                            </p:childTnLst>
                          </p:cTn>
                        </p:par>
                        <p:par>
                          <p:cTn id="18" fill="hold">
                            <p:stCondLst>
                              <p:cond delay="500"/>
                            </p:stCondLst>
                            <p:childTnLst>
                              <p:par>
                                <p:cTn id="19" presetID="3" presetClass="entr" presetSubtype="5"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blinds(vertical)">
                                      <p:cBhvr>
                                        <p:cTn id="21" dur="500"/>
                                        <p:tgtEl>
                                          <p:spTgt spid="33"/>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blinds(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uiExpand="1" build="p"/>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err="1" smtClean="0">
                <a:solidFill>
                  <a:srgbClr val="0D3857"/>
                </a:solidFill>
              </a:rPr>
              <a:t>Ηλεκτρικό</a:t>
            </a:r>
            <a:r>
              <a:rPr lang="en-US" dirty="0" smtClean="0">
                <a:solidFill>
                  <a:srgbClr val="0D3857"/>
                </a:solidFill>
              </a:rPr>
              <a:t> </a:t>
            </a:r>
            <a:r>
              <a:rPr lang="en-US" dirty="0" err="1" smtClean="0">
                <a:solidFill>
                  <a:srgbClr val="0D3857"/>
                </a:solidFill>
              </a:rPr>
              <a:t>δυναμικό</a:t>
            </a:r>
            <a:r>
              <a:rPr lang="el-GR" dirty="0" smtClean="0">
                <a:solidFill>
                  <a:srgbClr val="0D3857"/>
                </a:solidFill>
              </a:rPr>
              <a:t>  </a:t>
            </a:r>
            <a:r>
              <a:rPr lang="el-GR" sz="1800" dirty="0" smtClean="0">
                <a:solidFill>
                  <a:srgbClr val="0D3857"/>
                </a:solidFill>
              </a:rPr>
              <a:t>(</a:t>
            </a:r>
            <a:r>
              <a:rPr lang="el-GR" sz="1800" i="1" dirty="0" smtClean="0">
                <a:solidFill>
                  <a:srgbClr val="0D3857"/>
                </a:solidFill>
              </a:rPr>
              <a:t>1</a:t>
            </a:r>
            <a:r>
              <a:rPr lang="el-GR" sz="1800" dirty="0" smtClean="0">
                <a:solidFill>
                  <a:srgbClr val="0D3857"/>
                </a:solidFill>
              </a:rPr>
              <a:t>)</a:t>
            </a:r>
            <a:endParaRPr lang="en-US" sz="1800" dirty="0" smtClean="0">
              <a:solidFill>
                <a:srgbClr val="0D3857"/>
              </a:solidFill>
            </a:endParaRPr>
          </a:p>
        </p:txBody>
      </p:sp>
      <p:sp>
        <p:nvSpPr>
          <p:cNvPr id="3076" name="Rectangle 3"/>
          <p:cNvSpPr>
            <a:spLocks noGrp="1" noChangeArrowheads="1"/>
          </p:cNvSpPr>
          <p:nvPr>
            <p:ph idx="1"/>
          </p:nvPr>
        </p:nvSpPr>
        <p:spPr>
          <a:xfrm>
            <a:off x="397669" y="1649361"/>
            <a:ext cx="8345488" cy="4231928"/>
          </a:xfrm>
        </p:spPr>
        <p:txBody>
          <a:bodyPr>
            <a:spAutoFit/>
          </a:bodyPr>
          <a:lstStyle/>
          <a:p>
            <a:pPr marL="0" indent="0">
              <a:lnSpc>
                <a:spcPct val="100000"/>
              </a:lnSpc>
              <a:spcBef>
                <a:spcPts val="3000"/>
              </a:spcBef>
            </a:pPr>
            <a:r>
              <a:rPr lang="el-GR" dirty="0" smtClean="0">
                <a:solidFill>
                  <a:srgbClr val="000000"/>
                </a:solidFill>
              </a:rPr>
              <a:t>Όπως από την ηλεκτρική δύναμη ορίσαμε το ηλεκτρικό πεδίο σαν δύναμη ανά μονάδα φορτίου, έτσι και από την </a:t>
            </a:r>
            <a:r>
              <a:rPr lang="en-US" dirty="0" err="1" smtClean="0">
                <a:solidFill>
                  <a:srgbClr val="000000"/>
                </a:solidFill>
              </a:rPr>
              <a:t>δυναμική</a:t>
            </a:r>
            <a:r>
              <a:rPr lang="en-US" dirty="0" smtClean="0">
                <a:solidFill>
                  <a:srgbClr val="000000"/>
                </a:solidFill>
              </a:rPr>
              <a:t> </a:t>
            </a:r>
            <a:r>
              <a:rPr lang="en-US" dirty="0" err="1" smtClean="0">
                <a:solidFill>
                  <a:srgbClr val="000000"/>
                </a:solidFill>
              </a:rPr>
              <a:t>ενέργεια</a:t>
            </a:r>
            <a:r>
              <a:rPr lang="en-US" dirty="0" smtClean="0">
                <a:solidFill>
                  <a:srgbClr val="000000"/>
                </a:solidFill>
              </a:rPr>
              <a:t> </a:t>
            </a:r>
            <a:r>
              <a:rPr lang="el-GR" dirty="0" smtClean="0">
                <a:solidFill>
                  <a:srgbClr val="000000"/>
                </a:solidFill>
              </a:rPr>
              <a:t>του ηλεκτρικού πεδίου μπορούμε να ορίσουμε το ηλεκτρικό δυναμικό </a:t>
            </a:r>
          </a:p>
          <a:p>
            <a:pPr marL="0" indent="0">
              <a:lnSpc>
                <a:spcPct val="100000"/>
              </a:lnSpc>
              <a:spcBef>
                <a:spcPts val="3000"/>
              </a:spcBef>
            </a:pPr>
            <a:r>
              <a:rPr lang="el-GR" dirty="0" smtClean="0">
                <a:solidFill>
                  <a:srgbClr val="002060"/>
                </a:solidFill>
                <a:effectLst>
                  <a:outerShdw blurRad="38100" dist="38100" dir="2700000" algn="tl">
                    <a:srgbClr val="000000">
                      <a:alpha val="43137"/>
                    </a:srgbClr>
                  </a:outerShdw>
                </a:effectLst>
              </a:rPr>
              <a:t>Η</a:t>
            </a:r>
            <a:r>
              <a:rPr lang="en-US" dirty="0" err="1" smtClean="0">
                <a:solidFill>
                  <a:srgbClr val="002060"/>
                </a:solidFill>
                <a:effectLst>
                  <a:outerShdw blurRad="38100" dist="38100" dir="2700000" algn="tl">
                    <a:srgbClr val="000000">
                      <a:alpha val="43137"/>
                    </a:srgbClr>
                  </a:outerShdw>
                </a:effectLst>
              </a:rPr>
              <a:t>λεκτρικό</a:t>
            </a:r>
            <a:r>
              <a:rPr lang="el-GR"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δυναμικό</a:t>
            </a:r>
            <a:r>
              <a:rPr lang="el-GR" dirty="0" smtClean="0"/>
              <a:t> σε ένα σημείο το ηλεκτρικού πεδίου ορίζουμε τη δυναμική ενέργεια που έχει ένα φορτίο </a:t>
            </a:r>
            <a:r>
              <a:rPr lang="en-US" dirty="0" smtClean="0"/>
              <a:t>q </a:t>
            </a:r>
            <a:r>
              <a:rPr lang="el-GR" dirty="0" smtClean="0"/>
              <a:t>σ’αυτό το σημείο, διά του φορτίου </a:t>
            </a:r>
            <a:r>
              <a:rPr lang="en-US" dirty="0" smtClean="0"/>
              <a:t>q</a:t>
            </a:r>
            <a:endParaRPr lang="el-GR" dirty="0" smtClean="0">
              <a:solidFill>
                <a:srgbClr val="000000"/>
              </a:solidFill>
            </a:endParaRPr>
          </a:p>
          <a:p>
            <a:pPr lvl="1">
              <a:spcBef>
                <a:spcPts val="1800"/>
              </a:spcBef>
              <a:buClr>
                <a:srgbClr val="2187BA"/>
              </a:buClr>
              <a:buNone/>
            </a:pPr>
            <a:endParaRPr lang="en-US" dirty="0" smtClean="0">
              <a:solidFill>
                <a:srgbClr val="000000"/>
              </a:solidFill>
            </a:endParaRPr>
          </a:p>
          <a:p>
            <a:pPr marL="58738" lvl="1" indent="0">
              <a:spcBef>
                <a:spcPts val="3000"/>
              </a:spcBef>
              <a:buClr>
                <a:srgbClr val="2187BA"/>
              </a:buClr>
              <a:buNone/>
            </a:pPr>
            <a:r>
              <a:rPr lang="el-GR" dirty="0" smtClean="0">
                <a:solidFill>
                  <a:srgbClr val="000000"/>
                </a:solidFill>
              </a:rPr>
              <a:t>δηλαδή, </a:t>
            </a:r>
            <a:r>
              <a:rPr lang="el-GR" dirty="0" smtClean="0">
                <a:solidFill>
                  <a:srgbClr val="002060"/>
                </a:solidFill>
                <a:effectLst>
                  <a:outerShdw blurRad="38100" dist="38100" dir="2700000" algn="tl">
                    <a:srgbClr val="000000">
                      <a:alpha val="43137"/>
                    </a:srgbClr>
                  </a:outerShdw>
                </a:effectLst>
              </a:rPr>
              <a:t>το ηλεκτρικό δυναμικό είναι δυναμική ενέργεια ανά μονάδα φορτίου</a:t>
            </a:r>
            <a:r>
              <a:rPr lang="el-GR" dirty="0" smtClean="0">
                <a:solidFill>
                  <a:srgbClr val="000000"/>
                </a:solidFill>
              </a:rPr>
              <a:t>.</a:t>
            </a:r>
            <a:endParaRPr lang="en-US" dirty="0" smtClean="0">
              <a:solidFill>
                <a:srgbClr val="000000"/>
              </a:solidFill>
            </a:endParaRPr>
          </a:p>
          <a:p>
            <a:pPr marL="58738" lvl="1" indent="0">
              <a:spcBef>
                <a:spcPts val="1800"/>
              </a:spcBef>
              <a:buClr>
                <a:srgbClr val="2187BA"/>
              </a:buClr>
              <a:buNone/>
            </a:pPr>
            <a:r>
              <a:rPr lang="en-US" dirty="0" err="1" smtClean="0">
                <a:solidFill>
                  <a:srgbClr val="000000"/>
                </a:solidFill>
              </a:rPr>
              <a:t>Το</a:t>
            </a:r>
            <a:r>
              <a:rPr lang="en-US" dirty="0" smtClean="0">
                <a:solidFill>
                  <a:srgbClr val="000000"/>
                </a:solidFill>
              </a:rPr>
              <a:t> </a:t>
            </a:r>
            <a:r>
              <a:rPr lang="en-US" dirty="0" err="1" smtClean="0">
                <a:solidFill>
                  <a:srgbClr val="000000"/>
                </a:solidFill>
              </a:rPr>
              <a:t>δυναμικό</a:t>
            </a:r>
            <a:r>
              <a:rPr lang="el-GR" dirty="0" smtClean="0">
                <a:solidFill>
                  <a:srgbClr val="000000"/>
                </a:solidFill>
              </a:rPr>
              <a:t>, όπως και η δυναμική ενέργεια,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βαθμωτό</a:t>
            </a:r>
            <a:r>
              <a:rPr lang="en-US" dirty="0" smtClean="0">
                <a:solidFill>
                  <a:srgbClr val="000000"/>
                </a:solidFill>
              </a:rPr>
              <a:t> </a:t>
            </a:r>
            <a:r>
              <a:rPr lang="en-US" dirty="0" err="1" smtClean="0">
                <a:solidFill>
                  <a:srgbClr val="000000"/>
                </a:solidFill>
              </a:rPr>
              <a:t>μέγεθος</a:t>
            </a:r>
            <a:r>
              <a:rPr lang="en-US" dirty="0" smtClean="0">
                <a:solidFill>
                  <a:srgbClr val="000000"/>
                </a:solidFill>
              </a:rPr>
              <a:t>.</a:t>
            </a:r>
          </a:p>
          <a:p>
            <a:pPr marL="58738" lvl="1" indent="0">
              <a:spcBef>
                <a:spcPts val="1800"/>
              </a:spcBef>
              <a:buClr>
                <a:srgbClr val="2187BA"/>
              </a:buClr>
              <a:buNone/>
            </a:pPr>
            <a:r>
              <a:rPr lang="el-GR" dirty="0" smtClean="0">
                <a:solidFill>
                  <a:srgbClr val="000000"/>
                </a:solidFill>
              </a:rPr>
              <a:t>Η μονάδα του ηλεκτρικού δυναμικού είναι το </a:t>
            </a:r>
            <a:r>
              <a:rPr lang="en-US" dirty="0" smtClean="0">
                <a:solidFill>
                  <a:srgbClr val="000000"/>
                </a:solidFill>
              </a:rPr>
              <a:t> 1 J/C, </a:t>
            </a:r>
            <a:r>
              <a:rPr lang="el-GR" dirty="0" smtClean="0">
                <a:solidFill>
                  <a:srgbClr val="000000"/>
                </a:solidFill>
              </a:rPr>
              <a:t>μονάδα που ονομάζουμε </a:t>
            </a:r>
            <a:r>
              <a:rPr lang="en-US" dirty="0" smtClean="0">
                <a:solidFill>
                  <a:srgbClr val="002060"/>
                </a:solidFill>
                <a:effectLst>
                  <a:outerShdw blurRad="38100" dist="38100" dir="2700000" algn="tl">
                    <a:srgbClr val="000000">
                      <a:alpha val="43137"/>
                    </a:srgbClr>
                  </a:outerShdw>
                </a:effectLst>
              </a:rPr>
              <a:t>Volt (V)</a:t>
            </a:r>
            <a:endParaRPr lang="el-GR" dirty="0" smtClean="0">
              <a:solidFill>
                <a:srgbClr val="002060"/>
              </a:solidFill>
              <a:effectLst>
                <a:outerShdw blurRad="38100" dist="38100" dir="2700000" algn="tl">
                  <a:srgbClr val="000000">
                    <a:alpha val="43137"/>
                  </a:srgbClr>
                </a:outerShdw>
              </a:effectLst>
            </a:endParaRPr>
          </a:p>
        </p:txBody>
      </p:sp>
      <p:graphicFrame>
        <p:nvGraphicFramePr>
          <p:cNvPr id="6" name="Object 5"/>
          <p:cNvGraphicFramePr>
            <a:graphicFrameLocks noChangeAspect="1"/>
          </p:cNvGraphicFramePr>
          <p:nvPr/>
        </p:nvGraphicFramePr>
        <p:xfrm>
          <a:off x="4209257" y="3517488"/>
          <a:ext cx="722312" cy="677863"/>
        </p:xfrm>
        <a:graphic>
          <a:graphicData uri="http://schemas.openxmlformats.org/presentationml/2006/ole">
            <p:oleObj spid="_x0000_s3078" name="Equation" r:id="rId3" imgW="419040" imgH="393480" progId="Equation.3">
              <p:embed/>
            </p:oleObj>
          </a:graphicData>
        </a:graphic>
      </p:graphicFrame>
      <p:graphicFrame>
        <p:nvGraphicFramePr>
          <p:cNvPr id="3080" name="Object 8"/>
          <p:cNvGraphicFramePr>
            <a:graphicFrameLocks noChangeAspect="1"/>
          </p:cNvGraphicFramePr>
          <p:nvPr/>
        </p:nvGraphicFramePr>
        <p:xfrm>
          <a:off x="4087813" y="5731951"/>
          <a:ext cx="965200" cy="633412"/>
        </p:xfrm>
        <a:graphic>
          <a:graphicData uri="http://schemas.openxmlformats.org/presentationml/2006/ole">
            <p:oleObj spid="_x0000_s3080" name="Equation" r:id="rId4" imgW="558720" imgH="3682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animEffect transition="in" filter="blinds(horizontal)">
                                      <p:cBhvr>
                                        <p:cTn id="7" dur="500"/>
                                        <p:tgtEl>
                                          <p:spTgt spid="307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animEffect transition="in" filter="blinds(horizontal)">
                                      <p:cBhvr>
                                        <p:cTn id="13" dur="500"/>
                                        <p:tgtEl>
                                          <p:spTgt spid="307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076">
                                            <p:txEl>
                                              <p:pRg st="4" end="4"/>
                                            </p:txEl>
                                          </p:spTgt>
                                        </p:tgtEl>
                                        <p:attrNameLst>
                                          <p:attrName>style.visibility</p:attrName>
                                        </p:attrNameLst>
                                      </p:cBhvr>
                                      <p:to>
                                        <p:strVal val="visible"/>
                                      </p:to>
                                    </p:set>
                                    <p:animEffect transition="in" filter="blinds(horizontal)">
                                      <p:cBhvr>
                                        <p:cTn id="18" dur="500"/>
                                        <p:tgtEl>
                                          <p:spTgt spid="307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076">
                                            <p:txEl>
                                              <p:pRg st="5" end="5"/>
                                            </p:txEl>
                                          </p:spTgt>
                                        </p:tgtEl>
                                        <p:attrNameLst>
                                          <p:attrName>style.visibility</p:attrName>
                                        </p:attrNameLst>
                                      </p:cBhvr>
                                      <p:to>
                                        <p:strVal val="visible"/>
                                      </p:to>
                                    </p:set>
                                    <p:animEffect transition="in" filter="blinds(horizontal)">
                                      <p:cBhvr>
                                        <p:cTn id="23" dur="500"/>
                                        <p:tgtEl>
                                          <p:spTgt spid="3076">
                                            <p:txEl>
                                              <p:pRg st="5" end="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080"/>
                                        </p:tgtEl>
                                        <p:attrNameLst>
                                          <p:attrName>style.visibility</p:attrName>
                                        </p:attrNameLst>
                                      </p:cBhvr>
                                      <p:to>
                                        <p:strVal val="visible"/>
                                      </p:to>
                                    </p:set>
                                    <p:animEffect transition="in" filter="blinds(horizontal)">
                                      <p:cBhvr>
                                        <p:cTn id="26"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dirty="0" err="1" smtClean="0">
                <a:solidFill>
                  <a:srgbClr val="0D3857"/>
                </a:solidFill>
              </a:rPr>
              <a:t>Ηλεκτρικό</a:t>
            </a:r>
            <a:r>
              <a:rPr lang="en-US" dirty="0" smtClean="0">
                <a:solidFill>
                  <a:srgbClr val="0D3857"/>
                </a:solidFill>
              </a:rPr>
              <a:t> </a:t>
            </a:r>
            <a:r>
              <a:rPr lang="en-US" dirty="0" err="1" smtClean="0">
                <a:solidFill>
                  <a:srgbClr val="0D3857"/>
                </a:solidFill>
              </a:rPr>
              <a:t>δυναμικό</a:t>
            </a:r>
            <a:r>
              <a:rPr lang="el-GR" dirty="0" smtClean="0">
                <a:solidFill>
                  <a:srgbClr val="0D3857"/>
                </a:solidFill>
              </a:rPr>
              <a:t> </a:t>
            </a:r>
            <a:r>
              <a:rPr lang="en-US" dirty="0" smtClean="0">
                <a:solidFill>
                  <a:srgbClr val="0D3857"/>
                </a:solidFill>
              </a:rPr>
              <a:t> </a:t>
            </a:r>
            <a:r>
              <a:rPr lang="en-US" sz="1800" dirty="0" smtClean="0">
                <a:solidFill>
                  <a:srgbClr val="0D3857"/>
                </a:solidFill>
              </a:rPr>
              <a:t>(</a:t>
            </a:r>
            <a:r>
              <a:rPr lang="en-US" sz="1800" i="1" dirty="0" smtClean="0">
                <a:solidFill>
                  <a:srgbClr val="0D3857"/>
                </a:solidFill>
              </a:rPr>
              <a:t>2</a:t>
            </a:r>
            <a:r>
              <a:rPr lang="en-US" sz="1800" dirty="0" smtClean="0">
                <a:solidFill>
                  <a:srgbClr val="0D3857"/>
                </a:solidFill>
              </a:rPr>
              <a:t>)</a:t>
            </a:r>
          </a:p>
        </p:txBody>
      </p:sp>
      <p:sp>
        <p:nvSpPr>
          <p:cNvPr id="4100" name="Rectangle 3"/>
          <p:cNvSpPr>
            <a:spLocks noGrp="1" noChangeArrowheads="1"/>
          </p:cNvSpPr>
          <p:nvPr>
            <p:ph idx="1"/>
          </p:nvPr>
        </p:nvSpPr>
        <p:spPr>
          <a:xfrm>
            <a:off x="457200" y="1676400"/>
            <a:ext cx="8229600" cy="830997"/>
          </a:xfrm>
        </p:spPr>
        <p:txBody>
          <a:bodyPr>
            <a:spAutoFit/>
          </a:bodyPr>
          <a:lstStyle/>
          <a:p>
            <a:pPr marL="0" indent="0">
              <a:lnSpc>
                <a:spcPct val="100000"/>
              </a:lnSpc>
              <a:spcBef>
                <a:spcPts val="2400"/>
              </a:spcBef>
            </a:pPr>
            <a:r>
              <a:rPr lang="el-GR" dirty="0" smtClean="0">
                <a:solidFill>
                  <a:srgbClr val="000000"/>
                </a:solidFill>
              </a:rPr>
              <a:t>Η  </a:t>
            </a:r>
            <a:r>
              <a:rPr lang="el-GR" dirty="0" smtClean="0">
                <a:solidFill>
                  <a:srgbClr val="002060"/>
                </a:solidFill>
                <a:effectLst>
                  <a:outerShdw blurRad="38100" dist="38100" dir="2700000" algn="tl">
                    <a:srgbClr val="000000">
                      <a:alpha val="43137"/>
                    </a:srgbClr>
                  </a:outerShdw>
                </a:effectLst>
              </a:rPr>
              <a:t>διαφορά δυναμικού  Δ</a:t>
            </a:r>
            <a:r>
              <a:rPr lang="en-US" dirty="0" smtClean="0">
                <a:solidFill>
                  <a:srgbClr val="002060"/>
                </a:solidFill>
                <a:effectLst>
                  <a:outerShdw blurRad="38100" dist="38100" dir="2700000" algn="tl">
                    <a:srgbClr val="000000">
                      <a:alpha val="43137"/>
                    </a:srgbClr>
                  </a:outerShdw>
                </a:effectLst>
              </a:rPr>
              <a:t>V</a:t>
            </a:r>
            <a:r>
              <a:rPr lang="el-GR" dirty="0" smtClean="0">
                <a:solidFill>
                  <a:srgbClr val="002060"/>
                </a:solidFill>
                <a:effectLst>
                  <a:outerShdw blurRad="38100" dist="38100" dir="2700000" algn="tl">
                    <a:srgbClr val="000000">
                      <a:alpha val="43137"/>
                    </a:srgbClr>
                  </a:outerShdw>
                </a:effectLst>
              </a:rPr>
              <a:t> = </a:t>
            </a:r>
            <a:r>
              <a:rPr lang="en-US" dirty="0" smtClean="0">
                <a:solidFill>
                  <a:srgbClr val="002060"/>
                </a:solidFill>
                <a:effectLst>
                  <a:outerShdw blurRad="38100" dist="38100" dir="2700000" algn="tl">
                    <a:srgbClr val="000000">
                      <a:alpha val="43137"/>
                    </a:srgbClr>
                  </a:outerShdw>
                </a:effectLst>
              </a:rPr>
              <a:t>V</a:t>
            </a:r>
            <a:r>
              <a:rPr lang="en-US" b="1" baseline="-25000" dirty="0" smtClean="0">
                <a:solidFill>
                  <a:srgbClr val="002060"/>
                </a:solidFill>
                <a:effectLst>
                  <a:outerShdw blurRad="38100" dist="38100" dir="2700000" algn="tl">
                    <a:srgbClr val="000000">
                      <a:alpha val="43137"/>
                    </a:srgbClr>
                  </a:outerShdw>
                </a:effectLst>
              </a:rPr>
              <a:t>B</a:t>
            </a:r>
            <a:r>
              <a:rPr lang="en-US" dirty="0" smtClean="0">
                <a:solidFill>
                  <a:srgbClr val="002060"/>
                </a:solidFill>
                <a:effectLst>
                  <a:outerShdw blurRad="38100" dist="38100" dir="2700000" algn="tl">
                    <a:srgbClr val="000000">
                      <a:alpha val="43137"/>
                    </a:srgbClr>
                  </a:outerShdw>
                </a:effectLst>
              </a:rPr>
              <a:t> - V</a:t>
            </a:r>
            <a:r>
              <a:rPr lang="en-US" b="1" baseline="-25000" dirty="0" smtClean="0">
                <a:solidFill>
                  <a:srgbClr val="002060"/>
                </a:solidFill>
                <a:effectLst>
                  <a:outerShdw blurRad="38100" dist="38100" dir="2700000" algn="tl">
                    <a:srgbClr val="000000">
                      <a:alpha val="43137"/>
                    </a:srgbClr>
                  </a:outerShdw>
                </a:effectLst>
              </a:rPr>
              <a:t>A</a:t>
            </a:r>
            <a:r>
              <a:rPr lang="el-GR" dirty="0" smtClean="0">
                <a:solidFill>
                  <a:srgbClr val="000000"/>
                </a:solidFill>
              </a:rPr>
              <a:t> </a:t>
            </a:r>
            <a:r>
              <a:rPr lang="en-US" dirty="0" smtClean="0">
                <a:solidFill>
                  <a:srgbClr val="000000"/>
                </a:solidFill>
              </a:rPr>
              <a:t> </a:t>
            </a:r>
            <a:r>
              <a:rPr lang="el-GR" dirty="0" smtClean="0">
                <a:solidFill>
                  <a:srgbClr val="000000"/>
                </a:solidFill>
              </a:rPr>
              <a:t>μεταξύ δύο σημείων Α και Β ενός ηλεκτρικού πεδίου</a:t>
            </a:r>
            <a:r>
              <a:rPr lang="en-US" dirty="0" smtClean="0">
                <a:solidFill>
                  <a:srgbClr val="000000"/>
                </a:solidFill>
              </a:rPr>
              <a:t> </a:t>
            </a:r>
            <a:r>
              <a:rPr lang="el-GR" dirty="0" smtClean="0">
                <a:solidFill>
                  <a:srgbClr val="000000"/>
                </a:solidFill>
              </a:rPr>
              <a:t>είναι η μεταβολή της δυναμικής ενέργειας Δ</a:t>
            </a:r>
            <a:r>
              <a:rPr lang="en-US" dirty="0" smtClean="0">
                <a:solidFill>
                  <a:srgbClr val="000000"/>
                </a:solidFill>
              </a:rPr>
              <a:t>U </a:t>
            </a:r>
            <a:r>
              <a:rPr lang="el-GR" dirty="0" smtClean="0">
                <a:solidFill>
                  <a:srgbClr val="000000"/>
                </a:solidFill>
              </a:rPr>
              <a:t>κατά τη μετακίνηση ενός φορτίου </a:t>
            </a:r>
            <a:r>
              <a:rPr lang="en-US" dirty="0" smtClean="0">
                <a:solidFill>
                  <a:srgbClr val="000000"/>
                </a:solidFill>
              </a:rPr>
              <a:t>q</a:t>
            </a:r>
            <a:r>
              <a:rPr lang="el-GR" dirty="0" smtClean="0">
                <a:solidFill>
                  <a:srgbClr val="000000"/>
                </a:solidFill>
              </a:rPr>
              <a:t> </a:t>
            </a:r>
            <a:r>
              <a:rPr lang="en-US" dirty="0" smtClean="0">
                <a:solidFill>
                  <a:srgbClr val="000000"/>
                </a:solidFill>
              </a:rPr>
              <a:t> </a:t>
            </a:r>
            <a:r>
              <a:rPr lang="el-GR" dirty="0" smtClean="0">
                <a:solidFill>
                  <a:srgbClr val="000000"/>
                </a:solidFill>
              </a:rPr>
              <a:t>μεταξύ αυτών των σημείων δια του φορτίου </a:t>
            </a:r>
            <a:r>
              <a:rPr lang="en-US" dirty="0" smtClean="0">
                <a:solidFill>
                  <a:srgbClr val="000000"/>
                </a:solidFill>
              </a:rPr>
              <a:t>q</a:t>
            </a:r>
          </a:p>
        </p:txBody>
      </p:sp>
      <p:sp>
        <p:nvSpPr>
          <p:cNvPr id="4101" name="TextBox 3"/>
          <p:cNvSpPr txBox="1">
            <a:spLocks noChangeArrowheads="1"/>
          </p:cNvSpPr>
          <p:nvPr/>
        </p:nvSpPr>
        <p:spPr bwMode="auto">
          <a:xfrm>
            <a:off x="3581400" y="6324600"/>
            <a:ext cx="1447800" cy="274638"/>
          </a:xfrm>
          <a:prstGeom prst="rect">
            <a:avLst/>
          </a:prstGeom>
          <a:noFill/>
          <a:ln w="9525">
            <a:noFill/>
            <a:miter lim="800000"/>
            <a:headEnd/>
            <a:tailEnd/>
          </a:ln>
        </p:spPr>
        <p:txBody>
          <a:bodyPr>
            <a:spAutoFit/>
          </a:bodyPr>
          <a:lstStyle/>
          <a:p>
            <a:pPr algn="r" eaLnBrk="0" hangingPunct="0">
              <a:buSzPct val="100000"/>
            </a:pPr>
            <a:r>
              <a:rPr lang="en-US" sz="1200">
                <a:solidFill>
                  <a:srgbClr val="000000"/>
                </a:solidFill>
              </a:rPr>
              <a:t>Ενότητα Η3.1</a:t>
            </a:r>
          </a:p>
        </p:txBody>
      </p:sp>
      <p:graphicFrame>
        <p:nvGraphicFramePr>
          <p:cNvPr id="4102" name="Object 6"/>
          <p:cNvGraphicFramePr>
            <a:graphicFrameLocks noChangeAspect="1"/>
          </p:cNvGraphicFramePr>
          <p:nvPr/>
        </p:nvGraphicFramePr>
        <p:xfrm>
          <a:off x="3418681" y="3024981"/>
          <a:ext cx="2303463" cy="808037"/>
        </p:xfrm>
        <a:graphic>
          <a:graphicData uri="http://schemas.openxmlformats.org/presentationml/2006/ole">
            <p:oleObj spid="_x0000_s4102" name="Equation" r:id="rId3" imgW="1333440" imgH="469800" progId="Equation.3">
              <p:embed/>
            </p:oleObj>
          </a:graphicData>
        </a:graphic>
      </p:graphicFrame>
      <p:sp>
        <p:nvSpPr>
          <p:cNvPr id="7" name="Rectangle 3"/>
          <p:cNvSpPr txBox="1">
            <a:spLocks noChangeArrowheads="1"/>
          </p:cNvSpPr>
          <p:nvPr/>
        </p:nvSpPr>
        <p:spPr bwMode="auto">
          <a:xfrm>
            <a:off x="455613" y="4269659"/>
            <a:ext cx="8229600"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0" fontAlgn="base" latinLnBrk="0" hangingPunct="0">
              <a:lnSpc>
                <a:spcPct val="100000"/>
              </a:lnSpc>
              <a:spcBef>
                <a:spcPts val="2400"/>
              </a:spcBef>
              <a:spcAft>
                <a:spcPct val="0"/>
              </a:spcAft>
              <a:buClrTx/>
              <a:buSzTx/>
              <a:buFontTx/>
              <a:buNone/>
              <a:tabLst/>
              <a:defRPr/>
            </a:pP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Η  </a:t>
            </a:r>
            <a:r>
              <a:rPr kumimoji="0" lang="el-GR" sz="1800" b="0" i="0" u="none" strike="noStrike" kern="0" cap="none" spc="0" normalizeH="0" baseline="0" noProof="0" dirty="0" smtClean="0">
                <a:ln>
                  <a:noFill/>
                </a:ln>
                <a:uLnTx/>
                <a:uFillTx/>
                <a:latin typeface="+mn-lt"/>
                <a:ea typeface="Arial Unicode MS" pitchFamily="34" charset="-128"/>
                <a:cs typeface="Arial Unicode MS" pitchFamily="34" charset="-128"/>
              </a:rPr>
              <a:t>διαφορά δυναμικού  </a:t>
            </a:r>
            <a:r>
              <a:rPr kumimoji="0" lang="el-GR"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rPr>
              <a:t>μεταξύ δύο σημείων Α και Β </a:t>
            </a:r>
            <a:r>
              <a:rPr lang="el-GR" kern="0" dirty="0" smtClean="0">
                <a:solidFill>
                  <a:srgbClr val="000000"/>
                </a:solidFill>
                <a:latin typeface="+mn-lt"/>
              </a:rPr>
              <a:t>ονομάζεται και  </a:t>
            </a:r>
            <a:r>
              <a:rPr lang="el-GR" kern="0" dirty="0" smtClean="0">
                <a:solidFill>
                  <a:srgbClr val="002060"/>
                </a:solidFill>
                <a:effectLst>
                  <a:outerShdw blurRad="38100" dist="38100" dir="2700000" algn="tl">
                    <a:srgbClr val="000000">
                      <a:alpha val="43137"/>
                    </a:srgbClr>
                  </a:outerShdw>
                </a:effectLst>
                <a:latin typeface="+mn-lt"/>
              </a:rPr>
              <a:t>τάση</a:t>
            </a:r>
            <a:r>
              <a:rPr lang="el-GR" kern="0" dirty="0" smtClean="0">
                <a:solidFill>
                  <a:srgbClr val="002060"/>
                </a:solidFill>
                <a:latin typeface="+mn-lt"/>
              </a:rPr>
              <a:t> </a:t>
            </a:r>
            <a:r>
              <a:rPr lang="en-US" kern="0" dirty="0" smtClean="0">
                <a:solidFill>
                  <a:srgbClr val="002060"/>
                </a:solidFill>
                <a:effectLst>
                  <a:outerShdw blurRad="38100" dist="38100" dir="2700000" algn="tl">
                    <a:srgbClr val="000000">
                      <a:alpha val="43137"/>
                    </a:srgbClr>
                  </a:outerShdw>
                </a:effectLst>
                <a:latin typeface="+mn-lt"/>
              </a:rPr>
              <a:t>V</a:t>
            </a:r>
            <a:r>
              <a:rPr lang="en-US" kern="0" baseline="-25000" dirty="0" smtClean="0">
                <a:solidFill>
                  <a:srgbClr val="002060"/>
                </a:solidFill>
                <a:effectLst>
                  <a:outerShdw blurRad="38100" dist="38100" dir="2700000" algn="tl">
                    <a:srgbClr val="000000">
                      <a:alpha val="43137"/>
                    </a:srgbClr>
                  </a:outerShdw>
                </a:effectLst>
                <a:latin typeface="+mn-lt"/>
              </a:rPr>
              <a:t>AB</a:t>
            </a:r>
            <a:r>
              <a:rPr lang="en-US" kern="0" dirty="0" smtClean="0">
                <a:solidFill>
                  <a:srgbClr val="000000"/>
                </a:solidFill>
                <a:latin typeface="+mn-lt"/>
              </a:rPr>
              <a:t> </a:t>
            </a:r>
            <a:r>
              <a:rPr lang="el-GR" kern="0" dirty="0">
                <a:solidFill>
                  <a:srgbClr val="000000"/>
                </a:solidFill>
                <a:latin typeface="+mn-lt"/>
              </a:rPr>
              <a:t> </a:t>
            </a:r>
            <a:r>
              <a:rPr lang="el-GR" kern="0" dirty="0" smtClean="0">
                <a:solidFill>
                  <a:srgbClr val="000000"/>
                </a:solidFill>
                <a:latin typeface="+mn-lt"/>
              </a:rPr>
              <a:t>ή  </a:t>
            </a:r>
            <a:r>
              <a:rPr lang="el-GR" kern="0" dirty="0" smtClean="0">
                <a:solidFill>
                  <a:srgbClr val="002060"/>
                </a:solidFill>
                <a:effectLst>
                  <a:outerShdw blurRad="38100" dist="38100" dir="2700000" algn="tl">
                    <a:srgbClr val="000000">
                      <a:alpha val="43137"/>
                    </a:srgbClr>
                  </a:outerShdw>
                </a:effectLst>
                <a:latin typeface="+mn-lt"/>
              </a:rPr>
              <a:t>βολτάζ</a:t>
            </a:r>
            <a:r>
              <a:rPr lang="el-GR" kern="0" dirty="0" smtClean="0">
                <a:solidFill>
                  <a:srgbClr val="000000"/>
                </a:solidFill>
                <a:latin typeface="+mn-lt"/>
              </a:rPr>
              <a:t>.</a:t>
            </a:r>
            <a:endParaRPr kumimoji="0" lang="en-US" sz="1800" b="0" i="0" u="none" strike="noStrike" kern="0" cap="none" spc="0" normalizeH="0" baseline="0" noProof="0" dirty="0" smtClean="0">
              <a:ln>
                <a:noFill/>
              </a:ln>
              <a:solidFill>
                <a:srgbClr val="000000"/>
              </a:solidFill>
              <a:effectLst/>
              <a:uLnTx/>
              <a:uFillTx/>
              <a:latin typeface="+mn-lt"/>
              <a:ea typeface="Arial Unicode MS" pitchFamily="34" charset="-128"/>
              <a:cs typeface="Arial Unicode MS"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l-GR" dirty="0" smtClean="0">
                <a:solidFill>
                  <a:srgbClr val="0D3857"/>
                </a:solidFill>
              </a:rPr>
              <a:t>Διαφορά δυναμικού </a:t>
            </a:r>
            <a:r>
              <a:rPr lang="en-US" dirty="0" err="1" smtClean="0">
                <a:solidFill>
                  <a:srgbClr val="0D3857"/>
                </a:solidFill>
              </a:rPr>
              <a:t>και</a:t>
            </a:r>
            <a:r>
              <a:rPr lang="el-GR" dirty="0" smtClean="0">
                <a:solidFill>
                  <a:srgbClr val="0D3857"/>
                </a:solidFill>
              </a:rPr>
              <a:t> έ</a:t>
            </a:r>
            <a:r>
              <a:rPr lang="en-US" dirty="0" err="1" smtClean="0">
                <a:solidFill>
                  <a:srgbClr val="0D3857"/>
                </a:solidFill>
              </a:rPr>
              <a:t>ργο</a:t>
            </a:r>
            <a:endParaRPr lang="en-US" dirty="0" smtClean="0">
              <a:solidFill>
                <a:srgbClr val="0D3857"/>
              </a:solidFill>
            </a:endParaRPr>
          </a:p>
        </p:txBody>
      </p:sp>
      <p:sp>
        <p:nvSpPr>
          <p:cNvPr id="29699" name="Rectangle 3"/>
          <p:cNvSpPr>
            <a:spLocks noGrp="1" noChangeArrowheads="1"/>
          </p:cNvSpPr>
          <p:nvPr>
            <p:ph idx="1"/>
          </p:nvPr>
        </p:nvSpPr>
        <p:spPr>
          <a:xfrm>
            <a:off x="457200" y="1676400"/>
            <a:ext cx="8229600" cy="938719"/>
          </a:xfrm>
        </p:spPr>
        <p:txBody>
          <a:bodyPr>
            <a:spAutoFit/>
          </a:bodyPr>
          <a:lstStyle/>
          <a:p>
            <a:pPr marL="0" indent="0">
              <a:lnSpc>
                <a:spcPct val="100000"/>
              </a:lnSpc>
              <a:spcBef>
                <a:spcPts val="3000"/>
              </a:spcBef>
            </a:pPr>
            <a:r>
              <a:rPr lang="en-US" dirty="0" err="1" smtClean="0">
                <a:solidFill>
                  <a:srgbClr val="000000"/>
                </a:solidFill>
              </a:rPr>
              <a:t>Έστω</a:t>
            </a:r>
            <a:r>
              <a:rPr lang="en-US" dirty="0" smtClean="0">
                <a:solidFill>
                  <a:srgbClr val="000000"/>
                </a:solidFill>
              </a:rPr>
              <a:t> </a:t>
            </a:r>
            <a:r>
              <a:rPr lang="en-US" dirty="0" err="1" smtClean="0">
                <a:solidFill>
                  <a:srgbClr val="000000"/>
                </a:solidFill>
              </a:rPr>
              <a:t>ότι</a:t>
            </a:r>
            <a:r>
              <a:rPr lang="en-US" dirty="0" smtClean="0">
                <a:solidFill>
                  <a:srgbClr val="000000"/>
                </a:solidFill>
              </a:rPr>
              <a:t> </a:t>
            </a:r>
            <a:r>
              <a:rPr lang="en-US" dirty="0" err="1" smtClean="0">
                <a:solidFill>
                  <a:srgbClr val="000000"/>
                </a:solidFill>
              </a:rPr>
              <a:t>ένα</a:t>
            </a:r>
            <a:r>
              <a:rPr lang="en-US" dirty="0" smtClean="0">
                <a:solidFill>
                  <a:srgbClr val="000000"/>
                </a:solidFill>
              </a:rPr>
              <a:t> </a:t>
            </a:r>
            <a:r>
              <a:rPr lang="en-US" dirty="0" err="1" smtClean="0">
                <a:solidFill>
                  <a:srgbClr val="000000"/>
                </a:solidFill>
              </a:rPr>
              <a:t>φορτίο</a:t>
            </a:r>
            <a:r>
              <a:rPr lang="en-US" dirty="0" smtClean="0">
                <a:solidFill>
                  <a:srgbClr val="000000"/>
                </a:solidFill>
              </a:rPr>
              <a:t> </a:t>
            </a:r>
            <a:r>
              <a:rPr lang="en-US" dirty="0" err="1" smtClean="0">
                <a:solidFill>
                  <a:srgbClr val="000000"/>
                </a:solidFill>
              </a:rPr>
              <a:t>κινείται</a:t>
            </a:r>
            <a:r>
              <a:rPr lang="en-US" dirty="0" smtClean="0">
                <a:solidFill>
                  <a:srgbClr val="000000"/>
                </a:solidFill>
              </a:rPr>
              <a:t> </a:t>
            </a:r>
            <a:r>
              <a:rPr lang="en-US" dirty="0" err="1" smtClean="0">
                <a:solidFill>
                  <a:srgbClr val="000000"/>
                </a:solidFill>
              </a:rPr>
              <a:t>μέσα</a:t>
            </a:r>
            <a:r>
              <a:rPr lang="en-US" dirty="0" smtClean="0">
                <a:solidFill>
                  <a:srgbClr val="000000"/>
                </a:solidFill>
              </a:rPr>
              <a:t> </a:t>
            </a:r>
            <a:r>
              <a:rPr lang="en-US" dirty="0" err="1" smtClean="0">
                <a:solidFill>
                  <a:srgbClr val="000000"/>
                </a:solidFill>
              </a:rPr>
              <a:t>σε</a:t>
            </a:r>
            <a:r>
              <a:rPr lang="en-US" dirty="0" smtClean="0">
                <a:solidFill>
                  <a:srgbClr val="000000"/>
                </a:solidFill>
              </a:rPr>
              <a:t> </a:t>
            </a:r>
            <a:r>
              <a:rPr lang="en-US" dirty="0" err="1" smtClean="0">
                <a:solidFill>
                  <a:srgbClr val="000000"/>
                </a:solidFill>
              </a:rPr>
              <a:t>ένα</a:t>
            </a:r>
            <a:r>
              <a:rPr lang="en-US" dirty="0" smtClean="0">
                <a:solidFill>
                  <a:srgbClr val="000000"/>
                </a:solidFill>
              </a:rPr>
              <a:t> </a:t>
            </a:r>
            <a:r>
              <a:rPr lang="en-US" dirty="0" err="1" smtClean="0">
                <a:solidFill>
                  <a:srgbClr val="000000"/>
                </a:solidFill>
              </a:rPr>
              <a:t>ηλεκτρικό</a:t>
            </a:r>
            <a:r>
              <a:rPr lang="en-US" dirty="0" smtClean="0">
                <a:solidFill>
                  <a:srgbClr val="000000"/>
                </a:solidFill>
              </a:rPr>
              <a:t> </a:t>
            </a:r>
            <a:r>
              <a:rPr lang="en-US" dirty="0" err="1" smtClean="0">
                <a:solidFill>
                  <a:srgbClr val="000000"/>
                </a:solidFill>
              </a:rPr>
              <a:t>πεδίο</a:t>
            </a:r>
            <a:r>
              <a:rPr lang="el-GR" dirty="0" smtClean="0">
                <a:solidFill>
                  <a:srgbClr val="000000"/>
                </a:solidFill>
              </a:rPr>
              <a:t> με σταθερή ταχύτητα</a:t>
            </a:r>
            <a:r>
              <a:rPr lang="en-US" dirty="0" smtClean="0">
                <a:solidFill>
                  <a:srgbClr val="000000"/>
                </a:solidFill>
              </a:rPr>
              <a:t>.</a:t>
            </a:r>
          </a:p>
          <a:p>
            <a:pPr marL="0" indent="0">
              <a:lnSpc>
                <a:spcPct val="100000"/>
              </a:lnSpc>
              <a:spcBef>
                <a:spcPts val="3000"/>
              </a:spcBef>
            </a:pPr>
            <a:r>
              <a:rPr lang="en-US" dirty="0" err="1" smtClean="0">
                <a:solidFill>
                  <a:srgbClr val="000000"/>
                </a:solidFill>
              </a:rPr>
              <a:t>Το</a:t>
            </a:r>
            <a:r>
              <a:rPr lang="en-US" dirty="0" smtClean="0">
                <a:solidFill>
                  <a:srgbClr val="000000"/>
                </a:solidFill>
              </a:rPr>
              <a:t> </a:t>
            </a:r>
            <a:r>
              <a:rPr lang="en-US" dirty="0" err="1" smtClean="0">
                <a:solidFill>
                  <a:srgbClr val="000000"/>
                </a:solidFill>
              </a:rPr>
              <a:t>έργο</a:t>
            </a:r>
            <a:r>
              <a:rPr lang="en-US" dirty="0" smtClean="0">
                <a:solidFill>
                  <a:srgbClr val="000000"/>
                </a:solidFill>
              </a:rPr>
              <a:t> </a:t>
            </a:r>
            <a:r>
              <a:rPr lang="en-US" dirty="0" err="1" smtClean="0">
                <a:solidFill>
                  <a:srgbClr val="000000"/>
                </a:solidFill>
              </a:rPr>
              <a:t>που</a:t>
            </a:r>
            <a:r>
              <a:rPr lang="en-US" dirty="0" smtClean="0">
                <a:solidFill>
                  <a:srgbClr val="000000"/>
                </a:solidFill>
              </a:rPr>
              <a:t> </a:t>
            </a:r>
            <a:r>
              <a:rPr lang="en-US" dirty="0" err="1" smtClean="0">
                <a:solidFill>
                  <a:srgbClr val="000000"/>
                </a:solidFill>
              </a:rPr>
              <a:t>παράγεται</a:t>
            </a:r>
            <a:r>
              <a:rPr lang="en-US" dirty="0" smtClean="0">
                <a:solidFill>
                  <a:srgbClr val="000000"/>
                </a:solidFill>
              </a:rPr>
              <a:t> </a:t>
            </a:r>
            <a:r>
              <a:rPr lang="el-GR" dirty="0" smtClean="0">
                <a:solidFill>
                  <a:srgbClr val="000000"/>
                </a:solidFill>
              </a:rPr>
              <a:t>από το ηλεκτρικό πεδίο πάνω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φορτίο</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a:t>
            </a:r>
          </a:p>
        </p:txBody>
      </p:sp>
      <p:graphicFrame>
        <p:nvGraphicFramePr>
          <p:cNvPr id="29703" name="Object 7"/>
          <p:cNvGraphicFramePr>
            <a:graphicFrameLocks noChangeAspect="1"/>
          </p:cNvGraphicFramePr>
          <p:nvPr/>
        </p:nvGraphicFramePr>
        <p:xfrm>
          <a:off x="3186906" y="2848000"/>
          <a:ext cx="2767013" cy="808038"/>
        </p:xfrm>
        <a:graphic>
          <a:graphicData uri="http://schemas.openxmlformats.org/presentationml/2006/ole">
            <p:oleObj spid="_x0000_s29703" name="Equation" r:id="rId3" imgW="1600200" imgH="46980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smtClean="0">
                <a:solidFill>
                  <a:srgbClr val="0D3857"/>
                </a:solidFill>
              </a:rPr>
              <a:t>Διαφορά δυναμικού σε ομογενές </a:t>
            </a:r>
            <a:r>
              <a:rPr lang="el-GR" smtClean="0">
                <a:solidFill>
                  <a:srgbClr val="0D3857"/>
                </a:solidFill>
              </a:rPr>
              <a:t>ηλεκτρικό </a:t>
            </a:r>
            <a:r>
              <a:rPr lang="en-US" smtClean="0">
                <a:solidFill>
                  <a:srgbClr val="0D3857"/>
                </a:solidFill>
              </a:rPr>
              <a:t>πεδίο</a:t>
            </a:r>
          </a:p>
        </p:txBody>
      </p:sp>
      <p:sp>
        <p:nvSpPr>
          <p:cNvPr id="5124" name="Rectangle 3"/>
          <p:cNvSpPr>
            <a:spLocks noGrp="1" noChangeArrowheads="1"/>
          </p:cNvSpPr>
          <p:nvPr>
            <p:ph idx="1"/>
          </p:nvPr>
        </p:nvSpPr>
        <p:spPr>
          <a:xfrm>
            <a:off x="457199" y="1676400"/>
            <a:ext cx="5766619" cy="4585871"/>
          </a:xfrm>
        </p:spPr>
        <p:txBody>
          <a:bodyPr wrap="square">
            <a:spAutoFit/>
          </a:bodyPr>
          <a:lstStyle/>
          <a:p>
            <a:pPr marL="0" indent="0">
              <a:lnSpc>
                <a:spcPct val="100000"/>
              </a:lnSpc>
              <a:spcBef>
                <a:spcPts val="2400"/>
              </a:spcBef>
            </a:pPr>
            <a:r>
              <a:rPr lang="en-US" dirty="0" err="1" smtClean="0">
                <a:solidFill>
                  <a:srgbClr val="000000"/>
                </a:solidFill>
              </a:rPr>
              <a:t>Αν</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ηλεκτρικό</a:t>
            </a:r>
            <a:r>
              <a:rPr lang="en-US" dirty="0" smtClean="0">
                <a:solidFill>
                  <a:srgbClr val="000000"/>
                </a:solidFill>
              </a:rPr>
              <a:t> </a:t>
            </a:r>
            <a:r>
              <a:rPr lang="en-US" dirty="0" err="1" smtClean="0">
                <a:solidFill>
                  <a:srgbClr val="000000"/>
                </a:solidFill>
              </a:rPr>
              <a:t>πεδίο</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ομογενές</a:t>
            </a:r>
            <a:r>
              <a:rPr lang="en-US" dirty="0" smtClean="0">
                <a:solidFill>
                  <a:srgbClr val="000000"/>
                </a:solidFill>
              </a:rPr>
              <a:t>, </a:t>
            </a:r>
            <a:r>
              <a:rPr lang="el-GR" dirty="0" smtClean="0">
                <a:solidFill>
                  <a:srgbClr val="000000"/>
                </a:solidFill>
              </a:rPr>
              <a:t>η </a:t>
            </a:r>
            <a:r>
              <a:rPr lang="en-US" dirty="0" err="1" smtClean="0">
                <a:solidFill>
                  <a:srgbClr val="000000"/>
                </a:solidFill>
              </a:rPr>
              <a:t>διαφορά</a:t>
            </a:r>
            <a:r>
              <a:rPr lang="en-US" dirty="0" smtClean="0">
                <a:solidFill>
                  <a:srgbClr val="000000"/>
                </a:solidFill>
              </a:rPr>
              <a:t> </a:t>
            </a:r>
            <a:r>
              <a:rPr lang="en-US" dirty="0" err="1" smtClean="0">
                <a:solidFill>
                  <a:srgbClr val="000000"/>
                </a:solidFill>
              </a:rPr>
              <a:t>δυναμικού</a:t>
            </a:r>
            <a:r>
              <a:rPr lang="en-US" dirty="0" smtClean="0">
                <a:solidFill>
                  <a:srgbClr val="000000"/>
                </a:solidFill>
              </a:rPr>
              <a:t> </a:t>
            </a:r>
            <a:r>
              <a:rPr lang="en-US" dirty="0" err="1" smtClean="0">
                <a:solidFill>
                  <a:srgbClr val="000000"/>
                </a:solidFill>
              </a:rPr>
              <a:t>μεταξύ</a:t>
            </a:r>
            <a:r>
              <a:rPr lang="en-US" dirty="0" smtClean="0">
                <a:solidFill>
                  <a:srgbClr val="000000"/>
                </a:solidFill>
              </a:rPr>
              <a:t> </a:t>
            </a:r>
            <a:r>
              <a:rPr lang="en-US" dirty="0" err="1" smtClean="0">
                <a:solidFill>
                  <a:srgbClr val="000000"/>
                </a:solidFill>
              </a:rPr>
              <a:t>δύο</a:t>
            </a:r>
            <a:r>
              <a:rPr lang="en-US" dirty="0" smtClean="0">
                <a:solidFill>
                  <a:srgbClr val="000000"/>
                </a:solidFill>
              </a:rPr>
              <a:t> </a:t>
            </a:r>
            <a:r>
              <a:rPr lang="en-US" dirty="0" err="1" smtClean="0">
                <a:solidFill>
                  <a:srgbClr val="000000"/>
                </a:solidFill>
              </a:rPr>
              <a:t>σημείων</a:t>
            </a:r>
            <a:r>
              <a:rPr lang="en-US" dirty="0" smtClean="0">
                <a:solidFill>
                  <a:srgbClr val="000000"/>
                </a:solidFill>
              </a:rPr>
              <a:t> A </a:t>
            </a:r>
            <a:r>
              <a:rPr lang="en-US" dirty="0" err="1" smtClean="0">
                <a:solidFill>
                  <a:srgbClr val="000000"/>
                </a:solidFill>
              </a:rPr>
              <a:t>και</a:t>
            </a:r>
            <a:r>
              <a:rPr lang="en-US" dirty="0" smtClean="0">
                <a:solidFill>
                  <a:srgbClr val="000000"/>
                </a:solidFill>
              </a:rPr>
              <a:t> B </a:t>
            </a:r>
            <a:r>
              <a:rPr lang="el-GR" dirty="0" smtClean="0">
                <a:solidFill>
                  <a:srgbClr val="000000"/>
                </a:solidFill>
              </a:rPr>
              <a:t>είναι</a:t>
            </a:r>
            <a:r>
              <a:rPr lang="en-US" dirty="0" smtClean="0">
                <a:solidFill>
                  <a:srgbClr val="000000"/>
                </a:solidFill>
              </a:rPr>
              <a:t>:</a:t>
            </a:r>
          </a:p>
          <a:p>
            <a:pPr marL="0" indent="0">
              <a:lnSpc>
                <a:spcPct val="100000"/>
              </a:lnSpc>
              <a:spcBef>
                <a:spcPts val="2400"/>
              </a:spcBef>
            </a:pPr>
            <a:endParaRPr lang="en-US" dirty="0" smtClean="0">
              <a:solidFill>
                <a:srgbClr val="000000"/>
              </a:solidFill>
            </a:endParaRPr>
          </a:p>
          <a:p>
            <a:pPr marL="0" indent="0">
              <a:lnSpc>
                <a:spcPct val="100000"/>
              </a:lnSpc>
              <a:spcBef>
                <a:spcPts val="2400"/>
              </a:spcBef>
            </a:pPr>
            <a:r>
              <a:rPr lang="el-GR" dirty="0" smtClean="0">
                <a:solidFill>
                  <a:srgbClr val="000000"/>
                </a:solidFill>
              </a:rPr>
              <a:t>και, επειδή το </a:t>
            </a:r>
            <a:r>
              <a:rPr lang="en-US" dirty="0" smtClean="0">
                <a:solidFill>
                  <a:srgbClr val="000000"/>
                </a:solidFill>
              </a:rPr>
              <a:t>E </a:t>
            </a:r>
            <a:r>
              <a:rPr lang="el-GR" dirty="0" smtClean="0">
                <a:solidFill>
                  <a:srgbClr val="000000"/>
                </a:solidFill>
              </a:rPr>
              <a:t>είναι σταθερό, βγαίνει έξω από το ολοκλήρωμα, οπότε</a:t>
            </a:r>
          </a:p>
          <a:p>
            <a:pPr marL="0" indent="0">
              <a:lnSpc>
                <a:spcPct val="100000"/>
              </a:lnSpc>
              <a:spcBef>
                <a:spcPts val="2400"/>
              </a:spcBef>
            </a:pPr>
            <a:endParaRPr lang="en-US" dirty="0" smtClean="0">
              <a:solidFill>
                <a:srgbClr val="000000"/>
              </a:solidFill>
            </a:endParaRPr>
          </a:p>
          <a:p>
            <a:pPr marL="0" indent="0">
              <a:lnSpc>
                <a:spcPct val="100000"/>
              </a:lnSpc>
              <a:spcBef>
                <a:spcPts val="2400"/>
              </a:spcBef>
            </a:pPr>
            <a:r>
              <a:rPr lang="en-US" dirty="0" err="1" smtClean="0">
                <a:solidFill>
                  <a:srgbClr val="000000"/>
                </a:solidFill>
              </a:rPr>
              <a:t>Το</a:t>
            </a:r>
            <a:r>
              <a:rPr lang="en-US" dirty="0" smtClean="0">
                <a:solidFill>
                  <a:srgbClr val="000000"/>
                </a:solidFill>
              </a:rPr>
              <a:t> </a:t>
            </a:r>
            <a:r>
              <a:rPr lang="en-US" dirty="0" err="1" smtClean="0">
                <a:solidFill>
                  <a:srgbClr val="000000"/>
                </a:solidFill>
              </a:rPr>
              <a:t>αρνητικό</a:t>
            </a:r>
            <a:r>
              <a:rPr lang="en-US" dirty="0" smtClean="0">
                <a:solidFill>
                  <a:srgbClr val="000000"/>
                </a:solidFill>
              </a:rPr>
              <a:t> </a:t>
            </a:r>
            <a:r>
              <a:rPr lang="en-US" dirty="0" err="1" smtClean="0">
                <a:solidFill>
                  <a:srgbClr val="000000"/>
                </a:solidFill>
              </a:rPr>
              <a:t>πρόσημο</a:t>
            </a:r>
            <a:r>
              <a:rPr lang="en-US" dirty="0" smtClean="0">
                <a:solidFill>
                  <a:srgbClr val="000000"/>
                </a:solidFill>
              </a:rPr>
              <a:t> </a:t>
            </a:r>
            <a:r>
              <a:rPr lang="el-GR" dirty="0" smtClean="0">
                <a:solidFill>
                  <a:srgbClr val="000000"/>
                </a:solidFill>
              </a:rPr>
              <a:t>δείχνει</a:t>
            </a:r>
            <a:r>
              <a:rPr lang="en-US" dirty="0" smtClean="0">
                <a:solidFill>
                  <a:srgbClr val="000000"/>
                </a:solidFill>
              </a:rPr>
              <a:t> </a:t>
            </a:r>
            <a:r>
              <a:rPr lang="en-US" dirty="0" err="1" smtClean="0">
                <a:solidFill>
                  <a:srgbClr val="000000"/>
                </a:solidFill>
              </a:rPr>
              <a:t>ότι</a:t>
            </a:r>
            <a:r>
              <a:rPr lang="en-US" dirty="0" smtClean="0">
                <a:solidFill>
                  <a:srgbClr val="000000"/>
                </a:solidFill>
              </a:rPr>
              <a:t> </a:t>
            </a:r>
            <a:r>
              <a:rPr lang="en-US" dirty="0" err="1" smtClean="0">
                <a:solidFill>
                  <a:srgbClr val="000000"/>
                </a:solidFill>
              </a:rPr>
              <a:t>το</a:t>
            </a:r>
            <a:r>
              <a:rPr lang="en-US" dirty="0" smtClean="0">
                <a:solidFill>
                  <a:srgbClr val="000000"/>
                </a:solidFill>
              </a:rPr>
              <a:t> </a:t>
            </a:r>
            <a:r>
              <a:rPr lang="en-US" dirty="0" err="1" smtClean="0">
                <a:solidFill>
                  <a:srgbClr val="000000"/>
                </a:solidFill>
              </a:rPr>
              <a:t>ηλεκτρικό</a:t>
            </a:r>
            <a:r>
              <a:rPr lang="en-US" dirty="0" smtClean="0">
                <a:solidFill>
                  <a:srgbClr val="000000"/>
                </a:solidFill>
              </a:rPr>
              <a:t> </a:t>
            </a:r>
            <a:r>
              <a:rPr lang="en-US" dirty="0" err="1" smtClean="0">
                <a:solidFill>
                  <a:srgbClr val="000000"/>
                </a:solidFill>
              </a:rPr>
              <a:t>δυναμικό</a:t>
            </a:r>
            <a:r>
              <a:rPr lang="en-US" dirty="0" smtClean="0">
                <a:solidFill>
                  <a:srgbClr val="000000"/>
                </a:solidFill>
              </a:rPr>
              <a:t> </a:t>
            </a:r>
            <a:r>
              <a:rPr lang="en-US" dirty="0" err="1" smtClean="0">
                <a:solidFill>
                  <a:srgbClr val="000000"/>
                </a:solidFill>
              </a:rPr>
              <a:t>είναι</a:t>
            </a:r>
            <a:r>
              <a:rPr lang="en-US" dirty="0" smtClean="0">
                <a:solidFill>
                  <a:srgbClr val="000000"/>
                </a:solidFill>
              </a:rPr>
              <a:t> </a:t>
            </a:r>
            <a:r>
              <a:rPr lang="en-US" dirty="0" err="1" smtClean="0">
                <a:solidFill>
                  <a:srgbClr val="000000"/>
                </a:solidFill>
              </a:rPr>
              <a:t>μικρότερο</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σημείο</a:t>
            </a:r>
            <a:r>
              <a:rPr lang="en-US" dirty="0" smtClean="0">
                <a:solidFill>
                  <a:srgbClr val="000000"/>
                </a:solidFill>
              </a:rPr>
              <a:t> </a:t>
            </a:r>
            <a:r>
              <a:rPr lang="en-US" i="1" dirty="0" smtClean="0">
                <a:solidFill>
                  <a:srgbClr val="000000"/>
                </a:solidFill>
              </a:rPr>
              <a:t>B</a:t>
            </a:r>
            <a:r>
              <a:rPr lang="en-US" dirty="0" smtClean="0">
                <a:solidFill>
                  <a:srgbClr val="000000"/>
                </a:solidFill>
              </a:rPr>
              <a:t> </a:t>
            </a:r>
            <a:r>
              <a:rPr lang="en-US" dirty="0" err="1" smtClean="0">
                <a:solidFill>
                  <a:srgbClr val="000000"/>
                </a:solidFill>
              </a:rPr>
              <a:t>απ</a:t>
            </a:r>
            <a:r>
              <a:rPr lang="el-GR" dirty="0" smtClean="0">
                <a:solidFill>
                  <a:srgbClr val="000000"/>
                </a:solidFill>
              </a:rPr>
              <a:t>’</a:t>
            </a:r>
            <a:r>
              <a:rPr lang="en-US" dirty="0" smtClean="0">
                <a:solidFill>
                  <a:srgbClr val="000000"/>
                </a:solidFill>
              </a:rPr>
              <a:t> </a:t>
            </a:r>
            <a:r>
              <a:rPr lang="en-US" dirty="0" err="1" smtClean="0">
                <a:solidFill>
                  <a:srgbClr val="000000"/>
                </a:solidFill>
              </a:rPr>
              <a:t>ό,τι</a:t>
            </a:r>
            <a:r>
              <a:rPr lang="en-US" dirty="0" smtClean="0">
                <a:solidFill>
                  <a:srgbClr val="000000"/>
                </a:solidFill>
              </a:rPr>
              <a:t> </a:t>
            </a:r>
            <a:r>
              <a:rPr lang="en-US" dirty="0" err="1" smtClean="0">
                <a:solidFill>
                  <a:srgbClr val="000000"/>
                </a:solidFill>
              </a:rPr>
              <a:t>στο</a:t>
            </a:r>
            <a:r>
              <a:rPr lang="en-US" dirty="0" smtClean="0">
                <a:solidFill>
                  <a:srgbClr val="000000"/>
                </a:solidFill>
              </a:rPr>
              <a:t> </a:t>
            </a:r>
            <a:r>
              <a:rPr lang="en-US" dirty="0" err="1" smtClean="0">
                <a:solidFill>
                  <a:srgbClr val="000000"/>
                </a:solidFill>
              </a:rPr>
              <a:t>σημείο</a:t>
            </a:r>
            <a:r>
              <a:rPr lang="en-US" dirty="0" smtClean="0">
                <a:solidFill>
                  <a:srgbClr val="000000"/>
                </a:solidFill>
              </a:rPr>
              <a:t> </a:t>
            </a:r>
            <a:r>
              <a:rPr lang="en-US" i="1" dirty="0" smtClean="0">
                <a:solidFill>
                  <a:srgbClr val="000000"/>
                </a:solidFill>
              </a:rPr>
              <a:t>A.</a:t>
            </a:r>
          </a:p>
          <a:p>
            <a:pPr lvl="1">
              <a:spcBef>
                <a:spcPts val="2400"/>
              </a:spcBef>
              <a:buClr>
                <a:srgbClr val="2187BA"/>
              </a:buClr>
            </a:pPr>
            <a:r>
              <a:rPr lang="en-US" dirty="0" err="1" smtClean="0">
                <a:solidFill>
                  <a:srgbClr val="002060"/>
                </a:solidFill>
                <a:effectLst>
                  <a:outerShdw blurRad="38100" dist="38100" dir="2700000" algn="tl">
                    <a:srgbClr val="000000">
                      <a:alpha val="43137"/>
                    </a:srgbClr>
                  </a:outerShdw>
                </a:effectLst>
              </a:rPr>
              <a:t>Οι</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γραμμές</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του</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ηλεκτρικού</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πεδίου</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πάντα</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δείχνουν</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προς</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την</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κατεύθυνση</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στην</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οποία</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μειώνεται</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το</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ηλεκτρικό</a:t>
            </a:r>
            <a:r>
              <a:rPr lang="en-US" dirty="0" smtClean="0">
                <a:solidFill>
                  <a:srgbClr val="002060"/>
                </a:solidFill>
                <a:effectLst>
                  <a:outerShdw blurRad="38100" dist="38100" dir="2700000" algn="tl">
                    <a:srgbClr val="000000">
                      <a:alpha val="43137"/>
                    </a:srgbClr>
                  </a:outerShdw>
                </a:effectLst>
              </a:rPr>
              <a:t> </a:t>
            </a:r>
            <a:r>
              <a:rPr lang="en-US" dirty="0" err="1" smtClean="0">
                <a:solidFill>
                  <a:srgbClr val="002060"/>
                </a:solidFill>
                <a:effectLst>
                  <a:outerShdw blurRad="38100" dist="38100" dir="2700000" algn="tl">
                    <a:srgbClr val="000000">
                      <a:alpha val="43137"/>
                    </a:srgbClr>
                  </a:outerShdw>
                </a:effectLst>
              </a:rPr>
              <a:t>δυναμικό</a:t>
            </a:r>
            <a:r>
              <a:rPr lang="en-US" dirty="0" smtClean="0">
                <a:solidFill>
                  <a:srgbClr val="000000"/>
                </a:solidFill>
              </a:rPr>
              <a:t>.</a:t>
            </a:r>
          </a:p>
        </p:txBody>
      </p:sp>
      <p:graphicFrame>
        <p:nvGraphicFramePr>
          <p:cNvPr id="5126" name="Object 6"/>
          <p:cNvGraphicFramePr>
            <a:graphicFrameLocks noChangeAspect="1"/>
          </p:cNvGraphicFramePr>
          <p:nvPr/>
        </p:nvGraphicFramePr>
        <p:xfrm>
          <a:off x="580566" y="2316007"/>
          <a:ext cx="5494337" cy="777875"/>
        </p:xfrm>
        <a:graphic>
          <a:graphicData uri="http://schemas.openxmlformats.org/presentationml/2006/ole">
            <p:oleObj spid="_x0000_s5126" name="Equation" r:id="rId3" imgW="3301920" imgH="469800" progId="Equation.3">
              <p:embed/>
            </p:oleObj>
          </a:graphicData>
        </a:graphic>
      </p:graphicFrame>
      <p:graphicFrame>
        <p:nvGraphicFramePr>
          <p:cNvPr id="5127" name="Object 7"/>
          <p:cNvGraphicFramePr>
            <a:graphicFrameLocks noChangeAspect="1"/>
          </p:cNvGraphicFramePr>
          <p:nvPr/>
        </p:nvGraphicFramePr>
        <p:xfrm>
          <a:off x="1902746" y="3709219"/>
          <a:ext cx="2239963" cy="808037"/>
        </p:xfrm>
        <a:graphic>
          <a:graphicData uri="http://schemas.openxmlformats.org/presentationml/2006/ole">
            <p:oleObj spid="_x0000_s5127" name="Equation" r:id="rId4" imgW="1295280" imgH="469800" progId="Equation.3">
              <p:embed/>
            </p:oleObj>
          </a:graphicData>
        </a:graphic>
      </p:graphicFrame>
      <p:pic>
        <p:nvPicPr>
          <p:cNvPr id="8" name="Picture 7" descr="27819_2502"/>
          <p:cNvPicPr>
            <a:picLocks noChangeAspect="1" noChangeArrowheads="1"/>
          </p:cNvPicPr>
          <p:nvPr/>
        </p:nvPicPr>
        <p:blipFill>
          <a:blip r:embed="rId5" cstate="print"/>
          <a:srcRect l="12794" t="32502" r="63726" b="4481"/>
          <a:stretch>
            <a:fillRect/>
          </a:stretch>
        </p:blipFill>
        <p:spPr bwMode="auto">
          <a:xfrm>
            <a:off x="6592530" y="1405653"/>
            <a:ext cx="2109019" cy="4046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L Template">
  <a:themeElements>
    <a:clrScheme name="">
      <a:dk1>
        <a:srgbClr val="000000"/>
      </a:dk1>
      <a:lt1>
        <a:srgbClr val="FFFFFF"/>
      </a:lt1>
      <a:dk2>
        <a:srgbClr val="B0D3DF"/>
      </a:dk2>
      <a:lt2>
        <a:srgbClr val="81C0DA"/>
      </a:lt2>
      <a:accent1>
        <a:srgbClr val="0D3857"/>
      </a:accent1>
      <a:accent2>
        <a:srgbClr val="055C91"/>
      </a:accent2>
      <a:accent3>
        <a:srgbClr val="FFFFFF"/>
      </a:accent3>
      <a:accent4>
        <a:srgbClr val="000000"/>
      </a:accent4>
      <a:accent5>
        <a:srgbClr val="AAAEB4"/>
      </a:accent5>
      <a:accent6>
        <a:srgbClr val="045383"/>
      </a:accent6>
      <a:hlink>
        <a:srgbClr val="2187BA"/>
      </a:hlink>
      <a:folHlink>
        <a:srgbClr val="53A7CA"/>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4671</TotalTime>
  <Words>2375</Words>
  <Application>Microsoft Office PowerPoint</Application>
  <PresentationFormat>On-screen Show (4:3)</PresentationFormat>
  <Paragraphs>243</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CL Template</vt:lpstr>
      <vt:lpstr>Equation</vt:lpstr>
      <vt:lpstr>Κεφάλαιο Η3</vt:lpstr>
      <vt:lpstr>Ηλεκτρικό δυναμικό</vt:lpstr>
      <vt:lpstr>Ηλεκτρική δυναμική ενέργεια</vt:lpstr>
      <vt:lpstr>Ηλεκτρική δυναμική ενέργεια  (συνέχεια)</vt:lpstr>
      <vt:lpstr>Ηλεκτρική δυναμική ενέργεια  (συνέχεια)</vt:lpstr>
      <vt:lpstr>Ηλεκτρικό δυναμικό  (1)</vt:lpstr>
      <vt:lpstr>Ηλεκτρικό δυναμικό  (2)</vt:lpstr>
      <vt:lpstr>Διαφορά δυναμικού και έργο</vt:lpstr>
      <vt:lpstr>Διαφορά δυναμικού σε ομογενές ηλεκτρικό πεδίο</vt:lpstr>
      <vt:lpstr>Ισοδυναμικές επιφάνειες</vt:lpstr>
      <vt:lpstr>Παράδειγμα Η3.1 Το ηλεκτρικό πεδίο μεταξύ δύο παράλληλων πλακών με ίσο και αντίθετο φορτίο</vt:lpstr>
      <vt:lpstr>Ηλεκτρικό δυναμικό που δημιουργείται από σημειακά φορτία</vt:lpstr>
      <vt:lpstr>Το ηλεκτρικό δυναμικό ενός σημειακού φορτίου</vt:lpstr>
      <vt:lpstr>Το ηλεκτρικό δυναμικό πολλών σημειακών φορτίων</vt:lpstr>
      <vt:lpstr>Δυναμική ενέργεια ενός συστήματος δύο φορτισμένων σωματων</vt:lpstr>
      <vt:lpstr>Δυναμική ενέργεια πολλών φορτίων (συνέχεια)</vt:lpstr>
      <vt:lpstr>Παράδειγμα Η3.2 Το ηλεκτρικό δυναμικό δύο σημειακών φορτίων</vt:lpstr>
      <vt:lpstr>Παράδειγμα Η3.2 Το ηλεκτρικό δυναμικό δύο σημειακών φορτίων  (συνέχεια)</vt:lpstr>
      <vt:lpstr>Ηλεκτρικό δυναμικό συνεχούς κατανομής φορτίου</vt:lpstr>
      <vt:lpstr>Ηλεκτρικό δυναμικό συνεχούς κατανομής φορτίου (συνέχεια)</vt:lpstr>
      <vt:lpstr>Παράδειγμα Η3.5 Το ηλεκτρικό δυναμικό ενός ομοιόμορφα φορτισμένου δακτυλίου</vt:lpstr>
      <vt:lpstr>Παράδειγμα Η3.6 Το ηλεκτρικό δυναμικό ενός ομοιόμορφα φορτισμένου δίσκου</vt:lpstr>
      <vt:lpstr>ΛΥΣΗ   (συνέχεια)</vt:lpstr>
      <vt:lpstr>Παράδειγμα Η3.7 Το ηλεκτρικό δυναμικό μιας πεπερασμένης φορτισμένης ευθείας</vt:lpstr>
      <vt:lpstr>ΛΥΣΗ   (συνέχεια)</vt:lpstr>
      <vt:lpstr>Ηλεκτρικό δυναμικό φορτισμένου αγωγού</vt:lpstr>
      <vt:lpstr>Σώματα με ακανόνιστο σχήμα</vt:lpstr>
      <vt:lpstr>Ηλεκτρικό δυναμικό και πεδίο αγώγιμης φορτισμένης σφαίρας</vt:lpstr>
      <vt:lpstr>Παράδειγμα Η3.8 Δύο συνδεδεμένες φορτισμένες σφαίρες</vt:lpstr>
      <vt:lpstr>ΛΥΣΗ  (συνέχεια)</vt:lpstr>
      <vt:lpstr>Κοιλότητα στο εσωτερικό ενός αγωγού</vt:lpstr>
      <vt:lpstr>Στεμματόμορφη εκκένωση</vt:lpstr>
    </vt:vector>
  </TitlesOfParts>
  <Company>Next Step Program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dc:title>
  <dc:creator>Marilyn Akins</dc:creator>
  <cp:lastModifiedBy>poulakis</cp:lastModifiedBy>
  <cp:revision>156</cp:revision>
  <dcterms:created xsi:type="dcterms:W3CDTF">2003-12-28T00:17:21Z</dcterms:created>
  <dcterms:modified xsi:type="dcterms:W3CDTF">2014-09-27T07:42:37Z</dcterms:modified>
</cp:coreProperties>
</file>