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3"/>
    <p:restoredTop sz="96405"/>
  </p:normalViewPr>
  <p:slideViewPr>
    <p:cSldViewPr snapToGrid="0" snapToObjects="1">
      <p:cViewPr varScale="1">
        <p:scale>
          <a:sx n="118" d="100"/>
          <a:sy n="118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7CBDE-8A98-C549-AD37-1EE86CCDC1A5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BA5BB-D3FE-4047-BC0A-71B3A8F0A268}">
      <dgm:prSet phldrT="[Text]" custT="1"/>
      <dgm:spPr/>
      <dgm:t>
        <a:bodyPr/>
        <a:lstStyle/>
        <a:p>
          <a:pPr algn="ctr"/>
          <a:r>
            <a:rPr lang="el-GR" sz="2400" b="1" dirty="0"/>
            <a:t>ΧΩΡΟΣ ΔΙΑΜΕΣΟΛΑΒΗΣΗΣ</a:t>
          </a:r>
          <a:endParaRPr lang="en-US" sz="2400" b="1" dirty="0"/>
        </a:p>
      </dgm:t>
    </dgm:pt>
    <dgm:pt modelId="{92B90B49-4768-1F43-8736-176A4A6F4E76}" type="parTrans" cxnId="{127FBE28-598A-3A4F-A006-6D8C9885D86B}">
      <dgm:prSet/>
      <dgm:spPr/>
      <dgm:t>
        <a:bodyPr/>
        <a:lstStyle/>
        <a:p>
          <a:endParaRPr lang="en-US"/>
        </a:p>
      </dgm:t>
    </dgm:pt>
    <dgm:pt modelId="{CC0BBBE0-FC2C-CB43-BE82-F6A634CDA82A}" type="sibTrans" cxnId="{127FBE28-598A-3A4F-A006-6D8C9885D86B}">
      <dgm:prSet/>
      <dgm:spPr/>
      <dgm:t>
        <a:bodyPr/>
        <a:lstStyle/>
        <a:p>
          <a:endParaRPr lang="en-US"/>
        </a:p>
      </dgm:t>
    </dgm:pt>
    <dgm:pt modelId="{A03733FF-286C-0F4C-BDB8-6BD067B3D604}">
      <dgm:prSet phldrT="[Text]"/>
      <dgm:spPr/>
      <dgm:t>
        <a:bodyPr/>
        <a:lstStyle/>
        <a:p>
          <a:pPr algn="ctr"/>
          <a:r>
            <a:rPr lang="el-GR" b="1" dirty="0"/>
            <a:t>ΙΔΙΩΤΙΚΗ ΚΟΙΝΩΝΙΑ</a:t>
          </a:r>
          <a:endParaRPr lang="en-US" b="1" dirty="0"/>
        </a:p>
      </dgm:t>
    </dgm:pt>
    <dgm:pt modelId="{2D1124D8-ED89-D64B-8240-F4ED2600AA4B}" type="parTrans" cxnId="{B716E47A-C61B-0A4D-BFF4-155FFC6F33B1}">
      <dgm:prSet/>
      <dgm:spPr/>
      <dgm:t>
        <a:bodyPr/>
        <a:lstStyle/>
        <a:p>
          <a:endParaRPr lang="en-US"/>
        </a:p>
      </dgm:t>
    </dgm:pt>
    <dgm:pt modelId="{AC6C20ED-ED6A-514C-B262-47B259329411}" type="sibTrans" cxnId="{B716E47A-C61B-0A4D-BFF4-155FFC6F33B1}">
      <dgm:prSet/>
      <dgm:spPr/>
      <dgm:t>
        <a:bodyPr/>
        <a:lstStyle/>
        <a:p>
          <a:endParaRPr lang="en-US"/>
        </a:p>
      </dgm:t>
    </dgm:pt>
    <dgm:pt modelId="{1741C60B-91A4-C047-B3A2-A7731DBEB643}">
      <dgm:prSet phldrT="[Text]" custT="1"/>
      <dgm:spPr/>
      <dgm:t>
        <a:bodyPr/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dirty="0"/>
            <a:t>ΚΡΑΤΟΣ</a:t>
          </a:r>
          <a:endParaRPr lang="en-US" sz="2800" b="1" dirty="0"/>
        </a:p>
      </dgm:t>
    </dgm:pt>
    <dgm:pt modelId="{65523E1D-AF2E-7941-AC05-57029D861A36}" type="sibTrans" cxnId="{9F596B24-C1F3-F641-9BB9-52E9766D81D5}">
      <dgm:prSet/>
      <dgm:spPr/>
      <dgm:t>
        <a:bodyPr/>
        <a:lstStyle/>
        <a:p>
          <a:endParaRPr lang="en-US"/>
        </a:p>
      </dgm:t>
    </dgm:pt>
    <dgm:pt modelId="{B18C41C1-896B-884C-A32E-F68B5232055D}" type="parTrans" cxnId="{9F596B24-C1F3-F641-9BB9-52E9766D81D5}">
      <dgm:prSet/>
      <dgm:spPr/>
      <dgm:t>
        <a:bodyPr/>
        <a:lstStyle/>
        <a:p>
          <a:endParaRPr lang="en-US"/>
        </a:p>
      </dgm:t>
    </dgm:pt>
    <dgm:pt modelId="{2DC430D6-9AA9-2F42-B2D1-CDD159E73973}" type="pres">
      <dgm:prSet presAssocID="{7C87CBDE-8A98-C549-AD37-1EE86CCDC1A5}" presName="Name0" presStyleCnt="0">
        <dgm:presLayoutVars>
          <dgm:dir/>
          <dgm:resizeHandles val="exact"/>
        </dgm:presLayoutVars>
      </dgm:prSet>
      <dgm:spPr/>
    </dgm:pt>
    <dgm:pt modelId="{C35CFEB7-54B9-E44C-889D-4C9E967A37FA}" type="pres">
      <dgm:prSet presAssocID="{1741C60B-91A4-C047-B3A2-A7731DBEB643}" presName="node" presStyleLbl="node1" presStyleIdx="0" presStyleCnt="3">
        <dgm:presLayoutVars>
          <dgm:bulletEnabled val="1"/>
        </dgm:presLayoutVars>
      </dgm:prSet>
      <dgm:spPr/>
    </dgm:pt>
    <dgm:pt modelId="{36532DFD-7917-8749-A502-C9DDD6E336F1}" type="pres">
      <dgm:prSet presAssocID="{65523E1D-AF2E-7941-AC05-57029D861A36}" presName="sibTrans" presStyleCnt="0"/>
      <dgm:spPr/>
    </dgm:pt>
    <dgm:pt modelId="{B5C8DC64-CC12-3D4D-97D8-052EB97D4D2B}" type="pres">
      <dgm:prSet presAssocID="{237BA5BB-D3FE-4047-BC0A-71B3A8F0A268}" presName="node" presStyleLbl="node1" presStyleIdx="1" presStyleCnt="3">
        <dgm:presLayoutVars>
          <dgm:bulletEnabled val="1"/>
        </dgm:presLayoutVars>
      </dgm:prSet>
      <dgm:spPr/>
    </dgm:pt>
    <dgm:pt modelId="{18E2836A-1B98-2A4B-8CBA-921F2902B84E}" type="pres">
      <dgm:prSet presAssocID="{CC0BBBE0-FC2C-CB43-BE82-F6A634CDA82A}" presName="sibTrans" presStyleCnt="0"/>
      <dgm:spPr/>
    </dgm:pt>
    <dgm:pt modelId="{F09B0332-6F48-E74D-A535-3F9F6992938A}" type="pres">
      <dgm:prSet presAssocID="{A03733FF-286C-0F4C-BDB8-6BD067B3D604}" presName="node" presStyleLbl="node1" presStyleIdx="2" presStyleCnt="3">
        <dgm:presLayoutVars>
          <dgm:bulletEnabled val="1"/>
        </dgm:presLayoutVars>
      </dgm:prSet>
      <dgm:spPr/>
    </dgm:pt>
  </dgm:ptLst>
  <dgm:cxnLst>
    <dgm:cxn modelId="{9F596B24-C1F3-F641-9BB9-52E9766D81D5}" srcId="{7C87CBDE-8A98-C549-AD37-1EE86CCDC1A5}" destId="{1741C60B-91A4-C047-B3A2-A7731DBEB643}" srcOrd="0" destOrd="0" parTransId="{B18C41C1-896B-884C-A32E-F68B5232055D}" sibTransId="{65523E1D-AF2E-7941-AC05-57029D861A36}"/>
    <dgm:cxn modelId="{8FC1B426-8035-ED45-B7B0-D5188D074CD0}" type="presOf" srcId="{7C87CBDE-8A98-C549-AD37-1EE86CCDC1A5}" destId="{2DC430D6-9AA9-2F42-B2D1-CDD159E73973}" srcOrd="0" destOrd="0" presId="urn:microsoft.com/office/officeart/2005/8/layout/hList6"/>
    <dgm:cxn modelId="{127FBE28-598A-3A4F-A006-6D8C9885D86B}" srcId="{7C87CBDE-8A98-C549-AD37-1EE86CCDC1A5}" destId="{237BA5BB-D3FE-4047-BC0A-71B3A8F0A268}" srcOrd="1" destOrd="0" parTransId="{92B90B49-4768-1F43-8736-176A4A6F4E76}" sibTransId="{CC0BBBE0-FC2C-CB43-BE82-F6A634CDA82A}"/>
    <dgm:cxn modelId="{10DF1435-21D1-0A46-A3F1-16D678DA3364}" type="presOf" srcId="{1741C60B-91A4-C047-B3A2-A7731DBEB643}" destId="{C35CFEB7-54B9-E44C-889D-4C9E967A37FA}" srcOrd="0" destOrd="0" presId="urn:microsoft.com/office/officeart/2005/8/layout/hList6"/>
    <dgm:cxn modelId="{3602063C-B083-B342-9F9D-AA12397DC271}" type="presOf" srcId="{A03733FF-286C-0F4C-BDB8-6BD067B3D604}" destId="{F09B0332-6F48-E74D-A535-3F9F6992938A}" srcOrd="0" destOrd="0" presId="urn:microsoft.com/office/officeart/2005/8/layout/hList6"/>
    <dgm:cxn modelId="{B716E47A-C61B-0A4D-BFF4-155FFC6F33B1}" srcId="{7C87CBDE-8A98-C549-AD37-1EE86CCDC1A5}" destId="{A03733FF-286C-0F4C-BDB8-6BD067B3D604}" srcOrd="2" destOrd="0" parTransId="{2D1124D8-ED89-D64B-8240-F4ED2600AA4B}" sibTransId="{AC6C20ED-ED6A-514C-B262-47B259329411}"/>
    <dgm:cxn modelId="{39E721C4-BF09-834C-9D41-5C812580ECD8}" type="presOf" srcId="{237BA5BB-D3FE-4047-BC0A-71B3A8F0A268}" destId="{B5C8DC64-CC12-3D4D-97D8-052EB97D4D2B}" srcOrd="0" destOrd="0" presId="urn:microsoft.com/office/officeart/2005/8/layout/hList6"/>
    <dgm:cxn modelId="{F09DA69C-8D31-BE44-87B2-A787048E8CE3}" type="presParOf" srcId="{2DC430D6-9AA9-2F42-B2D1-CDD159E73973}" destId="{C35CFEB7-54B9-E44C-889D-4C9E967A37FA}" srcOrd="0" destOrd="0" presId="urn:microsoft.com/office/officeart/2005/8/layout/hList6"/>
    <dgm:cxn modelId="{6C21AA05-AF72-394B-80FA-16AA30612AEF}" type="presParOf" srcId="{2DC430D6-9AA9-2F42-B2D1-CDD159E73973}" destId="{36532DFD-7917-8749-A502-C9DDD6E336F1}" srcOrd="1" destOrd="0" presId="urn:microsoft.com/office/officeart/2005/8/layout/hList6"/>
    <dgm:cxn modelId="{C35334FF-F864-8442-9FFF-B24DFA7B2A09}" type="presParOf" srcId="{2DC430D6-9AA9-2F42-B2D1-CDD159E73973}" destId="{B5C8DC64-CC12-3D4D-97D8-052EB97D4D2B}" srcOrd="2" destOrd="0" presId="urn:microsoft.com/office/officeart/2005/8/layout/hList6"/>
    <dgm:cxn modelId="{EF651227-7281-0E45-94B6-6C18DF40BAE4}" type="presParOf" srcId="{2DC430D6-9AA9-2F42-B2D1-CDD159E73973}" destId="{18E2836A-1B98-2A4B-8CBA-921F2902B84E}" srcOrd="3" destOrd="0" presId="urn:microsoft.com/office/officeart/2005/8/layout/hList6"/>
    <dgm:cxn modelId="{CE124703-D85D-D045-AC18-2BB850CCD278}" type="presParOf" srcId="{2DC430D6-9AA9-2F42-B2D1-CDD159E73973}" destId="{F09B0332-6F48-E74D-A535-3F9F699293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39F6A-8538-1A40-B63D-8F230C120395}" type="doc">
      <dgm:prSet loTypeId="urn:microsoft.com/office/officeart/2005/8/layout/funne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7C6EBA-8813-6748-93B9-2A2B8395170F}">
      <dgm:prSet phldrT="[Text]"/>
      <dgm:spPr/>
      <dgm:t>
        <a:bodyPr/>
        <a:lstStyle/>
        <a:p>
          <a:r>
            <a:rPr lang="el-GR" dirty="0"/>
            <a:t>ΠΟΛΙΤΕΣ</a:t>
          </a:r>
          <a:endParaRPr lang="en-US" dirty="0"/>
        </a:p>
      </dgm:t>
    </dgm:pt>
    <dgm:pt modelId="{4DC315BC-EE75-9B42-AB4D-BA28FA454292}" type="parTrans" cxnId="{BC44D239-3276-1F49-84CC-604D049FE0AA}">
      <dgm:prSet/>
      <dgm:spPr/>
      <dgm:t>
        <a:bodyPr/>
        <a:lstStyle/>
        <a:p>
          <a:endParaRPr lang="en-US"/>
        </a:p>
      </dgm:t>
    </dgm:pt>
    <dgm:pt modelId="{ABE5900C-FDC3-0B42-857F-DE98D40D8649}" type="sibTrans" cxnId="{BC44D239-3276-1F49-84CC-604D049FE0AA}">
      <dgm:prSet/>
      <dgm:spPr/>
      <dgm:t>
        <a:bodyPr/>
        <a:lstStyle/>
        <a:p>
          <a:endParaRPr lang="en-US"/>
        </a:p>
      </dgm:t>
    </dgm:pt>
    <dgm:pt modelId="{DBCF4DCC-89A3-1548-B702-9B87C2FA97AA}">
      <dgm:prSet phldrT="[Text]"/>
      <dgm:spPr/>
      <dgm:t>
        <a:bodyPr/>
        <a:lstStyle/>
        <a:p>
          <a:r>
            <a:rPr lang="el-GR" dirty="0"/>
            <a:t>ΚΡΑΤΟΣ</a:t>
          </a:r>
          <a:endParaRPr lang="en-US" dirty="0"/>
        </a:p>
      </dgm:t>
    </dgm:pt>
    <dgm:pt modelId="{1DA962F1-0E80-A94B-8C00-4319EFA552E9}" type="parTrans" cxnId="{C3943D49-67A0-7D40-B4D7-735140E2E6D8}">
      <dgm:prSet/>
      <dgm:spPr/>
      <dgm:t>
        <a:bodyPr/>
        <a:lstStyle/>
        <a:p>
          <a:endParaRPr lang="en-US"/>
        </a:p>
      </dgm:t>
    </dgm:pt>
    <dgm:pt modelId="{39FB3DFF-F8BA-8442-B8AF-BE24BEF73E24}" type="sibTrans" cxnId="{C3943D49-67A0-7D40-B4D7-735140E2E6D8}">
      <dgm:prSet/>
      <dgm:spPr/>
      <dgm:t>
        <a:bodyPr/>
        <a:lstStyle/>
        <a:p>
          <a:endParaRPr lang="en-US"/>
        </a:p>
      </dgm:t>
    </dgm:pt>
    <dgm:pt modelId="{39BFF811-7ECB-2146-93F5-AFE051B53869}">
      <dgm:prSet phldrT="[Text]"/>
      <dgm:spPr/>
      <dgm:t>
        <a:bodyPr/>
        <a:lstStyle/>
        <a:p>
          <a:r>
            <a:rPr lang="el-GR"/>
            <a:t>ΟΙΚΟΝΟΜΙΑ ΑΓΟΡΑΣ</a:t>
          </a:r>
          <a:endParaRPr lang="en-US"/>
        </a:p>
      </dgm:t>
    </dgm:pt>
    <dgm:pt modelId="{C11D58CE-5AAA-4445-8619-F23DE7DEEACA}" type="parTrans" cxnId="{A34794F8-C89D-DB47-90AA-F9C9A6EB9C91}">
      <dgm:prSet/>
      <dgm:spPr/>
      <dgm:t>
        <a:bodyPr/>
        <a:lstStyle/>
        <a:p>
          <a:endParaRPr lang="en-US"/>
        </a:p>
      </dgm:t>
    </dgm:pt>
    <dgm:pt modelId="{75C3FD9D-072C-BA43-83E2-A710DA1889E4}" type="sibTrans" cxnId="{A34794F8-C89D-DB47-90AA-F9C9A6EB9C91}">
      <dgm:prSet/>
      <dgm:spPr/>
      <dgm:t>
        <a:bodyPr/>
        <a:lstStyle/>
        <a:p>
          <a:endParaRPr lang="en-US"/>
        </a:p>
      </dgm:t>
    </dgm:pt>
    <dgm:pt modelId="{CC109FF7-2822-1748-9D04-05DF72F4DB68}">
      <dgm:prSet phldrT="[Text]"/>
      <dgm:spPr/>
      <dgm:t>
        <a:bodyPr/>
        <a:lstStyle/>
        <a:p>
          <a:r>
            <a:rPr lang="el-GR" b="1" dirty="0"/>
            <a:t>ΕΠΙΚΟΙΝΩΝΙΑ</a:t>
          </a:r>
          <a:endParaRPr lang="en-US" b="1" dirty="0"/>
        </a:p>
      </dgm:t>
    </dgm:pt>
    <dgm:pt modelId="{B8B99A03-86BF-2049-915D-0E0E204E6C66}" type="sibTrans" cxnId="{F0835CA1-A6FA-944A-A22D-FFBE9756F7F7}">
      <dgm:prSet/>
      <dgm:spPr/>
      <dgm:t>
        <a:bodyPr/>
        <a:lstStyle/>
        <a:p>
          <a:endParaRPr lang="en-US"/>
        </a:p>
      </dgm:t>
    </dgm:pt>
    <dgm:pt modelId="{E9F51FBF-E037-A741-8285-5E1B51E42808}" type="parTrans" cxnId="{F0835CA1-A6FA-944A-A22D-FFBE9756F7F7}">
      <dgm:prSet/>
      <dgm:spPr/>
      <dgm:t>
        <a:bodyPr/>
        <a:lstStyle/>
        <a:p>
          <a:endParaRPr lang="en-US"/>
        </a:p>
      </dgm:t>
    </dgm:pt>
    <dgm:pt modelId="{C9940C23-CA29-9942-8F99-015491437B6E}" type="pres">
      <dgm:prSet presAssocID="{03839F6A-8538-1A40-B63D-8F230C120395}" presName="Name0" presStyleCnt="0">
        <dgm:presLayoutVars>
          <dgm:chMax val="4"/>
          <dgm:resizeHandles val="exact"/>
        </dgm:presLayoutVars>
      </dgm:prSet>
      <dgm:spPr/>
    </dgm:pt>
    <dgm:pt modelId="{EBCB1C47-84BB-0349-9C54-EC51BDECCD5B}" type="pres">
      <dgm:prSet presAssocID="{03839F6A-8538-1A40-B63D-8F230C120395}" presName="ellipse" presStyleLbl="trBgShp" presStyleIdx="0" presStyleCnt="1"/>
      <dgm:spPr>
        <a:ln>
          <a:solidFill>
            <a:schemeClr val="accent1"/>
          </a:solidFill>
        </a:ln>
      </dgm:spPr>
    </dgm:pt>
    <dgm:pt modelId="{2341F68F-7839-E54E-BE46-4F26D7A917C8}" type="pres">
      <dgm:prSet presAssocID="{03839F6A-8538-1A40-B63D-8F230C120395}" presName="arrow1" presStyleLbl="fgShp" presStyleIdx="0" presStyleCnt="1"/>
      <dgm:spPr/>
    </dgm:pt>
    <dgm:pt modelId="{3E1ECE9F-CDF3-5541-9163-0D2D02C99862}" type="pres">
      <dgm:prSet presAssocID="{03839F6A-8538-1A40-B63D-8F230C120395}" presName="rectangle" presStyleLbl="revTx" presStyleIdx="0" presStyleCnt="1">
        <dgm:presLayoutVars>
          <dgm:bulletEnabled val="1"/>
        </dgm:presLayoutVars>
      </dgm:prSet>
      <dgm:spPr/>
    </dgm:pt>
    <dgm:pt modelId="{02E542AF-F669-A244-BEAB-D5E7974B81FB}" type="pres">
      <dgm:prSet presAssocID="{DBCF4DCC-89A3-1548-B702-9B87C2FA97AA}" presName="item1" presStyleLbl="node1" presStyleIdx="0" presStyleCnt="3">
        <dgm:presLayoutVars>
          <dgm:bulletEnabled val="1"/>
        </dgm:presLayoutVars>
      </dgm:prSet>
      <dgm:spPr/>
    </dgm:pt>
    <dgm:pt modelId="{18404927-CD49-5243-A928-789E9272E112}" type="pres">
      <dgm:prSet presAssocID="{39BFF811-7ECB-2146-93F5-AFE051B53869}" presName="item2" presStyleLbl="node1" presStyleIdx="1" presStyleCnt="3">
        <dgm:presLayoutVars>
          <dgm:bulletEnabled val="1"/>
        </dgm:presLayoutVars>
      </dgm:prSet>
      <dgm:spPr/>
    </dgm:pt>
    <dgm:pt modelId="{298CEACC-0176-604C-8B0B-45E9366DA1F1}" type="pres">
      <dgm:prSet presAssocID="{CC109FF7-2822-1748-9D04-05DF72F4DB68}" presName="item3" presStyleLbl="node1" presStyleIdx="2" presStyleCnt="3">
        <dgm:presLayoutVars>
          <dgm:bulletEnabled val="1"/>
        </dgm:presLayoutVars>
      </dgm:prSet>
      <dgm:spPr/>
    </dgm:pt>
    <dgm:pt modelId="{C4BB3F86-B69F-A44E-A847-91869345B113}" type="pres">
      <dgm:prSet presAssocID="{03839F6A-8538-1A40-B63D-8F230C120395}" presName="funnel" presStyleLbl="trAlignAcc1" presStyleIdx="0" presStyleCnt="1" custScaleX="142857" custScaleY="145881"/>
      <dgm:spPr>
        <a:solidFill>
          <a:schemeClr val="accent2">
            <a:alpha val="40000"/>
          </a:schemeClr>
        </a:solidFill>
      </dgm:spPr>
    </dgm:pt>
  </dgm:ptLst>
  <dgm:cxnLst>
    <dgm:cxn modelId="{BC44D239-3276-1F49-84CC-604D049FE0AA}" srcId="{03839F6A-8538-1A40-B63D-8F230C120395}" destId="{0B7C6EBA-8813-6748-93B9-2A2B8395170F}" srcOrd="0" destOrd="0" parTransId="{4DC315BC-EE75-9B42-AB4D-BA28FA454292}" sibTransId="{ABE5900C-FDC3-0B42-857F-DE98D40D8649}"/>
    <dgm:cxn modelId="{C3943D49-67A0-7D40-B4D7-735140E2E6D8}" srcId="{03839F6A-8538-1A40-B63D-8F230C120395}" destId="{DBCF4DCC-89A3-1548-B702-9B87C2FA97AA}" srcOrd="1" destOrd="0" parTransId="{1DA962F1-0E80-A94B-8C00-4319EFA552E9}" sibTransId="{39FB3DFF-F8BA-8442-B8AF-BE24BEF73E24}"/>
    <dgm:cxn modelId="{071CD36A-1AA9-C649-B92F-FE75578BCF2B}" type="presOf" srcId="{CC109FF7-2822-1748-9D04-05DF72F4DB68}" destId="{3E1ECE9F-CDF3-5541-9163-0D2D02C99862}" srcOrd="0" destOrd="0" presId="urn:microsoft.com/office/officeart/2005/8/layout/funnel1"/>
    <dgm:cxn modelId="{67F81086-F78B-224F-8486-1668518BDCDA}" type="presOf" srcId="{03839F6A-8538-1A40-B63D-8F230C120395}" destId="{C9940C23-CA29-9942-8F99-015491437B6E}" srcOrd="0" destOrd="0" presId="urn:microsoft.com/office/officeart/2005/8/layout/funnel1"/>
    <dgm:cxn modelId="{F0835CA1-A6FA-944A-A22D-FFBE9756F7F7}" srcId="{03839F6A-8538-1A40-B63D-8F230C120395}" destId="{CC109FF7-2822-1748-9D04-05DF72F4DB68}" srcOrd="3" destOrd="0" parTransId="{E9F51FBF-E037-A741-8285-5E1B51E42808}" sibTransId="{B8B99A03-86BF-2049-915D-0E0E204E6C66}"/>
    <dgm:cxn modelId="{122E9DBD-201B-744A-A67C-97CD067903DB}" type="presOf" srcId="{0B7C6EBA-8813-6748-93B9-2A2B8395170F}" destId="{298CEACC-0176-604C-8B0B-45E9366DA1F1}" srcOrd="0" destOrd="0" presId="urn:microsoft.com/office/officeart/2005/8/layout/funnel1"/>
    <dgm:cxn modelId="{8E1CE4CF-F637-F240-8B4B-045E8D97DF30}" type="presOf" srcId="{39BFF811-7ECB-2146-93F5-AFE051B53869}" destId="{02E542AF-F669-A244-BEAB-D5E7974B81FB}" srcOrd="0" destOrd="0" presId="urn:microsoft.com/office/officeart/2005/8/layout/funnel1"/>
    <dgm:cxn modelId="{4D571EE8-99C4-5442-907E-A023D7EF78B1}" type="presOf" srcId="{DBCF4DCC-89A3-1548-B702-9B87C2FA97AA}" destId="{18404927-CD49-5243-A928-789E9272E112}" srcOrd="0" destOrd="0" presId="urn:microsoft.com/office/officeart/2005/8/layout/funnel1"/>
    <dgm:cxn modelId="{A34794F8-C89D-DB47-90AA-F9C9A6EB9C91}" srcId="{03839F6A-8538-1A40-B63D-8F230C120395}" destId="{39BFF811-7ECB-2146-93F5-AFE051B53869}" srcOrd="2" destOrd="0" parTransId="{C11D58CE-5AAA-4445-8619-F23DE7DEEACA}" sibTransId="{75C3FD9D-072C-BA43-83E2-A710DA1889E4}"/>
    <dgm:cxn modelId="{C491EEC8-A1D9-2446-828B-A3825FDFCFB2}" type="presParOf" srcId="{C9940C23-CA29-9942-8F99-015491437B6E}" destId="{EBCB1C47-84BB-0349-9C54-EC51BDECCD5B}" srcOrd="0" destOrd="0" presId="urn:microsoft.com/office/officeart/2005/8/layout/funnel1"/>
    <dgm:cxn modelId="{3AB9B4EA-2018-1B43-A462-E9838D89EF1F}" type="presParOf" srcId="{C9940C23-CA29-9942-8F99-015491437B6E}" destId="{2341F68F-7839-E54E-BE46-4F26D7A917C8}" srcOrd="1" destOrd="0" presId="urn:microsoft.com/office/officeart/2005/8/layout/funnel1"/>
    <dgm:cxn modelId="{B8353A80-64C7-9D40-97B2-26136B563AD8}" type="presParOf" srcId="{C9940C23-CA29-9942-8F99-015491437B6E}" destId="{3E1ECE9F-CDF3-5541-9163-0D2D02C99862}" srcOrd="2" destOrd="0" presId="urn:microsoft.com/office/officeart/2005/8/layout/funnel1"/>
    <dgm:cxn modelId="{2C8721CD-A4FE-2742-B052-ED34E975721F}" type="presParOf" srcId="{C9940C23-CA29-9942-8F99-015491437B6E}" destId="{02E542AF-F669-A244-BEAB-D5E7974B81FB}" srcOrd="3" destOrd="0" presId="urn:microsoft.com/office/officeart/2005/8/layout/funnel1"/>
    <dgm:cxn modelId="{965ED95A-019A-6744-855B-07FE211B923E}" type="presParOf" srcId="{C9940C23-CA29-9942-8F99-015491437B6E}" destId="{18404927-CD49-5243-A928-789E9272E112}" srcOrd="4" destOrd="0" presId="urn:microsoft.com/office/officeart/2005/8/layout/funnel1"/>
    <dgm:cxn modelId="{732CCE4C-0673-9648-9FD8-AA951C12B86A}" type="presParOf" srcId="{C9940C23-CA29-9942-8F99-015491437B6E}" destId="{298CEACC-0176-604C-8B0B-45E9366DA1F1}" srcOrd="5" destOrd="0" presId="urn:microsoft.com/office/officeart/2005/8/layout/funnel1"/>
    <dgm:cxn modelId="{309B10F0-E33E-A446-80FF-2ED733F931A1}" type="presParOf" srcId="{C9940C23-CA29-9942-8F99-015491437B6E}" destId="{C4BB3F86-B69F-A44E-A847-91869345B113}" srcOrd="6" destOrd="0" presId="urn:microsoft.com/office/officeart/2005/8/layout/funnel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CFEB7-54B9-E44C-889D-4C9E967A37FA}">
      <dsp:nvSpPr>
        <dsp:cNvPr id="0" name=""/>
        <dsp:cNvSpPr/>
      </dsp:nvSpPr>
      <dsp:spPr>
        <a:xfrm rot="16200000">
          <a:off x="-1049717" y="1050288"/>
          <a:ext cx="3587044" cy="14864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ΚΡΑΤΟΣ</a:t>
          </a:r>
          <a:endParaRPr lang="en-US" sz="2800" b="1" kern="1200" dirty="0"/>
        </a:p>
      </dsp:txBody>
      <dsp:txXfrm rot="5400000">
        <a:off x="572" y="717408"/>
        <a:ext cx="1486466" cy="2152226"/>
      </dsp:txXfrm>
    </dsp:sp>
    <dsp:sp modelId="{B5C8DC64-CC12-3D4D-97D8-052EB97D4D2B}">
      <dsp:nvSpPr>
        <dsp:cNvPr id="0" name=""/>
        <dsp:cNvSpPr/>
      </dsp:nvSpPr>
      <dsp:spPr>
        <a:xfrm rot="16200000">
          <a:off x="548234" y="1050288"/>
          <a:ext cx="3587044" cy="14864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ΧΩΡΟΣ ΔΙΑΜΕΣΟΛΑΒΗΣΗΣ</a:t>
          </a:r>
          <a:endParaRPr lang="en-US" sz="2400" b="1" kern="1200" dirty="0"/>
        </a:p>
      </dsp:txBody>
      <dsp:txXfrm rot="5400000">
        <a:off x="1598523" y="717408"/>
        <a:ext cx="1486466" cy="2152226"/>
      </dsp:txXfrm>
    </dsp:sp>
    <dsp:sp modelId="{F09B0332-6F48-E74D-A535-3F9F6992938A}">
      <dsp:nvSpPr>
        <dsp:cNvPr id="0" name=""/>
        <dsp:cNvSpPr/>
      </dsp:nvSpPr>
      <dsp:spPr>
        <a:xfrm rot="16200000">
          <a:off x="2146185" y="1050288"/>
          <a:ext cx="3587044" cy="148646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ΙΔΙΩΤΙΚΗ ΚΟΙΝΩΝΙΑ</a:t>
          </a:r>
          <a:endParaRPr lang="en-US" sz="2200" b="1" kern="1200" dirty="0"/>
        </a:p>
      </dsp:txBody>
      <dsp:txXfrm rot="5400000">
        <a:off x="3196474" y="717408"/>
        <a:ext cx="1486466" cy="2152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1C47-84BB-0349-9C54-EC51BDECCD5B}">
      <dsp:nvSpPr>
        <dsp:cNvPr id="0" name=""/>
        <dsp:cNvSpPr/>
      </dsp:nvSpPr>
      <dsp:spPr>
        <a:xfrm>
          <a:off x="914552" y="1070193"/>
          <a:ext cx="3342132" cy="11606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1F68F-7839-E54E-BE46-4F26D7A917C8}">
      <dsp:nvSpPr>
        <dsp:cNvPr id="0" name=""/>
        <dsp:cNvSpPr/>
      </dsp:nvSpPr>
      <dsp:spPr>
        <a:xfrm>
          <a:off x="2266950" y="3912301"/>
          <a:ext cx="647700" cy="41452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CE9F-CDF3-5541-9163-0D2D02C99862}">
      <dsp:nvSpPr>
        <dsp:cNvPr id="0" name=""/>
        <dsp:cNvSpPr/>
      </dsp:nvSpPr>
      <dsp:spPr>
        <a:xfrm>
          <a:off x="1036320" y="4243923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/>
            <a:t>ΕΠΙΚΟΙΝΩΝΙΑ</a:t>
          </a:r>
          <a:endParaRPr lang="en-US" sz="2700" b="1" kern="1200" dirty="0"/>
        </a:p>
      </dsp:txBody>
      <dsp:txXfrm>
        <a:off x="1036320" y="4243923"/>
        <a:ext cx="3108960" cy="777240"/>
      </dsp:txXfrm>
    </dsp:sp>
    <dsp:sp modelId="{02E542AF-F669-A244-BEAB-D5E7974B81FB}">
      <dsp:nvSpPr>
        <dsp:cNvPr id="0" name=""/>
        <dsp:cNvSpPr/>
      </dsp:nvSpPr>
      <dsp:spPr>
        <a:xfrm>
          <a:off x="2129637" y="2320513"/>
          <a:ext cx="1165860" cy="1165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ΟΙΚΟΝΟΜΙΑ ΑΓΟΡΑΣ</a:t>
          </a:r>
          <a:endParaRPr lang="en-US" sz="1200" kern="1200"/>
        </a:p>
      </dsp:txBody>
      <dsp:txXfrm>
        <a:off x="2300373" y="2491249"/>
        <a:ext cx="824388" cy="824388"/>
      </dsp:txXfrm>
    </dsp:sp>
    <dsp:sp modelId="{18404927-CD49-5243-A928-789E9272E112}">
      <dsp:nvSpPr>
        <dsp:cNvPr id="0" name=""/>
        <dsp:cNvSpPr/>
      </dsp:nvSpPr>
      <dsp:spPr>
        <a:xfrm>
          <a:off x="1295400" y="1445859"/>
          <a:ext cx="1165860" cy="116586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ΚΡΑΤΟΣ</a:t>
          </a:r>
          <a:endParaRPr lang="en-US" sz="1200" kern="1200" dirty="0"/>
        </a:p>
      </dsp:txBody>
      <dsp:txXfrm>
        <a:off x="1466136" y="1616595"/>
        <a:ext cx="824388" cy="824388"/>
      </dsp:txXfrm>
    </dsp:sp>
    <dsp:sp modelId="{298CEACC-0176-604C-8B0B-45E9366DA1F1}">
      <dsp:nvSpPr>
        <dsp:cNvPr id="0" name=""/>
        <dsp:cNvSpPr/>
      </dsp:nvSpPr>
      <dsp:spPr>
        <a:xfrm>
          <a:off x="2487168" y="1163980"/>
          <a:ext cx="1165860" cy="116586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ΠΟΛΙΤΕΣ</a:t>
          </a:r>
          <a:endParaRPr lang="en-US" sz="1200" kern="1200" dirty="0"/>
        </a:p>
      </dsp:txBody>
      <dsp:txXfrm>
        <a:off x="2657904" y="1334716"/>
        <a:ext cx="824388" cy="824388"/>
      </dsp:txXfrm>
    </dsp:sp>
    <dsp:sp modelId="{C4BB3F86-B69F-A44E-A847-91869345B113}">
      <dsp:nvSpPr>
        <dsp:cNvPr id="0" name=""/>
        <dsp:cNvSpPr/>
      </dsp:nvSpPr>
      <dsp:spPr>
        <a:xfrm>
          <a:off x="2" y="262036"/>
          <a:ext cx="5181594" cy="4233023"/>
        </a:xfrm>
        <a:prstGeom prst="funnel">
          <a:avLst/>
        </a:prstGeom>
        <a:solidFill>
          <a:schemeClr val="accent2"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487A-AEA7-9B41-8B3D-0F8C2B326D1E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202C-1302-4F45-A73D-2559E945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9202C-1302-4F45-A73D-2559E945A7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3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9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Ενδιαφέρουσα είναι η προσέγγιση του </a:t>
            </a:r>
            <a:r>
              <a:rPr lang="en-US" b="1" dirty="0"/>
              <a:t>Walter Lippmann</a:t>
            </a:r>
            <a:r>
              <a:rPr lang="el-GR" b="1" dirty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US" b="1" dirty="0"/>
              <a:t>Walter L</a:t>
            </a:r>
            <a:r>
              <a:rPr lang="en-GB" b="1" dirty="0"/>
              <a:t>ippmann </a:t>
            </a:r>
            <a:r>
              <a:rPr lang="el-GR" b="1" dirty="0"/>
              <a:t>(1988)</a:t>
            </a:r>
            <a:r>
              <a:rPr lang="el-GR" dirty="0"/>
              <a:t>έδειξε τον τρόπο με τον οποίο τα άτομα χρησιμοποιούν </a:t>
            </a:r>
          </a:p>
          <a:p>
            <a:r>
              <a:rPr lang="el-GR" b="1" dirty="0"/>
              <a:t>στερεότυπα </a:t>
            </a:r>
            <a:r>
              <a:rPr lang="el-GR" dirty="0"/>
              <a:t>μέσα από τα οποία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εκφράζουν τη </a:t>
            </a:r>
            <a:r>
              <a:rPr lang="el-GR" b="1" dirty="0"/>
              <a:t>γνώμη</a:t>
            </a:r>
            <a:r>
              <a:rPr lang="el-GR" dirty="0"/>
              <a:t> τους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για διάφορα </a:t>
            </a:r>
            <a:r>
              <a:rPr lang="el-GR" b="1" dirty="0"/>
              <a:t>θέματα ή καταστάσεις του κοινωνικού τους περιβάλλοντος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Για τον </a:t>
            </a:r>
            <a:r>
              <a:rPr lang="en-GB" b="1" dirty="0"/>
              <a:t>Lippmann</a:t>
            </a:r>
            <a:r>
              <a:rPr lang="el-GR" b="1" dirty="0"/>
              <a:t>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οι άνθρωποι </a:t>
            </a:r>
            <a:r>
              <a:rPr lang="el-GR" dirty="0"/>
              <a:t>μένουν </a:t>
            </a:r>
            <a:r>
              <a:rPr lang="el-GR" b="1" dirty="0"/>
              <a:t>εγκλωβισμένοι σε στερεοτυπικές κρίσεις</a:t>
            </a:r>
          </a:p>
          <a:p>
            <a:pPr>
              <a:buFont typeface="Wingdings" charset="2"/>
              <a:buChar char="Ø"/>
            </a:pPr>
            <a:r>
              <a:rPr lang="el-GR" dirty="0"/>
              <a:t>χωρίς να έχουν </a:t>
            </a:r>
            <a:r>
              <a:rPr lang="el-GR" b="1" dirty="0"/>
              <a:t>συνείδηση</a:t>
            </a:r>
            <a:r>
              <a:rPr lang="el-GR" dirty="0"/>
              <a:t> αυτού́ του ε</a:t>
            </a:r>
            <a:r>
              <a:rPr lang="el-GR" b="1" dirty="0"/>
              <a:t>γκλωβισμού́</a:t>
            </a:r>
            <a:r>
              <a:rPr lang="el-GR" dirty="0"/>
              <a:t>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γνώση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πληροφόρηση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128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24468"/>
            <a:ext cx="5181600" cy="5552495"/>
          </a:xfrm>
        </p:spPr>
        <p:txBody>
          <a:bodyPr>
            <a:noAutofit/>
          </a:bodyPr>
          <a:lstStyle/>
          <a:p>
            <a:r>
              <a:rPr lang="el-GR" sz="3200" dirty="0"/>
              <a:t>μπορούν ενδεχομένως: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να </a:t>
            </a:r>
            <a:r>
              <a:rPr lang="el-GR" sz="3200" b="1" dirty="0"/>
              <a:t>αλλάξουν</a:t>
            </a:r>
            <a:r>
              <a:rPr lang="el-GR" sz="3200" dirty="0"/>
              <a:t> τα </a:t>
            </a:r>
            <a:r>
              <a:rPr lang="el-GR" sz="3200" b="1" dirty="0"/>
              <a:t>στερεότυπα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αλλά́ και τις </a:t>
            </a:r>
            <a:r>
              <a:rPr lang="el-GR" sz="3200" b="1" dirty="0"/>
              <a:t>προκαταλήψεις</a:t>
            </a:r>
            <a:r>
              <a:rPr lang="el-GR" sz="3200" dirty="0"/>
              <a:t> που τα παράγουν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Για τον </a:t>
            </a:r>
            <a:r>
              <a:rPr lang="en-GB" sz="3200" b="1" dirty="0"/>
              <a:t>Lippmann </a:t>
            </a:r>
            <a:r>
              <a:rPr lang="el-GR" sz="3200" dirty="0"/>
              <a:t>τα </a:t>
            </a:r>
            <a:r>
              <a:rPr lang="el-GR" sz="3200" b="1" dirty="0"/>
              <a:t>ΜΜΕ</a:t>
            </a:r>
            <a:r>
              <a:rPr lang="el-GR" sz="3200" dirty="0"/>
              <a:t> αποτελούν έναν σύνδεσμο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ανάμεσα στις </a:t>
            </a:r>
            <a:r>
              <a:rPr lang="el-GR" sz="3200" b="1" dirty="0"/>
              <a:t>εξατομικευμένες αντιλήψεις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24468"/>
            <a:ext cx="5181600" cy="555249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τον πραγματικό́ κόσμο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293540"/>
            <a:ext cx="5012472" cy="4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έννοια της «κοινής γνώμης» </a:t>
            </a:r>
            <a:r>
              <a:rPr lang="el-GR" dirty="0"/>
              <a:t>λοιπόν</a:t>
            </a:r>
            <a:r>
              <a:rPr lang="en-GB" dirty="0"/>
              <a:t> 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με την </a:t>
            </a:r>
            <a:r>
              <a:rPr lang="el-GR" b="1" dirty="0"/>
              <a:t>διαμόρφωση</a:t>
            </a:r>
            <a:r>
              <a:rPr lang="el-GR" dirty="0"/>
              <a:t> και </a:t>
            </a:r>
            <a:r>
              <a:rPr lang="el-GR" b="1" dirty="0"/>
              <a:t>εξέλιξη</a:t>
            </a:r>
            <a:r>
              <a:rPr lang="el-GR" dirty="0"/>
              <a:t> της </a:t>
            </a:r>
            <a:r>
              <a:rPr lang="el-GR" b="1" dirty="0"/>
              <a:t>δημόσιας σφαίρας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   </a:t>
            </a:r>
            <a:r>
              <a:rPr lang="el-GR" b="1" dirty="0"/>
              <a:t>αφορά: </a:t>
            </a:r>
            <a:endParaRPr lang="en-US" b="1" dirty="0"/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b="1" dirty="0"/>
              <a:t>την </a:t>
            </a:r>
            <a:r>
              <a:rPr lang="el-GR" b="1" u="sng" dirty="0"/>
              <a:t>ευρέως επικρατούσα άποψη μιας κοινωνίας</a:t>
            </a:r>
            <a:r>
              <a:rPr lang="el-GR" b="1" dirty="0"/>
              <a:t> για κάποιο θέμα</a:t>
            </a:r>
            <a:r>
              <a:rPr lang="el-GR" dirty="0"/>
              <a:t>.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b="1" u="sng" dirty="0"/>
              <a:t>Άποψη</a:t>
            </a:r>
            <a:r>
              <a:rPr lang="el-GR" dirty="0"/>
              <a:t> η οποία </a:t>
            </a:r>
            <a:r>
              <a:rPr lang="el-GR" b="1" u="sng" dirty="0"/>
              <a:t>δεν είναι απαραίτητο να συμπίπτει </a:t>
            </a:r>
            <a:r>
              <a:rPr lang="el-GR" dirty="0"/>
              <a:t>με αυτή́ </a:t>
            </a:r>
            <a:r>
              <a:rPr lang="el-GR" b="1" dirty="0"/>
              <a:t>της </a:t>
            </a:r>
            <a:r>
              <a:rPr lang="el-GR" b="1" u="sng" dirty="0"/>
              <a:t>προσωπικής άποψης του καθένα</a:t>
            </a:r>
            <a:r>
              <a:rPr lang="el-GR" b="1" dirty="0"/>
              <a:t> </a:t>
            </a:r>
            <a:r>
              <a:rPr lang="el-GR" dirty="0"/>
              <a:t>για το θέμα αυτό́.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7" y="1690688"/>
            <a:ext cx="4404731" cy="4486275"/>
          </a:xfrm>
        </p:spPr>
      </p:pic>
    </p:spTree>
    <p:extLst>
      <p:ext uri="{BB962C8B-B14F-4D97-AF65-F5344CB8AC3E}">
        <p14:creationId xmlns:p14="http://schemas.microsoft.com/office/powerpoint/2010/main" val="6741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3249"/>
            <a:ext cx="9144000" cy="769434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3200" b="1" dirty="0"/>
              <a:t>Τ</a:t>
            </a:r>
            <a:r>
              <a:rPr lang="en-GB" sz="3200" b="1" dirty="0"/>
              <a:t>αυτότητα κα</a:t>
            </a:r>
            <a:r>
              <a:rPr lang="el-GR" sz="3200" b="1" dirty="0"/>
              <a:t>ι</a:t>
            </a:r>
            <a:r>
              <a:rPr lang="en-GB" sz="3200" b="1" dirty="0"/>
              <a:t> Εικόνα</a:t>
            </a:r>
            <a:br>
              <a:rPr lang="en-GB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2683"/>
            <a:ext cx="9144000" cy="40813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2682"/>
            <a:ext cx="9144000" cy="4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334000" cy="5519041"/>
          </a:xfrm>
        </p:spPr>
        <p:txBody>
          <a:bodyPr>
            <a:noAutofit/>
          </a:bodyPr>
          <a:lstStyle/>
          <a:p>
            <a:r>
              <a:rPr lang="el-GR" dirty="0"/>
              <a:t>Σύμφωνα με το λεξικό </a:t>
            </a:r>
            <a:r>
              <a:rPr lang="en-US" b="1" dirty="0"/>
              <a:t>Robert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l-GR" dirty="0"/>
              <a:t>η ταυτότητα ορίζεται ως «</a:t>
            </a:r>
            <a:r>
              <a:rPr lang="el-GR" b="1" i="1" dirty="0"/>
              <a:t>το χαρακτηριστικό γνώρισμα αυτού που παραμένει ίδιο με τον εαυτό του</a:t>
            </a:r>
            <a:r>
              <a:rPr lang="el-GR" dirty="0"/>
              <a:t>».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 Για το ψυχολόγο </a:t>
            </a:r>
            <a:r>
              <a:rPr lang="en-US" b="1" dirty="0"/>
              <a:t>Pierre Tap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/>
              <a:t> 1985</a:t>
            </a:r>
            <a:r>
              <a:rPr lang="el-GR" b="1" dirty="0"/>
              <a:t>:756</a:t>
            </a:r>
            <a:r>
              <a:rPr lang="el-GR" dirty="0"/>
              <a:t>)</a:t>
            </a:r>
            <a:r>
              <a:rPr lang="el-GR" b="1" dirty="0"/>
              <a:t> </a:t>
            </a:r>
            <a:r>
              <a:rPr lang="el-GR" dirty="0"/>
              <a:t>η προσωπική ταυτότητα αφορά υπό τη στενή έννοια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</a:t>
            </a:r>
            <a:r>
              <a:rPr lang="el-GR" b="1" i="1" dirty="0"/>
              <a:t>το αίσθημα ταυτότητας, δηλαδή το γεγονός ότι το άτομο αντιλαμβάνεται τον εαυτό του ως το ίδιο και που παραμένει στο χρόνο το ίδιο</a:t>
            </a:r>
            <a:r>
              <a:rPr lang="el-GR" dirty="0"/>
              <a:t>».</a:t>
            </a: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57922"/>
            <a:ext cx="5181600" cy="551904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Με </a:t>
            </a:r>
            <a:r>
              <a:rPr lang="el-GR" b="1" dirty="0"/>
              <a:t>μία ευρύτερη έννοια </a:t>
            </a:r>
            <a:r>
              <a:rPr lang="el-GR" dirty="0"/>
              <a:t>είναι συναφής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«με το </a:t>
            </a:r>
            <a:r>
              <a:rPr lang="el-GR" b="1" dirty="0"/>
              <a:t>σύστημα συναισθημάτων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αναπαραστάσεων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    μέσω του οποίου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το άτομο αποκτά μια ιδιαιτερότητα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ταυτότητά μου λοιπόν είναι: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αυτό που προσδιορίζει τον εαυτό μου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και με καθιστά διαφορετικό από τους άλλους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628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35980"/>
            <a:ext cx="5181600" cy="544098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Είναι αυτό που με κάνει να αισθάνομαι ότι υπάρχω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τόσο ως </a:t>
            </a:r>
            <a:r>
              <a:rPr lang="el-GR" sz="3200" b="1" dirty="0"/>
              <a:t>προσωπικότητα</a:t>
            </a:r>
            <a:r>
              <a:rPr lang="el-GR" sz="3200" dirty="0"/>
              <a:t> (τα </a:t>
            </a:r>
            <a:r>
              <a:rPr lang="el-GR" sz="3200" b="1" dirty="0"/>
              <a:t>κοινωνικά</a:t>
            </a:r>
            <a:r>
              <a:rPr lang="el-GR" sz="3200" dirty="0"/>
              <a:t> </a:t>
            </a:r>
            <a:r>
              <a:rPr lang="el-GR" sz="3200" b="1" dirty="0"/>
              <a:t>χαρακτηριστικά</a:t>
            </a:r>
            <a:r>
              <a:rPr lang="el-GR" sz="3200" dirty="0"/>
              <a:t>, </a:t>
            </a:r>
            <a:r>
              <a:rPr lang="el-GR" sz="3200" b="1" dirty="0"/>
              <a:t>λειτουργίες</a:t>
            </a:r>
            <a:r>
              <a:rPr lang="el-GR" sz="3200" dirty="0"/>
              <a:t> και </a:t>
            </a:r>
            <a:r>
              <a:rPr lang="el-GR" sz="3200" b="1" dirty="0"/>
              <a:t>ρόλοι</a:t>
            </a:r>
            <a:r>
              <a:rPr lang="el-GR" sz="3200" dirty="0"/>
              <a:t>)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είτε με πιο προσωπικές μου ενέργειες όπως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σημασιοδότηση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αξίες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προσανατολισμοί</a:t>
            </a:r>
            <a:r>
              <a:rPr lang="el-GR" sz="3200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35980"/>
            <a:ext cx="5181600" cy="5440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Μέσω της ταυτότητάς μου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Καθορίζω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και αντιλαμβάνομαι τον εαυτό μου,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    μέσω του οποίου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αισθάνομαι ότι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είμαι </a:t>
            </a:r>
            <a:r>
              <a:rPr lang="el-GR" b="1" dirty="0"/>
              <a:t>αποδεκτός</a:t>
            </a:r>
            <a:r>
              <a:rPr lang="el-GR" dirty="0"/>
              <a:t> και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b="1" dirty="0"/>
              <a:t>αναγνωρίζομαι</a:t>
            </a:r>
            <a:r>
              <a:rPr lang="el-GR" dirty="0"/>
              <a:t>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b="1" dirty="0"/>
              <a:t>ως αυτός που είμαι από τον Άλλον</a:t>
            </a:r>
            <a:r>
              <a:rPr lang="el-GR" dirty="0"/>
              <a:t>». (</a:t>
            </a:r>
            <a:r>
              <a:rPr lang="en-US" b="1" dirty="0"/>
              <a:t>Tap</a:t>
            </a:r>
            <a:r>
              <a:rPr lang="el-GR" b="1" dirty="0"/>
              <a:t>.</a:t>
            </a:r>
            <a:r>
              <a:rPr lang="en-US" b="1" dirty="0"/>
              <a:t>P.</a:t>
            </a:r>
            <a:r>
              <a:rPr lang="el-GR" b="1" dirty="0"/>
              <a:t>,</a:t>
            </a:r>
            <a:r>
              <a:rPr lang="en-US" b="1" dirty="0"/>
              <a:t> 1985</a:t>
            </a:r>
            <a:r>
              <a:rPr lang="el-GR" b="1" dirty="0"/>
              <a:t>:756</a:t>
            </a:r>
            <a:r>
              <a:rPr lang="el-GR" dirty="0"/>
              <a:t>).</a:t>
            </a:r>
            <a:r>
              <a:rPr lang="en-GB" dirty="0"/>
              <a:t> 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181600" cy="5519041"/>
          </a:xfrm>
        </p:spPr>
        <p:txBody>
          <a:bodyPr>
            <a:normAutofit/>
          </a:bodyPr>
          <a:lstStyle/>
          <a:p>
            <a:r>
              <a:rPr lang="el-GR" sz="3200" dirty="0"/>
              <a:t>Σε επίπεδο </a:t>
            </a:r>
            <a:r>
              <a:rPr lang="el-GR" sz="3200" b="1" dirty="0"/>
              <a:t>επικοιωνιακών διεργασιών</a:t>
            </a:r>
            <a:r>
              <a:rPr lang="el-GR" sz="3200" dirty="0"/>
              <a:t> σημαντικός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είναι ο ρόλος και η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σημασία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της λειτουργίας των συμβολικών συστημάτων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στην </a:t>
            </a:r>
            <a:r>
              <a:rPr lang="el-GR" sz="3200" b="1" dirty="0"/>
              <a:t>κατασκευή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εικόνας</a:t>
            </a:r>
            <a:r>
              <a:rPr lang="el-GR" sz="32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κυρίως της </a:t>
            </a:r>
            <a:r>
              <a:rPr lang="el-GR" sz="3200" b="1" dirty="0"/>
              <a:t>ταυτότητας</a:t>
            </a:r>
            <a:r>
              <a:rPr lang="el-GR" sz="3200" dirty="0"/>
              <a:t>.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57922"/>
            <a:ext cx="5181600" cy="5519041"/>
          </a:xfrm>
        </p:spPr>
        <p:txBody>
          <a:bodyPr/>
          <a:lstStyle/>
          <a:p>
            <a:r>
              <a:rPr lang="el-GR" dirty="0"/>
              <a:t>Για την πρόσληψη </a:t>
            </a:r>
            <a:endParaRPr lang="en-GB" dirty="0"/>
          </a:p>
          <a:p>
            <a:r>
              <a:rPr lang="el-GR" dirty="0"/>
              <a:t>αλλά και κατανόηση της σημασίας του «</a:t>
            </a:r>
            <a:r>
              <a:rPr lang="el-GR" b="1" dirty="0"/>
              <a:t>λόγου της εικόνας</a:t>
            </a:r>
            <a:r>
              <a:rPr lang="el-GR" dirty="0"/>
              <a:t>»</a:t>
            </a:r>
            <a:r>
              <a:rPr lang="en-GB" dirty="0"/>
              <a:t> </a:t>
            </a:r>
          </a:p>
          <a:p>
            <a:r>
              <a:rPr lang="el-GR" dirty="0"/>
              <a:t>και ειδικότερα των </a:t>
            </a:r>
            <a:r>
              <a:rPr lang="el-GR" b="1" dirty="0"/>
              <a:t>μέσων επικοινωνίας </a:t>
            </a:r>
            <a:endParaRPr lang="en-US" b="1" dirty="0"/>
          </a:p>
          <a:p>
            <a:r>
              <a:rPr lang="el-GR" dirty="0"/>
              <a:t>έχει σημαντική αξία η διαδικασία </a:t>
            </a:r>
            <a:r>
              <a:rPr lang="el-GR" b="1" dirty="0"/>
              <a:t>κατασκευής της ταυτότητας</a:t>
            </a:r>
            <a:r>
              <a:rPr lang="el-GR" dirty="0"/>
              <a:t>, ώστε </a:t>
            </a:r>
            <a:r>
              <a:rPr lang="el-GR" b="1" dirty="0"/>
              <a:t>να είναι δυνατόν να τεθεί υπό́ έλεγχο τόσο η ίδια η ταυτότητα </a:t>
            </a:r>
            <a:r>
              <a:rPr lang="el-GR" dirty="0"/>
              <a:t>όσο </a:t>
            </a:r>
            <a:r>
              <a:rPr lang="el-GR" b="1" dirty="0"/>
              <a:t>και οι διαδικασίες δημιουργίας της</a:t>
            </a:r>
            <a:r>
              <a:rPr lang="el-GR" dirty="0"/>
              <a:t>. </a:t>
            </a:r>
            <a:endParaRPr lang="en-GB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66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68712"/>
            <a:ext cx="5181600" cy="56082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000" dirty="0"/>
              <a:t>Η </a:t>
            </a:r>
            <a:r>
              <a:rPr lang="el-GR" sz="3000" b="1" dirty="0"/>
              <a:t>Βώβου</a:t>
            </a:r>
            <a:r>
              <a:rPr lang="en-US" sz="3000" dirty="0"/>
              <a:t> (200</a:t>
            </a:r>
            <a:r>
              <a:rPr lang="el-GR" sz="3000" dirty="0"/>
              <a:t>9: 85)μάλιστα αναφέρει σχετικά ότι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sz="3000" dirty="0"/>
              <a:t>οι </a:t>
            </a:r>
            <a:r>
              <a:rPr lang="el-GR" sz="3000" b="1" dirty="0"/>
              <a:t>διαπραγματεύσεις ταυτότητας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sz="3000" dirty="0"/>
              <a:t>πραγματοποιούνται σε διαφορετικά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sz="3000" dirty="0"/>
              <a:t>και πολλαπλά επίπεδα</a:t>
            </a:r>
            <a:r>
              <a:rPr lang="en-GB" sz="3000" dirty="0"/>
              <a:t> </a:t>
            </a:r>
            <a:endParaRPr lang="el-GR" sz="3000" dirty="0"/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sz="3000" dirty="0"/>
              <a:t>Αποκτούν μάλιστα ιδιαίτερη </a:t>
            </a:r>
            <a:r>
              <a:rPr lang="el-GR" sz="3000" b="1" dirty="0"/>
              <a:t>δυναμική</a:t>
            </a:r>
            <a:r>
              <a:rPr lang="el-GR" sz="3000" dirty="0"/>
              <a:t>  και </a:t>
            </a:r>
            <a:r>
              <a:rPr lang="el-GR" sz="3000" b="1" dirty="0"/>
              <a:t>ρόλο, συμβολικά συστήματα</a:t>
            </a:r>
            <a:r>
              <a:rPr lang="el-GR" sz="3000" dirty="0"/>
              <a:t>, όπως: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68712"/>
            <a:ext cx="5181600" cy="560825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τέχνη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θρησκεία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μύθοι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γλώσσα</a:t>
            </a:r>
            <a:r>
              <a:rPr lang="en-GB" sz="3600" dirty="0"/>
              <a:t> </a:t>
            </a:r>
            <a:r>
              <a:rPr lang="el-GR" sz="3600" dirty="0"/>
              <a:t>(</a:t>
            </a:r>
            <a:r>
              <a:rPr lang="en-US" sz="3600" dirty="0"/>
              <a:t>Bourdieu</a:t>
            </a:r>
            <a:r>
              <a:rPr lang="el-GR" sz="3600" dirty="0"/>
              <a:t>, </a:t>
            </a:r>
            <a:r>
              <a:rPr lang="en-US" sz="3600" dirty="0"/>
              <a:t>P</a:t>
            </a:r>
            <a:r>
              <a:rPr lang="el-GR" sz="3600" dirty="0"/>
              <a:t>., 2001:201-2011).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στη διαμόρφωση τόσο της </a:t>
            </a:r>
            <a:r>
              <a:rPr lang="el-GR" sz="3600" b="1" dirty="0"/>
              <a:t>ταυτότητας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όσο και της </a:t>
            </a:r>
            <a:r>
              <a:rPr lang="el-GR" sz="3600" b="1" dirty="0"/>
              <a:t>κουλτούρας</a:t>
            </a:r>
            <a:r>
              <a:rPr lang="el-GR" sz="3600" dirty="0"/>
              <a:t>.</a:t>
            </a:r>
            <a:r>
              <a:rPr lang="el-GR" sz="3600" b="1" dirty="0"/>
              <a:t> </a:t>
            </a:r>
            <a:endParaRPr lang="en-GB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429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4"/>
          </a:xfrm>
        </p:spPr>
        <p:txBody>
          <a:bodyPr>
            <a:normAutofit/>
          </a:bodyPr>
          <a:lstStyle/>
          <a:p>
            <a:r>
              <a:rPr lang="el-GR" sz="2000" b="1" dirty="0"/>
              <a:t>Ενδεικτική απεικόνιση </a:t>
            </a:r>
            <a:r>
              <a:rPr lang="el-GR" sz="2000" b="1" u="sng" dirty="0"/>
              <a:t>διαφορετικής κουλτούρας-θρησκείας-μύθων και γλώσσας</a:t>
            </a:r>
            <a:r>
              <a:rPr lang="el-GR" sz="2000" b="1" dirty="0"/>
              <a:t>...</a:t>
            </a:r>
            <a:r>
              <a:rPr lang="en-GB" sz="2000" b="1" dirty="0"/>
              <a:t> </a:t>
            </a:r>
            <a:endParaRPr lang="en-US" sz="2000" b="1" dirty="0"/>
          </a:p>
        </p:txBody>
      </p:sp>
      <p:pic>
        <p:nvPicPr>
          <p:cNvPr id="5" name="Picture 4" descr="../../EUROPEAN%20TIM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7424"/>
            <a:ext cx="10301868" cy="4638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6859" y="4772722"/>
            <a:ext cx="2570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Πηγή: </a:t>
            </a:r>
            <a:r>
              <a:rPr lang="el-GR" sz="1600" b="1" u="sng" dirty="0">
                <a:hlinkClick r:id="" action="ppaction://noaction"/>
              </a:rPr>
              <a:t>europeantimes.news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083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l-GR" sz="4800" b="1" dirty="0"/>
              <a:t>Κουλτούρα</a:t>
            </a:r>
            <a:endParaRPr lang="en-GB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1561171"/>
            <a:ext cx="9378174" cy="4615792"/>
          </a:xfrm>
        </p:spPr>
      </p:pic>
    </p:spTree>
    <p:extLst>
      <p:ext uri="{BB962C8B-B14F-4D97-AF65-F5344CB8AC3E}">
        <p14:creationId xmlns:p14="http://schemas.microsoft.com/office/powerpoint/2010/main" val="14452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Οι προσεγγίσεις του όρου «</a:t>
            </a:r>
            <a:r>
              <a:rPr lang="el-GR" sz="3200" b="1" dirty="0"/>
              <a:t>Κουλτούρα</a:t>
            </a:r>
            <a:r>
              <a:rPr lang="el-GR" sz="3200" dirty="0"/>
              <a:t>» είναι αναρίθμητες. Η παρούσα αναφορά προσδιορίζεται σε σχέση με την </a:t>
            </a:r>
            <a:r>
              <a:rPr lang="el-GR" sz="3200" b="1" dirty="0"/>
              <a:t>επικοινωνία</a:t>
            </a:r>
            <a:r>
              <a:rPr lang="el-GR" sz="3200" dirty="0"/>
              <a:t>.</a:t>
            </a:r>
            <a:r>
              <a:rPr lang="en-GB" sz="3200" dirty="0"/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προσεγγίσεις του όρου </a:t>
            </a:r>
            <a:r>
              <a:rPr lang="el-GR" dirty="0"/>
              <a:t>ποικίλλουν ανάλογα με την </a:t>
            </a:r>
            <a:r>
              <a:rPr lang="el-GR" b="1" dirty="0"/>
              <a:t>εθνοπολιτισμική προέλευση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  Έτσι: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συμβατική σημασία του όρου στα </a:t>
            </a:r>
            <a:r>
              <a:rPr lang="el-GR" b="1" dirty="0"/>
              <a:t>γαλλικά</a:t>
            </a:r>
            <a:r>
              <a:rPr lang="el-GR" dirty="0"/>
              <a:t> παραπέμπει στην ιδέα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δημιουργίας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του </a:t>
            </a:r>
            <a:r>
              <a:rPr lang="el-GR" b="1" dirty="0"/>
              <a:t>πνευματικού έργου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181600" cy="3903408"/>
          </a:xfrm>
        </p:spPr>
      </p:pic>
    </p:spTree>
    <p:extLst>
      <p:ext uri="{BB962C8B-B14F-4D97-AF65-F5344CB8AC3E}">
        <p14:creationId xmlns:p14="http://schemas.microsoft.com/office/powerpoint/2010/main" val="42401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2098"/>
            <a:ext cx="5181600" cy="5284865"/>
          </a:xfrm>
        </p:spPr>
        <p:txBody>
          <a:bodyPr/>
          <a:lstStyle/>
          <a:p>
            <a:r>
              <a:rPr lang="el-GR" dirty="0"/>
              <a:t>Στα </a:t>
            </a:r>
            <a:r>
              <a:rPr lang="el-GR" b="1" dirty="0"/>
              <a:t>γερμανικά</a:t>
            </a:r>
            <a:r>
              <a:rPr lang="el-GR" dirty="0"/>
              <a:t> η σημασία του όρου βρίσκεται κοντά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ιδέα του πολιτισμού </a:t>
            </a:r>
            <a:r>
              <a:rPr lang="el-GR" dirty="0"/>
              <a:t>και εμπεριέχει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τις αξίες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τις αναπαραστάσεις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τα </a:t>
            </a:r>
            <a:r>
              <a:rPr lang="el-GR" b="1" dirty="0"/>
              <a:t>σύμβολα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την </a:t>
            </a:r>
            <a:r>
              <a:rPr lang="el-GR" b="1" dirty="0"/>
              <a:t>κληρονομιά</a:t>
            </a:r>
            <a:r>
              <a:rPr lang="el-GR" dirty="0"/>
              <a:t>,</a:t>
            </a:r>
          </a:p>
          <a:p>
            <a:pPr>
              <a:buFont typeface="Wingdings" charset="2"/>
              <a:buChar char="Ø"/>
            </a:pPr>
            <a:r>
              <a:rPr lang="el-GR" dirty="0"/>
              <a:t> που συμμερίζεται μια </a:t>
            </a:r>
            <a:r>
              <a:rPr lang="el-GR" b="1" dirty="0"/>
              <a:t>κοινότητα σε μια δεδομένη εποχή της ιστορίας της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37424"/>
            <a:ext cx="5181600" cy="4627756"/>
          </a:xfrm>
        </p:spPr>
      </p:pic>
    </p:spTree>
    <p:extLst>
      <p:ext uri="{BB962C8B-B14F-4D97-AF65-F5344CB8AC3E}">
        <p14:creationId xmlns:p14="http://schemas.microsoft.com/office/powerpoint/2010/main" val="111146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69073"/>
            <a:ext cx="5181600" cy="5507890"/>
          </a:xfrm>
        </p:spPr>
        <p:txBody>
          <a:bodyPr>
            <a:noAutofit/>
          </a:bodyPr>
          <a:lstStyle/>
          <a:p>
            <a:r>
              <a:rPr lang="el-GR" sz="3000" dirty="0"/>
              <a:t>Η </a:t>
            </a:r>
            <a:r>
              <a:rPr lang="el-GR" sz="3000" b="1" dirty="0"/>
              <a:t>αγγλοαμερικανική</a:t>
            </a:r>
            <a:r>
              <a:rPr lang="el-GR" sz="3000" dirty="0"/>
              <a:t> προσέγγιση είναι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πιο </a:t>
            </a:r>
            <a:r>
              <a:rPr lang="el-GR" sz="3000" b="1" dirty="0"/>
              <a:t>ανθρωπολογική</a:t>
            </a:r>
            <a:r>
              <a:rPr lang="el-GR" sz="3000" dirty="0"/>
              <a:t> και λαμβάνει υπόψη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τους </a:t>
            </a:r>
            <a:r>
              <a:rPr lang="el-GR" sz="3000" b="1" dirty="0"/>
              <a:t>τρόπους ζωής</a:t>
            </a:r>
            <a:r>
              <a:rPr lang="el-GR" sz="30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τις </a:t>
            </a:r>
            <a:r>
              <a:rPr lang="el-GR" sz="3000" b="1" dirty="0"/>
              <a:t>τεχνοτροπίες</a:t>
            </a:r>
            <a:r>
              <a:rPr lang="el-GR" sz="30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και την </a:t>
            </a:r>
            <a:r>
              <a:rPr lang="el-GR" sz="3000" b="1" dirty="0"/>
              <a:t>προσωπική έκφραση</a:t>
            </a:r>
            <a:r>
              <a:rPr lang="el-GR" sz="30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τη </a:t>
            </a:r>
            <a:r>
              <a:rPr lang="el-GR" sz="3000" b="1" dirty="0"/>
              <a:t>λαϊκή σοφία</a:t>
            </a:r>
            <a:r>
              <a:rPr lang="el-GR" sz="30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τις </a:t>
            </a:r>
            <a:r>
              <a:rPr lang="el-GR" sz="3000" b="1" dirty="0"/>
              <a:t>εικόνες</a:t>
            </a:r>
            <a:r>
              <a:rPr lang="el-GR" sz="30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και τους</a:t>
            </a:r>
            <a:r>
              <a:rPr lang="el-GR" sz="3000" b="1" dirty="0"/>
              <a:t> μύθους</a:t>
            </a:r>
            <a:r>
              <a:rPr lang="el-GR" sz="3200" dirty="0"/>
              <a:t>. 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970156"/>
            <a:ext cx="5488258" cy="4739268"/>
          </a:xfrm>
        </p:spPr>
      </p:pic>
    </p:spTree>
    <p:extLst>
      <p:ext uri="{BB962C8B-B14F-4D97-AF65-F5344CB8AC3E}">
        <p14:creationId xmlns:p14="http://schemas.microsoft.com/office/powerpoint/2010/main" val="149326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13318"/>
            <a:ext cx="5181600" cy="556364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μαρξιστική προσέγγιση </a:t>
            </a:r>
            <a:r>
              <a:rPr lang="el-GR" dirty="0"/>
              <a:t>της κουλτούρας τον 19</a:t>
            </a:r>
            <a:r>
              <a:rPr lang="el-GR" baseline="30000" dirty="0"/>
              <a:t>ο</a:t>
            </a:r>
            <a:r>
              <a:rPr lang="el-GR" dirty="0"/>
              <a:t> αιώνα, έφερε ουσιαστικά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ένα </a:t>
            </a:r>
            <a:r>
              <a:rPr lang="el-GR" b="1" dirty="0"/>
              <a:t>τέλος </a:t>
            </a:r>
            <a:r>
              <a:rPr lang="el-GR" dirty="0"/>
              <a:t>στην έως τότε </a:t>
            </a:r>
            <a:r>
              <a:rPr lang="el-GR" b="1" dirty="0"/>
              <a:t>αντιπαράθεση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κουλτούρας της ελίτ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της </a:t>
            </a:r>
            <a:r>
              <a:rPr lang="el-GR" b="1" dirty="0"/>
              <a:t>λαϊκής κουλτούρας</a:t>
            </a:r>
            <a:r>
              <a:rPr lang="el-GR" dirty="0"/>
              <a:t>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κατάσταση άλλαξε άρδην τον τελευταίο αιώνα.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Όπως μάλιστα τονίζει και ο </a:t>
            </a:r>
            <a:r>
              <a:rPr lang="en-US" b="1" dirty="0"/>
              <a:t>Wolton</a:t>
            </a:r>
            <a:r>
              <a:rPr lang="el-GR" b="1" dirty="0"/>
              <a:t> (2005:428-429)</a:t>
            </a:r>
            <a:r>
              <a:rPr lang="en-US" dirty="0"/>
              <a:t> </a:t>
            </a:r>
            <a:r>
              <a:rPr lang="el-GR" dirty="0"/>
              <a:t>σήμερα </a:t>
            </a:r>
            <a:r>
              <a:rPr lang="el-GR" b="1" dirty="0"/>
              <a:t>δεν υπάρχουν δύο αλλά τέσσερις: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13317"/>
            <a:ext cx="5181600" cy="556364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l-GR" sz="3600" dirty="0"/>
              <a:t>η κουλτούρα της </a:t>
            </a:r>
            <a:r>
              <a:rPr lang="el-GR" sz="3600" b="1" dirty="0"/>
              <a:t>ελίτ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η </a:t>
            </a:r>
            <a:r>
              <a:rPr lang="el-GR" sz="3600" b="1" dirty="0"/>
              <a:t>μαζική</a:t>
            </a:r>
            <a:r>
              <a:rPr lang="el-GR" sz="3600" dirty="0"/>
              <a:t> κουλτούρα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η </a:t>
            </a:r>
            <a:r>
              <a:rPr lang="el-GR" sz="3600" b="1" dirty="0"/>
              <a:t>λαϊκή κουλτούρα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οι </a:t>
            </a:r>
            <a:r>
              <a:rPr lang="el-GR" sz="3600" b="1" dirty="0"/>
              <a:t>επιμέρους</a:t>
            </a:r>
            <a:r>
              <a:rPr lang="el-GR" sz="3600" dirty="0"/>
              <a:t> κουλτούρες (</a:t>
            </a:r>
            <a:r>
              <a:rPr lang="el-GR" sz="3600" b="1" dirty="0"/>
              <a:t>εθνικές</a:t>
            </a:r>
            <a:r>
              <a:rPr lang="el-GR" sz="3600" dirty="0"/>
              <a:t>, </a:t>
            </a:r>
          </a:p>
          <a:p>
            <a:r>
              <a:rPr lang="el-GR" sz="3600" b="1" dirty="0"/>
              <a:t>θρησκευτικές</a:t>
            </a:r>
            <a:r>
              <a:rPr lang="el-GR" sz="3600" dirty="0"/>
              <a:t>, </a:t>
            </a:r>
          </a:p>
          <a:p>
            <a:r>
              <a:rPr lang="el-GR" sz="3600" b="1" dirty="0"/>
              <a:t>μειονοτικές </a:t>
            </a:r>
          </a:p>
          <a:p>
            <a:r>
              <a:rPr lang="el-GR" sz="3600" dirty="0"/>
              <a:t>κ.ά.)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982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24107"/>
            <a:ext cx="5181600" cy="5652856"/>
          </a:xfrm>
        </p:spPr>
        <p:txBody>
          <a:bodyPr>
            <a:noAutofit/>
          </a:bodyPr>
          <a:lstStyle/>
          <a:p>
            <a:r>
              <a:rPr lang="el-GR" sz="3200" dirty="0"/>
              <a:t>Στο σύγχρονη όμως </a:t>
            </a:r>
          </a:p>
          <a:p>
            <a:r>
              <a:rPr lang="el-GR" sz="3200" dirty="0"/>
              <a:t>παγκόσμια πραγματικότητα </a:t>
            </a:r>
          </a:p>
          <a:p>
            <a:r>
              <a:rPr lang="el-GR" sz="3200" dirty="0"/>
              <a:t>με το διαρκές μεταβαλλόμενο κοινωνικό και </a:t>
            </a:r>
          </a:p>
          <a:p>
            <a:r>
              <a:rPr lang="el-GR" sz="3200" dirty="0"/>
              <a:t>οικονοµικό περιβάλλον, </a:t>
            </a:r>
          </a:p>
          <a:p>
            <a:r>
              <a:rPr lang="el-GR" sz="3200" dirty="0"/>
              <a:t>καθώς και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dirty="0"/>
              <a:t>με τη δημιουργία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νέας δημόσιας ψηφιακής (</a:t>
            </a:r>
            <a:r>
              <a:rPr lang="en-US" sz="3200" b="1" dirty="0"/>
              <a:t>digital</a:t>
            </a:r>
            <a:r>
              <a:rPr lang="el-GR" sz="3200" b="1" dirty="0"/>
              <a:t>) σφαίρας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24107"/>
            <a:ext cx="5181600" cy="565285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και την προαγωγή και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Ανάπτυξη</a:t>
            </a:r>
            <a:endParaRPr lang="en-GB" dirty="0"/>
          </a:p>
          <a:p>
            <a:pPr>
              <a:buFont typeface="Wingdings" charset="2"/>
              <a:buChar char="Ø"/>
            </a:pPr>
            <a:r>
              <a:rPr lang="el-GR" b="1" dirty="0"/>
              <a:t>ενός ψηφιακού 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l-GR" b="1" dirty="0"/>
              <a:t>εικονοκεντρικού 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l-GR" b="1" dirty="0"/>
              <a:t>επικοινωνιακού μοντέλου</a:t>
            </a:r>
            <a:r>
              <a:rPr lang="el-GR" dirty="0"/>
              <a:t>, δημιουργείται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ένας </a:t>
            </a:r>
            <a:r>
              <a:rPr lang="el-GR" b="1" dirty="0"/>
              <a:t>κατακερματισμός 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l-GR" dirty="0"/>
              <a:t>ακόμη και </a:t>
            </a:r>
            <a:r>
              <a:rPr lang="el-GR" b="1" dirty="0"/>
              <a:t>της κουλτούρας</a:t>
            </a:r>
            <a:r>
              <a:rPr lang="el-GR" dirty="0"/>
              <a:t>, </a:t>
            </a:r>
          </a:p>
          <a:p>
            <a:r>
              <a:rPr lang="el-GR" dirty="0"/>
              <a:t>η οποία και αυτή σταδιακά μετεξελίσσεται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6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13317"/>
            <a:ext cx="5181600" cy="5563646"/>
          </a:xfrm>
        </p:spPr>
        <p:txBody>
          <a:bodyPr/>
          <a:lstStyle/>
          <a:p>
            <a:r>
              <a:rPr lang="el-GR" dirty="0"/>
              <a:t>σε μια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Νέα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ψηφιακή κουλτούρα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ενός ιδιότυπου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Ψηφιακού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Κοινωνικού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Οικονομικού</a:t>
            </a:r>
            <a:r>
              <a:rPr lang="el-GR" sz="32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Πολιτικού</a:t>
            </a:r>
            <a:r>
              <a:rPr lang="el-GR" sz="3200" dirty="0"/>
              <a:t> κοσμοπολιτισμού</a:t>
            </a:r>
            <a:r>
              <a:rPr lang="el-GR" dirty="0"/>
              <a:t>. 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1" y="892099"/>
            <a:ext cx="5335859" cy="4605452"/>
          </a:xfrm>
        </p:spPr>
      </p:pic>
    </p:spTree>
    <p:extLst>
      <p:ext uri="{BB962C8B-B14F-4D97-AF65-F5344CB8AC3E}">
        <p14:creationId xmlns:p14="http://schemas.microsoft.com/office/powerpoint/2010/main" val="103680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115"/>
          </a:xfrm>
        </p:spPr>
        <p:txBody>
          <a:bodyPr>
            <a:normAutofit/>
          </a:bodyPr>
          <a:lstStyle/>
          <a:p>
            <a:r>
              <a:rPr lang="el-GR" sz="3200" b="1" dirty="0"/>
              <a:t>Ρυθμός μεταβολής χρήσης </a:t>
            </a:r>
            <a:r>
              <a:rPr lang="en-US" sz="3200" b="1" dirty="0"/>
              <a:t>Social Media </a:t>
            </a:r>
            <a:r>
              <a:rPr lang="el-GR" sz="3200" b="1" dirty="0"/>
              <a:t>στις ΗΠΑ-2006-2020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503680"/>
            <a:ext cx="10398760" cy="4622799"/>
          </a:xfrm>
        </p:spPr>
      </p:pic>
      <p:sp>
        <p:nvSpPr>
          <p:cNvPr id="6" name="TextBox 5"/>
          <p:cNvSpPr txBox="1"/>
          <p:nvPr/>
        </p:nvSpPr>
        <p:spPr>
          <a:xfrm>
            <a:off x="965200" y="6278880"/>
            <a:ext cx="208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Πηγή:</a:t>
            </a:r>
            <a:r>
              <a:rPr lang="en-US" sz="1200" b="1" dirty="0"/>
              <a:t>PWE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351830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Ιδεολογία-Εικόνα και Επικοινωνία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l-GR" sz="3600" dirty="0"/>
              <a:t>ι </a:t>
            </a:r>
            <a:r>
              <a:rPr lang="en-US" sz="3600" b="1" dirty="0"/>
              <a:t>Debor</a:t>
            </a:r>
            <a:r>
              <a:rPr lang="el-GR" sz="3600" dirty="0"/>
              <a:t> (1986) και </a:t>
            </a:r>
            <a:r>
              <a:rPr lang="en-US" sz="3600" b="1" dirty="0"/>
              <a:t>Perniolla</a:t>
            </a:r>
            <a:r>
              <a:rPr lang="el-GR" sz="3600" b="1" dirty="0"/>
              <a:t> </a:t>
            </a:r>
            <a:r>
              <a:rPr lang="el-GR" sz="3600" dirty="0"/>
              <a:t>θεωρούν ότι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το θέαμα δεν είναι ένα σύνολο εικόνων</a:t>
            </a:r>
            <a:r>
              <a:rPr lang="el-GR" sz="3600" dirty="0"/>
              <a:t>, αλλά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«</a:t>
            </a:r>
            <a:r>
              <a:rPr lang="el-GR" sz="3600" b="1" dirty="0"/>
              <a:t>μια κοινωνική σχέση ατόμων μεσολαβημένη από εικόνες</a:t>
            </a:r>
            <a:r>
              <a:rPr lang="el-GR" sz="3600" dirty="0"/>
              <a:t>»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Αυτές μάλιστα οι εικόνες </a:t>
            </a:r>
          </a:p>
          <a:p>
            <a:r>
              <a:rPr lang="el-GR" dirty="0"/>
              <a:t>κατά τη διαδικασία της πρόσληψής τους, </a:t>
            </a:r>
          </a:p>
          <a:p>
            <a:r>
              <a:rPr lang="el-GR" dirty="0"/>
              <a:t>με τις διαδικασίες της </a:t>
            </a:r>
            <a:r>
              <a:rPr lang="el-GR" b="1" dirty="0"/>
              <a:t>μεσοποιημένης επικοινωνίας </a:t>
            </a:r>
            <a:r>
              <a:rPr lang="el-GR" dirty="0"/>
              <a:t>, από τα άτομα, </a:t>
            </a:r>
          </a:p>
          <a:p>
            <a:r>
              <a:rPr lang="el-GR" dirty="0"/>
              <a:t>εν προκειμένω τους </a:t>
            </a:r>
            <a:r>
              <a:rPr lang="el-GR" b="1" dirty="0"/>
              <a:t>τήλε-θεατές</a:t>
            </a:r>
            <a:r>
              <a:rPr lang="el-GR" dirty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4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80585"/>
            <a:ext cx="5181600" cy="5396378"/>
          </a:xfrm>
        </p:spPr>
        <p:txBody>
          <a:bodyPr>
            <a:normAutofit/>
          </a:bodyPr>
          <a:lstStyle/>
          <a:p>
            <a:r>
              <a:rPr lang="el-GR" dirty="0"/>
              <a:t>εντάσσονται στον κύκλο </a:t>
            </a:r>
            <a:br>
              <a:rPr lang="el-GR" dirty="0"/>
            </a:br>
            <a:r>
              <a:rPr lang="el-GR" dirty="0"/>
              <a:t>των παραγόμενων σημασιών </a:t>
            </a:r>
          </a:p>
          <a:p>
            <a:r>
              <a:rPr lang="el-GR" dirty="0"/>
              <a:t>και </a:t>
            </a:r>
            <a:r>
              <a:rPr lang="el-GR" b="1" dirty="0"/>
              <a:t>νοημάτων</a:t>
            </a:r>
            <a:r>
              <a:rPr lang="el-GR" dirty="0"/>
              <a:t>, </a:t>
            </a:r>
          </a:p>
          <a:p>
            <a:r>
              <a:rPr lang="el-GR" dirty="0"/>
              <a:t>τα οποία εμπεριέχονται στα </a:t>
            </a:r>
            <a:r>
              <a:rPr lang="el-GR" b="1" dirty="0"/>
              <a:t>κείμενα της ίδιας της εικόνας </a:t>
            </a:r>
          </a:p>
          <a:p>
            <a:r>
              <a:rPr lang="el-GR" dirty="0"/>
              <a:t>και στη συνέχεια τα εσωτερικεύουν,</a:t>
            </a:r>
          </a:p>
          <a:p>
            <a:r>
              <a:rPr lang="el-GR" dirty="0"/>
              <a:t>ώστε «</a:t>
            </a:r>
            <a:r>
              <a:rPr lang="el-GR" b="1" dirty="0"/>
              <a:t>μέσα από τις πολύτροπες και απειράριθμες πράξεις πρόσληψης και διαπραγμάτευσης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80585"/>
            <a:ext cx="5181600" cy="539637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b="1" dirty="0"/>
              <a:t>των νοημάτων στην καθημερινή τους ζωή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να εξατομικεύουν αυτές τις σημασίες και τα νοήματα</a:t>
            </a:r>
            <a:r>
              <a:rPr lang="el-GR" dirty="0"/>
              <a:t>». (Πλειός, Ν.,2001: 297).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3131"/>
            <a:ext cx="4432609" cy="26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79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Ένα χαρακτηριστικό παράδειγμα αποτελεί ο τρόπος που παρουσιάστηκε από τα </a:t>
            </a:r>
            <a:r>
              <a:rPr lang="el-GR" sz="2800" b="1" dirty="0"/>
              <a:t>ελληνικά m</a:t>
            </a:r>
            <a:r>
              <a:rPr lang="en-US" sz="2800" b="1" dirty="0"/>
              <a:t>edia </a:t>
            </a:r>
            <a:r>
              <a:rPr lang="el-GR" sz="2800" dirty="0"/>
              <a:t>η </a:t>
            </a:r>
            <a:r>
              <a:rPr lang="el-GR" sz="2800" b="1" dirty="0"/>
              <a:t>μεταναστατευτική κρίση</a:t>
            </a:r>
            <a:r>
              <a:rPr lang="el-GR" sz="2800" dirty="0"/>
              <a:t>.</a:t>
            </a:r>
            <a:br>
              <a:rPr lang="en-GB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ελληνικά </a:t>
            </a:r>
            <a:r>
              <a:rPr lang="el-GR" b="1" dirty="0"/>
              <a:t>Μέσα Επικοινωνίας</a:t>
            </a:r>
            <a:r>
              <a:rPr lang="el-GR" dirty="0"/>
              <a:t>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επιδόθηκαν σε ένα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Επικοινωνιακό μπαράζ δημοσιότητας </a:t>
            </a:r>
          </a:p>
          <a:p>
            <a:pPr marL="0" indent="0">
              <a:buNone/>
            </a:pPr>
            <a:r>
              <a:rPr lang="el-GR" u="sng" dirty="0"/>
              <a:t>εστιάζοντας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στην αναπαραγωγή του κινδύνου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από την </a:t>
            </a:r>
            <a:r>
              <a:rPr lang="el-GR" b="1" dirty="0"/>
              <a:t>ανεξέλεγκτη είσοδο και κυκλοφορία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Αθήνα, όσο </a:t>
            </a:r>
          </a:p>
          <a:p>
            <a:r>
              <a:rPr lang="el-GR" sz="3200" dirty="0"/>
              <a:t>και στην Περιφέρεια </a:t>
            </a:r>
          </a:p>
          <a:p>
            <a:pPr marL="0" indent="0">
              <a:buNone/>
            </a:pPr>
            <a:r>
              <a:rPr lang="el-GR" sz="3200" dirty="0"/>
              <a:t>   </a:t>
            </a:r>
            <a:r>
              <a:rPr lang="el-GR" sz="3200" b="1" dirty="0"/>
              <a:t>των χιλιάδων μεταναστών</a:t>
            </a:r>
            <a:r>
              <a:rPr lang="el-GR" sz="3200" dirty="0"/>
              <a:t>, </a:t>
            </a:r>
          </a:p>
          <a:p>
            <a:r>
              <a:rPr lang="el-GR" sz="3200" dirty="0"/>
              <a:t>ως απότοκο της Κρίσης </a:t>
            </a:r>
          </a:p>
          <a:p>
            <a:r>
              <a:rPr lang="el-GR" sz="3200" dirty="0"/>
              <a:t>στη Συρία </a:t>
            </a:r>
          </a:p>
          <a:p>
            <a:r>
              <a:rPr lang="el-GR" sz="3200" dirty="0"/>
              <a:t>και της εργαλειοποίησής τους</a:t>
            </a:r>
          </a:p>
          <a:p>
            <a:r>
              <a:rPr lang="el-GR" sz="3200" dirty="0"/>
              <a:t>από ποικιλώνυμες εστίες</a:t>
            </a:r>
            <a:r>
              <a:rPr lang="el-GR" dirty="0"/>
              <a:t>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3" y="324556"/>
            <a:ext cx="9144000" cy="632177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br>
              <a:rPr lang="en-GB" sz="2800" dirty="0"/>
            </a:br>
            <a:r>
              <a:rPr lang="el-GR" sz="2800" b="1" dirty="0"/>
              <a:t> </a:t>
            </a:r>
            <a:r>
              <a:rPr lang="el-GR" sz="3200" b="1" dirty="0"/>
              <a:t>Κοινή Γνώμη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5776"/>
            <a:ext cx="9144000" cy="36520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4" y="1095022"/>
            <a:ext cx="9945510" cy="48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Εικόνα από την Ομόνοια στην Αθήνα-</a:t>
            </a:r>
            <a:br>
              <a:rPr lang="el-GR" b="1" dirty="0"/>
            </a:br>
            <a:r>
              <a:rPr lang="el-GR" b="1" dirty="0"/>
              <a:t>Δελτίο Ειδήσεων </a:t>
            </a:r>
            <a:r>
              <a:rPr lang="en-US" b="1" dirty="0"/>
              <a:t>Mega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80" y="1825625"/>
            <a:ext cx="8872840" cy="3984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51463" y="5944722"/>
            <a:ext cx="734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Mega</a:t>
            </a:r>
            <a:r>
              <a:rPr lang="el-GR" b="1" dirty="0"/>
              <a:t>-Τίτλοι ειδήσεων-14.04.15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92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477520"/>
            <a:ext cx="5181600" cy="5699443"/>
          </a:xfrm>
        </p:spPr>
        <p:txBody>
          <a:bodyPr>
            <a:normAutofit fontScale="92500"/>
          </a:bodyPr>
          <a:lstStyle/>
          <a:p>
            <a:r>
              <a:rPr lang="el-GR" dirty="0"/>
              <a:t>Η </a:t>
            </a:r>
            <a:r>
              <a:rPr lang="el-GR" b="1" dirty="0"/>
              <a:t>κονστρουξιονιστική</a:t>
            </a:r>
            <a:r>
              <a:rPr lang="el-GR" dirty="0"/>
              <a:t> (</a:t>
            </a:r>
            <a:r>
              <a:rPr lang="en-US" dirty="0"/>
              <a:t>constructivism</a:t>
            </a:r>
            <a:r>
              <a:rPr lang="el-GR" dirty="0"/>
              <a:t>) θεώρηση της </a:t>
            </a:r>
            <a:r>
              <a:rPr lang="el-GR" b="1" dirty="0"/>
              <a:t>επικοινωνίας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και της πολιτικής επικοινωνίας</a:t>
            </a:r>
            <a:r>
              <a:rPr lang="en-US" dirty="0"/>
              <a:t>)</a:t>
            </a:r>
            <a:r>
              <a:rPr lang="el-GR" dirty="0"/>
              <a:t> ισχυρίζεται ότι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πολιτική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επικοινωνιακή πραγματικότητα </a:t>
            </a:r>
            <a:r>
              <a:rPr lang="el-GR" b="1" u="sng" dirty="0"/>
              <a:t>κατασκευάζεται από το νόημα </a:t>
            </a:r>
            <a:endParaRPr lang="en-US" b="1" u="sng" dirty="0"/>
          </a:p>
          <a:p>
            <a:pPr>
              <a:buFont typeface="Wingdings" charset="2"/>
              <a:buChar char="Ø"/>
            </a:pPr>
            <a:r>
              <a:rPr lang="el-GR" dirty="0"/>
              <a:t>και το </a:t>
            </a:r>
            <a:r>
              <a:rPr lang="el-GR" b="1" dirty="0"/>
              <a:t>λόγο</a:t>
            </a:r>
            <a:r>
              <a:rPr lang="el-GR" dirty="0"/>
              <a:t>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που συνιστούν </a:t>
            </a:r>
            <a:r>
              <a:rPr lang="el-GR" b="1" dirty="0"/>
              <a:t>αποτέλεσμα 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l-GR" dirty="0"/>
              <a:t>μιας </a:t>
            </a:r>
            <a:r>
              <a:rPr lang="el-GR" b="1" dirty="0"/>
              <a:t>διαντιδραστικής ενέργειας</a:t>
            </a:r>
            <a:r>
              <a:rPr lang="el-GR" dirty="0"/>
              <a:t>,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που πραγματοποιείται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μέσα </a:t>
            </a:r>
            <a:r>
              <a:rPr lang="el-GR" b="1" dirty="0"/>
              <a:t>στο χώρο </a:t>
            </a:r>
            <a:r>
              <a:rPr lang="el-GR" dirty="0"/>
              <a:t>και το </a:t>
            </a:r>
            <a:r>
              <a:rPr lang="el-GR" b="1" dirty="0"/>
              <a:t>χρόνο</a:t>
            </a:r>
            <a:r>
              <a:rPr lang="en-GB" dirty="0"/>
              <a:t> </a:t>
            </a:r>
            <a:r>
              <a:rPr lang="el-GR" dirty="0"/>
              <a:t>(Ψύλλα, 2003:71)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812800"/>
            <a:ext cx="4612640" cy="4592320"/>
          </a:xfrm>
        </p:spPr>
      </p:pic>
    </p:spTree>
    <p:extLst>
      <p:ext uri="{BB962C8B-B14F-4D97-AF65-F5344CB8AC3E}">
        <p14:creationId xmlns:p14="http://schemas.microsoft.com/office/powerpoint/2010/main" val="194238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21360"/>
            <a:ext cx="5181600" cy="5455603"/>
          </a:xfrm>
        </p:spPr>
        <p:txBody>
          <a:bodyPr>
            <a:normAutofit fontScale="92500"/>
          </a:bodyPr>
          <a:lstStyle/>
          <a:p>
            <a:r>
              <a:rPr lang="el-GR" dirty="0"/>
              <a:t>Ο Ν. </a:t>
            </a:r>
            <a:r>
              <a:rPr lang="el-GR" b="1" dirty="0"/>
              <a:t>Δεμερτζής</a:t>
            </a:r>
            <a:r>
              <a:rPr lang="el-GR" dirty="0"/>
              <a:t> (2002:136-143) για την κατασκευή της κοινωνικής και πολιτικής πραγματικότητας υποστηρίζει ότι: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 κοινωνικός κονστρουξιονισμός είναι μία προσέγγιση «…</a:t>
            </a:r>
            <a:r>
              <a:rPr lang="el-GR" b="1" i="1" dirty="0"/>
              <a:t>σύμφωνα με την οποία </a:t>
            </a:r>
          </a:p>
          <a:p>
            <a:pPr>
              <a:buFont typeface="Wingdings" charset="2"/>
              <a:buChar char="Ø"/>
            </a:pPr>
            <a:r>
              <a:rPr lang="el-GR" b="1" i="1" dirty="0"/>
              <a:t>η κοινωνική και πολιτική πραγματικότητα</a:t>
            </a:r>
          </a:p>
          <a:p>
            <a:pPr>
              <a:buFont typeface="Wingdings" charset="2"/>
              <a:buChar char="Ø"/>
            </a:pPr>
            <a:r>
              <a:rPr lang="el-GR" b="1" i="1" dirty="0"/>
              <a:t>διαμεσολαβείται από το λόγο</a:t>
            </a:r>
          </a:p>
          <a:p>
            <a:pPr>
              <a:buFont typeface="Wingdings" charset="2"/>
              <a:buChar char="Ø"/>
            </a:pPr>
            <a:r>
              <a:rPr lang="el-GR" b="1" i="1" dirty="0"/>
              <a:t> και είναι προϊόν ιστορικής κατασκευής</a:t>
            </a:r>
            <a:r>
              <a:rPr lang="el-GR" dirty="0"/>
              <a:t>»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21360"/>
            <a:ext cx="5181600" cy="5455603"/>
          </a:xfrm>
        </p:spPr>
        <p:txBody>
          <a:bodyPr>
            <a:normAutofit fontScale="92500"/>
          </a:bodyPr>
          <a:lstStyle/>
          <a:p>
            <a:r>
              <a:rPr lang="el-GR" dirty="0"/>
              <a:t>Ο </a:t>
            </a:r>
            <a:r>
              <a:rPr lang="en-US" b="1" dirty="0"/>
              <a:t>Williams</a:t>
            </a:r>
            <a:r>
              <a:rPr lang="el-GR" dirty="0"/>
              <a:t> (1981) αλλά και οι θεωρητικοί των μαζικών επικοινωνιών, αποδίδουν στον όρο </a:t>
            </a:r>
          </a:p>
          <a:p>
            <a:r>
              <a:rPr lang="el-GR" b="1" dirty="0"/>
              <a:t>κουλτούρα</a:t>
            </a:r>
            <a:r>
              <a:rPr lang="el-GR" dirty="0"/>
              <a:t> κεντρική θέση στις αναλύσεις τους και την αντιλαμβάνονται </a:t>
            </a:r>
          </a:p>
          <a:p>
            <a:r>
              <a:rPr lang="el-GR" dirty="0"/>
              <a:t>ως ένα σύστημα </a:t>
            </a:r>
          </a:p>
          <a:p>
            <a:r>
              <a:rPr lang="el-GR" dirty="0"/>
              <a:t>«</a:t>
            </a:r>
            <a:r>
              <a:rPr lang="el-GR" b="1" i="1" dirty="0"/>
              <a:t>νοημάτων μέσω του οποίου αναγκαστικά </a:t>
            </a:r>
          </a:p>
          <a:p>
            <a:r>
              <a:rPr lang="el-GR" b="1" i="1" dirty="0"/>
              <a:t>αλλά όχι αποκλειστικά, </a:t>
            </a:r>
          </a:p>
          <a:p>
            <a:r>
              <a:rPr lang="el-GR" b="1" i="1" dirty="0"/>
              <a:t>η κοινωνική τάξη πραγμάτων γνωστοποιείται, αναπαράγεται και βιώνεται</a:t>
            </a:r>
            <a:r>
              <a:rPr lang="el-GR" dirty="0"/>
              <a:t>».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7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41680"/>
            <a:ext cx="5181600" cy="54352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Σύμφωνα με την </a:t>
            </a:r>
            <a:r>
              <a:rPr lang="en-US" b="1" dirty="0"/>
              <a:t>Cameron</a:t>
            </a:r>
            <a:r>
              <a:rPr lang="el-GR" dirty="0"/>
              <a:t> (1988:88) διακρίνονται </a:t>
            </a:r>
          </a:p>
          <a:p>
            <a:r>
              <a:rPr lang="el-GR" b="1" dirty="0"/>
              <a:t>τρεις τρόποι </a:t>
            </a:r>
            <a:r>
              <a:rPr lang="el-GR" dirty="0"/>
              <a:t>με τους οποίους το νόημα μπορεί να εξυπηρετήσει τη διατήρηση της </a:t>
            </a:r>
            <a:r>
              <a:rPr lang="el-GR" b="1" dirty="0"/>
              <a:t>εξουσίας</a:t>
            </a:r>
            <a:r>
              <a:rPr lang="el-GR" dirty="0"/>
              <a:t>: </a:t>
            </a:r>
          </a:p>
          <a:p>
            <a:pPr lvl="0">
              <a:lnSpc>
                <a:spcPct val="110000"/>
              </a:lnSpc>
              <a:buFont typeface="Wingdings" charset="2"/>
              <a:buChar char="Ø"/>
            </a:pPr>
            <a:r>
              <a:rPr lang="el-GR" sz="3000" dirty="0"/>
              <a:t>Με την </a:t>
            </a:r>
            <a:r>
              <a:rPr lang="el-GR" sz="3000" b="1" dirty="0"/>
              <a:t>αναπαράσταση της (α) πραγματικότητας </a:t>
            </a:r>
            <a:r>
              <a:rPr lang="el-GR" sz="3000" dirty="0"/>
              <a:t>με τέτοιο τρόπο που να νομιμοποιούνται </a:t>
            </a:r>
            <a:r>
              <a:rPr lang="el-GR" sz="3000" b="1" dirty="0"/>
              <a:t>ασύμμετρες σχέσεις</a:t>
            </a:r>
            <a:r>
              <a:rPr lang="el-GR" sz="3000" dirty="0"/>
              <a:t>, </a:t>
            </a:r>
          </a:p>
          <a:p>
            <a:pPr lvl="0">
              <a:lnSpc>
                <a:spcPct val="110000"/>
              </a:lnSpc>
              <a:buFont typeface="Wingdings" charset="2"/>
              <a:buChar char="Ø"/>
            </a:pPr>
            <a:r>
              <a:rPr lang="el-GR" sz="3000" dirty="0"/>
              <a:t>εμφανίζοντας, την </a:t>
            </a:r>
            <a:r>
              <a:rPr lang="el-GR" sz="3000" b="1" dirty="0"/>
              <a:t>κυριαρχία ως δικαιολογημένη</a:t>
            </a:r>
            <a:r>
              <a:rPr lang="el-GR" sz="3000" dirty="0"/>
              <a:t> και που έχει </a:t>
            </a:r>
            <a:r>
              <a:rPr lang="el-GR" sz="3000" b="1" dirty="0"/>
              <a:t>κατακτήσει την καθολική εγκυρότητα και νομιμότητα</a:t>
            </a:r>
            <a:r>
              <a:rPr lang="el-GR" sz="3000" dirty="0"/>
              <a:t>. </a:t>
            </a:r>
            <a:endParaRPr lang="en-GB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 </a:t>
            </a:r>
            <a:endParaRPr lang="en-GB" dirty="0"/>
          </a:p>
          <a:p>
            <a:pPr>
              <a:buFont typeface="Wingdings" charset="2"/>
              <a:buChar char="Ø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41680"/>
            <a:ext cx="5181600" cy="543528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charset="2"/>
              <a:buChar char="Ø"/>
            </a:pPr>
            <a:r>
              <a:rPr lang="el-GR" dirty="0"/>
              <a:t>Με την </a:t>
            </a:r>
            <a:r>
              <a:rPr lang="el-GR" b="1" dirty="0"/>
              <a:t>απόκρυψη του γεγονότος (β) της κυριαρχίας </a:t>
            </a:r>
            <a:r>
              <a:rPr lang="el-GR" dirty="0"/>
              <a:t>συσκοτίζοντας τον πραγματικό της χαρακτήρα</a:t>
            </a:r>
          </a:p>
          <a:p>
            <a:pPr lvl="0">
              <a:buFont typeface="Wingdings" charset="2"/>
              <a:buChar char="Ø"/>
            </a:pPr>
            <a:r>
              <a:rPr lang="el-GR" dirty="0"/>
              <a:t>Με το να μπορεί να πραγματώσει την κυριαρχία παρουσιάζοντας σαν αιώνιο και φυσικό (</a:t>
            </a:r>
            <a:r>
              <a:rPr lang="el-GR" b="1" dirty="0"/>
              <a:t>γ</a:t>
            </a:r>
            <a:r>
              <a:rPr lang="el-GR" dirty="0"/>
              <a:t>)</a:t>
            </a:r>
          </a:p>
          <a:p>
            <a:pPr lvl="0">
              <a:buFont typeface="Wingdings" charset="2"/>
              <a:buChar char="Ø"/>
            </a:pPr>
            <a:r>
              <a:rPr lang="el-GR" dirty="0"/>
              <a:t>ό, τι στην πραγματικότητα είναι </a:t>
            </a:r>
            <a:r>
              <a:rPr lang="el-GR" b="1" dirty="0"/>
              <a:t>ιστορικό</a:t>
            </a:r>
            <a:r>
              <a:rPr lang="el-GR" dirty="0"/>
              <a:t>, </a:t>
            </a:r>
            <a:r>
              <a:rPr lang="el-GR" b="1" dirty="0"/>
              <a:t>μεταβατικό</a:t>
            </a:r>
            <a:r>
              <a:rPr lang="el-GR" dirty="0"/>
              <a:t> και </a:t>
            </a:r>
            <a:r>
              <a:rPr lang="el-GR" b="1" dirty="0"/>
              <a:t>πολιτισμικά καθορισμένο</a:t>
            </a:r>
            <a:r>
              <a:rPr lang="el-GR" dirty="0"/>
              <a:t>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3586480"/>
            <a:ext cx="4572000" cy="24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6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9120"/>
            <a:ext cx="5181600" cy="5597843"/>
          </a:xfrm>
        </p:spPr>
        <p:txBody>
          <a:bodyPr>
            <a:normAutofit fontScale="92500"/>
          </a:bodyPr>
          <a:lstStyle/>
          <a:p>
            <a:r>
              <a:rPr lang="el-GR" dirty="0"/>
              <a:t>Ο Γ. </a:t>
            </a:r>
            <a:r>
              <a:rPr lang="el-GR" b="1" dirty="0"/>
              <a:t>Βέλτσος</a:t>
            </a:r>
            <a:r>
              <a:rPr lang="el-GR" dirty="0"/>
              <a:t> (1998:48) υποστηρίζει ότι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μέσα «από τις ‘</a:t>
            </a:r>
            <a:r>
              <a:rPr lang="el-GR" b="1" u="sng" dirty="0"/>
              <a:t>άυλες</a:t>
            </a:r>
            <a:r>
              <a:rPr lang="el-GR" dirty="0"/>
              <a:t>’* πλέον ταξικές συγκρούσεις…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κατασκευάζεται η πραγματικότητα </a:t>
            </a:r>
            <a:r>
              <a:rPr lang="el-GR" dirty="0"/>
              <a:t>των πολιτικών επιλογών και του πολιτικού αγώνα,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σήμερα με τη μορφή της ‘</a:t>
            </a:r>
            <a:r>
              <a:rPr lang="el-GR" b="1" i="1" dirty="0"/>
              <a:t>εξηγητικής αρχής</a:t>
            </a:r>
            <a:r>
              <a:rPr lang="el-GR" dirty="0"/>
              <a:t>’ του </a:t>
            </a:r>
            <a:r>
              <a:rPr lang="el-GR" b="1" dirty="0"/>
              <a:t>μηδενισμού</a:t>
            </a:r>
            <a:r>
              <a:rPr lang="el-GR" dirty="0"/>
              <a:t>».</a:t>
            </a:r>
            <a:r>
              <a:rPr lang="en-GB" dirty="0"/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*</a:t>
            </a:r>
            <a:r>
              <a:rPr lang="el-GR" sz="1900" dirty="0"/>
              <a:t>Δηλαδή από τις δυναμικές κινητοποιήσεις του παρελθόντος, οι κοινωνικές διεκδικήσεις έχουν μεταφερθεί στα Μέσα Επικοινωνίας</a:t>
            </a:r>
            <a:endParaRPr lang="en-US" sz="19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49680"/>
            <a:ext cx="5389880" cy="4307840"/>
          </a:xfrm>
        </p:spPr>
      </p:pic>
    </p:spTree>
    <p:extLst>
      <p:ext uri="{BB962C8B-B14F-4D97-AF65-F5344CB8AC3E}">
        <p14:creationId xmlns:p14="http://schemas.microsoft.com/office/powerpoint/2010/main" val="1443555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83920"/>
            <a:ext cx="5181600" cy="5293043"/>
          </a:xfrm>
        </p:spPr>
        <p:txBody>
          <a:bodyPr>
            <a:normAutofit/>
          </a:bodyPr>
          <a:lstStyle/>
          <a:p>
            <a:r>
              <a:rPr lang="el-GR" dirty="0"/>
              <a:t>Στη διαδικασία της </a:t>
            </a:r>
            <a:r>
              <a:rPr lang="el-GR" b="1" dirty="0"/>
              <a:t>κατασκευής της επικοινωνιακής</a:t>
            </a:r>
            <a:r>
              <a:rPr lang="el-GR" dirty="0"/>
              <a:t> και </a:t>
            </a:r>
            <a:r>
              <a:rPr lang="el-GR" b="1" dirty="0"/>
              <a:t>πολιτικής πραγματικότητας</a:t>
            </a:r>
          </a:p>
          <a:p>
            <a:r>
              <a:rPr lang="el-GR" dirty="0"/>
              <a:t>σημαντικό ρόλο παίζει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κατασκευή της ταυτότητας</a:t>
            </a:r>
            <a:r>
              <a:rPr lang="en-GB" b="1" dirty="0"/>
              <a:t> </a:t>
            </a:r>
            <a:r>
              <a:rPr lang="el-GR" b="1" dirty="0"/>
              <a:t>(πολιτικής, κοινωνικής, οικονομικής....).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 </a:t>
            </a:r>
            <a:r>
              <a:rPr lang="en-US" dirty="0"/>
              <a:t>J</a:t>
            </a:r>
            <a:r>
              <a:rPr lang="el-GR" dirty="0"/>
              <a:t>. </a:t>
            </a:r>
            <a:r>
              <a:rPr lang="en-US" b="1" dirty="0"/>
              <a:t>Fiske</a:t>
            </a:r>
            <a:r>
              <a:rPr lang="en-US" dirty="0"/>
              <a:t> </a:t>
            </a:r>
            <a:r>
              <a:rPr lang="el-GR" dirty="0"/>
              <a:t>(1998:61)</a:t>
            </a:r>
          </a:p>
          <a:p>
            <a:pPr>
              <a:buFont typeface="Wingdings" charset="2"/>
              <a:buChar char="Ø"/>
            </a:pPr>
            <a:r>
              <a:rPr lang="el-GR" dirty="0"/>
              <a:t>θεωρεί ότι η πολιτική ‘’κατασκευής’’ ταυτοτήτων…έχει </a:t>
            </a:r>
            <a:r>
              <a:rPr lang="el-GR" b="1" dirty="0"/>
              <a:t>βαθύ κοινωνικό και πολιτικό χαρακτήρα</a:t>
            </a:r>
            <a:r>
              <a:rPr lang="el-GR" dirty="0"/>
              <a:t>.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83920"/>
            <a:ext cx="5181600" cy="52930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Μία ταυτότητα σχηματίζεται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στην τομή του ατομικού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του κοινωνικού.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Κατέχει κεντρικό ρόλο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διαμόρφωση συμμαχιών μεταξύ 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</a:t>
            </a:r>
            <a:r>
              <a:rPr lang="el-GR" b="1" u="sng" dirty="0"/>
              <a:t>αυτών που είναι </a:t>
            </a:r>
            <a:r>
              <a:rPr lang="el-GR" b="1" dirty="0"/>
              <a:t>σαν και μας</a:t>
            </a:r>
            <a:r>
              <a:rPr lang="el-GR" dirty="0"/>
              <a:t>»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στον προσδιορισμό της διαφοράς απ’ «</a:t>
            </a:r>
            <a:r>
              <a:rPr lang="el-GR" b="1" u="sng" dirty="0"/>
              <a:t>αυτούς που δεν είναι </a:t>
            </a:r>
            <a:r>
              <a:rPr lang="el-GR" b="1" dirty="0"/>
              <a:t>σαν και μας</a:t>
            </a:r>
            <a:r>
              <a:rPr lang="el-GR" dirty="0"/>
              <a:t>».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004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02640"/>
            <a:ext cx="5181600" cy="537432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l-GR" dirty="0"/>
              <a:t>Η </a:t>
            </a:r>
            <a:r>
              <a:rPr lang="el-GR" b="1" dirty="0"/>
              <a:t>διαδικασία</a:t>
            </a:r>
            <a:r>
              <a:rPr lang="el-GR" dirty="0"/>
              <a:t> μάλιστα </a:t>
            </a:r>
            <a:r>
              <a:rPr lang="el-GR" b="1" dirty="0"/>
              <a:t>κατασκευής της ταυτότητας</a:t>
            </a:r>
            <a:r>
              <a:rPr lang="el-GR" dirty="0"/>
              <a:t>, γίνεται, ώστε: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να τεθεί υπό έλεγχο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τόσο η ίδια η ταυτότητα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όσο και οι διαδικασίες δημιουργίας της</a:t>
            </a:r>
            <a:r>
              <a:rPr lang="el-GR" dirty="0"/>
              <a:t>.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Το </a:t>
            </a:r>
            <a:r>
              <a:rPr lang="el-GR" b="1" dirty="0"/>
              <a:t>διακυβευόμενο</a:t>
            </a:r>
            <a:r>
              <a:rPr lang="el-GR" dirty="0"/>
              <a:t> λοιπόν, δεν είναι απλώς </a:t>
            </a:r>
            <a:r>
              <a:rPr lang="el-GR" b="1" dirty="0"/>
              <a:t>τί είδους ταυτότητα </a:t>
            </a:r>
            <a:r>
              <a:rPr lang="el-GR" dirty="0"/>
              <a:t>κατασκευάζεται,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</a:t>
            </a:r>
            <a:r>
              <a:rPr lang="el-GR" b="1" dirty="0"/>
              <a:t>ποιος την ελέγχει</a:t>
            </a:r>
            <a:r>
              <a:rPr lang="el-GR" dirty="0"/>
              <a:t>....</a:t>
            </a:r>
            <a:r>
              <a:rPr lang="en-GB" dirty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41120"/>
            <a:ext cx="5181600" cy="4114800"/>
          </a:xfrm>
        </p:spPr>
      </p:pic>
    </p:spTree>
    <p:extLst>
      <p:ext uri="{BB962C8B-B14F-4D97-AF65-F5344CB8AC3E}">
        <p14:creationId xmlns:p14="http://schemas.microsoft.com/office/powerpoint/2010/main" val="663002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60400"/>
            <a:ext cx="5181600" cy="5516563"/>
          </a:xfrm>
        </p:spPr>
        <p:txBody>
          <a:bodyPr>
            <a:noAutofit/>
          </a:bodyPr>
          <a:lstStyle/>
          <a:p>
            <a:r>
              <a:rPr lang="el-GR" sz="3200" dirty="0"/>
              <a:t>Οι </a:t>
            </a:r>
            <a:r>
              <a:rPr lang="el-GR" sz="3200" b="1" dirty="0"/>
              <a:t>δομές, </a:t>
            </a:r>
            <a:r>
              <a:rPr lang="el-GR" sz="3200" dirty="0"/>
              <a:t>επίσης,</a:t>
            </a:r>
            <a:r>
              <a:rPr lang="el-GR" sz="3200" b="1" dirty="0"/>
              <a:t> </a:t>
            </a:r>
            <a:r>
              <a:rPr lang="el-GR" sz="3200" dirty="0"/>
              <a:t>είναι καθοριστικές των εξελίξεων αλλά: </a:t>
            </a:r>
          </a:p>
          <a:p>
            <a:r>
              <a:rPr lang="el-GR" sz="3200" dirty="0"/>
              <a:t>τα </a:t>
            </a:r>
            <a:r>
              <a:rPr lang="el-GR" sz="3200" b="1" dirty="0"/>
              <a:t>δρώντα πρόσωπα-υποκείμενα </a:t>
            </a:r>
          </a:p>
          <a:p>
            <a:r>
              <a:rPr lang="el-GR" sz="3200" dirty="0"/>
              <a:t>έχουν σημαντική ευχέρεια δράσης.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Καθορίζουν ως ένα βαθμό τις εξελίξεις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με τις πολιτικές τους επιλογές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60400"/>
            <a:ext cx="5181600" cy="55165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dirty="0"/>
              <a:t>τις ιδεολογικές τοποθετήσεις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και προτιμήσεις </a:t>
            </a:r>
          </a:p>
          <a:p>
            <a:r>
              <a:rPr lang="el-GR" dirty="0"/>
              <a:t>μέσα στα πλαίσια που επιτρέπουν </a:t>
            </a:r>
          </a:p>
          <a:p>
            <a:r>
              <a:rPr lang="el-GR" dirty="0"/>
              <a:t>οι περιορισμοί των πολιτικοοικονομικών δομών (</a:t>
            </a:r>
            <a:r>
              <a:rPr lang="en-US" dirty="0"/>
              <a:t>Murdock</a:t>
            </a:r>
            <a:r>
              <a:rPr lang="el-GR" dirty="0"/>
              <a:t>, 1982</a:t>
            </a:r>
            <a:r>
              <a:rPr lang="en-GB" dirty="0"/>
              <a:t> </a:t>
            </a:r>
            <a:r>
              <a:rPr lang="el-GR" dirty="0"/>
              <a:t>&amp; Καϊτατζή-</a:t>
            </a:r>
            <a:r>
              <a:rPr lang="en-US" dirty="0"/>
              <a:t>Whitlock</a:t>
            </a:r>
            <a:r>
              <a:rPr lang="el-GR" dirty="0"/>
              <a:t>, στο: Ρ. Παναγιωτοπούλου, 1998:164-167).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8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70560"/>
            <a:ext cx="5181600" cy="5506403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l-GR" dirty="0"/>
              <a:t>Οι </a:t>
            </a:r>
            <a:r>
              <a:rPr lang="el-GR" b="1" dirty="0"/>
              <a:t>Πολίτες</a:t>
            </a:r>
            <a:r>
              <a:rPr lang="el-GR" dirty="0"/>
              <a:t>, λοιπόν,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το </a:t>
            </a:r>
            <a:r>
              <a:rPr lang="el-GR" b="1" dirty="0"/>
              <a:t>Κράτος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η </a:t>
            </a:r>
            <a:r>
              <a:rPr lang="el-GR" b="1" dirty="0"/>
              <a:t>Οικονομία της Αγοράς</a:t>
            </a:r>
            <a:r>
              <a:rPr lang="el-GR" dirty="0"/>
              <a:t>, </a:t>
            </a:r>
          </a:p>
          <a:p>
            <a:r>
              <a:rPr lang="el-GR" dirty="0"/>
              <a:t>όπως έχουν διαμορφωθεί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τόσο από την εξέλιξη της δημόσιας σφαίρας,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όσο και από τον μετασχηματισμό των δημοκρατικών θεσμών και της δημοκρατίας, </a:t>
            </a:r>
          </a:p>
          <a:p>
            <a:pPr>
              <a:buFont typeface="Wingdings" charset="2"/>
              <a:buChar char="v"/>
            </a:pPr>
            <a:r>
              <a:rPr lang="el-GR" dirty="0"/>
              <a:t>συνιστούν το </a:t>
            </a:r>
            <a:r>
              <a:rPr lang="el-GR" b="1" dirty="0"/>
              <a:t>βασικό τρίπτυχο </a:t>
            </a:r>
            <a:r>
              <a:rPr lang="el-GR" dirty="0"/>
              <a:t>μέσα και γύρω από το οποίο </a:t>
            </a:r>
            <a:r>
              <a:rPr lang="el-GR" b="1" dirty="0"/>
              <a:t>εκδηλώνεται η επικοινωνία</a:t>
            </a:r>
            <a:r>
              <a:rPr lang="el-GR" dirty="0"/>
              <a:t>. </a:t>
            </a:r>
            <a:r>
              <a:rPr lang="en-US" dirty="0"/>
              <a:t>(Καϊτατζή-Whitlock, όπ.π.).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0055896"/>
              </p:ext>
            </p:extLst>
          </p:nvPr>
        </p:nvGraphicFramePr>
        <p:xfrm>
          <a:off x="6172200" y="893763"/>
          <a:ext cx="51816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39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767644"/>
            <a:ext cx="5181600" cy="5409319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Στα πλαίσια των </a:t>
            </a:r>
            <a:r>
              <a:rPr lang="el-GR" sz="3200" b="1" dirty="0"/>
              <a:t>αυταρχικών δομών </a:t>
            </a:r>
            <a:r>
              <a:rPr lang="el-GR" sz="3200" dirty="0"/>
              <a:t>του απολυταρχικού Κράτους του 18ου αιώνα  και των αρχών του 19ου αιώνα, (Ψύλλα Μ., 2003:102)</a:t>
            </a:r>
            <a:r>
              <a:rPr lang="en-GB" sz="3200" dirty="0">
                <a:effectLst/>
              </a:rPr>
              <a:t> </a:t>
            </a:r>
            <a:endParaRPr lang="el-GR" sz="3200" dirty="0">
              <a:effectLst/>
            </a:endParaRPr>
          </a:p>
          <a:p>
            <a:r>
              <a:rPr lang="el-GR" sz="3200" dirty="0"/>
              <a:t>θεωρήθηκε ότι η ουσιαστική</a:t>
            </a:r>
          </a:p>
          <a:p>
            <a:r>
              <a:rPr lang="el-GR" sz="3200" b="1" dirty="0"/>
              <a:t>πολιτική</a:t>
            </a:r>
            <a:r>
              <a:rPr lang="el-GR" sz="3200" dirty="0"/>
              <a:t> και </a:t>
            </a:r>
          </a:p>
          <a:p>
            <a:r>
              <a:rPr lang="el-GR" sz="3200" b="1" dirty="0"/>
              <a:t>πνευματική</a:t>
            </a:r>
            <a:r>
              <a:rPr lang="el-GR" sz="3200" dirty="0"/>
              <a:t> ελευθερία λειτουργούσε </a:t>
            </a:r>
          </a:p>
          <a:p>
            <a:r>
              <a:rPr lang="el-GR" sz="3200" b="1" dirty="0"/>
              <a:t>αντιστρόφως ανάλογα με τον όγκο και την έκταση των κάθε λογής παρεμβάσεων</a:t>
            </a:r>
            <a:r>
              <a:rPr lang="el-GR" sz="3200" dirty="0"/>
              <a:t>.  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6978"/>
            <a:ext cx="5181600" cy="3951111"/>
          </a:xfrm>
        </p:spPr>
      </p:pic>
      <p:sp>
        <p:nvSpPr>
          <p:cNvPr id="12" name="TextBox 11"/>
          <p:cNvSpPr txBox="1"/>
          <p:nvPr/>
        </p:nvSpPr>
        <p:spPr>
          <a:xfrm>
            <a:off x="6172200" y="529448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Λουδοβίκος και η οικογένειά του ζωγραφισμένοι σαν θεοί. Πίνακας του Jean Nocret.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2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66044"/>
            <a:ext cx="5181600" cy="5510919"/>
          </a:xfrm>
        </p:spPr>
        <p:txBody>
          <a:bodyPr/>
          <a:lstStyle/>
          <a:p>
            <a:pPr marL="0" indent="0">
              <a:buNone/>
            </a:pPr>
            <a:r>
              <a:rPr lang="el-GR"/>
              <a:t>   Παράλληλα </a:t>
            </a:r>
            <a:endParaRPr lang="el-GR" dirty="0"/>
          </a:p>
          <a:p>
            <a:r>
              <a:rPr lang="el-GR" dirty="0"/>
              <a:t>«</a:t>
            </a:r>
            <a:r>
              <a:rPr lang="el-GR" i="1" dirty="0"/>
              <a:t>η πολιτική αντιπροσώπευση, η ανάθεση δηλαδή του κυβερνητικού έργου σε ένα ορισμένο αριθμό προσώπων</a:t>
            </a:r>
          </a:p>
          <a:p>
            <a:r>
              <a:rPr lang="el-GR" i="1" dirty="0"/>
              <a:t>είτε με </a:t>
            </a:r>
            <a:r>
              <a:rPr lang="el-GR" b="1" i="1" dirty="0"/>
              <a:t>εκλογή</a:t>
            </a:r>
            <a:r>
              <a:rPr lang="el-GR" i="1" dirty="0"/>
              <a:t> </a:t>
            </a:r>
          </a:p>
          <a:p>
            <a:r>
              <a:rPr lang="el-GR" b="1" i="1" dirty="0"/>
              <a:t>είτε με άλλες διαδικασίες επιλογής</a:t>
            </a:r>
            <a:r>
              <a:rPr lang="el-GR" i="1" dirty="0"/>
              <a:t>…</a:t>
            </a:r>
          </a:p>
          <a:p>
            <a:r>
              <a:rPr lang="el-GR" b="1" i="1" dirty="0"/>
              <a:t>ισοδυναμούσε με τη συμμετοχή του λαού στη λήψη πολιτικών αποφάσεων</a:t>
            </a:r>
            <a:r>
              <a:rPr lang="el-GR" dirty="0"/>
              <a:t>». (Γ. Βλάχος, 1998). </a:t>
            </a:r>
            <a:endParaRPr lang="en-GB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846667"/>
            <a:ext cx="4651022" cy="4086578"/>
          </a:xfrm>
        </p:spPr>
      </p:pic>
      <p:sp>
        <p:nvSpPr>
          <p:cNvPr id="7" name="TextBox 6"/>
          <p:cNvSpPr txBox="1"/>
          <p:nvPr/>
        </p:nvSpPr>
        <p:spPr>
          <a:xfrm>
            <a:off x="6434667" y="5226756"/>
            <a:ext cx="465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Υποδοχή του Δόγη της Γένοβας - 1685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108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90222"/>
            <a:ext cx="5181600" cy="5386741"/>
          </a:xfrm>
        </p:spPr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n-US" b="1" dirty="0"/>
              <a:t>Habermas</a:t>
            </a:r>
            <a:r>
              <a:rPr lang="el-GR" dirty="0"/>
              <a:t> (1989), διευκρινίζει ότι </a:t>
            </a:r>
          </a:p>
          <a:p>
            <a:r>
              <a:rPr lang="el-GR" dirty="0"/>
              <a:t>η αρχή της δημοσιότητας εναντιώθηκε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στην πρακτική της μυστικοπάθειας του απολυταρχικού Κράτους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μέσω της δράσης των μορφωμένων αστών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που είχαν τη δυνατότητα να διαλογίζονται.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90222"/>
            <a:ext cx="5181600" cy="53867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l-GR" dirty="0"/>
              <a:t>Έτσι δημιουργήθηκε ένας </a:t>
            </a:r>
            <a:r>
              <a:rPr lang="el-GR" b="1" dirty="0"/>
              <a:t>χώρος διαμεσολάβησης</a:t>
            </a:r>
            <a:r>
              <a:rPr lang="el-GR" dirty="0"/>
              <a:t> ανάμεσα στην </a:t>
            </a:r>
            <a:r>
              <a:rPr lang="el-GR" b="1" dirty="0"/>
              <a:t>Ιδιωτική κοινωνία </a:t>
            </a:r>
            <a:r>
              <a:rPr lang="el-GR" dirty="0"/>
              <a:t>και το </a:t>
            </a:r>
            <a:r>
              <a:rPr lang="el-GR" b="1" dirty="0"/>
              <a:t>Κράτος</a:t>
            </a:r>
            <a:r>
              <a:rPr lang="el-GR" dirty="0"/>
              <a:t>.</a:t>
            </a:r>
            <a:r>
              <a:rPr lang="en-GB" dirty="0">
                <a:effectLst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9431710"/>
              </p:ext>
            </p:extLst>
          </p:nvPr>
        </p:nvGraphicFramePr>
        <p:xfrm>
          <a:off x="6289288" y="2551289"/>
          <a:ext cx="4683512" cy="358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40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02527"/>
            <a:ext cx="5181600" cy="547443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Σε αυτό το διαμορφούμενο χώρο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αστική δημόσια σφαίρα,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χρήση μέσων </a:t>
            </a:r>
          </a:p>
          <a:p>
            <a:r>
              <a:rPr lang="el-GR" dirty="0"/>
              <a:t>όπως ο Τύπος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 διάφορες μορφές της πολιτικής εκπροσώπησης, κατέληξαν μέσω του κριτικού εξορθολογισμού και της επιχειρηματολογίας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διαμόρφωση μιας «</a:t>
            </a:r>
            <a:r>
              <a:rPr lang="el-GR" b="1" dirty="0"/>
              <a:t>κοινής γνώμης</a:t>
            </a:r>
            <a:r>
              <a:rPr lang="el-GR" dirty="0"/>
              <a:t>».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02888"/>
            <a:ext cx="5181600" cy="53740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n-US" b="1" dirty="0"/>
              <a:t>J</a:t>
            </a:r>
            <a:r>
              <a:rPr lang="el-GR" b="1" dirty="0"/>
              <a:t>. </a:t>
            </a:r>
            <a:r>
              <a:rPr lang="en-US" b="1" dirty="0"/>
              <a:t>Keane</a:t>
            </a:r>
            <a:r>
              <a:rPr lang="el-GR" b="1" dirty="0"/>
              <a:t> </a:t>
            </a:r>
            <a:r>
              <a:rPr lang="el-GR" dirty="0"/>
              <a:t>(1992), αντιμετωπίζει τη θεωρητική προσέγγιση της εξέλιξης των Μέσων Επικοινωνίας στις σύγχρονες κοινωνίες </a:t>
            </a:r>
          </a:p>
          <a:p>
            <a:r>
              <a:rPr lang="el-GR" dirty="0"/>
              <a:t>όχι μόνο από την υπεραπλουστευμένη θεώρηση μόνον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ελευθερίας του τύπου αλλά από την οπτική της</a:t>
            </a:r>
          </a:p>
          <a:p>
            <a:pPr>
              <a:buFont typeface="Wingdings" charset="2"/>
              <a:buChar char="Ø"/>
            </a:pPr>
            <a:r>
              <a:rPr lang="el-GR" dirty="0"/>
              <a:t> «</a:t>
            </a:r>
            <a:r>
              <a:rPr lang="el-GR" b="1" dirty="0"/>
              <a:t>περισσότερο πολύπλοκης και διαφοροποιημένης έννοιας της ελευθερίας της επικοινωνίας</a:t>
            </a:r>
            <a:r>
              <a:rPr lang="el-GR" dirty="0"/>
              <a:t>».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45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69073"/>
            <a:ext cx="5181600" cy="55078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Διαπιστώνει ότι: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l-GR" sz="3600" dirty="0"/>
              <a:t>η θεωρία της ‘’ελευθερίας του Τύπου’’ δεν κατόρθωσε να αντιληφθεί τις κρίσιμες συνέπειες της πολυπλοκότητας, καθώς δεν έθιξε ένα βασικό ζήτημα: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l-GR" sz="3600" dirty="0"/>
              <a:t>«</a:t>
            </a:r>
            <a:r>
              <a:rPr lang="el-GR" sz="3600" b="1" dirty="0"/>
              <a:t>ότι στις μεγάλου μεγέθους κοινωνίες δεν μπορούμε να παρακάμψουμε τους μηχανισμούς της αντιπροσώπευσης στο πεδίο των επικοινωνιών</a:t>
            </a:r>
            <a:r>
              <a:rPr lang="el-GR" sz="3600" dirty="0"/>
              <a:t>, </a:t>
            </a:r>
            <a:r>
              <a:rPr lang="el-GR" sz="3600" b="1" dirty="0"/>
              <a:t>δηλαδή ότι αναγκαστικά κάποιοι θα επικοινωνούν, έστω και προσωρινά, για λογαριασμό τρίτων</a:t>
            </a:r>
            <a:r>
              <a:rPr lang="el-GR" sz="3600" dirty="0"/>
              <a:t>». Ο ίδιος (1992) γράφει χαρακτηριστικά: </a:t>
            </a:r>
            <a:endParaRPr lang="en-GB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69073"/>
            <a:ext cx="5181600" cy="550789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l-GR" sz="2400" dirty="0"/>
              <a:t>«</a:t>
            </a:r>
            <a:r>
              <a:rPr lang="el-GR" sz="3200" b="1" dirty="0"/>
              <a:t>Ο Τύπος της πρώιμης νεωτερικότητας…</a:t>
            </a:r>
            <a:r>
              <a:rPr lang="en-US" sz="3200" b="1" dirty="0"/>
              <a:t> </a:t>
            </a:r>
            <a:r>
              <a:rPr lang="el-GR" sz="3200" dirty="0"/>
              <a:t>αποτελούσε</a:t>
            </a:r>
            <a:r>
              <a:rPr lang="el-GR" sz="3200" b="1" dirty="0"/>
              <a:t> μέσο αντιπροσώπευσης απόψεων. </a:t>
            </a:r>
            <a:endParaRPr lang="en-US" sz="3200" b="1" dirty="0"/>
          </a:p>
          <a:p>
            <a:pPr>
              <a:buFont typeface="Wingdings" charset="2"/>
              <a:buChar char="Ø"/>
            </a:pPr>
            <a:r>
              <a:rPr lang="el-GR" sz="3200" dirty="0"/>
              <a:t>Καθιστούσε παρούσες, κάποιες που προηγουμένως απουσίαζαν-παρούσες όχι ουσιαστικά αλλά έμμεσα, μέσω ενός διαμεσολαβητή</a:t>
            </a:r>
            <a:r>
              <a:rPr lang="el-GR" sz="3200" b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του ίδιου του τύπου. </a:t>
            </a:r>
          </a:p>
        </p:txBody>
      </p:sp>
    </p:spTree>
    <p:extLst>
      <p:ext uri="{BB962C8B-B14F-4D97-AF65-F5344CB8AC3E}">
        <p14:creationId xmlns:p14="http://schemas.microsoft.com/office/powerpoint/2010/main" val="61606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181600" cy="551904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b="1" dirty="0"/>
              <a:t>Ακριβώς επειδή λειτουργούσε ως διαμεσολαβητής,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b="1" dirty="0"/>
              <a:t>ο τύπος αντιμετώπιζε μονίμως τους κινδύνους της ανεύθυνης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b="1" dirty="0"/>
              <a:t> ή ανεξέλεγκτης επικοινωνίας</a:t>
            </a:r>
            <a:r>
              <a:rPr lang="el-GR" dirty="0"/>
              <a:t>».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 Η ελευθερία διαλόγου μέσα από την απαίτηση για την ελεύθερη κυκλοφορία πληροφοριών και ευρύτερα την ελευθερία της επικοινωνίας δε θα μπορούσε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57922"/>
            <a:ext cx="5181600" cy="5519041"/>
          </a:xfrm>
        </p:spPr>
        <p:txBody>
          <a:bodyPr>
            <a:normAutofit fontScale="92500"/>
          </a:bodyPr>
          <a:lstStyle/>
          <a:p>
            <a:r>
              <a:rPr lang="el-GR" dirty="0"/>
              <a:t>να ειπωθεί ότι εκφράζει το σύνολο της ιδιωτικής κοινωνίας,</a:t>
            </a:r>
          </a:p>
          <a:p>
            <a:r>
              <a:rPr lang="el-GR" dirty="0"/>
              <a:t> αφορά κυρίως πιο συγκεκριμένα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τα </a:t>
            </a:r>
            <a:r>
              <a:rPr lang="el-GR" b="1" dirty="0"/>
              <a:t>νέο-ανερχόμενα αστικά στρώματα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όχι το σύνολο του λαού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ενώ παρατηρούνται και καταστάσεις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ανισότητας </a:t>
            </a:r>
            <a:r>
              <a:rPr lang="el-GR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ανελευθερίας στους κόλπους της ίδιας της ιδιωτικής κοινωνίας</a:t>
            </a:r>
            <a:r>
              <a:rPr lang="en-GB" b="1" dirty="0"/>
              <a:t> </a:t>
            </a:r>
            <a:r>
              <a:rPr lang="el-GR" b="1" dirty="0"/>
              <a:t>(Ψύλλα,2003:105-106).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8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1994</Words>
  <Application>Microsoft Macintosh PowerPoint</Application>
  <PresentationFormat>Widescreen</PresentationFormat>
  <Paragraphs>290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  Κοινή Γνώμη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Ενδιαφέρουσα είναι η προσέγγιση του Walter Lippmann:</vt:lpstr>
      <vt:lpstr>PowerPoint Presentation</vt:lpstr>
      <vt:lpstr>Η έννοια της «κοινής γνώμης» λοιπόν :</vt:lpstr>
      <vt:lpstr>Ταυτότητα και Εικόνα </vt:lpstr>
      <vt:lpstr>PowerPoint Presentation</vt:lpstr>
      <vt:lpstr>PowerPoint Presentation</vt:lpstr>
      <vt:lpstr>PowerPoint Presentation</vt:lpstr>
      <vt:lpstr>PowerPoint Presentation</vt:lpstr>
      <vt:lpstr>Ενδεικτική απεικόνιση διαφορετικής κουλτούρας-θρησκείας-μύθων και γλώσσας... </vt:lpstr>
      <vt:lpstr>Κουλτούρα</vt:lpstr>
      <vt:lpstr>Οι προσεγγίσεις του όρου «Κουλτούρα» είναι αναρίθμητες. Η παρούσα αναφορά προσδιορίζεται σε σχέση με την επικοινωνία.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Ρυθμός μεταβολής χρήσης Social Media στις ΗΠΑ-2006-2020</vt:lpstr>
      <vt:lpstr>Ιδεολογία-Εικόνα και Επικοινωνία </vt:lpstr>
      <vt:lpstr>PowerPoint Presentation</vt:lpstr>
      <vt:lpstr>Ένα χαρακτηριστικό παράδειγμα αποτελεί ο τρόπος που παρουσιάστηκε από τα ελληνικά media η μεταναστατευτική κρίση. </vt:lpstr>
      <vt:lpstr>Εικόνα από την Ομόνοια στην Αθήνα- Δελτίο Ειδήσεων Mega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STAVROPOULOS ANASTASIOS</cp:lastModifiedBy>
  <cp:revision>186</cp:revision>
  <dcterms:created xsi:type="dcterms:W3CDTF">2022-10-13T16:50:39Z</dcterms:created>
  <dcterms:modified xsi:type="dcterms:W3CDTF">2024-10-18T18:34:36Z</dcterms:modified>
</cp:coreProperties>
</file>