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4"/>
  </p:notesMasterIdLst>
  <p:sldIdLst>
    <p:sldId id="281" r:id="rId3"/>
    <p:sldId id="284" r:id="rId4"/>
    <p:sldId id="280" r:id="rId5"/>
    <p:sldId id="282" r:id="rId6"/>
    <p:sldId id="258" r:id="rId7"/>
    <p:sldId id="307" r:id="rId8"/>
    <p:sldId id="261" r:id="rId9"/>
    <p:sldId id="302" r:id="rId10"/>
    <p:sldId id="303" r:id="rId11"/>
    <p:sldId id="290" r:id="rId12"/>
    <p:sldId id="259" r:id="rId13"/>
    <p:sldId id="291" r:id="rId14"/>
    <p:sldId id="295" r:id="rId15"/>
    <p:sldId id="289" r:id="rId16"/>
    <p:sldId id="297" r:id="rId17"/>
    <p:sldId id="298" r:id="rId18"/>
    <p:sldId id="299" r:id="rId19"/>
    <p:sldId id="288" r:id="rId20"/>
    <p:sldId id="296" r:id="rId21"/>
    <p:sldId id="292" r:id="rId22"/>
    <p:sldId id="263" r:id="rId23"/>
    <p:sldId id="301" r:id="rId24"/>
    <p:sldId id="266" r:id="rId25"/>
    <p:sldId id="300" r:id="rId26"/>
    <p:sldId id="270" r:id="rId27"/>
    <p:sldId id="271" r:id="rId28"/>
    <p:sldId id="269" r:id="rId29"/>
    <p:sldId id="268" r:id="rId30"/>
    <p:sldId id="286" r:id="rId31"/>
    <p:sldId id="279" r:id="rId32"/>
    <p:sldId id="256" r:id="rId33"/>
    <p:sldId id="257" r:id="rId34"/>
    <p:sldId id="262" r:id="rId35"/>
    <p:sldId id="260" r:id="rId36"/>
    <p:sldId id="267" r:id="rId37"/>
    <p:sldId id="276" r:id="rId38"/>
    <p:sldId id="277" r:id="rId39"/>
    <p:sldId id="278" r:id="rId40"/>
    <p:sldId id="264" r:id="rId41"/>
    <p:sldId id="273" r:id="rId42"/>
    <p:sldId id="304" r:id="rId43"/>
    <p:sldId id="308" r:id="rId44"/>
    <p:sldId id="274" r:id="rId45"/>
    <p:sldId id="275" r:id="rId46"/>
    <p:sldId id="306" r:id="rId47"/>
    <p:sldId id="305" r:id="rId48"/>
    <p:sldId id="283" r:id="rId49"/>
    <p:sldId id="287" r:id="rId50"/>
    <p:sldId id="293" r:id="rId51"/>
    <p:sldId id="294" r:id="rId52"/>
    <p:sldId id="272" r:id="rId53"/>
  </p:sldIdLst>
  <p:sldSz cx="9144000" cy="6858000" type="screen4x3"/>
  <p:notesSz cx="6858000" cy="9144000"/>
  <p:defaultTextStyle>
    <a:defPPr>
      <a:defRPr lang="el-G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800000"/>
    <a:srgbClr val="990000"/>
    <a:srgbClr val="99CC00"/>
    <a:srgbClr val="FF7979"/>
    <a:srgbClr val="C00000"/>
    <a:srgbClr val="FF33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3387EBF3-9FB1-48BE-BA10-4D22341B61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l-GR"/>
          </a:p>
        </p:txBody>
      </p:sp>
      <p:sp>
        <p:nvSpPr>
          <p:cNvPr id="3" name="Θέση ημερομηνίας 2">
            <a:extLst>
              <a:ext uri="{FF2B5EF4-FFF2-40B4-BE49-F238E27FC236}">
                <a16:creationId xmlns:a16="http://schemas.microsoft.com/office/drawing/2014/main" id="{32C0DD7A-B843-4181-8590-C1D5ACF9E0F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ABC0E8E5-20DB-4E22-99D0-24A52AA48CE6}" type="datetimeFigureOut">
              <a:rPr lang="el-GR"/>
              <a:pPr>
                <a:defRPr/>
              </a:pPr>
              <a:t>18/3/2021</a:t>
            </a:fld>
            <a:endParaRPr lang="el-GR"/>
          </a:p>
        </p:txBody>
      </p:sp>
      <p:sp>
        <p:nvSpPr>
          <p:cNvPr id="4" name="Θέση εικόνας διαφάνειας 3">
            <a:extLst>
              <a:ext uri="{FF2B5EF4-FFF2-40B4-BE49-F238E27FC236}">
                <a16:creationId xmlns:a16="http://schemas.microsoft.com/office/drawing/2014/main" id="{46EA5E17-C6A8-4318-BB51-B06266C927CB}"/>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a:extLst>
              <a:ext uri="{FF2B5EF4-FFF2-40B4-BE49-F238E27FC236}">
                <a16:creationId xmlns:a16="http://schemas.microsoft.com/office/drawing/2014/main" id="{63A5B7A9-D041-40F3-93D3-3074C0CEFB3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noProof="0"/>
              <a:t>Στυλ υποδείγματος κειμένου</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6" name="Θέση υποσέλιδου 5">
            <a:extLst>
              <a:ext uri="{FF2B5EF4-FFF2-40B4-BE49-F238E27FC236}">
                <a16:creationId xmlns:a16="http://schemas.microsoft.com/office/drawing/2014/main" id="{AEE30D64-1CFE-4F8A-B1DD-876F27623D2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l-GR"/>
          </a:p>
        </p:txBody>
      </p:sp>
      <p:sp>
        <p:nvSpPr>
          <p:cNvPr id="7" name="Θέση αριθμού διαφάνειας 6">
            <a:extLst>
              <a:ext uri="{FF2B5EF4-FFF2-40B4-BE49-F238E27FC236}">
                <a16:creationId xmlns:a16="http://schemas.microsoft.com/office/drawing/2014/main" id="{3FC33FD6-8951-41D2-985E-901B59298680}"/>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F50993F-6F15-42ED-9FFF-F1E09B74B6DB}" type="slidenum">
              <a:rPr lang="el-GR" altLang="el-GR"/>
              <a:pPr/>
              <a:t>‹#›</a:t>
            </a:fld>
            <a:endParaRPr lang="el-GR" alt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Θέση εικόνας διαφάνειας 1">
            <a:extLst>
              <a:ext uri="{FF2B5EF4-FFF2-40B4-BE49-F238E27FC236}">
                <a16:creationId xmlns:a16="http://schemas.microsoft.com/office/drawing/2014/main" id="{AFF255B5-0E4C-4083-A24C-D6C3AF9E25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Θέση σημειώσεων 2">
            <a:extLst>
              <a:ext uri="{FF2B5EF4-FFF2-40B4-BE49-F238E27FC236}">
                <a16:creationId xmlns:a16="http://schemas.microsoft.com/office/drawing/2014/main" id="{90DE69C6-CEFA-4B9A-9752-E9999F7423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l-GR"/>
              <a:t>Resilience=</a:t>
            </a:r>
            <a:r>
              <a:rPr lang="el-GR" altLang="el-GR"/>
              <a:t>ακεραιότητα των φυσικών συστημάτων</a:t>
            </a:r>
          </a:p>
        </p:txBody>
      </p:sp>
      <p:sp>
        <p:nvSpPr>
          <p:cNvPr id="8196" name="Θέση αριθμού διαφάνειας 3">
            <a:extLst>
              <a:ext uri="{FF2B5EF4-FFF2-40B4-BE49-F238E27FC236}">
                <a16:creationId xmlns:a16="http://schemas.microsoft.com/office/drawing/2014/main" id="{B6B52C07-8C4C-48D1-9BD6-928E6F62CF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BB8AEE4-3315-416D-893A-B470C2027B39}" type="slidenum">
              <a:rPr lang="el-GR" altLang="el-GR"/>
              <a:pPr/>
              <a:t>3</a:t>
            </a:fld>
            <a:endParaRPr lang="el-GR"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Κάντε κλικ για να επεξεργαστείτε τον υπότιτλο του υποδείγματος</a:t>
            </a:r>
          </a:p>
        </p:txBody>
      </p:sp>
      <p:sp>
        <p:nvSpPr>
          <p:cNvPr id="4" name="Rectangle 4">
            <a:extLst>
              <a:ext uri="{FF2B5EF4-FFF2-40B4-BE49-F238E27FC236}">
                <a16:creationId xmlns:a16="http://schemas.microsoft.com/office/drawing/2014/main" id="{290F2BCA-DD16-4282-934F-05BDC31EC20F}"/>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C6DE27DC-C1ED-48B3-9EAC-C7B4750A5936}"/>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37B8C55D-BA63-4D27-9C45-548823914DC4}"/>
              </a:ext>
            </a:extLst>
          </p:cNvPr>
          <p:cNvSpPr>
            <a:spLocks noGrp="1" noChangeArrowheads="1"/>
          </p:cNvSpPr>
          <p:nvPr>
            <p:ph type="sldNum" sz="quarter" idx="12"/>
          </p:nvPr>
        </p:nvSpPr>
        <p:spPr>
          <a:ln/>
        </p:spPr>
        <p:txBody>
          <a:bodyPr/>
          <a:lstStyle>
            <a:lvl1pPr>
              <a:defRPr/>
            </a:lvl1pPr>
          </a:lstStyle>
          <a:p>
            <a:fld id="{6346AEFD-E179-4A35-B325-C77C19EF695D}" type="slidenum">
              <a:rPr lang="el-GR" altLang="el-GR"/>
              <a:pPr/>
              <a:t>‹#›</a:t>
            </a:fld>
            <a:endParaRPr lang="el-GR" altLang="el-GR"/>
          </a:p>
        </p:txBody>
      </p:sp>
    </p:spTree>
    <p:extLst>
      <p:ext uri="{BB962C8B-B14F-4D97-AF65-F5344CB8AC3E}">
        <p14:creationId xmlns:p14="http://schemas.microsoft.com/office/powerpoint/2010/main" val="883761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BD80F3DE-5062-4350-B248-D481DC27D2F9}"/>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D2D5C44D-BBD2-46A4-9996-CF835D5AC7A2}"/>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4E16CCB4-E527-47A5-9156-59A310241E29}"/>
              </a:ext>
            </a:extLst>
          </p:cNvPr>
          <p:cNvSpPr>
            <a:spLocks noGrp="1" noChangeArrowheads="1"/>
          </p:cNvSpPr>
          <p:nvPr>
            <p:ph type="sldNum" sz="quarter" idx="12"/>
          </p:nvPr>
        </p:nvSpPr>
        <p:spPr>
          <a:ln/>
        </p:spPr>
        <p:txBody>
          <a:bodyPr/>
          <a:lstStyle>
            <a:lvl1pPr>
              <a:defRPr/>
            </a:lvl1pPr>
          </a:lstStyle>
          <a:p>
            <a:fld id="{8801501C-0CD2-4C5A-8E79-1987E5A2CC8C}" type="slidenum">
              <a:rPr lang="el-GR" altLang="el-GR"/>
              <a:pPr/>
              <a:t>‹#›</a:t>
            </a:fld>
            <a:endParaRPr lang="el-GR" altLang="el-GR"/>
          </a:p>
        </p:txBody>
      </p:sp>
    </p:spTree>
    <p:extLst>
      <p:ext uri="{BB962C8B-B14F-4D97-AF65-F5344CB8AC3E}">
        <p14:creationId xmlns:p14="http://schemas.microsoft.com/office/powerpoint/2010/main" val="1410727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7AF0D5AA-83FF-4B46-AC0B-3D7B3AEC9479}"/>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ED188BD3-F86C-4DAC-A376-6FC28C7401A3}"/>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FE474564-40F6-40FA-B992-FBD8283A6496}"/>
              </a:ext>
            </a:extLst>
          </p:cNvPr>
          <p:cNvSpPr>
            <a:spLocks noGrp="1" noChangeArrowheads="1"/>
          </p:cNvSpPr>
          <p:nvPr>
            <p:ph type="sldNum" sz="quarter" idx="12"/>
          </p:nvPr>
        </p:nvSpPr>
        <p:spPr>
          <a:ln/>
        </p:spPr>
        <p:txBody>
          <a:bodyPr/>
          <a:lstStyle>
            <a:lvl1pPr>
              <a:defRPr/>
            </a:lvl1pPr>
          </a:lstStyle>
          <a:p>
            <a:fld id="{40C1CFE5-F635-401E-AC4D-5CDE21BDFB20}" type="slidenum">
              <a:rPr lang="el-GR" altLang="el-GR"/>
              <a:pPr/>
              <a:t>‹#›</a:t>
            </a:fld>
            <a:endParaRPr lang="el-GR" altLang="el-GR"/>
          </a:p>
        </p:txBody>
      </p:sp>
    </p:spTree>
    <p:extLst>
      <p:ext uri="{BB962C8B-B14F-4D97-AF65-F5344CB8AC3E}">
        <p14:creationId xmlns:p14="http://schemas.microsoft.com/office/powerpoint/2010/main" val="2268577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040050DE-565A-4587-A211-165EA3E177DD}"/>
              </a:ext>
            </a:extLst>
          </p:cNvPr>
          <p:cNvGrpSpPr>
            <a:grpSpLocks/>
          </p:cNvGrpSpPr>
          <p:nvPr/>
        </p:nvGrpSpPr>
        <p:grpSpPr bwMode="auto">
          <a:xfrm>
            <a:off x="0" y="0"/>
            <a:ext cx="8458200" cy="5943600"/>
            <a:chOff x="0" y="0"/>
            <a:chExt cx="5328" cy="3744"/>
          </a:xfrm>
        </p:grpSpPr>
        <p:sp>
          <p:nvSpPr>
            <p:cNvPr id="5" name="Freeform 3">
              <a:extLst>
                <a:ext uri="{FF2B5EF4-FFF2-40B4-BE49-F238E27FC236}">
                  <a16:creationId xmlns:a16="http://schemas.microsoft.com/office/drawing/2014/main" id="{A2B47A3C-F1BC-4EFA-8B25-A6FDA80C08CB}"/>
                </a:ext>
              </a:extLst>
            </p:cNvPr>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l-GR"/>
            </a:p>
          </p:txBody>
        </p:sp>
        <p:sp>
          <p:nvSpPr>
            <p:cNvPr id="6" name="Freeform 4">
              <a:extLst>
                <a:ext uri="{FF2B5EF4-FFF2-40B4-BE49-F238E27FC236}">
                  <a16:creationId xmlns:a16="http://schemas.microsoft.com/office/drawing/2014/main" id="{6643994F-A28D-4BCA-AA62-E6F672165D33}"/>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sp>
        <p:nvSpPr>
          <p:cNvPr id="44037"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l-GR"/>
              <a:t>Click to edit Master subtitle style</a:t>
            </a:r>
          </a:p>
        </p:txBody>
      </p:sp>
      <p:sp>
        <p:nvSpPr>
          <p:cNvPr id="44041"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l-GR"/>
              <a:t>Click to edit Master title style</a:t>
            </a:r>
          </a:p>
        </p:txBody>
      </p:sp>
      <p:sp>
        <p:nvSpPr>
          <p:cNvPr id="7" name="Rectangle 12">
            <a:extLst>
              <a:ext uri="{FF2B5EF4-FFF2-40B4-BE49-F238E27FC236}">
                <a16:creationId xmlns:a16="http://schemas.microsoft.com/office/drawing/2014/main" id="{7F52D52B-1905-41DD-B329-EA7BDCA219B4}"/>
              </a:ext>
            </a:extLst>
          </p:cNvPr>
          <p:cNvSpPr>
            <a:spLocks noGrp="1" noChangeArrowheads="1"/>
          </p:cNvSpPr>
          <p:nvPr>
            <p:ph type="dt" sz="quarter" idx="10"/>
          </p:nvPr>
        </p:nvSpPr>
        <p:spPr/>
        <p:txBody>
          <a:bodyPr/>
          <a:lstStyle>
            <a:lvl1pPr>
              <a:defRPr/>
            </a:lvl1pPr>
          </a:lstStyle>
          <a:p>
            <a:pPr>
              <a:defRPr/>
            </a:pPr>
            <a:endParaRPr lang="el-GR"/>
          </a:p>
        </p:txBody>
      </p:sp>
      <p:sp>
        <p:nvSpPr>
          <p:cNvPr id="8" name="Rectangle 13">
            <a:extLst>
              <a:ext uri="{FF2B5EF4-FFF2-40B4-BE49-F238E27FC236}">
                <a16:creationId xmlns:a16="http://schemas.microsoft.com/office/drawing/2014/main" id="{2F9675E1-9E4F-4C1F-84C8-16C2A6B8E1E2}"/>
              </a:ext>
            </a:extLst>
          </p:cNvPr>
          <p:cNvSpPr>
            <a:spLocks noGrp="1" noChangeArrowheads="1"/>
          </p:cNvSpPr>
          <p:nvPr>
            <p:ph type="ftr" sz="quarter" idx="11"/>
          </p:nvPr>
        </p:nvSpPr>
        <p:spPr/>
        <p:txBody>
          <a:bodyPr/>
          <a:lstStyle>
            <a:lvl1pPr>
              <a:defRPr/>
            </a:lvl1pPr>
          </a:lstStyle>
          <a:p>
            <a:pPr>
              <a:defRPr/>
            </a:pPr>
            <a:endParaRPr lang="el-GR"/>
          </a:p>
        </p:txBody>
      </p:sp>
      <p:sp>
        <p:nvSpPr>
          <p:cNvPr id="9" name="Rectangle 14">
            <a:extLst>
              <a:ext uri="{FF2B5EF4-FFF2-40B4-BE49-F238E27FC236}">
                <a16:creationId xmlns:a16="http://schemas.microsoft.com/office/drawing/2014/main" id="{525C9224-1A95-4808-A3E0-F6CB9C6C66A6}"/>
              </a:ext>
            </a:extLst>
          </p:cNvPr>
          <p:cNvSpPr>
            <a:spLocks noGrp="1" noChangeArrowheads="1"/>
          </p:cNvSpPr>
          <p:nvPr>
            <p:ph type="sldNum" sz="quarter" idx="12"/>
          </p:nvPr>
        </p:nvSpPr>
        <p:spPr/>
        <p:txBody>
          <a:bodyPr/>
          <a:lstStyle>
            <a:lvl1pPr>
              <a:defRPr/>
            </a:lvl1pPr>
          </a:lstStyle>
          <a:p>
            <a:fld id="{4CF5C7AE-31CB-47F3-B1B0-4E98AD19F6E6}" type="slidenum">
              <a:rPr lang="el-GR" altLang="el-GR"/>
              <a:pPr/>
              <a:t>‹#›</a:t>
            </a:fld>
            <a:endParaRPr lang="el-GR" altLang="el-GR"/>
          </a:p>
        </p:txBody>
      </p:sp>
    </p:spTree>
    <p:extLst>
      <p:ext uri="{BB962C8B-B14F-4D97-AF65-F5344CB8AC3E}">
        <p14:creationId xmlns:p14="http://schemas.microsoft.com/office/powerpoint/2010/main" val="3593850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7">
            <a:extLst>
              <a:ext uri="{FF2B5EF4-FFF2-40B4-BE49-F238E27FC236}">
                <a16:creationId xmlns:a16="http://schemas.microsoft.com/office/drawing/2014/main" id="{1FFC78A8-B490-46AB-9E28-91927D2ABA2F}"/>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8">
            <a:extLst>
              <a:ext uri="{FF2B5EF4-FFF2-40B4-BE49-F238E27FC236}">
                <a16:creationId xmlns:a16="http://schemas.microsoft.com/office/drawing/2014/main" id="{1639F851-8075-405A-9F7B-7D432869FA8A}"/>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9">
            <a:extLst>
              <a:ext uri="{FF2B5EF4-FFF2-40B4-BE49-F238E27FC236}">
                <a16:creationId xmlns:a16="http://schemas.microsoft.com/office/drawing/2014/main" id="{CEFAFBDB-2427-4B97-814F-15FECCCE03A7}"/>
              </a:ext>
            </a:extLst>
          </p:cNvPr>
          <p:cNvSpPr>
            <a:spLocks noGrp="1" noChangeArrowheads="1"/>
          </p:cNvSpPr>
          <p:nvPr>
            <p:ph type="sldNum" sz="quarter" idx="12"/>
          </p:nvPr>
        </p:nvSpPr>
        <p:spPr>
          <a:ln/>
        </p:spPr>
        <p:txBody>
          <a:bodyPr/>
          <a:lstStyle>
            <a:lvl1pPr>
              <a:defRPr/>
            </a:lvl1pPr>
          </a:lstStyle>
          <a:p>
            <a:fld id="{A971EE40-B943-4BC1-BBC9-8F9B5A5D6BD9}" type="slidenum">
              <a:rPr lang="el-GR" altLang="el-GR"/>
              <a:pPr/>
              <a:t>‹#›</a:t>
            </a:fld>
            <a:endParaRPr lang="el-GR" altLang="el-GR"/>
          </a:p>
        </p:txBody>
      </p:sp>
    </p:spTree>
    <p:extLst>
      <p:ext uri="{BB962C8B-B14F-4D97-AF65-F5344CB8AC3E}">
        <p14:creationId xmlns:p14="http://schemas.microsoft.com/office/powerpoint/2010/main" val="3904330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a:extLst>
              <a:ext uri="{FF2B5EF4-FFF2-40B4-BE49-F238E27FC236}">
                <a16:creationId xmlns:a16="http://schemas.microsoft.com/office/drawing/2014/main" id="{8D9C8304-6F06-47BC-86F7-78445AB57256}"/>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8">
            <a:extLst>
              <a:ext uri="{FF2B5EF4-FFF2-40B4-BE49-F238E27FC236}">
                <a16:creationId xmlns:a16="http://schemas.microsoft.com/office/drawing/2014/main" id="{B5FC591F-FE92-4421-9DD1-88298E9E1059}"/>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9">
            <a:extLst>
              <a:ext uri="{FF2B5EF4-FFF2-40B4-BE49-F238E27FC236}">
                <a16:creationId xmlns:a16="http://schemas.microsoft.com/office/drawing/2014/main" id="{8E4CBBA1-D82A-4610-9738-BBB3E1304892}"/>
              </a:ext>
            </a:extLst>
          </p:cNvPr>
          <p:cNvSpPr>
            <a:spLocks noGrp="1" noChangeArrowheads="1"/>
          </p:cNvSpPr>
          <p:nvPr>
            <p:ph type="sldNum" sz="quarter" idx="12"/>
          </p:nvPr>
        </p:nvSpPr>
        <p:spPr>
          <a:ln/>
        </p:spPr>
        <p:txBody>
          <a:bodyPr/>
          <a:lstStyle>
            <a:lvl1pPr>
              <a:defRPr/>
            </a:lvl1pPr>
          </a:lstStyle>
          <a:p>
            <a:fld id="{FB113FD8-691A-4A18-8CE4-17879C773972}" type="slidenum">
              <a:rPr lang="el-GR" altLang="el-GR"/>
              <a:pPr/>
              <a:t>‹#›</a:t>
            </a:fld>
            <a:endParaRPr lang="el-GR" altLang="el-GR"/>
          </a:p>
        </p:txBody>
      </p:sp>
    </p:spTree>
    <p:extLst>
      <p:ext uri="{BB962C8B-B14F-4D97-AF65-F5344CB8AC3E}">
        <p14:creationId xmlns:p14="http://schemas.microsoft.com/office/powerpoint/2010/main" val="3490385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7">
            <a:extLst>
              <a:ext uri="{FF2B5EF4-FFF2-40B4-BE49-F238E27FC236}">
                <a16:creationId xmlns:a16="http://schemas.microsoft.com/office/drawing/2014/main" id="{FB836836-FA7D-4A38-AE36-29620F5E2034}"/>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8">
            <a:extLst>
              <a:ext uri="{FF2B5EF4-FFF2-40B4-BE49-F238E27FC236}">
                <a16:creationId xmlns:a16="http://schemas.microsoft.com/office/drawing/2014/main" id="{CC57C4A4-8E23-4689-9572-CA51D895D03A}"/>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9">
            <a:extLst>
              <a:ext uri="{FF2B5EF4-FFF2-40B4-BE49-F238E27FC236}">
                <a16:creationId xmlns:a16="http://schemas.microsoft.com/office/drawing/2014/main" id="{4D424C3B-FB09-4080-BEE7-8CB41EFDC179}"/>
              </a:ext>
            </a:extLst>
          </p:cNvPr>
          <p:cNvSpPr>
            <a:spLocks noGrp="1" noChangeArrowheads="1"/>
          </p:cNvSpPr>
          <p:nvPr>
            <p:ph type="sldNum" sz="quarter" idx="12"/>
          </p:nvPr>
        </p:nvSpPr>
        <p:spPr>
          <a:ln/>
        </p:spPr>
        <p:txBody>
          <a:bodyPr/>
          <a:lstStyle>
            <a:lvl1pPr>
              <a:defRPr/>
            </a:lvl1pPr>
          </a:lstStyle>
          <a:p>
            <a:fld id="{4416C343-A68D-4A05-BE03-179105F262E3}" type="slidenum">
              <a:rPr lang="el-GR" altLang="el-GR"/>
              <a:pPr/>
              <a:t>‹#›</a:t>
            </a:fld>
            <a:endParaRPr lang="el-GR" altLang="el-GR"/>
          </a:p>
        </p:txBody>
      </p:sp>
    </p:spTree>
    <p:extLst>
      <p:ext uri="{BB962C8B-B14F-4D97-AF65-F5344CB8AC3E}">
        <p14:creationId xmlns:p14="http://schemas.microsoft.com/office/powerpoint/2010/main" val="538247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7">
            <a:extLst>
              <a:ext uri="{FF2B5EF4-FFF2-40B4-BE49-F238E27FC236}">
                <a16:creationId xmlns:a16="http://schemas.microsoft.com/office/drawing/2014/main" id="{20089BBD-2FD3-4C09-8C0A-3296561B42C4}"/>
              </a:ext>
            </a:extLst>
          </p:cNvPr>
          <p:cNvSpPr>
            <a:spLocks noGrp="1" noChangeArrowheads="1"/>
          </p:cNvSpPr>
          <p:nvPr>
            <p:ph type="dt" sz="half" idx="10"/>
          </p:nvPr>
        </p:nvSpPr>
        <p:spPr>
          <a:ln/>
        </p:spPr>
        <p:txBody>
          <a:bodyPr/>
          <a:lstStyle>
            <a:lvl1pPr>
              <a:defRPr/>
            </a:lvl1pPr>
          </a:lstStyle>
          <a:p>
            <a:pPr>
              <a:defRPr/>
            </a:pPr>
            <a:endParaRPr lang="el-GR"/>
          </a:p>
        </p:txBody>
      </p:sp>
      <p:sp>
        <p:nvSpPr>
          <p:cNvPr id="8" name="Rectangle 8">
            <a:extLst>
              <a:ext uri="{FF2B5EF4-FFF2-40B4-BE49-F238E27FC236}">
                <a16:creationId xmlns:a16="http://schemas.microsoft.com/office/drawing/2014/main" id="{AA29275D-D81E-47FF-B374-6EE93958E579}"/>
              </a:ext>
            </a:extLst>
          </p:cNvPr>
          <p:cNvSpPr>
            <a:spLocks noGrp="1" noChangeArrowheads="1"/>
          </p:cNvSpPr>
          <p:nvPr>
            <p:ph type="ftr" sz="quarter" idx="11"/>
          </p:nvPr>
        </p:nvSpPr>
        <p:spPr>
          <a:ln/>
        </p:spPr>
        <p:txBody>
          <a:bodyPr/>
          <a:lstStyle>
            <a:lvl1pPr>
              <a:defRPr/>
            </a:lvl1pPr>
          </a:lstStyle>
          <a:p>
            <a:pPr>
              <a:defRPr/>
            </a:pPr>
            <a:endParaRPr lang="el-GR"/>
          </a:p>
        </p:txBody>
      </p:sp>
      <p:sp>
        <p:nvSpPr>
          <p:cNvPr id="9" name="Rectangle 9">
            <a:extLst>
              <a:ext uri="{FF2B5EF4-FFF2-40B4-BE49-F238E27FC236}">
                <a16:creationId xmlns:a16="http://schemas.microsoft.com/office/drawing/2014/main" id="{54A6D360-D7FA-4D24-9026-90D392EE0191}"/>
              </a:ext>
            </a:extLst>
          </p:cNvPr>
          <p:cNvSpPr>
            <a:spLocks noGrp="1" noChangeArrowheads="1"/>
          </p:cNvSpPr>
          <p:nvPr>
            <p:ph type="sldNum" sz="quarter" idx="12"/>
          </p:nvPr>
        </p:nvSpPr>
        <p:spPr>
          <a:ln/>
        </p:spPr>
        <p:txBody>
          <a:bodyPr/>
          <a:lstStyle>
            <a:lvl1pPr>
              <a:defRPr/>
            </a:lvl1pPr>
          </a:lstStyle>
          <a:p>
            <a:fld id="{B05FF642-747B-4236-8E9A-DF534A0B2937}" type="slidenum">
              <a:rPr lang="el-GR" altLang="el-GR"/>
              <a:pPr/>
              <a:t>‹#›</a:t>
            </a:fld>
            <a:endParaRPr lang="el-GR" altLang="el-GR"/>
          </a:p>
        </p:txBody>
      </p:sp>
    </p:spTree>
    <p:extLst>
      <p:ext uri="{BB962C8B-B14F-4D97-AF65-F5344CB8AC3E}">
        <p14:creationId xmlns:p14="http://schemas.microsoft.com/office/powerpoint/2010/main" val="2535630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7">
            <a:extLst>
              <a:ext uri="{FF2B5EF4-FFF2-40B4-BE49-F238E27FC236}">
                <a16:creationId xmlns:a16="http://schemas.microsoft.com/office/drawing/2014/main" id="{61161A8A-5357-4883-9CF8-494901EAB36E}"/>
              </a:ext>
            </a:extLst>
          </p:cNvPr>
          <p:cNvSpPr>
            <a:spLocks noGrp="1" noChangeArrowheads="1"/>
          </p:cNvSpPr>
          <p:nvPr>
            <p:ph type="dt" sz="half" idx="10"/>
          </p:nvPr>
        </p:nvSpPr>
        <p:spPr>
          <a:ln/>
        </p:spPr>
        <p:txBody>
          <a:bodyPr/>
          <a:lstStyle>
            <a:lvl1pPr>
              <a:defRPr/>
            </a:lvl1pPr>
          </a:lstStyle>
          <a:p>
            <a:pPr>
              <a:defRPr/>
            </a:pPr>
            <a:endParaRPr lang="el-GR"/>
          </a:p>
        </p:txBody>
      </p:sp>
      <p:sp>
        <p:nvSpPr>
          <p:cNvPr id="4" name="Rectangle 8">
            <a:extLst>
              <a:ext uri="{FF2B5EF4-FFF2-40B4-BE49-F238E27FC236}">
                <a16:creationId xmlns:a16="http://schemas.microsoft.com/office/drawing/2014/main" id="{62C87A39-FEDA-433C-8B6A-01081CDA409E}"/>
              </a:ext>
            </a:extLst>
          </p:cNvPr>
          <p:cNvSpPr>
            <a:spLocks noGrp="1" noChangeArrowheads="1"/>
          </p:cNvSpPr>
          <p:nvPr>
            <p:ph type="ftr" sz="quarter" idx="11"/>
          </p:nvPr>
        </p:nvSpPr>
        <p:spPr>
          <a:ln/>
        </p:spPr>
        <p:txBody>
          <a:bodyPr/>
          <a:lstStyle>
            <a:lvl1pPr>
              <a:defRPr/>
            </a:lvl1pPr>
          </a:lstStyle>
          <a:p>
            <a:pPr>
              <a:defRPr/>
            </a:pPr>
            <a:endParaRPr lang="el-GR"/>
          </a:p>
        </p:txBody>
      </p:sp>
      <p:sp>
        <p:nvSpPr>
          <p:cNvPr id="5" name="Rectangle 9">
            <a:extLst>
              <a:ext uri="{FF2B5EF4-FFF2-40B4-BE49-F238E27FC236}">
                <a16:creationId xmlns:a16="http://schemas.microsoft.com/office/drawing/2014/main" id="{3DC7736E-7AF5-447E-A467-671AE4C743AA}"/>
              </a:ext>
            </a:extLst>
          </p:cNvPr>
          <p:cNvSpPr>
            <a:spLocks noGrp="1" noChangeArrowheads="1"/>
          </p:cNvSpPr>
          <p:nvPr>
            <p:ph type="sldNum" sz="quarter" idx="12"/>
          </p:nvPr>
        </p:nvSpPr>
        <p:spPr>
          <a:ln/>
        </p:spPr>
        <p:txBody>
          <a:bodyPr/>
          <a:lstStyle>
            <a:lvl1pPr>
              <a:defRPr/>
            </a:lvl1pPr>
          </a:lstStyle>
          <a:p>
            <a:fld id="{4D3713D3-13EF-46D9-AA82-A34F39B4C8DF}" type="slidenum">
              <a:rPr lang="el-GR" altLang="el-GR"/>
              <a:pPr/>
              <a:t>‹#›</a:t>
            </a:fld>
            <a:endParaRPr lang="el-GR" altLang="el-GR"/>
          </a:p>
        </p:txBody>
      </p:sp>
    </p:spTree>
    <p:extLst>
      <p:ext uri="{BB962C8B-B14F-4D97-AF65-F5344CB8AC3E}">
        <p14:creationId xmlns:p14="http://schemas.microsoft.com/office/powerpoint/2010/main" val="3118363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850F4CDB-5B16-43F1-9AEA-4B502E4671E6}"/>
              </a:ext>
            </a:extLst>
          </p:cNvPr>
          <p:cNvSpPr>
            <a:spLocks noGrp="1" noChangeArrowheads="1"/>
          </p:cNvSpPr>
          <p:nvPr>
            <p:ph type="dt" sz="half" idx="10"/>
          </p:nvPr>
        </p:nvSpPr>
        <p:spPr>
          <a:ln/>
        </p:spPr>
        <p:txBody>
          <a:bodyPr/>
          <a:lstStyle>
            <a:lvl1pPr>
              <a:defRPr/>
            </a:lvl1pPr>
          </a:lstStyle>
          <a:p>
            <a:pPr>
              <a:defRPr/>
            </a:pPr>
            <a:endParaRPr lang="el-GR"/>
          </a:p>
        </p:txBody>
      </p:sp>
      <p:sp>
        <p:nvSpPr>
          <p:cNvPr id="3" name="Rectangle 8">
            <a:extLst>
              <a:ext uri="{FF2B5EF4-FFF2-40B4-BE49-F238E27FC236}">
                <a16:creationId xmlns:a16="http://schemas.microsoft.com/office/drawing/2014/main" id="{EE8BD599-2CDD-4CA6-81A8-D3754EC3EA7D}"/>
              </a:ext>
            </a:extLst>
          </p:cNvPr>
          <p:cNvSpPr>
            <a:spLocks noGrp="1" noChangeArrowheads="1"/>
          </p:cNvSpPr>
          <p:nvPr>
            <p:ph type="ftr" sz="quarter" idx="11"/>
          </p:nvPr>
        </p:nvSpPr>
        <p:spPr>
          <a:ln/>
        </p:spPr>
        <p:txBody>
          <a:bodyPr/>
          <a:lstStyle>
            <a:lvl1pPr>
              <a:defRPr/>
            </a:lvl1pPr>
          </a:lstStyle>
          <a:p>
            <a:pPr>
              <a:defRPr/>
            </a:pPr>
            <a:endParaRPr lang="el-GR"/>
          </a:p>
        </p:txBody>
      </p:sp>
      <p:sp>
        <p:nvSpPr>
          <p:cNvPr id="4" name="Rectangle 9">
            <a:extLst>
              <a:ext uri="{FF2B5EF4-FFF2-40B4-BE49-F238E27FC236}">
                <a16:creationId xmlns:a16="http://schemas.microsoft.com/office/drawing/2014/main" id="{ABBC129B-671E-4C6C-939A-0FFD3C1A2228}"/>
              </a:ext>
            </a:extLst>
          </p:cNvPr>
          <p:cNvSpPr>
            <a:spLocks noGrp="1" noChangeArrowheads="1"/>
          </p:cNvSpPr>
          <p:nvPr>
            <p:ph type="sldNum" sz="quarter" idx="12"/>
          </p:nvPr>
        </p:nvSpPr>
        <p:spPr>
          <a:ln/>
        </p:spPr>
        <p:txBody>
          <a:bodyPr/>
          <a:lstStyle>
            <a:lvl1pPr>
              <a:defRPr/>
            </a:lvl1pPr>
          </a:lstStyle>
          <a:p>
            <a:fld id="{4D73F545-BA5E-4D90-B96B-13B5F9168C6A}" type="slidenum">
              <a:rPr lang="el-GR" altLang="el-GR"/>
              <a:pPr/>
              <a:t>‹#›</a:t>
            </a:fld>
            <a:endParaRPr lang="el-GR" altLang="el-GR"/>
          </a:p>
        </p:txBody>
      </p:sp>
    </p:spTree>
    <p:extLst>
      <p:ext uri="{BB962C8B-B14F-4D97-AF65-F5344CB8AC3E}">
        <p14:creationId xmlns:p14="http://schemas.microsoft.com/office/powerpoint/2010/main" val="1263781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BE2AB195-4647-4421-9367-5FA168A3757D}"/>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8">
            <a:extLst>
              <a:ext uri="{FF2B5EF4-FFF2-40B4-BE49-F238E27FC236}">
                <a16:creationId xmlns:a16="http://schemas.microsoft.com/office/drawing/2014/main" id="{81812815-EB78-4C89-9CA3-ABCD72853E47}"/>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9">
            <a:extLst>
              <a:ext uri="{FF2B5EF4-FFF2-40B4-BE49-F238E27FC236}">
                <a16:creationId xmlns:a16="http://schemas.microsoft.com/office/drawing/2014/main" id="{EECC1D4E-C0FA-45F2-8DE9-B4EBE7EBD77D}"/>
              </a:ext>
            </a:extLst>
          </p:cNvPr>
          <p:cNvSpPr>
            <a:spLocks noGrp="1" noChangeArrowheads="1"/>
          </p:cNvSpPr>
          <p:nvPr>
            <p:ph type="sldNum" sz="quarter" idx="12"/>
          </p:nvPr>
        </p:nvSpPr>
        <p:spPr>
          <a:ln/>
        </p:spPr>
        <p:txBody>
          <a:bodyPr/>
          <a:lstStyle>
            <a:lvl1pPr>
              <a:defRPr/>
            </a:lvl1pPr>
          </a:lstStyle>
          <a:p>
            <a:fld id="{6AB6A323-E523-4A84-8B5C-CB6FF356A63F}" type="slidenum">
              <a:rPr lang="el-GR" altLang="el-GR"/>
              <a:pPr/>
              <a:t>‹#›</a:t>
            </a:fld>
            <a:endParaRPr lang="el-GR" altLang="el-GR"/>
          </a:p>
        </p:txBody>
      </p:sp>
    </p:spTree>
    <p:extLst>
      <p:ext uri="{BB962C8B-B14F-4D97-AF65-F5344CB8AC3E}">
        <p14:creationId xmlns:p14="http://schemas.microsoft.com/office/powerpoint/2010/main" val="617299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950AE0F8-9367-444C-B12F-41EB3406B86C}"/>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EB2E3BB8-0E7F-4253-AD35-6637A47B4F3A}"/>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0F5F072A-67DF-4566-8C80-F9EE2D2B1EF4}"/>
              </a:ext>
            </a:extLst>
          </p:cNvPr>
          <p:cNvSpPr>
            <a:spLocks noGrp="1" noChangeArrowheads="1"/>
          </p:cNvSpPr>
          <p:nvPr>
            <p:ph type="sldNum" sz="quarter" idx="12"/>
          </p:nvPr>
        </p:nvSpPr>
        <p:spPr>
          <a:ln/>
        </p:spPr>
        <p:txBody>
          <a:bodyPr/>
          <a:lstStyle>
            <a:lvl1pPr>
              <a:defRPr/>
            </a:lvl1pPr>
          </a:lstStyle>
          <a:p>
            <a:fld id="{C15EAF88-A9A7-4167-AB63-996510063483}" type="slidenum">
              <a:rPr lang="el-GR" altLang="el-GR"/>
              <a:pPr/>
              <a:t>‹#›</a:t>
            </a:fld>
            <a:endParaRPr lang="el-GR" altLang="el-GR"/>
          </a:p>
        </p:txBody>
      </p:sp>
    </p:spTree>
    <p:extLst>
      <p:ext uri="{BB962C8B-B14F-4D97-AF65-F5344CB8AC3E}">
        <p14:creationId xmlns:p14="http://schemas.microsoft.com/office/powerpoint/2010/main" val="3324685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A45E3B92-9500-4D83-A7A0-F734B3A97BAD}"/>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8">
            <a:extLst>
              <a:ext uri="{FF2B5EF4-FFF2-40B4-BE49-F238E27FC236}">
                <a16:creationId xmlns:a16="http://schemas.microsoft.com/office/drawing/2014/main" id="{C5B78FAF-A995-4758-9CF2-C71CECE10808}"/>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9">
            <a:extLst>
              <a:ext uri="{FF2B5EF4-FFF2-40B4-BE49-F238E27FC236}">
                <a16:creationId xmlns:a16="http://schemas.microsoft.com/office/drawing/2014/main" id="{4327270B-EA50-4F74-9AD5-9C156F3F6FE1}"/>
              </a:ext>
            </a:extLst>
          </p:cNvPr>
          <p:cNvSpPr>
            <a:spLocks noGrp="1" noChangeArrowheads="1"/>
          </p:cNvSpPr>
          <p:nvPr>
            <p:ph type="sldNum" sz="quarter" idx="12"/>
          </p:nvPr>
        </p:nvSpPr>
        <p:spPr>
          <a:ln/>
        </p:spPr>
        <p:txBody>
          <a:bodyPr/>
          <a:lstStyle>
            <a:lvl1pPr>
              <a:defRPr/>
            </a:lvl1pPr>
          </a:lstStyle>
          <a:p>
            <a:fld id="{40828987-8B43-4C51-9D2B-B0DDF2C3EEF1}" type="slidenum">
              <a:rPr lang="el-GR" altLang="el-GR"/>
              <a:pPr/>
              <a:t>‹#›</a:t>
            </a:fld>
            <a:endParaRPr lang="el-GR" altLang="el-GR"/>
          </a:p>
        </p:txBody>
      </p:sp>
    </p:spTree>
    <p:extLst>
      <p:ext uri="{BB962C8B-B14F-4D97-AF65-F5344CB8AC3E}">
        <p14:creationId xmlns:p14="http://schemas.microsoft.com/office/powerpoint/2010/main" val="2131195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7">
            <a:extLst>
              <a:ext uri="{FF2B5EF4-FFF2-40B4-BE49-F238E27FC236}">
                <a16:creationId xmlns:a16="http://schemas.microsoft.com/office/drawing/2014/main" id="{C7F2B56E-62EF-4CDB-9F20-13F15DCB930D}"/>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8">
            <a:extLst>
              <a:ext uri="{FF2B5EF4-FFF2-40B4-BE49-F238E27FC236}">
                <a16:creationId xmlns:a16="http://schemas.microsoft.com/office/drawing/2014/main" id="{745EF17C-712A-4497-B5C6-5593626E52DD}"/>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9">
            <a:extLst>
              <a:ext uri="{FF2B5EF4-FFF2-40B4-BE49-F238E27FC236}">
                <a16:creationId xmlns:a16="http://schemas.microsoft.com/office/drawing/2014/main" id="{022CE85E-BBBD-40A4-8D77-421721D804B4}"/>
              </a:ext>
            </a:extLst>
          </p:cNvPr>
          <p:cNvSpPr>
            <a:spLocks noGrp="1" noChangeArrowheads="1"/>
          </p:cNvSpPr>
          <p:nvPr>
            <p:ph type="sldNum" sz="quarter" idx="12"/>
          </p:nvPr>
        </p:nvSpPr>
        <p:spPr>
          <a:ln/>
        </p:spPr>
        <p:txBody>
          <a:bodyPr/>
          <a:lstStyle>
            <a:lvl1pPr>
              <a:defRPr/>
            </a:lvl1pPr>
          </a:lstStyle>
          <a:p>
            <a:fld id="{DDBFA5B4-17C1-4260-ABE2-8F11883B3559}" type="slidenum">
              <a:rPr lang="el-GR" altLang="el-GR"/>
              <a:pPr/>
              <a:t>‹#›</a:t>
            </a:fld>
            <a:endParaRPr lang="el-GR" altLang="el-GR"/>
          </a:p>
        </p:txBody>
      </p:sp>
    </p:spTree>
    <p:extLst>
      <p:ext uri="{BB962C8B-B14F-4D97-AF65-F5344CB8AC3E}">
        <p14:creationId xmlns:p14="http://schemas.microsoft.com/office/powerpoint/2010/main" val="4042998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7">
            <a:extLst>
              <a:ext uri="{FF2B5EF4-FFF2-40B4-BE49-F238E27FC236}">
                <a16:creationId xmlns:a16="http://schemas.microsoft.com/office/drawing/2014/main" id="{14E1183C-E978-407B-AA26-252A2CAA2D6B}"/>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8">
            <a:extLst>
              <a:ext uri="{FF2B5EF4-FFF2-40B4-BE49-F238E27FC236}">
                <a16:creationId xmlns:a16="http://schemas.microsoft.com/office/drawing/2014/main" id="{C75CD4E0-BFC0-4779-9B1E-1059F3C8AB75}"/>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9">
            <a:extLst>
              <a:ext uri="{FF2B5EF4-FFF2-40B4-BE49-F238E27FC236}">
                <a16:creationId xmlns:a16="http://schemas.microsoft.com/office/drawing/2014/main" id="{E708C77E-80C9-4DAD-A328-71031F63B9B3}"/>
              </a:ext>
            </a:extLst>
          </p:cNvPr>
          <p:cNvSpPr>
            <a:spLocks noGrp="1" noChangeArrowheads="1"/>
          </p:cNvSpPr>
          <p:nvPr>
            <p:ph type="sldNum" sz="quarter" idx="12"/>
          </p:nvPr>
        </p:nvSpPr>
        <p:spPr>
          <a:ln/>
        </p:spPr>
        <p:txBody>
          <a:bodyPr/>
          <a:lstStyle>
            <a:lvl1pPr>
              <a:defRPr/>
            </a:lvl1pPr>
          </a:lstStyle>
          <a:p>
            <a:fld id="{0E0BA14A-9F2F-4D8C-A304-E56AE1F5AC8C}" type="slidenum">
              <a:rPr lang="el-GR" altLang="el-GR"/>
              <a:pPr/>
              <a:t>‹#›</a:t>
            </a:fld>
            <a:endParaRPr lang="el-GR" altLang="el-GR"/>
          </a:p>
        </p:txBody>
      </p:sp>
    </p:spTree>
    <p:extLst>
      <p:ext uri="{BB962C8B-B14F-4D97-AF65-F5344CB8AC3E}">
        <p14:creationId xmlns:p14="http://schemas.microsoft.com/office/powerpoint/2010/main" val="2094520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4">
            <a:extLst>
              <a:ext uri="{FF2B5EF4-FFF2-40B4-BE49-F238E27FC236}">
                <a16:creationId xmlns:a16="http://schemas.microsoft.com/office/drawing/2014/main" id="{C67045E5-0144-4EE9-A8A9-CD4668B06767}"/>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1A75CC1C-0D6C-4918-A701-8150F4C4B3BA}"/>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09142975-2F30-4565-AC60-D7548AED82EB}"/>
              </a:ext>
            </a:extLst>
          </p:cNvPr>
          <p:cNvSpPr>
            <a:spLocks noGrp="1" noChangeArrowheads="1"/>
          </p:cNvSpPr>
          <p:nvPr>
            <p:ph type="sldNum" sz="quarter" idx="12"/>
          </p:nvPr>
        </p:nvSpPr>
        <p:spPr>
          <a:ln/>
        </p:spPr>
        <p:txBody>
          <a:bodyPr/>
          <a:lstStyle>
            <a:lvl1pPr>
              <a:defRPr/>
            </a:lvl1pPr>
          </a:lstStyle>
          <a:p>
            <a:fld id="{99F78CFD-991C-4D57-B8CC-0D835E62A52F}" type="slidenum">
              <a:rPr lang="el-GR" altLang="el-GR"/>
              <a:pPr/>
              <a:t>‹#›</a:t>
            </a:fld>
            <a:endParaRPr lang="el-GR" altLang="el-GR"/>
          </a:p>
        </p:txBody>
      </p:sp>
    </p:spTree>
    <p:extLst>
      <p:ext uri="{BB962C8B-B14F-4D97-AF65-F5344CB8AC3E}">
        <p14:creationId xmlns:p14="http://schemas.microsoft.com/office/powerpoint/2010/main" val="4065074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a:extLst>
              <a:ext uri="{FF2B5EF4-FFF2-40B4-BE49-F238E27FC236}">
                <a16:creationId xmlns:a16="http://schemas.microsoft.com/office/drawing/2014/main" id="{4911723B-6432-4087-9DC8-221F4E296B12}"/>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id="{A41CCC33-6564-432E-A7BB-9DC4EBA34F9B}"/>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id="{AA6E6B8C-91A7-48F4-B347-EFFF6135E9BE}"/>
              </a:ext>
            </a:extLst>
          </p:cNvPr>
          <p:cNvSpPr>
            <a:spLocks noGrp="1" noChangeArrowheads="1"/>
          </p:cNvSpPr>
          <p:nvPr>
            <p:ph type="sldNum" sz="quarter" idx="12"/>
          </p:nvPr>
        </p:nvSpPr>
        <p:spPr>
          <a:ln/>
        </p:spPr>
        <p:txBody>
          <a:bodyPr/>
          <a:lstStyle>
            <a:lvl1pPr>
              <a:defRPr/>
            </a:lvl1pPr>
          </a:lstStyle>
          <a:p>
            <a:fld id="{39BB48CF-6341-4C87-80B0-6980F6A77109}" type="slidenum">
              <a:rPr lang="el-GR" altLang="el-GR"/>
              <a:pPr/>
              <a:t>‹#›</a:t>
            </a:fld>
            <a:endParaRPr lang="el-GR" altLang="el-GR"/>
          </a:p>
        </p:txBody>
      </p:sp>
    </p:spTree>
    <p:extLst>
      <p:ext uri="{BB962C8B-B14F-4D97-AF65-F5344CB8AC3E}">
        <p14:creationId xmlns:p14="http://schemas.microsoft.com/office/powerpoint/2010/main" val="1352647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a:extLst>
              <a:ext uri="{FF2B5EF4-FFF2-40B4-BE49-F238E27FC236}">
                <a16:creationId xmlns:a16="http://schemas.microsoft.com/office/drawing/2014/main" id="{87676388-3DDB-497B-887E-502158EDFEF7}"/>
              </a:ext>
            </a:extLst>
          </p:cNvPr>
          <p:cNvSpPr>
            <a:spLocks noGrp="1" noChangeArrowheads="1"/>
          </p:cNvSpPr>
          <p:nvPr>
            <p:ph type="dt" sz="half" idx="10"/>
          </p:nvPr>
        </p:nvSpPr>
        <p:spPr>
          <a:ln/>
        </p:spPr>
        <p:txBody>
          <a:bodyPr/>
          <a:lstStyle>
            <a:lvl1pPr>
              <a:defRPr/>
            </a:lvl1pPr>
          </a:lstStyle>
          <a:p>
            <a:pPr>
              <a:defRPr/>
            </a:pPr>
            <a:endParaRPr lang="el-GR"/>
          </a:p>
        </p:txBody>
      </p:sp>
      <p:sp>
        <p:nvSpPr>
          <p:cNvPr id="8" name="Rectangle 5">
            <a:extLst>
              <a:ext uri="{FF2B5EF4-FFF2-40B4-BE49-F238E27FC236}">
                <a16:creationId xmlns:a16="http://schemas.microsoft.com/office/drawing/2014/main" id="{9BE82657-AA84-45EE-B0EE-CDA8357BB7DC}"/>
              </a:ext>
            </a:extLst>
          </p:cNvPr>
          <p:cNvSpPr>
            <a:spLocks noGrp="1" noChangeArrowheads="1"/>
          </p:cNvSpPr>
          <p:nvPr>
            <p:ph type="ftr" sz="quarter" idx="11"/>
          </p:nvPr>
        </p:nvSpPr>
        <p:spPr>
          <a:ln/>
        </p:spPr>
        <p:txBody>
          <a:bodyPr/>
          <a:lstStyle>
            <a:lvl1pPr>
              <a:defRPr/>
            </a:lvl1pPr>
          </a:lstStyle>
          <a:p>
            <a:pPr>
              <a:defRPr/>
            </a:pPr>
            <a:endParaRPr lang="el-GR"/>
          </a:p>
        </p:txBody>
      </p:sp>
      <p:sp>
        <p:nvSpPr>
          <p:cNvPr id="9" name="Rectangle 6">
            <a:extLst>
              <a:ext uri="{FF2B5EF4-FFF2-40B4-BE49-F238E27FC236}">
                <a16:creationId xmlns:a16="http://schemas.microsoft.com/office/drawing/2014/main" id="{9090ED5B-BB54-4046-A99B-4F0DDE8BDE04}"/>
              </a:ext>
            </a:extLst>
          </p:cNvPr>
          <p:cNvSpPr>
            <a:spLocks noGrp="1" noChangeArrowheads="1"/>
          </p:cNvSpPr>
          <p:nvPr>
            <p:ph type="sldNum" sz="quarter" idx="12"/>
          </p:nvPr>
        </p:nvSpPr>
        <p:spPr>
          <a:ln/>
        </p:spPr>
        <p:txBody>
          <a:bodyPr/>
          <a:lstStyle>
            <a:lvl1pPr>
              <a:defRPr/>
            </a:lvl1pPr>
          </a:lstStyle>
          <a:p>
            <a:fld id="{3BA3BD51-033C-4F20-B0F1-7A93FD8058AC}" type="slidenum">
              <a:rPr lang="el-GR" altLang="el-GR"/>
              <a:pPr/>
              <a:t>‹#›</a:t>
            </a:fld>
            <a:endParaRPr lang="el-GR" altLang="el-GR"/>
          </a:p>
        </p:txBody>
      </p:sp>
    </p:spTree>
    <p:extLst>
      <p:ext uri="{BB962C8B-B14F-4D97-AF65-F5344CB8AC3E}">
        <p14:creationId xmlns:p14="http://schemas.microsoft.com/office/powerpoint/2010/main" val="4016260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4">
            <a:extLst>
              <a:ext uri="{FF2B5EF4-FFF2-40B4-BE49-F238E27FC236}">
                <a16:creationId xmlns:a16="http://schemas.microsoft.com/office/drawing/2014/main" id="{C48E5440-F226-4B2A-A4DF-9E2516158EC7}"/>
              </a:ext>
            </a:extLst>
          </p:cNvPr>
          <p:cNvSpPr>
            <a:spLocks noGrp="1" noChangeArrowheads="1"/>
          </p:cNvSpPr>
          <p:nvPr>
            <p:ph type="dt" sz="half" idx="10"/>
          </p:nvPr>
        </p:nvSpPr>
        <p:spPr>
          <a:ln/>
        </p:spPr>
        <p:txBody>
          <a:bodyPr/>
          <a:lstStyle>
            <a:lvl1pPr>
              <a:defRPr/>
            </a:lvl1pPr>
          </a:lstStyle>
          <a:p>
            <a:pPr>
              <a:defRPr/>
            </a:pPr>
            <a:endParaRPr lang="el-GR"/>
          </a:p>
        </p:txBody>
      </p:sp>
      <p:sp>
        <p:nvSpPr>
          <p:cNvPr id="4" name="Rectangle 5">
            <a:extLst>
              <a:ext uri="{FF2B5EF4-FFF2-40B4-BE49-F238E27FC236}">
                <a16:creationId xmlns:a16="http://schemas.microsoft.com/office/drawing/2014/main" id="{FF6538B5-2BBF-41EE-BAF8-3132CFFF8F01}"/>
              </a:ext>
            </a:extLst>
          </p:cNvPr>
          <p:cNvSpPr>
            <a:spLocks noGrp="1" noChangeArrowheads="1"/>
          </p:cNvSpPr>
          <p:nvPr>
            <p:ph type="ftr" sz="quarter" idx="11"/>
          </p:nvPr>
        </p:nvSpPr>
        <p:spPr>
          <a:ln/>
        </p:spPr>
        <p:txBody>
          <a:bodyPr/>
          <a:lstStyle>
            <a:lvl1pPr>
              <a:defRPr/>
            </a:lvl1pPr>
          </a:lstStyle>
          <a:p>
            <a:pPr>
              <a:defRPr/>
            </a:pPr>
            <a:endParaRPr lang="el-GR"/>
          </a:p>
        </p:txBody>
      </p:sp>
      <p:sp>
        <p:nvSpPr>
          <p:cNvPr id="5" name="Rectangle 6">
            <a:extLst>
              <a:ext uri="{FF2B5EF4-FFF2-40B4-BE49-F238E27FC236}">
                <a16:creationId xmlns:a16="http://schemas.microsoft.com/office/drawing/2014/main" id="{0C72D212-7896-4F4B-A595-FADBC49D9E71}"/>
              </a:ext>
            </a:extLst>
          </p:cNvPr>
          <p:cNvSpPr>
            <a:spLocks noGrp="1" noChangeArrowheads="1"/>
          </p:cNvSpPr>
          <p:nvPr>
            <p:ph type="sldNum" sz="quarter" idx="12"/>
          </p:nvPr>
        </p:nvSpPr>
        <p:spPr>
          <a:ln/>
        </p:spPr>
        <p:txBody>
          <a:bodyPr/>
          <a:lstStyle>
            <a:lvl1pPr>
              <a:defRPr/>
            </a:lvl1pPr>
          </a:lstStyle>
          <a:p>
            <a:fld id="{401B8C98-762D-4DD3-8212-3B0F190059B5}" type="slidenum">
              <a:rPr lang="el-GR" altLang="el-GR"/>
              <a:pPr/>
              <a:t>‹#›</a:t>
            </a:fld>
            <a:endParaRPr lang="el-GR" altLang="el-GR"/>
          </a:p>
        </p:txBody>
      </p:sp>
    </p:spTree>
    <p:extLst>
      <p:ext uri="{BB962C8B-B14F-4D97-AF65-F5344CB8AC3E}">
        <p14:creationId xmlns:p14="http://schemas.microsoft.com/office/powerpoint/2010/main" val="2454120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E67E1C4-666A-460F-9FA6-1DDEF5DE4366}"/>
              </a:ext>
            </a:extLst>
          </p:cNvPr>
          <p:cNvSpPr>
            <a:spLocks noGrp="1" noChangeArrowheads="1"/>
          </p:cNvSpPr>
          <p:nvPr>
            <p:ph type="dt" sz="half" idx="10"/>
          </p:nvPr>
        </p:nvSpPr>
        <p:spPr>
          <a:ln/>
        </p:spPr>
        <p:txBody>
          <a:bodyPr/>
          <a:lstStyle>
            <a:lvl1pPr>
              <a:defRPr/>
            </a:lvl1pPr>
          </a:lstStyle>
          <a:p>
            <a:pPr>
              <a:defRPr/>
            </a:pPr>
            <a:endParaRPr lang="el-GR"/>
          </a:p>
        </p:txBody>
      </p:sp>
      <p:sp>
        <p:nvSpPr>
          <p:cNvPr id="3" name="Rectangle 5">
            <a:extLst>
              <a:ext uri="{FF2B5EF4-FFF2-40B4-BE49-F238E27FC236}">
                <a16:creationId xmlns:a16="http://schemas.microsoft.com/office/drawing/2014/main" id="{14AA5541-457A-4AED-8E08-12C5D3340DA7}"/>
              </a:ext>
            </a:extLst>
          </p:cNvPr>
          <p:cNvSpPr>
            <a:spLocks noGrp="1" noChangeArrowheads="1"/>
          </p:cNvSpPr>
          <p:nvPr>
            <p:ph type="ftr" sz="quarter" idx="11"/>
          </p:nvPr>
        </p:nvSpPr>
        <p:spPr>
          <a:ln/>
        </p:spPr>
        <p:txBody>
          <a:bodyPr/>
          <a:lstStyle>
            <a:lvl1pPr>
              <a:defRPr/>
            </a:lvl1pPr>
          </a:lstStyle>
          <a:p>
            <a:pPr>
              <a:defRPr/>
            </a:pPr>
            <a:endParaRPr lang="el-GR"/>
          </a:p>
        </p:txBody>
      </p:sp>
      <p:sp>
        <p:nvSpPr>
          <p:cNvPr id="4" name="Rectangle 6">
            <a:extLst>
              <a:ext uri="{FF2B5EF4-FFF2-40B4-BE49-F238E27FC236}">
                <a16:creationId xmlns:a16="http://schemas.microsoft.com/office/drawing/2014/main" id="{93B698F7-6585-4A7B-8789-18B3DDBB18C5}"/>
              </a:ext>
            </a:extLst>
          </p:cNvPr>
          <p:cNvSpPr>
            <a:spLocks noGrp="1" noChangeArrowheads="1"/>
          </p:cNvSpPr>
          <p:nvPr>
            <p:ph type="sldNum" sz="quarter" idx="12"/>
          </p:nvPr>
        </p:nvSpPr>
        <p:spPr>
          <a:ln/>
        </p:spPr>
        <p:txBody>
          <a:bodyPr/>
          <a:lstStyle>
            <a:lvl1pPr>
              <a:defRPr/>
            </a:lvl1pPr>
          </a:lstStyle>
          <a:p>
            <a:fld id="{7E6C397C-A5D9-42C2-BF6B-2CE146951F38}" type="slidenum">
              <a:rPr lang="el-GR" altLang="el-GR"/>
              <a:pPr/>
              <a:t>‹#›</a:t>
            </a:fld>
            <a:endParaRPr lang="el-GR" altLang="el-GR"/>
          </a:p>
        </p:txBody>
      </p:sp>
    </p:spTree>
    <p:extLst>
      <p:ext uri="{BB962C8B-B14F-4D97-AF65-F5344CB8AC3E}">
        <p14:creationId xmlns:p14="http://schemas.microsoft.com/office/powerpoint/2010/main" val="2487713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16:creationId xmlns:a16="http://schemas.microsoft.com/office/drawing/2014/main" id="{057D7BD3-CD1F-478F-9DBB-3C30715BA147}"/>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id="{4E58C7F9-15C3-4C33-9555-5781A8B7CA6E}"/>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id="{534F3FA3-6BAF-40A4-A161-C1B2CCE0ED42}"/>
              </a:ext>
            </a:extLst>
          </p:cNvPr>
          <p:cNvSpPr>
            <a:spLocks noGrp="1" noChangeArrowheads="1"/>
          </p:cNvSpPr>
          <p:nvPr>
            <p:ph type="sldNum" sz="quarter" idx="12"/>
          </p:nvPr>
        </p:nvSpPr>
        <p:spPr>
          <a:ln/>
        </p:spPr>
        <p:txBody>
          <a:bodyPr/>
          <a:lstStyle>
            <a:lvl1pPr>
              <a:defRPr/>
            </a:lvl1pPr>
          </a:lstStyle>
          <a:p>
            <a:fld id="{B92108A7-B3A5-46BD-8432-DC90E8C1704D}" type="slidenum">
              <a:rPr lang="el-GR" altLang="el-GR"/>
              <a:pPr/>
              <a:t>‹#›</a:t>
            </a:fld>
            <a:endParaRPr lang="el-GR" altLang="el-GR"/>
          </a:p>
        </p:txBody>
      </p:sp>
    </p:spTree>
    <p:extLst>
      <p:ext uri="{BB962C8B-B14F-4D97-AF65-F5344CB8AC3E}">
        <p14:creationId xmlns:p14="http://schemas.microsoft.com/office/powerpoint/2010/main" val="1758419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16:creationId xmlns:a16="http://schemas.microsoft.com/office/drawing/2014/main" id="{90578385-3DBE-4C98-956F-0C65EEF7553A}"/>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id="{6129EC1E-06CD-44D5-8C5B-4556B6C12FE9}"/>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id="{1CE384A1-CE97-439F-AA19-AD8E642A479F}"/>
              </a:ext>
            </a:extLst>
          </p:cNvPr>
          <p:cNvSpPr>
            <a:spLocks noGrp="1" noChangeArrowheads="1"/>
          </p:cNvSpPr>
          <p:nvPr>
            <p:ph type="sldNum" sz="quarter" idx="12"/>
          </p:nvPr>
        </p:nvSpPr>
        <p:spPr>
          <a:ln/>
        </p:spPr>
        <p:txBody>
          <a:bodyPr/>
          <a:lstStyle>
            <a:lvl1pPr>
              <a:defRPr/>
            </a:lvl1pPr>
          </a:lstStyle>
          <a:p>
            <a:fld id="{F8E35A5D-DC3F-4DB0-9BC5-819717D5F8C0}" type="slidenum">
              <a:rPr lang="el-GR" altLang="el-GR"/>
              <a:pPr/>
              <a:t>‹#›</a:t>
            </a:fld>
            <a:endParaRPr lang="el-GR" altLang="el-GR"/>
          </a:p>
        </p:txBody>
      </p:sp>
    </p:spTree>
    <p:extLst>
      <p:ext uri="{BB962C8B-B14F-4D97-AF65-F5344CB8AC3E}">
        <p14:creationId xmlns:p14="http://schemas.microsoft.com/office/powerpoint/2010/main" val="2280406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60D6641-EAE3-46C7-8FA2-5C07DD0A6E3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Κάντε κλικ για να επεξεργαστείτε τον τίτλο</a:t>
            </a:r>
          </a:p>
        </p:txBody>
      </p:sp>
      <p:sp>
        <p:nvSpPr>
          <p:cNvPr id="1027" name="Rectangle 3">
            <a:extLst>
              <a:ext uri="{FF2B5EF4-FFF2-40B4-BE49-F238E27FC236}">
                <a16:creationId xmlns:a16="http://schemas.microsoft.com/office/drawing/2014/main" id="{E8F24036-AACE-47B2-AA4D-AF98819B0CF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1028" name="Rectangle 4">
            <a:extLst>
              <a:ext uri="{FF2B5EF4-FFF2-40B4-BE49-F238E27FC236}">
                <a16:creationId xmlns:a16="http://schemas.microsoft.com/office/drawing/2014/main" id="{81039E2F-6EB0-4A3A-B2E7-E94CD787F81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l-GR"/>
          </a:p>
        </p:txBody>
      </p:sp>
      <p:sp>
        <p:nvSpPr>
          <p:cNvPr id="1029" name="Rectangle 5">
            <a:extLst>
              <a:ext uri="{FF2B5EF4-FFF2-40B4-BE49-F238E27FC236}">
                <a16:creationId xmlns:a16="http://schemas.microsoft.com/office/drawing/2014/main" id="{42F20F34-A187-44F7-BD95-5ABAF231BCC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l-GR"/>
          </a:p>
        </p:txBody>
      </p:sp>
      <p:sp>
        <p:nvSpPr>
          <p:cNvPr id="1030" name="Rectangle 6">
            <a:extLst>
              <a:ext uri="{FF2B5EF4-FFF2-40B4-BE49-F238E27FC236}">
                <a16:creationId xmlns:a16="http://schemas.microsoft.com/office/drawing/2014/main" id="{DFA24B80-679B-4ED9-9993-BC29AAC70B9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1C14FE57-29A4-4174-8FEA-17F90DA89945}" type="slidenum">
              <a:rPr lang="el-GR" altLang="el-GR"/>
              <a:pPr/>
              <a:t>‹#›</a:t>
            </a:fld>
            <a:endParaRPr lang="el-GR" altLang="el-GR"/>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5A8F2C7A-ABD2-4664-BE7A-5E68877CBA96}"/>
              </a:ext>
            </a:extLst>
          </p:cNvPr>
          <p:cNvGrpSpPr>
            <a:grpSpLocks/>
          </p:cNvGrpSpPr>
          <p:nvPr/>
        </p:nvGrpSpPr>
        <p:grpSpPr bwMode="auto">
          <a:xfrm>
            <a:off x="0" y="0"/>
            <a:ext cx="7242175" cy="1981200"/>
            <a:chOff x="0" y="0"/>
            <a:chExt cx="4562" cy="1248"/>
          </a:xfrm>
        </p:grpSpPr>
        <p:sp>
          <p:nvSpPr>
            <p:cNvPr id="43011" name="Freeform 3">
              <a:extLst>
                <a:ext uri="{FF2B5EF4-FFF2-40B4-BE49-F238E27FC236}">
                  <a16:creationId xmlns:a16="http://schemas.microsoft.com/office/drawing/2014/main" id="{81C05C02-F5FF-467E-8A45-E79DAC4F2646}"/>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l-GR"/>
            </a:p>
          </p:txBody>
        </p:sp>
        <p:sp>
          <p:nvSpPr>
            <p:cNvPr id="2057" name="Freeform 4">
              <a:extLst>
                <a:ext uri="{FF2B5EF4-FFF2-40B4-BE49-F238E27FC236}">
                  <a16:creationId xmlns:a16="http://schemas.microsoft.com/office/drawing/2014/main" id="{303BD3B1-B6E1-4590-AB15-E34E131CC7CC}"/>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sp>
        <p:nvSpPr>
          <p:cNvPr id="43013" name="Rectangle 5">
            <a:extLst>
              <a:ext uri="{FF2B5EF4-FFF2-40B4-BE49-F238E27FC236}">
                <a16:creationId xmlns:a16="http://schemas.microsoft.com/office/drawing/2014/main" id="{CE90569F-793A-4A0E-883D-5EE3778F6C1E}"/>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l-GR"/>
              <a:t>Click to edit Master title style</a:t>
            </a:r>
          </a:p>
        </p:txBody>
      </p:sp>
      <p:sp>
        <p:nvSpPr>
          <p:cNvPr id="43014" name="Rectangle 6">
            <a:extLst>
              <a:ext uri="{FF2B5EF4-FFF2-40B4-BE49-F238E27FC236}">
                <a16:creationId xmlns:a16="http://schemas.microsoft.com/office/drawing/2014/main" id="{6F2ED144-9A0A-46C3-95EC-D5FAAB35198D}"/>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p>
        </p:txBody>
      </p:sp>
      <p:sp>
        <p:nvSpPr>
          <p:cNvPr id="43015" name="Rectangle 7">
            <a:extLst>
              <a:ext uri="{FF2B5EF4-FFF2-40B4-BE49-F238E27FC236}">
                <a16:creationId xmlns:a16="http://schemas.microsoft.com/office/drawing/2014/main" id="{CAC01D61-3D75-4B21-B33B-5F9870EC07BF}"/>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pPr>
              <a:defRPr/>
            </a:pPr>
            <a:endParaRPr lang="el-GR"/>
          </a:p>
        </p:txBody>
      </p:sp>
      <p:sp>
        <p:nvSpPr>
          <p:cNvPr id="43016" name="Rectangle 8">
            <a:extLst>
              <a:ext uri="{FF2B5EF4-FFF2-40B4-BE49-F238E27FC236}">
                <a16:creationId xmlns:a16="http://schemas.microsoft.com/office/drawing/2014/main" id="{5DB5AC0F-64B8-4469-AD42-084FA95AAAC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pPr>
              <a:defRPr/>
            </a:pPr>
            <a:endParaRPr lang="el-GR"/>
          </a:p>
        </p:txBody>
      </p:sp>
      <p:sp>
        <p:nvSpPr>
          <p:cNvPr id="43017" name="Rectangle 9">
            <a:extLst>
              <a:ext uri="{FF2B5EF4-FFF2-40B4-BE49-F238E27FC236}">
                <a16:creationId xmlns:a16="http://schemas.microsoft.com/office/drawing/2014/main" id="{0E904D59-D7D2-4144-BCC6-A8DCD5E0F799}"/>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64B32107-ECF5-44C6-B7DF-9C9387A123E1}" type="slidenum">
              <a:rPr lang="el-GR" altLang="el-GR"/>
              <a:pPr/>
              <a:t>‹#›</a:t>
            </a:fld>
            <a:endParaRPr lang="el-GR" altLang="el-GR"/>
          </a:p>
        </p:txBody>
      </p:sp>
    </p:spTree>
  </p:cSld>
  <p:clrMap bg1="dk2" tx1="lt1" bg2="dk1" tx2="lt2" accent1="accent1" accent2="accent2" accent3="accent3" accent4="accent4" accent5="accent5" accent6="accent6" hlink="hlink" folHlink="folHlink"/>
  <p:sldLayoutIdLst>
    <p:sldLayoutId id="2147483740"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5122" name="WordArt 8">
            <a:extLst>
              <a:ext uri="{FF2B5EF4-FFF2-40B4-BE49-F238E27FC236}">
                <a16:creationId xmlns:a16="http://schemas.microsoft.com/office/drawing/2014/main" id="{F8ADE32A-F43A-4379-AF34-FB8E131149F1}"/>
              </a:ext>
            </a:extLst>
          </p:cNvPr>
          <p:cNvSpPr>
            <a:spLocks noChangeArrowheads="1" noChangeShapeType="1" noTextEdit="1"/>
          </p:cNvSpPr>
          <p:nvPr/>
        </p:nvSpPr>
        <p:spPr bwMode="auto">
          <a:xfrm rot="-5400000">
            <a:off x="-1412875" y="3052763"/>
            <a:ext cx="4552950" cy="647700"/>
          </a:xfrm>
          <a:prstGeom prst="rect">
            <a:avLst/>
          </a:prstGeom>
        </p:spPr>
        <p:txBody>
          <a:bodyPr wrap="none" fromWordArt="1">
            <a:prstTxWarp prst="textPlain">
              <a:avLst>
                <a:gd name="adj" fmla="val 50000"/>
              </a:avLst>
            </a:prstTxWarp>
          </a:bodyPr>
          <a:lstStyle/>
          <a:p>
            <a:pPr algn="ctr"/>
            <a:r>
              <a:rPr lang="el-GR" sz="3600" kern="10">
                <a:ln w="28575">
                  <a:solidFill>
                    <a:srgbClr val="002060"/>
                  </a:solidFill>
                  <a:round/>
                  <a:headEnd/>
                  <a:tailEnd/>
                </a:ln>
                <a:solidFill>
                  <a:srgbClr val="C00000"/>
                </a:solidFill>
                <a:latin typeface="Arial Black" panose="020B0A04020102020204" pitchFamily="34" charset="0"/>
              </a:rPr>
              <a:t>ΒΙΟΠΟΙΚΙΛΟΤΗΤΑ</a:t>
            </a:r>
          </a:p>
        </p:txBody>
      </p:sp>
      <p:sp>
        <p:nvSpPr>
          <p:cNvPr id="5123" name="TextBox 1">
            <a:extLst>
              <a:ext uri="{FF2B5EF4-FFF2-40B4-BE49-F238E27FC236}">
                <a16:creationId xmlns:a16="http://schemas.microsoft.com/office/drawing/2014/main" id="{21B50B08-51B4-4D10-A6B0-88A34617C81C}"/>
              </a:ext>
            </a:extLst>
          </p:cNvPr>
          <p:cNvSpPr txBox="1">
            <a:spLocks noChangeArrowheads="1"/>
          </p:cNvSpPr>
          <p:nvPr/>
        </p:nvSpPr>
        <p:spPr bwMode="auto">
          <a:xfrm>
            <a:off x="2292350" y="5949950"/>
            <a:ext cx="66246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l-GR" altLang="el-GR" sz="2000" b="1" dirty="0">
                <a:solidFill>
                  <a:schemeClr val="bg1"/>
                </a:solidFill>
              </a:rPr>
              <a:t>Πηνελόπη Παπαδοπούλου</a:t>
            </a:r>
          </a:p>
          <a:p>
            <a:pPr algn="ctr">
              <a:spcBef>
                <a:spcPct val="0"/>
              </a:spcBef>
              <a:buFontTx/>
              <a:buNone/>
            </a:pPr>
            <a:r>
              <a:rPr lang="el-GR" altLang="el-GR" sz="2000" b="1" dirty="0">
                <a:solidFill>
                  <a:schemeClr val="bg1"/>
                </a:solidFill>
              </a:rPr>
              <a:t>Καθηγήτρια Π.Τ.Ν. – Π.Δ.Μ.</a:t>
            </a:r>
          </a:p>
        </p:txBody>
      </p:sp>
      <p:pic>
        <p:nvPicPr>
          <p:cNvPr id="5124" name="Picture 2" descr="Σχετική εικόνα">
            <a:extLst>
              <a:ext uri="{FF2B5EF4-FFF2-40B4-BE49-F238E27FC236}">
                <a16:creationId xmlns:a16="http://schemas.microsoft.com/office/drawing/2014/main" id="{8E2A75BE-62B3-4CC7-8D7B-F8C3462D3D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25" y="317500"/>
            <a:ext cx="5145088" cy="533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a:extLst>
              <a:ext uri="{FF2B5EF4-FFF2-40B4-BE49-F238E27FC236}">
                <a16:creationId xmlns:a16="http://schemas.microsoft.com/office/drawing/2014/main" id="{84581718-07E4-42E9-9980-258BA56C7C0A}"/>
              </a:ext>
            </a:extLst>
          </p:cNvPr>
          <p:cNvSpPr txBox="1">
            <a:spLocks noChangeArrowheads="1"/>
          </p:cNvSpPr>
          <p:nvPr/>
        </p:nvSpPr>
        <p:spPr bwMode="auto">
          <a:xfrm>
            <a:off x="2051050" y="333375"/>
            <a:ext cx="44656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l-GR" altLang="el-GR" sz="3200" b="1" dirty="0">
                <a:solidFill>
                  <a:srgbClr val="009900"/>
                </a:solidFill>
                <a:effectLst>
                  <a:outerShdw blurRad="38100" dist="38100" dir="2700000" algn="tl">
                    <a:srgbClr val="000000">
                      <a:alpha val="43137"/>
                    </a:srgbClr>
                  </a:outerShdw>
                </a:effectLst>
                <a:latin typeface="Arial Nova" panose="020B0504020202020204" pitchFamily="34" charset="0"/>
              </a:rPr>
              <a:t>Γενετική Ποικιλότητα</a:t>
            </a:r>
          </a:p>
        </p:txBody>
      </p:sp>
      <p:pic>
        <p:nvPicPr>
          <p:cNvPr id="12291" name="Picture 4" descr="http://2.bp.blogspot.com/-dEurj7_XaZk/VC5foP2MgYI/AAAAAAAA3DI/UTv0Ej7T3u0/s1600/gpgent.jpg">
            <a:extLst>
              <a:ext uri="{FF2B5EF4-FFF2-40B4-BE49-F238E27FC236}">
                <a16:creationId xmlns:a16="http://schemas.microsoft.com/office/drawing/2014/main" id="{5724112E-1EF5-4948-AEE9-D3CC08372C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1620838"/>
            <a:ext cx="8172450" cy="490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grpSp>
        <p:nvGrpSpPr>
          <p:cNvPr id="15362" name="Group 6">
            <a:extLst>
              <a:ext uri="{FF2B5EF4-FFF2-40B4-BE49-F238E27FC236}">
                <a16:creationId xmlns:a16="http://schemas.microsoft.com/office/drawing/2014/main" id="{8774B031-D0FC-4729-B1CD-D18FC175FC0B}"/>
              </a:ext>
            </a:extLst>
          </p:cNvPr>
          <p:cNvGrpSpPr>
            <a:grpSpLocks/>
          </p:cNvGrpSpPr>
          <p:nvPr/>
        </p:nvGrpSpPr>
        <p:grpSpPr bwMode="auto">
          <a:xfrm>
            <a:off x="179388" y="620713"/>
            <a:ext cx="5400675" cy="5400675"/>
            <a:chOff x="476" y="164"/>
            <a:chExt cx="4717" cy="4037"/>
          </a:xfrm>
        </p:grpSpPr>
        <p:pic>
          <p:nvPicPr>
            <p:cNvPr id="15364" name="Picture 4" descr="biodiversity">
              <a:extLst>
                <a:ext uri="{FF2B5EF4-FFF2-40B4-BE49-F238E27FC236}">
                  <a16:creationId xmlns:a16="http://schemas.microsoft.com/office/drawing/2014/main" id="{F9F7C297-30E1-4B96-9EE2-8F50ED6328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 y="300"/>
              <a:ext cx="4445" cy="3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5">
              <a:extLst>
                <a:ext uri="{FF2B5EF4-FFF2-40B4-BE49-F238E27FC236}">
                  <a16:creationId xmlns:a16="http://schemas.microsoft.com/office/drawing/2014/main" id="{C9DA06ED-BFBF-4F01-9EE6-9AF0398A20C5}"/>
                </a:ext>
              </a:extLst>
            </p:cNvPr>
            <p:cNvSpPr>
              <a:spLocks noChangeArrowheads="1"/>
            </p:cNvSpPr>
            <p:nvPr/>
          </p:nvSpPr>
          <p:spPr bwMode="auto">
            <a:xfrm>
              <a:off x="476" y="164"/>
              <a:ext cx="4717" cy="4037"/>
            </a:xfrm>
            <a:prstGeom prst="rect">
              <a:avLst/>
            </a:prstGeom>
            <a:noFill/>
            <a:ln w="762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grpSp>
      <p:sp>
        <p:nvSpPr>
          <p:cNvPr id="15363" name="Text Box 7">
            <a:extLst>
              <a:ext uri="{FF2B5EF4-FFF2-40B4-BE49-F238E27FC236}">
                <a16:creationId xmlns:a16="http://schemas.microsoft.com/office/drawing/2014/main" id="{055650B6-D595-4EB3-8BE2-8B8A3B3A4810}"/>
              </a:ext>
            </a:extLst>
          </p:cNvPr>
          <p:cNvSpPr txBox="1">
            <a:spLocks noChangeArrowheads="1"/>
          </p:cNvSpPr>
          <p:nvPr/>
        </p:nvSpPr>
        <p:spPr bwMode="auto">
          <a:xfrm>
            <a:off x="5867400" y="2492375"/>
            <a:ext cx="3025775" cy="1266825"/>
          </a:xfrm>
          <a:prstGeom prst="rect">
            <a:avLst/>
          </a:prstGeom>
          <a:noFill/>
          <a:ln w="762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3600" b="1">
                <a:solidFill>
                  <a:srgbClr val="FF3300"/>
                </a:solidFill>
              </a:rPr>
              <a:t>Πόσα είναι τα είδη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786345-3641-4968-85B0-36BE10BFF9A2}"/>
              </a:ext>
            </a:extLst>
          </p:cNvPr>
          <p:cNvSpPr>
            <a:spLocks noGrp="1"/>
          </p:cNvSpPr>
          <p:nvPr>
            <p:ph type="title"/>
          </p:nvPr>
        </p:nvSpPr>
        <p:spPr/>
        <p:txBody>
          <a:bodyPr/>
          <a:lstStyle/>
          <a:p>
            <a:pPr>
              <a:defRPr/>
            </a:pPr>
            <a:r>
              <a:rPr lang="el-GR" b="1" dirty="0">
                <a:solidFill>
                  <a:srgbClr val="009900"/>
                </a:solidFill>
                <a:effectLst>
                  <a:outerShdw blurRad="38100" dist="38100" dir="2700000" algn="tl">
                    <a:srgbClr val="000000">
                      <a:alpha val="43137"/>
                    </a:srgbClr>
                  </a:outerShdw>
                </a:effectLst>
                <a:latin typeface="Arial Nova" panose="020B0504020202020204" pitchFamily="34" charset="0"/>
              </a:rPr>
              <a:t>Η έννοια του είδους</a:t>
            </a:r>
          </a:p>
        </p:txBody>
      </p:sp>
      <p:pic>
        <p:nvPicPr>
          <p:cNvPr id="16387" name="Θέση περιεχομένου 4">
            <a:extLst>
              <a:ext uri="{FF2B5EF4-FFF2-40B4-BE49-F238E27FC236}">
                <a16:creationId xmlns:a16="http://schemas.microsoft.com/office/drawing/2014/main" id="{AC5ECE69-0EFB-4F3F-A1D7-B737FA0650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55963" y="4941888"/>
            <a:ext cx="5591175" cy="1895475"/>
          </a:xfrm>
        </p:spPr>
      </p:pic>
      <p:pic>
        <p:nvPicPr>
          <p:cNvPr id="16388" name="Εικόνα 3">
            <a:extLst>
              <a:ext uri="{FF2B5EF4-FFF2-40B4-BE49-F238E27FC236}">
                <a16:creationId xmlns:a16="http://schemas.microsoft.com/office/drawing/2014/main" id="{A7AE5F1C-3273-475D-8F63-B55D6E0A8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417638"/>
            <a:ext cx="6296025"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a:extLst>
              <a:ext uri="{FF2B5EF4-FFF2-40B4-BE49-F238E27FC236}">
                <a16:creationId xmlns:a16="http://schemas.microsoft.com/office/drawing/2014/main" id="{3BBA7B9E-1C9E-48E8-9BF1-BE4315DAC480}"/>
              </a:ext>
            </a:extLst>
          </p:cNvPr>
          <p:cNvSpPr txBox="1">
            <a:spLocks noChangeArrowheads="1"/>
          </p:cNvSpPr>
          <p:nvPr/>
        </p:nvSpPr>
        <p:spPr bwMode="auto">
          <a:xfrm>
            <a:off x="1258888" y="0"/>
            <a:ext cx="6858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l-GR" altLang="el-GR" sz="2800" b="1">
                <a:solidFill>
                  <a:srgbClr val="800000"/>
                </a:solidFill>
                <a:cs typeface="Arial" panose="020B0604020202020204" pitchFamily="34" charset="0"/>
              </a:rPr>
              <a:t>ΤΟ ΒΙΟΛΟΓΙΚΟ ΕΙΔΟΣ</a:t>
            </a:r>
          </a:p>
        </p:txBody>
      </p:sp>
      <p:pic>
        <p:nvPicPr>
          <p:cNvPr id="17411" name="Picture 5" descr="species">
            <a:extLst>
              <a:ext uri="{FF2B5EF4-FFF2-40B4-BE49-F238E27FC236}">
                <a16:creationId xmlns:a16="http://schemas.microsoft.com/office/drawing/2014/main" id="{690ECF1A-82DC-4DB1-A2D5-3E68A3D343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1075"/>
            <a:ext cx="91440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Εικόνα 1">
            <a:extLst>
              <a:ext uri="{FF2B5EF4-FFF2-40B4-BE49-F238E27FC236}">
                <a16:creationId xmlns:a16="http://schemas.microsoft.com/office/drawing/2014/main" id="{3C7AD1F8-4A2A-463E-974C-C0112B47B1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052513"/>
            <a:ext cx="9110663"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Τίτλος 1">
            <a:extLst>
              <a:ext uri="{FF2B5EF4-FFF2-40B4-BE49-F238E27FC236}">
                <a16:creationId xmlns:a16="http://schemas.microsoft.com/office/drawing/2014/main" id="{80DFB9B4-014D-4D9D-9125-9E25E1EABC5E}"/>
              </a:ext>
            </a:extLst>
          </p:cNvPr>
          <p:cNvSpPr txBox="1">
            <a:spLocks/>
          </p:cNvSpPr>
          <p:nvPr/>
        </p:nvSpPr>
        <p:spPr>
          <a:xfrm>
            <a:off x="438150" y="17463"/>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l-GR" b="1" kern="0" dirty="0">
                <a:solidFill>
                  <a:srgbClr val="009900"/>
                </a:solidFill>
                <a:effectLst>
                  <a:outerShdw blurRad="38100" dist="38100" dir="2700000" algn="tl">
                    <a:srgbClr val="000000">
                      <a:alpha val="43137"/>
                    </a:srgbClr>
                  </a:outerShdw>
                </a:effectLst>
                <a:latin typeface="Arial Nova" panose="020B0504020202020204" pitchFamily="34" charset="0"/>
              </a:rPr>
              <a:t>Η κρυμμένη βιοποικιλότητα</a:t>
            </a:r>
          </a:p>
        </p:txBody>
      </p:sp>
      <p:pic>
        <p:nvPicPr>
          <p:cNvPr id="18436" name="Εικόνα 3">
            <a:extLst>
              <a:ext uri="{FF2B5EF4-FFF2-40B4-BE49-F238E27FC236}">
                <a16:creationId xmlns:a16="http://schemas.microsoft.com/office/drawing/2014/main" id="{FA28C106-459E-40BD-97F7-52FD2C938E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5559425"/>
            <a:ext cx="7762875"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Εικόνα 1">
            <a:extLst>
              <a:ext uri="{FF2B5EF4-FFF2-40B4-BE49-F238E27FC236}">
                <a16:creationId xmlns:a16="http://schemas.microsoft.com/office/drawing/2014/main" id="{B6DF12DE-574E-4C1A-8E54-EF991C4F3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Εικόνα 1">
            <a:extLst>
              <a:ext uri="{FF2B5EF4-FFF2-40B4-BE49-F238E27FC236}">
                <a16:creationId xmlns:a16="http://schemas.microsoft.com/office/drawing/2014/main" id="{6EDB3984-DBA4-4915-95CD-9DA974813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2412"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Εικόνα 1">
            <a:extLst>
              <a:ext uri="{FF2B5EF4-FFF2-40B4-BE49-F238E27FC236}">
                <a16:creationId xmlns:a16="http://schemas.microsoft.com/office/drawing/2014/main" id="{34E7DBDA-4F0A-4326-991D-E2F557EA2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55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7DED868-1672-48F3-BACA-C317BBAC8856}"/>
              </a:ext>
            </a:extLst>
          </p:cNvPr>
          <p:cNvSpPr>
            <a:spLocks noGrp="1"/>
          </p:cNvSpPr>
          <p:nvPr>
            <p:ph type="title"/>
          </p:nvPr>
        </p:nvSpPr>
        <p:spPr/>
        <p:txBody>
          <a:bodyPr/>
          <a:lstStyle/>
          <a:p>
            <a:pPr>
              <a:defRPr/>
            </a:pPr>
            <a:r>
              <a:rPr lang="el-GR" b="1" dirty="0">
                <a:solidFill>
                  <a:srgbClr val="009900"/>
                </a:solidFill>
                <a:effectLst>
                  <a:outerShdw blurRad="38100" dist="38100" dir="2700000" algn="tl">
                    <a:srgbClr val="000000">
                      <a:alpha val="43137"/>
                    </a:srgbClr>
                  </a:outerShdw>
                </a:effectLst>
                <a:latin typeface="Arial Nova" panose="020B0504020202020204" pitchFamily="34" charset="0"/>
              </a:rPr>
              <a:t>Η κρυμμένη βιοποικιλότητα</a:t>
            </a:r>
          </a:p>
        </p:txBody>
      </p:sp>
      <p:pic>
        <p:nvPicPr>
          <p:cNvPr id="22531" name="Εικόνα 4">
            <a:extLst>
              <a:ext uri="{FF2B5EF4-FFF2-40B4-BE49-F238E27FC236}">
                <a16:creationId xmlns:a16="http://schemas.microsoft.com/office/drawing/2014/main" id="{A13FA08C-DD76-404F-8CCD-834B699E5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8" y="1389063"/>
            <a:ext cx="8658225" cy="546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Χορδή 5">
            <a:extLst>
              <a:ext uri="{FF2B5EF4-FFF2-40B4-BE49-F238E27FC236}">
                <a16:creationId xmlns:a16="http://schemas.microsoft.com/office/drawing/2014/main" id="{557405D8-C739-4F2C-9DE7-362633630B58}"/>
              </a:ext>
            </a:extLst>
          </p:cNvPr>
          <p:cNvSpPr/>
          <p:nvPr/>
        </p:nvSpPr>
        <p:spPr>
          <a:xfrm rot="15941969">
            <a:off x="4151313" y="2619375"/>
            <a:ext cx="3500437" cy="4424363"/>
          </a:xfrm>
          <a:prstGeom prst="chord">
            <a:avLst>
              <a:gd name="adj1" fmla="val 2700000"/>
              <a:gd name="adj2" fmla="val 17265026"/>
            </a:avLst>
          </a:prstGeom>
          <a:solidFill>
            <a:srgbClr val="FF7979">
              <a:alpha val="38039"/>
            </a:srgb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7" name="TextBox 6">
            <a:extLst>
              <a:ext uri="{FF2B5EF4-FFF2-40B4-BE49-F238E27FC236}">
                <a16:creationId xmlns:a16="http://schemas.microsoft.com/office/drawing/2014/main" id="{082C2653-2D60-47DE-AB64-CCBB4C735FFF}"/>
              </a:ext>
            </a:extLst>
          </p:cNvPr>
          <p:cNvSpPr txBox="1">
            <a:spLocks noChangeArrowheads="1"/>
          </p:cNvSpPr>
          <p:nvPr/>
        </p:nvSpPr>
        <p:spPr bwMode="auto">
          <a:xfrm>
            <a:off x="20638" y="6280150"/>
            <a:ext cx="4976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l-GR" altLang="el-GR" sz="2400" b="1">
                <a:solidFill>
                  <a:srgbClr val="C00000"/>
                </a:solidFill>
                <a:latin typeface="Arial Nova" panose="020B0504020202020204" pitchFamily="34" charset="0"/>
              </a:rPr>
              <a:t>Γνωρίζουμε το 1% των βακτηρίων</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Billede1">
            <a:extLst>
              <a:ext uri="{FF2B5EF4-FFF2-40B4-BE49-F238E27FC236}">
                <a16:creationId xmlns:a16="http://schemas.microsoft.com/office/drawing/2014/main" id="{EB9C851F-65A6-4279-A9D2-5881E2E0A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441"/>
          <a:stretch>
            <a:fillRect/>
          </a:stretch>
        </p:blipFill>
        <p:spPr bwMode="auto">
          <a:xfrm>
            <a:off x="1143000" y="123825"/>
            <a:ext cx="7245350"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3">
            <a:extLst>
              <a:ext uri="{FF2B5EF4-FFF2-40B4-BE49-F238E27FC236}">
                <a16:creationId xmlns:a16="http://schemas.microsoft.com/office/drawing/2014/main" id="{56156A9B-A7BF-453D-9560-FC7ADA328480}"/>
              </a:ext>
            </a:extLst>
          </p:cNvPr>
          <p:cNvSpPr txBox="1">
            <a:spLocks noChangeArrowheads="1"/>
          </p:cNvSpPr>
          <p:nvPr/>
        </p:nvSpPr>
        <p:spPr bwMode="auto">
          <a:xfrm>
            <a:off x="5940152" y="5445224"/>
            <a:ext cx="2592387" cy="76200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ctr">
              <a:spcBef>
                <a:spcPct val="50000"/>
              </a:spcBef>
              <a:defRPr/>
            </a:pPr>
            <a:r>
              <a:rPr lang="el-GR" sz="4400" b="1" dirty="0">
                <a:solidFill>
                  <a:srgbClr val="FF3300"/>
                </a:solidFill>
                <a:latin typeface="Arial Nova" panose="020B0504020202020204" pitchFamily="34" charset="0"/>
              </a:rPr>
              <a:t>Εξέλιξη</a:t>
            </a:r>
          </a:p>
        </p:txBody>
      </p:sp>
      <p:sp>
        <p:nvSpPr>
          <p:cNvPr id="2" name="Βέλος: Δεξιό 1">
            <a:extLst>
              <a:ext uri="{FF2B5EF4-FFF2-40B4-BE49-F238E27FC236}">
                <a16:creationId xmlns:a16="http://schemas.microsoft.com/office/drawing/2014/main" id="{D8A06005-FD55-4DFB-A3F8-2ACC34CF51DF}"/>
              </a:ext>
            </a:extLst>
          </p:cNvPr>
          <p:cNvSpPr/>
          <p:nvPr/>
        </p:nvSpPr>
        <p:spPr>
          <a:xfrm>
            <a:off x="1476375" y="3249613"/>
            <a:ext cx="863600" cy="35877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3" name="TextBox 2">
            <a:extLst>
              <a:ext uri="{FF2B5EF4-FFF2-40B4-BE49-F238E27FC236}">
                <a16:creationId xmlns:a16="http://schemas.microsoft.com/office/drawing/2014/main" id="{8663139D-A4A8-4A16-9FE2-6C3A4F7613A1}"/>
              </a:ext>
            </a:extLst>
          </p:cNvPr>
          <p:cNvSpPr txBox="1"/>
          <p:nvPr/>
        </p:nvSpPr>
        <p:spPr>
          <a:xfrm>
            <a:off x="242888" y="2060575"/>
            <a:ext cx="1800225" cy="1016000"/>
          </a:xfrm>
          <a:prstGeom prst="rect">
            <a:avLst/>
          </a:prstGeom>
          <a:noFill/>
        </p:spPr>
        <p:txBody>
          <a:bodyPr>
            <a:spAutoFit/>
          </a:bodyPr>
          <a:lstStyle/>
          <a:p>
            <a:pPr>
              <a:defRPr/>
            </a:pPr>
            <a:r>
              <a:rPr lang="el-GR" sz="2000" b="1" dirty="0">
                <a:solidFill>
                  <a:srgbClr val="C00000"/>
                </a:solidFill>
                <a:effectLst>
                  <a:outerShdw blurRad="38100" dist="38100" dir="2700000" algn="tl">
                    <a:srgbClr val="000000">
                      <a:alpha val="43137"/>
                    </a:srgbClr>
                  </a:outerShdw>
                </a:effectLst>
                <a:latin typeface="Arial Nova" panose="020B0504020202020204" pitchFamily="34" charset="0"/>
              </a:rPr>
              <a:t>Εξαφάνιση του 95% των ειδών</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lh4.googleusercontent.com/nQEH1G_BRmfnzQLYgortvFOoEHjsK_OE2FQOUxyfIkIBq6Bc86azZSx14CbokWfl_ovptfaxIQ=w4661">
            <a:extLst>
              <a:ext uri="{FF2B5EF4-FFF2-40B4-BE49-F238E27FC236}">
                <a16:creationId xmlns:a16="http://schemas.microsoft.com/office/drawing/2014/main" id="{AB969463-A51E-4232-BCF4-F89BD0D98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857250"/>
            <a:ext cx="845343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Ορθογώνιο 1">
            <a:extLst>
              <a:ext uri="{FF2B5EF4-FFF2-40B4-BE49-F238E27FC236}">
                <a16:creationId xmlns:a16="http://schemas.microsoft.com/office/drawing/2014/main" id="{8848C78A-4957-4970-B9AE-54B57AC05768}"/>
              </a:ext>
            </a:extLst>
          </p:cNvPr>
          <p:cNvSpPr/>
          <p:nvPr/>
        </p:nvSpPr>
        <p:spPr>
          <a:xfrm>
            <a:off x="3203575" y="4618038"/>
            <a:ext cx="1292225" cy="1295400"/>
          </a:xfrm>
          <a:prstGeom prst="rect">
            <a:avLst/>
          </a:prstGeom>
          <a:no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l-GR"/>
          </a:p>
        </p:txBody>
      </p:sp>
      <p:sp>
        <p:nvSpPr>
          <p:cNvPr id="4" name="Ορθογώνιο 3">
            <a:extLst>
              <a:ext uri="{FF2B5EF4-FFF2-40B4-BE49-F238E27FC236}">
                <a16:creationId xmlns:a16="http://schemas.microsoft.com/office/drawing/2014/main" id="{9BD2EED2-535B-4D0E-8697-1D481779C25C}"/>
              </a:ext>
            </a:extLst>
          </p:cNvPr>
          <p:cNvSpPr/>
          <p:nvPr/>
        </p:nvSpPr>
        <p:spPr>
          <a:xfrm>
            <a:off x="1817688" y="4618038"/>
            <a:ext cx="1295400" cy="1295400"/>
          </a:xfrm>
          <a:prstGeom prst="rect">
            <a:avLst/>
          </a:prstGeom>
          <a:noFill/>
          <a:ln w="38100">
            <a:solidFill>
              <a:srgbClr val="C00000"/>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l-G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FCE26A3-E0AC-4AB1-B7BE-C22E2985583A}"/>
              </a:ext>
            </a:extLst>
          </p:cNvPr>
          <p:cNvSpPr>
            <a:spLocks noGrp="1"/>
          </p:cNvSpPr>
          <p:nvPr>
            <p:ph type="title"/>
          </p:nvPr>
        </p:nvSpPr>
        <p:spPr/>
        <p:txBody>
          <a:bodyPr/>
          <a:lstStyle/>
          <a:p>
            <a:pPr>
              <a:defRPr/>
            </a:pPr>
            <a:r>
              <a:rPr lang="el-GR" sz="4000" b="1" dirty="0">
                <a:solidFill>
                  <a:srgbClr val="009900"/>
                </a:solidFill>
                <a:effectLst>
                  <a:outerShdw blurRad="38100" dist="38100" dir="2700000" algn="tl">
                    <a:srgbClr val="000000">
                      <a:alpha val="43137"/>
                    </a:srgbClr>
                  </a:outerShdw>
                </a:effectLst>
                <a:latin typeface="Arial Nova" panose="020B0504020202020204" pitchFamily="34" charset="0"/>
              </a:rPr>
              <a:t>Τα μεγάλα οικοσυστήματα (</a:t>
            </a:r>
            <a:r>
              <a:rPr lang="en-US" sz="4000" b="1" dirty="0">
                <a:solidFill>
                  <a:srgbClr val="009900"/>
                </a:solidFill>
                <a:effectLst>
                  <a:outerShdw blurRad="38100" dist="38100" dir="2700000" algn="tl">
                    <a:srgbClr val="000000">
                      <a:alpha val="43137"/>
                    </a:srgbClr>
                  </a:outerShdw>
                </a:effectLst>
                <a:latin typeface="Arial Nova" panose="020B0504020202020204" pitchFamily="34" charset="0"/>
              </a:rPr>
              <a:t>biomes)</a:t>
            </a:r>
            <a:endParaRPr lang="el-GR" sz="4000" b="1" dirty="0">
              <a:solidFill>
                <a:srgbClr val="009900"/>
              </a:solidFill>
              <a:effectLst>
                <a:outerShdw blurRad="38100" dist="38100" dir="2700000" algn="tl">
                  <a:srgbClr val="000000">
                    <a:alpha val="43137"/>
                  </a:srgbClr>
                </a:outerShdw>
              </a:effectLst>
              <a:latin typeface="Arial Nova" panose="020B0504020202020204" pitchFamily="34" charset="0"/>
            </a:endParaRPr>
          </a:p>
        </p:txBody>
      </p:sp>
      <p:sp>
        <p:nvSpPr>
          <p:cNvPr id="24579" name="Θέση περιεχομένου 2">
            <a:extLst>
              <a:ext uri="{FF2B5EF4-FFF2-40B4-BE49-F238E27FC236}">
                <a16:creationId xmlns:a16="http://schemas.microsoft.com/office/drawing/2014/main" id="{3B4D7461-5273-4B71-BEF5-34775670FB62}"/>
              </a:ext>
            </a:extLst>
          </p:cNvPr>
          <p:cNvSpPr>
            <a:spLocks noGrp="1" noChangeArrowheads="1"/>
          </p:cNvSpPr>
          <p:nvPr>
            <p:ph idx="1"/>
          </p:nvPr>
        </p:nvSpPr>
        <p:spPr/>
        <p:txBody>
          <a:bodyPr/>
          <a:lstStyle/>
          <a:p>
            <a:endParaRPr lang="el-GR" altLang="el-GR"/>
          </a:p>
        </p:txBody>
      </p:sp>
      <p:pic>
        <p:nvPicPr>
          <p:cNvPr id="24580" name="Εικόνα 3">
            <a:extLst>
              <a:ext uri="{FF2B5EF4-FFF2-40B4-BE49-F238E27FC236}">
                <a16:creationId xmlns:a16="http://schemas.microsoft.com/office/drawing/2014/main" id="{994F1AFB-A955-4F40-97AE-ADA69E219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291"/>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600CC"/>
        </a:solidFill>
        <a:effectLst/>
      </p:bgPr>
    </p:bg>
    <p:spTree>
      <p:nvGrpSpPr>
        <p:cNvPr id="1" name=""/>
        <p:cNvGrpSpPr/>
        <p:nvPr/>
      </p:nvGrpSpPr>
      <p:grpSpPr>
        <a:xfrm>
          <a:off x="0" y="0"/>
          <a:ext cx="0" cy="0"/>
          <a:chOff x="0" y="0"/>
          <a:chExt cx="0" cy="0"/>
        </a:xfrm>
      </p:grpSpPr>
      <p:sp>
        <p:nvSpPr>
          <p:cNvPr id="25602" name="WordArt 4">
            <a:extLst>
              <a:ext uri="{FF2B5EF4-FFF2-40B4-BE49-F238E27FC236}">
                <a16:creationId xmlns:a16="http://schemas.microsoft.com/office/drawing/2014/main" id="{96A7E5E3-1E21-4FD3-82E0-3C17D41A9EF9}"/>
              </a:ext>
            </a:extLst>
          </p:cNvPr>
          <p:cNvSpPr>
            <a:spLocks noChangeArrowheads="1" noChangeShapeType="1" noTextEdit="1"/>
          </p:cNvSpPr>
          <p:nvPr/>
        </p:nvSpPr>
        <p:spPr bwMode="auto">
          <a:xfrm rot="-5400000">
            <a:off x="-1773237" y="2141538"/>
            <a:ext cx="4552950" cy="647700"/>
          </a:xfrm>
          <a:prstGeom prst="rect">
            <a:avLst/>
          </a:prstGeom>
        </p:spPr>
        <p:txBody>
          <a:bodyPr wrap="none" fromWordArt="1">
            <a:prstTxWarp prst="textPlain">
              <a:avLst>
                <a:gd name="adj" fmla="val 50000"/>
              </a:avLst>
            </a:prstTxWarp>
          </a:bodyPr>
          <a:lstStyle/>
          <a:p>
            <a:pPr algn="ctr"/>
            <a:r>
              <a:rPr lang="el-GR" sz="3600" kern="10">
                <a:ln w="9525">
                  <a:solidFill>
                    <a:srgbClr val="339966"/>
                  </a:solidFill>
                  <a:round/>
                  <a:headEnd/>
                  <a:tailEnd/>
                </a:ln>
                <a:solidFill>
                  <a:srgbClr val="99FFCC"/>
                </a:solidFill>
                <a:latin typeface="Arial Black" panose="020B0A04020102020204" pitchFamily="34" charset="0"/>
              </a:rPr>
              <a:t>ΒΙΟΠΟΙΚΙΛΟΤΗΤΑ</a:t>
            </a:r>
          </a:p>
        </p:txBody>
      </p:sp>
      <p:sp>
        <p:nvSpPr>
          <p:cNvPr id="25603" name="WordArt 6">
            <a:extLst>
              <a:ext uri="{FF2B5EF4-FFF2-40B4-BE49-F238E27FC236}">
                <a16:creationId xmlns:a16="http://schemas.microsoft.com/office/drawing/2014/main" id="{A3B12974-2A93-4232-B08D-49F7DA3737B0}"/>
              </a:ext>
            </a:extLst>
          </p:cNvPr>
          <p:cNvSpPr>
            <a:spLocks noChangeArrowheads="1" noChangeShapeType="1" noTextEdit="1"/>
          </p:cNvSpPr>
          <p:nvPr/>
        </p:nvSpPr>
        <p:spPr bwMode="auto">
          <a:xfrm>
            <a:off x="5795963" y="5876925"/>
            <a:ext cx="3032125" cy="639763"/>
          </a:xfrm>
          <a:prstGeom prst="rect">
            <a:avLst/>
          </a:prstGeom>
        </p:spPr>
        <p:txBody>
          <a:bodyPr wrap="none" fromWordArt="1">
            <a:prstTxWarp prst="textPlain">
              <a:avLst>
                <a:gd name="adj" fmla="val 50000"/>
              </a:avLst>
            </a:prstTxWarp>
          </a:bodyPr>
          <a:lstStyle/>
          <a:p>
            <a:pPr algn="ctr"/>
            <a:r>
              <a:rPr lang="el-GR" sz="3600" kern="10">
                <a:ln w="9525">
                  <a:solidFill>
                    <a:srgbClr val="339966"/>
                  </a:solidFill>
                  <a:round/>
                  <a:headEnd/>
                  <a:tailEnd/>
                </a:ln>
                <a:solidFill>
                  <a:srgbClr val="99FFCC"/>
                </a:solidFill>
                <a:latin typeface="Arial Black" panose="020B0A04020102020204" pitchFamily="34" charset="0"/>
              </a:rPr>
              <a:t>ΤΟΠΙΩΝ</a:t>
            </a:r>
          </a:p>
        </p:txBody>
      </p:sp>
      <p:pic>
        <p:nvPicPr>
          <p:cNvPr id="10247" name="Picture 7" descr="JMao-Montana Landscape">
            <a:extLst>
              <a:ext uri="{FF2B5EF4-FFF2-40B4-BE49-F238E27FC236}">
                <a16:creationId xmlns:a16="http://schemas.microsoft.com/office/drawing/2014/main" id="{DB4E6815-C785-44B0-9403-271B4EA338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0363" y="0"/>
            <a:ext cx="370363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9" descr="page_6_dg_special_landscape_top">
            <a:extLst>
              <a:ext uri="{FF2B5EF4-FFF2-40B4-BE49-F238E27FC236}">
                <a16:creationId xmlns:a16="http://schemas.microsoft.com/office/drawing/2014/main" id="{592C8814-7296-4807-8105-C176CB6911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4256088"/>
            <a:ext cx="3673475" cy="260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8" descr="LPeleshok-Fall colors">
            <a:extLst>
              <a:ext uri="{FF2B5EF4-FFF2-40B4-BE49-F238E27FC236}">
                <a16:creationId xmlns:a16="http://schemas.microsoft.com/office/drawing/2014/main" id="{03E46EA5-FA95-4AAE-A87F-E7941FA3F8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2133600"/>
            <a:ext cx="3960813"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0247"/>
                                        </p:tgtEl>
                                        <p:attrNameLst>
                                          <p:attrName>style.visibility</p:attrName>
                                        </p:attrNameLst>
                                      </p:cBhvr>
                                      <p:to>
                                        <p:strVal val="visible"/>
                                      </p:to>
                                    </p:set>
                                    <p:animEffect transition="in" filter="dissolve">
                                      <p:cBhvr>
                                        <p:cTn id="7" dur="1000"/>
                                        <p:tgtEl>
                                          <p:spTgt spid="10247"/>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10248"/>
                                        </p:tgtEl>
                                        <p:attrNameLst>
                                          <p:attrName>style.visibility</p:attrName>
                                        </p:attrNameLst>
                                      </p:cBhvr>
                                      <p:to>
                                        <p:strVal val="visible"/>
                                      </p:to>
                                    </p:set>
                                    <p:animEffect transition="in" filter="dissolve">
                                      <p:cBhvr>
                                        <p:cTn id="11" dur="1000"/>
                                        <p:tgtEl>
                                          <p:spTgt spid="10248"/>
                                        </p:tgtEl>
                                      </p:cBhvr>
                                    </p:animEffect>
                                  </p:childTnLst>
                                </p:cTn>
                              </p:par>
                            </p:childTnLst>
                          </p:cTn>
                        </p:par>
                        <p:par>
                          <p:cTn id="12" fill="hold" nodeType="afterGroup">
                            <p:stCondLst>
                              <p:cond delay="2000"/>
                            </p:stCondLst>
                            <p:childTnLst>
                              <p:par>
                                <p:cTn id="13" presetID="9" presetClass="entr" presetSubtype="0" fill="hold" nodeType="afterEffect">
                                  <p:stCondLst>
                                    <p:cond delay="0"/>
                                  </p:stCondLst>
                                  <p:childTnLst>
                                    <p:set>
                                      <p:cBhvr>
                                        <p:cTn id="14" dur="1" fill="hold">
                                          <p:stCondLst>
                                            <p:cond delay="0"/>
                                          </p:stCondLst>
                                        </p:cTn>
                                        <p:tgtEl>
                                          <p:spTgt spid="10249"/>
                                        </p:tgtEl>
                                        <p:attrNameLst>
                                          <p:attrName>style.visibility</p:attrName>
                                        </p:attrNameLst>
                                      </p:cBhvr>
                                      <p:to>
                                        <p:strVal val="visible"/>
                                      </p:to>
                                    </p:set>
                                    <p:animEffect transition="in" filter="dissolve">
                                      <p:cBhvr>
                                        <p:cTn id="15" dur="1000"/>
                                        <p:tgtEl>
                                          <p:spTgt spid="10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E5ABE1-A30E-45CB-A955-BC3C5D348CC0}"/>
              </a:ext>
            </a:extLst>
          </p:cNvPr>
          <p:cNvSpPr>
            <a:spLocks noGrp="1"/>
          </p:cNvSpPr>
          <p:nvPr>
            <p:ph type="title"/>
          </p:nvPr>
        </p:nvSpPr>
        <p:spPr/>
        <p:txBody>
          <a:bodyPr/>
          <a:lstStyle/>
          <a:p>
            <a:pPr>
              <a:defRPr/>
            </a:pPr>
            <a:r>
              <a:rPr lang="el-GR" sz="3200" b="1" dirty="0">
                <a:solidFill>
                  <a:srgbClr val="009900"/>
                </a:solidFill>
                <a:effectLst>
                  <a:outerShdw blurRad="38100" dist="38100" dir="2700000" algn="tl">
                    <a:srgbClr val="000000">
                      <a:alpha val="43137"/>
                    </a:srgbClr>
                  </a:outerShdw>
                </a:effectLst>
                <a:latin typeface="Arial Nova" panose="020B0504020202020204" pitchFamily="34" charset="0"/>
              </a:rPr>
              <a:t>Προστασία της Βιοποικιλότητας στα ανθρωπογενή τοπία</a:t>
            </a:r>
          </a:p>
        </p:txBody>
      </p:sp>
      <p:pic>
        <p:nvPicPr>
          <p:cNvPr id="26627" name="Θέση περιεχομένου 3">
            <a:extLst>
              <a:ext uri="{FF2B5EF4-FFF2-40B4-BE49-F238E27FC236}">
                <a16:creationId xmlns:a16="http://schemas.microsoft.com/office/drawing/2014/main" id="{CD6933DA-A8EB-4E80-BCB5-907CE753811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27088" y="1417638"/>
            <a:ext cx="7821612" cy="5319712"/>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600CC"/>
        </a:solidFill>
        <a:effectLst/>
      </p:bgPr>
    </p:bg>
    <p:spTree>
      <p:nvGrpSpPr>
        <p:cNvPr id="1" name=""/>
        <p:cNvGrpSpPr/>
        <p:nvPr/>
      </p:nvGrpSpPr>
      <p:grpSpPr>
        <a:xfrm>
          <a:off x="0" y="0"/>
          <a:ext cx="0" cy="0"/>
          <a:chOff x="0" y="0"/>
          <a:chExt cx="0" cy="0"/>
        </a:xfrm>
      </p:grpSpPr>
      <p:sp>
        <p:nvSpPr>
          <p:cNvPr id="27650" name="WordArt 4">
            <a:extLst>
              <a:ext uri="{FF2B5EF4-FFF2-40B4-BE49-F238E27FC236}">
                <a16:creationId xmlns:a16="http://schemas.microsoft.com/office/drawing/2014/main" id="{50CE2185-9CB8-4405-B189-AB60628DB825}"/>
              </a:ext>
            </a:extLst>
          </p:cNvPr>
          <p:cNvSpPr>
            <a:spLocks noChangeArrowheads="1" noChangeShapeType="1" noTextEdit="1"/>
          </p:cNvSpPr>
          <p:nvPr/>
        </p:nvSpPr>
        <p:spPr bwMode="auto">
          <a:xfrm rot="-5400000">
            <a:off x="-1701800" y="3221038"/>
            <a:ext cx="4552950" cy="647700"/>
          </a:xfrm>
          <a:prstGeom prst="rect">
            <a:avLst/>
          </a:prstGeom>
        </p:spPr>
        <p:txBody>
          <a:bodyPr wrap="none" fromWordArt="1">
            <a:prstTxWarp prst="textPlain">
              <a:avLst>
                <a:gd name="adj" fmla="val 50000"/>
              </a:avLst>
            </a:prstTxWarp>
          </a:bodyPr>
          <a:lstStyle/>
          <a:p>
            <a:pPr algn="ctr"/>
            <a:r>
              <a:rPr lang="el-GR" sz="3600" kern="10">
                <a:ln w="9525">
                  <a:solidFill>
                    <a:srgbClr val="339966"/>
                  </a:solidFill>
                  <a:round/>
                  <a:headEnd/>
                  <a:tailEnd/>
                </a:ln>
                <a:solidFill>
                  <a:srgbClr val="99FFCC"/>
                </a:solidFill>
                <a:latin typeface="Arial Black" panose="020B0A04020102020204" pitchFamily="34" charset="0"/>
              </a:rPr>
              <a:t>ΒΙΟΠΟΙΚΙΛΟΤΗΤΑ</a:t>
            </a:r>
          </a:p>
        </p:txBody>
      </p:sp>
      <p:sp>
        <p:nvSpPr>
          <p:cNvPr id="27651" name="WordArt 5">
            <a:extLst>
              <a:ext uri="{FF2B5EF4-FFF2-40B4-BE49-F238E27FC236}">
                <a16:creationId xmlns:a16="http://schemas.microsoft.com/office/drawing/2014/main" id="{69CB082E-A906-446C-A965-3DB1B7FF079F}"/>
              </a:ext>
            </a:extLst>
          </p:cNvPr>
          <p:cNvSpPr>
            <a:spLocks noChangeArrowheads="1" noChangeShapeType="1" noTextEdit="1"/>
          </p:cNvSpPr>
          <p:nvPr/>
        </p:nvSpPr>
        <p:spPr bwMode="auto">
          <a:xfrm>
            <a:off x="4356100" y="260350"/>
            <a:ext cx="4552950" cy="647700"/>
          </a:xfrm>
          <a:prstGeom prst="rect">
            <a:avLst/>
          </a:prstGeom>
        </p:spPr>
        <p:txBody>
          <a:bodyPr wrap="none" fromWordArt="1">
            <a:prstTxWarp prst="textPlain">
              <a:avLst>
                <a:gd name="adj" fmla="val 50000"/>
              </a:avLst>
            </a:prstTxWarp>
          </a:bodyPr>
          <a:lstStyle/>
          <a:p>
            <a:pPr algn="ctr"/>
            <a:r>
              <a:rPr lang="el-GR" sz="3600" kern="10">
                <a:ln w="9525">
                  <a:solidFill>
                    <a:srgbClr val="339966"/>
                  </a:solidFill>
                  <a:round/>
                  <a:headEnd/>
                  <a:tailEnd/>
                </a:ln>
                <a:solidFill>
                  <a:srgbClr val="99FFCC"/>
                </a:solidFill>
                <a:latin typeface="Arial Black" panose="020B0A04020102020204" pitchFamily="34" charset="0"/>
              </a:rPr>
              <a:t>ΠΟΛΙΤΙΣΜΩΝ</a:t>
            </a:r>
          </a:p>
        </p:txBody>
      </p:sp>
      <p:pic>
        <p:nvPicPr>
          <p:cNvPr id="13320" name="Picture 8" descr="PeopleGlobe">
            <a:extLst>
              <a:ext uri="{FF2B5EF4-FFF2-40B4-BE49-F238E27FC236}">
                <a16:creationId xmlns:a16="http://schemas.microsoft.com/office/drawing/2014/main" id="{0B48AF93-6D9A-4141-B49F-E914F1F97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052513"/>
            <a:ext cx="5256212"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descr="children-holding-hands-sm">
            <a:extLst>
              <a:ext uri="{FF2B5EF4-FFF2-40B4-BE49-F238E27FC236}">
                <a16:creationId xmlns:a16="http://schemas.microsoft.com/office/drawing/2014/main" id="{4DE43099-B27A-41CF-8D55-67B69449F8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3725863"/>
            <a:ext cx="3132137"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3320"/>
                                        </p:tgtEl>
                                        <p:attrNameLst>
                                          <p:attrName>style.visibility</p:attrName>
                                        </p:attrNameLst>
                                      </p:cBhvr>
                                      <p:to>
                                        <p:strVal val="visible"/>
                                      </p:to>
                                    </p:set>
                                    <p:animEffect transition="in" filter="dissolve">
                                      <p:cBhvr>
                                        <p:cTn id="7" dur="1000"/>
                                        <p:tgtEl>
                                          <p:spTgt spid="13320"/>
                                        </p:tgtEl>
                                      </p:cBhvr>
                                    </p:animEffect>
                                  </p:childTnLst>
                                </p:cTn>
                              </p:par>
                              <p:par>
                                <p:cTn id="8" presetID="9" presetClass="entr" presetSubtype="0" fill="hold" nodeType="withEffect">
                                  <p:stCondLst>
                                    <p:cond delay="0"/>
                                  </p:stCondLst>
                                  <p:childTnLst>
                                    <p:set>
                                      <p:cBhvr>
                                        <p:cTn id="9" dur="1" fill="hold">
                                          <p:stCondLst>
                                            <p:cond delay="0"/>
                                          </p:stCondLst>
                                        </p:cTn>
                                        <p:tgtEl>
                                          <p:spTgt spid="13318"/>
                                        </p:tgtEl>
                                        <p:attrNameLst>
                                          <p:attrName>style.visibility</p:attrName>
                                        </p:attrNameLst>
                                      </p:cBhvr>
                                      <p:to>
                                        <p:strVal val="visible"/>
                                      </p:to>
                                    </p:set>
                                    <p:animEffect transition="in" filter="dissolve">
                                      <p:cBhvr>
                                        <p:cTn id="10" dur="5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Εικόνα 1">
            <a:extLst>
              <a:ext uri="{FF2B5EF4-FFF2-40B4-BE49-F238E27FC236}">
                <a16:creationId xmlns:a16="http://schemas.microsoft.com/office/drawing/2014/main" id="{75278351-FA56-42D8-98D4-2A02433F02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413"/>
            <a:ext cx="9167813"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5">
            <a:extLst>
              <a:ext uri="{FF2B5EF4-FFF2-40B4-BE49-F238E27FC236}">
                <a16:creationId xmlns:a16="http://schemas.microsoft.com/office/drawing/2014/main" id="{8F8CA05E-A611-4A82-A296-BA1BC846FBD1}"/>
              </a:ext>
            </a:extLst>
          </p:cNvPr>
          <p:cNvSpPr txBox="1">
            <a:spLocks noChangeArrowheads="1"/>
          </p:cNvSpPr>
          <p:nvPr/>
        </p:nvSpPr>
        <p:spPr bwMode="auto">
          <a:xfrm>
            <a:off x="5580063" y="1052513"/>
            <a:ext cx="2520950"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2400">
                <a:solidFill>
                  <a:srgbClr val="FF3300"/>
                </a:solidFill>
                <a:latin typeface="Comic Sans MS" panose="030F0702030302020204" pitchFamily="66" charset="0"/>
              </a:rPr>
              <a:t>Το 70% της παγκόσμιας ποικιλότητας σε είδη εμφανίζεται σε 12 χώρες: Αυστραλία, Βραζιλία, Κίνα, Κολομβία, Ισημερινός, Ινδία, Ινδονησία, Μαγαδασκάρη, Μαλαισία, Μεξικό, Περού &amp; Ζαΐρ.</a:t>
            </a:r>
          </a:p>
        </p:txBody>
      </p:sp>
      <p:pic>
        <p:nvPicPr>
          <p:cNvPr id="29699" name="Picture 6" descr="cop13_species">
            <a:extLst>
              <a:ext uri="{FF2B5EF4-FFF2-40B4-BE49-F238E27FC236}">
                <a16:creationId xmlns:a16="http://schemas.microsoft.com/office/drawing/2014/main" id="{D4E22018-AAE4-4873-A587-6EC6E5458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404813"/>
            <a:ext cx="39719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7">
            <a:extLst>
              <a:ext uri="{FF2B5EF4-FFF2-40B4-BE49-F238E27FC236}">
                <a16:creationId xmlns:a16="http://schemas.microsoft.com/office/drawing/2014/main" id="{AAEDD1CF-9398-4BE0-BEBB-A601DB30D76E}"/>
              </a:ext>
            </a:extLst>
          </p:cNvPr>
          <p:cNvSpPr>
            <a:spLocks noChangeArrowheads="1"/>
          </p:cNvSpPr>
          <p:nvPr/>
        </p:nvSpPr>
        <p:spPr bwMode="auto">
          <a:xfrm>
            <a:off x="468313" y="188913"/>
            <a:ext cx="4464050" cy="6119812"/>
          </a:xfrm>
          <a:prstGeom prst="rect">
            <a:avLst/>
          </a:prstGeom>
          <a:noFill/>
          <a:ln w="762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sp>
        <p:nvSpPr>
          <p:cNvPr id="30722" name="Text Box 4">
            <a:extLst>
              <a:ext uri="{FF2B5EF4-FFF2-40B4-BE49-F238E27FC236}">
                <a16:creationId xmlns:a16="http://schemas.microsoft.com/office/drawing/2014/main" id="{7B070F1B-B451-4E48-9CC5-F855C2813297}"/>
              </a:ext>
            </a:extLst>
          </p:cNvPr>
          <p:cNvSpPr txBox="1">
            <a:spLocks noChangeArrowheads="1"/>
          </p:cNvSpPr>
          <p:nvPr/>
        </p:nvSpPr>
        <p:spPr bwMode="auto">
          <a:xfrm>
            <a:off x="250825" y="404813"/>
            <a:ext cx="3600450"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2800" b="1">
                <a:solidFill>
                  <a:srgbClr val="FF3300"/>
                </a:solidFill>
                <a:latin typeface="Comic Sans MS" panose="030F0702030302020204" pitchFamily="66" charset="0"/>
              </a:rPr>
              <a:t>Τα τροπικά δάση θεωρείται ότι περιέχουν την μισή βιοποικιλότητα του πλανήτη</a:t>
            </a:r>
          </a:p>
        </p:txBody>
      </p:sp>
      <p:pic>
        <p:nvPicPr>
          <p:cNvPr id="30723" name="Picture 5" descr="idea4">
            <a:extLst>
              <a:ext uri="{FF2B5EF4-FFF2-40B4-BE49-F238E27FC236}">
                <a16:creationId xmlns:a16="http://schemas.microsoft.com/office/drawing/2014/main" id="{417A6C58-D0AF-445F-9255-47AF286099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268413"/>
            <a:ext cx="47529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6">
            <a:extLst>
              <a:ext uri="{FF2B5EF4-FFF2-40B4-BE49-F238E27FC236}">
                <a16:creationId xmlns:a16="http://schemas.microsoft.com/office/drawing/2014/main" id="{8B725784-DD66-49C3-A441-C3D8D0DF259C}"/>
              </a:ext>
            </a:extLst>
          </p:cNvPr>
          <p:cNvSpPr>
            <a:spLocks noChangeArrowheads="1"/>
          </p:cNvSpPr>
          <p:nvPr/>
        </p:nvSpPr>
        <p:spPr bwMode="auto">
          <a:xfrm>
            <a:off x="3779838" y="1125538"/>
            <a:ext cx="5040312" cy="5040312"/>
          </a:xfrm>
          <a:prstGeom prst="rect">
            <a:avLst/>
          </a:prstGeom>
          <a:noFill/>
          <a:ln w="76200">
            <a:solidFill>
              <a:srgbClr val="CC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600CC"/>
        </a:solidFill>
        <a:effectLst/>
      </p:bgPr>
    </p:bg>
    <p:spTree>
      <p:nvGrpSpPr>
        <p:cNvPr id="1" name=""/>
        <p:cNvGrpSpPr/>
        <p:nvPr/>
      </p:nvGrpSpPr>
      <p:grpSpPr>
        <a:xfrm>
          <a:off x="0" y="0"/>
          <a:ext cx="0" cy="0"/>
          <a:chOff x="0" y="0"/>
          <a:chExt cx="0" cy="0"/>
        </a:xfrm>
      </p:grpSpPr>
      <p:pic>
        <p:nvPicPr>
          <p:cNvPr id="31746" name="Picture 4" descr="fig1">
            <a:extLst>
              <a:ext uri="{FF2B5EF4-FFF2-40B4-BE49-F238E27FC236}">
                <a16:creationId xmlns:a16="http://schemas.microsoft.com/office/drawing/2014/main" id="{CC4A3F64-4C84-42F3-A607-AA47378352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268413"/>
            <a:ext cx="7991475" cy="532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5">
            <a:extLst>
              <a:ext uri="{FF2B5EF4-FFF2-40B4-BE49-F238E27FC236}">
                <a16:creationId xmlns:a16="http://schemas.microsoft.com/office/drawing/2014/main" id="{F186AB79-124E-460C-88C3-A2BE4877A011}"/>
              </a:ext>
            </a:extLst>
          </p:cNvPr>
          <p:cNvSpPr txBox="1">
            <a:spLocks noChangeArrowheads="1"/>
          </p:cNvSpPr>
          <p:nvPr/>
        </p:nvSpPr>
        <p:spPr bwMode="auto">
          <a:xfrm>
            <a:off x="0" y="188913"/>
            <a:ext cx="94345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3000" b="1">
                <a:solidFill>
                  <a:srgbClr val="FF6600"/>
                </a:solidFill>
              </a:rPr>
              <a:t>Η ΚΑΤΑΝΟΜΗ ΤΗΣ ΧΕΡΣΑΙΑΣ ΒΙΟΠΟΙΚΙΛΟΤΗΤΑΣ</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600CC"/>
        </a:solidFill>
        <a:effectLst/>
      </p:bgPr>
    </p:bg>
    <p:spTree>
      <p:nvGrpSpPr>
        <p:cNvPr id="1" name=""/>
        <p:cNvGrpSpPr/>
        <p:nvPr/>
      </p:nvGrpSpPr>
      <p:grpSpPr>
        <a:xfrm>
          <a:off x="0" y="0"/>
          <a:ext cx="0" cy="0"/>
          <a:chOff x="0" y="0"/>
          <a:chExt cx="0" cy="0"/>
        </a:xfrm>
      </p:grpSpPr>
      <p:sp>
        <p:nvSpPr>
          <p:cNvPr id="32770" name="WordArt 4">
            <a:extLst>
              <a:ext uri="{FF2B5EF4-FFF2-40B4-BE49-F238E27FC236}">
                <a16:creationId xmlns:a16="http://schemas.microsoft.com/office/drawing/2014/main" id="{5BA6CC23-5E84-4541-B9C5-B1B2C0BAF802}"/>
              </a:ext>
            </a:extLst>
          </p:cNvPr>
          <p:cNvSpPr>
            <a:spLocks noChangeArrowheads="1" noChangeShapeType="1" noTextEdit="1"/>
          </p:cNvSpPr>
          <p:nvPr/>
        </p:nvSpPr>
        <p:spPr bwMode="auto">
          <a:xfrm>
            <a:off x="539750" y="476250"/>
            <a:ext cx="2663825" cy="1008063"/>
          </a:xfrm>
          <a:prstGeom prst="rect">
            <a:avLst/>
          </a:prstGeom>
        </p:spPr>
        <p:txBody>
          <a:bodyPr wrap="none" fromWordArt="1">
            <a:prstTxWarp prst="textPlain">
              <a:avLst>
                <a:gd name="adj" fmla="val 50000"/>
              </a:avLst>
            </a:prstTxWarp>
          </a:bodyPr>
          <a:lstStyle/>
          <a:p>
            <a:pPr algn="ctr"/>
            <a:r>
              <a:rPr lang="el-GR" sz="3600" kern="10">
                <a:ln w="9525">
                  <a:solidFill>
                    <a:srgbClr val="FF3300"/>
                  </a:solidFill>
                  <a:round/>
                  <a:headEnd/>
                  <a:tailEnd/>
                </a:ln>
                <a:gradFill rotWithShape="1">
                  <a:gsLst>
                    <a:gs pos="0">
                      <a:srgbClr val="760000"/>
                    </a:gs>
                    <a:gs pos="50000">
                      <a:srgbClr val="FF0000"/>
                    </a:gs>
                    <a:gs pos="100000">
                      <a:srgbClr val="760000"/>
                    </a:gs>
                  </a:gsLst>
                  <a:lin ang="5400000" scaled="1"/>
                </a:gradFill>
                <a:effectLst>
                  <a:outerShdw dist="35921" dir="2700000" algn="ctr" rotWithShape="0">
                    <a:srgbClr val="C0C0C0">
                      <a:alpha val="79999"/>
                    </a:srgbClr>
                  </a:outerShdw>
                </a:effectLst>
                <a:latin typeface="Impact" panose="020B0806030902050204" pitchFamily="34" charset="0"/>
              </a:rPr>
              <a:t>ΑΠΕΙΛΗ</a:t>
            </a:r>
          </a:p>
        </p:txBody>
      </p:sp>
      <p:pic>
        <p:nvPicPr>
          <p:cNvPr id="32771" name="Picture 5" descr="end_species">
            <a:extLst>
              <a:ext uri="{FF2B5EF4-FFF2-40B4-BE49-F238E27FC236}">
                <a16:creationId xmlns:a16="http://schemas.microsoft.com/office/drawing/2014/main" id="{3D568C2E-1063-423C-A8F1-0B31C1FBCA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0"/>
            <a:ext cx="42719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WordArt 6">
            <a:extLst>
              <a:ext uri="{FF2B5EF4-FFF2-40B4-BE49-F238E27FC236}">
                <a16:creationId xmlns:a16="http://schemas.microsoft.com/office/drawing/2014/main" id="{F1CCE598-6A0F-4B12-9D17-91F71733AA00}"/>
              </a:ext>
            </a:extLst>
          </p:cNvPr>
          <p:cNvSpPr>
            <a:spLocks noChangeArrowheads="1" noChangeShapeType="1" noTextEdit="1"/>
          </p:cNvSpPr>
          <p:nvPr/>
        </p:nvSpPr>
        <p:spPr bwMode="auto">
          <a:xfrm>
            <a:off x="2627313" y="5300663"/>
            <a:ext cx="2087562" cy="792162"/>
          </a:xfrm>
          <a:prstGeom prst="rect">
            <a:avLst/>
          </a:prstGeom>
        </p:spPr>
        <p:txBody>
          <a:bodyPr wrap="none" fromWordArt="1">
            <a:prstTxWarp prst="textPlain">
              <a:avLst>
                <a:gd name="adj" fmla="val 50000"/>
              </a:avLst>
            </a:prstTxWarp>
          </a:bodyPr>
          <a:lstStyle/>
          <a:p>
            <a:pPr algn="ctr"/>
            <a:r>
              <a:rPr lang="el-GR" sz="2800" b="1" kern="10">
                <a:ln w="9525">
                  <a:solidFill>
                    <a:srgbClr val="FF3300"/>
                  </a:solidFill>
                  <a:round/>
                  <a:headEnd/>
                  <a:tailEnd/>
                </a:ln>
                <a:gradFill rotWithShape="1">
                  <a:gsLst>
                    <a:gs pos="0">
                      <a:srgbClr val="760000"/>
                    </a:gs>
                    <a:gs pos="50000">
                      <a:srgbClr val="FF0000"/>
                    </a:gs>
                    <a:gs pos="100000">
                      <a:srgbClr val="760000"/>
                    </a:gs>
                  </a:gsLst>
                  <a:lin ang="5400000" scaled="1"/>
                </a:gradFill>
                <a:effectLst>
                  <a:outerShdw dist="35921" dir="2700000" algn="ctr" rotWithShape="0">
                    <a:srgbClr val="C0C0C0">
                      <a:alpha val="79999"/>
                    </a:srgbClr>
                  </a:outerShdw>
                </a:effectLst>
                <a:latin typeface="Impact" panose="020B0806030902050204" pitchFamily="34" charset="0"/>
              </a:rPr>
              <a:t>ΕΙΔΗ</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5517E3F3-7158-4AC1-B739-1A8F81ECF6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3" y="1085850"/>
            <a:ext cx="6859587"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2">
            <a:extLst>
              <a:ext uri="{FF2B5EF4-FFF2-40B4-BE49-F238E27FC236}">
                <a16:creationId xmlns:a16="http://schemas.microsoft.com/office/drawing/2014/main" id="{F3B63B60-1043-4137-ABA4-80F5E82AEF76}"/>
              </a:ext>
            </a:extLst>
          </p:cNvPr>
          <p:cNvSpPr txBox="1">
            <a:spLocks noChangeArrowheads="1"/>
          </p:cNvSpPr>
          <p:nvPr/>
        </p:nvSpPr>
        <p:spPr bwMode="auto">
          <a:xfrm>
            <a:off x="1428750" y="428625"/>
            <a:ext cx="7267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el-GR" altLang="el-GR" sz="2400" b="1">
                <a:solidFill>
                  <a:srgbClr val="E5E500"/>
                </a:solidFill>
                <a:latin typeface="Trebuchet MS" panose="020B0603020202020204" pitchFamily="34" charset="0"/>
              </a:rPr>
              <a:t>Σχηματική παρουσίαση των κατηγοριών της </a:t>
            </a:r>
            <a:r>
              <a:rPr lang="en-US" altLang="el-GR" sz="2400" b="1">
                <a:solidFill>
                  <a:srgbClr val="E5E500"/>
                </a:solidFill>
                <a:latin typeface="Trebuchet MS" panose="020B0603020202020204" pitchFamily="34" charset="0"/>
              </a:rPr>
              <a:t>IUCN</a:t>
            </a:r>
            <a:endParaRPr lang="el-GR" altLang="el-GR" sz="2400" b="1">
              <a:solidFill>
                <a:srgbClr val="E5E500"/>
              </a:solidFill>
              <a:latin typeface="Trebuchet MS" panose="020B0603020202020204" pitchFamily="34" charset="0"/>
            </a:endParaRPr>
          </a:p>
        </p:txBody>
      </p:sp>
      <p:grpSp>
        <p:nvGrpSpPr>
          <p:cNvPr id="13" name="Ομάδα 12">
            <a:extLst>
              <a:ext uri="{FF2B5EF4-FFF2-40B4-BE49-F238E27FC236}">
                <a16:creationId xmlns:a16="http://schemas.microsoft.com/office/drawing/2014/main" id="{788A52DF-C924-4804-A424-5E6417502E47}"/>
              </a:ext>
            </a:extLst>
          </p:cNvPr>
          <p:cNvGrpSpPr>
            <a:grpSpLocks/>
          </p:cNvGrpSpPr>
          <p:nvPr/>
        </p:nvGrpSpPr>
        <p:grpSpPr bwMode="auto">
          <a:xfrm>
            <a:off x="5435600" y="115888"/>
            <a:ext cx="3600450" cy="3752850"/>
            <a:chOff x="5269877" y="339284"/>
            <a:chExt cx="3600400" cy="3751424"/>
          </a:xfrm>
        </p:grpSpPr>
        <p:sp>
          <p:nvSpPr>
            <p:cNvPr id="10" name="Ορθογώνιο: Στρογγύλεμα γωνιών 9">
              <a:extLst>
                <a:ext uri="{FF2B5EF4-FFF2-40B4-BE49-F238E27FC236}">
                  <a16:creationId xmlns:a16="http://schemas.microsoft.com/office/drawing/2014/main" id="{905F6600-E1E9-4BD6-A471-27E41AD57CE8}"/>
                </a:ext>
              </a:extLst>
            </p:cNvPr>
            <p:cNvSpPr/>
            <p:nvPr/>
          </p:nvSpPr>
          <p:spPr>
            <a:xfrm>
              <a:off x="5269877" y="339284"/>
              <a:ext cx="3600400" cy="2451755"/>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l-GR" b="1" i="1" dirty="0">
                  <a:latin typeface="Trebuchet MS" pitchFamily="34" charset="0"/>
                </a:rPr>
                <a:t>ΚΙΝΔΥΝΕΥΟΝΤΑ - </a:t>
              </a:r>
              <a:r>
                <a:rPr lang="fr-FR" b="1" i="1" dirty="0">
                  <a:latin typeface="Trebuchet MS" pitchFamily="34" charset="0"/>
                </a:rPr>
                <a:t>ENDANGERED (</a:t>
              </a:r>
              <a:r>
                <a:rPr lang="el-GR" b="1" i="1" dirty="0">
                  <a:latin typeface="Trebuchet MS" pitchFamily="34" charset="0"/>
                </a:rPr>
                <a:t>ΕΝ):</a:t>
              </a:r>
            </a:p>
            <a:p>
              <a:pPr>
                <a:defRPr/>
              </a:pPr>
              <a:r>
                <a:rPr lang="el-GR" dirty="0">
                  <a:latin typeface="Trebuchet MS" pitchFamily="34" charset="0"/>
                </a:rPr>
                <a:t>Τα </a:t>
              </a:r>
              <a:r>
                <a:rPr lang="en-US" dirty="0">
                  <a:latin typeface="Trebuchet MS" pitchFamily="34" charset="0"/>
                </a:rPr>
                <a:t>taxa</a:t>
              </a:r>
              <a:r>
                <a:rPr lang="el-GR" dirty="0">
                  <a:latin typeface="Trebuchet MS" pitchFamily="34" charset="0"/>
                </a:rPr>
                <a:t> αυτά δεν είναι Κρισίμως </a:t>
              </a:r>
              <a:r>
                <a:rPr lang="el-GR" dirty="0" err="1">
                  <a:latin typeface="Trebuchet MS" pitchFamily="34" charset="0"/>
                </a:rPr>
                <a:t>Κινδυνεύοντα</a:t>
              </a:r>
              <a:r>
                <a:rPr lang="el-GR" dirty="0">
                  <a:latin typeface="Trebuchet MS" pitchFamily="34" charset="0"/>
                </a:rPr>
                <a:t>, αντιμετωπίζουν όμως πολύ υψηλό κίνδυνο εξαφάνισης στο φυσικό τους περιβάλλον στο άμεσο μέλλον.</a:t>
              </a:r>
              <a:r>
                <a:rPr lang="en-US" kern="0" dirty="0">
                  <a:effectLst>
                    <a:outerShdw blurRad="38100" dist="38100" dir="2700000" algn="tl">
                      <a:srgbClr val="000000"/>
                    </a:outerShdw>
                  </a:effectLst>
                  <a:latin typeface="Trebuchet MS" pitchFamily="34" charset="0"/>
                </a:rPr>
                <a:t> </a:t>
              </a:r>
            </a:p>
            <a:p>
              <a:pPr>
                <a:defRPr/>
              </a:pPr>
              <a:endParaRPr lang="el-GR" dirty="0">
                <a:latin typeface="Trebuchet MS" pitchFamily="34" charset="0"/>
              </a:endParaRPr>
            </a:p>
          </p:txBody>
        </p:sp>
        <p:pic>
          <p:nvPicPr>
            <p:cNvPr id="33809" name="Picture 2" descr="Αποτέλεσμα εικόνας για endangered species">
              <a:extLst>
                <a:ext uri="{FF2B5EF4-FFF2-40B4-BE49-F238E27FC236}">
                  <a16:creationId xmlns:a16="http://schemas.microsoft.com/office/drawing/2014/main" id="{C5AD8819-14F7-4312-A74B-D5D11DEBE9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050" t="5254" r="8221"/>
            <a:stretch>
              <a:fillRect/>
            </a:stretch>
          </p:blipFill>
          <p:spPr bwMode="auto">
            <a:xfrm>
              <a:off x="6477470" y="2791761"/>
              <a:ext cx="1241734" cy="129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Ομάδα 11">
            <a:extLst>
              <a:ext uri="{FF2B5EF4-FFF2-40B4-BE49-F238E27FC236}">
                <a16:creationId xmlns:a16="http://schemas.microsoft.com/office/drawing/2014/main" id="{9C3A90E1-4211-40E7-A3DA-A3916A795C4B}"/>
              </a:ext>
            </a:extLst>
          </p:cNvPr>
          <p:cNvGrpSpPr>
            <a:grpSpLocks/>
          </p:cNvGrpSpPr>
          <p:nvPr/>
        </p:nvGrpSpPr>
        <p:grpSpPr bwMode="auto">
          <a:xfrm>
            <a:off x="179388" y="3094038"/>
            <a:ext cx="3671887" cy="3101975"/>
            <a:chOff x="179512" y="3094809"/>
            <a:chExt cx="3671422" cy="3101815"/>
          </a:xfrm>
        </p:grpSpPr>
        <p:sp>
          <p:nvSpPr>
            <p:cNvPr id="7" name="Ορθογώνιο: Στρογγύλεμα γωνιών 6">
              <a:extLst>
                <a:ext uri="{FF2B5EF4-FFF2-40B4-BE49-F238E27FC236}">
                  <a16:creationId xmlns:a16="http://schemas.microsoft.com/office/drawing/2014/main" id="{5563044A-515E-4F30-A81E-DA2C2C1D7F61}"/>
                </a:ext>
              </a:extLst>
            </p:cNvPr>
            <p:cNvSpPr/>
            <p:nvPr/>
          </p:nvSpPr>
          <p:spPr>
            <a:xfrm>
              <a:off x="179512" y="3094809"/>
              <a:ext cx="3671422" cy="192395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l-GR" b="1" i="1" dirty="0">
                  <a:latin typeface="Trebuchet MS" pitchFamily="34" charset="0"/>
                </a:rPr>
                <a:t>ΚΡΙΣΙΜΩΣ ΚΙΝΔΥΝΕΥΟΝΤΑ - </a:t>
              </a:r>
              <a:r>
                <a:rPr lang="fr-FR" b="1" i="1" dirty="0">
                  <a:latin typeface="Trebuchet MS" pitchFamily="34" charset="0"/>
                </a:rPr>
                <a:t>CRITICALLY ENDANGERED (CR): Taxa</a:t>
              </a:r>
              <a:r>
                <a:rPr lang="el-GR" dirty="0">
                  <a:latin typeface="Trebuchet MS" pitchFamily="34" charset="0"/>
                </a:rPr>
                <a:t> που αντιμετωπίζουν εξαιρετικά υψηλό κίνδυνο εξαφάνισης από το φυσικό τους χώρο στο άμεσο μέλλον.</a:t>
              </a:r>
            </a:p>
          </p:txBody>
        </p:sp>
        <p:pic>
          <p:nvPicPr>
            <p:cNvPr id="33807" name="Picture 4" descr="tiger">
              <a:extLst>
                <a:ext uri="{FF2B5EF4-FFF2-40B4-BE49-F238E27FC236}">
                  <a16:creationId xmlns:a16="http://schemas.microsoft.com/office/drawing/2014/main" id="{C9371C53-F398-41F7-8253-028D4BAA28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629" y="5018647"/>
              <a:ext cx="1584176" cy="117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Ομάδα 13">
            <a:extLst>
              <a:ext uri="{FF2B5EF4-FFF2-40B4-BE49-F238E27FC236}">
                <a16:creationId xmlns:a16="http://schemas.microsoft.com/office/drawing/2014/main" id="{3418DE95-01C2-4872-BAE8-9C0AEA77657C}"/>
              </a:ext>
            </a:extLst>
          </p:cNvPr>
          <p:cNvGrpSpPr>
            <a:grpSpLocks/>
          </p:cNvGrpSpPr>
          <p:nvPr/>
        </p:nvGrpSpPr>
        <p:grpSpPr bwMode="auto">
          <a:xfrm>
            <a:off x="5233988" y="3841750"/>
            <a:ext cx="3670300" cy="3016250"/>
            <a:chOff x="5233419" y="3841605"/>
            <a:chExt cx="3671422" cy="3016395"/>
          </a:xfrm>
        </p:grpSpPr>
        <p:sp>
          <p:nvSpPr>
            <p:cNvPr id="17" name="Ορθογώνιο: Στρογγύλεμα γωνιών 16">
              <a:extLst>
                <a:ext uri="{FF2B5EF4-FFF2-40B4-BE49-F238E27FC236}">
                  <a16:creationId xmlns:a16="http://schemas.microsoft.com/office/drawing/2014/main" id="{176B9411-4D96-41AD-A072-5D3A4081EA1A}"/>
                </a:ext>
              </a:extLst>
            </p:cNvPr>
            <p:cNvSpPr/>
            <p:nvPr/>
          </p:nvSpPr>
          <p:spPr>
            <a:xfrm>
              <a:off x="5233419" y="3841605"/>
              <a:ext cx="3671422" cy="1924142"/>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nSpc>
                  <a:spcPct val="80000"/>
                </a:lnSpc>
                <a:buClr>
                  <a:schemeClr val="hlink"/>
                </a:buClr>
                <a:buSzPct val="80000"/>
                <a:defRPr/>
              </a:pPr>
              <a:r>
                <a:rPr lang="el-GR" b="1" i="1" dirty="0">
                  <a:latin typeface="Trebuchet MS" pitchFamily="34" charset="0"/>
                </a:rPr>
                <a:t>ΤΡΩΤΑ - </a:t>
              </a:r>
              <a:r>
                <a:rPr lang="fr-FR" b="1" i="1" dirty="0">
                  <a:latin typeface="Trebuchet MS" pitchFamily="34" charset="0"/>
                </a:rPr>
                <a:t>VULNERABLE (VU):</a:t>
              </a:r>
              <a:endParaRPr lang="el-GR" i="1" kern="0" dirty="0">
                <a:effectLst>
                  <a:outerShdw blurRad="38100" dist="38100" dir="2700000" algn="tl">
                    <a:srgbClr val="000000"/>
                  </a:outerShdw>
                </a:effectLst>
                <a:latin typeface="Trebuchet MS" pitchFamily="34" charset="0"/>
              </a:endParaRPr>
            </a:p>
            <a:p>
              <a:pPr>
                <a:defRPr/>
              </a:pPr>
              <a:r>
                <a:rPr lang="en-US" dirty="0">
                  <a:latin typeface="Trebuchet MS" pitchFamily="34" charset="0"/>
                </a:rPr>
                <a:t>Taxa</a:t>
              </a:r>
              <a:r>
                <a:rPr lang="el-GR" dirty="0">
                  <a:latin typeface="Trebuchet MS" pitchFamily="34" charset="0"/>
                </a:rPr>
                <a:t> που δεν εντάσσονται στις παραπάνω κατηγορίες αλλά αντιμετωπίζουν υψηλό κίνδυνο εξαφάνισης στο μεσοπρόθεσμο μέλλον.</a:t>
              </a:r>
              <a:endParaRPr lang="el-GR" kern="0" dirty="0">
                <a:effectLst>
                  <a:outerShdw blurRad="38100" dist="38100" dir="2700000" algn="tl">
                    <a:srgbClr val="000000"/>
                  </a:outerShdw>
                </a:effectLst>
                <a:latin typeface="Trebuchet MS" pitchFamily="34" charset="0"/>
              </a:endParaRPr>
            </a:p>
          </p:txBody>
        </p:sp>
        <p:pic>
          <p:nvPicPr>
            <p:cNvPr id="33805" name="Picture 6" descr="Rhino">
              <a:extLst>
                <a:ext uri="{FF2B5EF4-FFF2-40B4-BE49-F238E27FC236}">
                  <a16:creationId xmlns:a16="http://schemas.microsoft.com/office/drawing/2014/main" id="{F26271DA-1F2B-493E-BBA0-56133B41F0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9407" b="-1434"/>
            <a:stretch>
              <a:fillRect/>
            </a:stretch>
          </p:blipFill>
          <p:spPr bwMode="auto">
            <a:xfrm>
              <a:off x="6268036" y="5519083"/>
              <a:ext cx="1993039" cy="1338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Ομάδα 17">
            <a:extLst>
              <a:ext uri="{FF2B5EF4-FFF2-40B4-BE49-F238E27FC236}">
                <a16:creationId xmlns:a16="http://schemas.microsoft.com/office/drawing/2014/main" id="{4FB8FD5F-5A12-489E-BD64-9E277AF0B0D7}"/>
              </a:ext>
            </a:extLst>
          </p:cNvPr>
          <p:cNvGrpSpPr>
            <a:grpSpLocks/>
          </p:cNvGrpSpPr>
          <p:nvPr/>
        </p:nvGrpSpPr>
        <p:grpSpPr bwMode="auto">
          <a:xfrm>
            <a:off x="179388" y="219075"/>
            <a:ext cx="4130675" cy="2428875"/>
            <a:chOff x="179512" y="218445"/>
            <a:chExt cx="4131245" cy="2428738"/>
          </a:xfrm>
        </p:grpSpPr>
        <p:grpSp>
          <p:nvGrpSpPr>
            <p:cNvPr id="33800" name="Ομάδα 14">
              <a:extLst>
                <a:ext uri="{FF2B5EF4-FFF2-40B4-BE49-F238E27FC236}">
                  <a16:creationId xmlns:a16="http://schemas.microsoft.com/office/drawing/2014/main" id="{0EA3E30A-A316-4287-89A8-A91DF33B4F1A}"/>
                </a:ext>
              </a:extLst>
            </p:cNvPr>
            <p:cNvGrpSpPr>
              <a:grpSpLocks/>
            </p:cNvGrpSpPr>
            <p:nvPr/>
          </p:nvGrpSpPr>
          <p:grpSpPr bwMode="auto">
            <a:xfrm>
              <a:off x="179512" y="218445"/>
              <a:ext cx="3600400" cy="2428738"/>
              <a:chOff x="179512" y="218445"/>
              <a:chExt cx="3600400" cy="2428738"/>
            </a:xfrm>
          </p:grpSpPr>
          <p:sp>
            <p:nvSpPr>
              <p:cNvPr id="5" name="Ορθογώνιο: Στρογγύλεμα γωνιών 4">
                <a:extLst>
                  <a:ext uri="{FF2B5EF4-FFF2-40B4-BE49-F238E27FC236}">
                    <a16:creationId xmlns:a16="http://schemas.microsoft.com/office/drawing/2014/main" id="{9FDBA7FF-0000-4916-A6A9-89B96586F278}"/>
                  </a:ext>
                </a:extLst>
              </p:cNvPr>
              <p:cNvSpPr/>
              <p:nvPr/>
            </p:nvSpPr>
            <p:spPr>
              <a:xfrm>
                <a:off x="179512" y="218445"/>
                <a:ext cx="3600947" cy="151280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nSpc>
                    <a:spcPct val="80000"/>
                  </a:lnSpc>
                  <a:spcBef>
                    <a:spcPct val="20000"/>
                  </a:spcBef>
                  <a:buClr>
                    <a:schemeClr val="hlink"/>
                  </a:buClr>
                  <a:buSzPct val="80000"/>
                  <a:defRPr/>
                </a:pPr>
                <a:r>
                  <a:rPr lang="el-GR" b="1" i="1" dirty="0">
                    <a:latin typeface="Trebuchet MS" pitchFamily="34" charset="0"/>
                  </a:rPr>
                  <a:t>ΕΚΛΙΠΟΝΤΑ - </a:t>
                </a:r>
                <a:r>
                  <a:rPr lang="fr-FR" b="1" i="1" dirty="0">
                    <a:latin typeface="Trebuchet MS" pitchFamily="34" charset="0"/>
                  </a:rPr>
                  <a:t>EXTINCT (</a:t>
                </a:r>
                <a:r>
                  <a:rPr lang="el-GR" b="1" i="1" dirty="0">
                    <a:latin typeface="Trebuchet MS" pitchFamily="34" charset="0"/>
                  </a:rPr>
                  <a:t>ΕΧ):</a:t>
                </a:r>
              </a:p>
              <a:p>
                <a:pPr marL="342900" indent="-342900">
                  <a:lnSpc>
                    <a:spcPct val="80000"/>
                  </a:lnSpc>
                  <a:spcBef>
                    <a:spcPct val="20000"/>
                  </a:spcBef>
                  <a:buClr>
                    <a:schemeClr val="hlink"/>
                  </a:buClr>
                  <a:buSzPct val="80000"/>
                  <a:defRPr/>
                </a:pPr>
                <a:r>
                  <a:rPr lang="el-GR" dirty="0">
                    <a:latin typeface="Trebuchet MS" pitchFamily="34" charset="0"/>
                  </a:rPr>
                  <a:t>Τ</a:t>
                </a:r>
                <a:r>
                  <a:rPr lang="en-US" dirty="0" err="1">
                    <a:latin typeface="Trebuchet MS" pitchFamily="34" charset="0"/>
                  </a:rPr>
                  <a:t>axa</a:t>
                </a:r>
                <a:r>
                  <a:rPr lang="el-GR" dirty="0">
                    <a:latin typeface="Trebuchet MS" pitchFamily="34" charset="0"/>
                  </a:rPr>
                  <a:t> αδιαμφισβήτητα εξαφανισμένα (έχει πεθάνει και το τελευταίο άτομο).</a:t>
                </a:r>
                <a:endParaRPr lang="el-GR" b="1" i="1" kern="0" dirty="0">
                  <a:effectLst>
                    <a:outerShdw blurRad="38100" dist="38100" dir="2700000" algn="tl">
                      <a:srgbClr val="000000"/>
                    </a:outerShdw>
                  </a:effectLst>
                  <a:latin typeface="Trebuchet MS" pitchFamily="34" charset="0"/>
                </a:endParaRPr>
              </a:p>
            </p:txBody>
          </p:sp>
          <p:pic>
            <p:nvPicPr>
              <p:cNvPr id="33803" name="Picture 8" descr="https://upload.wikimedia.org/wikipedia/commons/5/5e/Lipotes_vexillifer.png">
                <a:extLst>
                  <a:ext uri="{FF2B5EF4-FFF2-40B4-BE49-F238E27FC236}">
                    <a16:creationId xmlns:a16="http://schemas.microsoft.com/office/drawing/2014/main" id="{01EAE612-BE3E-42C1-BF04-953111A99D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8629" y="1730613"/>
                <a:ext cx="2124535" cy="91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9E0F622C-9280-4264-B83F-038C4B928276}"/>
                </a:ext>
              </a:extLst>
            </p:cNvPr>
            <p:cNvSpPr txBox="1"/>
            <p:nvPr/>
          </p:nvSpPr>
          <p:spPr>
            <a:xfrm>
              <a:off x="3053284" y="1948722"/>
              <a:ext cx="1257473" cy="461937"/>
            </a:xfrm>
            <a:prstGeom prst="rect">
              <a:avLst/>
            </a:prstGeom>
            <a:noFill/>
          </p:spPr>
          <p:txBody>
            <a:bodyPr>
              <a:spAutoFit/>
            </a:bodyPr>
            <a:lstStyle/>
            <a:p>
              <a:pPr>
                <a:defRPr/>
              </a:pPr>
              <a:r>
                <a:rPr lang="el-GR" sz="1200" dirty="0">
                  <a:solidFill>
                    <a:schemeClr val="accent4">
                      <a:lumMod val="10000"/>
                    </a:schemeClr>
                  </a:solidFill>
                </a:rPr>
                <a:t>Δελφίνι του </a:t>
              </a:r>
              <a:r>
                <a:rPr lang="en-US" sz="1200" dirty="0">
                  <a:solidFill>
                    <a:schemeClr val="accent4">
                      <a:lumMod val="10000"/>
                    </a:schemeClr>
                  </a:solidFill>
                </a:rPr>
                <a:t>Yangtze</a:t>
              </a:r>
              <a:r>
                <a:rPr lang="el-GR" sz="1200" dirty="0">
                  <a:solidFill>
                    <a:schemeClr val="accent4">
                      <a:lumMod val="10000"/>
                    </a:schemeClr>
                  </a:solidFill>
                </a:rPr>
                <a:t> 2007</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62410B9-46AD-43C2-86EB-C28B4F9DB24E}"/>
              </a:ext>
            </a:extLst>
          </p:cNvPr>
          <p:cNvSpPr>
            <a:spLocks noGrp="1"/>
          </p:cNvSpPr>
          <p:nvPr>
            <p:ph sz="half" idx="1"/>
          </p:nvPr>
        </p:nvSpPr>
        <p:spPr>
          <a:xfrm>
            <a:off x="730250" y="1806575"/>
            <a:ext cx="7081838" cy="4676775"/>
          </a:xfrm>
        </p:spPr>
        <p:txBody>
          <a:bodyPr>
            <a:normAutofit/>
          </a:bodyPr>
          <a:lstStyle/>
          <a:p>
            <a:pPr marL="0" indent="0">
              <a:buFontTx/>
              <a:buNone/>
              <a:defRPr/>
            </a:pPr>
            <a:r>
              <a:rPr lang="el-GR" sz="2200" dirty="0">
                <a:solidFill>
                  <a:schemeClr val="bg1"/>
                </a:solidFill>
                <a:cs typeface="Arial" panose="020B0604020202020204" pitchFamily="34" charset="0"/>
              </a:rPr>
              <a:t>Η εκπαίδευση μπορεί να προωθήσει τους στόχους της Βιώσιμης Ανάπτυξης </a:t>
            </a:r>
          </a:p>
          <a:p>
            <a:pPr>
              <a:defRPr/>
            </a:pPr>
            <a:r>
              <a:rPr lang="el-GR" sz="2200" dirty="0">
                <a:solidFill>
                  <a:schemeClr val="bg1"/>
                </a:solidFill>
                <a:cs typeface="Arial" panose="020B0604020202020204" pitchFamily="34" charset="0"/>
              </a:rPr>
              <a:t>Μείωση της φτώχιας</a:t>
            </a:r>
            <a:endParaRPr lang="en-US" sz="2200" dirty="0">
              <a:solidFill>
                <a:schemeClr val="bg1"/>
              </a:solidFill>
              <a:cs typeface="Arial" panose="020B0604020202020204" pitchFamily="34" charset="0"/>
            </a:endParaRPr>
          </a:p>
          <a:p>
            <a:pPr>
              <a:defRPr/>
            </a:pPr>
            <a:r>
              <a:rPr lang="el-GR" sz="2200" dirty="0">
                <a:solidFill>
                  <a:schemeClr val="bg1"/>
                </a:solidFill>
                <a:cs typeface="Arial" panose="020B0604020202020204" pitchFamily="34" charset="0"/>
              </a:rPr>
              <a:t>Βελτίωση της διατροφής</a:t>
            </a:r>
            <a:endParaRPr lang="en-US" sz="2200" dirty="0">
              <a:solidFill>
                <a:schemeClr val="bg1"/>
              </a:solidFill>
              <a:cs typeface="Arial" panose="020B0604020202020204" pitchFamily="34" charset="0"/>
            </a:endParaRPr>
          </a:p>
          <a:p>
            <a:pPr>
              <a:defRPr/>
            </a:pPr>
            <a:r>
              <a:rPr lang="el-GR" sz="2200" dirty="0">
                <a:solidFill>
                  <a:schemeClr val="bg1"/>
                </a:solidFill>
                <a:cs typeface="Arial" panose="020B0604020202020204" pitchFamily="34" charset="0"/>
              </a:rPr>
              <a:t>Οφέλη για την υγεία</a:t>
            </a:r>
            <a:endParaRPr lang="en-US" sz="2200" dirty="0">
              <a:solidFill>
                <a:schemeClr val="bg1"/>
              </a:solidFill>
              <a:cs typeface="Arial" panose="020B0604020202020204" pitchFamily="34" charset="0"/>
            </a:endParaRPr>
          </a:p>
          <a:p>
            <a:pPr>
              <a:defRPr/>
            </a:pPr>
            <a:r>
              <a:rPr lang="el-GR" sz="2200" dirty="0">
                <a:solidFill>
                  <a:schemeClr val="bg1"/>
                </a:solidFill>
                <a:cs typeface="Arial" panose="020B0604020202020204" pitchFamily="34" charset="0"/>
              </a:rPr>
              <a:t>Ισότητα και ενδυνάμωση των φύλλων </a:t>
            </a:r>
          </a:p>
          <a:p>
            <a:pPr>
              <a:defRPr/>
            </a:pPr>
            <a:r>
              <a:rPr lang="el-GR" sz="2200" dirty="0" err="1">
                <a:solidFill>
                  <a:schemeClr val="bg1"/>
                </a:solidFill>
                <a:cs typeface="Arial" panose="020B0604020202020204" pitchFamily="34" charset="0"/>
              </a:rPr>
              <a:t>Αειφορική</a:t>
            </a:r>
            <a:r>
              <a:rPr lang="el-GR" sz="2200" dirty="0">
                <a:solidFill>
                  <a:schemeClr val="bg1"/>
                </a:solidFill>
                <a:cs typeface="Arial" panose="020B0604020202020204" pitchFamily="34" charset="0"/>
              </a:rPr>
              <a:t> χρήση του νερού και της ενέργειας </a:t>
            </a:r>
          </a:p>
          <a:p>
            <a:pPr>
              <a:defRPr/>
            </a:pPr>
            <a:r>
              <a:rPr lang="el-GR" sz="2200" dirty="0">
                <a:solidFill>
                  <a:schemeClr val="bg1"/>
                </a:solidFill>
                <a:cs typeface="Arial" panose="020B0604020202020204" pitchFamily="34" charset="0"/>
              </a:rPr>
              <a:t>Οικονομική ανάπτυξη</a:t>
            </a:r>
            <a:endParaRPr lang="en-US" sz="2200" dirty="0">
              <a:solidFill>
                <a:schemeClr val="bg1"/>
              </a:solidFill>
              <a:cs typeface="Arial" panose="020B0604020202020204" pitchFamily="34" charset="0"/>
            </a:endParaRPr>
          </a:p>
          <a:p>
            <a:pPr>
              <a:defRPr/>
            </a:pPr>
            <a:r>
              <a:rPr lang="el-GR" sz="2200" dirty="0">
                <a:solidFill>
                  <a:schemeClr val="bg1"/>
                </a:solidFill>
                <a:cs typeface="Arial" panose="020B0604020202020204" pitchFamily="34" charset="0"/>
              </a:rPr>
              <a:t>Μείωση των ανισοτήτων</a:t>
            </a:r>
            <a:endParaRPr lang="en-US" sz="2200" dirty="0">
              <a:solidFill>
                <a:schemeClr val="bg1"/>
              </a:solidFill>
              <a:cs typeface="Arial" panose="020B0604020202020204" pitchFamily="34" charset="0"/>
            </a:endParaRPr>
          </a:p>
          <a:p>
            <a:pPr>
              <a:defRPr/>
            </a:pPr>
            <a:r>
              <a:rPr lang="el-GR" sz="2200" b="1" dirty="0">
                <a:solidFill>
                  <a:srgbClr val="C00000"/>
                </a:solidFill>
                <a:cs typeface="Arial" panose="020B0604020202020204" pitchFamily="34" charset="0"/>
              </a:rPr>
              <a:t>Περιβαλλοντική προστασία και ακεραιότητα </a:t>
            </a:r>
          </a:p>
          <a:p>
            <a:pPr>
              <a:defRPr/>
            </a:pPr>
            <a:r>
              <a:rPr lang="el-GR" sz="2200" dirty="0">
                <a:solidFill>
                  <a:schemeClr val="bg1"/>
                </a:solidFill>
                <a:cs typeface="Arial" panose="020B0604020202020204" pitchFamily="34" charset="0"/>
              </a:rPr>
              <a:t>Κοινωνίες ειρηνικές, δίκαιες και χωρίς αποκλεισμούς </a:t>
            </a:r>
            <a:endParaRPr lang="en-US" sz="2200" dirty="0">
              <a:solidFill>
                <a:schemeClr val="bg1"/>
              </a:solidFill>
              <a:cs typeface="Arial" panose="020B0604020202020204" pitchFamily="34" charset="0"/>
            </a:endParaRPr>
          </a:p>
          <a:p>
            <a:pPr>
              <a:defRPr/>
            </a:pPr>
            <a:endParaRPr lang="el-GR" sz="2200" dirty="0"/>
          </a:p>
        </p:txBody>
      </p:sp>
      <p:sp>
        <p:nvSpPr>
          <p:cNvPr id="7171" name="Ορθογώνιο 5">
            <a:extLst>
              <a:ext uri="{FF2B5EF4-FFF2-40B4-BE49-F238E27FC236}">
                <a16:creationId xmlns:a16="http://schemas.microsoft.com/office/drawing/2014/main" id="{F7C6FD83-9E83-4411-A727-74D899A1D427}"/>
              </a:ext>
            </a:extLst>
          </p:cNvPr>
          <p:cNvSpPr>
            <a:spLocks noChangeArrowheads="1"/>
          </p:cNvSpPr>
          <p:nvPr/>
        </p:nvSpPr>
        <p:spPr bwMode="auto">
          <a:xfrm>
            <a:off x="539750" y="331788"/>
            <a:ext cx="74882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l-GR" altLang="el-GR" b="1">
                <a:solidFill>
                  <a:schemeClr val="bg1"/>
                </a:solidFill>
                <a:cs typeface="Arial" panose="020B0604020202020204" pitchFamily="34" charset="0"/>
              </a:rPr>
              <a:t>Η Βιώσιμη Ανάπτυξη ξεκινά από την Εκπαίδευση</a:t>
            </a:r>
          </a:p>
        </p:txBody>
      </p:sp>
      <p:sp>
        <p:nvSpPr>
          <p:cNvPr id="7172" name="TextBox 7">
            <a:extLst>
              <a:ext uri="{FF2B5EF4-FFF2-40B4-BE49-F238E27FC236}">
                <a16:creationId xmlns:a16="http://schemas.microsoft.com/office/drawing/2014/main" id="{E3E85833-F724-4127-8ED2-CF83B65089B2}"/>
              </a:ext>
            </a:extLst>
          </p:cNvPr>
          <p:cNvSpPr txBox="1">
            <a:spLocks noChangeArrowheads="1"/>
          </p:cNvSpPr>
          <p:nvPr/>
        </p:nvSpPr>
        <p:spPr bwMode="auto">
          <a:xfrm>
            <a:off x="7524750" y="6475413"/>
            <a:ext cx="18716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l-GR" sz="1600"/>
              <a:t>UNESCO, 2014</a:t>
            </a:r>
            <a:endParaRPr lang="el-GR" altLang="el-GR" sz="16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a:extLst>
              <a:ext uri="{FF2B5EF4-FFF2-40B4-BE49-F238E27FC236}">
                <a16:creationId xmlns:a16="http://schemas.microsoft.com/office/drawing/2014/main" id="{096AEF58-7E33-440D-9F37-6724383E9E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46050"/>
            <a:ext cx="6840537" cy="663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WordArt 6">
            <a:extLst>
              <a:ext uri="{FF2B5EF4-FFF2-40B4-BE49-F238E27FC236}">
                <a16:creationId xmlns:a16="http://schemas.microsoft.com/office/drawing/2014/main" id="{D3E72396-A9E8-4F5C-9092-E5B12C6B4AD6}"/>
              </a:ext>
            </a:extLst>
          </p:cNvPr>
          <p:cNvSpPr>
            <a:spLocks noChangeArrowheads="1" noChangeShapeType="1" noTextEdit="1"/>
          </p:cNvSpPr>
          <p:nvPr/>
        </p:nvSpPr>
        <p:spPr bwMode="auto">
          <a:xfrm rot="5400000">
            <a:off x="5268119" y="3309144"/>
            <a:ext cx="6597650" cy="500062"/>
          </a:xfrm>
          <a:prstGeom prst="rect">
            <a:avLst/>
          </a:prstGeom>
        </p:spPr>
        <p:txBody>
          <a:bodyPr wrap="none" fromWordArt="1">
            <a:prstTxWarp prst="textPlain">
              <a:avLst>
                <a:gd name="adj" fmla="val 50000"/>
              </a:avLst>
            </a:prstTxWarp>
          </a:bodyPr>
          <a:lstStyle/>
          <a:p>
            <a:pPr algn="ctr"/>
            <a:r>
              <a:rPr lang="el-GR"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 (ανά περιοχή και κατηγορία)</a:t>
            </a:r>
          </a:p>
        </p:txBody>
      </p:sp>
      <p:sp>
        <p:nvSpPr>
          <p:cNvPr id="34820" name="WordArt 7">
            <a:extLst>
              <a:ext uri="{FF2B5EF4-FFF2-40B4-BE49-F238E27FC236}">
                <a16:creationId xmlns:a16="http://schemas.microsoft.com/office/drawing/2014/main" id="{50144997-DD11-4612-83F3-1749DDDB716E}"/>
              </a:ext>
            </a:extLst>
          </p:cNvPr>
          <p:cNvSpPr>
            <a:spLocks noChangeArrowheads="1" noChangeShapeType="1" noTextEdit="1"/>
          </p:cNvSpPr>
          <p:nvPr/>
        </p:nvSpPr>
        <p:spPr bwMode="auto">
          <a:xfrm>
            <a:off x="323850" y="549275"/>
            <a:ext cx="3390900" cy="571500"/>
          </a:xfrm>
          <a:prstGeom prst="rect">
            <a:avLst/>
          </a:prstGeom>
        </p:spPr>
        <p:txBody>
          <a:bodyPr wrap="none" fromWordArt="1">
            <a:prstTxWarp prst="textPlain">
              <a:avLst>
                <a:gd name="adj" fmla="val 50000"/>
              </a:avLst>
            </a:prstTxWarp>
          </a:bodyPr>
          <a:lstStyle/>
          <a:p>
            <a:pPr algn="ctr"/>
            <a:r>
              <a:rPr lang="el-GR"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Απειλούμενα είδη</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bio1">
            <a:extLst>
              <a:ext uri="{FF2B5EF4-FFF2-40B4-BE49-F238E27FC236}">
                <a16:creationId xmlns:a16="http://schemas.microsoft.com/office/drawing/2014/main" id="{80CBDACB-4B7D-4037-9266-59D5229C47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713"/>
            <a:ext cx="9144000" cy="588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5">
            <a:extLst>
              <a:ext uri="{FF2B5EF4-FFF2-40B4-BE49-F238E27FC236}">
                <a16:creationId xmlns:a16="http://schemas.microsoft.com/office/drawing/2014/main" id="{9A7EAF7C-26EA-47A0-A583-D6E668BA74F3}"/>
              </a:ext>
            </a:extLst>
          </p:cNvPr>
          <p:cNvSpPr txBox="1">
            <a:spLocks noChangeArrowheads="1"/>
          </p:cNvSpPr>
          <p:nvPr/>
        </p:nvSpPr>
        <p:spPr bwMode="auto">
          <a:xfrm>
            <a:off x="539750" y="765175"/>
            <a:ext cx="7704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l-GR" altLang="el-GR" sz="1800"/>
          </a:p>
        </p:txBody>
      </p:sp>
      <p:sp>
        <p:nvSpPr>
          <p:cNvPr id="2054" name="Text Box 6">
            <a:extLst>
              <a:ext uri="{FF2B5EF4-FFF2-40B4-BE49-F238E27FC236}">
                <a16:creationId xmlns:a16="http://schemas.microsoft.com/office/drawing/2014/main" id="{FDC0DEB5-93D1-43F0-9341-2C1F3A706267}"/>
              </a:ext>
            </a:extLst>
          </p:cNvPr>
          <p:cNvSpPr txBox="1">
            <a:spLocks noChangeArrowheads="1"/>
          </p:cNvSpPr>
          <p:nvPr/>
        </p:nvSpPr>
        <p:spPr bwMode="auto">
          <a:xfrm>
            <a:off x="611188" y="692150"/>
            <a:ext cx="8137525" cy="1004888"/>
          </a:xfrm>
          <a:prstGeom prst="rect">
            <a:avLst/>
          </a:prstGeom>
          <a:solidFill>
            <a:schemeClr val="bg1"/>
          </a:solidFill>
          <a:ln w="9525">
            <a:noFill/>
            <a:miter lim="800000"/>
            <a:headEnd/>
            <a:tailEnd/>
          </a:ln>
          <a:effectLst/>
        </p:spPr>
        <p:txBody>
          <a:bodyPr>
            <a:spAutoFit/>
          </a:bodyPr>
          <a:lstStyle/>
          <a:p>
            <a:pPr algn="ctr" eaLnBrk="1" hangingPunct="1">
              <a:spcBef>
                <a:spcPct val="50000"/>
              </a:spcBef>
              <a:defRPr/>
            </a:pPr>
            <a:r>
              <a:rPr lang="el-GR" sz="2400" b="1">
                <a:solidFill>
                  <a:srgbClr val="3333CC"/>
                </a:solidFill>
                <a:effectLst>
                  <a:outerShdw blurRad="38100" dist="38100" dir="2700000" algn="tl">
                    <a:srgbClr val="C0C0C0"/>
                  </a:outerShdw>
                </a:effectLst>
                <a:latin typeface="Comic Sans MS" pitchFamily="66" charset="0"/>
              </a:rPr>
              <a:t>Γνωστές αιτίες εξαφάνισης των ζωικών ειδών </a:t>
            </a:r>
          </a:p>
          <a:p>
            <a:pPr algn="ctr" eaLnBrk="1" hangingPunct="1">
              <a:spcBef>
                <a:spcPct val="50000"/>
              </a:spcBef>
              <a:defRPr/>
            </a:pPr>
            <a:r>
              <a:rPr lang="el-GR" sz="2400" b="1">
                <a:solidFill>
                  <a:srgbClr val="3333CC"/>
                </a:solidFill>
                <a:effectLst>
                  <a:outerShdw blurRad="38100" dist="38100" dir="2700000" algn="tl">
                    <a:srgbClr val="C0C0C0"/>
                  </a:outerShdw>
                </a:effectLst>
                <a:latin typeface="Comic Sans MS" pitchFamily="66" charset="0"/>
              </a:rPr>
              <a:t>Από το 1600</a:t>
            </a:r>
          </a:p>
        </p:txBody>
      </p:sp>
      <p:sp>
        <p:nvSpPr>
          <p:cNvPr id="2055" name="Text Box 7">
            <a:extLst>
              <a:ext uri="{FF2B5EF4-FFF2-40B4-BE49-F238E27FC236}">
                <a16:creationId xmlns:a16="http://schemas.microsoft.com/office/drawing/2014/main" id="{501E1490-C4A5-4D5D-A620-6843916726AD}"/>
              </a:ext>
            </a:extLst>
          </p:cNvPr>
          <p:cNvSpPr txBox="1">
            <a:spLocks noChangeArrowheads="1"/>
          </p:cNvSpPr>
          <p:nvPr/>
        </p:nvSpPr>
        <p:spPr bwMode="auto">
          <a:xfrm>
            <a:off x="6443663" y="1773238"/>
            <a:ext cx="2449512" cy="814387"/>
          </a:xfrm>
          <a:prstGeom prst="rect">
            <a:avLst/>
          </a:prstGeom>
          <a:solidFill>
            <a:schemeClr val="bg1"/>
          </a:solidFill>
          <a:ln w="9525">
            <a:noFill/>
            <a:miter lim="800000"/>
            <a:headEnd/>
            <a:tailEnd/>
          </a:ln>
          <a:effectLst/>
        </p:spPr>
        <p:txBody>
          <a:bodyPr>
            <a:spAutoFit/>
          </a:bodyPr>
          <a:lstStyle/>
          <a:p>
            <a:pPr algn="ctr" eaLnBrk="1" hangingPunct="1">
              <a:spcBef>
                <a:spcPct val="50000"/>
              </a:spcBef>
              <a:defRPr/>
            </a:pPr>
            <a:r>
              <a:rPr lang="el-GR" sz="2800" b="1" baseline="8000">
                <a:effectLst>
                  <a:outerShdw blurRad="38100" dist="38100" dir="2700000" algn="tl">
                    <a:srgbClr val="C0C0C0"/>
                  </a:outerShdw>
                </a:effectLst>
                <a:latin typeface="Arial" charset="0"/>
              </a:rPr>
              <a:t>Εισαγωγές </a:t>
            </a:r>
          </a:p>
          <a:p>
            <a:pPr algn="ctr" eaLnBrk="1" hangingPunct="1">
              <a:spcBef>
                <a:spcPct val="50000"/>
              </a:spcBef>
              <a:defRPr/>
            </a:pPr>
            <a:r>
              <a:rPr lang="el-GR" sz="2800" b="1" baseline="8000">
                <a:effectLst>
                  <a:outerShdw blurRad="38100" dist="38100" dir="2700000" algn="tl">
                    <a:srgbClr val="C0C0C0"/>
                  </a:outerShdw>
                </a:effectLst>
                <a:latin typeface="Arial" charset="0"/>
              </a:rPr>
              <a:t>ειδών</a:t>
            </a:r>
          </a:p>
        </p:txBody>
      </p:sp>
      <p:sp>
        <p:nvSpPr>
          <p:cNvPr id="2056" name="Text Box 8">
            <a:extLst>
              <a:ext uri="{FF2B5EF4-FFF2-40B4-BE49-F238E27FC236}">
                <a16:creationId xmlns:a16="http://schemas.microsoft.com/office/drawing/2014/main" id="{3BA94A76-17C3-4445-9E71-20EA48CFD0DE}"/>
              </a:ext>
            </a:extLst>
          </p:cNvPr>
          <p:cNvSpPr txBox="1">
            <a:spLocks noChangeArrowheads="1"/>
          </p:cNvSpPr>
          <p:nvPr/>
        </p:nvSpPr>
        <p:spPr bwMode="auto">
          <a:xfrm>
            <a:off x="1979613" y="1916113"/>
            <a:ext cx="1801812" cy="381000"/>
          </a:xfrm>
          <a:prstGeom prst="rect">
            <a:avLst/>
          </a:prstGeom>
          <a:solidFill>
            <a:schemeClr val="bg1"/>
          </a:solidFill>
          <a:ln w="9525">
            <a:noFill/>
            <a:miter lim="800000"/>
            <a:headEnd/>
            <a:tailEnd/>
          </a:ln>
          <a:effectLst/>
        </p:spPr>
        <p:txBody>
          <a:bodyPr>
            <a:spAutoFit/>
          </a:bodyPr>
          <a:lstStyle/>
          <a:p>
            <a:pPr algn="ctr" eaLnBrk="1" hangingPunct="1">
              <a:spcBef>
                <a:spcPct val="50000"/>
              </a:spcBef>
              <a:defRPr/>
            </a:pPr>
            <a:r>
              <a:rPr lang="el-GR" sz="2800" b="1" baseline="8000">
                <a:effectLst>
                  <a:outerShdw blurRad="38100" dist="38100" dir="2700000" algn="tl">
                    <a:srgbClr val="C0C0C0"/>
                  </a:outerShdw>
                </a:effectLst>
                <a:latin typeface="Arial" charset="0"/>
              </a:rPr>
              <a:t>Κυνήγι</a:t>
            </a:r>
          </a:p>
        </p:txBody>
      </p:sp>
      <p:sp>
        <p:nvSpPr>
          <p:cNvPr id="2057" name="Text Box 9">
            <a:extLst>
              <a:ext uri="{FF2B5EF4-FFF2-40B4-BE49-F238E27FC236}">
                <a16:creationId xmlns:a16="http://schemas.microsoft.com/office/drawing/2014/main" id="{74862A6B-85A6-4523-8469-9B80654D9F68}"/>
              </a:ext>
            </a:extLst>
          </p:cNvPr>
          <p:cNvSpPr txBox="1">
            <a:spLocks noChangeArrowheads="1"/>
          </p:cNvSpPr>
          <p:nvPr/>
        </p:nvSpPr>
        <p:spPr bwMode="auto">
          <a:xfrm>
            <a:off x="250825" y="3068638"/>
            <a:ext cx="1152525" cy="381000"/>
          </a:xfrm>
          <a:prstGeom prst="rect">
            <a:avLst/>
          </a:prstGeom>
          <a:solidFill>
            <a:schemeClr val="bg1"/>
          </a:solidFill>
          <a:ln w="9525">
            <a:noFill/>
            <a:miter lim="800000"/>
            <a:headEnd/>
            <a:tailEnd/>
          </a:ln>
          <a:effectLst/>
        </p:spPr>
        <p:txBody>
          <a:bodyPr>
            <a:spAutoFit/>
          </a:bodyPr>
          <a:lstStyle/>
          <a:p>
            <a:pPr algn="ctr" eaLnBrk="1" hangingPunct="1">
              <a:spcBef>
                <a:spcPct val="50000"/>
              </a:spcBef>
              <a:defRPr/>
            </a:pPr>
            <a:r>
              <a:rPr lang="el-GR" sz="2800" b="1" baseline="8000">
                <a:effectLst>
                  <a:outerShdw blurRad="38100" dist="38100" dir="2700000" algn="tl">
                    <a:srgbClr val="C0C0C0"/>
                  </a:outerShdw>
                </a:effectLst>
                <a:latin typeface="Arial" charset="0"/>
              </a:rPr>
              <a:t>Άλλες</a:t>
            </a:r>
          </a:p>
        </p:txBody>
      </p:sp>
      <p:sp>
        <p:nvSpPr>
          <p:cNvPr id="2058" name="Text Box 10">
            <a:extLst>
              <a:ext uri="{FF2B5EF4-FFF2-40B4-BE49-F238E27FC236}">
                <a16:creationId xmlns:a16="http://schemas.microsoft.com/office/drawing/2014/main" id="{5D7060C2-7A64-457A-B2FB-D8A076113182}"/>
              </a:ext>
            </a:extLst>
          </p:cNvPr>
          <p:cNvSpPr txBox="1">
            <a:spLocks noChangeArrowheads="1"/>
          </p:cNvSpPr>
          <p:nvPr/>
        </p:nvSpPr>
        <p:spPr bwMode="auto">
          <a:xfrm>
            <a:off x="2987675" y="5516563"/>
            <a:ext cx="4176713" cy="381000"/>
          </a:xfrm>
          <a:prstGeom prst="rect">
            <a:avLst/>
          </a:prstGeom>
          <a:solidFill>
            <a:schemeClr val="bg1"/>
          </a:solidFill>
          <a:ln w="9525">
            <a:noFill/>
            <a:miter lim="800000"/>
            <a:headEnd/>
            <a:tailEnd/>
          </a:ln>
          <a:effectLst/>
        </p:spPr>
        <p:txBody>
          <a:bodyPr>
            <a:spAutoFit/>
          </a:bodyPr>
          <a:lstStyle/>
          <a:p>
            <a:pPr algn="ctr" eaLnBrk="1" hangingPunct="1">
              <a:spcBef>
                <a:spcPct val="50000"/>
              </a:spcBef>
              <a:defRPr/>
            </a:pPr>
            <a:r>
              <a:rPr lang="el-GR" sz="2800" b="1" baseline="8000">
                <a:effectLst>
                  <a:outerShdw blurRad="38100" dist="38100" dir="2700000" algn="tl">
                    <a:srgbClr val="C0C0C0"/>
                  </a:outerShdw>
                </a:effectLst>
                <a:latin typeface="Arial" charset="0"/>
              </a:rPr>
              <a:t>Καταστροφές ενδιαιτημάτων</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nile_perch">
            <a:extLst>
              <a:ext uri="{FF2B5EF4-FFF2-40B4-BE49-F238E27FC236}">
                <a16:creationId xmlns:a16="http://schemas.microsoft.com/office/drawing/2014/main" id="{FF123977-5111-4C50-9816-C5A111C33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852488"/>
            <a:ext cx="8569325"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5">
            <a:extLst>
              <a:ext uri="{FF2B5EF4-FFF2-40B4-BE49-F238E27FC236}">
                <a16:creationId xmlns:a16="http://schemas.microsoft.com/office/drawing/2014/main" id="{087ACB09-8F35-467D-A4AE-A6AFE53C2E5C}"/>
              </a:ext>
            </a:extLst>
          </p:cNvPr>
          <p:cNvSpPr txBox="1">
            <a:spLocks noChangeArrowheads="1"/>
          </p:cNvSpPr>
          <p:nvPr/>
        </p:nvSpPr>
        <p:spPr bwMode="auto">
          <a:xfrm>
            <a:off x="827088" y="260350"/>
            <a:ext cx="7200900" cy="641350"/>
          </a:xfrm>
          <a:prstGeom prst="rect">
            <a:avLst/>
          </a:prstGeom>
          <a:noFill/>
          <a:ln w="9525">
            <a:noFill/>
            <a:miter lim="800000"/>
            <a:headEnd/>
            <a:tailEnd/>
          </a:ln>
          <a:effectLst/>
        </p:spPr>
        <p:txBody>
          <a:bodyPr>
            <a:spAutoFit/>
          </a:bodyPr>
          <a:lstStyle/>
          <a:p>
            <a:pPr algn="ctr" eaLnBrk="1" hangingPunct="1">
              <a:spcBef>
                <a:spcPct val="50000"/>
              </a:spcBef>
              <a:defRPr/>
            </a:pPr>
            <a:r>
              <a:rPr lang="el-GR" sz="3600" b="1">
                <a:solidFill>
                  <a:srgbClr val="FF3300"/>
                </a:solidFill>
                <a:effectLst>
                  <a:outerShdw blurRad="38100" dist="38100" dir="2700000" algn="tl">
                    <a:srgbClr val="C0C0C0"/>
                  </a:outerShdw>
                </a:effectLst>
                <a:latin typeface="Arial" charset="0"/>
              </a:rPr>
              <a:t>ΕΙΣΑΓΩΓΗ ΕΙΔΩΝ</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666633"/>
        </a:solidFill>
        <a:effectLst/>
      </p:bgPr>
    </p:bg>
    <p:spTree>
      <p:nvGrpSpPr>
        <p:cNvPr id="1" name=""/>
        <p:cNvGrpSpPr/>
        <p:nvPr/>
      </p:nvGrpSpPr>
      <p:grpSpPr>
        <a:xfrm>
          <a:off x="0" y="0"/>
          <a:ext cx="0" cy="0"/>
          <a:chOff x="0" y="0"/>
          <a:chExt cx="0" cy="0"/>
        </a:xfrm>
      </p:grpSpPr>
      <p:pic>
        <p:nvPicPr>
          <p:cNvPr id="37890" name="Picture 4" descr="main_end">
            <a:extLst>
              <a:ext uri="{FF2B5EF4-FFF2-40B4-BE49-F238E27FC236}">
                <a16:creationId xmlns:a16="http://schemas.microsoft.com/office/drawing/2014/main" id="{6E203A55-E6F7-45C6-9E88-A5A8471FF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1163" y="765175"/>
            <a:ext cx="5905500"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5">
            <a:extLst>
              <a:ext uri="{FF2B5EF4-FFF2-40B4-BE49-F238E27FC236}">
                <a16:creationId xmlns:a16="http://schemas.microsoft.com/office/drawing/2014/main" id="{D6139501-C228-4E80-A989-7BD69D9FD992}"/>
              </a:ext>
            </a:extLst>
          </p:cNvPr>
          <p:cNvSpPr>
            <a:spLocks noChangeArrowheads="1"/>
          </p:cNvSpPr>
          <p:nvPr/>
        </p:nvSpPr>
        <p:spPr bwMode="auto">
          <a:xfrm>
            <a:off x="2663825" y="500063"/>
            <a:ext cx="6480175" cy="59055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sp>
        <p:nvSpPr>
          <p:cNvPr id="37892" name="WordArt 6">
            <a:extLst>
              <a:ext uri="{FF2B5EF4-FFF2-40B4-BE49-F238E27FC236}">
                <a16:creationId xmlns:a16="http://schemas.microsoft.com/office/drawing/2014/main" id="{ECF31505-3B98-48DD-B00E-A65E127135CC}"/>
              </a:ext>
            </a:extLst>
          </p:cNvPr>
          <p:cNvSpPr>
            <a:spLocks noChangeArrowheads="1" noChangeShapeType="1" noTextEdit="1"/>
          </p:cNvSpPr>
          <p:nvPr/>
        </p:nvSpPr>
        <p:spPr bwMode="auto">
          <a:xfrm>
            <a:off x="684213" y="404813"/>
            <a:ext cx="2663825" cy="1008062"/>
          </a:xfrm>
          <a:prstGeom prst="rect">
            <a:avLst/>
          </a:prstGeom>
        </p:spPr>
        <p:txBody>
          <a:bodyPr wrap="none" fromWordArt="1">
            <a:prstTxWarp prst="textPlain">
              <a:avLst>
                <a:gd name="adj" fmla="val 50000"/>
              </a:avLst>
            </a:prstTxWarp>
          </a:bodyPr>
          <a:lstStyle/>
          <a:p>
            <a:pPr algn="ctr"/>
            <a:r>
              <a:rPr lang="el-GR" sz="3600" kern="10">
                <a:ln w="9525">
                  <a:solidFill>
                    <a:srgbClr val="FF3300"/>
                  </a:solidFill>
                  <a:round/>
                  <a:headEnd/>
                  <a:tailEnd/>
                </a:ln>
                <a:gradFill rotWithShape="1">
                  <a:gsLst>
                    <a:gs pos="0">
                      <a:srgbClr val="760000"/>
                    </a:gs>
                    <a:gs pos="50000">
                      <a:srgbClr val="FF0000"/>
                    </a:gs>
                    <a:gs pos="100000">
                      <a:srgbClr val="760000"/>
                    </a:gs>
                  </a:gsLst>
                  <a:lin ang="5400000" scaled="1"/>
                </a:gradFill>
                <a:effectLst>
                  <a:outerShdw dist="35921" dir="2700000" algn="ctr" rotWithShape="0">
                    <a:srgbClr val="C0C0C0">
                      <a:alpha val="79999"/>
                    </a:srgbClr>
                  </a:outerShdw>
                </a:effectLst>
                <a:latin typeface="Impact" panose="020B0806030902050204" pitchFamily="34" charset="0"/>
              </a:rPr>
              <a:t>ΑΠΕΙΛΗ</a:t>
            </a:r>
          </a:p>
        </p:txBody>
      </p:sp>
      <p:sp>
        <p:nvSpPr>
          <p:cNvPr id="37893" name="WordArt 8">
            <a:extLst>
              <a:ext uri="{FF2B5EF4-FFF2-40B4-BE49-F238E27FC236}">
                <a16:creationId xmlns:a16="http://schemas.microsoft.com/office/drawing/2014/main" id="{66223387-59EF-4C45-AD45-3DDF49026C79}"/>
              </a:ext>
            </a:extLst>
          </p:cNvPr>
          <p:cNvSpPr>
            <a:spLocks noChangeArrowheads="1" noChangeShapeType="1" noTextEdit="1"/>
          </p:cNvSpPr>
          <p:nvPr/>
        </p:nvSpPr>
        <p:spPr bwMode="auto">
          <a:xfrm>
            <a:off x="250825" y="5949950"/>
            <a:ext cx="2592388" cy="587375"/>
          </a:xfrm>
          <a:prstGeom prst="rect">
            <a:avLst/>
          </a:prstGeom>
        </p:spPr>
        <p:txBody>
          <a:bodyPr wrap="none" fromWordArt="1">
            <a:prstTxWarp prst="textPlain">
              <a:avLst>
                <a:gd name="adj" fmla="val 50000"/>
              </a:avLst>
            </a:prstTxWarp>
          </a:bodyPr>
          <a:lstStyle/>
          <a:p>
            <a:pPr algn="ctr"/>
            <a:r>
              <a:rPr lang="el-GR" sz="2400" b="1" kern="10">
                <a:ln w="9525">
                  <a:solidFill>
                    <a:srgbClr val="FF3300"/>
                  </a:solidFill>
                  <a:round/>
                  <a:headEnd/>
                  <a:tailEnd/>
                </a:ln>
                <a:gradFill rotWithShape="1">
                  <a:gsLst>
                    <a:gs pos="0">
                      <a:srgbClr val="760000"/>
                    </a:gs>
                    <a:gs pos="50000">
                      <a:srgbClr val="FF0000"/>
                    </a:gs>
                    <a:gs pos="100000">
                      <a:srgbClr val="760000"/>
                    </a:gs>
                  </a:gsLst>
                  <a:lin ang="5400000" scaled="1"/>
                </a:gradFill>
                <a:effectLst>
                  <a:outerShdw dist="35921" dir="2700000" algn="ctr" rotWithShape="0">
                    <a:srgbClr val="C0C0C0">
                      <a:alpha val="79999"/>
                    </a:srgbClr>
                  </a:outerShdw>
                </a:effectLst>
                <a:latin typeface="Impact" panose="020B0806030902050204" pitchFamily="34" charset="0"/>
              </a:rPr>
              <a:t>ΟΙΚΟΣΥΣΤΗΜΑΤΑ</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biopoikilotita_apeileitai">
            <a:extLst>
              <a:ext uri="{FF2B5EF4-FFF2-40B4-BE49-F238E27FC236}">
                <a16:creationId xmlns:a16="http://schemas.microsoft.com/office/drawing/2014/main" id="{48F1FDE3-EC2B-4CB6-BC94-FD86637216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32497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6600CC"/>
        </a:solidFill>
        <a:effectLst/>
      </p:bgPr>
    </p:bg>
    <p:spTree>
      <p:nvGrpSpPr>
        <p:cNvPr id="1" name=""/>
        <p:cNvGrpSpPr/>
        <p:nvPr/>
      </p:nvGrpSpPr>
      <p:grpSpPr>
        <a:xfrm>
          <a:off x="0" y="0"/>
          <a:ext cx="0" cy="0"/>
          <a:chOff x="0" y="0"/>
          <a:chExt cx="0" cy="0"/>
        </a:xfrm>
      </p:grpSpPr>
      <p:pic>
        <p:nvPicPr>
          <p:cNvPr id="39938" name="Picture 5" descr="global_ling_md">
            <a:extLst>
              <a:ext uri="{FF2B5EF4-FFF2-40B4-BE49-F238E27FC236}">
                <a16:creationId xmlns:a16="http://schemas.microsoft.com/office/drawing/2014/main" id="{56A5FB84-7590-48AD-847E-6E52721DDF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196975"/>
            <a:ext cx="8496300"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6">
            <a:extLst>
              <a:ext uri="{FF2B5EF4-FFF2-40B4-BE49-F238E27FC236}">
                <a16:creationId xmlns:a16="http://schemas.microsoft.com/office/drawing/2014/main" id="{20682B92-C47F-4009-A179-E989A19D6FD0}"/>
              </a:ext>
            </a:extLst>
          </p:cNvPr>
          <p:cNvSpPr txBox="1">
            <a:spLocks noChangeArrowheads="1"/>
          </p:cNvSpPr>
          <p:nvPr/>
        </p:nvSpPr>
        <p:spPr bwMode="auto">
          <a:xfrm>
            <a:off x="4284663" y="188913"/>
            <a:ext cx="45370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l-GR" altLang="el-GR" b="1">
                <a:solidFill>
                  <a:srgbClr val="FF3300"/>
                </a:solidFill>
                <a:latin typeface="Comic Sans MS" panose="030F0702030302020204" pitchFamily="66" charset="0"/>
              </a:rPr>
              <a:t>ΓΛΩΣΣΕΣ - ΚΟΥΛΤΟΥΡΕΣ</a:t>
            </a:r>
          </a:p>
        </p:txBody>
      </p:sp>
      <p:sp>
        <p:nvSpPr>
          <p:cNvPr id="39940" name="WordArt 7">
            <a:extLst>
              <a:ext uri="{FF2B5EF4-FFF2-40B4-BE49-F238E27FC236}">
                <a16:creationId xmlns:a16="http://schemas.microsoft.com/office/drawing/2014/main" id="{054E1C22-92F5-4F2A-932D-41830DABEE25}"/>
              </a:ext>
            </a:extLst>
          </p:cNvPr>
          <p:cNvSpPr>
            <a:spLocks noChangeArrowheads="1" noChangeShapeType="1" noTextEdit="1"/>
          </p:cNvSpPr>
          <p:nvPr/>
        </p:nvSpPr>
        <p:spPr bwMode="auto">
          <a:xfrm>
            <a:off x="0" y="0"/>
            <a:ext cx="2663825" cy="1008063"/>
          </a:xfrm>
          <a:prstGeom prst="rect">
            <a:avLst/>
          </a:prstGeom>
        </p:spPr>
        <p:txBody>
          <a:bodyPr wrap="none" fromWordArt="1">
            <a:prstTxWarp prst="textPlain">
              <a:avLst>
                <a:gd name="adj" fmla="val 50000"/>
              </a:avLst>
            </a:prstTxWarp>
          </a:bodyPr>
          <a:lstStyle/>
          <a:p>
            <a:pPr algn="ctr"/>
            <a:r>
              <a:rPr lang="el-GR" sz="3600" kern="10">
                <a:ln w="9525">
                  <a:solidFill>
                    <a:srgbClr val="FF3300"/>
                  </a:solidFill>
                  <a:round/>
                  <a:headEnd/>
                  <a:tailEnd/>
                </a:ln>
                <a:gradFill rotWithShape="1">
                  <a:gsLst>
                    <a:gs pos="0">
                      <a:srgbClr val="760000"/>
                    </a:gs>
                    <a:gs pos="50000">
                      <a:srgbClr val="FF0000"/>
                    </a:gs>
                    <a:gs pos="100000">
                      <a:srgbClr val="760000"/>
                    </a:gs>
                  </a:gsLst>
                  <a:lin ang="5400000" scaled="1"/>
                </a:gradFill>
                <a:effectLst>
                  <a:outerShdw dist="35921" dir="2700000" algn="ctr" rotWithShape="0">
                    <a:srgbClr val="C0C0C0">
                      <a:alpha val="79999"/>
                    </a:srgbClr>
                  </a:outerShdw>
                </a:effectLst>
                <a:latin typeface="Impact" panose="020B0806030902050204" pitchFamily="34" charset="0"/>
              </a:rPr>
              <a:t>ΑΠΕΙΛΗ</a:t>
            </a:r>
          </a:p>
        </p:txBody>
      </p:sp>
      <p:pic>
        <p:nvPicPr>
          <p:cNvPr id="39941" name="Picture 8" descr="mmrc_logo">
            <a:extLst>
              <a:ext uri="{FF2B5EF4-FFF2-40B4-BE49-F238E27FC236}">
                <a16:creationId xmlns:a16="http://schemas.microsoft.com/office/drawing/2014/main" id="{4B4A389B-3ACC-4630-A742-04F9C033D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4652963"/>
            <a:ext cx="1611312"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7D8DB6E8-E4B9-4EF5-B45F-E809BA87C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5538"/>
            <a:ext cx="9144000"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41986" name="AutoShape 4">
            <a:extLst>
              <a:ext uri="{FF2B5EF4-FFF2-40B4-BE49-F238E27FC236}">
                <a16:creationId xmlns:a16="http://schemas.microsoft.com/office/drawing/2014/main" id="{15AEFEC1-5515-46D1-88A4-E2E13D803485}"/>
              </a:ext>
            </a:extLst>
          </p:cNvPr>
          <p:cNvSpPr>
            <a:spLocks noChangeArrowheads="1"/>
          </p:cNvSpPr>
          <p:nvPr/>
        </p:nvSpPr>
        <p:spPr bwMode="auto">
          <a:xfrm>
            <a:off x="0" y="0"/>
            <a:ext cx="9144000" cy="6858000"/>
          </a:xfrm>
          <a:prstGeom prst="plaque">
            <a:avLst>
              <a:gd name="adj" fmla="val 16667"/>
            </a:avLst>
          </a:prstGeom>
          <a:solidFill>
            <a:srgbClr val="66FF66"/>
          </a:solidFill>
          <a:ln w="5715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sp>
        <p:nvSpPr>
          <p:cNvPr id="41987" name="Text Box 6">
            <a:extLst>
              <a:ext uri="{FF2B5EF4-FFF2-40B4-BE49-F238E27FC236}">
                <a16:creationId xmlns:a16="http://schemas.microsoft.com/office/drawing/2014/main" id="{DC379FBE-4881-4C81-8AA1-9783BB72B02A}"/>
              </a:ext>
            </a:extLst>
          </p:cNvPr>
          <p:cNvSpPr txBox="1">
            <a:spLocks noChangeArrowheads="1"/>
          </p:cNvSpPr>
          <p:nvPr/>
        </p:nvSpPr>
        <p:spPr bwMode="auto">
          <a:xfrm>
            <a:off x="971550" y="549275"/>
            <a:ext cx="7488238"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el-GR" sz="2800" b="1"/>
              <a:t>Οι αντιλήψεις μας για το περιβάλλον και τη φύση, και κατ’ επέκταση οι ιδέες</a:t>
            </a:r>
            <a:r>
              <a:rPr lang="en-US" altLang="el-GR" sz="2800" b="1"/>
              <a:t> </a:t>
            </a:r>
            <a:r>
              <a:rPr lang="el-GR" altLang="el-GR" sz="2800" b="1"/>
              <a:t>μας για το ποιο τμήμα τους χρήζει ή μη και τι είδους προστασίας, δια-μορφώνονται</a:t>
            </a:r>
            <a:r>
              <a:rPr lang="en-US" altLang="el-GR" sz="2800" b="1"/>
              <a:t> </a:t>
            </a:r>
            <a:r>
              <a:rPr lang="el-GR" altLang="el-GR" sz="2800" b="1"/>
              <a:t>(ή, παρά-μορφώνονται, σαν μέσα από παραμορφωτικά γυαλιά) από μια σειρά</a:t>
            </a:r>
            <a:r>
              <a:rPr lang="en-US" altLang="el-GR" sz="2800" b="1"/>
              <a:t> </a:t>
            </a:r>
            <a:r>
              <a:rPr lang="el-GR" altLang="el-GR" sz="2800" b="1"/>
              <a:t>παραμέτρων εξωτερικών της </a:t>
            </a:r>
            <a:r>
              <a:rPr lang="en-US" altLang="el-GR" sz="2800" b="1"/>
              <a:t>“</a:t>
            </a:r>
            <a:r>
              <a:rPr lang="el-GR" altLang="el-GR" sz="2800" b="1"/>
              <a:t>πραγματικότητας</a:t>
            </a:r>
            <a:r>
              <a:rPr lang="en-US" altLang="el-GR" sz="2800" b="1"/>
              <a:t>”</a:t>
            </a:r>
            <a:r>
              <a:rPr lang="el-GR" altLang="el-GR" sz="2800" b="1"/>
              <a:t>: με δύο λόγια, δεν υπάρχει</a:t>
            </a:r>
            <a:r>
              <a:rPr lang="en-US" altLang="el-GR" sz="2800" b="1"/>
              <a:t> </a:t>
            </a:r>
            <a:r>
              <a:rPr lang="el-GR" altLang="el-GR" sz="2800" b="1"/>
              <a:t>περιβαλλοντικό πρόβλημα εάν και όσο ο (κάθε) ανθρώπινος παρατηρητής δεν</a:t>
            </a:r>
            <a:r>
              <a:rPr lang="en-US" altLang="el-GR" sz="2800" b="1"/>
              <a:t> </a:t>
            </a:r>
            <a:r>
              <a:rPr lang="el-GR" altLang="el-GR" sz="2800" b="1"/>
              <a:t>αντιλαμβάνεται και δεν ερμηνεύει μια περιβαλλοντική κατάσταση ή πρακτική ως</a:t>
            </a:r>
            <a:r>
              <a:rPr lang="en-US" altLang="el-GR" sz="2800" b="1"/>
              <a:t> </a:t>
            </a:r>
            <a:r>
              <a:rPr lang="el-GR" altLang="el-GR" sz="2800" b="1"/>
              <a:t>τέτοιο.</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2">
            <a:extLst>
              <a:ext uri="{FF2B5EF4-FFF2-40B4-BE49-F238E27FC236}">
                <a16:creationId xmlns:a16="http://schemas.microsoft.com/office/drawing/2014/main" id="{36D9C2CD-0C39-46D2-A22E-A2183FC9DABF}"/>
              </a:ext>
            </a:extLst>
          </p:cNvPr>
          <p:cNvSpPr>
            <a:spLocks noChangeArrowheads="1"/>
          </p:cNvSpPr>
          <p:nvPr/>
        </p:nvSpPr>
        <p:spPr bwMode="auto">
          <a:xfrm>
            <a:off x="0" y="0"/>
            <a:ext cx="9144000" cy="6858000"/>
          </a:xfrm>
          <a:prstGeom prst="plaque">
            <a:avLst>
              <a:gd name="adj" fmla="val 16667"/>
            </a:avLst>
          </a:prstGeom>
          <a:solidFill>
            <a:srgbClr val="009900"/>
          </a:solidFill>
          <a:ln w="5715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sp>
        <p:nvSpPr>
          <p:cNvPr id="43011" name="Text Box 3">
            <a:extLst>
              <a:ext uri="{FF2B5EF4-FFF2-40B4-BE49-F238E27FC236}">
                <a16:creationId xmlns:a16="http://schemas.microsoft.com/office/drawing/2014/main" id="{0FED4A30-CD2B-464C-B7E5-8A4D12DF2676}"/>
              </a:ext>
            </a:extLst>
          </p:cNvPr>
          <p:cNvSpPr txBox="1">
            <a:spLocks noChangeArrowheads="1"/>
          </p:cNvSpPr>
          <p:nvPr/>
        </p:nvSpPr>
        <p:spPr bwMode="auto">
          <a:xfrm>
            <a:off x="1116013" y="365125"/>
            <a:ext cx="7488237"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el-GR" sz="2000" b="1">
                <a:solidFill>
                  <a:schemeClr val="bg1"/>
                </a:solidFill>
              </a:rPr>
              <a:t>Υπό αυτό το πρίσμα οφείλει να ερμηνεύσει κανείς την εμμονή της Νορβηγίας, μιας</a:t>
            </a:r>
            <a:r>
              <a:rPr lang="en-US" altLang="el-GR" sz="2000" b="1">
                <a:solidFill>
                  <a:schemeClr val="bg1"/>
                </a:solidFill>
              </a:rPr>
              <a:t> </a:t>
            </a:r>
            <a:r>
              <a:rPr lang="el-GR" altLang="el-GR" sz="2000" b="1">
                <a:solidFill>
                  <a:schemeClr val="bg1"/>
                </a:solidFill>
              </a:rPr>
              <a:t>χώρας ηγέτιδος σε θέματα περιβαλλοντικής προστασίας, στη φαλαινοθηρία και στο</a:t>
            </a:r>
            <a:r>
              <a:rPr lang="en-US" altLang="el-GR" sz="2000" b="1">
                <a:solidFill>
                  <a:schemeClr val="bg1"/>
                </a:solidFill>
              </a:rPr>
              <a:t> </a:t>
            </a:r>
            <a:r>
              <a:rPr lang="el-GR" altLang="el-GR" sz="2000" b="1">
                <a:solidFill>
                  <a:schemeClr val="bg1"/>
                </a:solidFill>
              </a:rPr>
              <a:t>κυνήγι του λύκου, την απορία των κατοίκων της Ζακύνθου </a:t>
            </a:r>
            <a:r>
              <a:rPr lang="en-US" altLang="el-GR" sz="2000" b="1">
                <a:solidFill>
                  <a:schemeClr val="bg1"/>
                </a:solidFill>
              </a:rPr>
              <a:t>“</a:t>
            </a:r>
            <a:r>
              <a:rPr lang="el-GR" altLang="el-GR" sz="2000" b="1">
                <a:solidFill>
                  <a:schemeClr val="bg1"/>
                </a:solidFill>
              </a:rPr>
              <a:t>τι καλό κάνει η χελώνα στον άνθρωπο; (και</a:t>
            </a:r>
            <a:r>
              <a:rPr lang="en-US" altLang="el-GR" sz="2000" b="1">
                <a:solidFill>
                  <a:schemeClr val="bg1"/>
                </a:solidFill>
              </a:rPr>
              <a:t> </a:t>
            </a:r>
            <a:r>
              <a:rPr lang="el-GR" altLang="el-GR" sz="2000" b="1">
                <a:solidFill>
                  <a:schemeClr val="bg1"/>
                </a:solidFill>
              </a:rPr>
              <a:t>πρέπει να την προστατεύσουμε)</a:t>
            </a:r>
            <a:r>
              <a:rPr lang="en-US" altLang="el-GR" sz="2000" b="1">
                <a:solidFill>
                  <a:schemeClr val="bg1"/>
                </a:solidFill>
              </a:rPr>
              <a:t>”</a:t>
            </a:r>
            <a:r>
              <a:rPr lang="el-GR" altLang="el-GR" sz="2000" b="1">
                <a:solidFill>
                  <a:schemeClr val="bg1"/>
                </a:solidFill>
              </a:rPr>
              <a:t> κοκ.</a:t>
            </a:r>
            <a:endParaRPr lang="en-US" altLang="el-GR" sz="2000" b="1">
              <a:solidFill>
                <a:schemeClr val="bg1"/>
              </a:solidFill>
            </a:endParaRPr>
          </a:p>
          <a:p>
            <a:pPr eaLnBrk="1" hangingPunct="1">
              <a:spcBef>
                <a:spcPct val="0"/>
              </a:spcBef>
              <a:buFontTx/>
              <a:buNone/>
            </a:pPr>
            <a:endParaRPr lang="el-GR" altLang="el-GR" sz="2000" b="1">
              <a:solidFill>
                <a:schemeClr val="bg1"/>
              </a:solidFill>
            </a:endParaRPr>
          </a:p>
          <a:p>
            <a:pPr eaLnBrk="1" hangingPunct="1">
              <a:spcBef>
                <a:spcPct val="0"/>
              </a:spcBef>
              <a:buFontTx/>
              <a:buNone/>
            </a:pPr>
            <a:r>
              <a:rPr lang="el-GR" altLang="el-GR" sz="2000" b="1">
                <a:solidFill>
                  <a:schemeClr val="bg1"/>
                </a:solidFill>
              </a:rPr>
              <a:t>Είναι φανερό ότι άμεση συμφωνία μπορεί να</a:t>
            </a:r>
            <a:r>
              <a:rPr lang="en-US" altLang="el-GR" sz="2000" b="1">
                <a:solidFill>
                  <a:schemeClr val="bg1"/>
                </a:solidFill>
              </a:rPr>
              <a:t> </a:t>
            </a:r>
            <a:r>
              <a:rPr lang="el-GR" altLang="el-GR" sz="2000" b="1">
                <a:solidFill>
                  <a:schemeClr val="bg1"/>
                </a:solidFill>
              </a:rPr>
              <a:t>επέλθει μόνο στα σημεία που τυγχάνει να βρίσκονται εντός της τομής των διαφόρων</a:t>
            </a:r>
            <a:r>
              <a:rPr lang="en-US" altLang="el-GR" sz="2000" b="1">
                <a:solidFill>
                  <a:schemeClr val="bg1"/>
                </a:solidFill>
              </a:rPr>
              <a:t> </a:t>
            </a:r>
            <a:r>
              <a:rPr lang="el-GR" altLang="el-GR" sz="2000" b="1">
                <a:solidFill>
                  <a:schemeClr val="bg1"/>
                </a:solidFill>
              </a:rPr>
              <a:t>(και διαφορετικών) θεωρήσεων. Σε αυτό το λόγο, επιπλέον και προσθετικά με τα</a:t>
            </a:r>
            <a:r>
              <a:rPr lang="en-US" altLang="el-GR" sz="2000" b="1">
                <a:solidFill>
                  <a:schemeClr val="bg1"/>
                </a:solidFill>
              </a:rPr>
              <a:t> </a:t>
            </a:r>
            <a:r>
              <a:rPr lang="el-GR" altLang="el-GR" sz="2000" b="1">
                <a:solidFill>
                  <a:schemeClr val="bg1"/>
                </a:solidFill>
              </a:rPr>
              <a:t>οικονομικά συμφέροντα, οφείλονται οι συγκρούσεις-διαφωνίες σε θέματα</a:t>
            </a:r>
            <a:r>
              <a:rPr lang="en-US" altLang="el-GR" sz="2000" b="1">
                <a:solidFill>
                  <a:schemeClr val="bg1"/>
                </a:solidFill>
              </a:rPr>
              <a:t> </a:t>
            </a:r>
            <a:r>
              <a:rPr lang="el-GR" altLang="el-GR" sz="2000" b="1">
                <a:solidFill>
                  <a:schemeClr val="bg1"/>
                </a:solidFill>
              </a:rPr>
              <a:t>περιβαλλοντικής προστασίας μεταξύ διαφόρων συμμετόχων. </a:t>
            </a:r>
            <a:r>
              <a:rPr lang="en-US" altLang="el-GR" sz="2000" b="1">
                <a:solidFill>
                  <a:schemeClr val="bg1"/>
                </a:solidFill>
              </a:rPr>
              <a:t>A</a:t>
            </a:r>
            <a:r>
              <a:rPr lang="el-GR" altLang="el-GR" sz="2000" b="1">
                <a:solidFill>
                  <a:schemeClr val="bg1"/>
                </a:solidFill>
              </a:rPr>
              <a:t>ξίζει να μας προβληματίσει με ποιους τρόπους θα προσπαθήσουμε να συγκεράσουμε</a:t>
            </a:r>
            <a:r>
              <a:rPr lang="en-US" altLang="el-GR" sz="2000" b="1">
                <a:solidFill>
                  <a:schemeClr val="bg1"/>
                </a:solidFill>
              </a:rPr>
              <a:t> </a:t>
            </a:r>
            <a:r>
              <a:rPr lang="el-GR" altLang="el-GR" sz="2000" b="1">
                <a:solidFill>
                  <a:schemeClr val="bg1"/>
                </a:solidFill>
              </a:rPr>
              <a:t>αυτές τις, διαφορές και διαφορετικές, κοινωνικές κατασκευές της φύσης και των</a:t>
            </a:r>
            <a:r>
              <a:rPr lang="en-US" altLang="el-GR" sz="2000" b="1">
                <a:solidFill>
                  <a:schemeClr val="bg1"/>
                </a:solidFill>
              </a:rPr>
              <a:t> </a:t>
            </a:r>
            <a:r>
              <a:rPr lang="el-GR" altLang="el-GR" sz="2000" b="1">
                <a:solidFill>
                  <a:schemeClr val="bg1"/>
                </a:solidFill>
              </a:rPr>
              <a:t>περιβαλλοντικών προβλημάτων, έχοντας υπ’ όψιν μας ότι η </a:t>
            </a:r>
            <a:r>
              <a:rPr lang="en-US" altLang="el-GR" sz="2000" b="1">
                <a:solidFill>
                  <a:schemeClr val="bg1"/>
                </a:solidFill>
              </a:rPr>
              <a:t>“</a:t>
            </a:r>
            <a:r>
              <a:rPr lang="el-GR" altLang="el-GR" sz="2000" b="1">
                <a:solidFill>
                  <a:schemeClr val="bg1"/>
                </a:solidFill>
              </a:rPr>
              <a:t>εκπαίδευση</a:t>
            </a:r>
            <a:r>
              <a:rPr lang="en-US" altLang="el-GR" sz="2000" b="1">
                <a:solidFill>
                  <a:schemeClr val="bg1"/>
                </a:solidFill>
              </a:rPr>
              <a:t>”</a:t>
            </a:r>
            <a:r>
              <a:rPr lang="el-GR" altLang="el-GR" sz="2000" b="1">
                <a:solidFill>
                  <a:schemeClr val="bg1"/>
                </a:solidFill>
              </a:rPr>
              <a:t>, τα</a:t>
            </a:r>
            <a:r>
              <a:rPr lang="en-US" altLang="el-GR" sz="2000" b="1">
                <a:solidFill>
                  <a:schemeClr val="bg1"/>
                </a:solidFill>
              </a:rPr>
              <a:t> “</a:t>
            </a:r>
            <a:r>
              <a:rPr lang="el-GR" altLang="el-GR" sz="2000" b="1">
                <a:solidFill>
                  <a:schemeClr val="bg1"/>
                </a:solidFill>
              </a:rPr>
              <a:t>επιστημονικά δεδομένα</a:t>
            </a:r>
            <a:r>
              <a:rPr lang="en-US" altLang="el-GR" sz="2000" b="1">
                <a:solidFill>
                  <a:schemeClr val="bg1"/>
                </a:solidFill>
              </a:rPr>
              <a:t>”</a:t>
            </a:r>
            <a:r>
              <a:rPr lang="el-GR" altLang="el-GR" sz="2000" b="1">
                <a:solidFill>
                  <a:schemeClr val="bg1"/>
                </a:solidFill>
              </a:rPr>
              <a:t>, η </a:t>
            </a:r>
            <a:r>
              <a:rPr lang="en-US" altLang="el-GR" sz="2000" b="1">
                <a:solidFill>
                  <a:schemeClr val="bg1"/>
                </a:solidFill>
              </a:rPr>
              <a:t>“</a:t>
            </a:r>
            <a:r>
              <a:rPr lang="el-GR" altLang="el-GR" sz="2000" b="1">
                <a:solidFill>
                  <a:schemeClr val="bg1"/>
                </a:solidFill>
              </a:rPr>
              <a:t>λογική ανάλυση</a:t>
            </a:r>
            <a:r>
              <a:rPr lang="en-US" altLang="el-GR" sz="2000" b="1">
                <a:solidFill>
                  <a:schemeClr val="bg1"/>
                </a:solidFill>
              </a:rPr>
              <a:t>”</a:t>
            </a:r>
            <a:r>
              <a:rPr lang="el-GR" altLang="el-GR" sz="2000" b="1">
                <a:solidFill>
                  <a:schemeClr val="bg1"/>
                </a:solidFill>
              </a:rPr>
              <a:t>, η </a:t>
            </a:r>
            <a:r>
              <a:rPr lang="en-US" altLang="el-GR" sz="2000" b="1">
                <a:solidFill>
                  <a:schemeClr val="bg1"/>
                </a:solidFill>
              </a:rPr>
              <a:t>“</a:t>
            </a:r>
            <a:r>
              <a:rPr lang="el-GR" altLang="el-GR" sz="2000" b="1">
                <a:solidFill>
                  <a:schemeClr val="bg1"/>
                </a:solidFill>
              </a:rPr>
              <a:t>πλειοψηφία</a:t>
            </a:r>
            <a:r>
              <a:rPr lang="en-US" altLang="el-GR" sz="2000" b="1">
                <a:solidFill>
                  <a:schemeClr val="bg1"/>
                </a:solidFill>
              </a:rPr>
              <a:t>”</a:t>
            </a:r>
            <a:r>
              <a:rPr lang="el-GR" altLang="el-GR" sz="2000" b="1">
                <a:solidFill>
                  <a:schemeClr val="bg1"/>
                </a:solidFill>
              </a:rPr>
              <a:t> μπορούν πολύ εύκολα</a:t>
            </a:r>
            <a:r>
              <a:rPr lang="en-US" altLang="el-GR" sz="2000" b="1">
                <a:solidFill>
                  <a:schemeClr val="bg1"/>
                </a:solidFill>
              </a:rPr>
              <a:t> </a:t>
            </a:r>
            <a:r>
              <a:rPr lang="el-GR" altLang="el-GR" sz="2000" b="1">
                <a:solidFill>
                  <a:schemeClr val="bg1"/>
                </a:solidFill>
              </a:rPr>
              <a:t>να μετατραπούν σε όργανα πολιτισμικού ιμπεριαλισμού.</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4" name="Text Box 7">
            <a:extLst>
              <a:ext uri="{FF2B5EF4-FFF2-40B4-BE49-F238E27FC236}">
                <a16:creationId xmlns:a16="http://schemas.microsoft.com/office/drawing/2014/main" id="{F6ABB7EB-68E9-4D95-AC05-5811E5C3FDCC}"/>
              </a:ext>
            </a:extLst>
          </p:cNvPr>
          <p:cNvSpPr txBox="1">
            <a:spLocks noChangeArrowheads="1"/>
          </p:cNvSpPr>
          <p:nvPr/>
        </p:nvSpPr>
        <p:spPr bwMode="auto">
          <a:xfrm>
            <a:off x="250825" y="260350"/>
            <a:ext cx="4679950" cy="1270000"/>
          </a:xfrm>
          <a:prstGeom prst="rect">
            <a:avLst/>
          </a:prstGeom>
          <a:noFill/>
          <a:ln w="9525">
            <a:solidFill>
              <a:srgbClr val="FFFF00"/>
            </a:solidFill>
            <a:miter lim="800000"/>
            <a:headEnd/>
            <a:tailEnd/>
          </a:ln>
          <a:scene3d>
            <a:camera prst="legacyObliqueTopLeft"/>
            <a:lightRig rig="legacyFlat3" dir="t"/>
          </a:scene3d>
          <a:sp3d extrusionH="430200" prstMaterial="legacyMatte">
            <a:bevelT w="13500" h="13500" prst="angle"/>
            <a:bevelB w="13500" h="13500" prst="angle"/>
            <a:extrusionClr>
              <a:srgbClr val="FFFF00"/>
            </a:extrusionClr>
            <a:contourClr>
              <a:srgbClr val="FFFF00"/>
            </a:contourClr>
          </a:sp3d>
          <a:extLst>
            <a:ext uri="{909E8E84-426E-40DD-AFC4-6F175D3DCCD1}">
              <a14:hiddenFill xmlns:a14="http://schemas.microsoft.com/office/drawing/2010/main">
                <a:solidFill>
                  <a:srgbClr val="FFFFFF"/>
                </a:solidFill>
              </a14:hiddenFill>
            </a:ext>
          </a:extLst>
        </p:spPr>
        <p:txBody>
          <a:bodyPr bIns="118800">
            <a:spAutoFit/>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el-GR" sz="2400" b="1">
                <a:solidFill>
                  <a:srgbClr val="FFFF00"/>
                </a:solidFill>
              </a:rPr>
              <a:t>Η βιοποικιλότητα και η απώλειά της έχει πολλές διαστάσεις εξ ίσου σημαντικές </a:t>
            </a:r>
          </a:p>
        </p:txBody>
      </p:sp>
      <p:sp>
        <p:nvSpPr>
          <p:cNvPr id="44035" name="Text Box 13">
            <a:extLst>
              <a:ext uri="{FF2B5EF4-FFF2-40B4-BE49-F238E27FC236}">
                <a16:creationId xmlns:a16="http://schemas.microsoft.com/office/drawing/2014/main" id="{050CA9B7-5D36-40CC-A6A4-2E949C33ACB8}"/>
              </a:ext>
            </a:extLst>
          </p:cNvPr>
          <p:cNvSpPr txBox="1">
            <a:spLocks noChangeArrowheads="1"/>
          </p:cNvSpPr>
          <p:nvPr/>
        </p:nvSpPr>
        <p:spPr bwMode="auto">
          <a:xfrm>
            <a:off x="5651500" y="1341438"/>
            <a:ext cx="2089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grpSp>
        <p:nvGrpSpPr>
          <p:cNvPr id="2" name="Group 15">
            <a:extLst>
              <a:ext uri="{FF2B5EF4-FFF2-40B4-BE49-F238E27FC236}">
                <a16:creationId xmlns:a16="http://schemas.microsoft.com/office/drawing/2014/main" id="{4971397B-46D6-4E07-9108-1A25798249C3}"/>
              </a:ext>
            </a:extLst>
          </p:cNvPr>
          <p:cNvGrpSpPr>
            <a:grpSpLocks/>
          </p:cNvGrpSpPr>
          <p:nvPr/>
        </p:nvGrpSpPr>
        <p:grpSpPr bwMode="auto">
          <a:xfrm>
            <a:off x="5580063" y="188913"/>
            <a:ext cx="3097212" cy="1295400"/>
            <a:chOff x="3152" y="618"/>
            <a:chExt cx="1951" cy="816"/>
          </a:xfrm>
        </p:grpSpPr>
        <p:sp>
          <p:nvSpPr>
            <p:cNvPr id="44052" name="Oval 12">
              <a:extLst>
                <a:ext uri="{FF2B5EF4-FFF2-40B4-BE49-F238E27FC236}">
                  <a16:creationId xmlns:a16="http://schemas.microsoft.com/office/drawing/2014/main" id="{387E6C01-A362-4432-8240-C123EF33B5FD}"/>
                </a:ext>
              </a:extLst>
            </p:cNvPr>
            <p:cNvSpPr>
              <a:spLocks noChangeArrowheads="1"/>
            </p:cNvSpPr>
            <p:nvPr/>
          </p:nvSpPr>
          <p:spPr bwMode="auto">
            <a:xfrm>
              <a:off x="3152" y="618"/>
              <a:ext cx="1951" cy="816"/>
            </a:xfrm>
            <a:prstGeom prst="ellipse">
              <a:avLst/>
            </a:prstGeom>
            <a:noFill/>
            <a:ln w="9525">
              <a:solidFill>
                <a:srgbClr val="66FF33"/>
              </a:solidFill>
              <a:round/>
              <a:headEnd/>
              <a:tailEnd/>
            </a:ln>
            <a:scene3d>
              <a:camera prst="legacyObliqueTopRight"/>
              <a:lightRig rig="legacyFlat3" dir="b"/>
            </a:scene3d>
            <a:sp3d extrusionH="430200" prstMaterial="legacyMatte">
              <a:bevelT w="13500" h="13500" prst="angle"/>
              <a:bevelB w="13500" h="13500" prst="angle"/>
              <a:extrusionClr>
                <a:srgbClr val="66FF33"/>
              </a:extrusionClr>
              <a:contourClr>
                <a:srgbClr val="66FF33"/>
              </a:contourClr>
            </a:sp3d>
            <a:extLst>
              <a:ext uri="{909E8E84-426E-40DD-AFC4-6F175D3DCCD1}">
                <a14:hiddenFill xmlns:a14="http://schemas.microsoft.com/office/drawing/2010/main">
                  <a:solidFill>
                    <a:srgbClr val="FFFFFF"/>
                  </a:solidFill>
                </a14:hiddenFill>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sp>
          <p:nvSpPr>
            <p:cNvPr id="44053" name="Text Box 14">
              <a:extLst>
                <a:ext uri="{FF2B5EF4-FFF2-40B4-BE49-F238E27FC236}">
                  <a16:creationId xmlns:a16="http://schemas.microsoft.com/office/drawing/2014/main" id="{EFDBE7ED-403A-46EC-A547-F8B80DB980BE}"/>
                </a:ext>
              </a:extLst>
            </p:cNvPr>
            <p:cNvSpPr txBox="1">
              <a:spLocks noChangeArrowheads="1"/>
            </p:cNvSpPr>
            <p:nvPr/>
          </p:nvSpPr>
          <p:spPr bwMode="auto">
            <a:xfrm>
              <a:off x="3515" y="845"/>
              <a:ext cx="127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l-GR" altLang="el-GR" sz="2400" b="1">
                  <a:solidFill>
                    <a:srgbClr val="66FF33"/>
                  </a:solidFill>
                </a:rPr>
                <a:t>Οικονομικές</a:t>
              </a:r>
            </a:p>
          </p:txBody>
        </p:sp>
      </p:grpSp>
      <p:grpSp>
        <p:nvGrpSpPr>
          <p:cNvPr id="3" name="Group 16">
            <a:extLst>
              <a:ext uri="{FF2B5EF4-FFF2-40B4-BE49-F238E27FC236}">
                <a16:creationId xmlns:a16="http://schemas.microsoft.com/office/drawing/2014/main" id="{7EF168BE-89DD-4371-BF0D-2B81A2FD0066}"/>
              </a:ext>
            </a:extLst>
          </p:cNvPr>
          <p:cNvGrpSpPr>
            <a:grpSpLocks/>
          </p:cNvGrpSpPr>
          <p:nvPr/>
        </p:nvGrpSpPr>
        <p:grpSpPr bwMode="auto">
          <a:xfrm>
            <a:off x="4643438" y="1700213"/>
            <a:ext cx="3600450" cy="1295400"/>
            <a:chOff x="3152" y="618"/>
            <a:chExt cx="1951" cy="816"/>
          </a:xfrm>
        </p:grpSpPr>
        <p:sp>
          <p:nvSpPr>
            <p:cNvPr id="44050" name="Oval 17">
              <a:extLst>
                <a:ext uri="{FF2B5EF4-FFF2-40B4-BE49-F238E27FC236}">
                  <a16:creationId xmlns:a16="http://schemas.microsoft.com/office/drawing/2014/main" id="{6398D9B4-3904-44EB-851A-5139B17AAAD0}"/>
                </a:ext>
              </a:extLst>
            </p:cNvPr>
            <p:cNvSpPr>
              <a:spLocks noChangeArrowheads="1"/>
            </p:cNvSpPr>
            <p:nvPr/>
          </p:nvSpPr>
          <p:spPr bwMode="auto">
            <a:xfrm>
              <a:off x="3152" y="618"/>
              <a:ext cx="1951" cy="816"/>
            </a:xfrm>
            <a:prstGeom prst="ellipse">
              <a:avLst/>
            </a:prstGeom>
            <a:noFill/>
            <a:ln w="9525">
              <a:solidFill>
                <a:srgbClr val="66FF33"/>
              </a:solidFill>
              <a:round/>
              <a:headEnd/>
              <a:tailEnd/>
            </a:ln>
            <a:scene3d>
              <a:camera prst="legacyObliqueTopRight"/>
              <a:lightRig rig="legacyFlat3" dir="b"/>
            </a:scene3d>
            <a:sp3d extrusionH="430200" prstMaterial="legacyMatte">
              <a:bevelT w="13500" h="13500" prst="angle"/>
              <a:bevelB w="13500" h="13500" prst="angle"/>
              <a:extrusionClr>
                <a:srgbClr val="66FF33"/>
              </a:extrusionClr>
              <a:contourClr>
                <a:srgbClr val="66FF33"/>
              </a:contourClr>
            </a:sp3d>
            <a:extLst>
              <a:ext uri="{909E8E84-426E-40DD-AFC4-6F175D3DCCD1}">
                <a14:hiddenFill xmlns:a14="http://schemas.microsoft.com/office/drawing/2010/main">
                  <a:solidFill>
                    <a:srgbClr val="FFFFFF"/>
                  </a:solidFill>
                </a14:hiddenFill>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sp>
          <p:nvSpPr>
            <p:cNvPr id="44051" name="Text Box 18">
              <a:extLst>
                <a:ext uri="{FF2B5EF4-FFF2-40B4-BE49-F238E27FC236}">
                  <a16:creationId xmlns:a16="http://schemas.microsoft.com/office/drawing/2014/main" id="{481A189A-A1A8-4CC3-9DD3-AEB54C164598}"/>
                </a:ext>
              </a:extLst>
            </p:cNvPr>
            <p:cNvSpPr txBox="1">
              <a:spLocks noChangeArrowheads="1"/>
            </p:cNvSpPr>
            <p:nvPr/>
          </p:nvSpPr>
          <p:spPr bwMode="auto">
            <a:xfrm>
              <a:off x="3515" y="845"/>
              <a:ext cx="127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l-GR" altLang="el-GR" sz="2400" b="1">
                  <a:solidFill>
                    <a:srgbClr val="66FF33"/>
                  </a:solidFill>
                </a:rPr>
                <a:t>Επιστημονικές</a:t>
              </a:r>
              <a:r>
                <a:rPr lang="el-GR" altLang="el-GR" sz="2400"/>
                <a:t> </a:t>
              </a:r>
            </a:p>
          </p:txBody>
        </p:sp>
      </p:grpSp>
      <p:grpSp>
        <p:nvGrpSpPr>
          <p:cNvPr id="4" name="Group 19">
            <a:extLst>
              <a:ext uri="{FF2B5EF4-FFF2-40B4-BE49-F238E27FC236}">
                <a16:creationId xmlns:a16="http://schemas.microsoft.com/office/drawing/2014/main" id="{834D9D11-631E-4E9E-B680-1774DFC46BCA}"/>
              </a:ext>
            </a:extLst>
          </p:cNvPr>
          <p:cNvGrpSpPr>
            <a:grpSpLocks/>
          </p:cNvGrpSpPr>
          <p:nvPr/>
        </p:nvGrpSpPr>
        <p:grpSpPr bwMode="auto">
          <a:xfrm>
            <a:off x="6516688" y="3284538"/>
            <a:ext cx="2303462" cy="1295400"/>
            <a:chOff x="3152" y="618"/>
            <a:chExt cx="1951" cy="816"/>
          </a:xfrm>
        </p:grpSpPr>
        <p:sp>
          <p:nvSpPr>
            <p:cNvPr id="44048" name="Oval 20">
              <a:extLst>
                <a:ext uri="{FF2B5EF4-FFF2-40B4-BE49-F238E27FC236}">
                  <a16:creationId xmlns:a16="http://schemas.microsoft.com/office/drawing/2014/main" id="{8E550B29-72E1-498C-993D-BE235C55A394}"/>
                </a:ext>
              </a:extLst>
            </p:cNvPr>
            <p:cNvSpPr>
              <a:spLocks noChangeArrowheads="1"/>
            </p:cNvSpPr>
            <p:nvPr/>
          </p:nvSpPr>
          <p:spPr bwMode="auto">
            <a:xfrm>
              <a:off x="3152" y="618"/>
              <a:ext cx="1951" cy="816"/>
            </a:xfrm>
            <a:prstGeom prst="ellipse">
              <a:avLst/>
            </a:prstGeom>
            <a:noFill/>
            <a:ln w="9525">
              <a:solidFill>
                <a:srgbClr val="66FF33"/>
              </a:solidFill>
              <a:round/>
              <a:headEnd/>
              <a:tailEnd/>
            </a:ln>
            <a:scene3d>
              <a:camera prst="legacyObliqueTopRight"/>
              <a:lightRig rig="legacyFlat3" dir="b"/>
            </a:scene3d>
            <a:sp3d extrusionH="430200" prstMaterial="legacyMatte">
              <a:bevelT w="13500" h="13500" prst="angle"/>
              <a:bevelB w="13500" h="13500" prst="angle"/>
              <a:extrusionClr>
                <a:srgbClr val="66FF33"/>
              </a:extrusionClr>
              <a:contourClr>
                <a:srgbClr val="66FF33"/>
              </a:contourClr>
            </a:sp3d>
            <a:extLst>
              <a:ext uri="{909E8E84-426E-40DD-AFC4-6F175D3DCCD1}">
                <a14:hiddenFill xmlns:a14="http://schemas.microsoft.com/office/drawing/2010/main">
                  <a:solidFill>
                    <a:srgbClr val="FFFFFF"/>
                  </a:solidFill>
                </a14:hiddenFill>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sp>
          <p:nvSpPr>
            <p:cNvPr id="44049" name="Text Box 21">
              <a:extLst>
                <a:ext uri="{FF2B5EF4-FFF2-40B4-BE49-F238E27FC236}">
                  <a16:creationId xmlns:a16="http://schemas.microsoft.com/office/drawing/2014/main" id="{06C30EE3-0851-4122-A368-68CCB3788B01}"/>
                </a:ext>
              </a:extLst>
            </p:cNvPr>
            <p:cNvSpPr txBox="1">
              <a:spLocks noChangeArrowheads="1"/>
            </p:cNvSpPr>
            <p:nvPr/>
          </p:nvSpPr>
          <p:spPr bwMode="auto">
            <a:xfrm>
              <a:off x="3515" y="845"/>
              <a:ext cx="127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l-GR" altLang="el-GR" sz="2400" b="1">
                  <a:solidFill>
                    <a:srgbClr val="66FF33"/>
                  </a:solidFill>
                </a:rPr>
                <a:t>Ηθικές</a:t>
              </a:r>
              <a:r>
                <a:rPr lang="el-GR" altLang="el-GR" sz="2400">
                  <a:solidFill>
                    <a:srgbClr val="66FF33"/>
                  </a:solidFill>
                </a:rPr>
                <a:t> </a:t>
              </a:r>
            </a:p>
          </p:txBody>
        </p:sp>
      </p:grpSp>
      <p:grpSp>
        <p:nvGrpSpPr>
          <p:cNvPr id="5" name="Group 22">
            <a:extLst>
              <a:ext uri="{FF2B5EF4-FFF2-40B4-BE49-F238E27FC236}">
                <a16:creationId xmlns:a16="http://schemas.microsoft.com/office/drawing/2014/main" id="{4ADA8B9E-2624-4304-AD91-B268BFC0B5C1}"/>
              </a:ext>
            </a:extLst>
          </p:cNvPr>
          <p:cNvGrpSpPr>
            <a:grpSpLocks/>
          </p:cNvGrpSpPr>
          <p:nvPr/>
        </p:nvGrpSpPr>
        <p:grpSpPr bwMode="auto">
          <a:xfrm>
            <a:off x="323850" y="2420938"/>
            <a:ext cx="4321175" cy="1295400"/>
            <a:chOff x="3152" y="618"/>
            <a:chExt cx="1951" cy="816"/>
          </a:xfrm>
        </p:grpSpPr>
        <p:sp>
          <p:nvSpPr>
            <p:cNvPr id="44046" name="Oval 23">
              <a:extLst>
                <a:ext uri="{FF2B5EF4-FFF2-40B4-BE49-F238E27FC236}">
                  <a16:creationId xmlns:a16="http://schemas.microsoft.com/office/drawing/2014/main" id="{BA7F133F-BEB0-43A1-8C51-D2B84DB3CEA2}"/>
                </a:ext>
              </a:extLst>
            </p:cNvPr>
            <p:cNvSpPr>
              <a:spLocks noChangeArrowheads="1"/>
            </p:cNvSpPr>
            <p:nvPr/>
          </p:nvSpPr>
          <p:spPr bwMode="auto">
            <a:xfrm>
              <a:off x="3152" y="618"/>
              <a:ext cx="1951" cy="816"/>
            </a:xfrm>
            <a:prstGeom prst="ellipse">
              <a:avLst/>
            </a:prstGeom>
            <a:noFill/>
            <a:ln w="9525">
              <a:solidFill>
                <a:srgbClr val="66FF33"/>
              </a:solidFill>
              <a:round/>
              <a:headEnd/>
              <a:tailEnd/>
            </a:ln>
            <a:scene3d>
              <a:camera prst="legacyObliqueTopRight"/>
              <a:lightRig rig="legacyFlat3" dir="b"/>
            </a:scene3d>
            <a:sp3d extrusionH="430200" prstMaterial="legacyMatte">
              <a:bevelT w="13500" h="13500" prst="angle"/>
              <a:bevelB w="13500" h="13500" prst="angle"/>
              <a:extrusionClr>
                <a:srgbClr val="66FF33"/>
              </a:extrusionClr>
              <a:contourClr>
                <a:srgbClr val="66FF33"/>
              </a:contourClr>
            </a:sp3d>
            <a:extLst>
              <a:ext uri="{909E8E84-426E-40DD-AFC4-6F175D3DCCD1}">
                <a14:hiddenFill xmlns:a14="http://schemas.microsoft.com/office/drawing/2010/main">
                  <a:solidFill>
                    <a:srgbClr val="FFFFFF"/>
                  </a:solidFill>
                </a14:hiddenFill>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sp>
          <p:nvSpPr>
            <p:cNvPr id="44047" name="Text Box 24">
              <a:extLst>
                <a:ext uri="{FF2B5EF4-FFF2-40B4-BE49-F238E27FC236}">
                  <a16:creationId xmlns:a16="http://schemas.microsoft.com/office/drawing/2014/main" id="{211790A4-3AC7-4D69-BDF6-DC00104E8453}"/>
                </a:ext>
              </a:extLst>
            </p:cNvPr>
            <p:cNvSpPr txBox="1">
              <a:spLocks noChangeArrowheads="1"/>
            </p:cNvSpPr>
            <p:nvPr/>
          </p:nvSpPr>
          <p:spPr bwMode="auto">
            <a:xfrm>
              <a:off x="3515" y="845"/>
              <a:ext cx="127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l-GR" altLang="el-GR" sz="2400" b="1">
                  <a:solidFill>
                    <a:srgbClr val="66FF33"/>
                  </a:solidFill>
                </a:rPr>
                <a:t>Ισορροπία στη φύση</a:t>
              </a:r>
              <a:r>
                <a:rPr lang="el-GR" altLang="el-GR" sz="1800">
                  <a:solidFill>
                    <a:srgbClr val="66FF33"/>
                  </a:solidFill>
                </a:rPr>
                <a:t> </a:t>
              </a:r>
              <a:r>
                <a:rPr lang="el-GR" altLang="el-GR" sz="2400">
                  <a:solidFill>
                    <a:srgbClr val="66FF33"/>
                  </a:solidFill>
                </a:rPr>
                <a:t> </a:t>
              </a:r>
            </a:p>
          </p:txBody>
        </p:sp>
      </p:grpSp>
      <p:grpSp>
        <p:nvGrpSpPr>
          <p:cNvPr id="6" name="Group 25">
            <a:extLst>
              <a:ext uri="{FF2B5EF4-FFF2-40B4-BE49-F238E27FC236}">
                <a16:creationId xmlns:a16="http://schemas.microsoft.com/office/drawing/2014/main" id="{3BE6E485-6F3E-471E-ACCC-03681E53EB46}"/>
              </a:ext>
            </a:extLst>
          </p:cNvPr>
          <p:cNvGrpSpPr>
            <a:grpSpLocks/>
          </p:cNvGrpSpPr>
          <p:nvPr/>
        </p:nvGrpSpPr>
        <p:grpSpPr bwMode="auto">
          <a:xfrm>
            <a:off x="3276600" y="3860800"/>
            <a:ext cx="3022600" cy="1295400"/>
            <a:chOff x="3152" y="618"/>
            <a:chExt cx="1951" cy="816"/>
          </a:xfrm>
        </p:grpSpPr>
        <p:sp>
          <p:nvSpPr>
            <p:cNvPr id="44044" name="Oval 26">
              <a:extLst>
                <a:ext uri="{FF2B5EF4-FFF2-40B4-BE49-F238E27FC236}">
                  <a16:creationId xmlns:a16="http://schemas.microsoft.com/office/drawing/2014/main" id="{C658BA81-0A55-4018-903E-DC47665ADD7F}"/>
                </a:ext>
              </a:extLst>
            </p:cNvPr>
            <p:cNvSpPr>
              <a:spLocks noChangeArrowheads="1"/>
            </p:cNvSpPr>
            <p:nvPr/>
          </p:nvSpPr>
          <p:spPr bwMode="auto">
            <a:xfrm>
              <a:off x="3152" y="618"/>
              <a:ext cx="1951" cy="816"/>
            </a:xfrm>
            <a:prstGeom prst="ellipse">
              <a:avLst/>
            </a:prstGeom>
            <a:noFill/>
            <a:ln w="9525">
              <a:solidFill>
                <a:srgbClr val="66FF33"/>
              </a:solidFill>
              <a:round/>
              <a:headEnd/>
              <a:tailEnd/>
            </a:ln>
            <a:scene3d>
              <a:camera prst="legacyObliqueTopRight"/>
              <a:lightRig rig="legacyFlat3" dir="b"/>
            </a:scene3d>
            <a:sp3d extrusionH="430200" prstMaterial="legacyMatte">
              <a:bevelT w="13500" h="13500" prst="angle"/>
              <a:bevelB w="13500" h="13500" prst="angle"/>
              <a:extrusionClr>
                <a:srgbClr val="66FF33"/>
              </a:extrusionClr>
              <a:contourClr>
                <a:srgbClr val="66FF33"/>
              </a:contourClr>
            </a:sp3d>
            <a:extLst>
              <a:ext uri="{909E8E84-426E-40DD-AFC4-6F175D3DCCD1}">
                <a14:hiddenFill xmlns:a14="http://schemas.microsoft.com/office/drawing/2010/main">
                  <a:solidFill>
                    <a:srgbClr val="FFFFFF"/>
                  </a:solidFill>
                </a14:hiddenFill>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sp>
          <p:nvSpPr>
            <p:cNvPr id="44045" name="Text Box 27">
              <a:extLst>
                <a:ext uri="{FF2B5EF4-FFF2-40B4-BE49-F238E27FC236}">
                  <a16:creationId xmlns:a16="http://schemas.microsoft.com/office/drawing/2014/main" id="{7583CEB3-5713-4EA7-BF7B-92B2E4EB9C32}"/>
                </a:ext>
              </a:extLst>
            </p:cNvPr>
            <p:cNvSpPr txBox="1">
              <a:spLocks noChangeArrowheads="1"/>
            </p:cNvSpPr>
            <p:nvPr/>
          </p:nvSpPr>
          <p:spPr bwMode="auto">
            <a:xfrm>
              <a:off x="3515" y="845"/>
              <a:ext cx="126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l-GR" altLang="el-GR" sz="2400" b="1">
                  <a:solidFill>
                    <a:srgbClr val="66FF33"/>
                  </a:solidFill>
                </a:rPr>
                <a:t>Αισθητικές</a:t>
              </a:r>
              <a:r>
                <a:rPr lang="el-GR" altLang="el-GR" sz="2400">
                  <a:solidFill>
                    <a:srgbClr val="66FF33"/>
                  </a:solidFill>
                </a:rPr>
                <a:t> </a:t>
              </a:r>
            </a:p>
          </p:txBody>
        </p:sp>
      </p:grpSp>
      <p:grpSp>
        <p:nvGrpSpPr>
          <p:cNvPr id="7" name="Group 28">
            <a:extLst>
              <a:ext uri="{FF2B5EF4-FFF2-40B4-BE49-F238E27FC236}">
                <a16:creationId xmlns:a16="http://schemas.microsoft.com/office/drawing/2014/main" id="{A7672FB7-CD4F-449F-BB75-350D7496EDC4}"/>
              </a:ext>
            </a:extLst>
          </p:cNvPr>
          <p:cNvGrpSpPr>
            <a:grpSpLocks/>
          </p:cNvGrpSpPr>
          <p:nvPr/>
        </p:nvGrpSpPr>
        <p:grpSpPr bwMode="auto">
          <a:xfrm>
            <a:off x="6156325" y="5084763"/>
            <a:ext cx="2735263" cy="1295400"/>
            <a:chOff x="3152" y="618"/>
            <a:chExt cx="1951" cy="816"/>
          </a:xfrm>
        </p:grpSpPr>
        <p:sp>
          <p:nvSpPr>
            <p:cNvPr id="44042" name="Oval 29">
              <a:extLst>
                <a:ext uri="{FF2B5EF4-FFF2-40B4-BE49-F238E27FC236}">
                  <a16:creationId xmlns:a16="http://schemas.microsoft.com/office/drawing/2014/main" id="{1A15D6B9-77FC-4CF6-8E6B-5EDB8E310FAE}"/>
                </a:ext>
              </a:extLst>
            </p:cNvPr>
            <p:cNvSpPr>
              <a:spLocks noChangeArrowheads="1"/>
            </p:cNvSpPr>
            <p:nvPr/>
          </p:nvSpPr>
          <p:spPr bwMode="auto">
            <a:xfrm>
              <a:off x="3152" y="618"/>
              <a:ext cx="1951" cy="816"/>
            </a:xfrm>
            <a:prstGeom prst="ellipse">
              <a:avLst/>
            </a:prstGeom>
            <a:noFill/>
            <a:ln w="9525">
              <a:solidFill>
                <a:srgbClr val="66FF33"/>
              </a:solidFill>
              <a:round/>
              <a:headEnd/>
              <a:tailEnd/>
            </a:ln>
            <a:scene3d>
              <a:camera prst="legacyObliqueTopRight"/>
              <a:lightRig rig="legacyFlat3" dir="b"/>
            </a:scene3d>
            <a:sp3d extrusionH="430200" prstMaterial="legacyMatte">
              <a:bevelT w="13500" h="13500" prst="angle"/>
              <a:bevelB w="13500" h="13500" prst="angle"/>
              <a:extrusionClr>
                <a:srgbClr val="66FF33"/>
              </a:extrusionClr>
              <a:contourClr>
                <a:srgbClr val="66FF33"/>
              </a:contourClr>
            </a:sp3d>
            <a:extLst>
              <a:ext uri="{909E8E84-426E-40DD-AFC4-6F175D3DCCD1}">
                <a14:hiddenFill xmlns:a14="http://schemas.microsoft.com/office/drawing/2010/main">
                  <a:solidFill>
                    <a:srgbClr val="FFFFFF"/>
                  </a:solidFill>
                </a14:hiddenFill>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sp>
          <p:nvSpPr>
            <p:cNvPr id="44043" name="Text Box 30">
              <a:extLst>
                <a:ext uri="{FF2B5EF4-FFF2-40B4-BE49-F238E27FC236}">
                  <a16:creationId xmlns:a16="http://schemas.microsoft.com/office/drawing/2014/main" id="{C54AE5E7-B1EB-4307-A40A-724C81D92BF1}"/>
                </a:ext>
              </a:extLst>
            </p:cNvPr>
            <p:cNvSpPr txBox="1">
              <a:spLocks noChangeArrowheads="1"/>
            </p:cNvSpPr>
            <p:nvPr/>
          </p:nvSpPr>
          <p:spPr bwMode="auto">
            <a:xfrm>
              <a:off x="3515" y="845"/>
              <a:ext cx="126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l-GR" altLang="el-GR" sz="2400" b="1">
                  <a:solidFill>
                    <a:srgbClr val="66FF33"/>
                  </a:solidFill>
                </a:rPr>
                <a:t>Πολιτικές</a:t>
              </a:r>
              <a:r>
                <a:rPr lang="el-GR" altLang="el-GR" sz="2400">
                  <a:solidFill>
                    <a:srgbClr val="66FF33"/>
                  </a:solidFill>
                </a:rPr>
                <a:t>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FD2CC32-F229-45DA-8902-E19F23746674}"/>
              </a:ext>
            </a:extLst>
          </p:cNvPr>
          <p:cNvSpPr>
            <a:spLocks noGrp="1"/>
          </p:cNvSpPr>
          <p:nvPr>
            <p:ph type="title"/>
          </p:nvPr>
        </p:nvSpPr>
        <p:spPr>
          <a:xfrm>
            <a:off x="457200" y="96838"/>
            <a:ext cx="8229600" cy="1143000"/>
          </a:xfrm>
        </p:spPr>
        <p:txBody>
          <a:bodyPr/>
          <a:lstStyle/>
          <a:p>
            <a:pPr>
              <a:defRPr/>
            </a:pPr>
            <a:r>
              <a:rPr lang="el-GR" sz="3200" b="1" dirty="0">
                <a:solidFill>
                  <a:srgbClr val="006600"/>
                </a:solidFill>
                <a:effectLst>
                  <a:outerShdw blurRad="38100" dist="38100" dir="2700000" algn="tl">
                    <a:srgbClr val="000000">
                      <a:alpha val="43137"/>
                    </a:srgbClr>
                  </a:outerShdw>
                </a:effectLst>
              </a:rPr>
              <a:t>Τα κύρια θέματα του </a:t>
            </a:r>
            <a:r>
              <a:rPr lang="el-GR" sz="3200" b="1" dirty="0" err="1">
                <a:solidFill>
                  <a:srgbClr val="006600"/>
                </a:solidFill>
                <a:effectLst>
                  <a:outerShdw blurRad="38100" dist="38100" dir="2700000" algn="tl">
                    <a:srgbClr val="000000">
                      <a:alpha val="43137"/>
                    </a:srgbClr>
                  </a:outerShdw>
                </a:effectLst>
              </a:rPr>
              <a:t>γραμματισμού</a:t>
            </a:r>
            <a:r>
              <a:rPr lang="el-GR" sz="3200" b="1" dirty="0">
                <a:solidFill>
                  <a:srgbClr val="006600"/>
                </a:solidFill>
                <a:effectLst>
                  <a:outerShdw blurRad="38100" dist="38100" dir="2700000" algn="tl">
                    <a:srgbClr val="000000">
                      <a:alpha val="43137"/>
                    </a:srgbClr>
                  </a:outerShdw>
                </a:effectLst>
              </a:rPr>
              <a:t> για την Βιώσιμη Ανάπτυξη</a:t>
            </a:r>
          </a:p>
        </p:txBody>
      </p:sp>
      <p:sp>
        <p:nvSpPr>
          <p:cNvPr id="9219" name="TextBox 3">
            <a:extLst>
              <a:ext uri="{FF2B5EF4-FFF2-40B4-BE49-F238E27FC236}">
                <a16:creationId xmlns:a16="http://schemas.microsoft.com/office/drawing/2014/main" id="{A7439446-C244-4879-BBF9-13791A6209B5}"/>
              </a:ext>
            </a:extLst>
          </p:cNvPr>
          <p:cNvSpPr txBox="1">
            <a:spLocks noChangeArrowheads="1"/>
          </p:cNvSpPr>
          <p:nvPr/>
        </p:nvSpPr>
        <p:spPr bwMode="auto">
          <a:xfrm>
            <a:off x="457200" y="6473825"/>
            <a:ext cx="8362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l-GR" sz="1400"/>
              <a:t>Nolet, V. (2009). Preparing sustainability-literate teachers. </a:t>
            </a:r>
            <a:r>
              <a:rPr lang="en-US" altLang="el-GR" sz="1400" i="1"/>
              <a:t>Teachers College Record</a:t>
            </a:r>
            <a:r>
              <a:rPr lang="en-US" altLang="el-GR" sz="1400"/>
              <a:t>, 111(2), 409-442</a:t>
            </a:r>
            <a:endParaRPr lang="el-GR" altLang="el-GR" sz="1400"/>
          </a:p>
        </p:txBody>
      </p:sp>
      <p:sp>
        <p:nvSpPr>
          <p:cNvPr id="6" name="TextBox 5">
            <a:extLst>
              <a:ext uri="{FF2B5EF4-FFF2-40B4-BE49-F238E27FC236}">
                <a16:creationId xmlns:a16="http://schemas.microsoft.com/office/drawing/2014/main" id="{91067201-10E3-45B6-93C7-51BE8A5AB78C}"/>
              </a:ext>
            </a:extLst>
          </p:cNvPr>
          <p:cNvSpPr txBox="1"/>
          <p:nvPr/>
        </p:nvSpPr>
        <p:spPr>
          <a:xfrm>
            <a:off x="179388" y="1487488"/>
            <a:ext cx="8640762" cy="4738687"/>
          </a:xfrm>
          <a:prstGeom prst="rect">
            <a:avLst/>
          </a:prstGeom>
          <a:noFill/>
        </p:spPr>
        <p:txBody>
          <a:bodyPr>
            <a:spAutoFit/>
          </a:bodyPr>
          <a:lstStyle/>
          <a:p>
            <a:pPr marL="342900" indent="-342900">
              <a:buFontTx/>
              <a:buAutoNum type="arabicParenR"/>
              <a:defRPr/>
            </a:pPr>
            <a:r>
              <a:rPr lang="el-GR" b="1" dirty="0">
                <a:solidFill>
                  <a:srgbClr val="006600"/>
                </a:solidFill>
                <a:effectLst>
                  <a:outerShdw blurRad="38100" dist="38100" dir="2700000" algn="tl">
                    <a:srgbClr val="000000">
                      <a:alpha val="43137"/>
                    </a:srgbClr>
                  </a:outerShdw>
                </a:effectLst>
              </a:rPr>
              <a:t>Επιστασία/φροντίδα για τον φυσικό κόσμο: </a:t>
            </a:r>
            <a:r>
              <a:rPr lang="el-GR" sz="1600" dirty="0"/>
              <a:t>διατήρηση της βιολογικής ακεραιότητας των ειδών και καθορισμός ηθικών αρχών στην οικολογική διαχείριση</a:t>
            </a:r>
          </a:p>
          <a:p>
            <a:pPr marL="342900" indent="-342900">
              <a:buFontTx/>
              <a:buAutoNum type="arabicParenR"/>
              <a:defRPr/>
            </a:pPr>
            <a:r>
              <a:rPr lang="el-GR" b="1" dirty="0">
                <a:solidFill>
                  <a:srgbClr val="006600"/>
                </a:solidFill>
                <a:effectLst>
                  <a:outerShdw blurRad="38100" dist="38100" dir="2700000" algn="tl">
                    <a:srgbClr val="000000">
                      <a:alpha val="43137"/>
                    </a:srgbClr>
                  </a:outerShdw>
                </a:effectLst>
              </a:rPr>
              <a:t>Σεβασμός στα όρια: </a:t>
            </a:r>
            <a:r>
              <a:rPr lang="el-GR" sz="1600" dirty="0"/>
              <a:t>καταναλώνουμε λιγότερο, πετάμε λιγότερο, ρυπαίνουμε λιγότερο και προνοούμε να μην εξαντληθούν οι φυσικοί πόροι.</a:t>
            </a:r>
          </a:p>
          <a:p>
            <a:pPr marL="342900" indent="-342900">
              <a:buFontTx/>
              <a:buAutoNum type="arabicParenR"/>
              <a:defRPr/>
            </a:pPr>
            <a:r>
              <a:rPr lang="el-GR" b="1" dirty="0">
                <a:solidFill>
                  <a:srgbClr val="006600"/>
                </a:solidFill>
                <a:effectLst>
                  <a:outerShdw blurRad="38100" dist="38100" dir="2700000" algn="tl">
                    <a:srgbClr val="000000">
                      <a:alpha val="43137"/>
                    </a:srgbClr>
                  </a:outerShdw>
                </a:effectLst>
              </a:rPr>
              <a:t>Οικονομική αναδόμηση/μεταρρύθμιση: </a:t>
            </a:r>
            <a:r>
              <a:rPr lang="el-GR" sz="1600" dirty="0"/>
              <a:t>ορίζουμε την οικονομική ευημερία με νέους τρόπους έτσι ώστε να μην υπάρχει εκμετάλλευση των ανθρώπων ή του περιβάλλοντος (περιλαμβανομένων των τραπεζικών και των νομισματικών συστημάτων).</a:t>
            </a:r>
          </a:p>
          <a:p>
            <a:pPr marL="342900" indent="-342900">
              <a:buFontTx/>
              <a:buAutoNum type="arabicParenR"/>
              <a:defRPr/>
            </a:pPr>
            <a:r>
              <a:rPr lang="el-GR" b="1" dirty="0">
                <a:solidFill>
                  <a:srgbClr val="006600"/>
                </a:solidFill>
                <a:effectLst>
                  <a:outerShdw blurRad="38100" dist="38100" dir="2700000" algn="tl">
                    <a:srgbClr val="000000">
                      <a:alpha val="43137"/>
                    </a:srgbClr>
                  </a:outerShdw>
                </a:effectLst>
              </a:rPr>
              <a:t>Κοινωνική δικαιοσύνη και δίκαια κατανομή: </a:t>
            </a:r>
            <a:r>
              <a:rPr lang="el-GR" sz="1600" dirty="0"/>
              <a:t>το δικαίωμα όλων για έναν αξιοπρεπή τρόπο ζωής, δουλειά, αναψυχή και πνευματική ευζωία.</a:t>
            </a:r>
          </a:p>
          <a:p>
            <a:pPr marL="342900" indent="-342900">
              <a:buFontTx/>
              <a:buAutoNum type="arabicParenR"/>
              <a:defRPr/>
            </a:pPr>
            <a:r>
              <a:rPr lang="el-GR" b="1" dirty="0" err="1">
                <a:solidFill>
                  <a:srgbClr val="006600"/>
                </a:solidFill>
                <a:effectLst>
                  <a:outerShdw blurRad="38100" dist="38100" dir="2700000" algn="tl">
                    <a:srgbClr val="000000">
                      <a:alpha val="43137"/>
                    </a:srgbClr>
                  </a:outerShdw>
                </a:effectLst>
              </a:rPr>
              <a:t>Διαγενεακή</a:t>
            </a:r>
            <a:r>
              <a:rPr lang="el-GR" b="1" dirty="0">
                <a:solidFill>
                  <a:srgbClr val="006600"/>
                </a:solidFill>
                <a:effectLst>
                  <a:outerShdw blurRad="38100" dist="38100" dir="2700000" algn="tl">
                    <a:srgbClr val="000000">
                      <a:alpha val="43137"/>
                    </a:srgbClr>
                  </a:outerShdw>
                </a:effectLst>
              </a:rPr>
              <a:t> οπτική: </a:t>
            </a:r>
            <a:r>
              <a:rPr lang="el-GR" sz="1600" dirty="0"/>
              <a:t>Κοίτα μακριά. Δεν θα πρέπει να θέσουμε σε κίνδυνο την ικανοποίηση των αναγκών των μελλοντικών γενεών.</a:t>
            </a:r>
          </a:p>
          <a:p>
            <a:pPr marL="342900" indent="-342900">
              <a:buFontTx/>
              <a:buAutoNum type="arabicParenR"/>
              <a:defRPr/>
            </a:pPr>
            <a:r>
              <a:rPr lang="el-GR" b="1" dirty="0">
                <a:solidFill>
                  <a:srgbClr val="006600"/>
                </a:solidFill>
                <a:effectLst>
                  <a:outerShdw blurRad="38100" dist="38100" dir="2700000" algn="tl">
                    <a:srgbClr val="000000">
                      <a:alpha val="43137"/>
                    </a:srgbClr>
                  </a:outerShdw>
                </a:effectLst>
              </a:rPr>
              <a:t>Παγκόσμια </a:t>
            </a:r>
            <a:r>
              <a:rPr lang="el-GR" b="1" dirty="0" err="1">
                <a:solidFill>
                  <a:srgbClr val="006600"/>
                </a:solidFill>
                <a:effectLst>
                  <a:outerShdw blurRad="38100" dist="38100" dir="2700000" algn="tl">
                    <a:srgbClr val="000000">
                      <a:alpha val="43137"/>
                    </a:srgbClr>
                  </a:outerShdw>
                </a:effectLst>
              </a:rPr>
              <a:t>πολιτειότητα</a:t>
            </a:r>
            <a:r>
              <a:rPr lang="el-GR" b="1" dirty="0">
                <a:solidFill>
                  <a:srgbClr val="006600"/>
                </a:solidFill>
                <a:effectLst>
                  <a:outerShdw blurRad="38100" dist="38100" dir="2700000" algn="tl">
                    <a:srgbClr val="000000">
                      <a:alpha val="43137"/>
                    </a:srgbClr>
                  </a:outerShdw>
                </a:effectLst>
              </a:rPr>
              <a:t>: </a:t>
            </a:r>
            <a:r>
              <a:rPr lang="el-GR" sz="1600" dirty="0"/>
              <a:t>όλοι/</a:t>
            </a:r>
            <a:r>
              <a:rPr lang="el-GR" sz="1600" dirty="0" err="1"/>
              <a:t>ες</a:t>
            </a:r>
            <a:r>
              <a:rPr lang="el-GR" sz="1600" dirty="0"/>
              <a:t> είμαστε υπεύθυνοι/</a:t>
            </a:r>
            <a:r>
              <a:rPr lang="el-GR" sz="1600" dirty="0" err="1"/>
              <a:t>ες</a:t>
            </a:r>
            <a:r>
              <a:rPr lang="el-GR" sz="1600" dirty="0"/>
              <a:t> για τη προστασία του πλανήτη μας και την ευημερία των ανθρώπων. Είμαστε όλοι/</a:t>
            </a:r>
            <a:r>
              <a:rPr lang="el-GR" sz="1600" dirty="0" err="1"/>
              <a:t>ες</a:t>
            </a:r>
            <a:r>
              <a:rPr lang="el-GR" sz="1600" dirty="0"/>
              <a:t> πολίτες της Γης.</a:t>
            </a:r>
          </a:p>
          <a:p>
            <a:pPr marL="342900" indent="-342900">
              <a:buFontTx/>
              <a:buAutoNum type="arabicParenR"/>
              <a:defRPr/>
            </a:pPr>
            <a:r>
              <a:rPr lang="el-GR" b="1" dirty="0">
                <a:solidFill>
                  <a:srgbClr val="006600"/>
                </a:solidFill>
                <a:effectLst>
                  <a:outerShdw blurRad="38100" dist="38100" dir="2700000" algn="tl">
                    <a:srgbClr val="000000">
                      <a:alpha val="43137"/>
                    </a:srgbClr>
                  </a:outerShdw>
                </a:effectLst>
              </a:rPr>
              <a:t>Η Φύση ως μοντέλο και ως δάσκαλος: </a:t>
            </a:r>
            <a:r>
              <a:rPr lang="el-GR" sz="1600" dirty="0"/>
              <a:t>έχουμε πολλά να μάθουμε από τα δισεκατομμύρια χρόνια της εξέλιξης των ζωντανών συστημάτων.</a:t>
            </a:r>
          </a:p>
          <a:p>
            <a:pPr marL="342900" indent="-342900">
              <a:buFontTx/>
              <a:buAutoNum type="arabicParenR"/>
              <a:defRPr/>
            </a:pPr>
            <a:r>
              <a:rPr lang="el-GR" b="1" dirty="0">
                <a:solidFill>
                  <a:srgbClr val="006600"/>
                </a:solidFill>
                <a:effectLst>
                  <a:outerShdw blurRad="38100" dist="38100" dir="2700000" algn="tl">
                    <a:srgbClr val="000000">
                      <a:alpha val="43137"/>
                    </a:srgbClr>
                  </a:outerShdw>
                </a:effectLst>
              </a:rPr>
              <a:t>Ενδιαφέρον για την </a:t>
            </a:r>
            <a:r>
              <a:rPr lang="el-GR" b="1" dirty="0" err="1">
                <a:solidFill>
                  <a:srgbClr val="006600"/>
                </a:solidFill>
                <a:effectLst>
                  <a:outerShdw blurRad="38100" dist="38100" dir="2700000" algn="tl">
                    <a:srgbClr val="000000">
                      <a:alpha val="43137"/>
                    </a:srgbClr>
                  </a:outerShdw>
                </a:effectLst>
              </a:rPr>
              <a:t>τοπικότητα</a:t>
            </a:r>
            <a:r>
              <a:rPr lang="el-GR" b="1" dirty="0">
                <a:solidFill>
                  <a:srgbClr val="006600"/>
                </a:solidFill>
                <a:effectLst>
                  <a:outerShdw blurRad="38100" dist="38100" dir="2700000" algn="tl">
                    <a:srgbClr val="000000">
                      <a:alpha val="43137"/>
                    </a:srgbClr>
                  </a:outerShdw>
                </a:effectLst>
              </a:rPr>
              <a:t>: </a:t>
            </a:r>
            <a:r>
              <a:rPr lang="el-GR" sz="1600" dirty="0"/>
              <a:t>Θα πρέπει να κατανοήσουμε την βιογεωγραφική μας περιοχή (λεκάνες απορροής, παραγωγή τροφίμων και κοινωνικά συστήματα) και να δρούμε τοπικά και παγκόσμια (και σε επίπεδο ευρύτερης περιοχής)</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15D1B6B6-BBB0-4A5E-B419-864C17472682}"/>
              </a:ext>
            </a:extLst>
          </p:cNvPr>
          <p:cNvGrpSpPr>
            <a:grpSpLocks/>
          </p:cNvGrpSpPr>
          <p:nvPr/>
        </p:nvGrpSpPr>
        <p:grpSpPr bwMode="auto">
          <a:xfrm>
            <a:off x="0" y="2924175"/>
            <a:ext cx="3097213" cy="1295400"/>
            <a:chOff x="3152" y="618"/>
            <a:chExt cx="1951" cy="816"/>
          </a:xfrm>
        </p:grpSpPr>
        <p:sp>
          <p:nvSpPr>
            <p:cNvPr id="45087" name="Oval 5">
              <a:extLst>
                <a:ext uri="{FF2B5EF4-FFF2-40B4-BE49-F238E27FC236}">
                  <a16:creationId xmlns:a16="http://schemas.microsoft.com/office/drawing/2014/main" id="{4EC80E32-68C0-4B13-8BC6-C4BC78F9D7F7}"/>
                </a:ext>
              </a:extLst>
            </p:cNvPr>
            <p:cNvSpPr>
              <a:spLocks noChangeArrowheads="1"/>
            </p:cNvSpPr>
            <p:nvPr/>
          </p:nvSpPr>
          <p:spPr bwMode="auto">
            <a:xfrm>
              <a:off x="3152" y="618"/>
              <a:ext cx="1951" cy="816"/>
            </a:xfrm>
            <a:prstGeom prst="ellipse">
              <a:avLst/>
            </a:prstGeom>
            <a:noFill/>
            <a:ln w="9525">
              <a:solidFill>
                <a:srgbClr val="66FF33"/>
              </a:solidFill>
              <a:round/>
              <a:headEnd/>
              <a:tailEnd/>
            </a:ln>
            <a:scene3d>
              <a:camera prst="legacyObliqueTopRight"/>
              <a:lightRig rig="legacyFlat3" dir="b"/>
            </a:scene3d>
            <a:sp3d extrusionH="430200" prstMaterial="legacyMatte">
              <a:bevelT w="13500" h="13500" prst="angle"/>
              <a:bevelB w="13500" h="13500" prst="angle"/>
              <a:extrusionClr>
                <a:srgbClr val="66FF33"/>
              </a:extrusionClr>
              <a:contourClr>
                <a:srgbClr val="66FF33"/>
              </a:contourClr>
            </a:sp3d>
            <a:extLst>
              <a:ext uri="{909E8E84-426E-40DD-AFC4-6F175D3DCCD1}">
                <a14:hiddenFill xmlns:a14="http://schemas.microsoft.com/office/drawing/2010/main">
                  <a:solidFill>
                    <a:srgbClr val="FFFFFF"/>
                  </a:solidFill>
                </a14:hiddenFill>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sp>
          <p:nvSpPr>
            <p:cNvPr id="45088" name="Text Box 6">
              <a:extLst>
                <a:ext uri="{FF2B5EF4-FFF2-40B4-BE49-F238E27FC236}">
                  <a16:creationId xmlns:a16="http://schemas.microsoft.com/office/drawing/2014/main" id="{5A46C7A1-FC42-491D-8024-13AB9E943934}"/>
                </a:ext>
              </a:extLst>
            </p:cNvPr>
            <p:cNvSpPr txBox="1">
              <a:spLocks noChangeArrowheads="1"/>
            </p:cNvSpPr>
            <p:nvPr/>
          </p:nvSpPr>
          <p:spPr bwMode="auto">
            <a:xfrm>
              <a:off x="3515" y="845"/>
              <a:ext cx="127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l-GR" altLang="el-GR" sz="2400" b="1">
                  <a:solidFill>
                    <a:srgbClr val="66FF33"/>
                  </a:solidFill>
                </a:rPr>
                <a:t>Οικονομικές</a:t>
              </a:r>
            </a:p>
          </p:txBody>
        </p:sp>
      </p:grpSp>
      <p:grpSp>
        <p:nvGrpSpPr>
          <p:cNvPr id="3" name="Group 13">
            <a:extLst>
              <a:ext uri="{FF2B5EF4-FFF2-40B4-BE49-F238E27FC236}">
                <a16:creationId xmlns:a16="http://schemas.microsoft.com/office/drawing/2014/main" id="{C397A649-C4F8-4FC0-94A2-7ED74DA84B6D}"/>
              </a:ext>
            </a:extLst>
          </p:cNvPr>
          <p:cNvGrpSpPr>
            <a:grpSpLocks/>
          </p:cNvGrpSpPr>
          <p:nvPr/>
        </p:nvGrpSpPr>
        <p:grpSpPr bwMode="auto">
          <a:xfrm>
            <a:off x="2627313" y="620713"/>
            <a:ext cx="3097212" cy="2087562"/>
            <a:chOff x="1655" y="391"/>
            <a:chExt cx="1951" cy="1315"/>
          </a:xfrm>
        </p:grpSpPr>
        <p:sp>
          <p:nvSpPr>
            <p:cNvPr id="45081" name="Text Box 10">
              <a:extLst>
                <a:ext uri="{FF2B5EF4-FFF2-40B4-BE49-F238E27FC236}">
                  <a16:creationId xmlns:a16="http://schemas.microsoft.com/office/drawing/2014/main" id="{243DA3A0-857D-4BBF-854E-BD462CCA9ABC}"/>
                </a:ext>
              </a:extLst>
            </p:cNvPr>
            <p:cNvSpPr txBox="1">
              <a:spLocks noChangeArrowheads="1"/>
            </p:cNvSpPr>
            <p:nvPr/>
          </p:nvSpPr>
          <p:spPr bwMode="auto">
            <a:xfrm>
              <a:off x="2018" y="391"/>
              <a:ext cx="15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1800" dirty="0" err="1">
                  <a:solidFill>
                    <a:srgbClr val="FF9999"/>
                  </a:solidFill>
                </a:rPr>
                <a:t>Zea</a:t>
              </a:r>
              <a:r>
                <a:rPr lang="el-GR" altLang="el-GR" sz="1800" dirty="0">
                  <a:solidFill>
                    <a:srgbClr val="FF9999"/>
                  </a:solidFill>
                </a:rPr>
                <a:t> </a:t>
              </a:r>
              <a:r>
                <a:rPr lang="el-GR" altLang="el-GR" sz="1800" dirty="0" err="1">
                  <a:solidFill>
                    <a:srgbClr val="FF9999"/>
                  </a:solidFill>
                </a:rPr>
                <a:t>diploperennis</a:t>
              </a:r>
              <a:r>
                <a:rPr lang="el-GR" altLang="el-GR" sz="1800" dirty="0">
                  <a:solidFill>
                    <a:srgbClr val="FF9999"/>
                  </a:solidFill>
                </a:rPr>
                <a:t> </a:t>
              </a:r>
            </a:p>
          </p:txBody>
        </p:sp>
        <p:grpSp>
          <p:nvGrpSpPr>
            <p:cNvPr id="45082" name="Group 12">
              <a:extLst>
                <a:ext uri="{FF2B5EF4-FFF2-40B4-BE49-F238E27FC236}">
                  <a16:creationId xmlns:a16="http://schemas.microsoft.com/office/drawing/2014/main" id="{F85B9A17-1AE3-4FE0-9AC4-5EEA6164B4F8}"/>
                </a:ext>
              </a:extLst>
            </p:cNvPr>
            <p:cNvGrpSpPr>
              <a:grpSpLocks/>
            </p:cNvGrpSpPr>
            <p:nvPr/>
          </p:nvGrpSpPr>
          <p:grpSpPr bwMode="auto">
            <a:xfrm>
              <a:off x="1655" y="799"/>
              <a:ext cx="1406" cy="907"/>
              <a:chOff x="1655" y="799"/>
              <a:chExt cx="1406" cy="907"/>
            </a:xfrm>
          </p:grpSpPr>
          <p:grpSp>
            <p:nvGrpSpPr>
              <p:cNvPr id="45083" name="Group 7">
                <a:extLst>
                  <a:ext uri="{FF2B5EF4-FFF2-40B4-BE49-F238E27FC236}">
                    <a16:creationId xmlns:a16="http://schemas.microsoft.com/office/drawing/2014/main" id="{86E37BCA-F0CA-4D8E-A037-988234CDF113}"/>
                  </a:ext>
                </a:extLst>
              </p:cNvPr>
              <p:cNvGrpSpPr>
                <a:grpSpLocks/>
              </p:cNvGrpSpPr>
              <p:nvPr/>
            </p:nvGrpSpPr>
            <p:grpSpPr bwMode="auto">
              <a:xfrm>
                <a:off x="1701" y="799"/>
                <a:ext cx="1360" cy="635"/>
                <a:chOff x="3152" y="618"/>
                <a:chExt cx="1951" cy="816"/>
              </a:xfrm>
            </p:grpSpPr>
            <p:sp>
              <p:nvSpPr>
                <p:cNvPr id="45085" name="Oval 8">
                  <a:extLst>
                    <a:ext uri="{FF2B5EF4-FFF2-40B4-BE49-F238E27FC236}">
                      <a16:creationId xmlns:a16="http://schemas.microsoft.com/office/drawing/2014/main" id="{C0009002-BEF4-4C92-AC00-407A10261ECE}"/>
                    </a:ext>
                  </a:extLst>
                </p:cNvPr>
                <p:cNvSpPr>
                  <a:spLocks noChangeArrowheads="1"/>
                </p:cNvSpPr>
                <p:nvPr/>
              </p:nvSpPr>
              <p:spPr bwMode="auto">
                <a:xfrm>
                  <a:off x="3152" y="618"/>
                  <a:ext cx="1951" cy="816"/>
                </a:xfrm>
                <a:prstGeom prst="ellipse">
                  <a:avLst/>
                </a:prstGeom>
                <a:noFill/>
                <a:ln w="9525">
                  <a:solidFill>
                    <a:srgbClr val="FF9999"/>
                  </a:solidFill>
                  <a:round/>
                  <a:headEnd/>
                  <a:tailEnd/>
                </a:ln>
                <a:scene3d>
                  <a:camera prst="legacyObliqueTopRight"/>
                  <a:lightRig rig="legacyFlat3" dir="b"/>
                </a:scene3d>
                <a:sp3d extrusionH="430200" prstMaterial="legacyMatte">
                  <a:bevelT w="13500" h="13500" prst="angle"/>
                  <a:bevelB w="13500" h="13500" prst="angle"/>
                  <a:extrusionClr>
                    <a:srgbClr val="FF9999"/>
                  </a:extrusionClr>
                  <a:contourClr>
                    <a:srgbClr val="FF9999"/>
                  </a:contourClr>
                </a:sp3d>
                <a:extLst>
                  <a:ext uri="{909E8E84-426E-40DD-AFC4-6F175D3DCCD1}">
                    <a14:hiddenFill xmlns:a14="http://schemas.microsoft.com/office/drawing/2010/main">
                      <a:solidFill>
                        <a:srgbClr val="FFFFFF"/>
                      </a:solidFill>
                    </a14:hiddenFill>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sp>
              <p:nvSpPr>
                <p:cNvPr id="45086" name="Text Box 9">
                  <a:extLst>
                    <a:ext uri="{FF2B5EF4-FFF2-40B4-BE49-F238E27FC236}">
                      <a16:creationId xmlns:a16="http://schemas.microsoft.com/office/drawing/2014/main" id="{579CADD6-8BBE-44C2-B678-4B750BE5A680}"/>
                    </a:ext>
                  </a:extLst>
                </p:cNvPr>
                <p:cNvSpPr txBox="1">
                  <a:spLocks noChangeArrowheads="1"/>
                </p:cNvSpPr>
                <p:nvPr/>
              </p:nvSpPr>
              <p:spPr bwMode="auto">
                <a:xfrm>
                  <a:off x="3515" y="845"/>
                  <a:ext cx="1270" cy="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l-GR" altLang="el-GR" sz="2000" b="1">
                      <a:solidFill>
                        <a:srgbClr val="FF6699"/>
                      </a:solidFill>
                    </a:rPr>
                    <a:t>Τρόφιμα</a:t>
                  </a:r>
                </a:p>
              </p:txBody>
            </p:sp>
          </p:grpSp>
          <p:sp>
            <p:nvSpPr>
              <p:cNvPr id="45084" name="Line 11">
                <a:extLst>
                  <a:ext uri="{FF2B5EF4-FFF2-40B4-BE49-F238E27FC236}">
                    <a16:creationId xmlns:a16="http://schemas.microsoft.com/office/drawing/2014/main" id="{41832F11-3768-49AE-B702-3A9C753BBEBE}"/>
                  </a:ext>
                </a:extLst>
              </p:cNvPr>
              <p:cNvSpPr>
                <a:spLocks noChangeShapeType="1"/>
              </p:cNvSpPr>
              <p:nvPr/>
            </p:nvSpPr>
            <p:spPr bwMode="auto">
              <a:xfrm flipV="1">
                <a:off x="1655" y="1434"/>
                <a:ext cx="363" cy="272"/>
              </a:xfrm>
              <a:prstGeom prst="line">
                <a:avLst/>
              </a:prstGeom>
              <a:noFill/>
              <a:ln w="76200">
                <a:solidFill>
                  <a:srgbClr val="FF9999"/>
                </a:solidFill>
                <a:round/>
                <a:headEnd/>
                <a:tailEnd/>
              </a:ln>
              <a:extLst>
                <a:ext uri="{909E8E84-426E-40DD-AFC4-6F175D3DCCD1}">
                  <a14:hiddenFill xmlns:a14="http://schemas.microsoft.com/office/drawing/2010/main">
                    <a:noFill/>
                  </a14:hiddenFill>
                </a:ext>
              </a:extLst>
            </p:spPr>
            <p:txBody>
              <a:bodyPr/>
              <a:lstStyle/>
              <a:p>
                <a:endParaRPr lang="el-GR"/>
              </a:p>
            </p:txBody>
          </p:sp>
        </p:grpSp>
      </p:grpSp>
      <p:sp>
        <p:nvSpPr>
          <p:cNvPr id="20495" name="Text Box 15">
            <a:extLst>
              <a:ext uri="{FF2B5EF4-FFF2-40B4-BE49-F238E27FC236}">
                <a16:creationId xmlns:a16="http://schemas.microsoft.com/office/drawing/2014/main" id="{F06E189B-E73A-4999-ABE1-29BCB35541E9}"/>
              </a:ext>
            </a:extLst>
          </p:cNvPr>
          <p:cNvSpPr txBox="1">
            <a:spLocks noChangeArrowheads="1"/>
          </p:cNvSpPr>
          <p:nvPr/>
        </p:nvSpPr>
        <p:spPr bwMode="auto">
          <a:xfrm>
            <a:off x="5435600" y="1844675"/>
            <a:ext cx="3097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1800">
                <a:solidFill>
                  <a:srgbClr val="FF9999"/>
                </a:solidFill>
              </a:rPr>
              <a:t>Ασπιρίνη, </a:t>
            </a:r>
            <a:r>
              <a:rPr lang="en-US" altLang="el-GR" sz="1800">
                <a:solidFill>
                  <a:srgbClr val="FF9999"/>
                </a:solidFill>
              </a:rPr>
              <a:t>Taxol</a:t>
            </a:r>
            <a:r>
              <a:rPr lang="el-GR" altLang="el-GR" sz="1800">
                <a:solidFill>
                  <a:srgbClr val="FF9999"/>
                </a:solidFill>
              </a:rPr>
              <a:t>,  Αγριολίτσα                                             	Μαγαδασκάρης  </a:t>
            </a:r>
          </a:p>
        </p:txBody>
      </p:sp>
      <p:grpSp>
        <p:nvGrpSpPr>
          <p:cNvPr id="6" name="Group 26">
            <a:extLst>
              <a:ext uri="{FF2B5EF4-FFF2-40B4-BE49-F238E27FC236}">
                <a16:creationId xmlns:a16="http://schemas.microsoft.com/office/drawing/2014/main" id="{BB3A6D12-C64C-4938-BA82-F1F132EA6AA7}"/>
              </a:ext>
            </a:extLst>
          </p:cNvPr>
          <p:cNvGrpSpPr>
            <a:grpSpLocks/>
          </p:cNvGrpSpPr>
          <p:nvPr/>
        </p:nvGrpSpPr>
        <p:grpSpPr bwMode="auto">
          <a:xfrm>
            <a:off x="3348038" y="2636838"/>
            <a:ext cx="3240087" cy="1008062"/>
            <a:chOff x="2109" y="1661"/>
            <a:chExt cx="2041" cy="635"/>
          </a:xfrm>
        </p:grpSpPr>
        <p:grpSp>
          <p:nvGrpSpPr>
            <p:cNvPr id="45077" name="Group 17">
              <a:extLst>
                <a:ext uri="{FF2B5EF4-FFF2-40B4-BE49-F238E27FC236}">
                  <a16:creationId xmlns:a16="http://schemas.microsoft.com/office/drawing/2014/main" id="{D9B99B65-8C26-4E18-88FF-E557AF76AFBF}"/>
                </a:ext>
              </a:extLst>
            </p:cNvPr>
            <p:cNvGrpSpPr>
              <a:grpSpLocks/>
            </p:cNvGrpSpPr>
            <p:nvPr/>
          </p:nvGrpSpPr>
          <p:grpSpPr bwMode="auto">
            <a:xfrm>
              <a:off x="2790" y="1661"/>
              <a:ext cx="1360" cy="635"/>
              <a:chOff x="3152" y="618"/>
              <a:chExt cx="1951" cy="816"/>
            </a:xfrm>
          </p:grpSpPr>
          <p:sp>
            <p:nvSpPr>
              <p:cNvPr id="45079" name="Oval 18">
                <a:extLst>
                  <a:ext uri="{FF2B5EF4-FFF2-40B4-BE49-F238E27FC236}">
                    <a16:creationId xmlns:a16="http://schemas.microsoft.com/office/drawing/2014/main" id="{C628E576-80A6-40F2-AAC3-0940FCB12DB8}"/>
                  </a:ext>
                </a:extLst>
              </p:cNvPr>
              <p:cNvSpPr>
                <a:spLocks noChangeArrowheads="1"/>
              </p:cNvSpPr>
              <p:nvPr/>
            </p:nvSpPr>
            <p:spPr bwMode="auto">
              <a:xfrm>
                <a:off x="3152" y="618"/>
                <a:ext cx="1951" cy="816"/>
              </a:xfrm>
              <a:prstGeom prst="ellipse">
                <a:avLst/>
              </a:prstGeom>
              <a:noFill/>
              <a:ln w="9525">
                <a:solidFill>
                  <a:srgbClr val="FF9999"/>
                </a:solidFill>
                <a:round/>
                <a:headEnd/>
                <a:tailEnd/>
              </a:ln>
              <a:scene3d>
                <a:camera prst="legacyObliqueTopRight"/>
                <a:lightRig rig="legacyFlat3" dir="b"/>
              </a:scene3d>
              <a:sp3d extrusionH="430200" prstMaterial="legacyMatte">
                <a:bevelT w="13500" h="13500" prst="angle"/>
                <a:bevelB w="13500" h="13500" prst="angle"/>
                <a:extrusionClr>
                  <a:srgbClr val="FF9999"/>
                </a:extrusionClr>
                <a:contourClr>
                  <a:srgbClr val="FF9999"/>
                </a:contourClr>
              </a:sp3d>
              <a:extLst>
                <a:ext uri="{909E8E84-426E-40DD-AFC4-6F175D3DCCD1}">
                  <a14:hiddenFill xmlns:a14="http://schemas.microsoft.com/office/drawing/2010/main">
                    <a:solidFill>
                      <a:srgbClr val="FFFFFF"/>
                    </a:solidFill>
                  </a14:hiddenFill>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sp>
            <p:nvSpPr>
              <p:cNvPr id="45080" name="Text Box 19">
                <a:extLst>
                  <a:ext uri="{FF2B5EF4-FFF2-40B4-BE49-F238E27FC236}">
                    <a16:creationId xmlns:a16="http://schemas.microsoft.com/office/drawing/2014/main" id="{56BC73C2-9892-44C0-97A5-2E1FD782EFD2}"/>
                  </a:ext>
                </a:extLst>
              </p:cNvPr>
              <p:cNvSpPr txBox="1">
                <a:spLocks noChangeArrowheads="1"/>
              </p:cNvSpPr>
              <p:nvPr/>
            </p:nvSpPr>
            <p:spPr bwMode="auto">
              <a:xfrm>
                <a:off x="3515" y="845"/>
                <a:ext cx="1270" cy="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l-GR" altLang="el-GR" sz="2000" b="1">
                    <a:solidFill>
                      <a:srgbClr val="FF6699"/>
                    </a:solidFill>
                  </a:rPr>
                  <a:t>Φάρμακα</a:t>
                </a:r>
              </a:p>
            </p:txBody>
          </p:sp>
        </p:grpSp>
        <p:sp>
          <p:nvSpPr>
            <p:cNvPr id="45078" name="Line 20">
              <a:extLst>
                <a:ext uri="{FF2B5EF4-FFF2-40B4-BE49-F238E27FC236}">
                  <a16:creationId xmlns:a16="http://schemas.microsoft.com/office/drawing/2014/main" id="{35E79E88-10BC-4F77-AF6C-9BF6ED0F68F5}"/>
                </a:ext>
              </a:extLst>
            </p:cNvPr>
            <p:cNvSpPr>
              <a:spLocks noChangeShapeType="1"/>
            </p:cNvSpPr>
            <p:nvPr/>
          </p:nvSpPr>
          <p:spPr bwMode="auto">
            <a:xfrm flipV="1">
              <a:off x="2109" y="1979"/>
              <a:ext cx="590" cy="91"/>
            </a:xfrm>
            <a:prstGeom prst="line">
              <a:avLst/>
            </a:prstGeom>
            <a:noFill/>
            <a:ln w="76200">
              <a:solidFill>
                <a:srgbClr val="FF9999"/>
              </a:solidFill>
              <a:round/>
              <a:headEnd/>
              <a:tailEnd/>
            </a:ln>
            <a:extLst>
              <a:ext uri="{909E8E84-426E-40DD-AFC4-6F175D3DCCD1}">
                <a14:hiddenFill xmlns:a14="http://schemas.microsoft.com/office/drawing/2010/main">
                  <a:noFill/>
                </a14:hiddenFill>
              </a:ext>
            </a:extLst>
          </p:spPr>
          <p:txBody>
            <a:bodyPr/>
            <a:lstStyle/>
            <a:p>
              <a:endParaRPr lang="el-GR"/>
            </a:p>
          </p:txBody>
        </p:sp>
      </p:grpSp>
      <p:grpSp>
        <p:nvGrpSpPr>
          <p:cNvPr id="8" name="Group 25">
            <a:extLst>
              <a:ext uri="{FF2B5EF4-FFF2-40B4-BE49-F238E27FC236}">
                <a16:creationId xmlns:a16="http://schemas.microsoft.com/office/drawing/2014/main" id="{3082EA9A-0493-4EB4-928D-CADEEB965AA9}"/>
              </a:ext>
            </a:extLst>
          </p:cNvPr>
          <p:cNvGrpSpPr>
            <a:grpSpLocks/>
          </p:cNvGrpSpPr>
          <p:nvPr/>
        </p:nvGrpSpPr>
        <p:grpSpPr bwMode="auto">
          <a:xfrm>
            <a:off x="6084888" y="836613"/>
            <a:ext cx="1439862" cy="1008062"/>
            <a:chOff x="3833" y="527"/>
            <a:chExt cx="907" cy="635"/>
          </a:xfrm>
        </p:grpSpPr>
        <p:sp>
          <p:nvSpPr>
            <p:cNvPr id="45075" name="Line 21">
              <a:extLst>
                <a:ext uri="{FF2B5EF4-FFF2-40B4-BE49-F238E27FC236}">
                  <a16:creationId xmlns:a16="http://schemas.microsoft.com/office/drawing/2014/main" id="{05D7BE56-35D3-48CF-AE05-6BE2A2E519FA}"/>
                </a:ext>
              </a:extLst>
            </p:cNvPr>
            <p:cNvSpPr>
              <a:spLocks noChangeShapeType="1"/>
            </p:cNvSpPr>
            <p:nvPr/>
          </p:nvSpPr>
          <p:spPr bwMode="auto">
            <a:xfrm flipV="1">
              <a:off x="4286" y="890"/>
              <a:ext cx="91" cy="272"/>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45076" name="Text Box 22">
              <a:extLst>
                <a:ext uri="{FF2B5EF4-FFF2-40B4-BE49-F238E27FC236}">
                  <a16:creationId xmlns:a16="http://schemas.microsoft.com/office/drawing/2014/main" id="{0C077A4B-7465-4DEB-A3B3-8DA9F5E7C8A9}"/>
                </a:ext>
              </a:extLst>
            </p:cNvPr>
            <p:cNvSpPr txBox="1">
              <a:spLocks noChangeArrowheads="1"/>
            </p:cNvSpPr>
            <p:nvPr/>
          </p:nvSpPr>
          <p:spPr bwMode="auto">
            <a:xfrm>
              <a:off x="3833" y="527"/>
              <a:ext cx="907"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l-GR" altLang="el-GR" sz="1600">
                  <a:solidFill>
                    <a:srgbClr val="FFFF00"/>
                  </a:solidFill>
                </a:rPr>
                <a:t>Καρκίνος ωοθηκών</a:t>
              </a:r>
            </a:p>
          </p:txBody>
        </p:sp>
      </p:grpSp>
      <p:sp>
        <p:nvSpPr>
          <p:cNvPr id="20503" name="Line 23">
            <a:extLst>
              <a:ext uri="{FF2B5EF4-FFF2-40B4-BE49-F238E27FC236}">
                <a16:creationId xmlns:a16="http://schemas.microsoft.com/office/drawing/2014/main" id="{E692E6D3-6EAC-44D2-8537-E3E344C18D90}"/>
              </a:ext>
            </a:extLst>
          </p:cNvPr>
          <p:cNvSpPr>
            <a:spLocks noChangeShapeType="1"/>
          </p:cNvSpPr>
          <p:nvPr/>
        </p:nvSpPr>
        <p:spPr bwMode="auto">
          <a:xfrm flipV="1">
            <a:off x="7740650" y="1412875"/>
            <a:ext cx="144463" cy="43180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20504" name="Text Box 24">
            <a:extLst>
              <a:ext uri="{FF2B5EF4-FFF2-40B4-BE49-F238E27FC236}">
                <a16:creationId xmlns:a16="http://schemas.microsoft.com/office/drawing/2014/main" id="{70D500F2-6212-429D-AA87-0C9745CE710E}"/>
              </a:ext>
            </a:extLst>
          </p:cNvPr>
          <p:cNvSpPr txBox="1">
            <a:spLocks noChangeArrowheads="1"/>
          </p:cNvSpPr>
          <p:nvPr/>
        </p:nvSpPr>
        <p:spPr bwMode="auto">
          <a:xfrm>
            <a:off x="7308850" y="765175"/>
            <a:ext cx="14398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l-GR" altLang="el-GR" sz="1600">
                <a:solidFill>
                  <a:srgbClr val="FFFF00"/>
                </a:solidFill>
              </a:rPr>
              <a:t>Παιδικές λευχαιμίες</a:t>
            </a:r>
          </a:p>
        </p:txBody>
      </p:sp>
      <p:grpSp>
        <p:nvGrpSpPr>
          <p:cNvPr id="9" name="Group 31">
            <a:extLst>
              <a:ext uri="{FF2B5EF4-FFF2-40B4-BE49-F238E27FC236}">
                <a16:creationId xmlns:a16="http://schemas.microsoft.com/office/drawing/2014/main" id="{B516A381-7A03-4DF9-8812-A427017E4D1E}"/>
              </a:ext>
            </a:extLst>
          </p:cNvPr>
          <p:cNvGrpSpPr>
            <a:grpSpLocks/>
          </p:cNvGrpSpPr>
          <p:nvPr/>
        </p:nvGrpSpPr>
        <p:grpSpPr bwMode="auto">
          <a:xfrm>
            <a:off x="2987675" y="4005263"/>
            <a:ext cx="2952750" cy="1008062"/>
            <a:chOff x="1882" y="2523"/>
            <a:chExt cx="1860" cy="635"/>
          </a:xfrm>
        </p:grpSpPr>
        <p:grpSp>
          <p:nvGrpSpPr>
            <p:cNvPr id="45071" name="Group 27">
              <a:extLst>
                <a:ext uri="{FF2B5EF4-FFF2-40B4-BE49-F238E27FC236}">
                  <a16:creationId xmlns:a16="http://schemas.microsoft.com/office/drawing/2014/main" id="{7922C8AD-8971-45B5-8003-FB6E3A0510A5}"/>
                </a:ext>
              </a:extLst>
            </p:cNvPr>
            <p:cNvGrpSpPr>
              <a:grpSpLocks/>
            </p:cNvGrpSpPr>
            <p:nvPr/>
          </p:nvGrpSpPr>
          <p:grpSpPr bwMode="auto">
            <a:xfrm>
              <a:off x="2245" y="2659"/>
              <a:ext cx="1497" cy="499"/>
              <a:chOff x="3152" y="618"/>
              <a:chExt cx="1951" cy="816"/>
            </a:xfrm>
          </p:grpSpPr>
          <p:sp>
            <p:nvSpPr>
              <p:cNvPr id="45073" name="Oval 28">
                <a:extLst>
                  <a:ext uri="{FF2B5EF4-FFF2-40B4-BE49-F238E27FC236}">
                    <a16:creationId xmlns:a16="http://schemas.microsoft.com/office/drawing/2014/main" id="{0FED44D6-E730-4130-85D9-D2F037ED409D}"/>
                  </a:ext>
                </a:extLst>
              </p:cNvPr>
              <p:cNvSpPr>
                <a:spLocks noChangeArrowheads="1"/>
              </p:cNvSpPr>
              <p:nvPr/>
            </p:nvSpPr>
            <p:spPr bwMode="auto">
              <a:xfrm>
                <a:off x="3152" y="618"/>
                <a:ext cx="1951" cy="816"/>
              </a:xfrm>
              <a:prstGeom prst="ellipse">
                <a:avLst/>
              </a:prstGeom>
              <a:noFill/>
              <a:ln w="9525">
                <a:solidFill>
                  <a:srgbClr val="FF9999"/>
                </a:solidFill>
                <a:round/>
                <a:headEnd/>
                <a:tailEnd/>
              </a:ln>
              <a:scene3d>
                <a:camera prst="legacyObliqueTopRight"/>
                <a:lightRig rig="legacyFlat3" dir="b"/>
              </a:scene3d>
              <a:sp3d extrusionH="430200" prstMaterial="legacyMatte">
                <a:bevelT w="13500" h="13500" prst="angle"/>
                <a:bevelB w="13500" h="13500" prst="angle"/>
                <a:extrusionClr>
                  <a:srgbClr val="FF9999"/>
                </a:extrusionClr>
                <a:contourClr>
                  <a:srgbClr val="FF9999"/>
                </a:contourClr>
              </a:sp3d>
              <a:extLst>
                <a:ext uri="{909E8E84-426E-40DD-AFC4-6F175D3DCCD1}">
                  <a14:hiddenFill xmlns:a14="http://schemas.microsoft.com/office/drawing/2010/main">
                    <a:solidFill>
                      <a:srgbClr val="FFFFFF"/>
                    </a:solidFill>
                  </a14:hiddenFill>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sp>
            <p:nvSpPr>
              <p:cNvPr id="45074" name="Text Box 29">
                <a:extLst>
                  <a:ext uri="{FF2B5EF4-FFF2-40B4-BE49-F238E27FC236}">
                    <a16:creationId xmlns:a16="http://schemas.microsoft.com/office/drawing/2014/main" id="{4EE96B0F-520B-4EF4-9903-6880F580E057}"/>
                  </a:ext>
                </a:extLst>
              </p:cNvPr>
              <p:cNvSpPr txBox="1">
                <a:spLocks noChangeArrowheads="1"/>
              </p:cNvSpPr>
              <p:nvPr/>
            </p:nvSpPr>
            <p:spPr bwMode="auto">
              <a:xfrm>
                <a:off x="3516" y="845"/>
                <a:ext cx="1269"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l-GR" altLang="el-GR" sz="2000" b="1">
                    <a:solidFill>
                      <a:srgbClr val="FF6699"/>
                    </a:solidFill>
                  </a:rPr>
                  <a:t>Ξυλεία</a:t>
                </a:r>
              </a:p>
            </p:txBody>
          </p:sp>
        </p:grpSp>
        <p:sp>
          <p:nvSpPr>
            <p:cNvPr id="45072" name="Line 30">
              <a:extLst>
                <a:ext uri="{FF2B5EF4-FFF2-40B4-BE49-F238E27FC236}">
                  <a16:creationId xmlns:a16="http://schemas.microsoft.com/office/drawing/2014/main" id="{82789826-06DE-4C68-A2B2-4C36309ABF67}"/>
                </a:ext>
              </a:extLst>
            </p:cNvPr>
            <p:cNvSpPr>
              <a:spLocks noChangeShapeType="1"/>
            </p:cNvSpPr>
            <p:nvPr/>
          </p:nvSpPr>
          <p:spPr bwMode="auto">
            <a:xfrm>
              <a:off x="1882" y="2523"/>
              <a:ext cx="408" cy="136"/>
            </a:xfrm>
            <a:prstGeom prst="line">
              <a:avLst/>
            </a:prstGeom>
            <a:noFill/>
            <a:ln w="76200">
              <a:solidFill>
                <a:srgbClr val="FF9999"/>
              </a:solidFill>
              <a:round/>
              <a:headEnd/>
              <a:tailEnd/>
            </a:ln>
            <a:extLst>
              <a:ext uri="{909E8E84-426E-40DD-AFC4-6F175D3DCCD1}">
                <a14:hiddenFill xmlns:a14="http://schemas.microsoft.com/office/drawing/2010/main">
                  <a:noFill/>
                </a14:hiddenFill>
              </a:ext>
            </a:extLst>
          </p:spPr>
          <p:txBody>
            <a:bodyPr/>
            <a:lstStyle/>
            <a:p>
              <a:endParaRPr lang="el-GR"/>
            </a:p>
          </p:txBody>
        </p:sp>
      </p:grpSp>
      <p:grpSp>
        <p:nvGrpSpPr>
          <p:cNvPr id="11" name="Group 37">
            <a:extLst>
              <a:ext uri="{FF2B5EF4-FFF2-40B4-BE49-F238E27FC236}">
                <a16:creationId xmlns:a16="http://schemas.microsoft.com/office/drawing/2014/main" id="{BB8266A5-B1EB-45BC-B926-E42A0CF558B5}"/>
              </a:ext>
            </a:extLst>
          </p:cNvPr>
          <p:cNvGrpSpPr>
            <a:grpSpLocks/>
          </p:cNvGrpSpPr>
          <p:nvPr/>
        </p:nvGrpSpPr>
        <p:grpSpPr bwMode="auto">
          <a:xfrm>
            <a:off x="0" y="1196975"/>
            <a:ext cx="2627313" cy="1439863"/>
            <a:chOff x="0" y="754"/>
            <a:chExt cx="1655" cy="907"/>
          </a:xfrm>
        </p:grpSpPr>
        <p:grpSp>
          <p:nvGrpSpPr>
            <p:cNvPr id="45067" name="Group 33">
              <a:extLst>
                <a:ext uri="{FF2B5EF4-FFF2-40B4-BE49-F238E27FC236}">
                  <a16:creationId xmlns:a16="http://schemas.microsoft.com/office/drawing/2014/main" id="{7A076239-E89D-45A9-AF05-923184BDDF08}"/>
                </a:ext>
              </a:extLst>
            </p:cNvPr>
            <p:cNvGrpSpPr>
              <a:grpSpLocks/>
            </p:cNvGrpSpPr>
            <p:nvPr/>
          </p:nvGrpSpPr>
          <p:grpSpPr bwMode="auto">
            <a:xfrm>
              <a:off x="0" y="754"/>
              <a:ext cx="1655" cy="499"/>
              <a:chOff x="3152" y="618"/>
              <a:chExt cx="1951" cy="816"/>
            </a:xfrm>
          </p:grpSpPr>
          <p:sp>
            <p:nvSpPr>
              <p:cNvPr id="45069" name="Oval 34">
                <a:extLst>
                  <a:ext uri="{FF2B5EF4-FFF2-40B4-BE49-F238E27FC236}">
                    <a16:creationId xmlns:a16="http://schemas.microsoft.com/office/drawing/2014/main" id="{066A6625-49C5-4216-A9FF-15E689FC91CB}"/>
                  </a:ext>
                </a:extLst>
              </p:cNvPr>
              <p:cNvSpPr>
                <a:spLocks noChangeArrowheads="1"/>
              </p:cNvSpPr>
              <p:nvPr/>
            </p:nvSpPr>
            <p:spPr bwMode="auto">
              <a:xfrm>
                <a:off x="3152" y="618"/>
                <a:ext cx="1951" cy="816"/>
              </a:xfrm>
              <a:prstGeom prst="ellipse">
                <a:avLst/>
              </a:prstGeom>
              <a:noFill/>
              <a:ln w="9525">
                <a:solidFill>
                  <a:srgbClr val="FF9999"/>
                </a:solidFill>
                <a:round/>
                <a:headEnd/>
                <a:tailEnd/>
              </a:ln>
              <a:scene3d>
                <a:camera prst="legacyObliqueTopRight"/>
                <a:lightRig rig="legacyFlat3" dir="b"/>
              </a:scene3d>
              <a:sp3d extrusionH="430200" prstMaterial="legacyMatte">
                <a:bevelT w="13500" h="13500" prst="angle"/>
                <a:bevelB w="13500" h="13500" prst="angle"/>
                <a:extrusionClr>
                  <a:srgbClr val="FF9999"/>
                </a:extrusionClr>
                <a:contourClr>
                  <a:srgbClr val="FF9999"/>
                </a:contourClr>
              </a:sp3d>
              <a:extLst>
                <a:ext uri="{909E8E84-426E-40DD-AFC4-6F175D3DCCD1}">
                  <a14:hiddenFill xmlns:a14="http://schemas.microsoft.com/office/drawing/2010/main">
                    <a:solidFill>
                      <a:srgbClr val="FFFFFF"/>
                    </a:solidFill>
                  </a14:hiddenFill>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sp>
            <p:nvSpPr>
              <p:cNvPr id="45070" name="Text Box 35">
                <a:extLst>
                  <a:ext uri="{FF2B5EF4-FFF2-40B4-BE49-F238E27FC236}">
                    <a16:creationId xmlns:a16="http://schemas.microsoft.com/office/drawing/2014/main" id="{E59AEBEB-3EA6-4067-BA90-37A3E2026099}"/>
                  </a:ext>
                </a:extLst>
              </p:cNvPr>
              <p:cNvSpPr txBox="1">
                <a:spLocks noChangeArrowheads="1"/>
              </p:cNvSpPr>
              <p:nvPr/>
            </p:nvSpPr>
            <p:spPr bwMode="auto">
              <a:xfrm>
                <a:off x="3516" y="845"/>
                <a:ext cx="1269"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l-GR" altLang="el-GR" sz="2000" b="1">
                    <a:solidFill>
                      <a:srgbClr val="FF6699"/>
                    </a:solidFill>
                  </a:rPr>
                  <a:t>Μπαχαρικά</a:t>
                </a:r>
              </a:p>
            </p:txBody>
          </p:sp>
        </p:grpSp>
        <p:sp>
          <p:nvSpPr>
            <p:cNvPr id="45068" name="Line 36">
              <a:extLst>
                <a:ext uri="{FF2B5EF4-FFF2-40B4-BE49-F238E27FC236}">
                  <a16:creationId xmlns:a16="http://schemas.microsoft.com/office/drawing/2014/main" id="{AE7B0E41-EFC5-4646-8D17-411AABE3DCDD}"/>
                </a:ext>
              </a:extLst>
            </p:cNvPr>
            <p:cNvSpPr>
              <a:spLocks noChangeShapeType="1"/>
            </p:cNvSpPr>
            <p:nvPr/>
          </p:nvSpPr>
          <p:spPr bwMode="auto">
            <a:xfrm>
              <a:off x="839" y="1344"/>
              <a:ext cx="136" cy="317"/>
            </a:xfrm>
            <a:prstGeom prst="line">
              <a:avLst/>
            </a:prstGeom>
            <a:noFill/>
            <a:ln w="76200">
              <a:solidFill>
                <a:srgbClr val="FF9999"/>
              </a:solidFill>
              <a:round/>
              <a:headEnd/>
              <a:tailEnd/>
            </a:ln>
            <a:extLst>
              <a:ext uri="{909E8E84-426E-40DD-AFC4-6F175D3DCCD1}">
                <a14:hiddenFill xmlns:a14="http://schemas.microsoft.com/office/drawing/2010/main">
                  <a:noFill/>
                </a14:hiddenFill>
              </a:ext>
            </a:extLst>
          </p:spPr>
          <p:txBody>
            <a:bodyPr/>
            <a:lstStyle/>
            <a:p>
              <a:endParaRPr lang="el-G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0504"/>
                                        </p:tgtEl>
                                        <p:attrNameLst>
                                          <p:attrName>style.visibility</p:attrName>
                                        </p:attrNameLst>
                                      </p:cBhvr>
                                      <p:to>
                                        <p:strVal val="visible"/>
                                      </p:to>
                                    </p:set>
                                    <p:animEffect transition="in" filter="dissolve">
                                      <p:cBhvr>
                                        <p:cTn id="22" dur="500"/>
                                        <p:tgtEl>
                                          <p:spTgt spid="20504"/>
                                        </p:tgtEl>
                                      </p:cBhvr>
                                    </p:animEffect>
                                  </p:childTnLst>
                                </p:cTn>
                              </p:par>
                              <p:par>
                                <p:cTn id="23" presetID="9" presetClass="entr" presetSubtype="0" fill="hold" nodeType="withEffect">
                                  <p:stCondLst>
                                    <p:cond delay="0"/>
                                  </p:stCondLst>
                                  <p:childTnLst>
                                    <p:set>
                                      <p:cBhvr>
                                        <p:cTn id="24" dur="1" fill="hold">
                                          <p:stCondLst>
                                            <p:cond delay="0"/>
                                          </p:stCondLst>
                                        </p:cTn>
                                        <p:tgtEl>
                                          <p:spTgt spid="20503"/>
                                        </p:tgtEl>
                                        <p:attrNameLst>
                                          <p:attrName>style.visibility</p:attrName>
                                        </p:attrNameLst>
                                      </p:cBhvr>
                                      <p:to>
                                        <p:strVal val="visible"/>
                                      </p:to>
                                    </p:set>
                                    <p:animEffect transition="in" filter="dissolve">
                                      <p:cBhvr>
                                        <p:cTn id="25" dur="500"/>
                                        <p:tgtEl>
                                          <p:spTgt spid="2050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0495"/>
                                        </p:tgtEl>
                                        <p:attrNameLst>
                                          <p:attrName>style.visibility</p:attrName>
                                        </p:attrNameLst>
                                      </p:cBhvr>
                                      <p:to>
                                        <p:strVal val="visible"/>
                                      </p:to>
                                    </p:set>
                                    <p:animEffect transition="in" filter="dissolve">
                                      <p:cBhvr>
                                        <p:cTn id="28" dur="500"/>
                                        <p:tgtEl>
                                          <p:spTgt spid="2049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dissolve">
                                      <p:cBhvr>
                                        <p:cTn id="33" dur="500"/>
                                        <p:tgtEl>
                                          <p:spTgt spid="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6"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ircle(in)">
                                      <p:cBhvr>
                                        <p:cTn id="38" dur="2000"/>
                                        <p:tgtEl>
                                          <p:spTgt spid="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circle(in)">
                                      <p:cBhvr>
                                        <p:cTn id="4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5" grpId="0"/>
      <p:bldP spid="2050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www.stilltasty.com/img/articleimg/thumbnails/img_Spices-ST1490738387.jpg">
            <a:extLst>
              <a:ext uri="{FF2B5EF4-FFF2-40B4-BE49-F238E27FC236}">
                <a16:creationId xmlns:a16="http://schemas.microsoft.com/office/drawing/2014/main" id="{8ECE6C36-80D8-4F3B-B894-5E90BF2D6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188" y="3206750"/>
            <a:ext cx="7262812"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4" descr="ÎÏÎ¿ÏÎ­Î»ÎµÏÎ¼Î± ÎµÎ¹ÎºÏÎ½Î±Ï Î³Î¹Î± vasco da gama">
            <a:extLst>
              <a:ext uri="{FF2B5EF4-FFF2-40B4-BE49-F238E27FC236}">
                <a16:creationId xmlns:a16="http://schemas.microsoft.com/office/drawing/2014/main" id="{88C4D928-8CDD-4398-A503-656B34864C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98438"/>
            <a:ext cx="5476875"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5C0D961-902D-473A-B94D-A0188CD74DFF}"/>
              </a:ext>
            </a:extLst>
          </p:cNvPr>
          <p:cNvPicPr>
            <a:picLocks noChangeAspect="1"/>
          </p:cNvPicPr>
          <p:nvPr/>
        </p:nvPicPr>
        <p:blipFill>
          <a:blip r:embed="rId2"/>
          <a:stretch>
            <a:fillRect/>
          </a:stretch>
        </p:blipFill>
        <p:spPr>
          <a:xfrm>
            <a:off x="1020715" y="425490"/>
            <a:ext cx="7102569" cy="6408712"/>
          </a:xfrm>
          <a:prstGeom prst="rect">
            <a:avLst/>
          </a:prstGeom>
        </p:spPr>
      </p:pic>
      <p:sp>
        <p:nvSpPr>
          <p:cNvPr id="5" name="WordArt 8">
            <a:extLst>
              <a:ext uri="{FF2B5EF4-FFF2-40B4-BE49-F238E27FC236}">
                <a16:creationId xmlns:a16="http://schemas.microsoft.com/office/drawing/2014/main" id="{9DA1740D-C8C3-430F-83F0-47656FECFB71}"/>
              </a:ext>
            </a:extLst>
          </p:cNvPr>
          <p:cNvSpPr>
            <a:spLocks noChangeArrowheads="1" noChangeShapeType="1" noTextEdit="1"/>
          </p:cNvSpPr>
          <p:nvPr/>
        </p:nvSpPr>
        <p:spPr bwMode="auto">
          <a:xfrm rot="16200000">
            <a:off x="-1341065" y="3437409"/>
            <a:ext cx="4552950" cy="647700"/>
          </a:xfrm>
          <a:prstGeom prst="rect">
            <a:avLst/>
          </a:prstGeom>
        </p:spPr>
        <p:txBody>
          <a:bodyPr wrap="none" fromWordArt="1">
            <a:prstTxWarp prst="textPlain">
              <a:avLst>
                <a:gd name="adj" fmla="val 50000"/>
              </a:avLst>
            </a:prstTxWarp>
          </a:bodyPr>
          <a:lstStyle/>
          <a:p>
            <a:pPr algn="ctr"/>
            <a:r>
              <a:rPr lang="el-GR" sz="3600" kern="10" dirty="0">
                <a:ln w="28575">
                  <a:solidFill>
                    <a:srgbClr val="FFFF00"/>
                  </a:solidFill>
                  <a:round/>
                  <a:headEnd/>
                  <a:tailEnd/>
                </a:ln>
                <a:solidFill>
                  <a:srgbClr val="0000FF"/>
                </a:solidFill>
                <a:latin typeface="Arial Black" panose="020B0A04020102020204" pitchFamily="34" charset="0"/>
              </a:rPr>
              <a:t>ΒΙΟΠΟΙΚΙΛΟΤΗΤΑ</a:t>
            </a:r>
          </a:p>
        </p:txBody>
      </p:sp>
      <p:sp>
        <p:nvSpPr>
          <p:cNvPr id="6" name="WordArt 8">
            <a:extLst>
              <a:ext uri="{FF2B5EF4-FFF2-40B4-BE49-F238E27FC236}">
                <a16:creationId xmlns:a16="http://schemas.microsoft.com/office/drawing/2014/main" id="{640797B9-6877-44CC-9D4C-63DDECC36A14}"/>
              </a:ext>
            </a:extLst>
          </p:cNvPr>
          <p:cNvSpPr>
            <a:spLocks noChangeArrowheads="1" noChangeShapeType="1" noTextEdit="1"/>
          </p:cNvSpPr>
          <p:nvPr/>
        </p:nvSpPr>
        <p:spPr bwMode="auto">
          <a:xfrm rot="16200000">
            <a:off x="6803455" y="3437408"/>
            <a:ext cx="2896766" cy="647702"/>
          </a:xfrm>
          <a:prstGeom prst="rect">
            <a:avLst/>
          </a:prstGeom>
        </p:spPr>
        <p:txBody>
          <a:bodyPr wrap="none" fromWordArt="1">
            <a:prstTxWarp prst="textPlain">
              <a:avLst>
                <a:gd name="adj" fmla="val 50000"/>
              </a:avLst>
            </a:prstTxWarp>
          </a:bodyPr>
          <a:lstStyle/>
          <a:p>
            <a:pPr algn="ctr"/>
            <a:r>
              <a:rPr lang="el-GR" sz="3600" kern="10" dirty="0">
                <a:ln w="28575">
                  <a:solidFill>
                    <a:srgbClr val="FFFF00"/>
                  </a:solidFill>
                  <a:round/>
                  <a:headEnd/>
                  <a:tailEnd/>
                </a:ln>
                <a:solidFill>
                  <a:srgbClr val="0000FF"/>
                </a:solidFill>
                <a:latin typeface="Arial Black" panose="020B0A04020102020204" pitchFamily="34" charset="0"/>
              </a:rPr>
              <a:t>ΚΑΙ ΥΓΕΙΑ</a:t>
            </a:r>
          </a:p>
        </p:txBody>
      </p:sp>
    </p:spTree>
    <p:extLst>
      <p:ext uri="{BB962C8B-B14F-4D97-AF65-F5344CB8AC3E}">
        <p14:creationId xmlns:p14="http://schemas.microsoft.com/office/powerpoint/2010/main" val="6658714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8">
            <a:extLst>
              <a:ext uri="{FF2B5EF4-FFF2-40B4-BE49-F238E27FC236}">
                <a16:creationId xmlns:a16="http://schemas.microsoft.com/office/drawing/2014/main" id="{6704F287-3268-4890-970B-075FF18BAB9B}"/>
              </a:ext>
            </a:extLst>
          </p:cNvPr>
          <p:cNvGrpSpPr>
            <a:grpSpLocks/>
          </p:cNvGrpSpPr>
          <p:nvPr/>
        </p:nvGrpSpPr>
        <p:grpSpPr bwMode="auto">
          <a:xfrm>
            <a:off x="250825" y="333375"/>
            <a:ext cx="3024188" cy="1295400"/>
            <a:chOff x="213" y="618"/>
            <a:chExt cx="1905" cy="816"/>
          </a:xfrm>
        </p:grpSpPr>
        <p:sp>
          <p:nvSpPr>
            <p:cNvPr id="47127" name="Oval 5">
              <a:extLst>
                <a:ext uri="{FF2B5EF4-FFF2-40B4-BE49-F238E27FC236}">
                  <a16:creationId xmlns:a16="http://schemas.microsoft.com/office/drawing/2014/main" id="{811E4C66-438E-42C0-88D7-275F3A5CEC30}"/>
                </a:ext>
              </a:extLst>
            </p:cNvPr>
            <p:cNvSpPr>
              <a:spLocks noChangeArrowheads="1"/>
            </p:cNvSpPr>
            <p:nvPr/>
          </p:nvSpPr>
          <p:spPr bwMode="auto">
            <a:xfrm>
              <a:off x="213" y="618"/>
              <a:ext cx="1905" cy="816"/>
            </a:xfrm>
            <a:prstGeom prst="ellipse">
              <a:avLst/>
            </a:prstGeom>
            <a:noFill/>
            <a:ln w="9525">
              <a:solidFill>
                <a:srgbClr val="66FF33"/>
              </a:solidFill>
              <a:round/>
              <a:headEnd/>
              <a:tailEnd/>
            </a:ln>
            <a:scene3d>
              <a:camera prst="legacyObliqueTopRight"/>
              <a:lightRig rig="legacyFlat3" dir="b"/>
            </a:scene3d>
            <a:sp3d extrusionH="430200" prstMaterial="legacyMatte">
              <a:bevelT w="13500" h="13500" prst="angle"/>
              <a:bevelB w="13500" h="13500" prst="angle"/>
              <a:extrusionClr>
                <a:srgbClr val="66FF33"/>
              </a:extrusionClr>
              <a:contourClr>
                <a:srgbClr val="66FF33"/>
              </a:contourClr>
            </a:sp3d>
            <a:extLst>
              <a:ext uri="{909E8E84-426E-40DD-AFC4-6F175D3DCCD1}">
                <a14:hiddenFill xmlns:a14="http://schemas.microsoft.com/office/drawing/2010/main">
                  <a:solidFill>
                    <a:srgbClr val="FFFFFF"/>
                  </a:solidFill>
                </a14:hiddenFill>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sp>
          <p:nvSpPr>
            <p:cNvPr id="47128" name="Text Box 6">
              <a:extLst>
                <a:ext uri="{FF2B5EF4-FFF2-40B4-BE49-F238E27FC236}">
                  <a16:creationId xmlns:a16="http://schemas.microsoft.com/office/drawing/2014/main" id="{0E7623F1-2418-4DF4-8AC6-9AB2680C3695}"/>
                </a:ext>
              </a:extLst>
            </p:cNvPr>
            <p:cNvSpPr txBox="1">
              <a:spLocks noChangeArrowheads="1"/>
            </p:cNvSpPr>
            <p:nvPr/>
          </p:nvSpPr>
          <p:spPr bwMode="auto">
            <a:xfrm>
              <a:off x="567" y="754"/>
              <a:ext cx="124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l-GR" altLang="el-GR" sz="2400" b="1">
                  <a:solidFill>
                    <a:srgbClr val="66FF33"/>
                  </a:solidFill>
                </a:rPr>
                <a:t>Ισορροπία στη φύση</a:t>
              </a:r>
              <a:r>
                <a:rPr lang="el-GR" altLang="el-GR" sz="1800">
                  <a:solidFill>
                    <a:srgbClr val="66FF33"/>
                  </a:solidFill>
                </a:rPr>
                <a:t> </a:t>
              </a:r>
              <a:r>
                <a:rPr lang="el-GR" altLang="el-GR" sz="2400">
                  <a:solidFill>
                    <a:srgbClr val="66FF33"/>
                  </a:solidFill>
                </a:rPr>
                <a:t> </a:t>
              </a:r>
            </a:p>
          </p:txBody>
        </p:sp>
      </p:grpSp>
      <p:sp>
        <p:nvSpPr>
          <p:cNvPr id="21511" name="Text Box 7">
            <a:extLst>
              <a:ext uri="{FF2B5EF4-FFF2-40B4-BE49-F238E27FC236}">
                <a16:creationId xmlns:a16="http://schemas.microsoft.com/office/drawing/2014/main" id="{AAC7B0C5-0471-4841-9F4D-E95B5D09C804}"/>
              </a:ext>
            </a:extLst>
          </p:cNvPr>
          <p:cNvSpPr txBox="1">
            <a:spLocks noChangeArrowheads="1"/>
          </p:cNvSpPr>
          <p:nvPr/>
        </p:nvSpPr>
        <p:spPr bwMode="auto">
          <a:xfrm>
            <a:off x="3563938" y="549275"/>
            <a:ext cx="5762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3600" b="1">
                <a:solidFill>
                  <a:srgbClr val="FF3300"/>
                </a:solidFill>
              </a:rPr>
              <a:t>ή</a:t>
            </a:r>
          </a:p>
        </p:txBody>
      </p:sp>
      <p:grpSp>
        <p:nvGrpSpPr>
          <p:cNvPr id="3" name="Group 9">
            <a:extLst>
              <a:ext uri="{FF2B5EF4-FFF2-40B4-BE49-F238E27FC236}">
                <a16:creationId xmlns:a16="http://schemas.microsoft.com/office/drawing/2014/main" id="{C092B543-EF35-40BA-9361-66B80405F6B1}"/>
              </a:ext>
            </a:extLst>
          </p:cNvPr>
          <p:cNvGrpSpPr>
            <a:grpSpLocks/>
          </p:cNvGrpSpPr>
          <p:nvPr/>
        </p:nvGrpSpPr>
        <p:grpSpPr bwMode="auto">
          <a:xfrm>
            <a:off x="4284663" y="260350"/>
            <a:ext cx="4572000" cy="1295400"/>
            <a:chOff x="213" y="618"/>
            <a:chExt cx="1905" cy="816"/>
          </a:xfrm>
        </p:grpSpPr>
        <p:sp>
          <p:nvSpPr>
            <p:cNvPr id="47125" name="Oval 10">
              <a:extLst>
                <a:ext uri="{FF2B5EF4-FFF2-40B4-BE49-F238E27FC236}">
                  <a16:creationId xmlns:a16="http://schemas.microsoft.com/office/drawing/2014/main" id="{32157A50-C565-44C8-889C-3AC2A957FCBA}"/>
                </a:ext>
              </a:extLst>
            </p:cNvPr>
            <p:cNvSpPr>
              <a:spLocks noChangeArrowheads="1"/>
            </p:cNvSpPr>
            <p:nvPr/>
          </p:nvSpPr>
          <p:spPr bwMode="auto">
            <a:xfrm>
              <a:off x="213" y="618"/>
              <a:ext cx="1905" cy="816"/>
            </a:xfrm>
            <a:prstGeom prst="ellipse">
              <a:avLst/>
            </a:prstGeom>
            <a:noFill/>
            <a:ln w="9525">
              <a:solidFill>
                <a:srgbClr val="66FF33"/>
              </a:solidFill>
              <a:round/>
              <a:headEnd/>
              <a:tailEnd/>
            </a:ln>
            <a:scene3d>
              <a:camera prst="legacyObliqueTopRight"/>
              <a:lightRig rig="legacyFlat3" dir="b"/>
            </a:scene3d>
            <a:sp3d extrusionH="430200" prstMaterial="legacyMatte">
              <a:bevelT w="13500" h="13500" prst="angle"/>
              <a:bevelB w="13500" h="13500" prst="angle"/>
              <a:extrusionClr>
                <a:srgbClr val="66FF33"/>
              </a:extrusionClr>
              <a:contourClr>
                <a:srgbClr val="66FF33"/>
              </a:contourClr>
            </a:sp3d>
            <a:extLst>
              <a:ext uri="{909E8E84-426E-40DD-AFC4-6F175D3DCCD1}">
                <a14:hiddenFill xmlns:a14="http://schemas.microsoft.com/office/drawing/2010/main">
                  <a:solidFill>
                    <a:srgbClr val="FFFFFF"/>
                  </a:solidFill>
                </a14:hiddenFill>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sp>
          <p:nvSpPr>
            <p:cNvPr id="47126" name="Text Box 11">
              <a:extLst>
                <a:ext uri="{FF2B5EF4-FFF2-40B4-BE49-F238E27FC236}">
                  <a16:creationId xmlns:a16="http://schemas.microsoft.com/office/drawing/2014/main" id="{9E882FD4-AAE8-4D8A-9642-4893E02EC3D2}"/>
                </a:ext>
              </a:extLst>
            </p:cNvPr>
            <p:cNvSpPr txBox="1">
              <a:spLocks noChangeArrowheads="1"/>
            </p:cNvSpPr>
            <p:nvPr/>
          </p:nvSpPr>
          <p:spPr bwMode="auto">
            <a:xfrm>
              <a:off x="567" y="754"/>
              <a:ext cx="124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l-GR" altLang="el-GR" sz="2400" b="1">
                  <a:solidFill>
                    <a:srgbClr val="66FF33"/>
                  </a:solidFill>
                </a:rPr>
                <a:t>Η προσφορά των οικοσυστημάτων</a:t>
              </a:r>
              <a:r>
                <a:rPr lang="el-GR" altLang="el-GR" sz="1800">
                  <a:solidFill>
                    <a:srgbClr val="66FF33"/>
                  </a:solidFill>
                </a:rPr>
                <a:t> </a:t>
              </a:r>
              <a:r>
                <a:rPr lang="el-GR" altLang="el-GR" sz="2400">
                  <a:solidFill>
                    <a:srgbClr val="66FF33"/>
                  </a:solidFill>
                </a:rPr>
                <a:t> </a:t>
              </a:r>
            </a:p>
          </p:txBody>
        </p:sp>
      </p:grpSp>
      <p:grpSp>
        <p:nvGrpSpPr>
          <p:cNvPr id="4" name="Group 14">
            <a:extLst>
              <a:ext uri="{FF2B5EF4-FFF2-40B4-BE49-F238E27FC236}">
                <a16:creationId xmlns:a16="http://schemas.microsoft.com/office/drawing/2014/main" id="{5852E71E-B3E5-45F1-A7A0-D12FC4626E08}"/>
              </a:ext>
            </a:extLst>
          </p:cNvPr>
          <p:cNvGrpSpPr>
            <a:grpSpLocks/>
          </p:cNvGrpSpPr>
          <p:nvPr/>
        </p:nvGrpSpPr>
        <p:grpSpPr bwMode="auto">
          <a:xfrm>
            <a:off x="1331913" y="2205038"/>
            <a:ext cx="4752975" cy="1512887"/>
            <a:chOff x="1746" y="1298"/>
            <a:chExt cx="2994" cy="953"/>
          </a:xfrm>
        </p:grpSpPr>
        <p:sp>
          <p:nvSpPr>
            <p:cNvPr id="47123" name="Oval 12">
              <a:extLst>
                <a:ext uri="{FF2B5EF4-FFF2-40B4-BE49-F238E27FC236}">
                  <a16:creationId xmlns:a16="http://schemas.microsoft.com/office/drawing/2014/main" id="{F6028B02-0EE3-45D1-9E4F-6CED0DC7451F}"/>
                </a:ext>
              </a:extLst>
            </p:cNvPr>
            <p:cNvSpPr>
              <a:spLocks noChangeArrowheads="1"/>
            </p:cNvSpPr>
            <p:nvPr/>
          </p:nvSpPr>
          <p:spPr bwMode="auto">
            <a:xfrm>
              <a:off x="1746" y="1298"/>
              <a:ext cx="2994" cy="953"/>
            </a:xfrm>
            <a:prstGeom prst="ellipse">
              <a:avLst/>
            </a:prstGeom>
            <a:noFill/>
            <a:ln w="9525">
              <a:solidFill>
                <a:srgbClr val="FFFF00"/>
              </a:solidFill>
              <a:round/>
              <a:headEnd/>
              <a:tailEnd/>
            </a:ln>
            <a:scene3d>
              <a:camera prst="legacyPerspectiveBottomLeft"/>
              <a:lightRig rig="legacyFlat3" dir="t"/>
            </a:scene3d>
            <a:sp3d extrusionH="887400" prstMaterial="legacyMatte">
              <a:bevelT w="13500" h="13500" prst="angle"/>
              <a:bevelB w="13500" h="13500" prst="angle"/>
              <a:extrusionClr>
                <a:srgbClr val="FFFF00"/>
              </a:extrusionClr>
              <a:contourClr>
                <a:srgbClr val="FFFF00"/>
              </a:contourClr>
            </a:sp3d>
            <a:extLst>
              <a:ext uri="{909E8E84-426E-40DD-AFC4-6F175D3DCCD1}">
                <a14:hiddenFill xmlns:a14="http://schemas.microsoft.com/office/drawing/2010/main">
                  <a:solidFill>
                    <a:srgbClr val="FFFFFF"/>
                  </a:solidFill>
                </a14:hiddenFill>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sp>
          <p:nvSpPr>
            <p:cNvPr id="47124" name="Text Box 13">
              <a:extLst>
                <a:ext uri="{FF2B5EF4-FFF2-40B4-BE49-F238E27FC236}">
                  <a16:creationId xmlns:a16="http://schemas.microsoft.com/office/drawing/2014/main" id="{B880611A-0DCC-431C-AD2F-A4373A34D9AD}"/>
                </a:ext>
              </a:extLst>
            </p:cNvPr>
            <p:cNvSpPr txBox="1">
              <a:spLocks noChangeArrowheads="1"/>
            </p:cNvSpPr>
            <p:nvPr/>
          </p:nvSpPr>
          <p:spPr bwMode="auto">
            <a:xfrm>
              <a:off x="1882" y="1661"/>
              <a:ext cx="2495"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l-GR" altLang="el-GR" sz="2200" b="1">
                  <a:solidFill>
                    <a:srgbClr val="FFFF00"/>
                  </a:solidFill>
                </a:rPr>
                <a:t>Παραγωγή ατμοσφαιρικού οξυγόνου</a:t>
              </a:r>
            </a:p>
          </p:txBody>
        </p:sp>
      </p:grpSp>
      <p:grpSp>
        <p:nvGrpSpPr>
          <p:cNvPr id="5" name="Group 21">
            <a:extLst>
              <a:ext uri="{FF2B5EF4-FFF2-40B4-BE49-F238E27FC236}">
                <a16:creationId xmlns:a16="http://schemas.microsoft.com/office/drawing/2014/main" id="{E0551C81-75BB-414C-B554-31B6C3B11E80}"/>
              </a:ext>
            </a:extLst>
          </p:cNvPr>
          <p:cNvGrpSpPr>
            <a:grpSpLocks/>
          </p:cNvGrpSpPr>
          <p:nvPr/>
        </p:nvGrpSpPr>
        <p:grpSpPr bwMode="auto">
          <a:xfrm>
            <a:off x="4859338" y="3429000"/>
            <a:ext cx="3889375" cy="1873250"/>
            <a:chOff x="3061" y="2160"/>
            <a:chExt cx="2450" cy="1180"/>
          </a:xfrm>
        </p:grpSpPr>
        <p:grpSp>
          <p:nvGrpSpPr>
            <p:cNvPr id="47119" name="Group 15">
              <a:extLst>
                <a:ext uri="{FF2B5EF4-FFF2-40B4-BE49-F238E27FC236}">
                  <a16:creationId xmlns:a16="http://schemas.microsoft.com/office/drawing/2014/main" id="{5C521553-233B-48DD-BF8F-BF362B043F1F}"/>
                </a:ext>
              </a:extLst>
            </p:cNvPr>
            <p:cNvGrpSpPr>
              <a:grpSpLocks/>
            </p:cNvGrpSpPr>
            <p:nvPr/>
          </p:nvGrpSpPr>
          <p:grpSpPr bwMode="auto">
            <a:xfrm>
              <a:off x="3061" y="2387"/>
              <a:ext cx="2450" cy="953"/>
              <a:chOff x="1746" y="1298"/>
              <a:chExt cx="2994" cy="953"/>
            </a:xfrm>
          </p:grpSpPr>
          <p:sp>
            <p:nvSpPr>
              <p:cNvPr id="47121" name="Oval 16">
                <a:extLst>
                  <a:ext uri="{FF2B5EF4-FFF2-40B4-BE49-F238E27FC236}">
                    <a16:creationId xmlns:a16="http://schemas.microsoft.com/office/drawing/2014/main" id="{A799D12B-7B7D-4A03-AF1D-23CFB083A1D2}"/>
                  </a:ext>
                </a:extLst>
              </p:cNvPr>
              <p:cNvSpPr>
                <a:spLocks noChangeArrowheads="1"/>
              </p:cNvSpPr>
              <p:nvPr/>
            </p:nvSpPr>
            <p:spPr bwMode="auto">
              <a:xfrm>
                <a:off x="1746" y="1298"/>
                <a:ext cx="2994" cy="953"/>
              </a:xfrm>
              <a:prstGeom prst="ellipse">
                <a:avLst/>
              </a:prstGeom>
              <a:noFill/>
              <a:ln w="9525">
                <a:solidFill>
                  <a:schemeClr val="hlink"/>
                </a:solidFill>
                <a:round/>
                <a:headEnd/>
                <a:tailEnd/>
              </a:ln>
              <a:scene3d>
                <a:camera prst="legacyPerspectiveBottomLeft"/>
                <a:lightRig rig="legacyFlat3" dir="t"/>
              </a:scene3d>
              <a:sp3d extrusionH="887400" prstMaterial="legacyMatte">
                <a:bevelT w="13500" h="13500" prst="angle"/>
                <a:bevelB w="13500" h="13500" prst="angle"/>
                <a:extrusionClr>
                  <a:schemeClr val="hlink"/>
                </a:extrusionClr>
                <a:contourClr>
                  <a:schemeClr val="hlink"/>
                </a:contourClr>
              </a:sp3d>
              <a:extLst>
                <a:ext uri="{909E8E84-426E-40DD-AFC4-6F175D3DCCD1}">
                  <a14:hiddenFill xmlns:a14="http://schemas.microsoft.com/office/drawing/2010/main">
                    <a:solidFill>
                      <a:srgbClr val="FFFFFF"/>
                    </a:solidFill>
                  </a14:hiddenFill>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sp>
            <p:nvSpPr>
              <p:cNvPr id="47122" name="Text Box 17">
                <a:extLst>
                  <a:ext uri="{FF2B5EF4-FFF2-40B4-BE49-F238E27FC236}">
                    <a16:creationId xmlns:a16="http://schemas.microsoft.com/office/drawing/2014/main" id="{E4C00153-DF6C-4F5A-9846-A867B7C81D9F}"/>
                  </a:ext>
                </a:extLst>
              </p:cNvPr>
              <p:cNvSpPr txBox="1">
                <a:spLocks noChangeArrowheads="1"/>
              </p:cNvSpPr>
              <p:nvPr/>
            </p:nvSpPr>
            <p:spPr bwMode="auto">
              <a:xfrm>
                <a:off x="1882" y="1661"/>
                <a:ext cx="2495"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l-GR" altLang="el-GR" sz="2200" b="1">
                    <a:solidFill>
                      <a:schemeClr val="hlink"/>
                    </a:solidFill>
                  </a:rPr>
                  <a:t>Φωτοσύνθεση στη θάλασσα</a:t>
                </a:r>
              </a:p>
            </p:txBody>
          </p:sp>
        </p:grpSp>
        <p:sp>
          <p:nvSpPr>
            <p:cNvPr id="47120" name="Line 18">
              <a:extLst>
                <a:ext uri="{FF2B5EF4-FFF2-40B4-BE49-F238E27FC236}">
                  <a16:creationId xmlns:a16="http://schemas.microsoft.com/office/drawing/2014/main" id="{3BC460E5-649E-47C8-9F40-5A1A9BFEF57E}"/>
                </a:ext>
              </a:extLst>
            </p:cNvPr>
            <p:cNvSpPr>
              <a:spLocks noChangeShapeType="1"/>
            </p:cNvSpPr>
            <p:nvPr/>
          </p:nvSpPr>
          <p:spPr bwMode="auto">
            <a:xfrm flipH="1" flipV="1">
              <a:off x="3651" y="2160"/>
              <a:ext cx="499" cy="272"/>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a:lstStyle/>
            <a:p>
              <a:endParaRPr lang="el-GR"/>
            </a:p>
          </p:txBody>
        </p:sp>
      </p:grpSp>
      <p:grpSp>
        <p:nvGrpSpPr>
          <p:cNvPr id="7" name="Group 25">
            <a:extLst>
              <a:ext uri="{FF2B5EF4-FFF2-40B4-BE49-F238E27FC236}">
                <a16:creationId xmlns:a16="http://schemas.microsoft.com/office/drawing/2014/main" id="{4E082810-45E5-4F8C-9977-AA1AEC4F0DC1}"/>
              </a:ext>
            </a:extLst>
          </p:cNvPr>
          <p:cNvGrpSpPr>
            <a:grpSpLocks/>
          </p:cNvGrpSpPr>
          <p:nvPr/>
        </p:nvGrpSpPr>
        <p:grpSpPr bwMode="auto">
          <a:xfrm>
            <a:off x="323850" y="4941888"/>
            <a:ext cx="4752975" cy="1009650"/>
            <a:chOff x="295" y="3339"/>
            <a:chExt cx="2994" cy="636"/>
          </a:xfrm>
        </p:grpSpPr>
        <p:sp>
          <p:nvSpPr>
            <p:cNvPr id="47117" name="Oval 23">
              <a:extLst>
                <a:ext uri="{FF2B5EF4-FFF2-40B4-BE49-F238E27FC236}">
                  <a16:creationId xmlns:a16="http://schemas.microsoft.com/office/drawing/2014/main" id="{5B176020-0FFB-4936-91EF-A074AE841511}"/>
                </a:ext>
              </a:extLst>
            </p:cNvPr>
            <p:cNvSpPr>
              <a:spLocks noChangeArrowheads="1"/>
            </p:cNvSpPr>
            <p:nvPr/>
          </p:nvSpPr>
          <p:spPr bwMode="auto">
            <a:xfrm>
              <a:off x="295" y="3339"/>
              <a:ext cx="2994" cy="636"/>
            </a:xfrm>
            <a:prstGeom prst="ellipse">
              <a:avLst/>
            </a:prstGeom>
            <a:noFill/>
            <a:ln w="9525">
              <a:solidFill>
                <a:srgbClr val="FFFF00"/>
              </a:solidFill>
              <a:round/>
              <a:headEnd/>
              <a:tailEnd/>
            </a:ln>
            <a:scene3d>
              <a:camera prst="legacyPerspectiveBottomLeft"/>
              <a:lightRig rig="legacyFlat3" dir="t"/>
            </a:scene3d>
            <a:sp3d extrusionH="887400" prstMaterial="legacyMatte">
              <a:bevelT w="13500" h="13500" prst="angle"/>
              <a:bevelB w="13500" h="13500" prst="angle"/>
              <a:extrusionClr>
                <a:srgbClr val="FFFF00"/>
              </a:extrusionClr>
              <a:contourClr>
                <a:srgbClr val="FFFF00"/>
              </a:contourClr>
            </a:sp3d>
            <a:extLst>
              <a:ext uri="{909E8E84-426E-40DD-AFC4-6F175D3DCCD1}">
                <a14:hiddenFill xmlns:a14="http://schemas.microsoft.com/office/drawing/2010/main">
                  <a:solidFill>
                    <a:srgbClr val="FFFFFF"/>
                  </a:solidFill>
                </a14:hiddenFill>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sp>
          <p:nvSpPr>
            <p:cNvPr id="47118" name="Text Box 24">
              <a:extLst>
                <a:ext uri="{FF2B5EF4-FFF2-40B4-BE49-F238E27FC236}">
                  <a16:creationId xmlns:a16="http://schemas.microsoft.com/office/drawing/2014/main" id="{5E31BC05-9CD7-46F0-AB3F-A84BFB2CC56D}"/>
                </a:ext>
              </a:extLst>
            </p:cNvPr>
            <p:cNvSpPr txBox="1">
              <a:spLocks noChangeArrowheads="1"/>
            </p:cNvSpPr>
            <p:nvPr/>
          </p:nvSpPr>
          <p:spPr bwMode="auto">
            <a:xfrm>
              <a:off x="431" y="3612"/>
              <a:ext cx="2495"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l-GR" altLang="el-GR" sz="2200" b="1">
                  <a:solidFill>
                    <a:srgbClr val="FFFF00"/>
                  </a:solidFill>
                </a:rPr>
                <a:t>Κύκλος του νερού</a:t>
              </a:r>
            </a:p>
          </p:txBody>
        </p:sp>
      </p:grpSp>
      <p:grpSp>
        <p:nvGrpSpPr>
          <p:cNvPr id="8" name="Group 31">
            <a:extLst>
              <a:ext uri="{FF2B5EF4-FFF2-40B4-BE49-F238E27FC236}">
                <a16:creationId xmlns:a16="http://schemas.microsoft.com/office/drawing/2014/main" id="{6FEE256E-82EB-4CE5-A5DD-611417E79DBE}"/>
              </a:ext>
            </a:extLst>
          </p:cNvPr>
          <p:cNvGrpSpPr>
            <a:grpSpLocks/>
          </p:cNvGrpSpPr>
          <p:nvPr/>
        </p:nvGrpSpPr>
        <p:grpSpPr bwMode="auto">
          <a:xfrm>
            <a:off x="4391025" y="5516563"/>
            <a:ext cx="4752975" cy="1082675"/>
            <a:chOff x="2766" y="3475"/>
            <a:chExt cx="2994" cy="682"/>
          </a:xfrm>
        </p:grpSpPr>
        <p:grpSp>
          <p:nvGrpSpPr>
            <p:cNvPr id="47113" name="Group 26">
              <a:extLst>
                <a:ext uri="{FF2B5EF4-FFF2-40B4-BE49-F238E27FC236}">
                  <a16:creationId xmlns:a16="http://schemas.microsoft.com/office/drawing/2014/main" id="{48A4E386-7331-4894-A9BF-29886E1B1E9F}"/>
                </a:ext>
              </a:extLst>
            </p:cNvPr>
            <p:cNvGrpSpPr>
              <a:grpSpLocks/>
            </p:cNvGrpSpPr>
            <p:nvPr/>
          </p:nvGrpSpPr>
          <p:grpSpPr bwMode="auto">
            <a:xfrm>
              <a:off x="2766" y="3521"/>
              <a:ext cx="2994" cy="636"/>
              <a:chOff x="295" y="3339"/>
              <a:chExt cx="2994" cy="636"/>
            </a:xfrm>
          </p:grpSpPr>
          <p:sp>
            <p:nvSpPr>
              <p:cNvPr id="47115" name="Oval 27">
                <a:extLst>
                  <a:ext uri="{FF2B5EF4-FFF2-40B4-BE49-F238E27FC236}">
                    <a16:creationId xmlns:a16="http://schemas.microsoft.com/office/drawing/2014/main" id="{BFD91F60-E150-4ACA-822F-086E2DF76F3F}"/>
                  </a:ext>
                </a:extLst>
              </p:cNvPr>
              <p:cNvSpPr>
                <a:spLocks noChangeArrowheads="1"/>
              </p:cNvSpPr>
              <p:nvPr/>
            </p:nvSpPr>
            <p:spPr bwMode="auto">
              <a:xfrm>
                <a:off x="295" y="3339"/>
                <a:ext cx="2994" cy="636"/>
              </a:xfrm>
              <a:prstGeom prst="ellipse">
                <a:avLst/>
              </a:prstGeom>
              <a:noFill/>
              <a:ln w="9525">
                <a:solidFill>
                  <a:schemeClr val="hlink"/>
                </a:solidFill>
                <a:round/>
                <a:headEnd/>
                <a:tailEnd/>
              </a:ln>
              <a:scene3d>
                <a:camera prst="legacyPerspectiveBottomLeft"/>
                <a:lightRig rig="legacyFlat3" dir="t"/>
              </a:scene3d>
              <a:sp3d extrusionH="887400" prstMaterial="legacyMatte">
                <a:bevelT w="13500" h="13500" prst="angle"/>
                <a:bevelB w="13500" h="13500" prst="angle"/>
                <a:extrusionClr>
                  <a:schemeClr val="hlink"/>
                </a:extrusionClr>
                <a:contourClr>
                  <a:schemeClr val="hlink"/>
                </a:contourClr>
              </a:sp3d>
              <a:extLst>
                <a:ext uri="{909E8E84-426E-40DD-AFC4-6F175D3DCCD1}">
                  <a14:hiddenFill xmlns:a14="http://schemas.microsoft.com/office/drawing/2010/main">
                    <a:solidFill>
                      <a:srgbClr val="FFFFFF"/>
                    </a:solidFill>
                  </a14:hiddenFill>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sp>
            <p:nvSpPr>
              <p:cNvPr id="47116" name="Text Box 28">
                <a:extLst>
                  <a:ext uri="{FF2B5EF4-FFF2-40B4-BE49-F238E27FC236}">
                    <a16:creationId xmlns:a16="http://schemas.microsoft.com/office/drawing/2014/main" id="{1E96B8F1-A98D-4D6A-A448-41B8C66DA762}"/>
                  </a:ext>
                </a:extLst>
              </p:cNvPr>
              <p:cNvSpPr txBox="1">
                <a:spLocks noChangeArrowheads="1"/>
              </p:cNvSpPr>
              <p:nvPr/>
            </p:nvSpPr>
            <p:spPr bwMode="auto">
              <a:xfrm>
                <a:off x="431" y="3612"/>
                <a:ext cx="2495"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l-GR" altLang="el-GR" sz="2200" b="1">
                    <a:solidFill>
                      <a:schemeClr val="hlink"/>
                    </a:solidFill>
                  </a:rPr>
                  <a:t>Κύκλοι των στοιχείων</a:t>
                </a:r>
              </a:p>
            </p:txBody>
          </p:sp>
        </p:grpSp>
        <p:sp>
          <p:nvSpPr>
            <p:cNvPr id="47114" name="Line 29">
              <a:extLst>
                <a:ext uri="{FF2B5EF4-FFF2-40B4-BE49-F238E27FC236}">
                  <a16:creationId xmlns:a16="http://schemas.microsoft.com/office/drawing/2014/main" id="{70B6CA8F-58CA-4FFD-A60D-5DA276027818}"/>
                </a:ext>
              </a:extLst>
            </p:cNvPr>
            <p:cNvSpPr>
              <a:spLocks noChangeShapeType="1"/>
            </p:cNvSpPr>
            <p:nvPr/>
          </p:nvSpPr>
          <p:spPr bwMode="auto">
            <a:xfrm>
              <a:off x="3243" y="3475"/>
              <a:ext cx="363" cy="136"/>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a:lstStyle/>
            <a:p>
              <a:endParaRPr lang="el-G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1511"/>
                                        </p:tgtEl>
                                        <p:attrNameLst>
                                          <p:attrName>style.visibility</p:attrName>
                                        </p:attrNameLst>
                                      </p:cBhvr>
                                      <p:to>
                                        <p:strVal val="visible"/>
                                      </p:to>
                                    </p:set>
                                    <p:animEffect transition="in" filter="dissolve">
                                      <p:cBhvr>
                                        <p:cTn id="11" dur="500"/>
                                        <p:tgtEl>
                                          <p:spTgt spid="21511"/>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tgtEl>
                                          <p:spTgt spid="4"/>
                                        </p:tgtEl>
                                      </p:cBhvr>
                                    </p:animEffect>
                                  </p:childTnLst>
                                </p:cTn>
                              </p:par>
                              <p:par>
                                <p:cTn id="21" presetID="9"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par>
                                <p:cTn id="29" presetID="9"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CAEEBEB-78A7-46E0-974C-09C2530852DC}"/>
              </a:ext>
            </a:extLst>
          </p:cNvPr>
          <p:cNvGrpSpPr>
            <a:grpSpLocks/>
          </p:cNvGrpSpPr>
          <p:nvPr/>
        </p:nvGrpSpPr>
        <p:grpSpPr bwMode="auto">
          <a:xfrm>
            <a:off x="5292725" y="404813"/>
            <a:ext cx="2303463" cy="1295400"/>
            <a:chOff x="3152" y="618"/>
            <a:chExt cx="1951" cy="816"/>
          </a:xfrm>
        </p:grpSpPr>
        <p:sp>
          <p:nvSpPr>
            <p:cNvPr id="48147" name="Oval 5">
              <a:extLst>
                <a:ext uri="{FF2B5EF4-FFF2-40B4-BE49-F238E27FC236}">
                  <a16:creationId xmlns:a16="http://schemas.microsoft.com/office/drawing/2014/main" id="{B5909D0A-B4F4-4D70-9D4B-FE0D413B8FD2}"/>
                </a:ext>
              </a:extLst>
            </p:cNvPr>
            <p:cNvSpPr>
              <a:spLocks noChangeArrowheads="1"/>
            </p:cNvSpPr>
            <p:nvPr/>
          </p:nvSpPr>
          <p:spPr bwMode="auto">
            <a:xfrm>
              <a:off x="3152" y="618"/>
              <a:ext cx="1951" cy="816"/>
            </a:xfrm>
            <a:prstGeom prst="ellipse">
              <a:avLst/>
            </a:prstGeom>
            <a:noFill/>
            <a:ln w="9525">
              <a:solidFill>
                <a:srgbClr val="66FF33"/>
              </a:solidFill>
              <a:round/>
              <a:headEnd/>
              <a:tailEnd/>
            </a:ln>
            <a:scene3d>
              <a:camera prst="legacyObliqueTopRight"/>
              <a:lightRig rig="legacyFlat3" dir="b"/>
            </a:scene3d>
            <a:sp3d extrusionH="430200" prstMaterial="legacyMatte">
              <a:bevelT w="13500" h="13500" prst="angle"/>
              <a:bevelB w="13500" h="13500" prst="angle"/>
              <a:extrusionClr>
                <a:srgbClr val="66FF33"/>
              </a:extrusionClr>
              <a:contourClr>
                <a:srgbClr val="66FF33"/>
              </a:contourClr>
            </a:sp3d>
            <a:extLst>
              <a:ext uri="{909E8E84-426E-40DD-AFC4-6F175D3DCCD1}">
                <a14:hiddenFill xmlns:a14="http://schemas.microsoft.com/office/drawing/2010/main">
                  <a:solidFill>
                    <a:srgbClr val="FFFFFF"/>
                  </a:solidFill>
                </a14:hiddenFill>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sp>
          <p:nvSpPr>
            <p:cNvPr id="48148" name="Text Box 6">
              <a:extLst>
                <a:ext uri="{FF2B5EF4-FFF2-40B4-BE49-F238E27FC236}">
                  <a16:creationId xmlns:a16="http://schemas.microsoft.com/office/drawing/2014/main" id="{4E1FB0E7-6E7C-407C-A176-5A0FB8FDC5E2}"/>
                </a:ext>
              </a:extLst>
            </p:cNvPr>
            <p:cNvSpPr txBox="1">
              <a:spLocks noChangeArrowheads="1"/>
            </p:cNvSpPr>
            <p:nvPr/>
          </p:nvSpPr>
          <p:spPr bwMode="auto">
            <a:xfrm>
              <a:off x="3515" y="845"/>
              <a:ext cx="127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l-GR" altLang="el-GR" sz="2400" b="1">
                  <a:solidFill>
                    <a:srgbClr val="66FF33"/>
                  </a:solidFill>
                </a:rPr>
                <a:t>Ηθικοί</a:t>
              </a:r>
              <a:r>
                <a:rPr lang="el-GR" altLang="el-GR" sz="2400">
                  <a:solidFill>
                    <a:srgbClr val="66FF33"/>
                  </a:solidFill>
                </a:rPr>
                <a:t> </a:t>
              </a:r>
            </a:p>
          </p:txBody>
        </p:sp>
      </p:grpSp>
      <p:grpSp>
        <p:nvGrpSpPr>
          <p:cNvPr id="3" name="Group 7">
            <a:extLst>
              <a:ext uri="{FF2B5EF4-FFF2-40B4-BE49-F238E27FC236}">
                <a16:creationId xmlns:a16="http://schemas.microsoft.com/office/drawing/2014/main" id="{5E26BEB4-D60B-484F-A823-A9AC61645FCF}"/>
              </a:ext>
            </a:extLst>
          </p:cNvPr>
          <p:cNvGrpSpPr>
            <a:grpSpLocks/>
          </p:cNvGrpSpPr>
          <p:nvPr/>
        </p:nvGrpSpPr>
        <p:grpSpPr bwMode="auto">
          <a:xfrm>
            <a:off x="1258888" y="476250"/>
            <a:ext cx="3022600" cy="1295400"/>
            <a:chOff x="3152" y="618"/>
            <a:chExt cx="1951" cy="816"/>
          </a:xfrm>
        </p:grpSpPr>
        <p:sp>
          <p:nvSpPr>
            <p:cNvPr id="48145" name="Oval 8">
              <a:extLst>
                <a:ext uri="{FF2B5EF4-FFF2-40B4-BE49-F238E27FC236}">
                  <a16:creationId xmlns:a16="http://schemas.microsoft.com/office/drawing/2014/main" id="{D117ED35-4AD9-493D-A064-BBB535E53F9A}"/>
                </a:ext>
              </a:extLst>
            </p:cNvPr>
            <p:cNvSpPr>
              <a:spLocks noChangeArrowheads="1"/>
            </p:cNvSpPr>
            <p:nvPr/>
          </p:nvSpPr>
          <p:spPr bwMode="auto">
            <a:xfrm>
              <a:off x="3152" y="618"/>
              <a:ext cx="1951" cy="816"/>
            </a:xfrm>
            <a:prstGeom prst="ellipse">
              <a:avLst/>
            </a:prstGeom>
            <a:noFill/>
            <a:ln w="9525">
              <a:solidFill>
                <a:srgbClr val="66FF33"/>
              </a:solidFill>
              <a:round/>
              <a:headEnd/>
              <a:tailEnd/>
            </a:ln>
            <a:scene3d>
              <a:camera prst="legacyObliqueTopRight"/>
              <a:lightRig rig="legacyFlat3" dir="b"/>
            </a:scene3d>
            <a:sp3d extrusionH="430200" prstMaterial="legacyMatte">
              <a:bevelT w="13500" h="13500" prst="angle"/>
              <a:bevelB w="13500" h="13500" prst="angle"/>
              <a:extrusionClr>
                <a:srgbClr val="66FF33"/>
              </a:extrusionClr>
              <a:contourClr>
                <a:srgbClr val="66FF33"/>
              </a:contourClr>
            </a:sp3d>
            <a:extLst>
              <a:ext uri="{909E8E84-426E-40DD-AFC4-6F175D3DCCD1}">
                <a14:hiddenFill xmlns:a14="http://schemas.microsoft.com/office/drawing/2010/main">
                  <a:solidFill>
                    <a:srgbClr val="FFFFFF"/>
                  </a:solidFill>
                </a14:hiddenFill>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sp>
          <p:nvSpPr>
            <p:cNvPr id="48146" name="Text Box 9">
              <a:extLst>
                <a:ext uri="{FF2B5EF4-FFF2-40B4-BE49-F238E27FC236}">
                  <a16:creationId xmlns:a16="http://schemas.microsoft.com/office/drawing/2014/main" id="{D4DAAF1D-A2A3-42EF-820B-6728C33674E3}"/>
                </a:ext>
              </a:extLst>
            </p:cNvPr>
            <p:cNvSpPr txBox="1">
              <a:spLocks noChangeArrowheads="1"/>
            </p:cNvSpPr>
            <p:nvPr/>
          </p:nvSpPr>
          <p:spPr bwMode="auto">
            <a:xfrm>
              <a:off x="3515" y="845"/>
              <a:ext cx="126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l-GR" altLang="el-GR" sz="2400" b="1">
                  <a:solidFill>
                    <a:srgbClr val="66FF33"/>
                  </a:solidFill>
                </a:rPr>
                <a:t>Αισθητικοί</a:t>
              </a:r>
              <a:r>
                <a:rPr lang="el-GR" altLang="el-GR" sz="2400">
                  <a:solidFill>
                    <a:srgbClr val="66FF33"/>
                  </a:solidFill>
                </a:rPr>
                <a:t> </a:t>
              </a:r>
            </a:p>
          </p:txBody>
        </p:sp>
      </p:grpSp>
      <p:grpSp>
        <p:nvGrpSpPr>
          <p:cNvPr id="4" name="Group 18">
            <a:extLst>
              <a:ext uri="{FF2B5EF4-FFF2-40B4-BE49-F238E27FC236}">
                <a16:creationId xmlns:a16="http://schemas.microsoft.com/office/drawing/2014/main" id="{2EE19970-2E88-4959-891D-92A6AF97972A}"/>
              </a:ext>
            </a:extLst>
          </p:cNvPr>
          <p:cNvGrpSpPr>
            <a:grpSpLocks/>
          </p:cNvGrpSpPr>
          <p:nvPr/>
        </p:nvGrpSpPr>
        <p:grpSpPr bwMode="auto">
          <a:xfrm>
            <a:off x="1908175" y="2492375"/>
            <a:ext cx="2662238" cy="1152525"/>
            <a:chOff x="1202" y="1570"/>
            <a:chExt cx="1677" cy="726"/>
          </a:xfrm>
        </p:grpSpPr>
        <p:sp>
          <p:nvSpPr>
            <p:cNvPr id="48143" name="AutoShape 15">
              <a:extLst>
                <a:ext uri="{FF2B5EF4-FFF2-40B4-BE49-F238E27FC236}">
                  <a16:creationId xmlns:a16="http://schemas.microsoft.com/office/drawing/2014/main" id="{5A365D34-7DF1-4DA8-A1E8-F917121F2847}"/>
                </a:ext>
              </a:extLst>
            </p:cNvPr>
            <p:cNvSpPr>
              <a:spLocks noChangeArrowheads="1"/>
            </p:cNvSpPr>
            <p:nvPr/>
          </p:nvSpPr>
          <p:spPr bwMode="auto">
            <a:xfrm rot="10800000">
              <a:off x="1202" y="1570"/>
              <a:ext cx="1633" cy="726"/>
            </a:xfrm>
            <a:prstGeom prst="wedgeEllipseCallout">
              <a:avLst>
                <a:gd name="adj1" fmla="val -90111"/>
                <a:gd name="adj2" fmla="val 107847"/>
              </a:avLst>
            </a:prstGeom>
            <a:noFill/>
            <a:ln w="9525">
              <a:solidFill>
                <a:srgbClr val="FF0066"/>
              </a:solidFill>
              <a:miter lim="800000"/>
              <a:headEnd/>
              <a:tailEnd/>
            </a:ln>
            <a:scene3d>
              <a:camera prst="legacyObliqueTopLeft"/>
              <a:lightRig rig="legacyFlat3" dir="t"/>
            </a:scene3d>
            <a:sp3d extrusionH="430200" prstMaterial="legacyMatte">
              <a:bevelT w="13500" h="13500" prst="angle"/>
              <a:bevelB w="13500" h="13500" prst="angle"/>
              <a:extrusionClr>
                <a:srgbClr val="FF0066"/>
              </a:extrusionClr>
              <a:contourClr>
                <a:srgbClr val="FF0066"/>
              </a:contourClr>
            </a:sp3d>
            <a:extLst>
              <a:ext uri="{909E8E84-426E-40DD-AFC4-6F175D3DCCD1}">
                <a14:hiddenFill xmlns:a14="http://schemas.microsoft.com/office/drawing/2010/main">
                  <a:solidFill>
                    <a:srgbClr val="FFFFFF"/>
                  </a:solidFill>
                </a14:hiddenFill>
              </a:ext>
            </a:extLst>
          </p:spPr>
          <p:txBody>
            <a:bodyPr rot="10800000">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l-GR" altLang="el-GR" sz="1800"/>
            </a:p>
          </p:txBody>
        </p:sp>
        <p:sp>
          <p:nvSpPr>
            <p:cNvPr id="48144" name="Text Box 17">
              <a:extLst>
                <a:ext uri="{FF2B5EF4-FFF2-40B4-BE49-F238E27FC236}">
                  <a16:creationId xmlns:a16="http://schemas.microsoft.com/office/drawing/2014/main" id="{D4035000-3566-4F32-884F-AADF959D6193}"/>
                </a:ext>
              </a:extLst>
            </p:cNvPr>
            <p:cNvSpPr txBox="1">
              <a:spLocks noChangeArrowheads="1"/>
            </p:cNvSpPr>
            <p:nvPr/>
          </p:nvSpPr>
          <p:spPr bwMode="auto">
            <a:xfrm>
              <a:off x="1383" y="1752"/>
              <a:ext cx="149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2400" b="1">
                  <a:solidFill>
                    <a:srgbClr val="FF0066"/>
                  </a:solidFill>
                </a:rPr>
                <a:t>Επιστασία</a:t>
              </a:r>
            </a:p>
          </p:txBody>
        </p:sp>
      </p:grpSp>
      <p:sp>
        <p:nvSpPr>
          <p:cNvPr id="22547" name="Text Box 19">
            <a:extLst>
              <a:ext uri="{FF2B5EF4-FFF2-40B4-BE49-F238E27FC236}">
                <a16:creationId xmlns:a16="http://schemas.microsoft.com/office/drawing/2014/main" id="{048101E6-0ABA-493F-BFA7-ED5E184CE09F}"/>
              </a:ext>
            </a:extLst>
          </p:cNvPr>
          <p:cNvSpPr txBox="1">
            <a:spLocks noChangeArrowheads="1"/>
          </p:cNvSpPr>
          <p:nvPr/>
        </p:nvSpPr>
        <p:spPr bwMode="auto">
          <a:xfrm>
            <a:off x="323850" y="4724400"/>
            <a:ext cx="345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2400" b="1">
                <a:solidFill>
                  <a:srgbClr val="FF0066"/>
                </a:solidFill>
              </a:rPr>
              <a:t>Ανθρωποκεντρισμός</a:t>
            </a:r>
          </a:p>
        </p:txBody>
      </p:sp>
      <p:grpSp>
        <p:nvGrpSpPr>
          <p:cNvPr id="5" name="Group 22">
            <a:extLst>
              <a:ext uri="{FF2B5EF4-FFF2-40B4-BE49-F238E27FC236}">
                <a16:creationId xmlns:a16="http://schemas.microsoft.com/office/drawing/2014/main" id="{F16DE714-3493-4299-8509-00A6826DB937}"/>
              </a:ext>
            </a:extLst>
          </p:cNvPr>
          <p:cNvGrpSpPr>
            <a:grpSpLocks/>
          </p:cNvGrpSpPr>
          <p:nvPr/>
        </p:nvGrpSpPr>
        <p:grpSpPr bwMode="auto">
          <a:xfrm>
            <a:off x="827088" y="3789363"/>
            <a:ext cx="2879725" cy="719137"/>
            <a:chOff x="612" y="2251"/>
            <a:chExt cx="1814" cy="453"/>
          </a:xfrm>
        </p:grpSpPr>
        <p:sp>
          <p:nvSpPr>
            <p:cNvPr id="48141" name="Oval 20">
              <a:extLst>
                <a:ext uri="{FF2B5EF4-FFF2-40B4-BE49-F238E27FC236}">
                  <a16:creationId xmlns:a16="http://schemas.microsoft.com/office/drawing/2014/main" id="{0B808E7A-3165-4840-9A5A-F82B82F066FB}"/>
                </a:ext>
              </a:extLst>
            </p:cNvPr>
            <p:cNvSpPr>
              <a:spLocks noChangeArrowheads="1"/>
            </p:cNvSpPr>
            <p:nvPr/>
          </p:nvSpPr>
          <p:spPr bwMode="auto">
            <a:xfrm>
              <a:off x="612" y="2251"/>
              <a:ext cx="1814" cy="453"/>
            </a:xfrm>
            <a:prstGeom prst="ellipse">
              <a:avLst/>
            </a:prstGeom>
            <a:noFill/>
            <a:ln w="9525">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sp>
          <p:nvSpPr>
            <p:cNvPr id="48142" name="Text Box 21">
              <a:extLst>
                <a:ext uri="{FF2B5EF4-FFF2-40B4-BE49-F238E27FC236}">
                  <a16:creationId xmlns:a16="http://schemas.microsoft.com/office/drawing/2014/main" id="{878BC1CA-58F0-40DC-9565-45564EECE812}"/>
                </a:ext>
              </a:extLst>
            </p:cNvPr>
            <p:cNvSpPr txBox="1">
              <a:spLocks noChangeArrowheads="1"/>
            </p:cNvSpPr>
            <p:nvPr/>
          </p:nvSpPr>
          <p:spPr bwMode="auto">
            <a:xfrm>
              <a:off x="930" y="2387"/>
              <a:ext cx="110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1800" b="1">
                  <a:solidFill>
                    <a:srgbClr val="FF0066"/>
                  </a:solidFill>
                </a:rPr>
                <a:t>Χριστιανισμός</a:t>
              </a:r>
            </a:p>
          </p:txBody>
        </p:sp>
      </p:grpSp>
      <p:grpSp>
        <p:nvGrpSpPr>
          <p:cNvPr id="6" name="Group 26">
            <a:extLst>
              <a:ext uri="{FF2B5EF4-FFF2-40B4-BE49-F238E27FC236}">
                <a16:creationId xmlns:a16="http://schemas.microsoft.com/office/drawing/2014/main" id="{6EDD3F8C-0849-440A-BCC3-681507493AB6}"/>
              </a:ext>
            </a:extLst>
          </p:cNvPr>
          <p:cNvGrpSpPr>
            <a:grpSpLocks/>
          </p:cNvGrpSpPr>
          <p:nvPr/>
        </p:nvGrpSpPr>
        <p:grpSpPr bwMode="auto">
          <a:xfrm>
            <a:off x="6156325" y="2924175"/>
            <a:ext cx="2592388" cy="1152525"/>
            <a:chOff x="3107" y="1888"/>
            <a:chExt cx="1633" cy="726"/>
          </a:xfrm>
        </p:grpSpPr>
        <p:sp>
          <p:nvSpPr>
            <p:cNvPr id="48139" name="AutoShape 24">
              <a:extLst>
                <a:ext uri="{FF2B5EF4-FFF2-40B4-BE49-F238E27FC236}">
                  <a16:creationId xmlns:a16="http://schemas.microsoft.com/office/drawing/2014/main" id="{5D10568C-EFCB-4FC9-BA5A-46C0F80B0B44}"/>
                </a:ext>
              </a:extLst>
            </p:cNvPr>
            <p:cNvSpPr>
              <a:spLocks noChangeArrowheads="1"/>
            </p:cNvSpPr>
            <p:nvPr/>
          </p:nvSpPr>
          <p:spPr bwMode="auto">
            <a:xfrm rot="10800000">
              <a:off x="3107" y="1888"/>
              <a:ext cx="1633" cy="726"/>
            </a:xfrm>
            <a:prstGeom prst="wedgeEllipseCallout">
              <a:avLst>
                <a:gd name="adj1" fmla="val 458"/>
                <a:gd name="adj2" fmla="val 134296"/>
              </a:avLst>
            </a:prstGeom>
            <a:noFill/>
            <a:ln w="9525">
              <a:solidFill>
                <a:srgbClr val="FF0066"/>
              </a:solidFill>
              <a:miter lim="800000"/>
              <a:headEnd/>
              <a:tailEnd/>
            </a:ln>
            <a:scene3d>
              <a:camera prst="legacyObliqueTopLeft"/>
              <a:lightRig rig="legacyFlat3" dir="t"/>
            </a:scene3d>
            <a:sp3d extrusionH="430200" prstMaterial="legacyMatte">
              <a:bevelT w="13500" h="13500" prst="angle"/>
              <a:bevelB w="13500" h="13500" prst="angle"/>
              <a:extrusionClr>
                <a:srgbClr val="FF0066"/>
              </a:extrusionClr>
              <a:contourClr>
                <a:srgbClr val="FF0066"/>
              </a:contourClr>
            </a:sp3d>
            <a:extLst>
              <a:ext uri="{909E8E84-426E-40DD-AFC4-6F175D3DCCD1}">
                <a14:hiddenFill xmlns:a14="http://schemas.microsoft.com/office/drawing/2010/main">
                  <a:solidFill>
                    <a:srgbClr val="FFFFFF"/>
                  </a:solidFill>
                </a14:hiddenFill>
              </a:ext>
            </a:extLst>
          </p:spPr>
          <p:txBody>
            <a:bodyPr rot="10800000">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l-GR" altLang="el-GR" sz="1800"/>
            </a:p>
          </p:txBody>
        </p:sp>
        <p:sp>
          <p:nvSpPr>
            <p:cNvPr id="48140" name="Text Box 25">
              <a:extLst>
                <a:ext uri="{FF2B5EF4-FFF2-40B4-BE49-F238E27FC236}">
                  <a16:creationId xmlns:a16="http://schemas.microsoft.com/office/drawing/2014/main" id="{C29FA6D6-2405-4E00-B6AE-688472A1CF02}"/>
                </a:ext>
              </a:extLst>
            </p:cNvPr>
            <p:cNvSpPr txBox="1">
              <a:spLocks noChangeArrowheads="1"/>
            </p:cNvSpPr>
            <p:nvPr/>
          </p:nvSpPr>
          <p:spPr bwMode="auto">
            <a:xfrm>
              <a:off x="3198" y="2069"/>
              <a:ext cx="149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2400" b="1">
                  <a:solidFill>
                    <a:srgbClr val="FF0066"/>
                  </a:solidFill>
                </a:rPr>
                <a:t>Ηθική της γης</a:t>
              </a:r>
            </a:p>
          </p:txBody>
        </p:sp>
      </p:grpSp>
      <p:grpSp>
        <p:nvGrpSpPr>
          <p:cNvPr id="7" name="Group 30">
            <a:extLst>
              <a:ext uri="{FF2B5EF4-FFF2-40B4-BE49-F238E27FC236}">
                <a16:creationId xmlns:a16="http://schemas.microsoft.com/office/drawing/2014/main" id="{2925EAB6-96BE-44D5-8F54-D950A5C159DC}"/>
              </a:ext>
            </a:extLst>
          </p:cNvPr>
          <p:cNvGrpSpPr>
            <a:grpSpLocks/>
          </p:cNvGrpSpPr>
          <p:nvPr/>
        </p:nvGrpSpPr>
        <p:grpSpPr bwMode="auto">
          <a:xfrm>
            <a:off x="3563938" y="5157788"/>
            <a:ext cx="3311525" cy="1152525"/>
            <a:chOff x="2245" y="3249"/>
            <a:chExt cx="2086" cy="726"/>
          </a:xfrm>
        </p:grpSpPr>
        <p:sp>
          <p:nvSpPr>
            <p:cNvPr id="48137" name="AutoShape 28">
              <a:extLst>
                <a:ext uri="{FF2B5EF4-FFF2-40B4-BE49-F238E27FC236}">
                  <a16:creationId xmlns:a16="http://schemas.microsoft.com/office/drawing/2014/main" id="{F5D69822-DFDC-47F8-8EDE-80D86267F799}"/>
                </a:ext>
              </a:extLst>
            </p:cNvPr>
            <p:cNvSpPr>
              <a:spLocks noChangeArrowheads="1"/>
            </p:cNvSpPr>
            <p:nvPr/>
          </p:nvSpPr>
          <p:spPr bwMode="auto">
            <a:xfrm rot="10800000">
              <a:off x="2245" y="3249"/>
              <a:ext cx="2086" cy="726"/>
            </a:xfrm>
            <a:prstGeom prst="wedgeEllipseCallout">
              <a:avLst>
                <a:gd name="adj1" fmla="val -10644"/>
                <a:gd name="adj2" fmla="val 211704"/>
              </a:avLst>
            </a:prstGeom>
            <a:noFill/>
            <a:ln w="9525">
              <a:solidFill>
                <a:srgbClr val="FF0066"/>
              </a:solidFill>
              <a:miter lim="800000"/>
              <a:headEnd/>
              <a:tailEnd/>
            </a:ln>
            <a:scene3d>
              <a:camera prst="legacyObliqueTopLeft"/>
              <a:lightRig rig="legacyFlat3" dir="t"/>
            </a:scene3d>
            <a:sp3d extrusionH="430200" prstMaterial="legacyMatte">
              <a:bevelT w="13500" h="13500" prst="angle"/>
              <a:bevelB w="13500" h="13500" prst="angle"/>
              <a:extrusionClr>
                <a:srgbClr val="FF0066"/>
              </a:extrusionClr>
              <a:contourClr>
                <a:srgbClr val="FF0066"/>
              </a:contourClr>
            </a:sp3d>
            <a:extLst>
              <a:ext uri="{909E8E84-426E-40DD-AFC4-6F175D3DCCD1}">
                <a14:hiddenFill xmlns:a14="http://schemas.microsoft.com/office/drawing/2010/main">
                  <a:solidFill>
                    <a:srgbClr val="FFFFFF"/>
                  </a:solidFill>
                </a14:hiddenFill>
              </a:ext>
            </a:extLst>
          </p:spPr>
          <p:txBody>
            <a:bodyPr rot="10800000">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l-GR" altLang="el-GR" sz="1800"/>
            </a:p>
          </p:txBody>
        </p:sp>
        <p:sp>
          <p:nvSpPr>
            <p:cNvPr id="48138" name="Text Box 29">
              <a:extLst>
                <a:ext uri="{FF2B5EF4-FFF2-40B4-BE49-F238E27FC236}">
                  <a16:creationId xmlns:a16="http://schemas.microsoft.com/office/drawing/2014/main" id="{BDF14EDF-7522-4C7A-8799-D2EE07B65003}"/>
                </a:ext>
              </a:extLst>
            </p:cNvPr>
            <p:cNvSpPr txBox="1">
              <a:spLocks noChangeArrowheads="1"/>
            </p:cNvSpPr>
            <p:nvPr/>
          </p:nvSpPr>
          <p:spPr bwMode="auto">
            <a:xfrm>
              <a:off x="2381" y="3430"/>
              <a:ext cx="191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2400" b="1">
                  <a:solidFill>
                    <a:srgbClr val="FF0066"/>
                  </a:solidFill>
                </a:rPr>
                <a:t>Βαθιά Οικολογία</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par>
                          <p:cTn id="15" fill="hold" nodeType="afterGroup">
                            <p:stCondLst>
                              <p:cond delay="1000"/>
                            </p:stCondLst>
                            <p:childTnLst>
                              <p:par>
                                <p:cTn id="16" presetID="55" presetClass="entr" presetSubtype="0" fill="hold" grpId="0" nodeType="afterEffect">
                                  <p:stCondLst>
                                    <p:cond delay="0"/>
                                  </p:stCondLst>
                                  <p:childTnLst>
                                    <p:set>
                                      <p:cBhvr>
                                        <p:cTn id="17" dur="1" fill="hold">
                                          <p:stCondLst>
                                            <p:cond delay="0"/>
                                          </p:stCondLst>
                                        </p:cTn>
                                        <p:tgtEl>
                                          <p:spTgt spid="22547"/>
                                        </p:tgtEl>
                                        <p:attrNameLst>
                                          <p:attrName>style.visibility</p:attrName>
                                        </p:attrNameLst>
                                      </p:cBhvr>
                                      <p:to>
                                        <p:strVal val="visible"/>
                                      </p:to>
                                    </p:set>
                                    <p:anim calcmode="lin" valueType="num">
                                      <p:cBhvr>
                                        <p:cTn id="18" dur="1000" fill="hold"/>
                                        <p:tgtEl>
                                          <p:spTgt spid="22547"/>
                                        </p:tgtEl>
                                        <p:attrNameLst>
                                          <p:attrName>ppt_w</p:attrName>
                                        </p:attrNameLst>
                                      </p:cBhvr>
                                      <p:tavLst>
                                        <p:tav tm="0">
                                          <p:val>
                                            <p:strVal val="#ppt_w*0.70"/>
                                          </p:val>
                                        </p:tav>
                                        <p:tav tm="100000">
                                          <p:val>
                                            <p:strVal val="#ppt_w"/>
                                          </p:val>
                                        </p:tav>
                                      </p:tavLst>
                                    </p:anim>
                                    <p:anim calcmode="lin" valueType="num">
                                      <p:cBhvr>
                                        <p:cTn id="19" dur="1000" fill="hold"/>
                                        <p:tgtEl>
                                          <p:spTgt spid="22547"/>
                                        </p:tgtEl>
                                        <p:attrNameLst>
                                          <p:attrName>ppt_h</p:attrName>
                                        </p:attrNameLst>
                                      </p:cBhvr>
                                      <p:tavLst>
                                        <p:tav tm="0">
                                          <p:val>
                                            <p:strVal val="#ppt_h"/>
                                          </p:val>
                                        </p:tav>
                                        <p:tav tm="100000">
                                          <p:val>
                                            <p:strVal val="#ppt_h"/>
                                          </p:val>
                                        </p:tav>
                                      </p:tavLst>
                                    </p:anim>
                                    <p:animEffect transition="in" filter="fade">
                                      <p:cBhvr>
                                        <p:cTn id="20" dur="1000"/>
                                        <p:tgtEl>
                                          <p:spTgt spid="22547"/>
                                        </p:tgtEl>
                                      </p:cBhvr>
                                    </p:animEffect>
                                  </p:childTnLst>
                                </p:cTn>
                              </p:par>
                            </p:childTnLst>
                          </p:cTn>
                        </p:par>
                        <p:par>
                          <p:cTn id="21" fill="hold" nodeType="afterGroup">
                            <p:stCondLst>
                              <p:cond delay="2000"/>
                            </p:stCondLst>
                            <p:childTnLst>
                              <p:par>
                                <p:cTn id="22" presetID="55"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strVal val="#ppt_w*0.70"/>
                                          </p:val>
                                        </p:tav>
                                        <p:tav tm="100000">
                                          <p:val>
                                            <p:strVal val="#ppt_w"/>
                                          </p:val>
                                        </p:tav>
                                      </p:tavLst>
                                    </p:anim>
                                    <p:anim calcmode="lin" valueType="num">
                                      <p:cBhvr>
                                        <p:cTn id="25" dur="1000" fill="hold"/>
                                        <p:tgtEl>
                                          <p:spTgt spid="4"/>
                                        </p:tgtEl>
                                        <p:attrNameLst>
                                          <p:attrName>ppt_h</p:attrName>
                                        </p:attrNameLst>
                                      </p:cBhvr>
                                      <p:tavLst>
                                        <p:tav tm="0">
                                          <p:val>
                                            <p:strVal val="#ppt_h"/>
                                          </p:val>
                                        </p:tav>
                                        <p:tav tm="100000">
                                          <p:val>
                                            <p:strVal val="#ppt_h"/>
                                          </p:val>
                                        </p:tav>
                                      </p:tavLst>
                                    </p:anim>
                                    <p:animEffect transition="in" filter="fade">
                                      <p:cBhvr>
                                        <p:cTn id="26" dur="10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strVal val="#ppt_w*0.70"/>
                                          </p:val>
                                        </p:tav>
                                        <p:tav tm="100000">
                                          <p:val>
                                            <p:strVal val="#ppt_w"/>
                                          </p:val>
                                        </p:tav>
                                      </p:tavLst>
                                    </p:anim>
                                    <p:anim calcmode="lin" valueType="num">
                                      <p:cBhvr>
                                        <p:cTn id="32" dur="1000" fill="hold"/>
                                        <p:tgtEl>
                                          <p:spTgt spid="6"/>
                                        </p:tgtEl>
                                        <p:attrNameLst>
                                          <p:attrName>ppt_h</p:attrName>
                                        </p:attrNameLst>
                                      </p:cBhvr>
                                      <p:tavLst>
                                        <p:tav tm="0">
                                          <p:val>
                                            <p:strVal val="#ppt_h"/>
                                          </p:val>
                                        </p:tav>
                                        <p:tav tm="100000">
                                          <p:val>
                                            <p:strVal val="#ppt_h"/>
                                          </p:val>
                                        </p:tav>
                                      </p:tavLst>
                                    </p:anim>
                                    <p:animEffect transition="in" filter="fade">
                                      <p:cBhvr>
                                        <p:cTn id="33" dur="1000"/>
                                        <p:tgtEl>
                                          <p:spTgt spid="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5"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1000" fill="hold"/>
                                        <p:tgtEl>
                                          <p:spTgt spid="7"/>
                                        </p:tgtEl>
                                        <p:attrNameLst>
                                          <p:attrName>ppt_w</p:attrName>
                                        </p:attrNameLst>
                                      </p:cBhvr>
                                      <p:tavLst>
                                        <p:tav tm="0">
                                          <p:val>
                                            <p:strVal val="#ppt_w*0.70"/>
                                          </p:val>
                                        </p:tav>
                                        <p:tav tm="100000">
                                          <p:val>
                                            <p:strVal val="#ppt_w"/>
                                          </p:val>
                                        </p:tav>
                                      </p:tavLst>
                                    </p:anim>
                                    <p:anim calcmode="lin" valueType="num">
                                      <p:cBhvr>
                                        <p:cTn id="39" dur="1000" fill="hold"/>
                                        <p:tgtEl>
                                          <p:spTgt spid="7"/>
                                        </p:tgtEl>
                                        <p:attrNameLst>
                                          <p:attrName>ppt_h</p:attrName>
                                        </p:attrNameLst>
                                      </p:cBhvr>
                                      <p:tavLst>
                                        <p:tav tm="0">
                                          <p:val>
                                            <p:strVal val="#ppt_h"/>
                                          </p:val>
                                        </p:tav>
                                        <p:tav tm="100000">
                                          <p:val>
                                            <p:strVal val="#ppt_h"/>
                                          </p:val>
                                        </p:tav>
                                      </p:tavLst>
                                    </p:anim>
                                    <p:animEffect transition="in" filter="fade">
                                      <p:cBhvr>
                                        <p:cTn id="40" dur="1000"/>
                                        <p:tgtEl>
                                          <p:spTgt spid="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dissolv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ÎÏÎ¿ÏÎ­Î»ÎµÏÎ¼Î± ÎµÎ¹ÎºÏÎ½Î±Ï Î³Î¹Î± Convention for biodiversity">
            <a:extLst>
              <a:ext uri="{FF2B5EF4-FFF2-40B4-BE49-F238E27FC236}">
                <a16:creationId xmlns:a16="http://schemas.microsoft.com/office/drawing/2014/main" id="{899ABCB6-D7B3-4021-926E-C03232AB98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5" y="884238"/>
            <a:ext cx="5302250" cy="506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013198C-EFD3-4B78-BE2F-2C05E65E5625}"/>
              </a:ext>
            </a:extLst>
          </p:cNvPr>
          <p:cNvSpPr txBox="1"/>
          <p:nvPr/>
        </p:nvSpPr>
        <p:spPr>
          <a:xfrm>
            <a:off x="7380288" y="3789363"/>
            <a:ext cx="1655762" cy="922337"/>
          </a:xfrm>
          <a:prstGeom prst="rect">
            <a:avLst/>
          </a:prstGeom>
          <a:noFill/>
        </p:spPr>
        <p:txBody>
          <a:bodyPr>
            <a:spAutoFit/>
          </a:bodyPr>
          <a:lstStyle/>
          <a:p>
            <a:pPr>
              <a:defRPr/>
            </a:pPr>
            <a:r>
              <a:rPr lang="en-US" b="1" dirty="0">
                <a:solidFill>
                  <a:srgbClr val="99CC00"/>
                </a:solidFill>
                <a:effectLst>
                  <a:outerShdw blurRad="38100" dist="38100" dir="2700000" algn="tl">
                    <a:srgbClr val="000000">
                      <a:alpha val="43137"/>
                    </a:srgbClr>
                  </a:outerShdw>
                </a:effectLst>
              </a:rPr>
              <a:t>Convention on Biological Diversity</a:t>
            </a:r>
            <a:endParaRPr lang="el-GR" b="1" dirty="0">
              <a:solidFill>
                <a:srgbClr val="99CC00"/>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259A15A5-1E2F-47BC-9A18-51CC3B9C61BA}"/>
              </a:ext>
            </a:extLst>
          </p:cNvPr>
          <p:cNvSpPr txBox="1"/>
          <p:nvPr/>
        </p:nvSpPr>
        <p:spPr>
          <a:xfrm>
            <a:off x="2747963" y="5973763"/>
            <a:ext cx="3673475" cy="923925"/>
          </a:xfrm>
          <a:prstGeom prst="rect">
            <a:avLst/>
          </a:prstGeom>
          <a:noFill/>
        </p:spPr>
        <p:txBody>
          <a:bodyPr>
            <a:spAutoFit/>
          </a:bodyPr>
          <a:lstStyle/>
          <a:p>
            <a:pPr algn="ctr">
              <a:defRPr/>
            </a:pPr>
            <a:r>
              <a:rPr lang="en-US" b="1" dirty="0">
                <a:effectLst>
                  <a:outerShdw blurRad="38100" dist="38100" dir="2700000" algn="tl">
                    <a:srgbClr val="000000">
                      <a:alpha val="43137"/>
                    </a:srgbClr>
                  </a:outerShdw>
                </a:effectLst>
                <a:latin typeface="Arial Nova" panose="020B0504020202020204" pitchFamily="34" charset="0"/>
              </a:rPr>
              <a:t>Convention on International Trade in Endangered Species of Wild Fauna and Flora </a:t>
            </a:r>
            <a:endParaRPr lang="el-GR" b="1" dirty="0">
              <a:effectLst>
                <a:outerShdw blurRad="38100" dist="38100" dir="2700000" algn="tl">
                  <a:srgbClr val="000000">
                    <a:alpha val="43137"/>
                  </a:srgbClr>
                </a:outerShdw>
              </a:effectLst>
              <a:latin typeface="Arial Nova" panose="020B0504020202020204" pitchFamily="34" charset="0"/>
            </a:endParaRPr>
          </a:p>
        </p:txBody>
      </p:sp>
      <p:sp>
        <p:nvSpPr>
          <p:cNvPr id="4" name="TextBox 3">
            <a:extLst>
              <a:ext uri="{FF2B5EF4-FFF2-40B4-BE49-F238E27FC236}">
                <a16:creationId xmlns:a16="http://schemas.microsoft.com/office/drawing/2014/main" id="{BDB9FAE2-ECED-4A32-95D2-80AABC5416AB}"/>
              </a:ext>
            </a:extLst>
          </p:cNvPr>
          <p:cNvSpPr txBox="1"/>
          <p:nvPr/>
        </p:nvSpPr>
        <p:spPr>
          <a:xfrm>
            <a:off x="107950" y="3068638"/>
            <a:ext cx="1681163" cy="1200150"/>
          </a:xfrm>
          <a:prstGeom prst="rect">
            <a:avLst/>
          </a:prstGeom>
          <a:noFill/>
        </p:spPr>
        <p:txBody>
          <a:bodyPr>
            <a:spAutoFit/>
          </a:bodyPr>
          <a:lstStyle/>
          <a:p>
            <a:pPr>
              <a:defRPr/>
            </a:pPr>
            <a:r>
              <a:rPr lang="en-US" b="1" dirty="0">
                <a:solidFill>
                  <a:schemeClr val="accent6">
                    <a:lumMod val="75000"/>
                  </a:schemeClr>
                </a:solidFill>
                <a:effectLst>
                  <a:outerShdw blurRad="38100" dist="38100" dir="2700000" algn="tl">
                    <a:srgbClr val="000000">
                      <a:alpha val="43137"/>
                    </a:srgbClr>
                  </a:outerShdw>
                </a:effectLst>
                <a:latin typeface="Arial Nova" panose="020B0504020202020204" pitchFamily="34" charset="0"/>
              </a:rPr>
              <a:t>Convention on Migratory Species of Wild Animals</a:t>
            </a:r>
            <a:endParaRPr lang="el-GR" b="1" dirty="0">
              <a:solidFill>
                <a:schemeClr val="accent6">
                  <a:lumMod val="75000"/>
                </a:schemeClr>
              </a:solidFill>
              <a:effectLst>
                <a:outerShdw blurRad="38100" dist="38100" dir="2700000" algn="tl">
                  <a:srgbClr val="000000">
                    <a:alpha val="43137"/>
                  </a:srgbClr>
                </a:outerShdw>
              </a:effectLst>
              <a:latin typeface="Arial Nova" panose="020B0504020202020204" pitchFamily="34" charset="0"/>
            </a:endParaRPr>
          </a:p>
        </p:txBody>
      </p:sp>
      <p:sp>
        <p:nvSpPr>
          <p:cNvPr id="5" name="TextBox 4">
            <a:extLst>
              <a:ext uri="{FF2B5EF4-FFF2-40B4-BE49-F238E27FC236}">
                <a16:creationId xmlns:a16="http://schemas.microsoft.com/office/drawing/2014/main" id="{BB4E2F41-301E-4638-9BB5-F56E1FCA6B25}"/>
              </a:ext>
            </a:extLst>
          </p:cNvPr>
          <p:cNvSpPr txBox="1"/>
          <p:nvPr/>
        </p:nvSpPr>
        <p:spPr>
          <a:xfrm>
            <a:off x="1268413" y="858838"/>
            <a:ext cx="1512887" cy="646112"/>
          </a:xfrm>
          <a:prstGeom prst="rect">
            <a:avLst/>
          </a:prstGeom>
          <a:noFill/>
        </p:spPr>
        <p:txBody>
          <a:bodyPr>
            <a:spAutoFit/>
          </a:bodyPr>
          <a:lstStyle/>
          <a:p>
            <a:pPr>
              <a:defRPr/>
            </a:pPr>
            <a:r>
              <a:rPr lang="en-US" b="1" dirty="0">
                <a:solidFill>
                  <a:schemeClr val="accent1">
                    <a:lumMod val="50000"/>
                  </a:schemeClr>
                </a:solidFill>
                <a:effectLst>
                  <a:outerShdw blurRad="38100" dist="38100" dir="2700000" algn="tl">
                    <a:srgbClr val="000000">
                      <a:alpha val="43137"/>
                    </a:srgbClr>
                  </a:outerShdw>
                </a:effectLst>
                <a:latin typeface="Arial Nova" panose="020B0504020202020204" pitchFamily="34" charset="0"/>
              </a:rPr>
              <a:t>Convention on Wetlands</a:t>
            </a:r>
            <a:endParaRPr lang="el-GR" b="1" dirty="0">
              <a:solidFill>
                <a:schemeClr val="accent1">
                  <a:lumMod val="50000"/>
                </a:schemeClr>
              </a:solidFill>
              <a:effectLst>
                <a:outerShdw blurRad="38100" dist="38100" dir="2700000" algn="tl">
                  <a:srgbClr val="000000">
                    <a:alpha val="43137"/>
                  </a:srgbClr>
                </a:outerShdw>
              </a:effectLst>
              <a:latin typeface="Arial Nova" panose="020B0504020202020204" pitchFamily="34" charset="0"/>
            </a:endParaRPr>
          </a:p>
        </p:txBody>
      </p:sp>
      <p:sp>
        <p:nvSpPr>
          <p:cNvPr id="6" name="TextBox 5">
            <a:extLst>
              <a:ext uri="{FF2B5EF4-FFF2-40B4-BE49-F238E27FC236}">
                <a16:creationId xmlns:a16="http://schemas.microsoft.com/office/drawing/2014/main" id="{B3D1B366-9CA5-4459-810C-3A60A296666A}"/>
              </a:ext>
            </a:extLst>
          </p:cNvPr>
          <p:cNvSpPr txBox="1"/>
          <p:nvPr/>
        </p:nvSpPr>
        <p:spPr>
          <a:xfrm>
            <a:off x="6804025" y="1182688"/>
            <a:ext cx="1512888" cy="922337"/>
          </a:xfrm>
          <a:prstGeom prst="rect">
            <a:avLst/>
          </a:prstGeom>
          <a:noFill/>
        </p:spPr>
        <p:txBody>
          <a:bodyPr>
            <a:spAutoFit/>
          </a:bodyPr>
          <a:lstStyle/>
          <a:p>
            <a:pPr>
              <a:defRPr/>
            </a:pPr>
            <a:r>
              <a:rPr lang="en-US" b="1" dirty="0">
                <a:solidFill>
                  <a:srgbClr val="800000"/>
                </a:solidFill>
                <a:effectLst>
                  <a:outerShdw blurRad="38100" dist="38100" dir="2700000" algn="tl">
                    <a:srgbClr val="000000">
                      <a:alpha val="43137"/>
                    </a:srgbClr>
                  </a:outerShdw>
                </a:effectLst>
                <a:latin typeface="Arial Nova" panose="020B0504020202020204" pitchFamily="34" charset="0"/>
              </a:rPr>
              <a:t>World </a:t>
            </a:r>
            <a:r>
              <a:rPr lang="en-US" b="1">
                <a:solidFill>
                  <a:srgbClr val="800000"/>
                </a:solidFill>
                <a:effectLst>
                  <a:outerShdw blurRad="38100" dist="38100" dir="2700000" algn="tl">
                    <a:srgbClr val="000000">
                      <a:alpha val="43137"/>
                    </a:srgbClr>
                  </a:outerShdw>
                </a:effectLst>
                <a:latin typeface="Arial Nova" panose="020B0504020202020204" pitchFamily="34" charset="0"/>
              </a:rPr>
              <a:t>Heritage Convention</a:t>
            </a:r>
            <a:endParaRPr lang="el-GR" b="1" dirty="0">
              <a:solidFill>
                <a:srgbClr val="800000"/>
              </a:solidFill>
              <a:effectLst>
                <a:outerShdw blurRad="38100" dist="38100" dir="2700000" algn="tl">
                  <a:srgbClr val="000000">
                    <a:alpha val="43137"/>
                  </a:srgbClr>
                </a:outerShdw>
              </a:effectLst>
              <a:latin typeface="Arial Nova" panose="020B05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ÎÏÎ¿ÏÎ­Î»ÎµÏÎ¼Î± ÎµÎ¹ÎºÏÎ½Î±Ï Î³Î¹Î± Convention for biodiversity">
            <a:extLst>
              <a:ext uri="{FF2B5EF4-FFF2-40B4-BE49-F238E27FC236}">
                <a16:creationId xmlns:a16="http://schemas.microsoft.com/office/drawing/2014/main" id="{E4C7EDFA-1892-4E81-8627-4AE1655C4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692150"/>
            <a:ext cx="9117012"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τρογγυλεμένο ορθογώνιο 1">
            <a:extLst>
              <a:ext uri="{FF2B5EF4-FFF2-40B4-BE49-F238E27FC236}">
                <a16:creationId xmlns:a16="http://schemas.microsoft.com/office/drawing/2014/main" id="{293B40AF-92C3-4335-87F9-25E8FDFF667F}"/>
              </a:ext>
            </a:extLst>
          </p:cNvPr>
          <p:cNvSpPr/>
          <p:nvPr/>
        </p:nvSpPr>
        <p:spPr>
          <a:xfrm>
            <a:off x="539552" y="404664"/>
            <a:ext cx="3528392" cy="1296144"/>
          </a:xfrm>
          <a:prstGeom prst="roundRect">
            <a:avLst/>
          </a:prstGeom>
          <a:solidFill>
            <a:srgbClr val="0099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2000" b="1" dirty="0"/>
              <a:t>Οι πολλαπλές οπτικές στη διδασκαλία της Βιοποικιλότητας</a:t>
            </a:r>
          </a:p>
        </p:txBody>
      </p:sp>
      <p:sp>
        <p:nvSpPr>
          <p:cNvPr id="51205" name="TextBox 2">
            <a:extLst>
              <a:ext uri="{FF2B5EF4-FFF2-40B4-BE49-F238E27FC236}">
                <a16:creationId xmlns:a16="http://schemas.microsoft.com/office/drawing/2014/main" id="{BFB2D0F3-8C55-492C-B782-BA868942BA6A}"/>
              </a:ext>
            </a:extLst>
          </p:cNvPr>
          <p:cNvSpPr txBox="1">
            <a:spLocks noChangeArrowheads="1"/>
          </p:cNvSpPr>
          <p:nvPr/>
        </p:nvSpPr>
        <p:spPr bwMode="auto">
          <a:xfrm>
            <a:off x="7561263" y="6524625"/>
            <a:ext cx="21955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l-GR" sz="1600"/>
              <a:t>UNESCO 2014</a:t>
            </a:r>
            <a:endParaRPr lang="el-GR" altLang="el-GR" sz="1600"/>
          </a:p>
        </p:txBody>
      </p:sp>
      <p:sp>
        <p:nvSpPr>
          <p:cNvPr id="4" name="Έλλειψη 3">
            <a:extLst>
              <a:ext uri="{FF2B5EF4-FFF2-40B4-BE49-F238E27FC236}">
                <a16:creationId xmlns:a16="http://schemas.microsoft.com/office/drawing/2014/main" id="{90384BC0-054B-481D-8D17-AF6AF7CD8AD3}"/>
              </a:ext>
            </a:extLst>
          </p:cNvPr>
          <p:cNvSpPr/>
          <p:nvPr/>
        </p:nvSpPr>
        <p:spPr>
          <a:xfrm>
            <a:off x="3059113" y="2549525"/>
            <a:ext cx="2520950" cy="1152525"/>
          </a:xfrm>
          <a:prstGeom prst="ellipse">
            <a:avLst/>
          </a:prstGeom>
          <a:noFill/>
          <a:ln w="762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b="1" dirty="0">
                <a:solidFill>
                  <a:srgbClr val="FF3300"/>
                </a:solidFill>
              </a:rPr>
              <a:t>Ιστορία</a:t>
            </a:r>
          </a:p>
        </p:txBody>
      </p:sp>
      <p:sp>
        <p:nvSpPr>
          <p:cNvPr id="5" name="Έλλειψη 4">
            <a:extLst>
              <a:ext uri="{FF2B5EF4-FFF2-40B4-BE49-F238E27FC236}">
                <a16:creationId xmlns:a16="http://schemas.microsoft.com/office/drawing/2014/main" id="{3718A02B-C9AD-40DB-851B-D07D2A7843D5}"/>
              </a:ext>
            </a:extLst>
          </p:cNvPr>
          <p:cNvSpPr/>
          <p:nvPr/>
        </p:nvSpPr>
        <p:spPr>
          <a:xfrm>
            <a:off x="5580063" y="1412875"/>
            <a:ext cx="2520950" cy="1152525"/>
          </a:xfrm>
          <a:prstGeom prst="ellipse">
            <a:avLst/>
          </a:prstGeom>
          <a:no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b="1" dirty="0">
                <a:solidFill>
                  <a:schemeClr val="accent6">
                    <a:lumMod val="50000"/>
                  </a:schemeClr>
                </a:solidFill>
              </a:rPr>
              <a:t>Οι Φυσικές Επιστήμες</a:t>
            </a:r>
          </a:p>
        </p:txBody>
      </p:sp>
      <p:sp>
        <p:nvSpPr>
          <p:cNvPr id="6" name="Έλλειψη 5">
            <a:extLst>
              <a:ext uri="{FF2B5EF4-FFF2-40B4-BE49-F238E27FC236}">
                <a16:creationId xmlns:a16="http://schemas.microsoft.com/office/drawing/2014/main" id="{50E1BFEC-1727-4098-BDC6-B26BDDB18737}"/>
              </a:ext>
            </a:extLst>
          </p:cNvPr>
          <p:cNvSpPr/>
          <p:nvPr/>
        </p:nvSpPr>
        <p:spPr>
          <a:xfrm>
            <a:off x="395288" y="3702050"/>
            <a:ext cx="2520950" cy="1150938"/>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b="1" dirty="0">
                <a:solidFill>
                  <a:srgbClr val="7030A0"/>
                </a:solidFill>
              </a:rPr>
              <a:t>Ανθρώπινα δικαιώματα</a:t>
            </a:r>
          </a:p>
        </p:txBody>
      </p:sp>
      <p:sp>
        <p:nvSpPr>
          <p:cNvPr id="7" name="Έλλειψη 6">
            <a:extLst>
              <a:ext uri="{FF2B5EF4-FFF2-40B4-BE49-F238E27FC236}">
                <a16:creationId xmlns:a16="http://schemas.microsoft.com/office/drawing/2014/main" id="{13C7B591-A8DB-43CE-934E-3E73DCB58F9D}"/>
              </a:ext>
            </a:extLst>
          </p:cNvPr>
          <p:cNvSpPr/>
          <p:nvPr/>
        </p:nvSpPr>
        <p:spPr>
          <a:xfrm>
            <a:off x="6013450" y="3125788"/>
            <a:ext cx="2519363" cy="1150937"/>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b="1" dirty="0">
                <a:solidFill>
                  <a:srgbClr val="C00000"/>
                </a:solidFill>
              </a:rPr>
              <a:t>Αξίες</a:t>
            </a:r>
          </a:p>
        </p:txBody>
      </p:sp>
      <p:sp>
        <p:nvSpPr>
          <p:cNvPr id="8" name="Έλλειψη 7">
            <a:extLst>
              <a:ext uri="{FF2B5EF4-FFF2-40B4-BE49-F238E27FC236}">
                <a16:creationId xmlns:a16="http://schemas.microsoft.com/office/drawing/2014/main" id="{4F3300B5-5967-446F-A1B1-1F5222E476C3}"/>
              </a:ext>
            </a:extLst>
          </p:cNvPr>
          <p:cNvSpPr/>
          <p:nvPr/>
        </p:nvSpPr>
        <p:spPr>
          <a:xfrm>
            <a:off x="3500438" y="4333875"/>
            <a:ext cx="2519362" cy="1152525"/>
          </a:xfrm>
          <a:prstGeom prst="ellipse">
            <a:avLst/>
          </a:prstGeom>
          <a:noFill/>
          <a:ln w="762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b="1" dirty="0">
                <a:solidFill>
                  <a:srgbClr val="009900"/>
                </a:solidFill>
              </a:rPr>
              <a:t>Ισότητα των φύλων </a:t>
            </a:r>
          </a:p>
        </p:txBody>
      </p:sp>
      <p:sp>
        <p:nvSpPr>
          <p:cNvPr id="9" name="Έλλειψη 8">
            <a:extLst>
              <a:ext uri="{FF2B5EF4-FFF2-40B4-BE49-F238E27FC236}">
                <a16:creationId xmlns:a16="http://schemas.microsoft.com/office/drawing/2014/main" id="{042FDA19-153C-4E91-B34B-86A8D824D2A6}"/>
              </a:ext>
            </a:extLst>
          </p:cNvPr>
          <p:cNvSpPr/>
          <p:nvPr/>
        </p:nvSpPr>
        <p:spPr>
          <a:xfrm>
            <a:off x="827088" y="5557838"/>
            <a:ext cx="2520950" cy="1152525"/>
          </a:xfrm>
          <a:prstGeom prst="ellipse">
            <a:avLst/>
          </a:prstGeom>
          <a:noFill/>
          <a:ln w="762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b="1" dirty="0">
                <a:solidFill>
                  <a:srgbClr val="CC0066"/>
                </a:solidFill>
              </a:rPr>
              <a:t>Πολιτισμός</a:t>
            </a:r>
          </a:p>
        </p:txBody>
      </p:sp>
      <p:sp>
        <p:nvSpPr>
          <p:cNvPr id="10" name="Έλλειψη 9">
            <a:extLst>
              <a:ext uri="{FF2B5EF4-FFF2-40B4-BE49-F238E27FC236}">
                <a16:creationId xmlns:a16="http://schemas.microsoft.com/office/drawing/2014/main" id="{068907B9-00B3-4ABA-B518-6D35966092D6}"/>
              </a:ext>
            </a:extLst>
          </p:cNvPr>
          <p:cNvSpPr/>
          <p:nvPr/>
        </p:nvSpPr>
        <p:spPr>
          <a:xfrm>
            <a:off x="6138863" y="5229225"/>
            <a:ext cx="2519362" cy="1152525"/>
          </a:xfrm>
          <a:prstGeom prst="ellipse">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b="1" dirty="0" err="1">
                <a:solidFill>
                  <a:srgbClr val="0000FF"/>
                </a:solidFill>
              </a:rPr>
              <a:t>Αειφορία</a:t>
            </a:r>
            <a:endParaRPr lang="el-GR" b="1" dirty="0">
              <a:solidFill>
                <a:srgbClr val="0000FF"/>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Εικόνα 3">
            <a:extLst>
              <a:ext uri="{FF2B5EF4-FFF2-40B4-BE49-F238E27FC236}">
                <a16:creationId xmlns:a16="http://schemas.microsoft.com/office/drawing/2014/main" id="{2D4CB0DC-1E06-4AF9-BD95-C5DD1D5C63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75"/>
            <a:ext cx="92964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Ορθογώνιο 2">
            <a:extLst>
              <a:ext uri="{FF2B5EF4-FFF2-40B4-BE49-F238E27FC236}">
                <a16:creationId xmlns:a16="http://schemas.microsoft.com/office/drawing/2014/main" id="{56964CC7-0558-4B23-89CC-903EF68F9E96}"/>
              </a:ext>
            </a:extLst>
          </p:cNvPr>
          <p:cNvSpPr/>
          <p:nvPr/>
        </p:nvSpPr>
        <p:spPr>
          <a:xfrm>
            <a:off x="1695450" y="4143375"/>
            <a:ext cx="2952750" cy="151288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pic>
        <p:nvPicPr>
          <p:cNvPr id="52228" name="Εικόνα 1">
            <a:extLst>
              <a:ext uri="{FF2B5EF4-FFF2-40B4-BE49-F238E27FC236}">
                <a16:creationId xmlns:a16="http://schemas.microsoft.com/office/drawing/2014/main" id="{E8930E5B-ABA2-40B1-9621-A28872BEC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56263"/>
            <a:ext cx="66452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Εικόνα 5">
            <a:extLst>
              <a:ext uri="{FF2B5EF4-FFF2-40B4-BE49-F238E27FC236}">
                <a16:creationId xmlns:a16="http://schemas.microsoft.com/office/drawing/2014/main" id="{29D785A9-B2A0-4784-A6DE-6B2D149181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6118225"/>
            <a:ext cx="500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Εικόνα 1">
            <a:extLst>
              <a:ext uri="{FF2B5EF4-FFF2-40B4-BE49-F238E27FC236}">
                <a16:creationId xmlns:a16="http://schemas.microsoft.com/office/drawing/2014/main" id="{70779347-540D-4DB7-8B3C-49DDAF1010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252413"/>
            <a:ext cx="9120187"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3CC33"/>
        </a:solidFill>
        <a:effectLst/>
      </p:bgPr>
    </p:bg>
    <p:spTree>
      <p:nvGrpSpPr>
        <p:cNvPr id="1" name=""/>
        <p:cNvGrpSpPr/>
        <p:nvPr/>
      </p:nvGrpSpPr>
      <p:grpSpPr>
        <a:xfrm>
          <a:off x="0" y="0"/>
          <a:ext cx="0" cy="0"/>
          <a:chOff x="0" y="0"/>
          <a:chExt cx="0" cy="0"/>
        </a:xfrm>
      </p:grpSpPr>
      <p:grpSp>
        <p:nvGrpSpPr>
          <p:cNvPr id="10242" name="Group 6">
            <a:extLst>
              <a:ext uri="{FF2B5EF4-FFF2-40B4-BE49-F238E27FC236}">
                <a16:creationId xmlns:a16="http://schemas.microsoft.com/office/drawing/2014/main" id="{C6D847EF-69C7-4252-88FB-E8DE47D1C559}"/>
              </a:ext>
            </a:extLst>
          </p:cNvPr>
          <p:cNvGrpSpPr>
            <a:grpSpLocks/>
          </p:cNvGrpSpPr>
          <p:nvPr/>
        </p:nvGrpSpPr>
        <p:grpSpPr bwMode="auto">
          <a:xfrm>
            <a:off x="1763713" y="188913"/>
            <a:ext cx="7200900" cy="4968875"/>
            <a:chOff x="567" y="527"/>
            <a:chExt cx="4536" cy="3130"/>
          </a:xfrm>
        </p:grpSpPr>
        <p:pic>
          <p:nvPicPr>
            <p:cNvPr id="10245" name="Picture 4" descr="biodiversity">
              <a:extLst>
                <a:ext uri="{FF2B5EF4-FFF2-40B4-BE49-F238E27FC236}">
                  <a16:creationId xmlns:a16="http://schemas.microsoft.com/office/drawing/2014/main" id="{E8E6056D-1841-4FE3-9EDC-4D979AB03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 y="663"/>
              <a:ext cx="4264" cy="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5">
              <a:extLst>
                <a:ext uri="{FF2B5EF4-FFF2-40B4-BE49-F238E27FC236}">
                  <a16:creationId xmlns:a16="http://schemas.microsoft.com/office/drawing/2014/main" id="{A2DB021F-EBC4-43EA-BBAA-53F3154C9BBE}"/>
                </a:ext>
              </a:extLst>
            </p:cNvPr>
            <p:cNvSpPr>
              <a:spLocks noChangeArrowheads="1"/>
            </p:cNvSpPr>
            <p:nvPr/>
          </p:nvSpPr>
          <p:spPr bwMode="auto">
            <a:xfrm>
              <a:off x="567" y="527"/>
              <a:ext cx="4536" cy="3130"/>
            </a:xfrm>
            <a:prstGeom prst="rect">
              <a:avLst/>
            </a:prstGeom>
            <a:noFill/>
            <a:ln w="76200">
              <a:solidFill>
                <a:srgbClr val="3333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grpSp>
      <p:sp>
        <p:nvSpPr>
          <p:cNvPr id="10243" name="Text Box 7">
            <a:extLst>
              <a:ext uri="{FF2B5EF4-FFF2-40B4-BE49-F238E27FC236}">
                <a16:creationId xmlns:a16="http://schemas.microsoft.com/office/drawing/2014/main" id="{441799BD-9DB7-4A08-881B-740890B8E67E}"/>
              </a:ext>
            </a:extLst>
          </p:cNvPr>
          <p:cNvSpPr txBox="1">
            <a:spLocks noChangeArrowheads="1"/>
          </p:cNvSpPr>
          <p:nvPr/>
        </p:nvSpPr>
        <p:spPr bwMode="auto">
          <a:xfrm>
            <a:off x="0" y="5157788"/>
            <a:ext cx="9144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el-GR" sz="2000" b="1" dirty="0">
                <a:solidFill>
                  <a:srgbClr val="6600CC"/>
                </a:solidFill>
              </a:rPr>
              <a:t>Στον πλανήτη μας κατοικεί ένα σύνολο των ζωντανών οργανισμών, που έχει δημιουργηθεί από συσσωρευτική και επαναλαμβανόμενη δράση της φυσικής επιλογής για 3,5 δισ. χρόνια. Όλοι οι οργανισμοί μοιράζονται μια κοινή, σύνθετη, εξελικτική ιστορία, η οποία είναι γραμμένη στο ίδιο γενετικό υλικό.</a:t>
            </a:r>
            <a:r>
              <a:rPr lang="el-GR" altLang="el-GR" sz="1800" b="1" dirty="0">
                <a:solidFill>
                  <a:srgbClr val="6600CC"/>
                </a:solidFill>
              </a:rPr>
              <a:t> </a:t>
            </a:r>
            <a:endParaRPr lang="el-GR" altLang="el-GR" sz="1800" dirty="0">
              <a:solidFill>
                <a:srgbClr val="6600CC"/>
              </a:solidFill>
            </a:endParaRPr>
          </a:p>
        </p:txBody>
      </p:sp>
      <p:sp>
        <p:nvSpPr>
          <p:cNvPr id="10244" name="WordArt 8">
            <a:extLst>
              <a:ext uri="{FF2B5EF4-FFF2-40B4-BE49-F238E27FC236}">
                <a16:creationId xmlns:a16="http://schemas.microsoft.com/office/drawing/2014/main" id="{333F692A-F1BF-454A-9DAE-E20FA86BF5FF}"/>
              </a:ext>
            </a:extLst>
          </p:cNvPr>
          <p:cNvSpPr>
            <a:spLocks noChangeArrowheads="1" noChangeShapeType="1" noTextEdit="1"/>
          </p:cNvSpPr>
          <p:nvPr/>
        </p:nvSpPr>
        <p:spPr bwMode="auto">
          <a:xfrm rot="-5400000">
            <a:off x="-1412875" y="2212975"/>
            <a:ext cx="4552950" cy="647700"/>
          </a:xfrm>
          <a:prstGeom prst="rect">
            <a:avLst/>
          </a:prstGeom>
        </p:spPr>
        <p:txBody>
          <a:bodyPr wrap="none" fromWordArt="1">
            <a:prstTxWarp prst="textPlain">
              <a:avLst>
                <a:gd name="adj" fmla="val 50000"/>
              </a:avLst>
            </a:prstTxWarp>
          </a:bodyPr>
          <a:lstStyle/>
          <a:p>
            <a:pPr algn="ctr"/>
            <a:r>
              <a:rPr lang="el-GR" sz="3600" kern="10">
                <a:ln w="28575">
                  <a:solidFill>
                    <a:srgbClr val="FFFF00"/>
                  </a:solidFill>
                  <a:round/>
                  <a:headEnd/>
                  <a:tailEnd/>
                </a:ln>
                <a:solidFill>
                  <a:srgbClr val="0000FF"/>
                </a:solidFill>
                <a:latin typeface="Arial Black" panose="020B0A04020102020204" pitchFamily="34" charset="0"/>
              </a:rPr>
              <a:t>ΒΙΟΠΟΙΚΙΛΟΤΗΤΑ</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Εικόνα 1">
            <a:extLst>
              <a:ext uri="{FF2B5EF4-FFF2-40B4-BE49-F238E27FC236}">
                <a16:creationId xmlns:a16="http://schemas.microsoft.com/office/drawing/2014/main" id="{CAFFD6C3-C8A1-49D6-A14B-C7368F7D44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180975"/>
            <a:ext cx="9123362"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fritillaria-imperialis-rubra">
            <a:extLst>
              <a:ext uri="{FF2B5EF4-FFF2-40B4-BE49-F238E27FC236}">
                <a16:creationId xmlns:a16="http://schemas.microsoft.com/office/drawing/2014/main" id="{41F6D191-D35A-4168-8BF2-12AF3596F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8913"/>
            <a:ext cx="4105275"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5" descr="pulmonaria-rubra-redstart">
            <a:extLst>
              <a:ext uri="{FF2B5EF4-FFF2-40B4-BE49-F238E27FC236}">
                <a16:creationId xmlns:a16="http://schemas.microsoft.com/office/drawing/2014/main" id="{CCAFCCD3-631A-4AA5-96D4-AF05E18FE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39900"/>
            <a:ext cx="4321175"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6" descr="colchicum_sp851">
            <a:extLst>
              <a:ext uri="{FF2B5EF4-FFF2-40B4-BE49-F238E27FC236}">
                <a16:creationId xmlns:a16="http://schemas.microsoft.com/office/drawing/2014/main" id="{6EA8C123-5845-4F1C-83CF-B922AA9F6B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500438"/>
            <a:ext cx="4098925" cy="307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7">
            <a:extLst>
              <a:ext uri="{FF2B5EF4-FFF2-40B4-BE49-F238E27FC236}">
                <a16:creationId xmlns:a16="http://schemas.microsoft.com/office/drawing/2014/main" id="{441799BD-9DB7-4A08-881B-740890B8E67E}"/>
              </a:ext>
            </a:extLst>
          </p:cNvPr>
          <p:cNvSpPr txBox="1">
            <a:spLocks noChangeArrowheads="1"/>
          </p:cNvSpPr>
          <p:nvPr/>
        </p:nvSpPr>
        <p:spPr bwMode="auto">
          <a:xfrm>
            <a:off x="0" y="5007525"/>
            <a:ext cx="9144000" cy="1963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r>
              <a:rPr lang="el-GR" altLang="el-GR" sz="2000" b="1" dirty="0">
                <a:solidFill>
                  <a:schemeClr val="accent6">
                    <a:lumMod val="75000"/>
                  </a:schemeClr>
                </a:solidFill>
                <a:latin typeface="Segoe UI" panose="020B0502040204020203" pitchFamily="34" charset="0"/>
                <a:cs typeface="Segoe UI" panose="020B0502040204020203" pitchFamily="34" charset="0"/>
              </a:rPr>
              <a:t>Η Ποικιλότητα μεταξύ των ζωντανών οργανισμών κάθε προέλευσης, που περιλαμβάνει χερσαία, θαλάσσια και άλλα υδάτινα οικοσυστήματα κ.α. και τα οικολογικά συμπλέγματα στα οποία ανήκουν. Σε αυτή την ποικιλότητα περιλαμβάνεται η ποικιλότητα μέσα στο είδος (</a:t>
            </a:r>
            <a:r>
              <a:rPr lang="el-GR" altLang="el-GR" sz="2000" b="1" dirty="0" err="1">
                <a:solidFill>
                  <a:schemeClr val="accent6">
                    <a:lumMod val="75000"/>
                  </a:schemeClr>
                </a:solidFill>
                <a:latin typeface="Segoe UI" panose="020B0502040204020203" pitchFamily="34" charset="0"/>
                <a:cs typeface="Segoe UI" panose="020B0502040204020203" pitchFamily="34" charset="0"/>
              </a:rPr>
              <a:t>ενδο</a:t>
            </a:r>
            <a:r>
              <a:rPr lang="el-GR" altLang="el-GR" sz="2000" b="1" dirty="0">
                <a:solidFill>
                  <a:schemeClr val="accent6">
                    <a:lumMod val="75000"/>
                  </a:schemeClr>
                </a:solidFill>
                <a:latin typeface="Segoe UI" panose="020B0502040204020203" pitchFamily="34" charset="0"/>
                <a:cs typeface="Segoe UI" panose="020B0502040204020203" pitchFamily="34" charset="0"/>
              </a:rPr>
              <a:t>-ειδική), μεταξύ των ειδών και των οικοσυστημάτων. </a:t>
            </a:r>
            <a:r>
              <a:rPr lang="el-GR" altLang="el-GR" sz="1800" dirty="0">
                <a:latin typeface="ChaparralPro-Light"/>
              </a:rPr>
              <a:t>(</a:t>
            </a:r>
            <a:r>
              <a:rPr lang="en-US" sz="1800" b="0" i="0" u="none" strike="noStrike" baseline="0" dirty="0">
                <a:latin typeface="ChaparralPro-Light"/>
              </a:rPr>
              <a:t>Convention on Biological</a:t>
            </a:r>
          </a:p>
          <a:p>
            <a:pPr algn="l">
              <a:buNone/>
            </a:pPr>
            <a:r>
              <a:rPr lang="en-US" sz="1800" dirty="0">
                <a:latin typeface="ChaparralPro-Light"/>
              </a:rPr>
              <a:t>Diversity</a:t>
            </a:r>
            <a:r>
              <a:rPr lang="el-GR" sz="1800" dirty="0">
                <a:latin typeface="ChaparralPro-Light"/>
              </a:rPr>
              <a:t> 1993)</a:t>
            </a:r>
            <a:endParaRPr lang="el-GR" altLang="el-GR" sz="1800" dirty="0">
              <a:latin typeface="ChaparralPro-Light"/>
            </a:endParaRPr>
          </a:p>
        </p:txBody>
      </p:sp>
      <p:sp>
        <p:nvSpPr>
          <p:cNvPr id="10244" name="WordArt 8">
            <a:extLst>
              <a:ext uri="{FF2B5EF4-FFF2-40B4-BE49-F238E27FC236}">
                <a16:creationId xmlns:a16="http://schemas.microsoft.com/office/drawing/2014/main" id="{333F692A-F1BF-454A-9DAE-E20FA86BF5FF}"/>
              </a:ext>
            </a:extLst>
          </p:cNvPr>
          <p:cNvSpPr>
            <a:spLocks noChangeArrowheads="1" noChangeShapeType="1" noTextEdit="1"/>
          </p:cNvSpPr>
          <p:nvPr/>
        </p:nvSpPr>
        <p:spPr bwMode="auto">
          <a:xfrm rot="-5400000">
            <a:off x="-1412875" y="2212975"/>
            <a:ext cx="4552950" cy="647700"/>
          </a:xfrm>
          <a:prstGeom prst="rect">
            <a:avLst/>
          </a:prstGeom>
        </p:spPr>
        <p:txBody>
          <a:bodyPr wrap="none" fromWordArt="1">
            <a:prstTxWarp prst="textPlain">
              <a:avLst>
                <a:gd name="adj" fmla="val 50000"/>
              </a:avLst>
            </a:prstTxWarp>
          </a:bodyPr>
          <a:lstStyle/>
          <a:p>
            <a:pPr algn="ctr"/>
            <a:r>
              <a:rPr lang="el-GR" sz="3600" kern="10" dirty="0">
                <a:ln w="28575">
                  <a:solidFill>
                    <a:srgbClr val="FFFF00"/>
                  </a:solidFill>
                  <a:round/>
                  <a:headEnd/>
                  <a:tailEnd/>
                </a:ln>
                <a:solidFill>
                  <a:srgbClr val="0000FF"/>
                </a:solidFill>
                <a:latin typeface="Arial Black" panose="020B0A04020102020204" pitchFamily="34" charset="0"/>
              </a:rPr>
              <a:t>ΒΙΟΠΟΙΚΙΛΟΤΗΤΑ</a:t>
            </a:r>
          </a:p>
        </p:txBody>
      </p:sp>
      <p:pic>
        <p:nvPicPr>
          <p:cNvPr id="6" name="Εικόνα 5">
            <a:extLst>
              <a:ext uri="{FF2B5EF4-FFF2-40B4-BE49-F238E27FC236}">
                <a16:creationId xmlns:a16="http://schemas.microsoft.com/office/drawing/2014/main" id="{B34D9B22-D528-425E-9D0F-006D36F22211}"/>
              </a:ext>
            </a:extLst>
          </p:cNvPr>
          <p:cNvPicPr>
            <a:picLocks noChangeAspect="1"/>
          </p:cNvPicPr>
          <p:nvPr/>
        </p:nvPicPr>
        <p:blipFill>
          <a:blip r:embed="rId2"/>
          <a:stretch>
            <a:fillRect/>
          </a:stretch>
        </p:blipFill>
        <p:spPr>
          <a:xfrm>
            <a:off x="2299788" y="0"/>
            <a:ext cx="6103385" cy="5013176"/>
          </a:xfrm>
          <a:prstGeom prst="rect">
            <a:avLst/>
          </a:prstGeom>
        </p:spPr>
      </p:pic>
    </p:spTree>
    <p:extLst>
      <p:ext uri="{BB962C8B-B14F-4D97-AF65-F5344CB8AC3E}">
        <p14:creationId xmlns:p14="http://schemas.microsoft.com/office/powerpoint/2010/main" val="3509536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200A4"/>
        </a:solidFill>
        <a:effectLst/>
      </p:bgPr>
    </p:bg>
    <p:spTree>
      <p:nvGrpSpPr>
        <p:cNvPr id="1" name=""/>
        <p:cNvGrpSpPr/>
        <p:nvPr/>
      </p:nvGrpSpPr>
      <p:grpSpPr>
        <a:xfrm>
          <a:off x="0" y="0"/>
          <a:ext cx="0" cy="0"/>
          <a:chOff x="0" y="0"/>
          <a:chExt cx="0" cy="0"/>
        </a:xfrm>
      </p:grpSpPr>
      <p:pic>
        <p:nvPicPr>
          <p:cNvPr id="11266" name="Picture 4" descr="eidi_biopoikilotitas">
            <a:extLst>
              <a:ext uri="{FF2B5EF4-FFF2-40B4-BE49-F238E27FC236}">
                <a16:creationId xmlns:a16="http://schemas.microsoft.com/office/drawing/2014/main" id="{B613B504-E442-45BD-A62B-A7089EC5B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0"/>
            <a:ext cx="41513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WordArt 5">
            <a:extLst>
              <a:ext uri="{FF2B5EF4-FFF2-40B4-BE49-F238E27FC236}">
                <a16:creationId xmlns:a16="http://schemas.microsoft.com/office/drawing/2014/main" id="{4EFF2BB7-5F8A-4973-914A-00AA224CE182}"/>
              </a:ext>
            </a:extLst>
          </p:cNvPr>
          <p:cNvSpPr>
            <a:spLocks noChangeArrowheads="1" noChangeShapeType="1" noTextEdit="1"/>
          </p:cNvSpPr>
          <p:nvPr/>
        </p:nvSpPr>
        <p:spPr bwMode="auto">
          <a:xfrm rot="-5400000">
            <a:off x="-1125537" y="3005138"/>
            <a:ext cx="4552950" cy="647700"/>
          </a:xfrm>
          <a:prstGeom prst="rect">
            <a:avLst/>
          </a:prstGeom>
        </p:spPr>
        <p:txBody>
          <a:bodyPr wrap="none" fromWordArt="1">
            <a:prstTxWarp prst="textPlain">
              <a:avLst>
                <a:gd name="adj" fmla="val 50000"/>
              </a:avLst>
            </a:prstTxWarp>
          </a:bodyPr>
          <a:lstStyle/>
          <a:p>
            <a:pPr algn="ctr"/>
            <a:r>
              <a:rPr lang="el-GR" sz="3600" kern="10">
                <a:ln w="9525">
                  <a:solidFill>
                    <a:srgbClr val="339966"/>
                  </a:solidFill>
                  <a:round/>
                  <a:headEnd/>
                  <a:tailEnd/>
                </a:ln>
                <a:solidFill>
                  <a:srgbClr val="99FFCC"/>
                </a:solidFill>
                <a:latin typeface="Arial Black" panose="020B0A04020102020204" pitchFamily="34" charset="0"/>
              </a:rPr>
              <a:t>ΒΙΟΠΟΙΚΙΛΟΤΗΤΑ</a:t>
            </a:r>
          </a:p>
        </p:txBody>
      </p:sp>
      <p:sp>
        <p:nvSpPr>
          <p:cNvPr id="2" name="Επεξήγηση: Αριστερό βέλος 1">
            <a:extLst>
              <a:ext uri="{FF2B5EF4-FFF2-40B4-BE49-F238E27FC236}">
                <a16:creationId xmlns:a16="http://schemas.microsoft.com/office/drawing/2014/main" id="{7AC95FFF-DC15-4072-8A6C-78B0EDABC982}"/>
              </a:ext>
            </a:extLst>
          </p:cNvPr>
          <p:cNvSpPr/>
          <p:nvPr/>
        </p:nvSpPr>
        <p:spPr>
          <a:xfrm>
            <a:off x="6748460" y="3573016"/>
            <a:ext cx="2365375" cy="1584176"/>
          </a:xfrm>
          <a:prstGeom prst="leftArrowCallou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l-GR" dirty="0">
                <a:solidFill>
                  <a:schemeClr val="accent6"/>
                </a:solidFill>
              </a:rPr>
              <a:t>Αβιοτικά συστατικά</a:t>
            </a:r>
          </a:p>
          <a:p>
            <a:pPr marL="285750" indent="-285750" algn="ctr">
              <a:buFont typeface="Arial" panose="020B0604020202020204" pitchFamily="34" charset="0"/>
              <a:buChar char="•"/>
            </a:pPr>
            <a:r>
              <a:rPr lang="el-GR" dirty="0">
                <a:solidFill>
                  <a:schemeClr val="accent6"/>
                </a:solidFill>
              </a:rPr>
              <a:t>Αλληλεπιδράσεις</a:t>
            </a:r>
          </a:p>
        </p:txBody>
      </p:sp>
      <p:sp>
        <p:nvSpPr>
          <p:cNvPr id="5" name="Επεξήγηση: Αριστερό βέλος 4">
            <a:extLst>
              <a:ext uri="{FF2B5EF4-FFF2-40B4-BE49-F238E27FC236}">
                <a16:creationId xmlns:a16="http://schemas.microsoft.com/office/drawing/2014/main" id="{02C1DE28-EC22-4F7F-9566-035F537CC337}"/>
              </a:ext>
            </a:extLst>
          </p:cNvPr>
          <p:cNvSpPr/>
          <p:nvPr/>
        </p:nvSpPr>
        <p:spPr>
          <a:xfrm>
            <a:off x="6748461" y="5273824"/>
            <a:ext cx="2365375" cy="1584176"/>
          </a:xfrm>
          <a:prstGeom prst="leftArrowCallout">
            <a:avLst>
              <a:gd name="adj1" fmla="val 25000"/>
              <a:gd name="adj2" fmla="val 25000"/>
              <a:gd name="adj3" fmla="val 25000"/>
              <a:gd name="adj4" fmla="val 77466"/>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err="1">
                <a:solidFill>
                  <a:schemeClr val="accent6"/>
                </a:solidFill>
              </a:rPr>
              <a:t>Οικοσυστημικές</a:t>
            </a:r>
            <a:r>
              <a:rPr lang="el-GR" dirty="0">
                <a:solidFill>
                  <a:schemeClr val="accent6"/>
                </a:solidFill>
              </a:rPr>
              <a:t> υπηρεσίες (τροφή, νερό, αέρας, φάρμακα </a:t>
            </a:r>
            <a:r>
              <a:rPr lang="el-GR" dirty="0" err="1">
                <a:solidFill>
                  <a:schemeClr val="accent6"/>
                </a:solidFill>
              </a:rPr>
              <a:t>κλπ</a:t>
            </a:r>
            <a:r>
              <a:rPr lang="el-GR" dirty="0">
                <a:solidFill>
                  <a:schemeClr val="accent6"/>
                </a:solidFill>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Εικόνα 2">
            <a:extLst>
              <a:ext uri="{FF2B5EF4-FFF2-40B4-BE49-F238E27FC236}">
                <a16:creationId xmlns:a16="http://schemas.microsoft.com/office/drawing/2014/main" id="{927BD465-5180-4F9D-A06D-6A44470A53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0" y="1182688"/>
            <a:ext cx="8547100" cy="512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1">
            <a:extLst>
              <a:ext uri="{FF2B5EF4-FFF2-40B4-BE49-F238E27FC236}">
                <a16:creationId xmlns:a16="http://schemas.microsoft.com/office/drawing/2014/main" id="{159F9D62-3427-4663-AF6A-CD07100EF916}"/>
              </a:ext>
            </a:extLst>
          </p:cNvPr>
          <p:cNvSpPr txBox="1">
            <a:spLocks noChangeArrowheads="1"/>
          </p:cNvSpPr>
          <p:nvPr/>
        </p:nvSpPr>
        <p:spPr bwMode="auto">
          <a:xfrm>
            <a:off x="2627313" y="257175"/>
            <a:ext cx="44656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l-GR" altLang="el-GR" sz="3200" b="1" dirty="0">
                <a:solidFill>
                  <a:srgbClr val="009900"/>
                </a:solidFill>
                <a:effectLst>
                  <a:outerShdw blurRad="38100" dist="38100" dir="2700000" algn="tl">
                    <a:srgbClr val="000000">
                      <a:alpha val="43137"/>
                    </a:srgbClr>
                  </a:outerShdw>
                </a:effectLst>
                <a:latin typeface="Arial Nova" panose="020B0504020202020204" pitchFamily="34" charset="0"/>
              </a:rPr>
              <a:t>Γενετική Ποικιλότητα</a:t>
            </a:r>
          </a:p>
        </p:txBody>
      </p:sp>
      <p:sp>
        <p:nvSpPr>
          <p:cNvPr id="5" name="TextBox 1">
            <a:extLst>
              <a:ext uri="{FF2B5EF4-FFF2-40B4-BE49-F238E27FC236}">
                <a16:creationId xmlns:a16="http://schemas.microsoft.com/office/drawing/2014/main" id="{8FE486D2-0492-48F2-9ABA-CE5427EBC765}"/>
              </a:ext>
            </a:extLst>
          </p:cNvPr>
          <p:cNvSpPr txBox="1">
            <a:spLocks noChangeArrowheads="1"/>
          </p:cNvSpPr>
          <p:nvPr/>
        </p:nvSpPr>
        <p:spPr bwMode="auto">
          <a:xfrm>
            <a:off x="4067175" y="6208713"/>
            <a:ext cx="44656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l-GR" altLang="el-GR" sz="3200" b="1" dirty="0">
                <a:solidFill>
                  <a:srgbClr val="009900"/>
                </a:solidFill>
                <a:effectLst>
                  <a:outerShdw blurRad="38100" dist="38100" dir="2700000" algn="tl">
                    <a:srgbClr val="000000">
                      <a:alpha val="43137"/>
                    </a:srgbClr>
                  </a:outerShdw>
                </a:effectLst>
                <a:latin typeface="Arial Nova" panose="020B0504020202020204" pitchFamily="34" charset="0"/>
              </a:rPr>
              <a:t>Κριθάρι</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Εικόνα 1">
            <a:extLst>
              <a:ext uri="{FF2B5EF4-FFF2-40B4-BE49-F238E27FC236}">
                <a16:creationId xmlns:a16="http://schemas.microsoft.com/office/drawing/2014/main" id="{D01AAB73-ED25-48B8-BB34-764B1643B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1090613"/>
            <a:ext cx="8232775" cy="500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981</TotalTime>
  <Words>1050</Words>
  <Application>Microsoft Office PowerPoint</Application>
  <PresentationFormat>Προβολή στην οθόνη (4:3)</PresentationFormat>
  <Paragraphs>131</Paragraphs>
  <Slides>51</Slides>
  <Notes>1</Notes>
  <HiddenSlides>0</HiddenSlides>
  <MMClips>0</MMClips>
  <ScaleCrop>false</ScaleCrop>
  <HeadingPairs>
    <vt:vector size="6" baseType="variant">
      <vt:variant>
        <vt:lpstr>Γραμματοσειρές που χρησιμοποιούνται</vt:lpstr>
      </vt:variant>
      <vt:variant>
        <vt:i4>11</vt:i4>
      </vt:variant>
      <vt:variant>
        <vt:lpstr>Θέμα</vt:lpstr>
      </vt:variant>
      <vt:variant>
        <vt:i4>2</vt:i4>
      </vt:variant>
      <vt:variant>
        <vt:lpstr>Τίτλοι διαφανειών</vt:lpstr>
      </vt:variant>
      <vt:variant>
        <vt:i4>51</vt:i4>
      </vt:variant>
    </vt:vector>
  </HeadingPairs>
  <TitlesOfParts>
    <vt:vector size="64" baseType="lpstr">
      <vt:lpstr>Arial</vt:lpstr>
      <vt:lpstr>Arial Black</vt:lpstr>
      <vt:lpstr>Arial Nova</vt:lpstr>
      <vt:lpstr>Calibri</vt:lpstr>
      <vt:lpstr>ChaparralPro-Light</vt:lpstr>
      <vt:lpstr>Comic Sans MS</vt:lpstr>
      <vt:lpstr>Impact</vt:lpstr>
      <vt:lpstr>Segoe UI</vt:lpstr>
      <vt:lpstr>Tahoma</vt:lpstr>
      <vt:lpstr>Trebuchet MS</vt:lpstr>
      <vt:lpstr>Wingdings</vt:lpstr>
      <vt:lpstr>Προεπιλεγμένη σχεδίαση</vt:lpstr>
      <vt:lpstr>Slit</vt:lpstr>
      <vt:lpstr>Παρουσίαση του PowerPoint</vt:lpstr>
      <vt:lpstr>Παρουσίαση του PowerPoint</vt:lpstr>
      <vt:lpstr>Παρουσίαση του PowerPoint</vt:lpstr>
      <vt:lpstr>Τα κύρια θέματα του γραμματισμού για την Βιώσιμη Ανάπτυξη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έννοια του είδους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κρυμμένη βιοποικιλότητα</vt:lpstr>
      <vt:lpstr>Παρουσίαση του PowerPoint</vt:lpstr>
      <vt:lpstr>Τα μεγάλα οικοσυστήματα (biomes)</vt:lpstr>
      <vt:lpstr>Παρουσίαση του PowerPoint</vt:lpstr>
      <vt:lpstr>Προστασία της Βιοποικιλότητας στα ανθρωπογενή τοπία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P.T.D.E. - A.U.TH.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Popi Papadopoulou</dc:creator>
  <cp:lastModifiedBy>Lenovo U410</cp:lastModifiedBy>
  <cp:revision>53</cp:revision>
  <dcterms:created xsi:type="dcterms:W3CDTF">2008-02-13T19:57:30Z</dcterms:created>
  <dcterms:modified xsi:type="dcterms:W3CDTF">2021-03-18T08:55:12Z</dcterms:modified>
</cp:coreProperties>
</file>