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56" r:id="rId4"/>
    <p:sldId id="257" r:id="rId5"/>
    <p:sldId id="258" r:id="rId6"/>
    <p:sldId id="259" r:id="rId7"/>
    <p:sldId id="261" r:id="rId8"/>
    <p:sldId id="260" r:id="rId9"/>
    <p:sldId id="262" r:id="rId10"/>
    <p:sldId id="269" r:id="rId11"/>
    <p:sldId id="270" r:id="rId12"/>
    <p:sldId id="263" r:id="rId13"/>
    <p:sldId id="264" r:id="rId14"/>
    <p:sldId id="266" r:id="rId15"/>
    <p:sldId id="267" r:id="rId16"/>
    <p:sldId id="268"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9981E-F368-462C-8EBC-0FF8EA86E826}"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68117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E2E83E-C270-48A3-A7D4-338CCA312F97}"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364709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F39FD2-FC37-4772-9686-BC610121766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57918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B8B35B-2C53-4EF6-ACA1-0734E7EC0593}"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412081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endParaRPr lang="bg-BG" altLang="bg-BG">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bg-BG" altLang="bg-BG">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3E7674-9C41-48D4-AB0A-1D10023B902C}"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15889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endParaRPr lang="bg-BG" altLang="bg-BG">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bg-BG" altLang="bg-BG">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61282FC-3424-4F94-8EB0-36E429D94051}"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7461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bg-BG" altLang="bg-BG">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bg-BG" altLang="bg-BG">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35486E-C834-40CC-B008-349DCD2D5FA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83875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61E12E-CABC-44FF-8032-296D8185EFB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193430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C1051B-1867-40C6-A2A1-35ADEB8246B9}"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367346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E0EB75-A5C9-4814-8665-D2769339C12B}"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1501071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0517FD-B0EA-4AF1-BCFD-78CC0D037CDB}"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73757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bg-BG" altLang="bg-BG"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bg-BG" altLang="bg-BG"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3D68693-0D31-420F-AAC8-BF63875F0255}" type="slidenum">
              <a:rPr lang="bg-BG" altLang="bg-BG" smtClean="0">
                <a:solidFill>
                  <a:srgbClr val="000000"/>
                </a:solidFill>
              </a:rPr>
              <a:pPr fontAlgn="base">
                <a:spcBef>
                  <a:spcPct val="0"/>
                </a:spcBef>
                <a:spcAft>
                  <a:spcPct val="0"/>
                </a:spcAft>
              </a:pPr>
              <a:t>‹#›</a:t>
            </a:fld>
            <a:endParaRPr lang="bg-BG" altLang="bg-BG" smtClean="0">
              <a:solidFill>
                <a:srgbClr val="000000"/>
              </a:solidFill>
            </a:endParaRPr>
          </a:p>
        </p:txBody>
      </p:sp>
    </p:spTree>
    <p:extLst>
      <p:ext uri="{BB962C8B-B14F-4D97-AF65-F5344CB8AC3E}">
        <p14:creationId xmlns:p14="http://schemas.microsoft.com/office/powerpoint/2010/main" val="363617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SK-7dqaVLo"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courses.washington.edu/eh451/articles/Pulsed-Light-Food.pdf" TargetMode="External"/><Relationship Id="rId2" Type="http://schemas.openxmlformats.org/officeDocument/2006/relationships/hyperlink" Target="https://www.youtube.com/watch?v=AQ4BY93Ot8A"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HF3wVOfBVuQ"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iperbaric.com/en/hpp" TargetMode="External"/><Relationship Id="rId1" Type="http://schemas.openxmlformats.org/officeDocument/2006/relationships/slideLayout" Target="../slideLayouts/slideLayout12.xml"/><Relationship Id="rId5" Type="http://schemas.openxmlformats.org/officeDocument/2006/relationships/hyperlink" Target="https://www.youtube.com/watch?v=8HnINq2au_8" TargetMode="External"/><Relationship Id="rId4" Type="http://schemas.openxmlformats.org/officeDocument/2006/relationships/hyperlink" Target="http://freshpress.gr/index.cfm?action=video&amp;lan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051" name="TextBox 1"/>
          <p:cNvSpPr txBox="1">
            <a:spLocks noChangeArrowheads="1"/>
          </p:cNvSpPr>
          <p:nvPr/>
        </p:nvSpPr>
        <p:spPr bwMode="auto">
          <a:xfrm>
            <a:off x="179388" y="404813"/>
            <a:ext cx="856773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bg-BG" sz="3600" b="1" dirty="0"/>
              <a:t>OBJECTIVES</a:t>
            </a:r>
          </a:p>
          <a:p>
            <a:pPr eaLnBrk="1" hangingPunct="1">
              <a:spcBef>
                <a:spcPct val="0"/>
              </a:spcBef>
              <a:buFontTx/>
              <a:buNone/>
            </a:pPr>
            <a:endParaRPr lang="en-US" altLang="bg-BG" sz="1800" b="1" dirty="0"/>
          </a:p>
          <a:p>
            <a:pPr eaLnBrk="1" hangingPunct="1">
              <a:spcBef>
                <a:spcPct val="0"/>
              </a:spcBef>
              <a:buFontTx/>
              <a:buNone/>
            </a:pPr>
            <a:r>
              <a:rPr lang="en-US" altLang="bg-BG" sz="2400" b="1" dirty="0">
                <a:solidFill>
                  <a:srgbClr val="FF0000"/>
                </a:solidFill>
              </a:rPr>
              <a:t>1. </a:t>
            </a:r>
            <a:r>
              <a:rPr lang="en-US" altLang="bg-BG" sz="2400" b="1" dirty="0" smtClean="0">
                <a:solidFill>
                  <a:srgbClr val="FF0000"/>
                </a:solidFill>
              </a:rPr>
              <a:t>Other alternative methods for food treatment;</a:t>
            </a:r>
            <a:endParaRPr lang="en-US" altLang="bg-BG" sz="2400" b="1" dirty="0">
              <a:solidFill>
                <a:srgbClr val="FF0000"/>
              </a:solidFill>
            </a:endParaRPr>
          </a:p>
          <a:p>
            <a:pPr eaLnBrk="1" hangingPunct="1">
              <a:spcBef>
                <a:spcPct val="0"/>
              </a:spcBef>
              <a:buFontTx/>
              <a:buNone/>
            </a:pPr>
            <a:endParaRPr lang="en-US" altLang="bg-BG" sz="2400" b="1" dirty="0"/>
          </a:p>
          <a:p>
            <a:pPr eaLnBrk="1" hangingPunct="1">
              <a:spcBef>
                <a:spcPct val="0"/>
              </a:spcBef>
              <a:buFontTx/>
              <a:buNone/>
            </a:pPr>
            <a:r>
              <a:rPr lang="en-US" altLang="bg-BG" sz="2400" b="1" dirty="0">
                <a:solidFill>
                  <a:srgbClr val="002060"/>
                </a:solidFill>
              </a:rPr>
              <a:t>2. </a:t>
            </a:r>
            <a:r>
              <a:rPr lang="en-US" altLang="bg-BG" sz="2400" b="1" dirty="0" smtClean="0">
                <a:solidFill>
                  <a:srgbClr val="002060"/>
                </a:solidFill>
              </a:rPr>
              <a:t>Applications;</a:t>
            </a:r>
            <a:endParaRPr lang="en-US" altLang="bg-BG" sz="2400" b="1" dirty="0">
              <a:solidFill>
                <a:srgbClr val="002060"/>
              </a:solidFill>
            </a:endParaRPr>
          </a:p>
          <a:p>
            <a:pPr eaLnBrk="1" hangingPunct="1">
              <a:spcBef>
                <a:spcPct val="0"/>
              </a:spcBef>
              <a:buFontTx/>
              <a:buNone/>
            </a:pPr>
            <a:endParaRPr lang="en-US" altLang="bg-BG" sz="2400" b="1" dirty="0"/>
          </a:p>
          <a:p>
            <a:pPr eaLnBrk="1" hangingPunct="1">
              <a:spcBef>
                <a:spcPct val="0"/>
              </a:spcBef>
              <a:buFontTx/>
              <a:buNone/>
            </a:pPr>
            <a:r>
              <a:rPr lang="en-US" altLang="bg-BG" sz="2400" b="1" dirty="0">
                <a:solidFill>
                  <a:srgbClr val="00B0F0"/>
                </a:solidFill>
              </a:rPr>
              <a:t>3. </a:t>
            </a:r>
            <a:r>
              <a:rPr lang="en-US" altLang="bg-BG" sz="2400" b="1" dirty="0" smtClean="0">
                <a:solidFill>
                  <a:srgbClr val="00B0F0"/>
                </a:solidFill>
              </a:rPr>
              <a:t>Benefits and changes of foodstuffs.</a:t>
            </a:r>
            <a:endParaRPr lang="en-US" altLang="bg-BG" sz="2400" b="1" dirty="0"/>
          </a:p>
        </p:txBody>
      </p:sp>
      <p:sp>
        <p:nvSpPr>
          <p:cNvPr id="6" name="Rectangle 7"/>
          <p:cNvSpPr>
            <a:spLocks noChangeArrowheads="1"/>
          </p:cNvSpPr>
          <p:nvPr/>
        </p:nvSpPr>
        <p:spPr bwMode="auto">
          <a:xfrm>
            <a:off x="3365500" y="-1588"/>
            <a:ext cx="241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bg-BG" sz="1800" b="1" dirty="0"/>
              <a:t>FOOD IRRADIATION</a:t>
            </a:r>
            <a:endParaRPr lang="bg-BG" altLang="bg-BG"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3321181" cy="284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39034"/>
            <a:ext cx="406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75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C:\Users\user\Desktop\book Galanakis\figs\Figure 11_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524000"/>
            <a:ext cx="8347074" cy="3581400"/>
          </a:xfrm>
          <a:prstGeom prst="rect">
            <a:avLst/>
          </a:prstGeom>
          <a:noFill/>
          <a:ln>
            <a:noFill/>
          </a:ln>
        </p:spPr>
      </p:pic>
    </p:spTree>
    <p:extLst>
      <p:ext uri="{BB962C8B-B14F-4D97-AF65-F5344CB8AC3E}">
        <p14:creationId xmlns:p14="http://schemas.microsoft.com/office/powerpoint/2010/main" val="6270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8</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4134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3. Pulsed electric field (PEF) treatment</a:t>
            </a:r>
            <a:endParaRPr lang="bg-BG" altLang="bg-BG" dirty="0" smtClean="0">
              <a:solidFill>
                <a:srgbClr val="0070C0"/>
              </a:solidFill>
            </a:endParaRPr>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Rectangle 3"/>
          <p:cNvSpPr/>
          <p:nvPr/>
        </p:nvSpPr>
        <p:spPr>
          <a:xfrm>
            <a:off x="76200" y="914400"/>
            <a:ext cx="9009950" cy="338554"/>
          </a:xfrm>
          <a:prstGeom prst="rect">
            <a:avLst/>
          </a:prstGeom>
        </p:spPr>
        <p:txBody>
          <a:bodyPr wrap="square">
            <a:spAutoFit/>
          </a:bodyPr>
          <a:lstStyle/>
          <a:p>
            <a:r>
              <a:rPr lang="en-US" sz="1600" dirty="0" smtClean="0"/>
              <a:t>5-80 </a:t>
            </a:r>
            <a:r>
              <a:rPr lang="en-US" sz="1600" dirty="0"/>
              <a:t>kV/cm generated by the application of short high </a:t>
            </a:r>
            <a:r>
              <a:rPr lang="en-US" sz="1600" dirty="0" smtClean="0"/>
              <a:t>voltage pulses </a:t>
            </a:r>
            <a:r>
              <a:rPr lang="en-US" sz="1600" dirty="0"/>
              <a:t>(µs) between </a:t>
            </a:r>
            <a:r>
              <a:rPr lang="en-US" sz="1600" dirty="0" smtClean="0"/>
              <a:t>two electrodes</a:t>
            </a:r>
            <a:endParaRPr lang="bg-BG"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6265086" cy="476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371615" y="3048000"/>
            <a:ext cx="2685351" cy="369332"/>
          </a:xfrm>
          <a:prstGeom prst="rect">
            <a:avLst/>
          </a:prstGeom>
        </p:spPr>
        <p:txBody>
          <a:bodyPr wrap="none">
            <a:spAutoFit/>
          </a:bodyPr>
          <a:lstStyle/>
          <a:p>
            <a:r>
              <a:rPr lang="fr-FR" dirty="0"/>
              <a:t> $450,000 to $2,000,000</a:t>
            </a:r>
            <a:endParaRPr lang="bg-BG" dirty="0"/>
          </a:p>
        </p:txBody>
      </p:sp>
      <p:sp>
        <p:nvSpPr>
          <p:cNvPr id="10" name="Rectangle 9"/>
          <p:cNvSpPr/>
          <p:nvPr/>
        </p:nvSpPr>
        <p:spPr>
          <a:xfrm>
            <a:off x="68263" y="6412468"/>
            <a:ext cx="5428290" cy="369332"/>
          </a:xfrm>
          <a:prstGeom prst="rect">
            <a:avLst/>
          </a:prstGeom>
        </p:spPr>
        <p:txBody>
          <a:bodyPr wrap="square">
            <a:spAutoFit/>
          </a:bodyPr>
          <a:lstStyle/>
          <a:p>
            <a:r>
              <a:rPr lang="fr-FR" dirty="0">
                <a:hlinkClick r:id="rId3"/>
              </a:rPr>
              <a:t>https://</a:t>
            </a:r>
            <a:r>
              <a:rPr lang="fr-FR" dirty="0" smtClean="0">
                <a:hlinkClick r:id="rId3"/>
              </a:rPr>
              <a:t>www.youtube.com/watch?v=uSK-7dqaVLo</a:t>
            </a:r>
            <a:r>
              <a:rPr lang="fr-FR" dirty="0" smtClean="0"/>
              <a:t> </a:t>
            </a:r>
            <a:endParaRPr lang="bg-BG" dirty="0"/>
          </a:p>
        </p:txBody>
      </p:sp>
    </p:spTree>
    <p:extLst>
      <p:ext uri="{BB962C8B-B14F-4D97-AF65-F5344CB8AC3E}">
        <p14:creationId xmlns:p14="http://schemas.microsoft.com/office/powerpoint/2010/main" val="307503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9</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4134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3. Pulsed electric field (PEF) treatment</a:t>
            </a:r>
            <a:endParaRPr lang="bg-BG" altLang="bg-BG" dirty="0" smtClean="0">
              <a:solidFill>
                <a:srgbClr val="0070C0"/>
              </a:solidFill>
            </a:endParaRPr>
          </a:p>
        </p:txBody>
      </p:sp>
      <p:pic>
        <p:nvPicPr>
          <p:cNvPr id="1026" name="Picture 2" descr="Full-size image (65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914400"/>
            <a:ext cx="5067300" cy="3962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519" y="5029200"/>
            <a:ext cx="8355012" cy="954107"/>
          </a:xfrm>
          <a:prstGeom prst="rect">
            <a:avLst/>
          </a:prstGeom>
        </p:spPr>
        <p:txBody>
          <a:bodyPr wrap="square">
            <a:spAutoFit/>
          </a:bodyPr>
          <a:lstStyle/>
          <a:p>
            <a:r>
              <a:rPr lang="en-US" sz="1400" dirty="0"/>
              <a:t>Features of co-linear PEF treatment chambers. Top: sectional view of the electrode configuration and the resulting electrical field. The central high voltage electrode is separated from two grounded electrodes on either side by an electrical insulator. One example is given which shows the field strength along the central axis at the treatment zone </a:t>
            </a:r>
            <a:r>
              <a:rPr lang="en-US" sz="1400" dirty="0" smtClean="0"/>
              <a:t>A–B. </a:t>
            </a:r>
            <a:r>
              <a:rPr lang="bg-BG" sz="1400" dirty="0" smtClean="0"/>
              <a:t>5-</a:t>
            </a:r>
            <a:r>
              <a:rPr lang="bg-BG" sz="1400" dirty="0" err="1" smtClean="0"/>
              <a:t>100к</a:t>
            </a:r>
            <a:r>
              <a:rPr lang="en-US" sz="1400" dirty="0" smtClean="0"/>
              <a:t>V/cm</a:t>
            </a:r>
            <a:endParaRPr lang="bg-BG" sz="1400"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TextBox 3"/>
          <p:cNvSpPr txBox="1"/>
          <p:nvPr/>
        </p:nvSpPr>
        <p:spPr>
          <a:xfrm>
            <a:off x="152400" y="6172200"/>
            <a:ext cx="8815388" cy="523220"/>
          </a:xfrm>
          <a:prstGeom prst="rect">
            <a:avLst/>
          </a:prstGeom>
          <a:noFill/>
        </p:spPr>
        <p:txBody>
          <a:bodyPr wrap="square" rtlCol="0">
            <a:spAutoFit/>
          </a:bodyPr>
          <a:lstStyle/>
          <a:p>
            <a:pPr fontAlgn="base"/>
            <a:r>
              <a:rPr lang="en-US" sz="1400" dirty="0"/>
              <a:t>Pulsed Electric Fields for Food Processing </a:t>
            </a:r>
            <a:r>
              <a:rPr lang="en-US" sz="1400" dirty="0" smtClean="0"/>
              <a:t>Technology, M.E.A</a:t>
            </a:r>
            <a:r>
              <a:rPr lang="en-US" sz="1400" dirty="0"/>
              <a:t>. </a:t>
            </a:r>
            <a:r>
              <a:rPr lang="en-US" sz="1400" dirty="0" smtClean="0"/>
              <a:t>Mohamed, A.H.A. </a:t>
            </a:r>
            <a:r>
              <a:rPr lang="en-US" sz="1400" dirty="0" err="1" smtClean="0"/>
              <a:t>Eissa</a:t>
            </a:r>
            <a:r>
              <a:rPr lang="en-US" sz="1400" dirty="0" smtClean="0"/>
              <a:t> in “Structure </a:t>
            </a:r>
            <a:r>
              <a:rPr lang="en-US" sz="1400" dirty="0"/>
              <a:t>and Function of Food </a:t>
            </a:r>
            <a:r>
              <a:rPr lang="en-US" sz="1400" dirty="0" smtClean="0"/>
              <a:t>Engineering” (</a:t>
            </a:r>
            <a:r>
              <a:rPr lang="en-US" sz="1400" i="1" dirty="0" smtClean="0"/>
              <a:t>Ed. </a:t>
            </a:r>
            <a:r>
              <a:rPr lang="en-US" sz="1400" i="1" dirty="0"/>
              <a:t>Ayman </a:t>
            </a:r>
            <a:r>
              <a:rPr lang="en-US" sz="1400" i="1" dirty="0" err="1"/>
              <a:t>Amer</a:t>
            </a:r>
            <a:r>
              <a:rPr lang="en-US" sz="1400" i="1" dirty="0"/>
              <a:t> </a:t>
            </a:r>
            <a:r>
              <a:rPr lang="en-US" sz="1400" i="1" dirty="0" err="1" smtClean="0"/>
              <a:t>Eissa</a:t>
            </a:r>
            <a:r>
              <a:rPr lang="en-US" sz="1400" i="1" dirty="0" smtClean="0"/>
              <a:t>), 2012, </a:t>
            </a:r>
            <a:r>
              <a:rPr lang="en-US" sz="1400" i="1" dirty="0" err="1" smtClean="0"/>
              <a:t>publisehd</a:t>
            </a:r>
            <a:r>
              <a:rPr lang="en-US" sz="1400" i="1" dirty="0" smtClean="0"/>
              <a:t> by </a:t>
            </a:r>
            <a:r>
              <a:rPr lang="en-US" sz="1400" i="1" dirty="0" err="1" smtClean="0"/>
              <a:t>InTech</a:t>
            </a:r>
            <a:r>
              <a:rPr lang="en-US" sz="1400" i="1" dirty="0" smtClean="0"/>
              <a:t> (</a:t>
            </a:r>
            <a:r>
              <a:rPr lang="fr-FR" sz="1400" i="1" dirty="0" smtClean="0"/>
              <a:t>DOI</a:t>
            </a:r>
            <a:r>
              <a:rPr lang="fr-FR" sz="1400" i="1" dirty="0"/>
              <a:t>: </a:t>
            </a:r>
            <a:r>
              <a:rPr lang="fr-FR" sz="1400" i="1" dirty="0" smtClean="0"/>
              <a:t>10.5772/1615)</a:t>
            </a:r>
            <a:endParaRPr lang="bg-BG" sz="1400" dirty="0"/>
          </a:p>
        </p:txBody>
      </p:sp>
    </p:spTree>
    <p:extLst>
      <p:ext uri="{BB962C8B-B14F-4D97-AF65-F5344CB8AC3E}">
        <p14:creationId xmlns:p14="http://schemas.microsoft.com/office/powerpoint/2010/main" val="3301531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2937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4. </a:t>
            </a:r>
            <a:r>
              <a:rPr lang="fr-FR" dirty="0" err="1"/>
              <a:t>Pulsed</a:t>
            </a:r>
            <a:r>
              <a:rPr lang="fr-FR" dirty="0"/>
              <a:t> Light </a:t>
            </a:r>
            <a:r>
              <a:rPr lang="fr-FR" dirty="0" err="1" smtClean="0"/>
              <a:t>Technology</a:t>
            </a:r>
            <a:endParaRPr lang="fr-FR"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Rectangle 1"/>
          <p:cNvSpPr/>
          <p:nvPr/>
        </p:nvSpPr>
        <p:spPr>
          <a:xfrm>
            <a:off x="173115" y="1295400"/>
            <a:ext cx="5410200" cy="369332"/>
          </a:xfrm>
          <a:prstGeom prst="rect">
            <a:avLst/>
          </a:prstGeom>
        </p:spPr>
        <p:txBody>
          <a:bodyPr wrap="square">
            <a:spAutoFit/>
          </a:bodyPr>
          <a:lstStyle/>
          <a:p>
            <a:r>
              <a:rPr lang="en-US" dirty="0">
                <a:hlinkClick r:id="rId2"/>
              </a:rPr>
              <a:t>https://</a:t>
            </a:r>
            <a:r>
              <a:rPr lang="en-US" dirty="0" smtClean="0">
                <a:hlinkClick r:id="rId2"/>
              </a:rPr>
              <a:t>www.youtube.com/watch?v=AQ4BY93Ot8A</a:t>
            </a:r>
            <a:r>
              <a:rPr lang="en-US" dirty="0" smtClean="0"/>
              <a:t> </a:t>
            </a:r>
            <a:endParaRPr lang="en-US" dirty="0"/>
          </a:p>
        </p:txBody>
      </p:sp>
      <p:sp>
        <p:nvSpPr>
          <p:cNvPr id="3" name="Rectangle 2"/>
          <p:cNvSpPr/>
          <p:nvPr/>
        </p:nvSpPr>
        <p:spPr>
          <a:xfrm>
            <a:off x="165770" y="2143959"/>
            <a:ext cx="7391400" cy="369332"/>
          </a:xfrm>
          <a:prstGeom prst="rect">
            <a:avLst/>
          </a:prstGeom>
        </p:spPr>
        <p:txBody>
          <a:bodyPr wrap="square">
            <a:spAutoFit/>
          </a:bodyPr>
          <a:lstStyle/>
          <a:p>
            <a:r>
              <a:rPr lang="en-US" dirty="0">
                <a:hlinkClick r:id="rId3"/>
              </a:rPr>
              <a:t>http://</a:t>
            </a:r>
            <a:r>
              <a:rPr lang="en-US" dirty="0" smtClean="0">
                <a:hlinkClick r:id="rId3"/>
              </a:rPr>
              <a:t>courses.washington.edu/eh451/articles/Pulsed-Light-Food.pdf</a:t>
            </a:r>
            <a:r>
              <a:rPr lang="en-US" dirty="0" smtClean="0"/>
              <a:t> </a:t>
            </a:r>
            <a:endParaRPr lang="en-US" dirty="0"/>
          </a:p>
        </p:txBody>
      </p:sp>
      <p:pic>
        <p:nvPicPr>
          <p:cNvPr id="3074" name="Picture 2" descr="Image result for pulsed light 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562" y="2748248"/>
            <a:ext cx="6422608" cy="365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2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2787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a:solidFill>
                  <a:srgbClr val="000000"/>
                </a:solidFill>
              </a:rPr>
              <a:t>5</a:t>
            </a:r>
            <a:r>
              <a:rPr lang="en-US" altLang="bg-BG" dirty="0" smtClean="0">
                <a:solidFill>
                  <a:srgbClr val="000000"/>
                </a:solidFill>
              </a:rPr>
              <a:t>. </a:t>
            </a:r>
            <a:r>
              <a:rPr lang="fr-FR" dirty="0" smtClean="0"/>
              <a:t>Cold Plasma </a:t>
            </a:r>
            <a:r>
              <a:rPr lang="en-US" dirty="0" smtClean="0"/>
              <a:t>treatment</a:t>
            </a:r>
            <a:endParaRPr lang="en-US"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Rectangle 3"/>
          <p:cNvSpPr/>
          <p:nvPr/>
        </p:nvSpPr>
        <p:spPr>
          <a:xfrm>
            <a:off x="251743" y="1143000"/>
            <a:ext cx="5638800" cy="369332"/>
          </a:xfrm>
          <a:prstGeom prst="rect">
            <a:avLst/>
          </a:prstGeom>
        </p:spPr>
        <p:txBody>
          <a:bodyPr wrap="square">
            <a:spAutoFit/>
          </a:bodyPr>
          <a:lstStyle/>
          <a:p>
            <a:r>
              <a:rPr lang="en-US" dirty="0">
                <a:hlinkClick r:id="rId2"/>
              </a:rPr>
              <a:t>https://</a:t>
            </a:r>
            <a:r>
              <a:rPr lang="en-US" dirty="0" smtClean="0">
                <a:hlinkClick r:id="rId2"/>
              </a:rPr>
              <a:t>www.youtube.com/watch?v=HF3wVOfBVuQ</a:t>
            </a:r>
            <a:r>
              <a:rPr lang="en-US" dirty="0" smtClean="0"/>
              <a:t> </a:t>
            </a:r>
            <a:endParaRPr lang="en-US" dirty="0"/>
          </a:p>
        </p:txBody>
      </p:sp>
      <p:pic>
        <p:nvPicPr>
          <p:cNvPr id="1026" name="Picture 2" descr="Image result for cold plasma treatment food anim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95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3403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a:solidFill>
                  <a:srgbClr val="000000"/>
                </a:solidFill>
              </a:rPr>
              <a:t>6</a:t>
            </a:r>
            <a:r>
              <a:rPr lang="en-US" altLang="bg-BG" dirty="0" smtClean="0">
                <a:solidFill>
                  <a:srgbClr val="000000"/>
                </a:solidFill>
              </a:rPr>
              <a:t>. Dense Phase CO</a:t>
            </a:r>
            <a:r>
              <a:rPr lang="en-US" altLang="bg-BG" baseline="-25000" dirty="0" smtClean="0">
                <a:solidFill>
                  <a:srgbClr val="000000"/>
                </a:solidFill>
              </a:rPr>
              <a:t>2</a:t>
            </a:r>
            <a:r>
              <a:rPr lang="en-US" altLang="bg-BG" dirty="0" smtClean="0">
                <a:solidFill>
                  <a:srgbClr val="000000"/>
                </a:solidFill>
              </a:rPr>
              <a:t> </a:t>
            </a:r>
            <a:r>
              <a:rPr lang="en-US" dirty="0" smtClean="0"/>
              <a:t>treatment</a:t>
            </a:r>
            <a:endParaRPr lang="en-US"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Rectangle 1"/>
          <p:cNvSpPr/>
          <p:nvPr/>
        </p:nvSpPr>
        <p:spPr>
          <a:xfrm>
            <a:off x="250825" y="1143000"/>
            <a:ext cx="8047038" cy="369332"/>
          </a:xfrm>
          <a:prstGeom prst="rect">
            <a:avLst/>
          </a:prstGeom>
        </p:spPr>
        <p:txBody>
          <a:bodyPr wrap="square">
            <a:spAutoFit/>
          </a:bodyPr>
          <a:lstStyle/>
          <a:p>
            <a:r>
              <a:rPr lang="en-US" dirty="0"/>
              <a:t>https://www.slideshare.net/mayasharma9026/maya-sharma-presentation</a:t>
            </a:r>
          </a:p>
        </p:txBody>
      </p:sp>
      <p:pic>
        <p:nvPicPr>
          <p:cNvPr id="2050" name="Picture 2" descr="Image result for dense phase CO2 treatment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55484"/>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1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68580" y="394901"/>
            <a:ext cx="88024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7. Perspectives and trends</a:t>
            </a:r>
          </a:p>
          <a:p>
            <a:pPr fontAlgn="base">
              <a:spcBef>
                <a:spcPct val="0"/>
              </a:spcBef>
              <a:spcAft>
                <a:spcPct val="0"/>
              </a:spcAft>
            </a:pPr>
            <a:endParaRPr lang="en-US" altLang="bg-BG" dirty="0" smtClean="0">
              <a:solidFill>
                <a:srgbClr val="000000"/>
              </a:solidFill>
            </a:endParaRPr>
          </a:p>
          <a:p>
            <a:pPr fontAlgn="base">
              <a:spcBef>
                <a:spcPct val="0"/>
              </a:spcBef>
              <a:spcAft>
                <a:spcPct val="0"/>
              </a:spcAft>
            </a:pPr>
            <a:r>
              <a:rPr lang="bg-BG" b="1" dirty="0"/>
              <a:t>Slavov, A.M., Denev, P.N., Denkova, Z.R., Kostov, G.A., Denkova-Kostova, R.S., </a:t>
            </a:r>
            <a:endParaRPr lang="en-US" b="1" dirty="0" smtClean="0"/>
          </a:p>
          <a:p>
            <a:pPr fontAlgn="base">
              <a:spcBef>
                <a:spcPct val="0"/>
              </a:spcBef>
              <a:spcAft>
                <a:spcPct val="0"/>
              </a:spcAft>
            </a:pPr>
            <a:r>
              <a:rPr lang="bg-BG" b="1" dirty="0" smtClean="0"/>
              <a:t>Chochkov</a:t>
            </a:r>
            <a:r>
              <a:rPr lang="bg-BG" b="1" dirty="0"/>
              <a:t>, R.M., Deseva, I.N., Teneva, D.G. 2019. </a:t>
            </a:r>
            <a:endParaRPr lang="en-US" b="1" dirty="0" smtClean="0"/>
          </a:p>
          <a:p>
            <a:pPr fontAlgn="base">
              <a:spcBef>
                <a:spcPct val="0"/>
              </a:spcBef>
              <a:spcAft>
                <a:spcPct val="0"/>
              </a:spcAft>
            </a:pPr>
            <a:r>
              <a:rPr lang="bg-BG" b="1" dirty="0" smtClean="0"/>
              <a:t>Emerging </a:t>
            </a:r>
            <a:r>
              <a:rPr lang="bg-BG" b="1" dirty="0"/>
              <a:t>cold pasteurization technologies to improve shelf life and ensure </a:t>
            </a:r>
            <a:endParaRPr lang="en-US" b="1" dirty="0" smtClean="0"/>
          </a:p>
          <a:p>
            <a:pPr fontAlgn="base">
              <a:spcBef>
                <a:spcPct val="0"/>
              </a:spcBef>
              <a:spcAft>
                <a:spcPct val="0"/>
              </a:spcAft>
            </a:pPr>
            <a:r>
              <a:rPr lang="bg-BG" b="1" dirty="0" smtClean="0"/>
              <a:t>food </a:t>
            </a:r>
            <a:r>
              <a:rPr lang="bg-BG" b="1" dirty="0"/>
              <a:t>quality. In: </a:t>
            </a:r>
            <a:r>
              <a:rPr lang="bg-BG" b="1" i="1" dirty="0"/>
              <a:t>Food Quality and Shelf Life</a:t>
            </a:r>
            <a:r>
              <a:rPr lang="bg-BG" b="1" dirty="0"/>
              <a:t> (Ed. Charis M. Galanakis), </a:t>
            </a:r>
            <a:endParaRPr lang="en-US" b="1" dirty="0" smtClean="0"/>
          </a:p>
          <a:p>
            <a:pPr fontAlgn="base">
              <a:spcBef>
                <a:spcPct val="0"/>
              </a:spcBef>
              <a:spcAft>
                <a:spcPct val="0"/>
              </a:spcAft>
            </a:pPr>
            <a:r>
              <a:rPr lang="bg-BG" b="1" dirty="0" smtClean="0"/>
              <a:t>pp</a:t>
            </a:r>
            <a:r>
              <a:rPr lang="bg-BG" b="1" dirty="0"/>
              <a:t>. 55–123. London, UK: Academic Press, Elsevier Inc</a:t>
            </a:r>
            <a:r>
              <a:rPr lang="bg-BG" b="1" dirty="0" smtClean="0"/>
              <a:t>.</a:t>
            </a:r>
            <a:endParaRPr lang="en-US" b="1" dirty="0" smtClean="0"/>
          </a:p>
          <a:p>
            <a:pPr fontAlgn="base">
              <a:spcBef>
                <a:spcPct val="0"/>
              </a:spcBef>
              <a:spcAft>
                <a:spcPct val="0"/>
              </a:spcAft>
            </a:pPr>
            <a:r>
              <a:rPr lang="bg-BG" b="1" dirty="0" smtClean="0"/>
              <a:t> </a:t>
            </a:r>
            <a:r>
              <a:rPr lang="bg-BG" b="1" u="sng" dirty="0"/>
              <a:t>https://doi.org/10.1016/B978-0-12-817190-5.00003-3</a:t>
            </a:r>
            <a:endParaRPr lang="en-US"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715" y="2362200"/>
            <a:ext cx="28832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81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135469" y="2209800"/>
            <a:ext cx="461665" cy="28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spAutoFit/>
          </a:bodyPr>
          <a:lstStyle/>
          <a:p>
            <a:pPr fontAlgn="base">
              <a:spcBef>
                <a:spcPct val="0"/>
              </a:spcBef>
              <a:spcAft>
                <a:spcPct val="0"/>
              </a:spcAft>
            </a:pPr>
            <a:r>
              <a:rPr lang="en-US" altLang="bg-BG" dirty="0" smtClean="0">
                <a:solidFill>
                  <a:srgbClr val="000000"/>
                </a:solidFill>
              </a:rPr>
              <a:t>7. Perspectives and trends</a:t>
            </a:r>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Rectangle 1"/>
          <p:cNvSpPr/>
          <p:nvPr/>
        </p:nvSpPr>
        <p:spPr>
          <a:xfrm>
            <a:off x="597134" y="615966"/>
            <a:ext cx="8496211" cy="6186309"/>
          </a:xfrm>
          <a:prstGeom prst="rect">
            <a:avLst/>
          </a:prstGeom>
        </p:spPr>
        <p:txBody>
          <a:bodyPr wrap="square">
            <a:spAutoFit/>
          </a:bodyPr>
          <a:lstStyle/>
          <a:p>
            <a:pPr algn="just"/>
            <a:r>
              <a:rPr lang="en-US" sz="1200" dirty="0"/>
              <a:t>A recent survey on the importance and application of the novel “cold” pasteurization technologies outlined the current status, development, major advancements, limitations, trends and future perspectives for the next 10 years (</a:t>
            </a:r>
            <a:r>
              <a:rPr lang="en-US" sz="1200" dirty="0" err="1"/>
              <a:t>Jermann</a:t>
            </a:r>
            <a:r>
              <a:rPr lang="en-US" sz="1200" dirty="0"/>
              <a:t> et al., 2015). Specialists from the industry, government and academic institutions from North America and Europe (two separate surveys) were interviewed and the main purpose was to identify which of the emerging technologies (commercially exploited now or with potential for commercialization) will be the most utilized in the near future. With regard to the present situation the most utilized technologies seems to be HPP and microwave heating (as alternative to the traditional thermal treatments). Nowadays more than 300 HPP units are used globally and the HPP market is estimated to be more than $10 billion (Huang et al., 2017). The UV (in North America) and PEF (for Europe) pasteurization methods were outlined also as currently often used. The predictions for future implementations and applications of the technologies revealed HPP as the most utilized method for the time period of next 5-10 years. For Europe PEF and microwave heating will be the second and the third mostly used technologies, while for North Americans the prognoses suggested microwave heating, thermal sterilization assisted by applying pressure and UV to be the next after HPP important techniques. It is interesting to note also that according to the opinions of the participants the HPP was the most researched and developed method for the past 10 years. More than 200 HPP installations are industrially available and intensively used in North America (Higgins, 2016). With regard to potential for application in different food sectors, HPP was the most promising and potentially applicable technology for meat, poultry and seafood industries, and UV was considered to be the best alternative for treatment of liquid state food systems and fresh produce industry. No doubts, the major limitation of further spread of the new technologies are the initial investments needed which actually reflects later on production costs and final products prices. Additionally lack of funding is also a limitation for some of the food processors. The applications of the emerging technologies will remain mainly for shelf-life extension and preservation but also trends toward obtaining new functional and value added foods with reduced salt content are observed (</a:t>
            </a:r>
            <a:r>
              <a:rPr lang="en-US" sz="1200" dirty="0" err="1"/>
              <a:t>O'Flynn</a:t>
            </a:r>
            <a:r>
              <a:rPr lang="en-US" sz="1200" dirty="0"/>
              <a:t> et al., 2014; Yang et al., 2015). Another survey (Lindell, 2018) conducted in October 2017 with participation of food producers and retailers, revealed growing interest on HPP application and the main reasons are shelf-life increase and food waste reduction.</a:t>
            </a:r>
            <a:endParaRPr lang="bg-BG" sz="1200" dirty="0"/>
          </a:p>
          <a:p>
            <a:pPr algn="just"/>
            <a:r>
              <a:rPr lang="en-US" sz="1200" dirty="0"/>
              <a:t>From other point of view it is very important to consider the consumers preferences and expectations. The conclusions of survey organized in Bourg-</a:t>
            </a:r>
            <a:r>
              <a:rPr lang="en-US" sz="1200" dirty="0" err="1"/>
              <a:t>en</a:t>
            </a:r>
            <a:r>
              <a:rPr lang="en-US" sz="1200" dirty="0"/>
              <a:t>-</a:t>
            </a:r>
            <a:r>
              <a:rPr lang="en-US" sz="1200" dirty="0" err="1"/>
              <a:t>Bresse</a:t>
            </a:r>
            <a:r>
              <a:rPr lang="en-US" sz="1200" dirty="0"/>
              <a:t>, Rennes and Strasbourg – France (</a:t>
            </a:r>
            <a:r>
              <a:rPr lang="en-US" sz="1200" dirty="0" err="1"/>
              <a:t>Bourgade</a:t>
            </a:r>
            <a:r>
              <a:rPr lang="en-US" sz="1200" dirty="0"/>
              <a:t> et al., 2015) on the technologies for amelioration of the food quality and safety, reduction of food wastes and consumers’ awareness, showed that a novel technology is better accepted if it allows substantial reduction or elimination of some additives (especially preservatives), and if it is more understandable by the consumers and closer to the “natural”. Similarly, the consumers react negatively if a technology is too complex, introduces too many changes in the final product, and relay on materials which could led to usage of too many packings (from point of view of the waste reduction, and for minimization of possibility for chemical compounds migration into foodstuffs). Based on the above-mentioned the consumers ranked as accepted technologies like HPP, microwaving, usage of biopreservatives, etc., while technologies like pulsed light and especially food irradiation were more “suspicious” to consumers.</a:t>
            </a:r>
            <a:endParaRPr lang="bg-BG" sz="1200" dirty="0"/>
          </a:p>
        </p:txBody>
      </p:sp>
    </p:spTree>
    <p:extLst>
      <p:ext uri="{BB962C8B-B14F-4D97-AF65-F5344CB8AC3E}">
        <p14:creationId xmlns:p14="http://schemas.microsoft.com/office/powerpoint/2010/main" val="2900353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smtClean="0">
                <a:solidFill>
                  <a:srgbClr val="000000"/>
                </a:solidFill>
              </a:rPr>
              <a:t>1</a:t>
            </a:r>
            <a:endParaRPr lang="bg-BG" altLang="bg-BG" smtClean="0">
              <a:solidFill>
                <a:srgbClr val="000000"/>
              </a:solidFill>
            </a:endParaRPr>
          </a:p>
        </p:txBody>
      </p:sp>
      <p:sp>
        <p:nvSpPr>
          <p:cNvPr id="12288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38395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1. Ultrasound treatment</a:t>
            </a:r>
            <a:r>
              <a:rPr lang="bg-BG" altLang="bg-BG" dirty="0" smtClean="0">
                <a:solidFill>
                  <a:srgbClr val="0070C0"/>
                </a:solidFill>
              </a:rPr>
              <a:t> - </a:t>
            </a:r>
            <a:r>
              <a:rPr lang="en-US" altLang="bg-BG" dirty="0" smtClean="0">
                <a:solidFill>
                  <a:srgbClr val="0070C0"/>
                </a:solidFill>
              </a:rPr>
              <a:t>sonication</a:t>
            </a:r>
            <a:endParaRPr lang="bg-BG" altLang="bg-BG" dirty="0" smtClean="0">
              <a:solidFill>
                <a:srgbClr val="0070C0"/>
              </a:solidFill>
            </a:endParaRPr>
          </a:p>
        </p:txBody>
      </p:sp>
      <p:sp>
        <p:nvSpPr>
          <p:cNvPr id="2" name="TextBox 1"/>
          <p:cNvSpPr txBox="1"/>
          <p:nvPr/>
        </p:nvSpPr>
        <p:spPr>
          <a:xfrm>
            <a:off x="3222913" y="6019800"/>
            <a:ext cx="2698175" cy="369332"/>
          </a:xfrm>
          <a:prstGeom prst="rect">
            <a:avLst/>
          </a:prstGeom>
          <a:noFill/>
        </p:spPr>
        <p:txBody>
          <a:bodyPr wrap="none" rtlCol="0">
            <a:spAutoFit/>
          </a:bodyPr>
          <a:lstStyle/>
          <a:p>
            <a:r>
              <a:rPr lang="en-US" dirty="0" smtClean="0"/>
              <a:t>Sound frequency ranges</a:t>
            </a:r>
            <a:endParaRPr lang="bg-BG"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22" y="1371600"/>
            <a:ext cx="748735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2</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9" name="Rectangle 228"/>
          <p:cNvSpPr>
            <a:spLocks noChangeArrowheads="1"/>
          </p:cNvSpPr>
          <p:nvPr/>
        </p:nvSpPr>
        <p:spPr bwMode="auto">
          <a:xfrm>
            <a:off x="250825" y="547966"/>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Ultrasound treatment</a:t>
            </a:r>
            <a:r>
              <a:rPr lang="bg-BG" altLang="bg-BG" dirty="0" smtClean="0">
                <a:solidFill>
                  <a:srgbClr val="000000"/>
                </a:solidFill>
              </a:rPr>
              <a:t> </a:t>
            </a:r>
            <a:r>
              <a:rPr lang="en-US" altLang="bg-BG" dirty="0" smtClean="0">
                <a:solidFill>
                  <a:srgbClr val="000000"/>
                </a:solidFill>
              </a:rPr>
              <a:t>(sonication) - principle</a:t>
            </a:r>
            <a:endParaRPr lang="bg-BG" altLang="bg-BG" dirty="0" smtClean="0">
              <a:solidFill>
                <a:srgbClr val="000000"/>
              </a:solidFill>
            </a:endParaRPr>
          </a:p>
        </p:txBody>
      </p:sp>
      <p:sp>
        <p:nvSpPr>
          <p:cNvPr id="2" name="TextBox 1"/>
          <p:cNvSpPr txBox="1"/>
          <p:nvPr/>
        </p:nvSpPr>
        <p:spPr>
          <a:xfrm>
            <a:off x="440100" y="6096000"/>
            <a:ext cx="8263801" cy="369332"/>
          </a:xfrm>
          <a:prstGeom prst="rect">
            <a:avLst/>
          </a:prstGeom>
          <a:noFill/>
        </p:spPr>
        <p:txBody>
          <a:bodyPr wrap="none" rtlCol="0">
            <a:spAutoFit/>
          </a:bodyPr>
          <a:lstStyle/>
          <a:p>
            <a:r>
              <a:rPr lang="en-US" dirty="0" smtClean="0"/>
              <a:t>Sound propagation in a liquid showing cavitation bubble formation and collapse</a:t>
            </a:r>
            <a:endParaRPr lang="bg-B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46307"/>
            <a:ext cx="6858000" cy="456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68263" y="-100013"/>
            <a:ext cx="327025"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extLst>
      <p:ext uri="{BB962C8B-B14F-4D97-AF65-F5344CB8AC3E}">
        <p14:creationId xmlns:p14="http://schemas.microsoft.com/office/powerpoint/2010/main" val="296937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3</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0" name="Rectangle 228"/>
          <p:cNvSpPr>
            <a:spLocks noChangeArrowheads="1"/>
          </p:cNvSpPr>
          <p:nvPr/>
        </p:nvSpPr>
        <p:spPr bwMode="auto">
          <a:xfrm>
            <a:off x="250825" y="547966"/>
            <a:ext cx="5134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Ultrasound treatment</a:t>
            </a:r>
            <a:r>
              <a:rPr lang="bg-BG" altLang="bg-BG" dirty="0" smtClean="0">
                <a:solidFill>
                  <a:srgbClr val="000000"/>
                </a:solidFill>
              </a:rPr>
              <a:t> </a:t>
            </a:r>
            <a:r>
              <a:rPr lang="en-US" altLang="bg-BG" dirty="0" smtClean="0">
                <a:solidFill>
                  <a:srgbClr val="000000"/>
                </a:solidFill>
              </a:rPr>
              <a:t>(sonication) - equipment</a:t>
            </a:r>
            <a:endParaRPr lang="bg-BG" altLang="bg-BG"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4724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441749"/>
            <a:ext cx="4003675" cy="358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9569" y="5638800"/>
            <a:ext cx="2941831" cy="369332"/>
          </a:xfrm>
          <a:prstGeom prst="rect">
            <a:avLst/>
          </a:prstGeom>
          <a:noFill/>
        </p:spPr>
        <p:txBody>
          <a:bodyPr wrap="none" rtlCol="0">
            <a:spAutoFit/>
          </a:bodyPr>
          <a:lstStyle/>
          <a:p>
            <a:r>
              <a:rPr lang="en-US" dirty="0" smtClean="0"/>
              <a:t>Simplest – ultrasonic baths</a:t>
            </a:r>
            <a:endParaRPr lang="bg-BG" dirty="0"/>
          </a:p>
        </p:txBody>
      </p:sp>
      <p:sp>
        <p:nvSpPr>
          <p:cNvPr id="13" name="TextBox 12"/>
          <p:cNvSpPr txBox="1"/>
          <p:nvPr/>
        </p:nvSpPr>
        <p:spPr>
          <a:xfrm>
            <a:off x="5595046" y="5574268"/>
            <a:ext cx="2659702" cy="369332"/>
          </a:xfrm>
          <a:prstGeom prst="rect">
            <a:avLst/>
          </a:prstGeom>
          <a:noFill/>
        </p:spPr>
        <p:txBody>
          <a:bodyPr wrap="none" rtlCol="0">
            <a:spAutoFit/>
          </a:bodyPr>
          <a:lstStyle/>
          <a:p>
            <a:r>
              <a:rPr lang="en-US" dirty="0" smtClean="0"/>
              <a:t>Ultrasonic probe system</a:t>
            </a:r>
            <a:endParaRPr lang="bg-BG" dirty="0"/>
          </a:p>
        </p:txBody>
      </p:sp>
    </p:spTree>
    <p:extLst>
      <p:ext uri="{BB962C8B-B14F-4D97-AF65-F5344CB8AC3E}">
        <p14:creationId xmlns:p14="http://schemas.microsoft.com/office/powerpoint/2010/main" val="394698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4</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76375"/>
            <a:ext cx="6248400" cy="46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28"/>
          <p:cNvSpPr>
            <a:spLocks noChangeArrowheads="1"/>
          </p:cNvSpPr>
          <p:nvPr/>
        </p:nvSpPr>
        <p:spPr bwMode="auto">
          <a:xfrm>
            <a:off x="250825" y="547966"/>
            <a:ext cx="5237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 </a:t>
            </a:r>
            <a:r>
              <a:rPr lang="en-US" altLang="bg-BG" dirty="0" smtClean="0">
                <a:solidFill>
                  <a:srgbClr val="000000"/>
                </a:solidFill>
              </a:rPr>
              <a:t>mechanism</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Tree>
    <p:extLst>
      <p:ext uri="{BB962C8B-B14F-4D97-AF65-F5344CB8AC3E}">
        <p14:creationId xmlns:p14="http://schemas.microsoft.com/office/powerpoint/2010/main" val="426747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5</a:t>
            </a:r>
            <a:endParaRPr lang="bg-BG" altLang="bg-BG" dirty="0" smtClean="0">
              <a:solidFill>
                <a:srgbClr val="000000"/>
              </a:solidFill>
            </a:endParaRPr>
          </a:p>
        </p:txBody>
      </p:sp>
      <p:sp>
        <p:nvSpPr>
          <p:cNvPr id="2" name="Rectangle 1"/>
          <p:cNvSpPr/>
          <p:nvPr/>
        </p:nvSpPr>
        <p:spPr>
          <a:xfrm>
            <a:off x="381000" y="1066800"/>
            <a:ext cx="8586788" cy="5293757"/>
          </a:xfrm>
          <a:prstGeom prst="rect">
            <a:avLst/>
          </a:prstGeom>
        </p:spPr>
        <p:txBody>
          <a:bodyPr wrap="square">
            <a:spAutoFit/>
          </a:bodyPr>
          <a:lstStyle/>
          <a:p>
            <a:pPr algn="ctr" fontAlgn="base"/>
            <a:r>
              <a:rPr lang="en-US" b="1" dirty="0"/>
              <a:t>Ultrasound </a:t>
            </a:r>
            <a:r>
              <a:rPr lang="en-US" b="1" dirty="0" smtClean="0"/>
              <a:t>in the food industry</a:t>
            </a:r>
          </a:p>
          <a:p>
            <a:pPr algn="ctr" fontAlgn="base"/>
            <a:endParaRPr lang="en-US" sz="1600" dirty="0"/>
          </a:p>
          <a:p>
            <a:pPr fontAlgn="base"/>
            <a:r>
              <a:rPr lang="en-US" sz="1600" b="1" dirty="0"/>
              <a:t>The food industry as well as the pharmaceutical industry offer manifold possibilities for the use of </a:t>
            </a:r>
            <a:r>
              <a:rPr lang="en-US" sz="1600" b="1" dirty="0" smtClean="0"/>
              <a:t>sonication. Ultrasonic </a:t>
            </a:r>
            <a:r>
              <a:rPr lang="en-US" sz="1600" b="1" dirty="0"/>
              <a:t>processors are used in food manufacturing for</a:t>
            </a:r>
            <a:r>
              <a:rPr lang="en-US" sz="1600" b="1" dirty="0" smtClean="0"/>
              <a:t>:</a:t>
            </a:r>
          </a:p>
          <a:p>
            <a:pPr fontAlgn="base"/>
            <a:endParaRPr lang="en-US" sz="1600" b="1" dirty="0"/>
          </a:p>
          <a:p>
            <a:pPr marL="285750" indent="-285750" fontAlgn="base">
              <a:buFont typeface="Arial" panose="020B0604020202020204" pitchFamily="34" charset="0"/>
              <a:buChar char="•"/>
            </a:pPr>
            <a:r>
              <a:rPr lang="en-US" sz="1600" dirty="0">
                <a:solidFill>
                  <a:srgbClr val="0070C0"/>
                </a:solidFill>
              </a:rPr>
              <a:t>disintegration of cells</a:t>
            </a:r>
          </a:p>
          <a:p>
            <a:pPr marL="285750" indent="-285750" fontAlgn="base">
              <a:buFont typeface="Arial" panose="020B0604020202020204" pitchFamily="34" charset="0"/>
              <a:buChar char="•"/>
            </a:pPr>
            <a:r>
              <a:rPr lang="en-US" sz="1600" dirty="0">
                <a:solidFill>
                  <a:srgbClr val="0070C0"/>
                </a:solidFill>
              </a:rPr>
              <a:t>extracting (extract intracellular components or obtain cell-free bacterial enzyme)</a:t>
            </a:r>
          </a:p>
          <a:p>
            <a:pPr marL="285750" indent="-285750" fontAlgn="base">
              <a:buFont typeface="Arial" panose="020B0604020202020204" pitchFamily="34" charset="0"/>
              <a:buChar char="•"/>
            </a:pPr>
            <a:r>
              <a:rPr lang="en-US" sz="1600" dirty="0">
                <a:solidFill>
                  <a:srgbClr val="0070C0"/>
                </a:solidFill>
              </a:rPr>
              <a:t>activation (acceleration) of an enzyme reaction in liquid foods</a:t>
            </a:r>
          </a:p>
          <a:p>
            <a:pPr marL="285750" indent="-285750" fontAlgn="base">
              <a:buFont typeface="Arial" panose="020B0604020202020204" pitchFamily="34" charset="0"/>
              <a:buChar char="•"/>
            </a:pPr>
            <a:r>
              <a:rPr lang="en-US" sz="1600" dirty="0">
                <a:solidFill>
                  <a:srgbClr val="0070C0"/>
                </a:solidFill>
              </a:rPr>
              <a:t>acceleration of fermentation</a:t>
            </a:r>
          </a:p>
          <a:p>
            <a:pPr marL="285750" indent="-285750" fontAlgn="base">
              <a:buFont typeface="Arial" panose="020B0604020202020204" pitchFamily="34" charset="0"/>
              <a:buChar char="•"/>
            </a:pPr>
            <a:r>
              <a:rPr lang="en-US" sz="1600" dirty="0">
                <a:solidFill>
                  <a:srgbClr val="0070C0"/>
                </a:solidFill>
              </a:rPr>
              <a:t>m</a:t>
            </a:r>
            <a:r>
              <a:rPr lang="en-US" sz="1600" dirty="0" smtClean="0">
                <a:solidFill>
                  <a:srgbClr val="0070C0"/>
                </a:solidFill>
              </a:rPr>
              <a:t>ixing and homogenizing</a:t>
            </a:r>
            <a:endParaRPr lang="en-US" sz="1600" dirty="0">
              <a:solidFill>
                <a:srgbClr val="0070C0"/>
              </a:solidFill>
            </a:endParaRPr>
          </a:p>
          <a:p>
            <a:pPr marL="285750" indent="-285750" fontAlgn="base">
              <a:buFont typeface="Arial" panose="020B0604020202020204" pitchFamily="34" charset="0"/>
              <a:buChar char="•"/>
            </a:pPr>
            <a:r>
              <a:rPr lang="en-US" sz="1600" dirty="0">
                <a:solidFill>
                  <a:srgbClr val="0070C0"/>
                </a:solidFill>
              </a:rPr>
              <a:t>dispersion of a dry powder in a liquid</a:t>
            </a:r>
          </a:p>
          <a:p>
            <a:pPr marL="285750" indent="-285750" fontAlgn="base">
              <a:buFont typeface="Arial" panose="020B0604020202020204" pitchFamily="34" charset="0"/>
              <a:buChar char="•"/>
            </a:pPr>
            <a:r>
              <a:rPr lang="en-US" sz="1600" dirty="0">
                <a:solidFill>
                  <a:srgbClr val="0070C0"/>
                </a:solidFill>
              </a:rPr>
              <a:t>emulsifying of oil/fat in a liquid stream</a:t>
            </a:r>
          </a:p>
          <a:p>
            <a:pPr marL="285750" indent="-285750" fontAlgn="base">
              <a:buFont typeface="Arial" panose="020B0604020202020204" pitchFamily="34" charset="0"/>
              <a:buChar char="•"/>
            </a:pPr>
            <a:r>
              <a:rPr lang="en-US" sz="1600" dirty="0">
                <a:solidFill>
                  <a:srgbClr val="0070C0"/>
                </a:solidFill>
              </a:rPr>
              <a:t>spraying</a:t>
            </a:r>
          </a:p>
          <a:p>
            <a:pPr marL="285750" indent="-285750" fontAlgn="base">
              <a:buFont typeface="Arial" panose="020B0604020202020204" pitchFamily="34" charset="0"/>
              <a:buChar char="•"/>
            </a:pPr>
            <a:r>
              <a:rPr lang="en-US" sz="1600" dirty="0">
                <a:solidFill>
                  <a:srgbClr val="0070C0"/>
                </a:solidFill>
              </a:rPr>
              <a:t>degassing</a:t>
            </a:r>
          </a:p>
          <a:p>
            <a:pPr marL="285750" indent="-285750" fontAlgn="base">
              <a:buFont typeface="Arial" panose="020B0604020202020204" pitchFamily="34" charset="0"/>
              <a:buChar char="•"/>
            </a:pPr>
            <a:r>
              <a:rPr lang="en-US" sz="1600" dirty="0">
                <a:solidFill>
                  <a:srgbClr val="0070C0"/>
                </a:solidFill>
              </a:rPr>
              <a:t>inspection, e.g. in the beverage industry</a:t>
            </a:r>
          </a:p>
          <a:p>
            <a:pPr marL="285750" indent="-285750" fontAlgn="base">
              <a:buFont typeface="Arial" panose="020B0604020202020204" pitchFamily="34" charset="0"/>
              <a:buChar char="•"/>
            </a:pPr>
            <a:r>
              <a:rPr lang="en-US" sz="1600" dirty="0">
                <a:solidFill>
                  <a:srgbClr val="0070C0"/>
                </a:solidFill>
              </a:rPr>
              <a:t>deactivation of enzymes</a:t>
            </a:r>
          </a:p>
          <a:p>
            <a:pPr marL="285750" indent="-285750" fontAlgn="base">
              <a:buFont typeface="Arial" panose="020B0604020202020204" pitchFamily="34" charset="0"/>
              <a:buChar char="•"/>
            </a:pPr>
            <a:r>
              <a:rPr lang="en-US" sz="1600" dirty="0">
                <a:solidFill>
                  <a:srgbClr val="0070C0"/>
                </a:solidFill>
              </a:rPr>
              <a:t>microbial inactivation (preservation)</a:t>
            </a:r>
          </a:p>
          <a:p>
            <a:pPr marL="285750" indent="-285750" fontAlgn="base">
              <a:buFont typeface="Arial" panose="020B0604020202020204" pitchFamily="34" charset="0"/>
              <a:buChar char="•"/>
            </a:pPr>
            <a:r>
              <a:rPr lang="en-US" sz="1600" dirty="0" smtClean="0">
                <a:solidFill>
                  <a:srgbClr val="0070C0"/>
                </a:solidFill>
              </a:rPr>
              <a:t>crystallization</a:t>
            </a:r>
            <a:endParaRPr lang="en-US" sz="1600" dirty="0">
              <a:solidFill>
                <a:srgbClr val="0070C0"/>
              </a:solidFill>
            </a:endParaRPr>
          </a:p>
          <a:p>
            <a:pPr marL="285750" indent="-285750" fontAlgn="base">
              <a:buFont typeface="Arial" panose="020B0604020202020204" pitchFamily="34" charset="0"/>
              <a:buChar char="•"/>
            </a:pPr>
            <a:r>
              <a:rPr lang="en-US" sz="1600" dirty="0">
                <a:solidFill>
                  <a:srgbClr val="0070C0"/>
                </a:solidFill>
              </a:rPr>
              <a:t>meat processing</a:t>
            </a:r>
          </a:p>
          <a:p>
            <a:pPr marL="285750" indent="-285750" fontAlgn="base">
              <a:buFont typeface="Arial" panose="020B0604020202020204" pitchFamily="34" charset="0"/>
              <a:buChar char="•"/>
            </a:pPr>
            <a:r>
              <a:rPr lang="en-US" sz="1600" dirty="0">
                <a:solidFill>
                  <a:srgbClr val="0070C0"/>
                </a:solidFill>
              </a:rPr>
              <a:t>stimulation of living cells</a:t>
            </a:r>
          </a:p>
          <a:p>
            <a:pPr marL="285750" indent="-285750" fontAlgn="base">
              <a:buFont typeface="Arial" panose="020B0604020202020204" pitchFamily="34" charset="0"/>
              <a:buChar char="•"/>
            </a:pPr>
            <a:r>
              <a:rPr lang="en-US" sz="1600" dirty="0">
                <a:solidFill>
                  <a:srgbClr val="0070C0"/>
                </a:solidFill>
              </a:rPr>
              <a:t>enhanced oxidation</a:t>
            </a: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0" name="Rectangle 228"/>
          <p:cNvSpPr>
            <a:spLocks noChangeArrowheads="1"/>
          </p:cNvSpPr>
          <p:nvPr/>
        </p:nvSpPr>
        <p:spPr bwMode="auto">
          <a:xfrm>
            <a:off x="250825" y="547966"/>
            <a:ext cx="6045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a:t>
            </a:r>
            <a:r>
              <a:rPr lang="en-US" altLang="bg-BG" dirty="0" smtClean="0">
                <a:solidFill>
                  <a:srgbClr val="000000"/>
                </a:solidFill>
              </a:rPr>
              <a:t>– food applications</a:t>
            </a:r>
            <a:endParaRPr lang="bg-BG" altLang="bg-BG" dirty="0" smtClean="0">
              <a:solidFill>
                <a:srgbClr val="000000"/>
              </a:solidFill>
            </a:endParaRPr>
          </a:p>
        </p:txBody>
      </p:sp>
      <p:sp>
        <p:nvSpPr>
          <p:cNvPr id="8" name="Text Box 5"/>
          <p:cNvSpPr txBox="1">
            <a:spLocks noChangeArrowheads="1"/>
          </p:cNvSpPr>
          <p:nvPr/>
        </p:nvSpPr>
        <p:spPr bwMode="auto">
          <a:xfrm>
            <a:off x="68263" y="-100013"/>
            <a:ext cx="327025"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extLst>
      <p:ext uri="{BB962C8B-B14F-4D97-AF65-F5344CB8AC3E}">
        <p14:creationId xmlns:p14="http://schemas.microsoft.com/office/powerpoint/2010/main" val="194574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6</a:t>
            </a:r>
            <a:endParaRPr lang="bg-BG" altLang="bg-BG" dirty="0" smtClean="0">
              <a:solidFill>
                <a:srgbClr val="000000"/>
              </a:solidFill>
            </a:endParaRPr>
          </a:p>
        </p:txBody>
      </p:sp>
      <p:sp>
        <p:nvSpPr>
          <p:cNvPr id="9" name="Rectangle 228"/>
          <p:cNvSpPr>
            <a:spLocks noChangeArrowheads="1"/>
          </p:cNvSpPr>
          <p:nvPr/>
        </p:nvSpPr>
        <p:spPr bwMode="auto">
          <a:xfrm>
            <a:off x="250825" y="547966"/>
            <a:ext cx="6301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a:t>
            </a:r>
            <a:r>
              <a:rPr lang="en-US" altLang="bg-BG" dirty="0" smtClean="0">
                <a:solidFill>
                  <a:srgbClr val="000000"/>
                </a:solidFill>
              </a:rPr>
              <a:t>– non-food applications</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47" y="1226404"/>
            <a:ext cx="6946907" cy="45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57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4" name="Rectangle 3"/>
          <p:cNvSpPr/>
          <p:nvPr/>
        </p:nvSpPr>
        <p:spPr>
          <a:xfrm>
            <a:off x="2729589" y="4419600"/>
            <a:ext cx="3595921" cy="369332"/>
          </a:xfrm>
          <a:prstGeom prst="rect">
            <a:avLst/>
          </a:prstGeom>
        </p:spPr>
        <p:txBody>
          <a:bodyPr wrap="none">
            <a:spAutoFit/>
          </a:bodyPr>
          <a:lstStyle/>
          <a:p>
            <a:r>
              <a:rPr lang="fr-FR" dirty="0">
                <a:hlinkClick r:id="rId2"/>
              </a:rPr>
              <a:t>http://www.hiperbaric.com/en/hpp</a:t>
            </a:r>
            <a:endParaRPr lang="bg-BG" dirty="0"/>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TextBox 1"/>
          <p:cNvSpPr txBox="1"/>
          <p:nvPr/>
        </p:nvSpPr>
        <p:spPr>
          <a:xfrm>
            <a:off x="393071" y="2332672"/>
            <a:ext cx="8431213" cy="1477328"/>
          </a:xfrm>
          <a:prstGeom prst="rect">
            <a:avLst/>
          </a:prstGeom>
          <a:noFill/>
        </p:spPr>
        <p:txBody>
          <a:bodyPr wrap="square" rtlCol="0">
            <a:spAutoFit/>
          </a:bodyPr>
          <a:lstStyle/>
          <a:p>
            <a:r>
              <a:rPr lang="en-US" dirty="0" smtClean="0"/>
              <a:t>The </a:t>
            </a:r>
            <a:r>
              <a:rPr lang="en-US" dirty="0"/>
              <a:t>effect of high pressure processing on food systems was </a:t>
            </a:r>
            <a:r>
              <a:rPr lang="en-US" dirty="0" smtClean="0"/>
              <a:t>first reported </a:t>
            </a:r>
            <a:r>
              <a:rPr lang="en-US" dirty="0"/>
              <a:t>by Hite </a:t>
            </a:r>
            <a:r>
              <a:rPr lang="en-US" dirty="0" smtClean="0"/>
              <a:t>(</a:t>
            </a:r>
            <a:r>
              <a:rPr lang="en-US" dirty="0"/>
              <a:t>Hite BH. 1899. The effect of pressure in the preservation of milk. Bull West </a:t>
            </a:r>
            <a:r>
              <a:rPr lang="en-US" dirty="0" smtClean="0"/>
              <a:t> Virginia </a:t>
            </a:r>
            <a:r>
              <a:rPr lang="en-US" dirty="0" err="1" smtClean="0"/>
              <a:t>Univ</a:t>
            </a:r>
            <a:r>
              <a:rPr lang="en-US" dirty="0" smtClean="0"/>
              <a:t> </a:t>
            </a:r>
            <a:r>
              <a:rPr lang="en-US" dirty="0" err="1"/>
              <a:t>Agric</a:t>
            </a:r>
            <a:r>
              <a:rPr lang="en-US" dirty="0"/>
              <a:t> </a:t>
            </a:r>
            <a:r>
              <a:rPr lang="en-US" dirty="0" err="1"/>
              <a:t>Exp</a:t>
            </a:r>
            <a:r>
              <a:rPr lang="en-US" dirty="0"/>
              <a:t> </a:t>
            </a:r>
            <a:r>
              <a:rPr lang="en-US" dirty="0" err="1"/>
              <a:t>Stn</a:t>
            </a:r>
            <a:r>
              <a:rPr lang="en-US" dirty="0"/>
              <a:t> 58:15–35.</a:t>
            </a:r>
            <a:r>
              <a:rPr lang="en-US" dirty="0" smtClean="0"/>
              <a:t>). </a:t>
            </a:r>
            <a:r>
              <a:rPr lang="en-US" dirty="0"/>
              <a:t>However, few studies were </a:t>
            </a:r>
            <a:r>
              <a:rPr lang="en-US" dirty="0" smtClean="0"/>
              <a:t>published until </a:t>
            </a:r>
            <a:r>
              <a:rPr lang="en-US" dirty="0"/>
              <a:t>the 1970s because of technical difficulties and costs </a:t>
            </a:r>
            <a:r>
              <a:rPr lang="en-US" dirty="0" smtClean="0"/>
              <a:t>associated with </a:t>
            </a:r>
            <a:r>
              <a:rPr lang="en-US" dirty="0"/>
              <a:t>HHP </a:t>
            </a:r>
            <a:r>
              <a:rPr lang="en-US" dirty="0" smtClean="0"/>
              <a:t>processing </a:t>
            </a:r>
            <a:r>
              <a:rPr lang="en-US" dirty="0"/>
              <a:t>units and packaging </a:t>
            </a:r>
            <a:r>
              <a:rPr lang="en-US" dirty="0" smtClean="0"/>
              <a:t>materials. HHP treatment – 100÷1000 MPa.</a:t>
            </a:r>
            <a:endParaRPr lang="bg-BG" dirty="0"/>
          </a:p>
        </p:txBody>
      </p:sp>
      <p:sp>
        <p:nvSpPr>
          <p:cNvPr id="3" name="TextBox 2"/>
          <p:cNvSpPr txBox="1"/>
          <p:nvPr/>
        </p:nvSpPr>
        <p:spPr>
          <a:xfrm>
            <a:off x="360512" y="1219200"/>
            <a:ext cx="8334076" cy="523220"/>
          </a:xfrm>
          <a:prstGeom prst="rect">
            <a:avLst/>
          </a:prstGeom>
          <a:noFill/>
        </p:spPr>
        <p:txBody>
          <a:bodyPr wrap="none" rtlCol="0">
            <a:spAutoFit/>
          </a:bodyPr>
          <a:lstStyle/>
          <a:p>
            <a:r>
              <a:rPr lang="en-US" sz="1400" dirty="0" smtClean="0"/>
              <a:t>1). </a:t>
            </a:r>
            <a:r>
              <a:rPr lang="en-US" sz="1400" dirty="0" err="1" smtClean="0"/>
              <a:t>A.M.Williams</a:t>
            </a:r>
            <a:r>
              <a:rPr lang="en-US" sz="1400" dirty="0" smtClean="0"/>
              <a:t>-Campbell, Morse Solomon, Reduction of spoilage microorganisms in fresh beef using </a:t>
            </a:r>
          </a:p>
          <a:p>
            <a:r>
              <a:rPr lang="en-US" sz="1400" dirty="0" smtClean="0"/>
              <a:t>hydrodynamic pressure processing, 65(3), 2002, 571-574, </a:t>
            </a:r>
            <a:r>
              <a:rPr lang="en-US" sz="1400" i="1" dirty="0" smtClean="0"/>
              <a:t>Journal of food protection</a:t>
            </a:r>
            <a:r>
              <a:rPr lang="en-US" sz="1400" dirty="0" smtClean="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sp>
        <p:nvSpPr>
          <p:cNvPr id="5" name="Rectangle 4"/>
          <p:cNvSpPr/>
          <p:nvPr/>
        </p:nvSpPr>
        <p:spPr>
          <a:xfrm>
            <a:off x="1631950" y="4876800"/>
            <a:ext cx="5791200" cy="369332"/>
          </a:xfrm>
          <a:prstGeom prst="rect">
            <a:avLst/>
          </a:prstGeom>
        </p:spPr>
        <p:txBody>
          <a:bodyPr wrap="square">
            <a:spAutoFit/>
          </a:bodyPr>
          <a:lstStyle/>
          <a:p>
            <a:r>
              <a:rPr lang="fr-FR" dirty="0">
                <a:hlinkClick r:id="rId4"/>
              </a:rPr>
              <a:t>http://</a:t>
            </a:r>
            <a:r>
              <a:rPr lang="fr-FR" dirty="0" smtClean="0">
                <a:hlinkClick r:id="rId4"/>
              </a:rPr>
              <a:t>freshpress.gr/index.cfm?action=video&amp;lang=EN</a:t>
            </a:r>
            <a:endParaRPr lang="bg-BG"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59355" y="1631649"/>
            <a:ext cx="2140330" cy="369332"/>
          </a:xfrm>
          <a:prstGeom prst="rect">
            <a:avLst/>
          </a:prstGeom>
        </p:spPr>
        <p:txBody>
          <a:bodyPr wrap="none">
            <a:spAutoFit/>
          </a:bodyPr>
          <a:lstStyle/>
          <a:p>
            <a:r>
              <a:rPr lang="en-US" dirty="0">
                <a:solidFill>
                  <a:srgbClr val="FF0000"/>
                </a:solidFill>
                <a:latin typeface="Times New Roman" panose="02020603050405020304" pitchFamily="18" charset="0"/>
                <a:ea typeface="Calibri" panose="020F0502020204030204" pitchFamily="34" charset="0"/>
              </a:rPr>
              <a:t>shockwave treatment</a:t>
            </a:r>
            <a:endParaRPr lang="en-US" dirty="0">
              <a:solidFill>
                <a:srgbClr val="FF0000"/>
              </a:solidFill>
            </a:endParaRPr>
          </a:p>
        </p:txBody>
      </p:sp>
      <p:sp>
        <p:nvSpPr>
          <p:cNvPr id="10" name="Rectangle 9"/>
          <p:cNvSpPr/>
          <p:nvPr/>
        </p:nvSpPr>
        <p:spPr>
          <a:xfrm>
            <a:off x="2039717" y="3957935"/>
            <a:ext cx="5199153" cy="369332"/>
          </a:xfrm>
          <a:prstGeom prst="rect">
            <a:avLst/>
          </a:prstGeom>
        </p:spPr>
        <p:txBody>
          <a:bodyPr wrap="square">
            <a:spAutoFit/>
          </a:bodyPr>
          <a:lstStyle/>
          <a:p>
            <a:r>
              <a:rPr lang="fr-FR" dirty="0">
                <a:hlinkClick r:id="rId5"/>
              </a:rPr>
              <a:t>https://</a:t>
            </a:r>
            <a:r>
              <a:rPr lang="fr-FR" dirty="0" smtClean="0">
                <a:hlinkClick r:id="rId5"/>
              </a:rPr>
              <a:t>www.youtube.com/watch?v=8HnINq2au_8</a:t>
            </a:r>
            <a:r>
              <a:rPr lang="fr-FR" dirty="0" smtClean="0"/>
              <a:t> </a:t>
            </a:r>
            <a:endParaRPr lang="bg-BG" dirty="0"/>
          </a:p>
        </p:txBody>
      </p:sp>
    </p:spTree>
    <p:extLst>
      <p:ext uri="{BB962C8B-B14F-4D97-AF65-F5344CB8AC3E}">
        <p14:creationId xmlns:p14="http://schemas.microsoft.com/office/powerpoint/2010/main" val="27306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C:\Users\user\Desktop\book Galanakis\methods\figures\Figure 11_1_HPP_values_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7010400" cy="2358391"/>
          </a:xfrm>
          <a:prstGeom prst="rect">
            <a:avLst/>
          </a:prstGeom>
          <a:noFill/>
          <a:ln>
            <a:noFill/>
          </a:ln>
        </p:spPr>
      </p:pic>
      <p:sp>
        <p:nvSpPr>
          <p:cNvPr id="10" name="Rectangle 9"/>
          <p:cNvSpPr/>
          <p:nvPr/>
        </p:nvSpPr>
        <p:spPr>
          <a:xfrm>
            <a:off x="555109" y="3973671"/>
            <a:ext cx="8270875"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Comparative scheme of the high pressure technologies and the pressures utilized. MF: </a:t>
            </a:r>
            <a:r>
              <a:rPr lang="en-US" dirty="0" err="1">
                <a:latin typeface="Times New Roman" panose="02020603050405020304" pitchFamily="18" charset="0"/>
                <a:ea typeface="Calibri" panose="020F0502020204030204" pitchFamily="34" charset="0"/>
              </a:rPr>
              <a:t>microfluidization</a:t>
            </a:r>
            <a:r>
              <a:rPr lang="en-US" dirty="0">
                <a:latin typeface="Times New Roman" panose="02020603050405020304" pitchFamily="18" charset="0"/>
                <a:ea typeface="Calibri" panose="020F0502020204030204" pitchFamily="34" charset="0"/>
              </a:rPr>
              <a:t>; HPH: high pressure homogenization; HPJ: high pressure jet processing; HPP – high pressure processing</a:t>
            </a:r>
            <a:endParaRPr lang="en-US" dirty="0"/>
          </a:p>
        </p:txBody>
      </p:sp>
    </p:spTree>
    <p:extLst>
      <p:ext uri="{BB962C8B-B14F-4D97-AF65-F5344CB8AC3E}">
        <p14:creationId xmlns:p14="http://schemas.microsoft.com/office/powerpoint/2010/main" val="9922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605</TotalTime>
  <Words>1513</Words>
  <Application>Microsoft Office PowerPoint</Application>
  <PresentationFormat>On-screen Show (4:3)</PresentationFormat>
  <Paragraphs>120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antons</cp:lastModifiedBy>
  <cp:revision>35</cp:revision>
  <dcterms:created xsi:type="dcterms:W3CDTF">2006-08-16T00:00:00Z</dcterms:created>
  <dcterms:modified xsi:type="dcterms:W3CDTF">2021-01-28T09:04:57Z</dcterms:modified>
</cp:coreProperties>
</file>