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86"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40" r:id="rId24"/>
    <p:sldId id="338" r:id="rId25"/>
    <p:sldId id="339" r:id="rId26"/>
    <p:sldId id="341" r:id="rId27"/>
    <p:sldId id="266" r:id="rId28"/>
  </p:sldIdLst>
  <p:sldSz cx="9144000" cy="5143500" type="screen16x9"/>
  <p:notesSz cx="6858000" cy="9144000"/>
  <p:embeddedFontLst>
    <p:embeddedFont>
      <p:font typeface="Arv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Condensed" panose="020B0604020202020204" charset="0"/>
      <p:regular r:id="rId38"/>
      <p:bold r:id="rId39"/>
      <p:italic r:id="rId40"/>
      <p:boldItalic r:id="rId41"/>
    </p:embeddedFont>
    <p:embeddedFont>
      <p:font typeface="Roboto Condensed Light"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728" autoAdjust="0"/>
  </p:normalViewPr>
  <p:slideViewPr>
    <p:cSldViewPr>
      <p:cViewPr varScale="1">
        <p:scale>
          <a:sx n="107" d="100"/>
          <a:sy n="107" d="100"/>
        </p:scale>
        <p:origin x="758"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05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825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09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29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028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815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69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84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88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03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74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46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94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40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002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267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690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41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44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87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9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61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42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20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algn="ctr">
              <a:lnSpc>
                <a:spcPct val="107000"/>
              </a:lnSpc>
              <a:spcAft>
                <a:spcPts val="800"/>
              </a:spcAft>
            </a:pPr>
            <a:br>
              <a:rPr lang="el-GR" sz="2400" dirty="0">
                <a:latin typeface="Calibri" panose="020F0502020204030204" pitchFamily="34" charset="0"/>
                <a:ea typeface="Calibri" panose="020F0502020204030204" pitchFamily="34" charset="0"/>
                <a:cs typeface="Times New Roman" panose="02020603050405020304" pitchFamily="18" charset="0"/>
              </a:rPr>
            </a:br>
            <a:r>
              <a:rPr lang="el-GR" sz="2800" dirty="0">
                <a:latin typeface="Calibri" panose="020F0502020204030204" pitchFamily="34" charset="0"/>
                <a:ea typeface="Calibri" panose="020F0502020204030204" pitchFamily="34" charset="0"/>
                <a:cs typeface="Times New Roman" panose="02020603050405020304" pitchFamily="18" charset="0"/>
              </a:rPr>
              <a:t>Οι αλλαγές της ψηφιακής τεχνολογίας και της εκπαίδευσης των μαθηματικών </a:t>
            </a:r>
            <a:br>
              <a:rPr lang="el-GR" sz="3200" dirty="0"/>
            </a:br>
            <a:endParaRPr sz="3200" dirty="0"/>
          </a:p>
        </p:txBody>
      </p:sp>
      <p:sp>
        <p:nvSpPr>
          <p:cNvPr id="44033" name="Rectangle 1"/>
          <p:cNvSpPr>
            <a:spLocks noChangeArrowheads="1"/>
          </p:cNvSpPr>
          <p:nvPr/>
        </p:nvSpPr>
        <p:spPr bwMode="auto">
          <a:xfrm>
            <a:off x="0" y="107721"/>
            <a:ext cx="8501090" cy="113877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342900" lvl="0" indent="-342900">
              <a:lnSpc>
                <a:spcPct val="107000"/>
              </a:lnSpc>
              <a:spcAft>
                <a:spcPts val="800"/>
              </a:spcAf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Χρήση της φορητής τεχνολογίας στη διδασκαλία και μάθηση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None/>
            </a:pPr>
            <a:endParaRPr lang="el-GR" sz="2000" b="1" dirty="0"/>
          </a:p>
          <a:p>
            <a:pPr marL="76200" indent="0" algn="just">
              <a:lnSpc>
                <a:spcPct val="107000"/>
              </a:lnSpc>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a:t>
            </a:r>
            <a:r>
              <a:rPr lang="en-US" sz="2000" dirty="0">
                <a:effectLst/>
                <a:latin typeface="Calibri" panose="020F0502020204030204" pitchFamily="34" charset="0"/>
                <a:ea typeface="Calibri" panose="020F0502020204030204" pitchFamily="34" charset="0"/>
                <a:cs typeface="Times New Roman" panose="02020603050405020304" pitchFamily="18" charset="0"/>
              </a:rPr>
              <a:t>White</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2000" dirty="0">
                <a:effectLst/>
                <a:latin typeface="Calibri" panose="020F0502020204030204" pitchFamily="34" charset="0"/>
                <a:ea typeface="Calibri" panose="020F0502020204030204" pitchFamily="34" charset="0"/>
                <a:cs typeface="Times New Roman" panose="02020603050405020304" pitchFamily="18" charset="0"/>
              </a:rPr>
              <a:t>Martin</a:t>
            </a:r>
            <a:r>
              <a:rPr lang="el-GR" sz="2000" dirty="0">
                <a:effectLst/>
                <a:latin typeface="Calibri" panose="020F0502020204030204" pitchFamily="34" charset="0"/>
                <a:ea typeface="Calibri" panose="020F0502020204030204" pitchFamily="34" charset="0"/>
                <a:cs typeface="Times New Roman" panose="02020603050405020304" pitchFamily="18" charset="0"/>
              </a:rPr>
              <a:t> (2014, σελ. 64) υποστηρίζουν ότι τα χαρακτηριστικά των φορητών συσκευών (όπως η εύρεση και η συλλογή πληροφοριών, η επικοινωνία και η συνεργασία με άλλους, η κατανάλωση και η κριτική των μέσων, η κατασκευή και η δημιουργία προσωπικών μορφών αναπαράστασης και έκφρασης) μπορούν να χαρτογραφηθούν εύκολα, σε μαθηματικές, επιστημονικές και μηχανολογικές πρακτικές που επισημαίνονται στα </a:t>
            </a:r>
            <a:r>
              <a:rPr lang="en-US" sz="2000" dirty="0">
                <a:effectLst/>
                <a:latin typeface="Calibri" panose="020F0502020204030204" pitchFamily="34" charset="0"/>
                <a:ea typeface="Calibri" panose="020F0502020204030204" pitchFamily="34" charset="0"/>
                <a:cs typeface="Times New Roman" panose="02020603050405020304" pitchFamily="18" charset="0"/>
              </a:rPr>
              <a:t>Common Core Math and Next Generation Standards</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NGSS Lead States</a:t>
            </a:r>
            <a:r>
              <a:rPr lang="el-GR" sz="2000" dirty="0">
                <a:effectLst/>
                <a:latin typeface="Calibri" panose="020F0502020204030204" pitchFamily="34" charset="0"/>
                <a:ea typeface="Calibri" panose="020F0502020204030204" pitchFamily="34" charset="0"/>
                <a:cs typeface="Times New Roman" panose="02020603050405020304" pitchFamily="18" charset="0"/>
              </a:rPr>
              <a:t> 2013).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281894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2. Τα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Μαζικά Ανοιχτά Διαδικτυακά Μαθήματα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προσφέρουν ευκαιρίες καθώς και προκλήσεις για τη διανομή γνώσεων από ιδρύματα. Η εκπαίδευση στα μαθηματικά και τα μαθηματικά δεν εξαιρούνται από αυτές τις νέες πρωτοβουλίες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Committee on Electronic Information and Communication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Gadanidis</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2013, </a:t>
            </a:r>
            <a:r>
              <a:rPr lang="en-US" sz="1800" dirty="0">
                <a:effectLst/>
                <a:latin typeface="Calibri" panose="020F0502020204030204" pitchFamily="34" charset="0"/>
                <a:ea typeface="Calibri" panose="020F0502020204030204" pitchFamily="34" charset="0"/>
                <a:cs typeface="Times New Roman" panose="02020603050405020304" pitchFamily="18" charset="0"/>
              </a:rPr>
              <a:t>McCulloch</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dirty="0">
                <a:effectLst/>
                <a:latin typeface="Calibri" panose="020F0502020204030204" pitchFamily="34" charset="0"/>
                <a:ea typeface="Calibri" panose="020F0502020204030204" pitchFamily="34" charset="0"/>
                <a:cs typeface="Times New Roman" panose="02020603050405020304" pitchFamily="18" charset="0"/>
              </a:rPr>
              <a:t>Rothschild</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2014). Ορισμένα στοιχεία που χρησιμοποιούνται για να χαρακτηρίσουν τα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μαθήματα, ανοιχτά, μαζικά, συμμετοχικά, διανεμημένα και δια βίου μάθηση. Στο πλαίσιο της εκπαίδευσης των μαθηματικών, τα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«μαθήματα» επειδή υπάρχουν μαθησιακοί στόχοι, περιεχόμενο και πόροι,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διευκολυντές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τρόποι σύνδεσης και συνεργασίας, και μια αρχή και ένα τέλος στη μαθησιακή εμπειρία.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275698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2. Τα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συνήθως χρησιμοποιούν μια μορφή πολυμέσων και οι πόροι είναι συχνά σύντομα βίντεο για συγκεκριμένα θέματα. Είναι «μαζικά» αφού δεν υπάρχει όριο στον αριθμό των ατόμων που μπορούν να συμμετάσχουν. Είναι «ανοιχτά», καθώς συνήθως δεν υπάρχουν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προαπαιτούμενα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 λήψη ενός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μπορούν να δώσουν έμφαση σε ορισμένα από αυτά τα χαρακτηριστικά, και χρησιμοποιούν ακόμη και διαφορετικά ακρωνύμια για να αποδώσουν έμφαση σε κάτι άλλο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xMOOCs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MOOR</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όταν η εστίαση είναι σε πόρους και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όταν η εστίαση είναι στη συνδεσιμότητα).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107924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79512" y="699542"/>
            <a:ext cx="7704856" cy="3096344"/>
          </a:xfrm>
          <a:prstGeom prst="rect">
            <a:avLst/>
          </a:prstGeom>
        </p:spPr>
        <p:txBody>
          <a:bodyPr spcFirstLastPara="1" wrap="square" lIns="91425" tIns="91425" rIns="91425" bIns="91425" anchor="ctr" anchorCtr="0">
            <a:noAutofit/>
          </a:bodyPr>
          <a:lstStyle/>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2. Τα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Επιπλέον, τα περισσότερα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προσφέρουν μια προαιρετική διαδικασία αξιολόγησης. Οι συμμετέχοντες που ολοκληρώνουν τη διαδικασία αξιολόγησης έχουν τη δυνατότητα να λάβουν πιστοποιητικό ολοκλήρωσης, το οποίο συνήθως απαιτεί πληρωμή των μαθημάτων.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355818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b="1" dirty="0">
                <a:latin typeface="Calibri" panose="020F0502020204030204" pitchFamily="34" charset="0"/>
                <a:ea typeface="Calibri" panose="020F0502020204030204" pitchFamily="34" charset="0"/>
                <a:cs typeface="Times New Roman" panose="02020603050405020304" pitchFamily="18" charset="0"/>
              </a:rPr>
              <a:t>3.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Ψηφιακές βιβλιοθήκες και σχεδιασμός μαθησιακών αντικειμένων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Όπως αναφέρεται στο Μανιφέστο της Ψηφιακής Βιβλιοθήκης (</a:t>
            </a: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Library Manifesto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Candela et al</a:t>
            </a:r>
            <a:r>
              <a:rPr lang="el-GR" sz="1800" dirty="0">
                <a:effectLst/>
                <a:latin typeface="Calibri" panose="020F0502020204030204" pitchFamily="34" charset="0"/>
                <a:ea typeface="Calibri" panose="020F0502020204030204" pitchFamily="34" charset="0"/>
                <a:cs typeface="Times New Roman" panose="02020603050405020304" pitchFamily="18" charset="0"/>
              </a:rPr>
              <a:t>. 2007), η ψηφιακή βιβλιοθήκη είναι δυνητικά ένας εικονικός οργανισμός, ο οποίος συλλέγει συνολικά, διαχειρίζεται και διατηρεί πλούσιο ψηφιακό περιεχόμενο όλων των μορφών για τους χρήστες του. Προφανώς, οι ψηφιακές βιβλιοθήκες χρειάζονται ένα ψηφιακό αποθετήριο. Στο πλαίσιο της εκπαίδευσης, τα ψηφιακά αποθετήρια χρησιμοποιούν μαθησιακά αντικείμενα για να οργανώσουν το περιεχόμενό τους, η οποία είναι διαφορετική μέθοδος οργάνωσης μαθησιακού περιεχομένου από τη χρήση έντυπου υλικού.</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112227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b="1" dirty="0">
                <a:latin typeface="Calibri" panose="020F0502020204030204" pitchFamily="34" charset="0"/>
                <a:ea typeface="Calibri" panose="020F0502020204030204" pitchFamily="34" charset="0"/>
                <a:cs typeface="Times New Roman" panose="02020603050405020304" pitchFamily="18" charset="0"/>
              </a:rPr>
              <a:t>3.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Ψηφιακές βιβλιοθήκες και σχεδιασμός μαθησιακών αντικειμένων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μαθησιακά αντικείμενα (ΜΑ) που προτείνονται από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IEEE</a:t>
            </a:r>
            <a:r>
              <a:rPr lang="el-GR" sz="1800" dirty="0">
                <a:effectLst/>
                <a:latin typeface="Calibri" panose="020F0502020204030204" pitchFamily="34" charset="0"/>
                <a:ea typeface="Calibri" panose="020F0502020204030204" pitchFamily="34" charset="0"/>
                <a:cs typeface="Times New Roman" panose="02020603050405020304" pitchFamily="18" charset="0"/>
              </a:rPr>
              <a:t> (2002) είναι στοιχεία ενός νέου τύπου ηλεκτρονικής μάθησης που στηρίζεται στην αντικειμενοστραφή προσέγγιση της επιστήμης των υπολογιστών. Το ΜΑ μπορεί να οριστεί ως μια ψηφιακή οντότητα που μπορεί να χρησιμοποιηθεί, να επαναχρησιμοποιηθεί και να επισημανθεί με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μετα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-δεδομένα και στοχεύει στην υποστήριξη της μάθησης. Επομένως, η διαφορά μεταξύ ενός μαθησιακού αντικειμένου και ενός ψηφιακού περιεχομένου είναι ότι, εκτός από τα αντικειμενοστραφή χαρακτηριστικά του, ένα μαθησιακό αντικείμενο περιλαμβάνει μια παιδαγωγική άποψη.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298284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b="1" dirty="0">
                <a:latin typeface="Calibri" panose="020F0502020204030204" pitchFamily="34" charset="0"/>
                <a:ea typeface="Calibri" panose="020F0502020204030204" pitchFamily="34" charset="0"/>
                <a:cs typeface="Times New Roman" panose="02020603050405020304" pitchFamily="18" charset="0"/>
              </a:rPr>
              <a:t>3.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Ψηφιακές βιβλιοθήκες και σχεδιασμός μαθησιακών αντικειμένων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προσβασιμότητα,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διαλειτουργικότητα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η επαναχρησιμοποίηση είναι τα κύρια χαρακτηριστικά ενός μαθησιακού αντικειμένου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Polsani</a:t>
            </a:r>
            <a:r>
              <a:rPr lang="el-GR" sz="1800" dirty="0">
                <a:effectLst/>
                <a:latin typeface="Calibri" panose="020F0502020204030204" pitchFamily="34" charset="0"/>
                <a:ea typeface="Calibri" panose="020F0502020204030204" pitchFamily="34" charset="0"/>
                <a:cs typeface="Times New Roman" panose="02020603050405020304" pitchFamily="18" charset="0"/>
              </a:rPr>
              <a:t> 2003). Η προσβασιμότητα αναφέρεται στην επισήμανση αντικειμένων μάθησης με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μετα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-δεδομένα.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διαλειτουργικότητα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αναφέρεται στη μέθοδο ανταλλαγής μαθησιακών αντικειμένων με άλλα τεχνολογικά συστήματα χωρίς την ανάγκη αλλαγής αυτών των αντικειμένων. Προτείνουμε ότι δύο πρότυπα παρέχουν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διαλειτουργικότητα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μετα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-δεδομένα και πρότυπα συσκευασίας περιεχομένου.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272704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b="1" dirty="0">
                <a:latin typeface="Calibri" panose="020F0502020204030204" pitchFamily="34" charset="0"/>
                <a:ea typeface="Calibri" panose="020F0502020204030204" pitchFamily="34" charset="0"/>
                <a:cs typeface="Times New Roman" panose="02020603050405020304" pitchFamily="18" charset="0"/>
              </a:rPr>
              <a:t>3.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Ψηφιακές βιβλιοθήκες και σχεδιασμός μαθησιακών αντικειμένων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επαναχρησιμοποίηση αναφέρεται στη χρήση μαθησιακού αντικειμένου σε πολλαπλά μαθησιακά περιβάλλοντα. Η ιδέα της δημιουργίας μαθησιακού περιεχομένου και του να είναι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προσβάσιμο</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επαναχρησιμοποιήσιμο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διαλειτουργικό</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εισάγει ένα νέο είδος πρόκλησης για τους σχεδιαστές της εκπαίδευσης.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411110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b="1" dirty="0">
                <a:latin typeface="Calibri" panose="020F0502020204030204" pitchFamily="34" charset="0"/>
                <a:ea typeface="Calibri" panose="020F0502020204030204" pitchFamily="34" charset="0"/>
                <a:cs typeface="Times New Roman" panose="02020603050405020304" pitchFamily="18" charset="0"/>
              </a:rPr>
              <a:t>3.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Ψηφιακές βιβλιοθήκες και σχεδιασμός μαθησιακών αντικειμένων στην εκπαίδευση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Παραδείγματα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Khan</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Academy</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https://www.khanacademy.org</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Khan Academy</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ένας εξατομικευμένος πόρος μάθησης για όλες τις ηλικίες. Προσφέρει ασκήσεις πρακτικής, εκπαιδευτικά βίντεο και έναν εξατομικευμένο πίνακα ελέγχου μάθησης που επιτρέπει στους μαθητές να μελετούν με τον δικό τους ρυθμό μέσα και έξω από την τάξη.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257396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4. Συνεργατική μάθηση χρησιμοποιώντας ψηφιακή τεχνολογία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Έχει δημοσιοποιηθεί η γνώμη ότι η τεχνολογική μάθηση δεν έχει επιτύχει να κάνει επαναστατική την εκπαίδευση και την μαθησιακή διαδικασία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Chatti</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2010). Ένας λόγος που προβάλλεται είναι ότι οι περισσότερες τρέχουσες πρωτοβουλίες ακολουθούν μια προσέγγιση τεχνολογικής ώθησης στην οποία το μαθησιακό περιεχόμενο ωθείται σε μια προκαθορισμένη ομάδα μαθητών σε ένα κλειστό περιβάλλον.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233115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285852" y="1714494"/>
            <a:ext cx="6742532"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2000" dirty="0"/>
              <a:t>Η ψηφιακή τεχνολογία αλλάζει συνεχώς και η έρευνα στην εκπαίδευση αγωνίζεται να συμβαδίσει με τις αλλαγές αυτές. Παρακάτω θα προσδιορίσουμε κάποιες φάσεις στην ανάπτυξη της χρήσης της ψηφιακής τεχνολογίας στην εκπαίδευση των  μαθηματικών.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79512" y="77155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4. Συνεργατική μάθηση χρησιμοποιώντας ψηφιακή τεχνολογία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Μερικοί πιστεύουν ότι απαιτείται μια θεμελιώδης αλλαγή προς ένα πιο ανοιχτό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μαθητοκεντρικό</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μοντέλο για μάθηση - μια στροφή προς ένα πιο εξατομικευμένο, κοινωνικό, ανοιχτό, δυναμικό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γνωσιο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-κεντρικό μοντέλο σε αντίθεση με το ενός μεγέθους για όλους, συγκεντρωτικό, στατικό, από πάνω προς τα κάτω και πίεσης της γνώσης μοντέλο της παραδοσιακής μάθησης.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222604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4. Συνεργατική μάθηση χρησιμοποιώντας ψηφιακή τεχνολογία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έννοια ενός ανοιχτού δικτύου μαθησιακού περιβάλλοντος συζητείται από τους </a:t>
            </a:r>
            <a:r>
              <a:rPr lang="en-US" sz="1800" dirty="0">
                <a:effectLst/>
                <a:latin typeface="Calibri" panose="020F0502020204030204" pitchFamily="34" charset="0"/>
                <a:ea typeface="Calibri" panose="020F0502020204030204" pitchFamily="34" charset="0"/>
                <a:cs typeface="Times New Roman" panose="02020603050405020304" pitchFamily="18" charset="0"/>
              </a:rPr>
              <a:t>Tu et al</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Τα ανοιχτά δικτυακά περιβάλλοντα μάθησης είναι ψηφιακά περιβάλλοντα που δίνουν τη δυνατότητα τα υποκείμενα να συμμετέχουν σε δημιουργικές προσπάθειες, να διεξάγουν κοινωνική δικτύωση, να οργανώνουν / αναδιοργανώνουν κοινωνικά περιεχόμενα και να διαχειρίζονται κοινωνικές λειτουργίες συνδέοντας άτομα, πόρους και εργαλεία ενσωματώνοντας εργαλεία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Web</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2.0 για να σχεδιάσουν περιβάλλοντα που είναι απόλυτα διαφανή ή ανοιχτά για δημόσια προβολή. Η ίδια αρχιτεκτονική μπορεί να χρησιμοποιηθεί για το σχεδιασμό του βαθμού ανοίγματος που οι χρήστες αισθάνονται ότι είναι απαραίτητος για την κατάσταση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(σελ. 14)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46609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43608" y="915566"/>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4. Συνεργατική μάθηση χρησιμοποιώντας ψηφιακή τεχνολογία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Κοινότητες πρακτικής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Communities</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practice</a:t>
            </a: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p>
          <a:p>
            <a:pPr marL="76200" indent="0">
              <a:lnSpc>
                <a:spcPct val="107000"/>
              </a:lnSpc>
              <a:spcAft>
                <a:spcPts val="800"/>
              </a:spcAft>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Η κοινότητα πρακτικής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communities of practice</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αποτελείται από μια ομάδα ανθρώπων με ένα κοινό ενδιαφέρον ή ένα κοινό στόχο για κάτι το οποίο κάνουν και στο οποίο βελτιώνονται με συνεχή αλληλεπίδραση, διαμοιραζόμενοι πόρους και αναπτύσσοντας ένα κοινό ρεπερτόριο, το οποίο μεταβάλλεται καθώς τα μέλη επεξεργάζονται στοιχεία της πρακτικής τους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Wenger</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&amp;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Tryner</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2015).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197548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43608" y="1059582"/>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4. Συνεργατική μάθηση χρησιμοποιώντας ψηφιακή τεχνολογία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Κοινότητες πρακτικής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Communities</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practice</a:t>
            </a: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p>
          <a:p>
            <a:pPr marL="76200" indent="0">
              <a:lnSpc>
                <a:spcPct val="107000"/>
              </a:lnSpc>
              <a:spcAft>
                <a:spcPts val="800"/>
              </a:spcAft>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Μέσα στις κοινότητες πρακτικής και διερεύνησης, οι εκπαιδευτικοί συζητούν, διερευνούν, αξιολογούν θέματα της καθημερινής τους πρακτικής στη διδασκαλία, συνεργαζόμενοι συνήθως με άλλους συναδέλφους τους ή εκπαιδευτές/ερευνητές, με σκοπό να δημιουργήσουν μια νέα γνώση που να αφορά σε πτυχές της διδακτικής πράξης. Η αξιοποίηση της νέας γνώσης, βοηθά στη βελτίωση της ποιότητας της εκπαιδευτικής διαδικασίας και φυσικά των μαθησιακών αποτελεσμάτων.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nSpc>
                <a:spcPct val="107000"/>
              </a:lnSpc>
              <a:spcAft>
                <a:spcPts val="800"/>
              </a:spcAft>
              <a:buNone/>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68756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1023578"/>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Μαθηματικά για εκπαιδευτικούς  με τη μορφή μικτών μαθημάτων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μικτή μάθηση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οποία συνδυάζει ταυτόχρονα διαδικτυακές και δια ζώσης εμπειρίες στην τάξη, γίνεται κοινή πρακτική στην εκπαίδευση σε όλα τα επίπεδα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LaFee</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2013;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Owen</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Dunham</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2015). Η διαδικτυακή εμπειρία μπορεί να προσφέρει στους μαθητές ευκαιρίες να επανεξετάσουν και να επεκτείνουν ιδέες και έννοιες που είχαν συναντήσει στο παρελθόν στην τάξη πρόσωπο με πρόσωπο. Μπορεί επίσης να χρησιμοποιηθεί ως τρόπος «αναστροφής» της εμπειρίας στην τάξη δίνοντας στους μαθητές ευκαιρίες να συναντήσουν, να εξερευνήσουν και να προβληματιστούν για ιδέες και έννοιες προτού ασχοληθούν με αυτές στην τάξη πρόσωπο με πρόσωπο.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2750065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27584" y="1023578"/>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5. Μαθηματικά για εκπαιδευτικούς  με τη μορφή μικτών μαθημάτων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Μελέτες δείχνουν ότι το διαδικτυακό συστατικό της μικτής μάθησης αυξάνει την πρακτική των φοιτητών (επιτρέποντάς τους να ελέγχουν τόσο την εκπαιδευτική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βηματοδότηση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όσο και την ακολουθία), μειώνει τις αποσπάσεις της προσοχής που είναι τυπικές στις αίθουσες διδασκαλίας ή τις αίθουσες διαλέξεων, αυξάνει την ώρα εργασίας και βελτιώνει την απόδοση των φοιτητών  (</a:t>
            </a:r>
            <a:r>
              <a:rPr lang="en-US" sz="1800" dirty="0">
                <a:effectLst/>
                <a:latin typeface="Calibri" panose="020F0502020204030204" pitchFamily="34" charset="0"/>
                <a:ea typeface="Calibri" panose="020F0502020204030204" pitchFamily="34" charset="0"/>
                <a:cs typeface="Times New Roman" panose="02020603050405020304" pitchFamily="18" charset="0"/>
              </a:rPr>
              <a:t>Fulton</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2012; </a:t>
            </a:r>
            <a:r>
              <a:rPr lang="en-US" sz="1800" dirty="0">
                <a:effectLst/>
                <a:latin typeface="Calibri" panose="020F0502020204030204" pitchFamily="34" charset="0"/>
                <a:ea typeface="Calibri" panose="020F0502020204030204" pitchFamily="34" charset="0"/>
                <a:cs typeface="Times New Roman" panose="02020603050405020304" pitchFamily="18" charset="0"/>
              </a:rPr>
              <a:t>Owen and Dunham</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2015; </a:t>
            </a:r>
            <a:r>
              <a:rPr lang="en-US" sz="1800" dirty="0">
                <a:effectLst/>
                <a:latin typeface="Calibri" panose="020F0502020204030204" pitchFamily="34" charset="0"/>
                <a:ea typeface="Calibri" panose="020F0502020204030204" pitchFamily="34" charset="0"/>
                <a:cs typeface="Times New Roman" panose="02020603050405020304" pitchFamily="18" charset="0"/>
              </a:rPr>
              <a:t>Smith and Suzuki</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2015; </a:t>
            </a:r>
            <a:r>
              <a:rPr lang="en-US" sz="1800" dirty="0">
                <a:effectLst/>
                <a:latin typeface="Calibri" panose="020F0502020204030204" pitchFamily="34" charset="0"/>
                <a:ea typeface="Calibri" panose="020F0502020204030204" pitchFamily="34" charset="0"/>
                <a:cs typeface="Times New Roman" panose="02020603050405020304" pitchFamily="18" charset="0"/>
              </a:rPr>
              <a:t>Smith and Smith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400024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27584" y="1203598"/>
            <a:ext cx="7704856" cy="3096344"/>
          </a:xfrm>
          <a:prstGeom prst="rect">
            <a:avLst/>
          </a:prstGeom>
        </p:spPr>
        <p:txBody>
          <a:bodyPr spcFirstLastPara="1" wrap="square" lIns="91425" tIns="91425" rIns="91425" bIns="91425" anchor="ctr" anchorCtr="0">
            <a:noAutofit/>
          </a:bodyPr>
          <a:lstStyle/>
          <a:p>
            <a:pPr marL="76200" indent="0">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Αναφορ</a:t>
            </a:r>
            <a:r>
              <a:rPr lang="el-GR" sz="1800" b="1" dirty="0">
                <a:latin typeface="Calibri" panose="020F0502020204030204" pitchFamily="34" charset="0"/>
                <a:ea typeface="Calibri" panose="020F0502020204030204" pitchFamily="34" charset="0"/>
                <a:cs typeface="Times New Roman" panose="02020603050405020304" pitchFamily="18" charset="0"/>
              </a:rPr>
              <a:t>ές </a:t>
            </a:r>
          </a:p>
          <a:p>
            <a:pPr marL="76200" indent="0" algn="just">
              <a:lnSpc>
                <a:spcPct val="107000"/>
              </a:lnSpc>
              <a:spcAft>
                <a:spcPts val="800"/>
              </a:spcAft>
              <a:buNone/>
            </a:pPr>
            <a:r>
              <a:rPr lang="sq-AL" sz="1800" dirty="0">
                <a:effectLst/>
                <a:latin typeface="Calibri" panose="020F0502020204030204" pitchFamily="34" charset="0"/>
                <a:ea typeface="Calibri" panose="020F0502020204030204" pitchFamily="34" charset="0"/>
                <a:cs typeface="Times New Roman" panose="02020603050405020304" pitchFamily="18" charset="0"/>
              </a:rPr>
              <a:t>Borba, M. C., Askar, P., Engelbrecht, J., Gadanidis, G., Llinares, S., &amp; Aguilar, M. S. (2016). Blended learning, e-learning and mobile learning in mathematics education. ZDM—The International Journal on Mathematics Education, 48, 589–610.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Wenger, E.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Tryner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B. (2015). Communities of Practice: a Brief Introduction.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Αν</a:t>
            </a:r>
            <a:r>
              <a:rPr lang="en-US" sz="1800" dirty="0">
                <a:effectLst/>
                <a:latin typeface="Calibri" panose="020F0502020204030204" pitchFamily="34" charset="0"/>
                <a:ea typeface="Calibri" panose="020F0502020204030204" pitchFamily="34" charset="0"/>
                <a:cs typeface="Times New Roman" panose="02020603050405020304" pitchFamily="18" charset="0"/>
              </a:rPr>
              <a:t>ακτήθηκε 15-11-2018 από http://wenger-trayner.com/wp-content/uploads/2015/04/07-Brief-introduction-to-communities-of-practice.pdf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extLst>
      <p:ext uri="{BB962C8B-B14F-4D97-AF65-F5344CB8AC3E}">
        <p14:creationId xmlns:p14="http://schemas.microsoft.com/office/powerpoint/2010/main" val="177601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27584" y="1131590"/>
            <a:ext cx="6984776" cy="3096344"/>
          </a:xfrm>
          <a:prstGeom prst="rect">
            <a:avLst/>
          </a:prstGeom>
        </p:spPr>
        <p:txBody>
          <a:bodyPr spcFirstLastPara="1" wrap="square" lIns="91425" tIns="91425" rIns="91425" bIns="91425" anchor="ctr" anchorCtr="0">
            <a:noAutofit/>
          </a:bodyPr>
          <a:lstStyle/>
          <a:p>
            <a:pPr marL="0" indent="0" algn="just">
              <a:spcBef>
                <a:spcPts val="0"/>
              </a:spcBef>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 πρώτη φάση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ξεκίνησε με την εισαγωγή της </a:t>
            </a:r>
            <a:r>
              <a:rPr lang="en-US" sz="1800" dirty="0">
                <a:effectLst/>
                <a:latin typeface="Calibri" panose="020F0502020204030204" pitchFamily="34" charset="0"/>
                <a:ea typeface="Calibri" panose="020F0502020204030204" pitchFamily="34" charset="0"/>
                <a:cs typeface="Times New Roman" panose="02020603050405020304" pitchFamily="18" charset="0"/>
              </a:rPr>
              <a:t>Logo</a:t>
            </a:r>
            <a:r>
              <a:rPr lang="el-GR" sz="1800" dirty="0">
                <a:effectLst/>
                <a:latin typeface="Calibri" panose="020F0502020204030204" pitchFamily="34" charset="0"/>
                <a:ea typeface="Calibri" panose="020F0502020204030204" pitchFamily="34" charset="0"/>
                <a:cs typeface="Times New Roman" panose="02020603050405020304" pitchFamily="18" charset="0"/>
              </a:rPr>
              <a:t> ως εκπαιδευτικού εργαλείου. Οι ερευνητές άρχισαν να ερευνούν τη χρήση και τον αντίκτυπό της, αλλά πριν τα γνωρίσουμε, εμφανίστηκε το λογισμικό "περιεχομένου" όπως το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Cabri</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Geometer</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s Sketchpad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spcBef>
                <a:spcPts val="0"/>
              </a:spcBef>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είχαν λυθεί ακόμη όλα τα προβλήματα από αυτήν την πρώτη φάση της ψηφιακής τεχνολογίας στην εκπαίδευση των μαθηματικών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Borba</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2012), όταν η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δεύτερη φάση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έφτασε με νέες έννοιες όπως το </a:t>
            </a:r>
            <a:r>
              <a:rPr lang="en-US" sz="1800" dirty="0">
                <a:effectLst/>
                <a:latin typeface="Calibri" panose="020F0502020204030204" pitchFamily="34" charset="0"/>
                <a:ea typeface="Calibri" panose="020F0502020204030204" pitchFamily="34" charset="0"/>
                <a:cs typeface="Times New Roman" panose="02020603050405020304" pitchFamily="18" charset="0"/>
              </a:rPr>
              <a:t>dragging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(σύρσιμο), που επέτρεψε στους μαθητές να «πειραματιστούν με τα μαθηματικά». </a:t>
            </a:r>
          </a:p>
          <a:p>
            <a:pPr marL="0" indent="0" algn="just">
              <a:spcBef>
                <a:spcPts val="0"/>
              </a:spcBef>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Ενώ προσπαθούσαμε ακόμα να κατανοήσουμε τον ρόλο των εργαστηρίων των υπολογιστών στα σχολεία, μια καινοτομία τόσο από την πρώτη όσο και από τη δεύτερη φάση (ανάλογα με τη χώρα), εμφανίστηκε στο Διαδίκτυο.</a:t>
            </a:r>
          </a:p>
          <a:p>
            <a:pPr marL="0" lvl="0"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42950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Μετατοπίζουμε την εστίασή μας από τους μικρόκοσμους, στη μοντελοποίηση, στα εργαστήρια υπολογιστών και τώρα στην επανάσταση των σχέσεων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Schrage</a:t>
            </a:r>
            <a:r>
              <a:rPr lang="el-GR" sz="1800" dirty="0">
                <a:effectLst/>
                <a:latin typeface="Calibri" panose="020F0502020204030204" pitchFamily="34" charset="0"/>
                <a:ea typeface="Calibri" panose="020F0502020204030204" pitchFamily="34" charset="0"/>
                <a:cs typeface="Times New Roman" panose="02020603050405020304" pitchFamily="18" charset="0"/>
              </a:rPr>
              <a:t> 2001), που παρέχονται από διαδικτυακά εργαλεία, τα οποία αναφέρονται ως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τρίτη φάση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Αυτή η φάση, που χαρακτηρίζεται από το Διαδίκτυο, μας φέρνει αλλαγές στην επικοινωνία που αλλάζουν δραματικά τον τρόπο που σχετίζεται ο ένας με τον άλλο. Αυτό δημιουργεί νέα ερευνητικά προβλήματα που πρέπει να αντιμετωπιστούν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Engelbrecht</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Harding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2005a, b;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Borba</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Malheiros</a:t>
            </a:r>
            <a:r>
              <a:rPr lang="el-GR" sz="1800" dirty="0">
                <a:effectLst/>
                <a:latin typeface="Calibri" panose="020F0502020204030204" pitchFamily="34" charset="0"/>
                <a:ea typeface="Calibri" panose="020F0502020204030204" pitchFamily="34" charset="0"/>
                <a:cs typeface="Times New Roman" panose="02020603050405020304" pitchFamily="18" charset="0"/>
              </a:rPr>
              <a:t>,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Zulatto</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van</a:t>
            </a:r>
            <a:r>
              <a:rPr lang="el-GR" sz="1800" dirty="0">
                <a:effectLst/>
                <a:latin typeface="Calibri" panose="020F0502020204030204" pitchFamily="34" charset="0"/>
                <a:ea typeface="Calibri" panose="020F0502020204030204" pitchFamily="34" charset="0"/>
                <a:cs typeface="Times New Roman" panose="02020603050405020304" pitchFamily="18" charset="0"/>
              </a:rPr>
              <a:t> de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Sande</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2011) και μας ώθησε να συμπεριλάβουμε τη συνεργατική μάθηση χρησιμοποιώντας την τεχνολογία ως μία από τις τρέχουσες τάσεις ανάπτυξης. </a:t>
            </a: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14559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εκπαίδευση των μαθηματικών, ο τρόπος με τον οποίο το Διαδίκτυο μπορεί να χρησιμοποιηθεί σε ένα συνδυασμένο μαθησιακό περιβάλλον (μια περαιτέρω τάση ανάπτυξης) χαρακτηρίζει την τρίτη φάση, η οποία εισάγει διαδικτυακά μαθήματα και νέα προβλήματα.</a:t>
            </a:r>
          </a:p>
          <a:p>
            <a:pPr marL="76200" indent="0" algn="just">
              <a:lnSpc>
                <a:spcPct val="107000"/>
              </a:lnSpc>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Η ποσοτική αλλαγή στο Διαδίκτυο έχει προκαλέσει μια αλλαγή στην ποιότητα, και η εμφάνιση του Web 2.0 και του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ευρυζωνικού</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Διαδίκτυου</a:t>
            </a:r>
            <a:r>
              <a:rPr lang="el-GR" sz="1600" dirty="0">
                <a:effectLst/>
                <a:latin typeface="Calibri" panose="020F0502020204030204" pitchFamily="34" charset="0"/>
                <a:ea typeface="Calibri" panose="020F0502020204030204" pitchFamily="34" charset="0"/>
                <a:cs typeface="Times New Roman" panose="02020603050405020304" pitchFamily="18" charset="0"/>
              </a:rPr>
              <a:t> δείχνουν ότι ένα νέο Διαδίκτυο έχει αναπτυχθεί τα τελευταία 5-10 χρόνια. Αυτή η νέα φάση, την οποία βιώνουμε τώρα και αναφέρεται ως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η τέταρτη φάση</a:t>
            </a:r>
            <a:r>
              <a:rPr lang="el-GR" sz="1600" dirty="0">
                <a:effectLst/>
                <a:latin typeface="Calibri" panose="020F0502020204030204" pitchFamily="34" charset="0"/>
                <a:ea typeface="Calibri" panose="020F0502020204030204" pitchFamily="34" charset="0"/>
                <a:cs typeface="Times New Roman" panose="02020603050405020304" pitchFamily="18" charset="0"/>
              </a:rPr>
              <a:t>, μας φέρνει τα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MOOCs</a:t>
            </a:r>
            <a:r>
              <a:rPr lang="el-GR" sz="1600" dirty="0">
                <a:effectLst/>
                <a:latin typeface="Calibri" panose="020F0502020204030204" pitchFamily="34" charset="0"/>
                <a:ea typeface="Calibri" panose="020F0502020204030204" pitchFamily="34" charset="0"/>
                <a:cs typeface="Times New Roman" panose="02020603050405020304" pitchFamily="18" charset="0"/>
              </a:rPr>
              <a:t> - μια άλλη τάση ανάπτυξης, βελτιωμένες ευκαιρίες για συνεργατική μάθηση και την εξατομίκευση του Διαδικτύου μέσω προσωπικών συσκευών. </a:t>
            </a:r>
          </a:p>
          <a:p>
            <a:pPr marL="0" lvl="0"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125696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Ανοίγει την πιθανότητα ώστε ο καθένας με πρόσβαση στο Διαδίκτυο να μπορεί να εκφραστεί ψηφιακά μέσω διαφορετικών μορφών πολύ-τροπικού λόγου. Αυτή η φάση ανοίγει επίσης νέες ευκαιρίες για την αποθήκευση ψηφιακών πληροφοριών μέσω των τεράστιων αυξήσεων στην αποθήκευση και την υπολογιστική ισχύ και την εμφάνιση του </a:t>
            </a:r>
            <a:r>
              <a:rPr lang="en-US" sz="1800" dirty="0">
                <a:effectLst/>
                <a:latin typeface="Calibri" panose="020F0502020204030204" pitchFamily="34" charset="0"/>
                <a:ea typeface="Calibri" panose="020F0502020204030204" pitchFamily="34" charset="0"/>
                <a:cs typeface="Times New Roman" panose="02020603050405020304" pitchFamily="18" charset="0"/>
              </a:rPr>
              <a:t>cloud computing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αυτό το πλαίσιο οι ψηφιακές βιβλιοθήκες εμφανίζονται ως μια άλλη τάση ανάπτυξης. Μαζί με αυτές τις εξελίξεις, η μετάβαση στην τεχνολογία κινητής τηλεφωνίας εισάγει νέες δυνατότητες στη διδασκαλία των μαθηματικών και οδηγεί σε μια περαιτέρω εξέχουσα τάση ανάπτυξης. </a:t>
            </a:r>
          </a:p>
          <a:p>
            <a:pPr marL="0" lvl="0"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230142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Πέντε σύγχρονοι τομείς έρευνας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Borba</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Askar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Engelbrecht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et al</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(2016) προσδιόρισαν πέντε υπό-τομείς έρευνας, με σημαντικές τάσεις ανάπτυξης και τις επεξήγησαν με τη χρήση περιπτωσιολογικών μελετών: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φορητές τεχνολογίες (</a:t>
            </a:r>
            <a:r>
              <a:rPr lang="en-US" sz="1800" dirty="0">
                <a:effectLst/>
                <a:latin typeface="Calibri" panose="020F0502020204030204" pitchFamily="34" charset="0"/>
                <a:ea typeface="Calibri" panose="020F0502020204030204" pitchFamily="34" charset="0"/>
                <a:cs typeface="Times New Roman" panose="02020603050405020304" pitchFamily="18" charset="0"/>
              </a:rPr>
              <a:t>mobile technologies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buNone/>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μαζικά ανοιχτά διαδικτυακά μαθήματα, Μ</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assive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a:effectLst/>
                <a:latin typeface="Calibri" panose="020F0502020204030204" pitchFamily="34" charset="0"/>
                <a:ea typeface="Calibri" panose="020F0502020204030204" pitchFamily="34" charset="0"/>
                <a:cs typeface="Times New Roman" panose="02020603050405020304" pitchFamily="18" charset="0"/>
              </a:rPr>
              <a:t>pen </a:t>
            </a:r>
            <a:r>
              <a:rPr lang="el-GR" sz="18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Courses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MOOCs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buNone/>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ψηφιακές βιβλιοθήκες και σχεδιασμός μαθησιακών αντικειμένων, (</a:t>
            </a: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libraries and designing learning objects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198593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συνεργατική μάθηση χρησιμοποιώντας ψηφιακή τεχνολογία (</a:t>
            </a: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collaborative learning using digital technology</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και εκπαίδευση εκπαιδευτικών χρησιμοποιώντας μεικτ</a:t>
            </a:r>
            <a:r>
              <a:rPr lang="el-GR" sz="1800" dirty="0">
                <a:latin typeface="Calibri" panose="020F0502020204030204" pitchFamily="34" charset="0"/>
                <a:ea typeface="Calibri" panose="020F0502020204030204" pitchFamily="34" charset="0"/>
                <a:cs typeface="Times New Roman" panose="02020603050405020304" pitchFamily="18" charset="0"/>
              </a:rPr>
              <a:t>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μάθηση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teacher training using blended learning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Αυτά τα παραδείγματα μελέτης περίπτωσης μπορούν να βοηθήσουν τον αναγνώστη να κατανοήσει πώς αναπτύχθηκαν οι πρόσφατες εξελίξεις σε αυτόν τον τομέα της έρευνας τα τελευταία χρόνια.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254976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131590"/>
            <a:ext cx="7704856" cy="3096344"/>
          </a:xfrm>
          <a:prstGeom prst="rect">
            <a:avLst/>
          </a:prstGeom>
        </p:spPr>
        <p:txBody>
          <a:bodyPr spcFirstLastPara="1" wrap="square" lIns="91425" tIns="91425" rIns="91425" bIns="91425" anchor="ctr" anchorCtr="0">
            <a:noAutofit/>
          </a:bodyPr>
          <a:lstStyle/>
          <a:p>
            <a:pPr marL="342900" lvl="0" indent="-342900">
              <a:lnSpc>
                <a:spcPct val="107000"/>
              </a:lnSpc>
              <a:spcAft>
                <a:spcPts val="800"/>
              </a:spcAft>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Χρήση της φορητής τεχνολογίας στη διδασκαλία και μάθηση των μαθηματικών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None/>
            </a:pPr>
            <a:endParaRPr lang="el-GR" sz="2000" b="1" dirty="0"/>
          </a:p>
          <a:p>
            <a:pPr marL="0" lvl="0" indent="0" algn="just">
              <a:spcBef>
                <a:spcPts val="0"/>
              </a:spcBef>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Η χρήση φορητών τεχνολογιών (όπως </a:t>
            </a:r>
            <a:r>
              <a:rPr lang="en-US" sz="2000" dirty="0">
                <a:effectLst/>
                <a:latin typeface="Calibri" panose="020F0502020204030204" pitchFamily="34" charset="0"/>
                <a:ea typeface="Calibri" panose="020F0502020204030204" pitchFamily="34" charset="0"/>
                <a:cs typeface="Times New Roman" panose="02020603050405020304" pitchFamily="18" charset="0"/>
              </a:rPr>
              <a:t>smartphone</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2000" dirty="0">
                <a:effectLst/>
                <a:latin typeface="Calibri" panose="020F0502020204030204" pitchFamily="34" charset="0"/>
                <a:ea typeface="Calibri" panose="020F0502020204030204" pitchFamily="34" charset="0"/>
                <a:cs typeface="Times New Roman" panose="02020603050405020304" pitchFamily="18" charset="0"/>
              </a:rPr>
              <a:t>tablet</a:t>
            </a:r>
            <a:r>
              <a:rPr lang="el-GR" sz="2000" dirty="0">
                <a:effectLst/>
                <a:latin typeface="Calibri" panose="020F0502020204030204" pitchFamily="34" charset="0"/>
                <a:ea typeface="Calibri" panose="020F0502020204030204" pitchFamily="34" charset="0"/>
                <a:cs typeface="Times New Roman" panose="02020603050405020304" pitchFamily="18" charset="0"/>
              </a:rPr>
              <a:t>) στη διδασκαλία και την μάθηση των μαθηματικών αποκτά όλο και μεγαλύτερο ενδιαφέρον μεταξύ των εκπαιδευτικών ερευνητών και των επαγγελματιών. Τα χαρακτηριστικά των κινητών συσκευών όπως η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φορητότητα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διαθεσιμότητα, η πρόσβαση στο Διαδίκτυο και η ευρεία αποδοχή τους μεταξύ των νέων και των άλλων, έχουν κάνει τις φορητές συσκευές έναν αναδυόμενο παράγοντα ικανό να επεκτείνει τα σύνορα της διδασκαλίας και μάθησης των μαθηματικών πέρα από τους τοίχους της τάξης.</a:t>
            </a: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2090818650"/>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2206</Words>
  <Application>Microsoft Office PowerPoint</Application>
  <PresentationFormat>Προβολή στην οθόνη (16:9)</PresentationFormat>
  <Paragraphs>119</Paragraphs>
  <Slides>27</Slides>
  <Notes>27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Calibri</vt:lpstr>
      <vt:lpstr>Roboto Condensed Light</vt:lpstr>
      <vt:lpstr>Arial</vt:lpstr>
      <vt:lpstr>Arvo</vt:lpstr>
      <vt:lpstr>Roboto Condensed</vt:lpstr>
      <vt:lpstr>Symbol</vt:lpstr>
      <vt:lpstr>Salerio template</vt:lpstr>
      <vt:lpstr> Οι αλλαγές της ψηφιακής τεχνολογίας και της εκπαίδευσης των μαθηματικών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xlemon@uowm.gr</cp:lastModifiedBy>
  <cp:revision>266</cp:revision>
  <dcterms:modified xsi:type="dcterms:W3CDTF">2021-04-03T05:37:03Z</dcterms:modified>
</cp:coreProperties>
</file>