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2" r:id="rId6"/>
    <p:sldId id="260" r:id="rId7"/>
    <p:sldId id="261" r:id="rId8"/>
    <p:sldId id="263" r:id="rId9"/>
    <p:sldId id="276" r:id="rId10"/>
    <p:sldId id="275" r:id="rId11"/>
    <p:sldId id="277" r:id="rId12"/>
    <p:sldId id="274" r:id="rId13"/>
    <p:sldId id="270" r:id="rId14"/>
    <p:sldId id="271" r:id="rId15"/>
    <p:sldId id="268" r:id="rId16"/>
    <p:sldId id="312" r:id="rId17"/>
    <p:sldId id="313" r:id="rId18"/>
    <p:sldId id="314" r:id="rId19"/>
    <p:sldId id="265" r:id="rId20"/>
    <p:sldId id="264" r:id="rId21"/>
    <p:sldId id="266" r:id="rId22"/>
    <p:sldId id="273" r:id="rId23"/>
    <p:sldId id="267" r:id="rId24"/>
    <p:sldId id="278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11" r:id="rId46"/>
    <p:sldId id="306" r:id="rId47"/>
    <p:sldId id="307" r:id="rId48"/>
    <p:sldId id="308" r:id="rId49"/>
    <p:sldId id="309" r:id="rId50"/>
    <p:sldId id="310" r:id="rId51"/>
    <p:sldId id="316" r:id="rId52"/>
    <p:sldId id="321" r:id="rId53"/>
    <p:sldId id="322" r:id="rId54"/>
    <p:sldId id="317" r:id="rId55"/>
    <p:sldId id="319" r:id="rId56"/>
    <p:sldId id="318" r:id="rId57"/>
    <p:sldId id="279" r:id="rId58"/>
    <p:sldId id="280" r:id="rId59"/>
    <p:sldId id="328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Φωτεινό στυλ 1 - Έμφαση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Σκούρο στυλ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3" d="100"/>
          <a:sy n="93" d="100"/>
        </p:scale>
        <p:origin x="-1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C7CE1-CF24-4769-8E31-F11C0108E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0EFDCD-BE3D-4DDB-AF4A-186B85D50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83B262-866B-4270-93E4-AC1739FB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F42B51-4E84-4A41-8F59-7CE35D7E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977E09-57C8-4C3E-954F-1B43EAFC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8088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845D5D-0A17-4704-AC14-E236B8C8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D6E078-C82F-497C-A0C8-50BBA0B75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513E16-0EF4-4CF6-9B1B-8F036B00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2326B3-3FC3-4AF9-BB29-092FB225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71EDF-8AF7-4396-AED2-679902F6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21591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000F1-E7BE-480D-8FA1-22C4E81A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A85AEA-D145-4BFC-A001-48CC5299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9D5716-6110-489F-8770-FE5A20CB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F841E-AFAF-4213-9325-19F9B9CB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FAF83B-EC5E-4C1B-A09F-53AEA04F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4768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36DB5-D9B5-45A4-827B-147A0087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61C6FA-CB1B-4844-9762-AA1813A76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E7235F-AD27-45E4-AEE1-C0FF0284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29869F-3CE4-4382-A2E1-32453CA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C1231-C522-48AE-8BE2-6E4B7EFD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7896FE-83CB-40A0-8118-9CA13F89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0500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2977D-23A9-4896-A375-0B6F9CD2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E1C793-23E2-4FF5-BAF6-9903DBB11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ECD011-E09F-4315-8433-F2BA90B4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4A5A92-FE3C-40C2-8184-C98439665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580D5E-1B46-4135-9B15-5997089E1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032408-E244-41F9-81A9-64246E8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82FAA3-9CB6-4952-8136-68D47D25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0B73CF-004E-4FBE-963D-6F55BE8B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6689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D51FB-5945-46A0-953E-3A39D2D6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82D69A-DF76-45B4-BB46-239B01B6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1A76ECF-D5BF-4BC2-95DC-1B7FB18A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268F7C-86E4-4733-AE91-74F096AC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3039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2EFC07-23DE-42DC-8898-3D23F50E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A54AAF-0D39-41F9-A739-48D8AC24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C40F39-43DB-40AC-88DF-DB040AB0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5139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1EA9E-4C45-48CD-A3CF-0FB168D8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47143C-61A4-4C82-ADEE-1E2278CF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AA36CA-F425-4C5C-AFFF-9B219B733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842C94-03AE-4EB3-87EB-CAC01785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7E987A-F033-418F-9EB9-667BA7F2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487739-01F6-45D6-82FC-DF5FB96C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1855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D848C7-1670-4C6A-BF8B-43C9FA75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521C3B-DF11-4406-8A51-8996E30F3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6FF02A-950E-465C-B541-59A1CC389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7390D5-5DF1-4B28-BE8D-06C5E81E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411D92-FB45-4F82-8C06-5394EAC8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2BA03E-0BA3-4704-A3B3-92946D32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93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43B21-8A2F-451E-890D-2A775ECF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0436B5-60A8-49A2-A02A-E2E72B07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CE28E4-AC8C-45FF-82B1-A9703C4E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F6F3B1-DF23-4CAA-A87C-FC2E785B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77FF59-AA5D-4FCB-A49B-02F1F62C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302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C0D59CE-D0DA-46A4-A10D-2D0C1A7E6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A76E6F-7741-432E-82BE-47C487346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44C7-DEE4-45D3-8BBE-BB6CFCD9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67386-F3CA-412B-9D21-91179B5A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209998-6838-43AA-ACED-6A5568D5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573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2E490-185D-47BB-BB78-06A8AC0281E0}" type="datetimeFigureOut">
              <a:rPr lang="el-GR" smtClean="0"/>
              <a:t>10/10/18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AD92-7D8A-4D97-AE54-A0896586693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85F8B1-6EAD-4065-BDCA-6425F4F2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ED54BC-2A8C-4CFF-BFFD-2C7C988C1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C74132-4BCF-4F0B-BFB4-EB24C07F5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E6291-269F-4017-8EF3-5876289F47E8}" type="datetimeFigureOut">
              <a:rPr lang="en-US" smtClean="0"/>
              <a:pPr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9F61B8-BA3E-4781-90C4-A20219587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F4328-7F84-4677-9714-D5A04CFDB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D4CB-B0FD-47F7-BD03-A2F41CD63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6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Î¤Î¿ ÏÎ¬Î¼Î±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642974" y="0"/>
            <a:ext cx="10762262" cy="700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- Ορθογώνιο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noFill/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2143108" y="714356"/>
            <a:ext cx="5320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ΕΛΛΗΝΙΚΗ</a:t>
            </a:r>
            <a:r>
              <a:rPr lang="el-GR" sz="54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ΤΕΧΝΗ 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3143240" y="1637686"/>
            <a:ext cx="3283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18</a:t>
            </a:r>
            <a:r>
              <a:rPr lang="el-GR" sz="2800" baseline="300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Ο</a:t>
            </a:r>
            <a:r>
              <a:rPr lang="el-GR" sz="2800" baseline="30000" dirty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Σ</a:t>
            </a:r>
            <a:r>
              <a:rPr lang="el-GR" sz="28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ΚΑΙ 19</a:t>
            </a:r>
            <a:r>
              <a:rPr lang="el-GR" sz="2800" baseline="300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ΟΣ</a:t>
            </a:r>
            <a:r>
              <a:rPr lang="el-GR" sz="28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ΑΙΩΝΑΣ</a:t>
            </a:r>
            <a:endParaRPr lang="el-GR" sz="2800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32" name="Picture 8" descr="Image result for MAIL SYMBOL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3982" y="5392836"/>
            <a:ext cx="357190" cy="35719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3481172" y="539283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ttsampouras@uowm.gr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034" name="Picture 10" descr="Image result for facebook SYMBOL 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557" y="5846100"/>
            <a:ext cx="470419" cy="470419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142976" y="5877585"/>
            <a:ext cx="400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chemeClr val="bg1"/>
                </a:solidFill>
              </a:rPr>
              <a:t>Θ.028 ΕΛΛΗΝΙΚΗ ΤΕΧΝΗ 18ου-19ου αιώνα</a:t>
            </a:r>
            <a:endParaRPr lang="el-GR" sz="1600" dirty="0">
              <a:solidFill>
                <a:schemeClr val="bg1"/>
              </a:solidFill>
            </a:endParaRPr>
          </a:p>
        </p:txBody>
      </p:sp>
      <p:pic>
        <p:nvPicPr>
          <p:cNvPr id="1036" name="Picture 12" descr="Image result for tumblr SYMBOL TRANSPAR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3579" y="5846100"/>
            <a:ext cx="357227" cy="374345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5861890" y="5846100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https://uowm028.tumblr.com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APPDATA\LOCAL\TEMP\wz36dd\Greece. (with) inset maps of Corfu and Stampalia.6594476335203023794\00064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887" y="0"/>
            <a:ext cx="8488226" cy="6858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642910" y="5657671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Greece. (with) inset maps of Corfu and </a:t>
            </a:r>
            <a:r>
              <a:rPr lang="en-US" i="1" dirty="0" err="1"/>
              <a:t>Stampalia</a:t>
            </a:r>
            <a:r>
              <a:rPr lang="en-US" dirty="0"/>
              <a:t>. The Illustrations by A.H. Wray &amp; Engraved by </a:t>
            </a:r>
            <a:r>
              <a:rPr lang="en-US" b="1" dirty="0"/>
              <a:t>J.B. Allen</a:t>
            </a:r>
            <a:r>
              <a:rPr lang="en-US" dirty="0"/>
              <a:t>. The Map Drawn &amp; Engraved by </a:t>
            </a:r>
            <a:r>
              <a:rPr lang="en-US" b="1" dirty="0"/>
              <a:t>J. </a:t>
            </a:r>
            <a:r>
              <a:rPr lang="en-US" b="1" dirty="0" err="1" smtClean="0"/>
              <a:t>Rapkin</a:t>
            </a:r>
            <a:r>
              <a:rPr lang="en-US" b="1" dirty="0" smtClean="0"/>
              <a:t>, </a:t>
            </a:r>
            <a:r>
              <a:rPr lang="en-US" dirty="0" smtClean="0"/>
              <a:t>1851.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7/74/%CE%95%CF%80%CE%AD%CE%BA%CF%84%CE%B1%CF%83%CE%B7_%CE%95%CE%BB%CE%BB%CE%AC%CE%B4%CE%B1%CF%82_1832-1947.svg/734px-%CE%95%CF%80%CE%AD%CE%BA%CF%84%CE%B1%CF%83%CE%B7_%CE%95%CE%BB%CE%BB%CE%AC%CE%B4%CE%B1%CF%82_1832-1947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1"/>
            <a:ext cx="5214974" cy="683488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upload.wikimedia.org/wikipedia/commons/thumb/c/c1/%CE%A0%CE%AF%CE%BD%CE%B1%CE%BE_%CE%93%CE%B5%CF%89%CE%B3%CF%81%CE%B1%CF%86%CE%B9%CE%BA%CF%8C%CF%82_-_%CE%A7%CF%81%CF%8D%CF%83%CE%B1%CE%BD%CE%B8%CE%BF%CF%82_%CE%9D%CE%BF%CF%84%CE%B1%CF%81%CE%AC%CF%82_-_1700.png/1024px-%CE%A0%CE%AF%CE%BD%CE%B1%CE%BE_%CE%93%CE%B5%CF%89%CE%B3%CF%81%CE%B1%CF%86%CE%B9%CE%BA%CF%8C%CF%82_-_%CE%A7%CF%81%CF%8D%CF%83%CE%B1%CE%BD%CE%B8%CE%BF%CF%82_%CE%9D%CE%BF%CF%84%CE%B1%CF%81%CE%AC%CF%82_-_17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497" y="-226007"/>
            <a:ext cx="9236504" cy="6160678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500034" y="5934670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Χρύσανθος Νοταράς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l-GR" i="1" dirty="0" err="1" smtClean="0">
                <a:solidFill>
                  <a:schemeClr val="bg1"/>
                </a:solidFill>
              </a:rPr>
              <a:t>Πίναξ</a:t>
            </a:r>
            <a:r>
              <a:rPr lang="el-GR" i="1" dirty="0" smtClean="0">
                <a:solidFill>
                  <a:schemeClr val="bg1"/>
                </a:solidFill>
              </a:rPr>
              <a:t> Γεωγραφικός </a:t>
            </a:r>
            <a:r>
              <a:rPr lang="el-GR" i="1" dirty="0" err="1" smtClean="0">
                <a:solidFill>
                  <a:schemeClr val="bg1"/>
                </a:solidFill>
              </a:rPr>
              <a:t>τῆς</a:t>
            </a:r>
            <a:r>
              <a:rPr lang="el-GR" i="1" dirty="0" smtClean="0">
                <a:solidFill>
                  <a:schemeClr val="bg1"/>
                </a:solidFill>
              </a:rPr>
              <a:t> τε </a:t>
            </a:r>
            <a:r>
              <a:rPr lang="el-GR" i="1" dirty="0" err="1" smtClean="0">
                <a:solidFill>
                  <a:schemeClr val="bg1"/>
                </a:solidFill>
              </a:rPr>
              <a:t>Παλαιᾶς</a:t>
            </a:r>
            <a:r>
              <a:rPr lang="el-GR" i="1" dirty="0" smtClean="0">
                <a:solidFill>
                  <a:schemeClr val="bg1"/>
                </a:solidFill>
              </a:rPr>
              <a:t> </a:t>
            </a:r>
            <a:r>
              <a:rPr lang="el-GR" i="1" dirty="0" err="1" smtClean="0">
                <a:solidFill>
                  <a:schemeClr val="bg1"/>
                </a:solidFill>
              </a:rPr>
              <a:t>καί</a:t>
            </a:r>
            <a:r>
              <a:rPr lang="el-GR" i="1" dirty="0" smtClean="0">
                <a:solidFill>
                  <a:schemeClr val="bg1"/>
                </a:solidFill>
              </a:rPr>
              <a:t> Νέας </a:t>
            </a:r>
            <a:r>
              <a:rPr lang="el-GR" i="1" dirty="0" err="1" smtClean="0">
                <a:solidFill>
                  <a:schemeClr val="bg1"/>
                </a:solidFill>
              </a:rPr>
              <a:t>Ἀπάσης</a:t>
            </a:r>
            <a:r>
              <a:rPr lang="el-GR" i="1" dirty="0" smtClean="0">
                <a:solidFill>
                  <a:schemeClr val="bg1"/>
                </a:solidFill>
              </a:rPr>
              <a:t> </a:t>
            </a:r>
            <a:r>
              <a:rPr lang="el-GR" i="1" dirty="0" err="1" smtClean="0">
                <a:solidFill>
                  <a:schemeClr val="bg1"/>
                </a:solidFill>
              </a:rPr>
              <a:t>Ἐγνωσμένης</a:t>
            </a:r>
            <a:r>
              <a:rPr lang="el-GR" i="1" dirty="0" smtClean="0">
                <a:solidFill>
                  <a:schemeClr val="bg1"/>
                </a:solidFill>
              </a:rPr>
              <a:t> </a:t>
            </a:r>
            <a:r>
              <a:rPr lang="el-GR" i="1" dirty="0" err="1" smtClean="0">
                <a:solidFill>
                  <a:schemeClr val="bg1"/>
                </a:solidFill>
              </a:rPr>
              <a:t>Γῆς</a:t>
            </a:r>
            <a:r>
              <a:rPr lang="el-GR" dirty="0" smtClean="0">
                <a:solidFill>
                  <a:schemeClr val="bg1"/>
                </a:solidFill>
              </a:rPr>
              <a:t>, , Πάδοβα, 1700. Ο πρώτος χάρτης της νεότερης εποχής στα ελληνικά.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thumb/e/ea/Ephemeris_1790.png/800px-Ephemeris_179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4523002" cy="6858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5023036" y="5857892"/>
            <a:ext cx="4120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Το πρώτο φύλλο της </a:t>
            </a:r>
            <a:r>
              <a:rPr lang="el-GR" b="1" i="1" dirty="0" smtClean="0">
                <a:solidFill>
                  <a:schemeClr val="bg1"/>
                </a:solidFill>
              </a:rPr>
              <a:t>Εφημερίδος</a:t>
            </a:r>
            <a:r>
              <a:rPr lang="el-GR" dirty="0" smtClean="0">
                <a:solidFill>
                  <a:schemeClr val="bg1"/>
                </a:solidFill>
              </a:rPr>
              <a:t>,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 Βιέννη 31 Δεκεμβρίου 1790.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thumb/3/3f/%CE%A7%CE%AC%CF%81%CF%84%CE%B1_%CF%84%CE%BF%CF%85_%CE%A1%CE%AE%CE%B3%CE%B1%2C_1797_-_Rigas_Charta_of_Greece%2C_1797.jpg/1024px-%CE%A7%CE%AC%CF%81%CF%84%CE%B1_%CF%84%CE%BF%CF%85_%CE%A1%CE%AE%CE%B3%CE%B1%2C_1797_-_Rigas_Charta_of_Greece%2C_17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786610" cy="6057579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57158" y="5934670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Χάρτα της Ελλάδος εν η περιέχονται αι νήσοι αυτής και μέρος των εις την </a:t>
            </a:r>
            <a:r>
              <a:rPr lang="el-GR" i="1" dirty="0" err="1">
                <a:solidFill>
                  <a:schemeClr val="bg1"/>
                </a:solidFill>
              </a:rPr>
              <a:t>Ευρώπην</a:t>
            </a:r>
            <a:r>
              <a:rPr lang="el-GR" i="1" dirty="0">
                <a:solidFill>
                  <a:schemeClr val="bg1"/>
                </a:solidFill>
              </a:rPr>
              <a:t> και Μικράν </a:t>
            </a:r>
            <a:r>
              <a:rPr lang="el-GR" i="1" dirty="0" err="1">
                <a:solidFill>
                  <a:schemeClr val="bg1"/>
                </a:solidFill>
              </a:rPr>
              <a:t>Ασίαν</a:t>
            </a:r>
            <a:r>
              <a:rPr lang="el-GR" i="1" dirty="0">
                <a:solidFill>
                  <a:schemeClr val="bg1"/>
                </a:solidFill>
              </a:rPr>
              <a:t> πολυαρίθμων αποικιών αυτής ...: Νυν το πρώτον εκδοθείσα παρά </a:t>
            </a:r>
            <a:r>
              <a:rPr lang="el-GR" dirty="0">
                <a:solidFill>
                  <a:schemeClr val="bg1"/>
                </a:solidFill>
              </a:rPr>
              <a:t>του </a:t>
            </a:r>
            <a:r>
              <a:rPr lang="el-GR" b="1" dirty="0">
                <a:solidFill>
                  <a:schemeClr val="bg1"/>
                </a:solidFill>
              </a:rPr>
              <a:t>Ρήγα Βελεστινλή </a:t>
            </a:r>
            <a:r>
              <a:rPr lang="el-GR" b="1" dirty="0" err="1">
                <a:solidFill>
                  <a:schemeClr val="bg1"/>
                </a:solidFill>
              </a:rPr>
              <a:t>Θετταλού</a:t>
            </a:r>
            <a:r>
              <a:rPr lang="el-GR" dirty="0">
                <a:solidFill>
                  <a:schemeClr val="bg1"/>
                </a:solidFill>
              </a:rPr>
              <a:t>, 1797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acade, looking northe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00" y="246062"/>
            <a:ext cx="3287744" cy="5301487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27000" y="5929330"/>
            <a:ext cx="3797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Καθεδρικός της </a:t>
            </a:r>
            <a:r>
              <a:rPr lang="en-US" dirty="0" smtClean="0">
                <a:solidFill>
                  <a:schemeClr val="bg1"/>
                </a:solidFill>
              </a:rPr>
              <a:t>Reims</a:t>
            </a:r>
            <a:r>
              <a:rPr lang="el-GR" dirty="0" smtClean="0">
                <a:solidFill>
                  <a:schemeClr val="bg1"/>
                </a:solidFill>
              </a:rPr>
              <a:t>, Γαλλία, 14</a:t>
            </a:r>
            <a:r>
              <a:rPr lang="el-GR" baseline="30000" dirty="0" smtClean="0">
                <a:solidFill>
                  <a:schemeClr val="bg1"/>
                </a:solidFill>
              </a:rPr>
              <a:t>ος</a:t>
            </a:r>
            <a:r>
              <a:rPr lang="el-GR" dirty="0" smtClean="0">
                <a:solidFill>
                  <a:schemeClr val="bg1"/>
                </a:solidFill>
              </a:rPr>
              <a:t> αι.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83972" name="Picture 4" descr="Agios Nikolaos Orfanos - panoramio.jpg"/>
          <p:cNvPicPr>
            <a:picLocks noChangeAspect="1" noChangeArrowheads="1"/>
          </p:cNvPicPr>
          <p:nvPr/>
        </p:nvPicPr>
        <p:blipFill>
          <a:blip r:embed="rId3"/>
          <a:srcRect l="20965" r="14392"/>
          <a:stretch>
            <a:fillRect/>
          </a:stretch>
        </p:blipFill>
        <p:spPr bwMode="auto">
          <a:xfrm>
            <a:off x="4371347" y="756383"/>
            <a:ext cx="4643438" cy="479116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4371347" y="5929330"/>
            <a:ext cx="477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Ναός του Αγίου Νικολάου του </a:t>
            </a:r>
            <a:r>
              <a:rPr lang="el-GR" dirty="0" smtClean="0">
                <a:solidFill>
                  <a:schemeClr val="bg1"/>
                </a:solidFill>
              </a:rPr>
              <a:t>Ορφανού, 14</a:t>
            </a:r>
            <a:r>
              <a:rPr lang="el-GR" baseline="30000" dirty="0" smtClean="0">
                <a:solidFill>
                  <a:schemeClr val="bg1"/>
                </a:solidFill>
              </a:rPr>
              <a:t>ος</a:t>
            </a:r>
            <a:r>
              <a:rPr lang="el-GR" dirty="0" smtClean="0">
                <a:solidFill>
                  <a:schemeClr val="bg1"/>
                </a:solidFill>
              </a:rPr>
              <a:t> αι.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https://upload.wikimedia.org/wikipedia/commons/thumb/3/3d/Notre-Dame_de_Rouen%2C_Nave_20140521_1.jpg/800px-Notre-Dame_de_Rouen%2C_Nave_2014052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214842" cy="528170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28457" y="6072206"/>
            <a:ext cx="404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Καθεδρικός της </a:t>
            </a:r>
            <a:r>
              <a:rPr lang="en-US" dirty="0" smtClean="0">
                <a:solidFill>
                  <a:schemeClr val="bg1"/>
                </a:solidFill>
              </a:rPr>
              <a:t>Rouen, </a:t>
            </a:r>
            <a:r>
              <a:rPr lang="el-GR" dirty="0" smtClean="0">
                <a:solidFill>
                  <a:schemeClr val="bg1"/>
                </a:solidFill>
              </a:rPr>
              <a:t>Γαλλία</a:t>
            </a:r>
            <a:r>
              <a:rPr lang="en-US" dirty="0" smtClean="0">
                <a:solidFill>
                  <a:schemeClr val="bg1"/>
                </a:solidFill>
              </a:rPr>
              <a:t>  (13</a:t>
            </a:r>
            <a:r>
              <a:rPr lang="el-GR" dirty="0" err="1" smtClean="0">
                <a:solidFill>
                  <a:schemeClr val="bg1"/>
                </a:solidFill>
              </a:rPr>
              <a:t>ος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αι</a:t>
            </a:r>
            <a:r>
              <a:rPr lang="en-US" dirty="0" smtClean="0">
                <a:solidFill>
                  <a:schemeClr val="bg1"/>
                </a:solidFill>
              </a:rPr>
              <a:t>.)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2472" name="Picture 8" descr="Î Î±Î½Î±Î³Î¯Î± Î· ÎÎ´Î·Î³Î®ÏÏÎ¹Î± - ÎÏÏÏÎµÏÎ¹ÎºÏ - ÎÏÏÏÏÎ¬Ï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7" y="428604"/>
            <a:ext cx="3960043" cy="5281708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5000627" y="6072206"/>
            <a:ext cx="3960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Ν</a:t>
            </a:r>
            <a:r>
              <a:rPr lang="el-GR" dirty="0" smtClean="0">
                <a:solidFill>
                  <a:schemeClr val="bg1"/>
                </a:solidFill>
              </a:rPr>
              <a:t>αός της Παναγίας Οδηγήτριας ή Αφεντικό</a:t>
            </a:r>
            <a:r>
              <a:rPr lang="en-US" dirty="0" smtClean="0">
                <a:solidFill>
                  <a:schemeClr val="bg1"/>
                </a:solidFill>
              </a:rPr>
              <a:t>,  </a:t>
            </a:r>
            <a:r>
              <a:rPr lang="el-GR" dirty="0" smtClean="0">
                <a:solidFill>
                  <a:schemeClr val="bg1"/>
                </a:solidFill>
              </a:rPr>
              <a:t>Μυστράς </a:t>
            </a:r>
            <a:r>
              <a:rPr lang="en-US" dirty="0" smtClean="0">
                <a:solidFill>
                  <a:schemeClr val="bg1"/>
                </a:solidFill>
              </a:rPr>
              <a:t>(1</a:t>
            </a:r>
            <a:r>
              <a:rPr lang="el-GR" dirty="0">
                <a:solidFill>
                  <a:schemeClr val="bg1"/>
                </a:solidFill>
              </a:rPr>
              <a:t>4</a:t>
            </a:r>
            <a:r>
              <a:rPr lang="el-GR" dirty="0" smtClean="0">
                <a:solidFill>
                  <a:schemeClr val="bg1"/>
                </a:solidFill>
              </a:rPr>
              <a:t>ος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αι</a:t>
            </a:r>
            <a:r>
              <a:rPr lang="en-US" dirty="0" smtClean="0">
                <a:solidFill>
                  <a:schemeClr val="bg1"/>
                </a:solidFill>
              </a:rPr>
              <a:t>.)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4.bp.blogspot.com/-584OJd3rQiA/WDgSsyLVCUI/AAAAAAAAGw4/lv79i2R-zhAbd4YtZSnmDtRoCdv3FM67wCLcB/s1600/2014%2B2015%2B2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48" y="-1"/>
            <a:ext cx="3857652" cy="5963521"/>
          </a:xfrm>
          <a:prstGeom prst="rect">
            <a:avLst/>
          </a:prstGeom>
          <a:noFill/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5035272" y="5963520"/>
            <a:ext cx="4108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Νικόλαος </a:t>
            </a:r>
            <a:r>
              <a:rPr lang="el-GR" b="1" dirty="0" err="1" smtClean="0">
                <a:solidFill>
                  <a:schemeClr val="bg1"/>
                </a:solidFill>
              </a:rPr>
              <a:t>Γύζης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(1842-1901), </a:t>
            </a:r>
            <a:r>
              <a:rPr lang="el-GR" i="1" dirty="0" smtClean="0">
                <a:solidFill>
                  <a:schemeClr val="bg1"/>
                </a:solidFill>
              </a:rPr>
              <a:t>Ειδήσεις Νίκης, </a:t>
            </a:r>
            <a:r>
              <a:rPr lang="el-GR" dirty="0" smtClean="0">
                <a:solidFill>
                  <a:schemeClr val="bg1"/>
                </a:solidFill>
              </a:rPr>
              <a:t> λάδι σε καμβά, Μόναχο, Νέα Πινακοθήκη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84997" name="Picture 5" descr="Î¤Î¿ ÎÎ·ÏÎµÎ¯Î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2643182"/>
            <a:ext cx="5321056" cy="3320338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63272" y="59635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Vicenzo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Lanza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(1822 - 1902), </a:t>
            </a:r>
            <a:r>
              <a:rPr lang="el-GR" i="1" dirty="0" smtClean="0">
                <a:solidFill>
                  <a:schemeClr val="bg1"/>
                </a:solidFill>
              </a:rPr>
              <a:t>Το Θησείο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Λάδι σε μουσαμά, 35 x 55 εκ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Αθήνα, Εθνική Πινακοθήκη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783771" y="406400"/>
          <a:ext cx="6487886" cy="56170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15429"/>
                <a:gridCol w="972457"/>
              </a:tblGrid>
              <a:tr h="4789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380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85720" y="142848"/>
          <a:ext cx="7786742" cy="6795386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254610"/>
                <a:gridCol w="1532132"/>
              </a:tblGrid>
              <a:tr h="300695">
                <a:tc gridSpan="2"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ΣΗΜΑΝΤΙΚΑ</a:t>
                      </a:r>
                      <a:r>
                        <a:rPr lang="el-GR" sz="1400" baseline="0" dirty="0" smtClean="0"/>
                        <a:t> ΓΕΓΟΝΟΤΑ ΣΤΗΝ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l-GR" sz="1400" baseline="0" dirty="0" smtClean="0"/>
                        <a:t>ΕΥΡΩΠΗ ΚΑΤΑ ΤΗΝ ΠΕΡΙΟΔΟ 1700-1900</a:t>
                      </a:r>
                      <a:endParaRPr lang="el-G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Πόλεμος της Ισπανικής Διαδοχής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1701-1714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dirty="0" smtClean="0">
                          <a:solidFill>
                            <a:schemeClr val="tx1"/>
                          </a:solidFill>
                        </a:rPr>
                        <a:t>Συνθήκη του </a:t>
                      </a:r>
                      <a:r>
                        <a:rPr lang="el-GR" sz="1400" b="0" dirty="0" err="1" smtClean="0">
                          <a:solidFill>
                            <a:schemeClr val="tx1"/>
                          </a:solidFill>
                        </a:rPr>
                        <a:t>Πασάροβιτς</a:t>
                      </a:r>
                      <a:endParaRPr lang="el-G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1718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Αναμόρφωση της ρωσικής εκκλησίας από τον Πέτρο τον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Α΄της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Ρωσίας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1721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Πόλεμος της Αυστριακής Διαδοχής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1740-1748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Κορύφωση του φαινομένου «μικρή εποχή των παγετώνων»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1750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Επταετής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1755-1764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Έκδοση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της Εγκυκλοπαίδειας των Ντιντερό και </a:t>
                      </a:r>
                      <a:r>
                        <a:rPr lang="el-GR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Ντ’Αλαμπέρ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1751-1772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Σεισμός της Λισαβόνας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1755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Πόλεμος της Ανεξαρτησίας των ΗΠΑ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1775-1783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Βιομηχανική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επανάσταση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1760-1840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Διακήρυξη των Δικαιωμάτων του Ανθρώπου και του Πολίτη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1789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Γαλλική επανάσταση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1789-1799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Ναπολεόντειοι Πόλεμοι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1803-1815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Το πρώτο ατμοκίνητο τρένο τίθεται σε λειτουργία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1804</a:t>
                      </a:r>
                    </a:p>
                  </a:txBody>
                  <a:tcPr/>
                </a:tc>
              </a:tr>
              <a:tr h="33839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Η Σερβία αναγνωρίζεται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ως αυτόνομη ηγεμονία από την οθωμανική Αυτοκρατορία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1830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Εφεύρεση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της δαγεροτυπίας από τον Λουί </a:t>
                      </a:r>
                      <a:r>
                        <a:rPr lang="el-GR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Νταγκέρ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1839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Επανάσταση στη Γαλλία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1848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Κυκλοφορία του κομμουνιστικού μανιφέστου των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Μάρξ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-Ένγκελς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1848</a:t>
                      </a:r>
                    </a:p>
                  </a:txBody>
                  <a:tcPr/>
                </a:tc>
              </a:tr>
              <a:tr h="300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 Τόμας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Έντισον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ανακαλύπτει τον φωνογράφο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1877</a:t>
                      </a:r>
                    </a:p>
                  </a:txBody>
                  <a:tcPr/>
                </a:tc>
              </a:tr>
              <a:tr h="302556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Πρώτο εργοστάσιο ηλεκτρισμού στη Μεγάλη Βρετανία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1881</a:t>
                      </a:r>
                    </a:p>
                  </a:txBody>
                  <a:tcPr/>
                </a:tc>
              </a:tr>
              <a:tr h="36098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Οι πρώτοι σύγχρονοι Ολυμπιακοί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Αγώνες στην Αθήνα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1896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783771" y="406400"/>
          <a:ext cx="6487886" cy="56170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15429"/>
                <a:gridCol w="972457"/>
              </a:tblGrid>
              <a:tr h="4789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380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85720" y="142848"/>
          <a:ext cx="7786742" cy="670559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254610"/>
                <a:gridCol w="1532132"/>
              </a:tblGrid>
              <a:tr h="279517">
                <a:tc gridSpan="2"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ΣΗΜΑΝΤΙΚΑ</a:t>
                      </a:r>
                      <a:r>
                        <a:rPr lang="el-GR" sz="1400" baseline="0" dirty="0" smtClean="0"/>
                        <a:t> ΓΕΓΟΝΟΤΑ ΣΤΗΝ ΟΘΩΜΑΝΙΚΗ ΑΥΤΟΚΡΑΤΟΡΙΑ ΚΑΤΑ ΤΗΝ ΠΕΡΙΟΔΟ 1700-1900</a:t>
                      </a:r>
                      <a:endParaRPr lang="el-G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l-GR" sz="1400" b="0" i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ος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Βενετο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-τουρκικός πόλεμος ή Δεύτερος πόλεμος του </a:t>
                      </a: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Μωρέως</a:t>
                      </a:r>
                      <a:endParaRPr lang="el-G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1714-1718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Αυστρο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-τουρκικός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1716-1718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Περίοδος της τουλίπας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1718-1730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1ος </a:t>
                      </a: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Ρωσο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-τουρκικός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1768-1774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Ορλωφικά</a:t>
                      </a:r>
                      <a:endParaRPr lang="el-GR" sz="14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1770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Συνθήκη του Κιουτσούκ-Καϊναρτζή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1774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Ρωσο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-Τουρκικός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1806-1812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Πρώτη Σερβική Εξέγερση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1804-1813</a:t>
                      </a: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Δεύτερη Σερβική Εξέγερση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1815</a:t>
                      </a: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Έναρξη της Ελληνικής Επανάστασης</a:t>
                      </a:r>
                      <a:endParaRPr lang="el-GR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1821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Ναυμαχία του Ναβαρίνου και συνθήκη του Λονδίνου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1827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Συνθήκη της Αδριανούπολης  - τέλος </a:t>
                      </a: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Ρωσο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-Τουρκικού πολέμου του 1828-1829</a:t>
                      </a:r>
                      <a:endParaRPr lang="el-GR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1829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951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Διάταγμα του </a:t>
                      </a: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Τανζιμάτ</a:t>
                      </a:r>
                      <a:endParaRPr lang="el-GR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1839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Χατ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-ι </a:t>
                      </a: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χουμαγιούν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1856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Κριμαϊκός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1853-1856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Κρητική Επανάσταση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1866-1869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Εξέγερση της Ερζεγοβίνης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1875-1877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Ρωσο</a:t>
                      </a: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-Τουρκικός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1877-1878</a:t>
                      </a: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Ρουμανική επανάσταση</a:t>
                      </a:r>
                      <a:endParaRPr lang="el-GR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1877-1878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Συνθήκη του Αγίου Στεφάνου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1878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0266">
                <a:tc>
                  <a:txBody>
                    <a:bodyPr/>
                    <a:lstStyle/>
                    <a:p>
                      <a:pPr algn="r"/>
                      <a:r>
                        <a:rPr lang="el-GR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Ελληνοτουρκικός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1897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oom 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-834109"/>
            <a:ext cx="10572824" cy="8616017"/>
          </a:xfrm>
          <a:prstGeom prst="rect">
            <a:avLst/>
          </a:prstGeom>
          <a:noFill/>
        </p:spPr>
      </p:pic>
      <p:sp>
        <p:nvSpPr>
          <p:cNvPr id="2" name="1 - Ορθογώνιο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noFill/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1785918" y="1094700"/>
            <a:ext cx="5713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 smtClean="0"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ΠΡΟΣΑΝΑΤΟΛΙΣΜΟΙ</a:t>
            </a:r>
            <a:endParaRPr lang="el-GR" sz="5400" b="1" dirty="0" smtClean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3703989" y="571480"/>
            <a:ext cx="208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latin typeface="Calibri Light" pitchFamily="34" charset="0"/>
                <a:cs typeface="Calibri Light" pitchFamily="34" charset="0"/>
              </a:rPr>
              <a:t>ΜΑΘΗΜΑ 1</a:t>
            </a:r>
            <a:r>
              <a:rPr lang="el-GR" sz="2800" b="1" baseline="30000" dirty="0" smtClean="0">
                <a:latin typeface="Calibri Light" pitchFamily="34" charset="0"/>
                <a:cs typeface="Calibri Light" pitchFamily="34" charset="0"/>
              </a:rPr>
              <a:t>ο</a:t>
            </a:r>
            <a:r>
              <a:rPr lang="el-GR" sz="2800" b="1" dirty="0" smtClean="0">
                <a:latin typeface="Calibri Light" pitchFamily="34" charset="0"/>
                <a:cs typeface="Calibri Light" pitchFamily="34" charset="0"/>
              </a:rPr>
              <a:t> </a:t>
            </a:r>
            <a:endParaRPr lang="el-GR" sz="2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783771" y="406400"/>
          <a:ext cx="6487886" cy="56170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15429"/>
                <a:gridCol w="972457"/>
              </a:tblGrid>
              <a:tr h="4789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380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85720" y="142848"/>
          <a:ext cx="7786742" cy="5420802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254610"/>
                <a:gridCol w="1532132"/>
              </a:tblGrid>
              <a:tr h="308333">
                <a:tc gridSpan="2"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ΣΗΜΑΝΤΙΚΑ</a:t>
                      </a:r>
                      <a:r>
                        <a:rPr lang="el-GR" sz="1400" baseline="0" dirty="0" smtClean="0"/>
                        <a:t> ΓΕΓΟΝΟΤΑ ΣΤΗΝ ΕΛΛΑΔΑ ΚΑΤΑ ΤΗΝ ΠΕΡΙΟΔΟ 1700-1830</a:t>
                      </a:r>
                      <a:endParaRPr lang="el-G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 Νικόλαος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Μαυροκορδάτος διορίζεται πρώτος </a:t>
                      </a:r>
                      <a:r>
                        <a:rPr lang="el-GR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Φαναριώτης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Ηγεμόνας της Μολδαβίας και της Βλαχίας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1711, 1715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dirty="0" smtClean="0">
                          <a:solidFill>
                            <a:schemeClr val="tx1"/>
                          </a:solidFill>
                        </a:rPr>
                        <a:t>Ίδρυση</a:t>
                      </a:r>
                      <a:r>
                        <a:rPr lang="el-GR" sz="1400" b="0" baseline="0" dirty="0" smtClean="0">
                          <a:solidFill>
                            <a:schemeClr val="tx1"/>
                          </a:solidFill>
                        </a:rPr>
                        <a:t> ελληνικού τυπογραφείου και ελληνικής σχολής στη </a:t>
                      </a:r>
                      <a:r>
                        <a:rPr lang="el-GR" sz="1400" b="0" baseline="0" dirty="0" err="1" smtClean="0">
                          <a:solidFill>
                            <a:schemeClr val="tx1"/>
                          </a:solidFill>
                        </a:rPr>
                        <a:t>Μοσχόπολη</a:t>
                      </a:r>
                      <a:endParaRPr lang="el-G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1720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Καταστροφές της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Μοσχόπολης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1769, 1772, 1789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Συνθήκη του Κιουτσούκ Καϊναρτζή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1774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Έκδοση της </a:t>
                      </a:r>
                      <a:r>
                        <a:rPr lang="el-GR" sz="14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Εφημερίδος</a:t>
                      </a: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από τους αδερφούς </a:t>
                      </a:r>
                      <a:r>
                        <a:rPr lang="el-GR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Μαρκίδες</a:t>
                      </a: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Πούλιου</a:t>
                      </a: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στη Βιέννη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1790-1797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Έκδοση της Νεωτερικής</a:t>
                      </a:r>
                      <a:r>
                        <a:rPr lang="el-GR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Γεωγραφίας των Φιλιππίδη και </a:t>
                      </a:r>
                      <a:r>
                        <a:rPr lang="el-GR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Κωνσταντά</a:t>
                      </a:r>
                      <a:endParaRPr lang="el-GR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1791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Έκδοση της Χάρτας της Ελλάδος από τον Ρήγα Βελεστινλή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1796-1797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Έκδοση του περιοδικού</a:t>
                      </a:r>
                      <a:r>
                        <a:rPr lang="el-GR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Ερμής ο Λόγιος </a:t>
                      </a:r>
                      <a:r>
                        <a:rPr lang="el-GR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στη Βιέννη</a:t>
                      </a:r>
                      <a:endParaRPr lang="el-GR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1811-1821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Ίδρυση της Φιλικής Εταιρείας στην Οδησσό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1814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Έναρξη επανάστασης του Αλέξανδρου Υψηλάντη</a:t>
                      </a:r>
                      <a:r>
                        <a:rPr lang="el-GR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στις Παραδουνάβιες Ηγεμονίες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1821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Έναρξη Ελληνικής Επανάστασης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1821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Ελληνική Πολιτεία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1828-1932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Ίδρυση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του πρώτου αρχαιολογικού μουσείου στην Αίγινα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1829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Πρωτόκολλο του Λονδίνου</a:t>
                      </a:r>
                    </a:p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Η Ελλάδα γίνεται ανεξάρτητο κράτος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1830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Δολοφονία του 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Ιωάννη Καποδίστρια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1831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783771" y="406400"/>
          <a:ext cx="6487886" cy="56170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15429"/>
                <a:gridCol w="972457"/>
              </a:tblGrid>
              <a:tr h="4789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380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85720" y="142848"/>
          <a:ext cx="7786742" cy="4190934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254610"/>
                <a:gridCol w="1532132"/>
              </a:tblGrid>
              <a:tr h="308333">
                <a:tc gridSpan="2"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ΣΗΜΑΝΤΙΚΑ</a:t>
                      </a:r>
                      <a:r>
                        <a:rPr lang="el-GR" sz="1400" baseline="0" dirty="0" smtClean="0"/>
                        <a:t> ΓΕΓΟΝΟΤΑ ΣΤΗΝ ΕΛΛΑΔΑ ΚΑΤΑ ΤΗΝ ΠΕΡΙΟΔΟ 1830-1900</a:t>
                      </a:r>
                      <a:endParaRPr lang="el-G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Πρωτόκολλο του Λονδίνου – καθορισμός συνόρων Αμβρακικού-Παγασητικού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1832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227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Όθων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αποβιβάζεται στο Ναύπλιο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1833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Η Αθήνα γίνεται πρωτεύουσα του νέου Ελληνικού Κράτους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1833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Ίδρυση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του σχολείου των τεχνών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1836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Ιδρύεται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το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Οθώνειον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Πανεπιστήμιον 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1837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Επανάσταση της 3</a:t>
                      </a:r>
                      <a:r>
                        <a:rPr lang="el-GR" sz="14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ης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Σεπτεμβρίου και έκδοση Συντάγματος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1843-1844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Ηγεμονία της Σάμου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1832-1912</a:t>
                      </a:r>
                      <a:endParaRPr lang="el-G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Έκδοση του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χάτι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χουμαγιουν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1856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Έναρξη περιόδου του Βασιλιά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Γεωργίου Α΄- Ενσωμάτωση Επτανήσων στην Ελλάδα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1864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Κρητική Επανάσταση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1866-1869</a:t>
                      </a:r>
                    </a:p>
                  </a:txBody>
                  <a:tcPr/>
                </a:tc>
              </a:tr>
              <a:tr h="320284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Προσάρτηση της Θεσσαλίας και τμήματος της Ηπείρου στην Ελλάδα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1881</a:t>
                      </a:r>
                    </a:p>
                  </a:txBody>
                  <a:tcPr/>
                </a:tc>
              </a:tr>
              <a:tr h="38214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Ελληνοτουρκικός πόλεμος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1897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783771" y="406400"/>
          <a:ext cx="6487886" cy="56170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15429"/>
                <a:gridCol w="972457"/>
              </a:tblGrid>
              <a:tr h="4789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380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85720" y="142848"/>
          <a:ext cx="7786742" cy="2707792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254610"/>
                <a:gridCol w="1532132"/>
              </a:tblGrid>
              <a:tr h="308333">
                <a:tc gridSpan="2"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ΣΗΜΑΝΤΙΚΑ</a:t>
                      </a:r>
                      <a:r>
                        <a:rPr lang="el-GR" sz="1400" baseline="0" dirty="0" smtClean="0"/>
                        <a:t> ΓΕΓΟΝΟΤΑ ΣΤΑ ΕΠΤΑΝΗΣΑ ΚΑΤΑ ΤΗΝ ΠΕΡΙΟΔΟ 1700-1900</a:t>
                      </a:r>
                      <a:endParaRPr lang="el-G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Τα Επτάνησα υπό την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Γαληνοτάτη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Δημοκρατία της Βενετίας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1238-1797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 smtClean="0">
                          <a:solidFill>
                            <a:schemeClr val="tx1"/>
                          </a:solidFill>
                        </a:rPr>
                        <a:t>πρώτη </a:t>
                      </a:r>
                      <a:r>
                        <a:rPr lang="el-GR" sz="1400" b="0" dirty="0" err="1" smtClean="0">
                          <a:solidFill>
                            <a:schemeClr val="tx1"/>
                          </a:solidFill>
                        </a:rPr>
                        <a:t>γαλλοκρατία</a:t>
                      </a:r>
                      <a:r>
                        <a:rPr lang="el-GR" sz="1400" b="0" dirty="0" smtClean="0">
                          <a:solidFill>
                            <a:schemeClr val="tx1"/>
                          </a:solidFill>
                        </a:rPr>
                        <a:t> των Επτανήσων</a:t>
                      </a:r>
                      <a:endParaRPr lang="el-G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1797-1799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Επτάνησος Πολιτεία (υπό Ρωσική και Οθωμανική κυριαρχία)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1800-1807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algn="r"/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Δεύτερη </a:t>
                      </a:r>
                      <a:r>
                        <a:rPr lang="el-GR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γαλλοκρατία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των Επτανήσων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1807-1809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Αγγλική κυριαρχία (αρχικά κατάληψη της Ζακύνθου και των άλλων νησιών το 1810-11 και τελικά το 1814 της Κέρκυρας)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1809-1815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Ηνωμένον Κράτος των Ιονίων Νήσων (προτεκτοράτο της Αγγλίας)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1815-1864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Ένωση των Επτανήσων με την Ελλάδα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1864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285720" y="3315636"/>
          <a:ext cx="7786742" cy="3548252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254610"/>
                <a:gridCol w="1532132"/>
              </a:tblGrid>
              <a:tr h="308333">
                <a:tc gridSpan="2"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ΣΗΜΑΝΤΙΚΑ</a:t>
                      </a:r>
                      <a:r>
                        <a:rPr lang="el-GR" sz="1400" baseline="0" dirty="0" smtClean="0"/>
                        <a:t> ΓΕΓΟΝΟΤΑ ΣΤΗΝ ΚΡΗΤΗ ΚΑΤΑ ΤΗΝ ΠΕΡΙΟΔΟ 1700-1900</a:t>
                      </a:r>
                      <a:endParaRPr lang="el-G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Κατάληψη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του νησιού από τους Οθωμανούς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1669-1715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 smtClean="0">
                          <a:solidFill>
                            <a:schemeClr val="tx1"/>
                          </a:solidFill>
                        </a:rPr>
                        <a:t>Συμμετοχή στα </a:t>
                      </a:r>
                      <a:r>
                        <a:rPr lang="el-GR" sz="1400" b="0" dirty="0" err="1" smtClean="0">
                          <a:solidFill>
                            <a:schemeClr val="tx1"/>
                          </a:solidFill>
                        </a:rPr>
                        <a:t>Ορλωφικά</a:t>
                      </a:r>
                      <a:endParaRPr lang="el-G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1769-1770</a:t>
                      </a:r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Επανάσταση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στην Κρήτη</a:t>
                      </a:r>
                      <a:endParaRPr lang="el-GR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1821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Προσωρινή</a:t>
                      </a:r>
                      <a:r>
                        <a:rPr lang="el-G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Πολιτεία της Κρήτης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1822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Αποβίβαση του Αιγυπτιακού Στόλου και καταστολή της επανάστασης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1822-1824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νέα κήρυξη επανάστασης</a:t>
                      </a:r>
                      <a:endParaRPr lang="el-GR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1825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το Πρωτόκολλο του Λονδίνου αφήνει την Κρήτη εκτός του Ελληνικού κράτους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1830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Αλλεπάλληλες επαναστάσεις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1841, 1858, 1866-1869, 1897-1898</a:t>
                      </a:r>
                    </a:p>
                  </a:txBody>
                  <a:tcPr/>
                </a:tc>
              </a:tr>
              <a:tr h="3135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Κρητική Πολιτεία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1896-1913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elamarthistory.files.wordpress.com/2015/09/timeline-example-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27" y="1000108"/>
            <a:ext cx="9095173" cy="375763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857224" y="1285860"/>
            <a:ext cx="1071570" cy="285752"/>
          </a:xfrm>
          <a:prstGeom prst="rect">
            <a:avLst/>
          </a:prstGeom>
          <a:noFill/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857224" y="1285860"/>
            <a:ext cx="1071570" cy="285752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dirty="0" smtClean="0">
                <a:solidFill>
                  <a:schemeClr val="tx1"/>
                </a:solidFill>
              </a:rPr>
              <a:t>ΒΥΖΑΝΤΙΝΗ ΤΕΧΝΗ</a:t>
            </a:r>
            <a:endParaRPr lang="el-GR" sz="1100" dirty="0">
              <a:solidFill>
                <a:schemeClr val="tx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571604" y="2000240"/>
            <a:ext cx="714380" cy="285752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dirty="0" smtClean="0">
                <a:solidFill>
                  <a:schemeClr val="tx1"/>
                </a:solidFill>
              </a:rPr>
              <a:t>ΓΟΤΘΙΚΗ ΤΕΧΝΗ</a:t>
            </a:r>
            <a:endParaRPr lang="el-GR" sz="1100" dirty="0">
              <a:solidFill>
                <a:schemeClr val="tx1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3714744" y="1214422"/>
            <a:ext cx="785818" cy="285752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00" dirty="0" smtClean="0">
                <a:solidFill>
                  <a:schemeClr val="tx1"/>
                </a:solidFill>
              </a:rPr>
              <a:t>ΜΑΝΙΕΡΙΣΜΟΣ</a:t>
            </a:r>
            <a:endParaRPr lang="el-GR" sz="900" dirty="0">
              <a:solidFill>
                <a:schemeClr val="tx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285984" y="1643050"/>
            <a:ext cx="1285884" cy="428628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dirty="0" smtClean="0">
                <a:solidFill>
                  <a:schemeClr val="tx1"/>
                </a:solidFill>
              </a:rPr>
              <a:t>ΑΝΑΓΕΝΝΗΣΙΑΚΗ ΤΕΧΝΗ</a:t>
            </a:r>
            <a:endParaRPr lang="el-GR" sz="1100" dirty="0">
              <a:solidFill>
                <a:schemeClr val="tx1"/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214810" y="1928802"/>
            <a:ext cx="785818" cy="357190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dirty="0" smtClean="0">
                <a:solidFill>
                  <a:schemeClr val="tx1"/>
                </a:solidFill>
              </a:rPr>
              <a:t>ΜΠΑΡΟΚ</a:t>
            </a:r>
            <a:endParaRPr lang="el-GR" sz="1100" dirty="0">
              <a:solidFill>
                <a:schemeClr val="tx1"/>
              </a:solid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5500694" y="1643050"/>
            <a:ext cx="785818" cy="214314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dirty="0" smtClean="0">
                <a:solidFill>
                  <a:schemeClr val="tx1"/>
                </a:solidFill>
              </a:rPr>
              <a:t>ΡΟΚΟΚΟ</a:t>
            </a:r>
            <a:endParaRPr lang="el-GR" sz="1100" dirty="0">
              <a:solidFill>
                <a:schemeClr val="tx1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6215074" y="1964521"/>
            <a:ext cx="1000132" cy="214314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ΝΕΟΚΛΑΣΙΚΙΣΜΟΣ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7215206" y="1357298"/>
            <a:ext cx="1000132" cy="214314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ΡΟΜΑΝΤΙΣΜΟΣ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8143900" y="1714488"/>
            <a:ext cx="785818" cy="214314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ΡΕΑΛΙΣΜΟΣ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7367606" y="2009764"/>
            <a:ext cx="1000132" cy="214314"/>
          </a:xfrm>
          <a:prstGeom prst="rect">
            <a:avLst/>
          </a:prstGeom>
          <a:solidFill>
            <a:srgbClr val="FF9933"/>
          </a:solidFill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ΑΚΑΔΗΜΑΪΚΗ ΤΕΧΝΗ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5214942" y="1178702"/>
            <a:ext cx="1500198" cy="3214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ΠΡΙΝ ΤΗΝ ΕΜΦΑΝΙΣΗ ΤΟΥ ΜΟΝΤΕΡΝΙΣΜΟΥ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4786314" y="3643314"/>
            <a:ext cx="1500198" cy="3214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ΜΟΝΤΕΡΝΙΣΜΟΣ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571472" y="3071810"/>
            <a:ext cx="1000132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ΙΜΠΡΕΣΙΟΝΙΣΜΟΣ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1724004" y="3331367"/>
            <a:ext cx="1419236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ΜΕΤΕΜΠΡΕΣΙΟΝΙΣΤΙΚΑ ΚΙΝΗΜΑΤΑ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2152632" y="3536157"/>
            <a:ext cx="1419236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ΕΞΠΡΕΣΙΟΝΙΣΜΟΣ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2285984" y="3698081"/>
            <a:ext cx="1009656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ΦΟΒΙΣΜΟΣ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21" name="20 - Ορθογώνιο"/>
          <p:cNvSpPr/>
          <p:nvPr/>
        </p:nvSpPr>
        <p:spPr>
          <a:xfrm>
            <a:off x="2857488" y="3964785"/>
            <a:ext cx="995370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ΚΥΒΙΣΜΟΣ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22" name="21 - Ορθογώνιο"/>
          <p:cNvSpPr/>
          <p:nvPr/>
        </p:nvSpPr>
        <p:spPr>
          <a:xfrm>
            <a:off x="4076696" y="3117053"/>
            <a:ext cx="1419236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ΣΟΥΡΕΑΛΙΣΜΟΣ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23" name="22 - Ορθογώνιο"/>
          <p:cNvSpPr/>
          <p:nvPr/>
        </p:nvSpPr>
        <p:spPr>
          <a:xfrm>
            <a:off x="6505588" y="3269453"/>
            <a:ext cx="1862150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ΑΦΗΡΗΜΕΝΟΣ ΕΞΠΡΕΣΙΟΝΙΣΜΟΣ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24" name="23 - Ορθογώνιο"/>
          <p:cNvSpPr/>
          <p:nvPr/>
        </p:nvSpPr>
        <p:spPr>
          <a:xfrm>
            <a:off x="6657988" y="3536157"/>
            <a:ext cx="1419236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POP ART</a:t>
            </a:r>
            <a:endParaRPr lang="el-GR" sz="800" dirty="0">
              <a:solidFill>
                <a:schemeClr val="tx1"/>
              </a:solidFill>
            </a:endParaRPr>
          </a:p>
        </p:txBody>
      </p:sp>
      <p:sp>
        <p:nvSpPr>
          <p:cNvPr id="25" name="24 - Ορθογώνιο"/>
          <p:cNvSpPr/>
          <p:nvPr/>
        </p:nvSpPr>
        <p:spPr>
          <a:xfrm>
            <a:off x="1071538" y="3643314"/>
            <a:ext cx="1000132" cy="2143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00" dirty="0" smtClean="0">
                <a:solidFill>
                  <a:schemeClr val="tx1"/>
                </a:solidFill>
              </a:rPr>
              <a:t>ΣΥΜΒΟΛΙΣΜΟΣ</a:t>
            </a:r>
            <a:endParaRPr lang="el-GR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upload.wikimedia.org/wikipedia/commons/thumb/2/22/Da_Vinci_Vitruve_Luc_Viatour.jpg/800px-Da_Vinci_Vitruve_Luc_Viato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196" y="214312"/>
            <a:ext cx="4159365" cy="5656739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41196" y="58710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i="1" dirty="0" smtClean="0">
                <a:solidFill>
                  <a:schemeClr val="bg1"/>
                </a:solidFill>
              </a:rPr>
              <a:t>Ο άνθρωπος του Βιτρούβιου</a:t>
            </a:r>
            <a:r>
              <a:rPr lang="el-GR" dirty="0" smtClean="0">
                <a:solidFill>
                  <a:schemeClr val="bg1"/>
                </a:solidFill>
              </a:rPr>
              <a:t>, σχέδιο του </a:t>
            </a:r>
            <a:r>
              <a:rPr lang="el-GR" b="1" dirty="0" smtClean="0">
                <a:solidFill>
                  <a:schemeClr val="bg1"/>
                </a:solidFill>
              </a:rPr>
              <a:t>Λεονάρντο ντα Βίντσι</a:t>
            </a:r>
            <a:r>
              <a:rPr lang="el-GR" dirty="0" smtClean="0">
                <a:solidFill>
                  <a:schemeClr val="bg1"/>
                </a:solidFill>
              </a:rPr>
              <a:t>, μελέτη της ανθρώπινης ανατομίας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129760" y="214312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ΑΝΑΓΕΝΝΗΣΗ_______________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129760" y="214312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ΑΝΑΓΕΝΝΗΣΗ_______________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9394" name="Picture 2" descr="https://upload.wikimedia.org/wikipedia/commons/thumb/c/c5/Pazzi_Chapel_Florence_Apr_2008.jpg/800px-Pazzi_Chapel_Florence_Apr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8222" y="675977"/>
            <a:ext cx="4575722" cy="5039015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5129760" y="5714992"/>
            <a:ext cx="4014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Φιλίππο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Μπρουνελλέσκι</a:t>
            </a:r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i="1" dirty="0" smtClean="0">
                <a:solidFill>
                  <a:schemeClr val="bg1"/>
                </a:solidFill>
              </a:rPr>
              <a:t>Σάντα </a:t>
            </a:r>
            <a:r>
              <a:rPr lang="el-GR" i="1" dirty="0" err="1">
                <a:solidFill>
                  <a:schemeClr val="bg1"/>
                </a:solidFill>
              </a:rPr>
              <a:t>Κρότσε</a:t>
            </a:r>
            <a:r>
              <a:rPr lang="el-GR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Cappella de' </a:t>
            </a:r>
            <a:r>
              <a:rPr lang="en-US" i="1" dirty="0" err="1">
                <a:solidFill>
                  <a:schemeClr val="bg1"/>
                </a:solidFill>
              </a:rPr>
              <a:t>Pazzi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1429</a:t>
            </a:r>
            <a:r>
              <a:rPr lang="el-GR" dirty="0" smtClean="0">
                <a:solidFill>
                  <a:schemeClr val="bg1"/>
                </a:solidFill>
              </a:rPr>
              <a:t>, Φλωρεντία, Ιταλία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59396" name="Picture 4" descr="https://upload.wikimedia.org/wikipedia/commons/thumb/f/f1/Facade_-_San_Giorgio_Maggiore_-_Venice_2016_%284%29.jpg/800px-Facade_-_San_Giorgio_Maggiore_-_Venice_2016_%284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282" y="649357"/>
            <a:ext cx="3957527" cy="506563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57282" y="5714992"/>
            <a:ext cx="4150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 smtClean="0">
                <a:solidFill>
                  <a:schemeClr val="bg1"/>
                </a:solidFill>
              </a:rPr>
              <a:t>Αντρέα </a:t>
            </a:r>
            <a:r>
              <a:rPr lang="el-GR" b="1" i="1" dirty="0" err="1" smtClean="0">
                <a:solidFill>
                  <a:schemeClr val="bg1"/>
                </a:solidFill>
              </a:rPr>
              <a:t>Παλλάντιο</a:t>
            </a:r>
            <a:r>
              <a:rPr lang="el-GR" i="1" dirty="0" smtClean="0">
                <a:solidFill>
                  <a:schemeClr val="bg1"/>
                </a:solidFill>
              </a:rPr>
              <a:t>, βασιλική </a:t>
            </a:r>
            <a:r>
              <a:rPr lang="el-GR" i="1" dirty="0">
                <a:solidFill>
                  <a:schemeClr val="bg1"/>
                </a:solidFill>
              </a:rPr>
              <a:t>του Σαν </a:t>
            </a:r>
            <a:r>
              <a:rPr lang="el-GR" i="1" dirty="0" err="1">
                <a:solidFill>
                  <a:schemeClr val="bg1"/>
                </a:solidFill>
              </a:rPr>
              <a:t>Τζιόρτζιο</a:t>
            </a:r>
            <a:r>
              <a:rPr lang="el-GR" i="1" dirty="0">
                <a:solidFill>
                  <a:schemeClr val="bg1"/>
                </a:solidFill>
              </a:rPr>
              <a:t> </a:t>
            </a:r>
            <a:r>
              <a:rPr lang="el-GR" i="1" dirty="0" err="1" smtClean="0">
                <a:solidFill>
                  <a:schemeClr val="bg1"/>
                </a:solidFill>
              </a:rPr>
              <a:t>Μαγγιόρε</a:t>
            </a:r>
            <a:r>
              <a:rPr lang="el-GR" i="1" dirty="0" smtClean="0">
                <a:solidFill>
                  <a:schemeClr val="bg1"/>
                </a:solidFill>
              </a:rPr>
              <a:t>, 1565 – 1576, Βενετία Ιταλία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129760" y="214312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ΑΝΑΓΕΝΝΗΣΗ_______________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8370" name="Picture 2" descr="https://upload.wikimedia.org/wikipedia/commons/4/4d/Andrea_Mantegna_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65113"/>
            <a:ext cx="2516632" cy="5613396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214282" y="58785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i="1" dirty="0" smtClean="0">
                <a:solidFill>
                  <a:schemeClr val="bg1"/>
                </a:solidFill>
              </a:rPr>
              <a:t>Αντρέα </a:t>
            </a:r>
            <a:r>
              <a:rPr lang="el-GR" b="1" i="1" dirty="0" err="1" smtClean="0">
                <a:solidFill>
                  <a:schemeClr val="bg1"/>
                </a:solidFill>
              </a:rPr>
              <a:t>Μαντένια</a:t>
            </a:r>
            <a:r>
              <a:rPr lang="el-GR" i="1" dirty="0" smtClean="0">
                <a:solidFill>
                  <a:schemeClr val="bg1"/>
                </a:solidFill>
              </a:rPr>
              <a:t>, Άγιος </a:t>
            </a:r>
            <a:r>
              <a:rPr lang="el-GR" i="1" dirty="0">
                <a:solidFill>
                  <a:schemeClr val="bg1"/>
                </a:solidFill>
              </a:rPr>
              <a:t>Σεβαστιανός</a:t>
            </a:r>
            <a:r>
              <a:rPr lang="el-GR" dirty="0">
                <a:solidFill>
                  <a:schemeClr val="bg1"/>
                </a:solidFill>
              </a:rPr>
              <a:t>, 1456-59, Βιέννη, Μουσείο Ιστορίας της Τέχνης</a:t>
            </a:r>
          </a:p>
        </p:txBody>
      </p:sp>
      <p:pic>
        <p:nvPicPr>
          <p:cNvPr id="58372" name="Picture 4" descr="Durer selfporitra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69"/>
            <a:ext cx="3500462" cy="4878769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786282" y="5878509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 err="1" smtClean="0">
                <a:solidFill>
                  <a:schemeClr val="bg1"/>
                </a:solidFill>
              </a:rPr>
              <a:t>Άλμπρεχτ</a:t>
            </a:r>
            <a:r>
              <a:rPr lang="el-GR" b="1" i="1" dirty="0" smtClean="0">
                <a:solidFill>
                  <a:schemeClr val="bg1"/>
                </a:solidFill>
              </a:rPr>
              <a:t> </a:t>
            </a:r>
            <a:r>
              <a:rPr lang="el-GR" b="1" i="1" dirty="0" err="1" smtClean="0">
                <a:solidFill>
                  <a:schemeClr val="bg1"/>
                </a:solidFill>
              </a:rPr>
              <a:t>Ντύρερ</a:t>
            </a:r>
            <a:r>
              <a:rPr lang="el-GR" b="1" i="1" dirty="0" smtClean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,Αυτοπροσωπογραφία </a:t>
            </a:r>
            <a:r>
              <a:rPr lang="el-GR" i="1" dirty="0">
                <a:solidFill>
                  <a:schemeClr val="bg1"/>
                </a:solidFill>
              </a:rPr>
              <a:t>με γούνα</a:t>
            </a:r>
            <a:r>
              <a:rPr lang="el-GR" dirty="0">
                <a:solidFill>
                  <a:schemeClr val="bg1"/>
                </a:solidFill>
              </a:rPr>
              <a:t>, 1500, Μόναχο, Παλαιά Πινακοθήκη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129760" y="214312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ΑΝΑΓΕΝΝΗΣΗ_______________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7346" name="Picture 2" descr="https://upload.wikimedia.org/wikipedia/commons/thumb/e/e7/Museo_di_orsanmichele%2C_lorenzo_ghiberti%2C_san_matteo_01.JPG/800px-Museo_di_orsanmichele%2C_lorenzo_ghiberti%2C_san_matteo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2633708" cy="5175238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357158" y="5629363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Λορέντσο </a:t>
            </a:r>
            <a:r>
              <a:rPr lang="el-GR" b="1" dirty="0" err="1" smtClean="0">
                <a:solidFill>
                  <a:schemeClr val="bg1"/>
                </a:solidFill>
              </a:rPr>
              <a:t>Γκιμπέρτι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i="1" dirty="0" smtClean="0">
                <a:solidFill>
                  <a:schemeClr val="bg1"/>
                </a:solidFill>
              </a:rPr>
              <a:t>Ευαγγελιστής Ματθαίος</a:t>
            </a:r>
            <a:r>
              <a:rPr lang="el-GR" dirty="0" smtClean="0">
                <a:solidFill>
                  <a:schemeClr val="bg1"/>
                </a:solidFill>
              </a:rPr>
              <a:t>, 1419-23, </a:t>
            </a:r>
            <a:r>
              <a:rPr lang="en-US" dirty="0" err="1" smtClean="0">
                <a:solidFill>
                  <a:schemeClr val="bg1"/>
                </a:solidFill>
              </a:rPr>
              <a:t>Museo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Orsanmichele</a:t>
            </a:r>
            <a:r>
              <a:rPr lang="el-GR" dirty="0" smtClean="0">
                <a:solidFill>
                  <a:schemeClr val="bg1"/>
                </a:solidFill>
              </a:rPr>
              <a:t>, Φλωρεντία, Ιταλία.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57348" name="Picture 4" descr="https://upload.wikimedia.org/wikipedia/commons/thumb/f/f0/Donatello_-_David_-_Floren%C3%A7a.jpg/800px-Donatello_-_David_-_Floren%C3%A7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58" y="675977"/>
            <a:ext cx="3071866" cy="4953386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929158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Ντονατέλλο</a:t>
            </a:r>
            <a:r>
              <a:rPr lang="el-GR" i="1" dirty="0" smtClean="0">
                <a:solidFill>
                  <a:schemeClr val="bg1"/>
                </a:solidFill>
              </a:rPr>
              <a:t>, Δαβίδ</a:t>
            </a:r>
            <a:r>
              <a:rPr lang="el-GR" dirty="0">
                <a:solidFill>
                  <a:schemeClr val="bg1"/>
                </a:solidFill>
              </a:rPr>
              <a:t>, 1440-1450, </a:t>
            </a:r>
            <a:r>
              <a:rPr lang="el-GR" dirty="0" smtClean="0">
                <a:solidFill>
                  <a:schemeClr val="bg1"/>
                </a:solidFill>
              </a:rPr>
              <a:t>Μουσείο </a:t>
            </a:r>
            <a:r>
              <a:rPr lang="el-GR" dirty="0" err="1" smtClean="0">
                <a:solidFill>
                  <a:schemeClr val="bg1"/>
                </a:solidFill>
              </a:rPr>
              <a:t>Μπαρτζέλλο</a:t>
            </a:r>
            <a:r>
              <a:rPr lang="el-GR" dirty="0" smtClean="0">
                <a:solidFill>
                  <a:schemeClr val="bg1"/>
                </a:solidFill>
              </a:rPr>
              <a:t>, Φλωρεντία, Ιταλία.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129760" y="214312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ΜΑΝΙΕΡΙΣΜΟΣ_______________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93632" y="5906362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Τζούλιο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Ρομάνο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Palazzo del Te</a:t>
            </a:r>
            <a:r>
              <a:rPr lang="el-GR" dirty="0" smtClean="0">
                <a:solidFill>
                  <a:schemeClr val="bg1"/>
                </a:solidFill>
              </a:rPr>
              <a:t>, 1524-34, Μάντοβα, Ιταλία.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643438" y="5906362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Τζούλιο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Ρομάνο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Palazzo del Te</a:t>
            </a:r>
            <a:r>
              <a:rPr lang="el-GR" dirty="0" smtClean="0">
                <a:solidFill>
                  <a:schemeClr val="bg1"/>
                </a:solidFill>
              </a:rPr>
              <a:t>, 1524-34, Μάντοβα, Ιταλία.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0418" name="Picture 2" descr="https://upload.wikimedia.org/wikipedia/commons/thumb/8/86/Palazzo_Te_Mantova_2.jpg/800px-Palazzo_Te_Mantov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42527"/>
            <a:ext cx="3359182" cy="4786836"/>
          </a:xfrm>
          <a:prstGeom prst="rect">
            <a:avLst/>
          </a:prstGeom>
          <a:noFill/>
        </p:spPr>
      </p:pic>
      <p:pic>
        <p:nvPicPr>
          <p:cNvPr id="60422" name="Picture 6" descr="https://upload.wikimedia.org/wikipedia/commons/thumb/4/45/Palazzo_Te_Mantova_1.jpg/1024px-Palazzo_Te_Mantova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284" y="2419803"/>
            <a:ext cx="4635526" cy="320956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129760" y="214312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ΜΑΝΙΕΡΙΣΜΟΣ_______________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93632" y="5906362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Τζάκοπο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Ποντόρμο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Αποκαθήλωση</a:t>
            </a:r>
            <a:r>
              <a:rPr lang="el-GR" dirty="0" smtClean="0">
                <a:solidFill>
                  <a:schemeClr val="bg1"/>
                </a:solidFill>
              </a:rPr>
              <a:t>, 1528, </a:t>
            </a:r>
            <a:r>
              <a:rPr lang="en-US" dirty="0" smtClean="0">
                <a:solidFill>
                  <a:schemeClr val="bg1"/>
                </a:solidFill>
              </a:rPr>
              <a:t>Santa </a:t>
            </a:r>
            <a:r>
              <a:rPr lang="en-US" dirty="0" err="1" smtClean="0">
                <a:solidFill>
                  <a:schemeClr val="bg1"/>
                </a:solidFill>
              </a:rPr>
              <a:t>Felicita</a:t>
            </a:r>
            <a:r>
              <a:rPr lang="el-GR" dirty="0" smtClean="0">
                <a:solidFill>
                  <a:schemeClr val="bg1"/>
                </a:solidFill>
              </a:rPr>
              <a:t>,Φλωρεντία, Ιταλία.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643438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Άνιολο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Μπροντσίνο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Αφροδίτη, Έρως, Μωρία και Χρόνος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l-GR" dirty="0" err="1" smtClean="0">
                <a:solidFill>
                  <a:schemeClr val="bg1"/>
                </a:solidFill>
              </a:rPr>
              <a:t>περ</a:t>
            </a:r>
            <a:r>
              <a:rPr lang="el-GR" dirty="0" smtClean="0">
                <a:solidFill>
                  <a:schemeClr val="bg1"/>
                </a:solidFill>
              </a:rPr>
              <a:t>. 1544–45, Εθνική Πινακοθήκη Λονδίνου.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1442" name="Picture 2" descr="https://upload.wikimedia.org/wikipedia/commons/thumb/9/9a/Jacopo_Pontormo_004.jpg/800px-Jacopo_Pontormo_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312"/>
            <a:ext cx="3295700" cy="5483220"/>
          </a:xfrm>
          <a:prstGeom prst="rect">
            <a:avLst/>
          </a:prstGeom>
          <a:noFill/>
        </p:spPr>
      </p:pic>
      <p:pic>
        <p:nvPicPr>
          <p:cNvPr id="61444" name="Picture 4" descr="https://upload.wikimedia.org/wikipedia/commons/thumb/8/83/Angelo_Bronzino_-_Venus%2C_Cupid%2C_Folly_and_Time_-_National_Gallery%2C_London.jpg/800px-Angelo_Bronzino_-_Venus%2C_Cupid%2C_Folly_and_Time_-_National_Gallery%2C_Lond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4938"/>
            <a:ext cx="3502058" cy="441259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C:\Users\user\Desktop\αρχείο λήψη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12279" y="-1857412"/>
            <a:ext cx="16510116" cy="928694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1746955" y="5934670"/>
            <a:ext cx="653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Harenberg, Johann Christoph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i="1" dirty="0" smtClean="0">
                <a:solidFill>
                  <a:schemeClr val="bg1"/>
                </a:solidFill>
              </a:rPr>
              <a:t>Imperii Turcici Europaei </a:t>
            </a:r>
            <a:r>
              <a:rPr lang="it-IT" i="1" dirty="0">
                <a:solidFill>
                  <a:schemeClr val="bg1"/>
                </a:solidFill>
              </a:rPr>
              <a:t>Terra, in primis Graecia cum </a:t>
            </a:r>
            <a:r>
              <a:rPr lang="it-IT" i="1" dirty="0" smtClean="0">
                <a:solidFill>
                  <a:schemeClr val="bg1"/>
                </a:solidFill>
              </a:rPr>
              <a:t>confiniis</a:t>
            </a:r>
            <a:r>
              <a:rPr lang="it-IT" dirty="0" smtClean="0">
                <a:solidFill>
                  <a:schemeClr val="bg1"/>
                </a:solidFill>
              </a:rPr>
              <a:t>, 1696-1774.</a:t>
            </a:r>
            <a:endParaRPr lang="it-IT" dirty="0">
              <a:solidFill>
                <a:schemeClr val="bg1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129760" y="214312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ΜΑΝΙΕΡΙΣΜΟΣ_______________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93632" y="5906362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Τζαμπολόνια</a:t>
            </a:r>
            <a:r>
              <a:rPr lang="el-GR" b="1" dirty="0" smtClean="0">
                <a:solidFill>
                  <a:schemeClr val="bg1"/>
                </a:solidFill>
              </a:rPr>
              <a:t> , </a:t>
            </a:r>
            <a:r>
              <a:rPr lang="el-GR" i="1" dirty="0" smtClean="0">
                <a:solidFill>
                  <a:schemeClr val="bg1"/>
                </a:solidFill>
              </a:rPr>
              <a:t>Η αρπαγή των Σαβίνων, </a:t>
            </a:r>
            <a:r>
              <a:rPr lang="el-GR" dirty="0" smtClean="0">
                <a:solidFill>
                  <a:schemeClr val="bg1"/>
                </a:solidFill>
              </a:rPr>
              <a:t>1574-82, </a:t>
            </a:r>
            <a:r>
              <a:rPr lang="el-GR" dirty="0" err="1" smtClean="0">
                <a:solidFill>
                  <a:schemeClr val="bg1"/>
                </a:solidFill>
              </a:rPr>
              <a:t>Loggia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dei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Lanzi</a:t>
            </a:r>
            <a:r>
              <a:rPr lang="el-GR" dirty="0" smtClean="0">
                <a:solidFill>
                  <a:schemeClr val="bg1"/>
                </a:solidFill>
              </a:rPr>
              <a:t>, Φλωρεντία.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643438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Μπενβενούτο Τσελίνι, </a:t>
            </a:r>
            <a:r>
              <a:rPr lang="el-GR" i="1" dirty="0">
                <a:solidFill>
                  <a:schemeClr val="bg1"/>
                </a:solidFill>
              </a:rPr>
              <a:t>Ο Περσέας με το κεφάλι της Μέδουσας</a:t>
            </a:r>
            <a:r>
              <a:rPr lang="el-GR" dirty="0">
                <a:solidFill>
                  <a:schemeClr val="bg1"/>
                </a:solidFill>
              </a:rPr>
              <a:t>, 1545–54, </a:t>
            </a:r>
            <a:r>
              <a:rPr lang="el-GR" dirty="0" err="1" smtClean="0">
                <a:solidFill>
                  <a:schemeClr val="bg1"/>
                </a:solidFill>
              </a:rPr>
              <a:t>Loggia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dei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Lanzi</a:t>
            </a:r>
            <a:r>
              <a:rPr lang="el-GR" dirty="0" smtClean="0">
                <a:solidFill>
                  <a:schemeClr val="bg1"/>
                </a:solidFill>
              </a:rPr>
              <a:t>, Φλωρεντία.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3490" name="Picture 2" descr="https://upload.wikimedia.org/wikipedia/commons/5/5d/Giambologna_raptodasab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75977"/>
            <a:ext cx="2918778" cy="5021555"/>
          </a:xfrm>
          <a:prstGeom prst="rect">
            <a:avLst/>
          </a:prstGeom>
          <a:noFill/>
        </p:spPr>
      </p:pic>
      <p:pic>
        <p:nvPicPr>
          <p:cNvPr id="63492" name="Picture 4" descr="https://upload.wikimedia.org/wikipedia/commons/thumb/c/c0/Perseus_Cellini_Loggia_dei_Lanzi_2005_09_13.jpg/800px-Perseus_Cellini_Loggia_dei_Lanzi_2005_09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75977"/>
            <a:ext cx="3357586" cy="508674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ΜΠΑΡΟΚ_______________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852460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Baldassare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Longhena</a:t>
            </a:r>
            <a:r>
              <a:rPr lang="el-GR" b="1" dirty="0" smtClean="0">
                <a:solidFill>
                  <a:schemeClr val="bg1"/>
                </a:solidFill>
              </a:rPr>
              <a:t> , </a:t>
            </a:r>
            <a:r>
              <a:rPr lang="it-IT" i="1" dirty="0" smtClean="0">
                <a:solidFill>
                  <a:schemeClr val="bg1"/>
                </a:solidFill>
              </a:rPr>
              <a:t>Basilica di Santa Maria della Salute</a:t>
            </a:r>
            <a:r>
              <a:rPr lang="el-GR" i="1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1631-1687, Βενετία.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8596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Giovanni Battista </a:t>
            </a:r>
            <a:r>
              <a:rPr lang="en-US" b="1" dirty="0" err="1" smtClean="0">
                <a:solidFill>
                  <a:schemeClr val="bg1"/>
                </a:solidFill>
              </a:rPr>
              <a:t>Gaulli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>
                <a:solidFill>
                  <a:schemeClr val="bg1"/>
                </a:solidFill>
              </a:rPr>
              <a:t>Ο </a:t>
            </a:r>
            <a:r>
              <a:rPr lang="el-GR" i="1" dirty="0" smtClean="0">
                <a:solidFill>
                  <a:schemeClr val="bg1"/>
                </a:solidFill>
              </a:rPr>
              <a:t>θρίαμβος του ονόματος του Ιησού</a:t>
            </a:r>
            <a:r>
              <a:rPr lang="el-GR" dirty="0" smtClean="0">
                <a:solidFill>
                  <a:schemeClr val="bg1"/>
                </a:solidFill>
              </a:rPr>
              <a:t>, 1669-1683, Εκκλησία του Ιησού, Ρώμη.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4514" name="Picture 2" descr="https://upload.wikimedia.org/wikipedia/commons/thumb/2/24/Santa_Maria_della_Salute_in_Venice_001.jpg/1024px-Santa_Maria_della_Salute_in_Venice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3060" y="2001005"/>
            <a:ext cx="4727052" cy="3905357"/>
          </a:xfrm>
          <a:prstGeom prst="rect">
            <a:avLst/>
          </a:prstGeom>
          <a:noFill/>
        </p:spPr>
      </p:pic>
      <p:pic>
        <p:nvPicPr>
          <p:cNvPr id="64516" name="Picture 4" descr="https://upload.wikimedia.org/wikipedia/commons/thumb/3/31/Triumph_of_the_Name_of_Jesus.jpg/800px-Triumph_of_the_Name_of_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312"/>
            <a:ext cx="3178930" cy="573002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ΜΠΑΡΟΚ_______________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5076514" y="5444697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Πέτερ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Πάουλ</a:t>
            </a:r>
            <a:r>
              <a:rPr lang="el-GR" b="1" dirty="0" smtClean="0">
                <a:solidFill>
                  <a:schemeClr val="bg1"/>
                </a:solidFill>
              </a:rPr>
              <a:t> Ρούμπενς, </a:t>
            </a:r>
            <a:r>
              <a:rPr lang="el-GR" i="1" dirty="0" smtClean="0">
                <a:solidFill>
                  <a:schemeClr val="bg1"/>
                </a:solidFill>
              </a:rPr>
              <a:t>Η αρπαγή των θυγατέρων του Λευκίππου, </a:t>
            </a:r>
            <a:r>
              <a:rPr lang="el-GR" i="1" dirty="0" err="1" smtClean="0">
                <a:solidFill>
                  <a:schemeClr val="bg1"/>
                </a:solidFill>
              </a:rPr>
              <a:t>περ</a:t>
            </a:r>
            <a:r>
              <a:rPr lang="el-GR" i="1" dirty="0" smtClean="0">
                <a:solidFill>
                  <a:schemeClr val="bg1"/>
                </a:solidFill>
              </a:rPr>
              <a:t>. 1617, Μόναχο, Παλιά Πινακοθήκη</a:t>
            </a:r>
            <a:r>
              <a:rPr lang="el-GR" i="1" dirty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906542" y="5444697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Μικελάντζελο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Μερίζι</a:t>
            </a:r>
            <a:r>
              <a:rPr lang="el-GR" b="1" dirty="0" smtClean="0">
                <a:solidFill>
                  <a:schemeClr val="bg1"/>
                </a:solidFill>
              </a:rPr>
              <a:t> ντα </a:t>
            </a:r>
            <a:r>
              <a:rPr lang="el-GR" b="1" dirty="0" err="1" smtClean="0">
                <a:solidFill>
                  <a:schemeClr val="bg1"/>
                </a:solidFill>
              </a:rPr>
              <a:t>Καραβάτζο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err="1" smtClean="0">
                <a:solidFill>
                  <a:schemeClr val="bg1"/>
                </a:solidFill>
              </a:rPr>
              <a:t>Δείπνον</a:t>
            </a:r>
            <a:r>
              <a:rPr lang="el-GR" i="1" dirty="0" smtClean="0">
                <a:solidFill>
                  <a:schemeClr val="bg1"/>
                </a:solidFill>
              </a:rPr>
              <a:t> εις Εμμαούς, 1602, Λονδίνο, Εθνική Πινακοθήκη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6562" name="Picture 2" descr="https://upload.wikimedia.org/wikipedia/commons/thumb/3/3a/Caravaggio.emmaus.750pix.jpg/1024px-Caravaggio.emmaus.750pi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4764194" cy="3368434"/>
          </a:xfrm>
          <a:prstGeom prst="rect">
            <a:avLst/>
          </a:prstGeom>
          <a:noFill/>
        </p:spPr>
      </p:pic>
      <p:pic>
        <p:nvPicPr>
          <p:cNvPr id="66564" name="Picture 4" descr="https://upload.wikimedia.org/wikipedia/commons/thumb/3/31/07leucip.jpg/800px-07leuc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460" y="909400"/>
            <a:ext cx="4081706" cy="438783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ΜΠΑΡΟΚ_______________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852460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Stefano </a:t>
            </a:r>
            <a:r>
              <a:rPr lang="en-US" b="1" dirty="0" err="1" smtClean="0">
                <a:solidFill>
                  <a:schemeClr val="bg1"/>
                </a:solidFill>
              </a:rPr>
              <a:t>Maderno</a:t>
            </a:r>
            <a:r>
              <a:rPr lang="el-GR" b="1" dirty="0" smtClean="0">
                <a:solidFill>
                  <a:schemeClr val="bg1"/>
                </a:solidFill>
              </a:rPr>
              <a:t> , </a:t>
            </a:r>
            <a:r>
              <a:rPr lang="el-GR" i="1" dirty="0" smtClean="0">
                <a:solidFill>
                  <a:schemeClr val="bg1"/>
                </a:solidFill>
              </a:rPr>
              <a:t>Το μαρτύριο της Αγίας Καικιλίας, </a:t>
            </a:r>
            <a:r>
              <a:rPr lang="el-GR" dirty="0" smtClean="0">
                <a:solidFill>
                  <a:schemeClr val="bg1"/>
                </a:solidFill>
              </a:rPr>
              <a:t>1599, Εκκλησία της Αγίας Καικιλίας, Ρώμη.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8596" y="5657671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Τζαν Λορέντσο </a:t>
            </a:r>
            <a:r>
              <a:rPr lang="el-GR" b="1" dirty="0" err="1" smtClean="0">
                <a:solidFill>
                  <a:schemeClr val="bg1"/>
                </a:solidFill>
              </a:rPr>
              <a:t>Μπερνίνι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Η Έκσταση της Αγίας Θηρεσίας (1646), </a:t>
            </a:r>
            <a:r>
              <a:rPr lang="el-GR" dirty="0" smtClean="0">
                <a:solidFill>
                  <a:schemeClr val="bg1"/>
                </a:solidFill>
              </a:rPr>
              <a:t>Παρεκκλήσι Κορνάρο, Σάντα Μαρία </a:t>
            </a:r>
            <a:r>
              <a:rPr lang="el-GR" dirty="0" err="1" smtClean="0">
                <a:solidFill>
                  <a:schemeClr val="bg1"/>
                </a:solidFill>
              </a:rPr>
              <a:t>ντέλα</a:t>
            </a:r>
            <a:r>
              <a:rPr lang="el-GR" dirty="0" smtClean="0">
                <a:solidFill>
                  <a:schemeClr val="bg1"/>
                </a:solidFill>
              </a:rPr>
              <a:t> Βιτόρια, Ρώμη.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5538" name="Picture 2" descr="https://upload.wikimedia.org/wikipedia/commons/thumb/2/2f/Rom%2C_Santa_Maria_della_Vittoria%2C_Die_Verz%C3%BCckung_der_Heiligen_Theresa_%28Bernini%29.jpg/800px-Rom%2C_Santa_Maria_della_Vittoria%2C_Die_Verz%C3%BCckung_der_Heiligen_Theresa_%28Bernini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609"/>
            <a:ext cx="4071966" cy="5405537"/>
          </a:xfrm>
          <a:prstGeom prst="rect">
            <a:avLst/>
          </a:prstGeom>
          <a:noFill/>
        </p:spPr>
      </p:pic>
      <p:pic>
        <p:nvPicPr>
          <p:cNvPr id="65540" name="Picture 4" descr="https://upload.wikimedia.org/wikipedia/commons/thumb/d/dd/St_Cecilia%27s_Martyrdom.jpg/1024px-St_Cecilia%27s_Martyrd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229" y="2912502"/>
            <a:ext cx="4680771" cy="267864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49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ΡΟΚΟΚΟ_______________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00562" y="5583196"/>
            <a:ext cx="4248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en-US" b="1" dirty="0" err="1" smtClean="0">
                <a:solidFill>
                  <a:schemeClr val="bg1"/>
                </a:solidFill>
              </a:rPr>
              <a:t>Balthasar</a:t>
            </a:r>
            <a:r>
              <a:rPr lang="en-US" b="1" dirty="0" smtClean="0">
                <a:solidFill>
                  <a:schemeClr val="bg1"/>
                </a:solidFill>
              </a:rPr>
              <a:t> Neumann</a:t>
            </a:r>
            <a:r>
              <a:rPr lang="el-GR" b="1" dirty="0" smtClean="0">
                <a:solidFill>
                  <a:schemeClr val="bg1"/>
                </a:solidFill>
              </a:rPr>
              <a:t>,</a:t>
            </a:r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Η βασιλική αίθουσα</a:t>
            </a:r>
            <a:r>
              <a:rPr lang="en-US" i="1" dirty="0" smtClean="0">
                <a:solidFill>
                  <a:schemeClr val="bg1"/>
                </a:solidFill>
              </a:rPr>
              <a:t>, 1737, </a:t>
            </a:r>
            <a:r>
              <a:rPr lang="en-US" dirty="0" err="1" smtClean="0">
                <a:solidFill>
                  <a:schemeClr val="bg1"/>
                </a:solidFill>
              </a:rPr>
              <a:t>Residenz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Würzburg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Γερμανία.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14282" y="5380672"/>
            <a:ext cx="3500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Johann Joseph Christian</a:t>
            </a:r>
          </a:p>
          <a:p>
            <a:pPr algn="just"/>
            <a:r>
              <a:rPr lang="el-GR" i="1" dirty="0" smtClean="0">
                <a:solidFill>
                  <a:schemeClr val="bg1"/>
                </a:solidFill>
              </a:rPr>
              <a:t>Διακοσμητικό σχέδιο (</a:t>
            </a:r>
            <a:r>
              <a:rPr lang="el-GR" i="1" dirty="0" err="1" smtClean="0">
                <a:solidFill>
                  <a:schemeClr val="bg1"/>
                </a:solidFill>
              </a:rPr>
              <a:t>καρτούς</a:t>
            </a:r>
            <a:r>
              <a:rPr lang="el-GR" i="1" dirty="0" smtClean="0">
                <a:solidFill>
                  <a:schemeClr val="bg1"/>
                </a:solidFill>
              </a:rPr>
              <a:t>), </a:t>
            </a:r>
            <a:r>
              <a:rPr lang="el-GR" dirty="0" smtClean="0">
                <a:solidFill>
                  <a:schemeClr val="bg1"/>
                </a:solidFill>
              </a:rPr>
              <a:t>Ναός του Αβαείου του </a:t>
            </a:r>
            <a:r>
              <a:rPr lang="en-US" dirty="0" err="1" smtClean="0">
                <a:solidFill>
                  <a:schemeClr val="bg1"/>
                </a:solidFill>
              </a:rPr>
              <a:t>Zwiefalten</a:t>
            </a:r>
            <a:r>
              <a:rPr lang="el-GR" dirty="0" smtClean="0">
                <a:solidFill>
                  <a:schemeClr val="bg1"/>
                </a:solidFill>
              </a:rPr>
              <a:t>. </a:t>
            </a:r>
            <a:r>
              <a:rPr lang="el-GR" dirty="0" err="1">
                <a:solidFill>
                  <a:schemeClr val="bg1"/>
                </a:solidFill>
              </a:rPr>
              <a:t>π</a:t>
            </a:r>
            <a:r>
              <a:rPr lang="el-GR" dirty="0" err="1" smtClean="0">
                <a:solidFill>
                  <a:schemeClr val="bg1"/>
                </a:solidFill>
              </a:rPr>
              <a:t>ερ</a:t>
            </a:r>
            <a:r>
              <a:rPr lang="el-GR" dirty="0" smtClean="0">
                <a:solidFill>
                  <a:schemeClr val="bg1"/>
                </a:solidFill>
              </a:rPr>
              <a:t>. 1750, </a:t>
            </a:r>
            <a:r>
              <a:rPr lang="el-GR" dirty="0" err="1" smtClean="0">
                <a:solidFill>
                  <a:schemeClr val="bg1"/>
                </a:solidFill>
              </a:rPr>
              <a:t>Βάδη</a:t>
            </a:r>
            <a:r>
              <a:rPr lang="el-GR" dirty="0" smtClean="0">
                <a:solidFill>
                  <a:schemeClr val="bg1"/>
                </a:solidFill>
              </a:rPr>
              <a:t>-</a:t>
            </a:r>
            <a:r>
              <a:rPr lang="el-GR" dirty="0" err="1" smtClean="0">
                <a:solidFill>
                  <a:schemeClr val="bg1"/>
                </a:solidFill>
              </a:rPr>
              <a:t>Βυτεμβέργη</a:t>
            </a:r>
            <a:r>
              <a:rPr lang="el-GR" dirty="0" smtClean="0">
                <a:solidFill>
                  <a:schemeClr val="bg1"/>
                </a:solidFill>
              </a:rPr>
              <a:t>, Γερμανία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9634" name="Picture 2" descr="https://upload.wikimedia.org/wikipedia/commons/thumb/5/5b/Zwiefalten_28_04_2011_23.jpg/800px-Zwiefalten_28_04_2011_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2"/>
            <a:ext cx="3505194" cy="5257792"/>
          </a:xfrm>
          <a:prstGeom prst="rect">
            <a:avLst/>
          </a:prstGeom>
          <a:noFill/>
        </p:spPr>
      </p:pic>
      <p:pic>
        <p:nvPicPr>
          <p:cNvPr id="69636" name="Picture 4" descr="https://upload.wikimedia.org/wikipedia/commons/3/39/Kaisersaal_W%C3%BCrzbur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357298"/>
            <a:ext cx="5925318" cy="411480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ΡΟΚΟΚΟ_______________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852460" y="590636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Ζαν Αντουάν </a:t>
            </a:r>
            <a:r>
              <a:rPr lang="el-GR" b="1" dirty="0" err="1" smtClean="0">
                <a:solidFill>
                  <a:schemeClr val="bg1"/>
                </a:solidFill>
              </a:rPr>
              <a:t>Βαττώ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Προσκύνημα στην νήσο των Κυθήρων</a:t>
            </a:r>
            <a:r>
              <a:rPr lang="el-GR" dirty="0" smtClean="0">
                <a:solidFill>
                  <a:schemeClr val="bg1"/>
                </a:solidFill>
              </a:rPr>
              <a:t>, 1717, Παρίσι, Μουσείο του Λούβρου.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8596" y="5657671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Φρανσουά </a:t>
            </a:r>
            <a:r>
              <a:rPr lang="el-GR" b="1" dirty="0" err="1" smtClean="0">
                <a:solidFill>
                  <a:schemeClr val="bg1"/>
                </a:solidFill>
              </a:rPr>
              <a:t>Μπουσέ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Η τουαλέτα της Αφροδίτης, </a:t>
            </a:r>
            <a:r>
              <a:rPr lang="el-GR" dirty="0" smtClean="0">
                <a:solidFill>
                  <a:schemeClr val="bg1"/>
                </a:solidFill>
              </a:rPr>
              <a:t>1751 Νέα Υόρκη, Μητροπολιτικό Μουσείο.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8610" name="Picture 2" descr="https://upload.wikimedia.org/wikipedia/commons/thumb/5/57/L%27Embarquement_pour_Cythere%2C_by_Antoine_Watteau%2C_from_C2RMF_retouched.jpg/1024px-L%27Embarquement_pour_Cythere%2C_by_Antoine_Watteau%2C_from_C2RMF_retouch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195884"/>
            <a:ext cx="5275102" cy="3461787"/>
          </a:xfrm>
          <a:prstGeom prst="rect">
            <a:avLst/>
          </a:prstGeom>
          <a:noFill/>
        </p:spPr>
      </p:pic>
      <p:pic>
        <p:nvPicPr>
          <p:cNvPr id="68612" name="Picture 4" descr="https://upload.wikimedia.org/wikipedia/commons/thumb/8/8e/Fran%C3%A7ois_Boucher_-_The_Toilet_of_Venus_-_WGA2921.jpg/800px-Fran%C3%A7ois_Boucher_-_The_Toilet_of_Venus_-_WGA29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42502"/>
            <a:ext cx="3959855" cy="491516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ΡΟΚΟΚΟ_______________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852460" y="5657671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Giuseppe </a:t>
            </a:r>
            <a:r>
              <a:rPr lang="en-US" b="1" dirty="0" err="1" smtClean="0">
                <a:solidFill>
                  <a:schemeClr val="bg1"/>
                </a:solidFill>
              </a:rPr>
              <a:t>Sammartino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b="1" i="1" dirty="0" smtClean="0">
                <a:solidFill>
                  <a:schemeClr val="bg1"/>
                </a:solidFill>
              </a:rPr>
              <a:t>Κεκαλυμμένος Χριστός</a:t>
            </a:r>
            <a:r>
              <a:rPr lang="el-GR" i="1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1753, </a:t>
            </a:r>
            <a:r>
              <a:rPr lang="en-US" dirty="0" smtClean="0">
                <a:solidFill>
                  <a:schemeClr val="bg1"/>
                </a:solidFill>
              </a:rPr>
              <a:t>Cappella </a:t>
            </a:r>
            <a:r>
              <a:rPr lang="en-US" dirty="0" err="1" smtClean="0">
                <a:solidFill>
                  <a:schemeClr val="bg1"/>
                </a:solidFill>
              </a:rPr>
              <a:t>Sansevero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Νάπολη.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8596" y="5657671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Francesco </a:t>
            </a:r>
            <a:r>
              <a:rPr lang="en-US" b="1" dirty="0" err="1" smtClean="0">
                <a:solidFill>
                  <a:schemeClr val="bg1"/>
                </a:solidFill>
              </a:rPr>
              <a:t>Queirolo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Η Απογοήτευση (1752-59), </a:t>
            </a:r>
            <a:r>
              <a:rPr lang="en-US" dirty="0" smtClean="0">
                <a:solidFill>
                  <a:schemeClr val="bg1"/>
                </a:solidFill>
              </a:rPr>
              <a:t>Cappella </a:t>
            </a:r>
            <a:r>
              <a:rPr lang="en-US" dirty="0" err="1" smtClean="0">
                <a:solidFill>
                  <a:schemeClr val="bg1"/>
                </a:solidFill>
              </a:rPr>
              <a:t>Sansevero</a:t>
            </a:r>
            <a:r>
              <a:rPr lang="el-GR" dirty="0" smtClean="0">
                <a:solidFill>
                  <a:schemeClr val="bg1"/>
                </a:solidFill>
              </a:rPr>
              <a:t>, Νάπολη.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7588" name="Picture 4" descr="Image result for veiled chri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3" y="2428868"/>
            <a:ext cx="5045977" cy="2730002"/>
          </a:xfrm>
          <a:prstGeom prst="rect">
            <a:avLst/>
          </a:prstGeom>
          <a:noFill/>
        </p:spPr>
      </p:pic>
      <p:pic>
        <p:nvPicPr>
          <p:cNvPr id="67590" name="Picture 6" descr="https://upload.wikimedia.org/wikipedia/commons/7/72/Disinganno%2C_Cappella_Sanseve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-66252"/>
            <a:ext cx="3857652" cy="549072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ΝΕΟΚΛΑΣΙΚΙΣΜΟΣ_______________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214810" y="5657671"/>
            <a:ext cx="4929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Λέο φον </a:t>
            </a:r>
            <a:r>
              <a:rPr lang="el-GR" b="1" dirty="0" err="1" smtClean="0">
                <a:solidFill>
                  <a:schemeClr val="bg1"/>
                </a:solidFill>
              </a:rPr>
              <a:t>Κλέντσε</a:t>
            </a:r>
            <a:r>
              <a:rPr lang="el-GR" b="1" dirty="0" smtClean="0">
                <a:solidFill>
                  <a:schemeClr val="bg1"/>
                </a:solidFill>
              </a:rPr>
              <a:t> , </a:t>
            </a:r>
            <a:r>
              <a:rPr lang="el-GR" i="1" dirty="0" smtClean="0">
                <a:solidFill>
                  <a:schemeClr val="bg1"/>
                </a:solidFill>
              </a:rPr>
              <a:t>Προπύλαια</a:t>
            </a:r>
            <a:r>
              <a:rPr lang="el-GR" dirty="0" smtClean="0">
                <a:solidFill>
                  <a:schemeClr val="bg1"/>
                </a:solidFill>
              </a:rPr>
              <a:t>, 1846-62, Μόναχο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8596" y="5657671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 Ζακ-Ζερμαίν </a:t>
            </a:r>
            <a:r>
              <a:rPr lang="el-GR" b="1" dirty="0" err="1" smtClean="0">
                <a:solidFill>
                  <a:schemeClr val="bg1"/>
                </a:solidFill>
              </a:rPr>
              <a:t>Σουφλό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Πάνθεον (εσωτερική άποψη), 1758-1790), </a:t>
            </a:r>
            <a:r>
              <a:rPr lang="el-GR" dirty="0" smtClean="0">
                <a:solidFill>
                  <a:schemeClr val="bg1"/>
                </a:solidFill>
              </a:rPr>
              <a:t>Παρίσι.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0658" name="Picture 2" descr="https://upload.wikimedia.org/wikipedia/commons/thumb/c/ce/Propylaeen_Muenchen-1.jpg/1024px-Propylaeen_Muenche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0937" y="2143116"/>
            <a:ext cx="5073063" cy="3304427"/>
          </a:xfrm>
          <a:prstGeom prst="rect">
            <a:avLst/>
          </a:prstGeom>
          <a:noFill/>
        </p:spPr>
      </p:pic>
      <p:pic>
        <p:nvPicPr>
          <p:cNvPr id="70660" name="Picture 4" descr="https://upload.wikimedia.org/wikipedia/commons/8/82/Int%C3%A9rieur_du_Panth%C3%A9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7292"/>
            <a:ext cx="3571900" cy="535025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ΝΕΟΚΛΑΣΙΚΙΣΜΟΣ_______________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55574" y="5288339"/>
            <a:ext cx="3853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Ζαν </a:t>
            </a:r>
            <a:r>
              <a:rPr lang="el-GR" b="1" dirty="0" err="1" smtClean="0">
                <a:solidFill>
                  <a:schemeClr val="bg1"/>
                </a:solidFill>
              </a:rPr>
              <a:t>Ωγκύστ</a:t>
            </a:r>
            <a:r>
              <a:rPr lang="el-GR" b="1" dirty="0" smtClean="0">
                <a:solidFill>
                  <a:schemeClr val="bg1"/>
                </a:solidFill>
              </a:rPr>
              <a:t> Ντομινίκ </a:t>
            </a:r>
            <a:r>
              <a:rPr lang="el-GR" b="1" dirty="0" err="1" smtClean="0">
                <a:solidFill>
                  <a:schemeClr val="bg1"/>
                </a:solidFill>
              </a:rPr>
              <a:t>Ενγκρ</a:t>
            </a:r>
            <a:r>
              <a:rPr lang="el-GR" b="1" dirty="0" smtClean="0">
                <a:solidFill>
                  <a:schemeClr val="bg1"/>
                </a:solidFill>
              </a:rPr>
              <a:t> , </a:t>
            </a:r>
          </a:p>
          <a:p>
            <a:r>
              <a:rPr lang="el-GR" i="1" dirty="0" smtClean="0">
                <a:solidFill>
                  <a:schemeClr val="bg1"/>
                </a:solidFill>
              </a:rPr>
              <a:t>Δίας και Θέτις, </a:t>
            </a:r>
            <a:r>
              <a:rPr lang="el-GR" dirty="0" smtClean="0">
                <a:solidFill>
                  <a:schemeClr val="bg1"/>
                </a:solidFill>
              </a:rPr>
              <a:t>1811, </a:t>
            </a:r>
            <a:r>
              <a:rPr lang="en-US" dirty="0" err="1" smtClean="0">
                <a:solidFill>
                  <a:schemeClr val="bg1"/>
                </a:solidFill>
              </a:rPr>
              <a:t>Museo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Granet</a:t>
            </a:r>
            <a:r>
              <a:rPr lang="el-GR" dirty="0" smtClean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Aix-en-Provence,</a:t>
            </a:r>
            <a:r>
              <a:rPr lang="el-GR" dirty="0" smtClean="0">
                <a:solidFill>
                  <a:schemeClr val="bg1"/>
                </a:solidFill>
              </a:rPr>
              <a:t> Γαλλία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143504" y="5288339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 Ζακ-Λουί </a:t>
            </a:r>
            <a:r>
              <a:rPr lang="el-GR" b="1" dirty="0" err="1" smtClean="0">
                <a:solidFill>
                  <a:schemeClr val="bg1"/>
                </a:solidFill>
              </a:rPr>
              <a:t>Νταβίντ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 Λεωνίδας στις Θερμοπύλες, </a:t>
            </a:r>
            <a:r>
              <a:rPr lang="el-GR" dirty="0" smtClean="0">
                <a:solidFill>
                  <a:schemeClr val="bg1"/>
                </a:solidFill>
              </a:rPr>
              <a:t>1814, Μουσείο του Λούβρου</a:t>
            </a:r>
            <a:r>
              <a:rPr lang="el-GR" i="1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Παρίσι.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2706" name="Picture 2" descr="https://upload.wikimedia.org/wikipedia/commons/thumb/a/ae/L%C3%A9onidas_aux_Thermopyles_%28Jacques-Louis_David%29.PNG/1024px-L%C3%A9onidas_aux_Thermopyles_%28Jacques-Louis_David%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8722" y="1500174"/>
            <a:ext cx="5135278" cy="3425190"/>
          </a:xfrm>
          <a:prstGeom prst="rect">
            <a:avLst/>
          </a:prstGeom>
          <a:noFill/>
        </p:spPr>
      </p:pic>
      <p:pic>
        <p:nvPicPr>
          <p:cNvPr id="72708" name="Picture 4" descr="https://upload.wikimedia.org/wikipedia/commons/thumb/0/08/J%C3%BApiter_y_Tetis%2C_por_Dominique_Ingres.jpg/800px-J%C3%BApiter_y_Tetis%2C_por_Dominique_Ing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4" y="391643"/>
            <a:ext cx="3630607" cy="453372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ΝΕΟΚΛΑΣΙΚΙΣΜΟΣ_______________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214810" y="5657671"/>
            <a:ext cx="492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Άλμπερτ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Μπέρτελ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Θόρβαλντσεν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 Γανυμήδης δίνει νερό στο Δία, που έχει λάβει τη μορφή αετού</a:t>
            </a:r>
            <a:r>
              <a:rPr lang="el-GR" dirty="0" smtClean="0">
                <a:solidFill>
                  <a:schemeClr val="bg1"/>
                </a:solidFill>
              </a:rPr>
              <a:t>, 1817, </a:t>
            </a:r>
            <a:r>
              <a:rPr lang="en-US" dirty="0" err="1" smtClean="0">
                <a:solidFill>
                  <a:schemeClr val="bg1"/>
                </a:solidFill>
              </a:rPr>
              <a:t>Thorwaldsen</a:t>
            </a:r>
            <a:r>
              <a:rPr lang="en-US" dirty="0" smtClean="0">
                <a:solidFill>
                  <a:schemeClr val="bg1"/>
                </a:solidFill>
              </a:rPr>
              <a:t>-Museum</a:t>
            </a:r>
            <a:r>
              <a:rPr lang="el-GR" dirty="0" smtClean="0">
                <a:solidFill>
                  <a:schemeClr val="bg1"/>
                </a:solidFill>
              </a:rPr>
              <a:t>, Κοπεγχάγη.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8596" y="5657671"/>
            <a:ext cx="3357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 Αντόνιο </a:t>
            </a:r>
            <a:r>
              <a:rPr lang="el-GR" b="1" dirty="0" err="1" smtClean="0">
                <a:solidFill>
                  <a:schemeClr val="bg1"/>
                </a:solidFill>
              </a:rPr>
              <a:t>Κανόβα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Οι Τρεις Χάριτες, </a:t>
            </a:r>
            <a:r>
              <a:rPr lang="el-GR" dirty="0" smtClean="0">
                <a:solidFill>
                  <a:schemeClr val="bg1"/>
                </a:solidFill>
              </a:rPr>
              <a:t>1812-1817, Αγία Πετρούπολη, </a:t>
            </a:r>
            <a:r>
              <a:rPr lang="el-GR" dirty="0" err="1" smtClean="0">
                <a:solidFill>
                  <a:schemeClr val="bg1"/>
                </a:solidFill>
              </a:rPr>
              <a:t>Ερμιτάζ</a:t>
            </a:r>
            <a:endParaRPr lang="el-GR" dirty="0" smtClean="0">
              <a:solidFill>
                <a:schemeClr val="bg1"/>
              </a:solidFill>
            </a:endParaRPr>
          </a:p>
          <a:p>
            <a:pPr algn="ctr"/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1682" name="Picture 2" descr="https://upload.wikimedia.org/wikipedia/commons/thumb/7/74/Tre_Grazie%2C_Canova.jpg/800px-Tre_Grazie%2C_Can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-54703"/>
            <a:ext cx="3357586" cy="5502246"/>
          </a:xfrm>
          <a:prstGeom prst="rect">
            <a:avLst/>
          </a:prstGeom>
          <a:noFill/>
        </p:spPr>
      </p:pic>
      <p:pic>
        <p:nvPicPr>
          <p:cNvPr id="71684" name="Picture 4" descr="https://upload.wikimedia.org/wikipedia/commons/thumb/3/36/Ganymede_Waters_Zeus_as_an_Eagle_by_Thorvaldsen.jpg/1024px-Ganymede_Waters_Zeus_as_an_Eagle_by_Thorvalds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357298"/>
            <a:ext cx="5460770" cy="409024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0/09/Boksida%2C_karta_ur_Wr.110%3A5_%28Turc._Imper._Asia_Geographie_%28I.34.17%29_-_Skoklosters_slott_-_82210.tif/lossy-page1-1024px-Boksida%2C_karta_ur_Wr.110%3A5_%28Turc._Imper._Asia_Geographie_%28I.34.17%29_-_Skoklosters_slott_-_82210.ti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-49624"/>
            <a:ext cx="8215338" cy="6907624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500166" y="6211669"/>
            <a:ext cx="635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Hornius</a:t>
            </a:r>
            <a:r>
              <a:rPr lang="en-US" b="1" dirty="0"/>
              <a:t>, </a:t>
            </a:r>
            <a:r>
              <a:rPr lang="en-US" b="1" dirty="0" smtClean="0"/>
              <a:t>Georg</a:t>
            </a:r>
            <a:r>
              <a:rPr lang="el-GR" dirty="0" smtClean="0"/>
              <a:t>, </a:t>
            </a:r>
            <a:r>
              <a:rPr lang="en-US" i="1" dirty="0" err="1"/>
              <a:t>Turc</a:t>
            </a:r>
            <a:r>
              <a:rPr lang="en-US" i="1" dirty="0"/>
              <a:t>. </a:t>
            </a:r>
            <a:r>
              <a:rPr lang="en-US" i="1" dirty="0" err="1"/>
              <a:t>Imper</a:t>
            </a:r>
            <a:r>
              <a:rPr lang="en-US" i="1" dirty="0"/>
              <a:t>. Asia </a:t>
            </a:r>
            <a:r>
              <a:rPr lang="en-US" i="1" dirty="0" err="1" smtClean="0"/>
              <a:t>Geographie</a:t>
            </a:r>
            <a:r>
              <a:rPr lang="el-GR" i="1" dirty="0" smtClean="0"/>
              <a:t>, </a:t>
            </a:r>
            <a:r>
              <a:rPr lang="en-US" dirty="0" smtClean="0"/>
              <a:t>Amsterdam</a:t>
            </a:r>
            <a:r>
              <a:rPr lang="el-GR" dirty="0" smtClean="0"/>
              <a:t>, </a:t>
            </a:r>
            <a:r>
              <a:rPr lang="en-US" dirty="0" smtClean="0"/>
              <a:t>1638 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35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ΡΟΜΑΝΤΙΣΜΟΣ_______________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657671"/>
            <a:ext cx="392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 Χάινριχ </a:t>
            </a:r>
            <a:r>
              <a:rPr lang="el-GR" b="1" dirty="0" err="1" smtClean="0">
                <a:solidFill>
                  <a:schemeClr val="bg1"/>
                </a:solidFill>
              </a:rPr>
              <a:t>Φέρστελ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b="1" dirty="0" err="1" smtClean="0">
                <a:solidFill>
                  <a:schemeClr val="bg1"/>
                </a:solidFill>
              </a:rPr>
              <a:t>Βοτίβκιρχε</a:t>
            </a:r>
            <a:r>
              <a:rPr lang="el-GR" dirty="0">
                <a:solidFill>
                  <a:schemeClr val="bg1"/>
                </a:solidFill>
              </a:rPr>
              <a:t> (</a:t>
            </a:r>
            <a:r>
              <a:rPr lang="en-US" i="1" dirty="0" err="1">
                <a:solidFill>
                  <a:schemeClr val="bg1"/>
                </a:solidFill>
              </a:rPr>
              <a:t>Votivkirche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l-GR" dirty="0" smtClean="0">
                <a:solidFill>
                  <a:schemeClr val="bg1"/>
                </a:solidFill>
              </a:rPr>
              <a:t>1854-1879, Βιέννη.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357818" y="5657671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 </a:t>
            </a:r>
            <a:r>
              <a:rPr lang="en-US" b="1" dirty="0" smtClean="0">
                <a:solidFill>
                  <a:schemeClr val="bg1"/>
                </a:solidFill>
              </a:rPr>
              <a:t>Sir George Gilbert Scott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Κεντρικό κτήριο πανεπιστημίου της Γλασκώβης, </a:t>
            </a:r>
            <a:r>
              <a:rPr lang="el-GR" dirty="0" smtClean="0">
                <a:solidFill>
                  <a:schemeClr val="bg1"/>
                </a:solidFill>
              </a:rPr>
              <a:t>1870.</a:t>
            </a:r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3730" name="Picture 2" descr="https://upload.wikimedia.org/wikipedia/commons/thumb/a/ab/University_of_Glasgow_Gilbert_Scott_Building_-_Feb_2008-2.jpg/1024px-University_of_Glasgow_Gilbert_Scott_Building_-_Feb_2008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9002" y="1285860"/>
            <a:ext cx="5724723" cy="4371811"/>
          </a:xfrm>
          <a:prstGeom prst="rect">
            <a:avLst/>
          </a:prstGeom>
          <a:noFill/>
        </p:spPr>
      </p:pic>
      <p:pic>
        <p:nvPicPr>
          <p:cNvPr id="73732" name="Picture 4" descr="https://upload.wikimedia.org/wikipedia/commons/thumb/d/d0/Wien_Votivkirche_um_1900.jpg/800px-Wien_Votivkirche_um_1900.jpg"/>
          <p:cNvPicPr>
            <a:picLocks noChangeAspect="1" noChangeArrowheads="1"/>
          </p:cNvPicPr>
          <p:nvPr/>
        </p:nvPicPr>
        <p:blipFill>
          <a:blip r:embed="rId3"/>
          <a:srcRect r="20692"/>
          <a:stretch>
            <a:fillRect/>
          </a:stretch>
        </p:blipFill>
        <p:spPr bwMode="auto">
          <a:xfrm>
            <a:off x="70376" y="1"/>
            <a:ext cx="3287178" cy="565767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35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ΡΟΜΑΝΤΙΣΜΟΣ_______________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657671"/>
            <a:ext cx="392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 </a:t>
            </a:r>
            <a:r>
              <a:rPr lang="el-GR" b="1" dirty="0" err="1" smtClean="0">
                <a:solidFill>
                  <a:schemeClr val="bg1"/>
                </a:solidFill>
              </a:rPr>
              <a:t>Κάσπαρ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Ντάβιντ</a:t>
            </a:r>
            <a:r>
              <a:rPr lang="el-GR" b="1" dirty="0" smtClean="0">
                <a:solidFill>
                  <a:schemeClr val="bg1"/>
                </a:solidFill>
              </a:rPr>
              <a:t> Φρίντριχ,</a:t>
            </a:r>
            <a:r>
              <a:rPr lang="el-GR" dirty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Οδοιπόρος επάνω από τη θάλασσα της ομίχλης</a:t>
            </a:r>
            <a:r>
              <a:rPr lang="el-GR" dirty="0" smtClean="0">
                <a:solidFill>
                  <a:schemeClr val="bg1"/>
                </a:solidFill>
              </a:rPr>
              <a:t> , 1818, Αμβούργο </a:t>
            </a:r>
            <a:r>
              <a:rPr lang="el-GR" dirty="0" err="1" smtClean="0">
                <a:solidFill>
                  <a:schemeClr val="bg1"/>
                </a:solidFill>
              </a:rPr>
              <a:t>Kunsthalle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357818" y="5657671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Ευγένιος </a:t>
            </a:r>
            <a:r>
              <a:rPr lang="el-GR" b="1" dirty="0" err="1" smtClean="0">
                <a:solidFill>
                  <a:schemeClr val="bg1"/>
                </a:solidFill>
              </a:rPr>
              <a:t>Ντελακρουά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 Δάντης και ο Βιργίλιος στην κόλαση, 1822, Λούβρο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" name="Picture 4" descr="https://upload.wikimedia.org/wikipedia/commons/thumb/b/b9/Caspar_David_Friedrich_-_Wanderer_above_the_sea_of_fog.jpg/800px-Caspar_David_Friedrich_-_Wanderer_above_the_sea_of_f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029397" cy="5157629"/>
          </a:xfrm>
          <a:prstGeom prst="rect">
            <a:avLst/>
          </a:prstGeom>
          <a:noFill/>
        </p:spPr>
      </p:pic>
      <p:pic>
        <p:nvPicPr>
          <p:cNvPr id="74754" name="Picture 2" descr="https://upload.wikimedia.org/wikipedia/commons/thumb/c/ca/Delacroix_barque_of_dante_1822_louvre_189cmx246cm_950px.jpg/1024px-Delacroix_barque_of_dante_1822_louvre_189cmx246cm_950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3678" y="2001572"/>
            <a:ext cx="4900322" cy="365609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ΡΕΑΛΙΣΜΟΣ_______________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657671"/>
            <a:ext cx="392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Γκυστάβ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Κουρμπέ</a:t>
            </a:r>
            <a:r>
              <a:rPr lang="el-GR" b="1" dirty="0" smtClean="0">
                <a:solidFill>
                  <a:schemeClr val="bg1"/>
                </a:solidFill>
              </a:rPr>
              <a:t>,</a:t>
            </a:r>
            <a:r>
              <a:rPr lang="el-GR" dirty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Εργάτες που σπάζουν πέτρες, </a:t>
            </a:r>
            <a:r>
              <a:rPr lang="el-GR" dirty="0" smtClean="0">
                <a:solidFill>
                  <a:schemeClr val="bg1"/>
                </a:solidFill>
              </a:rPr>
              <a:t>1849, κατεστραμμένο έργο.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357818" y="5657671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Ζαν Φρανσουά </a:t>
            </a:r>
            <a:r>
              <a:rPr lang="el-GR" b="1" dirty="0" err="1" smtClean="0">
                <a:solidFill>
                  <a:schemeClr val="bg1"/>
                </a:solidFill>
              </a:rPr>
              <a:t>Μιγέ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Οι </a:t>
            </a:r>
            <a:r>
              <a:rPr lang="el-GR" i="1" dirty="0" err="1" smtClean="0">
                <a:solidFill>
                  <a:schemeClr val="bg1"/>
                </a:solidFill>
              </a:rPr>
              <a:t>σταχομαζώχτρες</a:t>
            </a:r>
            <a:r>
              <a:rPr lang="el-GR" i="1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1857, Μουσείο </a:t>
            </a:r>
            <a:r>
              <a:rPr lang="el-GR" dirty="0" err="1" smtClean="0">
                <a:solidFill>
                  <a:schemeClr val="bg1"/>
                </a:solidFill>
              </a:rPr>
              <a:t>Ορσέ</a:t>
            </a:r>
            <a:r>
              <a:rPr lang="el-GR" dirty="0" smtClean="0">
                <a:solidFill>
                  <a:schemeClr val="bg1"/>
                </a:solidFill>
              </a:rPr>
              <a:t>, Παρίσι.</a:t>
            </a:r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5778" name="Picture 2" descr="https://upload.wikimedia.org/wikipedia/commons/thumb/1/1f/Jean-Fran%C3%A7ois_Millet_-_Gleaners_-_Google_Art_Project_2.jpg/1024px-Jean-Fran%C3%A7ois_Millet_-_Gleaners_-_Google_Art_Project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9692" y="2363041"/>
            <a:ext cx="4404308" cy="3294630"/>
          </a:xfrm>
          <a:prstGeom prst="rect">
            <a:avLst/>
          </a:prstGeom>
          <a:noFill/>
        </p:spPr>
      </p:pic>
      <p:pic>
        <p:nvPicPr>
          <p:cNvPr id="75780" name="Picture 4" descr="https://upload.wikimedia.org/wikipedia/commons/thumb/9/93/Gustave_Courbet_018.jpg/1024px-Gustave_Courbet_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1531"/>
            <a:ext cx="4597578" cy="280614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ΡΕΑΛΙΣΜΟΣ_______________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657671"/>
            <a:ext cx="3929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Ονορέ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Ντωμιέ</a:t>
            </a:r>
            <a:r>
              <a:rPr lang="el-GR" b="1" dirty="0" smtClean="0">
                <a:solidFill>
                  <a:schemeClr val="bg1"/>
                </a:solidFill>
              </a:rPr>
              <a:t> ,</a:t>
            </a:r>
            <a:r>
              <a:rPr lang="el-GR" dirty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Η πλύστρα, 1863, Μουσείο </a:t>
            </a:r>
            <a:r>
              <a:rPr lang="el-GR" i="1" dirty="0" err="1" smtClean="0">
                <a:solidFill>
                  <a:schemeClr val="bg1"/>
                </a:solidFill>
              </a:rPr>
              <a:t>Ορσέ</a:t>
            </a:r>
            <a:r>
              <a:rPr lang="el-GR" i="1" dirty="0" smtClean="0">
                <a:solidFill>
                  <a:schemeClr val="bg1"/>
                </a:solidFill>
              </a:rPr>
              <a:t>, Παρίσι</a:t>
            </a:r>
            <a:r>
              <a:rPr lang="el-GR" i="1" dirty="0">
                <a:solidFill>
                  <a:schemeClr val="bg1"/>
                </a:solidFill>
              </a:rPr>
              <a:t>,</a:t>
            </a:r>
            <a:r>
              <a:rPr lang="el-GR" i="1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357818" y="5657671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Ονορέ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Ντωμιέ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Félix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Barthe</a:t>
            </a:r>
            <a:r>
              <a:rPr lang="el-GR" i="1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32-35</a:t>
            </a:r>
            <a:r>
              <a:rPr lang="el-GR" dirty="0" smtClean="0">
                <a:solidFill>
                  <a:schemeClr val="bg1"/>
                </a:solidFill>
              </a:rPr>
              <a:t>, Ινστιτούτο Τέχνης, Σικάγο.</a:t>
            </a:r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6802" name="Picture 2" descr="https://upload.wikimedia.org/wikipedia/commons/thumb/2/21/Honor%C3%A9_Daumier_-_The_Laundress_-_Google_Art_Project.jpg/800px-Honor%C3%A9_Daumier_-_The_Laundress_-_Google_Art_Proje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9000"/>
            <a:ext cx="3643338" cy="5478671"/>
          </a:xfrm>
          <a:prstGeom prst="rect">
            <a:avLst/>
          </a:prstGeom>
          <a:noFill/>
        </p:spPr>
      </p:pic>
      <p:pic>
        <p:nvPicPr>
          <p:cNvPr id="76804" name="Picture 4" descr="Bust by Honore-Victorin Daumier - Art Institute of Chicago - DSC09606.JPG"/>
          <p:cNvPicPr>
            <a:picLocks noChangeAspect="1" noChangeArrowheads="1"/>
          </p:cNvPicPr>
          <p:nvPr/>
        </p:nvPicPr>
        <p:blipFill>
          <a:blip r:embed="rId3"/>
          <a:srcRect t="16704"/>
          <a:stretch>
            <a:fillRect/>
          </a:stretch>
        </p:blipFill>
        <p:spPr bwMode="auto">
          <a:xfrm>
            <a:off x="5072066" y="1714488"/>
            <a:ext cx="3549326" cy="394318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30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ΣΥΜΒΟΛΙΣΜΟΣ_______________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94160" y="5657670"/>
            <a:ext cx="4635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Γκυστάβ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Μορώ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Η οπτασία</a:t>
            </a:r>
            <a:r>
              <a:rPr lang="el-GR" dirty="0" smtClean="0">
                <a:solidFill>
                  <a:schemeClr val="bg1"/>
                </a:solidFill>
              </a:rPr>
              <a:t>, 1877, Κέιμπριτζ (Μασαχουσέτη), </a:t>
            </a:r>
            <a:r>
              <a:rPr lang="en-US" dirty="0" err="1" smtClean="0">
                <a:solidFill>
                  <a:schemeClr val="bg1"/>
                </a:solidFill>
              </a:rPr>
              <a:t>Fogg</a:t>
            </a:r>
            <a:r>
              <a:rPr lang="en-US" dirty="0" smtClean="0">
                <a:solidFill>
                  <a:schemeClr val="bg1"/>
                </a:solidFill>
              </a:rPr>
              <a:t> Art Museum</a:t>
            </a:r>
            <a:r>
              <a:rPr lang="el-GR" dirty="0" smtClean="0">
                <a:solidFill>
                  <a:schemeClr val="bg1"/>
                </a:solidFill>
              </a:rPr>
              <a:t>, ΗΠΑ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14282" y="5552208"/>
            <a:ext cx="4079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Pierre </a:t>
            </a:r>
            <a:r>
              <a:rPr lang="en-US" b="1" dirty="0" err="1" smtClean="0">
                <a:solidFill>
                  <a:schemeClr val="bg1"/>
                </a:solidFill>
              </a:rPr>
              <a:t>Puvis</a:t>
            </a:r>
            <a:r>
              <a:rPr lang="en-US" b="1" dirty="0" smtClean="0">
                <a:solidFill>
                  <a:schemeClr val="bg1"/>
                </a:solidFill>
              </a:rPr>
              <a:t> de Chavannes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Νεαρά κορίτσια στην ακροθαλασσιά, 1879 Παρίσι, Μουσείο </a:t>
            </a:r>
            <a:r>
              <a:rPr lang="el-GR" i="1" dirty="0" err="1" smtClean="0">
                <a:solidFill>
                  <a:schemeClr val="bg1"/>
                </a:solidFill>
              </a:rPr>
              <a:t>Ορσέ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82946" name="Picture 2" descr="https://upload.wikimedia.org/wikipedia/commons/thumb/9/92/On_the_Edge_of_the_Sea.jpg/800px-On_the_Edge_of_the_S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6171"/>
            <a:ext cx="4079878" cy="5416037"/>
          </a:xfrm>
          <a:prstGeom prst="rect">
            <a:avLst/>
          </a:prstGeom>
          <a:noFill/>
        </p:spPr>
      </p:pic>
      <p:pic>
        <p:nvPicPr>
          <p:cNvPr id="82948" name="Picture 4" descr="https://upload.wikimedia.org/wikipedia/commons/thumb/e/e0/Gustave_Moreau_-_l%27Apparition.jpg/800px-Gustave_Moreau_-_l%27Appari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76577"/>
            <a:ext cx="4000528" cy="477563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502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ΑΚΑΔΗΜΑΪΚΗ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657671"/>
            <a:ext cx="392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Ουιλιάμ</a:t>
            </a:r>
            <a:r>
              <a:rPr lang="el-GR" b="1" dirty="0" smtClean="0">
                <a:solidFill>
                  <a:schemeClr val="bg1"/>
                </a:solidFill>
              </a:rPr>
              <a:t>-</a:t>
            </a:r>
            <a:r>
              <a:rPr lang="el-GR" b="1" dirty="0" err="1" smtClean="0">
                <a:solidFill>
                  <a:schemeClr val="bg1"/>
                </a:solidFill>
              </a:rPr>
              <a:t>Αντόλφ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Μπουγκερώ</a:t>
            </a:r>
            <a:r>
              <a:rPr lang="el-GR" b="1" dirty="0" smtClean="0">
                <a:solidFill>
                  <a:schemeClr val="bg1"/>
                </a:solidFill>
              </a:rPr>
              <a:t> ,</a:t>
            </a:r>
            <a:r>
              <a:rPr lang="el-GR" dirty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Η Γέννηση της Αφροδίτης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1879, Μουσείο </a:t>
            </a:r>
            <a:r>
              <a:rPr lang="el-GR" i="1" dirty="0" err="1" smtClean="0">
                <a:solidFill>
                  <a:schemeClr val="bg1"/>
                </a:solidFill>
              </a:rPr>
              <a:t>Ορσέ</a:t>
            </a:r>
            <a:r>
              <a:rPr lang="el-GR" i="1" dirty="0" smtClean="0">
                <a:solidFill>
                  <a:schemeClr val="bg1"/>
                </a:solidFill>
              </a:rPr>
              <a:t>, Παρίσι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357818" y="5657671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Αλεξάντρ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Καμπανέλ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r>
              <a:rPr lang="el-GR" i="1" dirty="0" smtClean="0">
                <a:solidFill>
                  <a:schemeClr val="bg1"/>
                </a:solidFill>
              </a:rPr>
              <a:t>Ο </a:t>
            </a:r>
            <a:r>
              <a:rPr lang="el-GR" i="1" dirty="0" err="1" smtClean="0">
                <a:solidFill>
                  <a:schemeClr val="bg1"/>
                </a:solidFill>
              </a:rPr>
              <a:t>πεπτωκώς</a:t>
            </a:r>
            <a:r>
              <a:rPr lang="el-GR" i="1" dirty="0" smtClean="0">
                <a:solidFill>
                  <a:schemeClr val="bg1"/>
                </a:solidFill>
              </a:rPr>
              <a:t> άγγελος, </a:t>
            </a:r>
            <a:r>
              <a:rPr lang="el-GR" dirty="0" smtClean="0">
                <a:solidFill>
                  <a:schemeClr val="bg1"/>
                </a:solidFill>
              </a:rPr>
              <a:t>1847, Μονπελιέ, </a:t>
            </a:r>
            <a:r>
              <a:rPr lang="el-GR" dirty="0" err="1" smtClean="0">
                <a:solidFill>
                  <a:schemeClr val="bg1"/>
                </a:solidFill>
              </a:rPr>
              <a:t>Musée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Fabre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r>
              <a:rPr lang="el-GR" i="1" dirty="0" smtClean="0">
                <a:solidFill>
                  <a:schemeClr val="bg1"/>
                </a:solidFill>
              </a:rPr>
              <a:t/>
            </a:r>
            <a:br>
              <a:rPr lang="el-GR" i="1" dirty="0" smtClean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7826" name="Picture 2" descr="https://upload.wikimedia.org/wikipedia/commons/thumb/7/7b/Fallen_Angel_%28Alexandre_Cabanel%29.jpg/1024px-Fallen_Angel_%28Alexandre_Cabanel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2754" y="2288281"/>
            <a:ext cx="4921246" cy="3123838"/>
          </a:xfrm>
          <a:prstGeom prst="rect">
            <a:avLst/>
          </a:prstGeom>
          <a:noFill/>
        </p:spPr>
      </p:pic>
      <p:pic>
        <p:nvPicPr>
          <p:cNvPr id="77828" name="Picture 4" descr="https://upload.wikimedia.org/wikipedia/commons/thumb/f/f9/The_Birth_of_Venus_by_William-Adolphe_Bouguereau_%281879%29.jpg/800px-The_Birth_of_Venus_by_William-Adolphe_Bouguereau_%281879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9640"/>
            <a:ext cx="3714776" cy="524247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502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ΑΚΑΔΗΜΑΪΚΗ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657671"/>
            <a:ext cx="3929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Ουιλιάμ</a:t>
            </a:r>
            <a:r>
              <a:rPr lang="el-GR" b="1" dirty="0" smtClean="0">
                <a:solidFill>
                  <a:schemeClr val="bg1"/>
                </a:solidFill>
              </a:rPr>
              <a:t>-</a:t>
            </a:r>
            <a:r>
              <a:rPr lang="el-GR" b="1" dirty="0" err="1" smtClean="0">
                <a:solidFill>
                  <a:schemeClr val="bg1"/>
                </a:solidFill>
              </a:rPr>
              <a:t>Αντόλφ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Μπουγκερώ</a:t>
            </a:r>
            <a:r>
              <a:rPr lang="el-GR" b="1" dirty="0" smtClean="0">
                <a:solidFill>
                  <a:schemeClr val="bg1"/>
                </a:solidFill>
              </a:rPr>
              <a:t>,</a:t>
            </a:r>
            <a:r>
              <a:rPr lang="el-GR" dirty="0">
                <a:solidFill>
                  <a:schemeClr val="bg1"/>
                </a:solidFill>
              </a:rPr>
              <a:t> </a:t>
            </a:r>
            <a:r>
              <a:rPr lang="el-GR" i="1" dirty="0" smtClean="0">
                <a:solidFill>
                  <a:schemeClr val="bg1"/>
                </a:solidFill>
              </a:rPr>
              <a:t>Πιετά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1879, </a:t>
            </a:r>
            <a:r>
              <a:rPr lang="en-US" i="1" dirty="0" smtClean="0">
                <a:solidFill>
                  <a:schemeClr val="bg1"/>
                </a:solidFill>
              </a:rPr>
              <a:t>Parrish Collection, Texas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357818" y="5657671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Τομά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Κουτύρ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Οι Ρωμαίοι της παρακμής, 1847, Μουσείο </a:t>
            </a:r>
            <a:r>
              <a:rPr lang="el-GR" i="1" dirty="0" err="1" smtClean="0">
                <a:solidFill>
                  <a:schemeClr val="bg1"/>
                </a:solidFill>
              </a:rPr>
              <a:t>Ορσέ</a:t>
            </a:r>
            <a:r>
              <a:rPr lang="el-GR" i="1" dirty="0" smtClean="0">
                <a:solidFill>
                  <a:schemeClr val="bg1"/>
                </a:solidFill>
              </a:rPr>
              <a:t>, Παρίσι.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8850" name="Picture 2" descr="https://upload.wikimedia.org/wikipedia/commons/thumb/b/bc/William-Adolphe_Bouguereau_%281825-1905%29_-_Pieta_%281876%29.jpg/800px-William-Adolphe_Bouguereau_%281825-1905%29_-_Pieta_%281876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4103"/>
            <a:ext cx="3429024" cy="5383568"/>
          </a:xfrm>
          <a:prstGeom prst="rect">
            <a:avLst/>
          </a:prstGeom>
          <a:noFill/>
        </p:spPr>
      </p:pic>
      <p:pic>
        <p:nvPicPr>
          <p:cNvPr id="78852" name="Picture 4" descr="https://upload.wikimedia.org/wikipedia/commons/thumb/a/a6/THOMAS_COUTURE_-_Los_Romanos_de_la_Decadencia_%28Museo_de_Orsay%2C_1847._%C3%93leo_sobre_lienzo%2C_472_x_772_cm%29.jpg/1024px-THOMAS_COUTURE_-_Los_Romanos_de_la_Decadencia_%28Museo_de_Orsay%2C_1847._%C3%93leo_sobre_lienzo%2C_472_x_772_cm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015" y="2571744"/>
            <a:ext cx="5171830" cy="308592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66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ΙΜΠΡΕΣΙΟΝΙΣΜΟΣ_______________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071538" y="5980836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Κλωντ Μονέ, </a:t>
            </a:r>
            <a:r>
              <a:rPr lang="en-US" i="1" dirty="0" smtClean="0">
                <a:solidFill>
                  <a:schemeClr val="bg1"/>
                </a:solidFill>
              </a:rPr>
              <a:t>Impression, </a:t>
            </a:r>
            <a:r>
              <a:rPr lang="en-US" i="1" dirty="0" err="1" smtClean="0">
                <a:solidFill>
                  <a:schemeClr val="bg1"/>
                </a:solidFill>
              </a:rPr>
              <a:t>soleil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levant</a:t>
            </a:r>
            <a:r>
              <a:rPr lang="el-GR" i="1" dirty="0" smtClean="0">
                <a:solidFill>
                  <a:schemeClr val="bg1"/>
                </a:solidFill>
              </a:rPr>
              <a:t> (Εντύπωση, ανατέλλων ήλιος)</a:t>
            </a:r>
            <a:r>
              <a:rPr lang="en-US" i="1" dirty="0" smtClean="0">
                <a:solidFill>
                  <a:schemeClr val="bg1"/>
                </a:solidFill>
              </a:rPr>
              <a:t>, 1872, </a:t>
            </a:r>
            <a:r>
              <a:rPr lang="el-GR" i="1" dirty="0" smtClean="0">
                <a:solidFill>
                  <a:schemeClr val="bg1"/>
                </a:solidFill>
              </a:rPr>
              <a:t>ελαιογραφία 48 </a:t>
            </a:r>
            <a:r>
              <a:rPr lang="en-US" i="1" dirty="0" smtClean="0">
                <a:solidFill>
                  <a:schemeClr val="bg1"/>
                </a:solidFill>
              </a:rPr>
              <a:t>x 63 </a:t>
            </a:r>
            <a:r>
              <a:rPr lang="el-GR" i="1" dirty="0" smtClean="0">
                <a:solidFill>
                  <a:schemeClr val="bg1"/>
                </a:solidFill>
              </a:rPr>
              <a:t>εκ - Μουσείο </a:t>
            </a:r>
            <a:r>
              <a:rPr lang="en-US" i="1" dirty="0" err="1" smtClean="0">
                <a:solidFill>
                  <a:schemeClr val="bg1"/>
                </a:solidFill>
              </a:rPr>
              <a:t>Marmottan</a:t>
            </a:r>
            <a:r>
              <a:rPr lang="en-US" i="1" dirty="0" smtClean="0">
                <a:solidFill>
                  <a:schemeClr val="bg1"/>
                </a:solidFill>
              </a:rPr>
              <a:t>, </a:t>
            </a:r>
            <a:r>
              <a:rPr lang="el-GR" i="1" dirty="0" smtClean="0">
                <a:solidFill>
                  <a:schemeClr val="bg1"/>
                </a:solidFill>
              </a:rPr>
              <a:t>Παρίσι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9874" name="Picture 2" descr="https://upload.wikimedia.org/wikipedia/commons/thumb/5/54/Claude_Monet%2C_Impression%2C_soleil_levant.jpg/1024px-Claude_Monet%2C_Impression%2C_soleil_leva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643077"/>
            <a:ext cx="6858048" cy="533775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66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ΙΜΠΡΕΣΙΟΝΙΣΜΟΣ_______________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94160" y="5657670"/>
            <a:ext cx="4635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Πιερ </a:t>
            </a:r>
            <a:r>
              <a:rPr lang="el-GR" b="1" dirty="0" err="1" smtClean="0">
                <a:solidFill>
                  <a:schemeClr val="bg1"/>
                </a:solidFill>
              </a:rPr>
              <a:t>Ωγκύστ</a:t>
            </a:r>
            <a:r>
              <a:rPr lang="el-GR" b="1" dirty="0" smtClean="0">
                <a:solidFill>
                  <a:schemeClr val="bg1"/>
                </a:solidFill>
              </a:rPr>
              <a:t> Ρενουάρ , </a:t>
            </a:r>
            <a:r>
              <a:rPr lang="el-GR" i="1" dirty="0" smtClean="0">
                <a:solidFill>
                  <a:schemeClr val="bg1"/>
                </a:solidFill>
              </a:rPr>
              <a:t>Ο χορός στο </a:t>
            </a:r>
            <a:r>
              <a:rPr lang="el-GR" i="1" dirty="0" err="1" smtClean="0">
                <a:solidFill>
                  <a:schemeClr val="bg1"/>
                </a:solidFill>
              </a:rPr>
              <a:t>Μουλέν</a:t>
            </a:r>
            <a:r>
              <a:rPr lang="el-GR" i="1" dirty="0" smtClean="0">
                <a:solidFill>
                  <a:schemeClr val="bg1"/>
                </a:solidFill>
              </a:rPr>
              <a:t> ντε λα </a:t>
            </a:r>
            <a:r>
              <a:rPr lang="el-GR" i="1" dirty="0" err="1" smtClean="0">
                <a:solidFill>
                  <a:schemeClr val="bg1"/>
                </a:solidFill>
              </a:rPr>
              <a:t>Γκαλέτ</a:t>
            </a:r>
            <a:r>
              <a:rPr lang="el-GR" dirty="0" smtClean="0">
                <a:solidFill>
                  <a:schemeClr val="bg1"/>
                </a:solidFill>
              </a:rPr>
              <a:t>, 1876, Παρίσι, Μουσείο </a:t>
            </a:r>
            <a:r>
              <a:rPr lang="el-GR" dirty="0" err="1" smtClean="0">
                <a:solidFill>
                  <a:schemeClr val="bg1"/>
                </a:solidFill>
              </a:rPr>
              <a:t>Ορσέ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80898" name="Picture 2" descr="https://upload.wikimedia.org/wikipedia/commons/thumb/2/21/Pierre-Auguste_Renoir%2C_Le_Moulin_de_la_Galette.jpg/1024px-Pierre-Auguste_Renoir%2C_Le_Moulin_de_la_Gal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8" y="1778844"/>
            <a:ext cx="5064122" cy="377336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214282" y="5552208"/>
            <a:ext cx="40798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>
                <a:solidFill>
                  <a:schemeClr val="bg1"/>
                </a:solidFill>
              </a:rPr>
              <a:t>Εντγκάρ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Ντεγκά, </a:t>
            </a:r>
            <a:r>
              <a:rPr lang="el-GR" i="1" dirty="0" smtClean="0">
                <a:solidFill>
                  <a:schemeClr val="bg1"/>
                </a:solidFill>
              </a:rPr>
              <a:t>Πορτρέτο της κυρίας </a:t>
            </a:r>
            <a:r>
              <a:rPr lang="el-GR" i="1" dirty="0" err="1" smtClean="0">
                <a:solidFill>
                  <a:schemeClr val="bg1"/>
                </a:solidFill>
              </a:rPr>
              <a:t>Κάσατ</a:t>
            </a:r>
            <a:r>
              <a:rPr lang="el-GR" i="1" dirty="0" smtClean="0">
                <a:solidFill>
                  <a:schemeClr val="bg1"/>
                </a:solidFill>
              </a:rPr>
              <a:t>, καθισμένης, κρατώντας χαρτιά</a:t>
            </a:r>
            <a:r>
              <a:rPr lang="el-GR" dirty="0" smtClean="0">
                <a:solidFill>
                  <a:schemeClr val="bg1"/>
                </a:solidFill>
              </a:rPr>
              <a:t>, 1876-78, </a:t>
            </a:r>
            <a:r>
              <a:rPr lang="en-US" dirty="0" smtClean="0">
                <a:solidFill>
                  <a:schemeClr val="bg1"/>
                </a:solidFill>
              </a:rPr>
              <a:t>National Portrait Gallery</a:t>
            </a:r>
            <a:r>
              <a:rPr lang="el-GR" dirty="0" smtClean="0">
                <a:solidFill>
                  <a:schemeClr val="bg1"/>
                </a:solidFill>
              </a:rPr>
              <a:t>, Ουάσινγκτον.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80900" name="Picture 4" descr="https://upload.wikimedia.org/wikipedia/commons/thumb/e/e7/Edgar_Degas_-_Mary_Cassatt_-_Google_Art_Project.jpg/800px-Edgar_Degas_-_Mary_Cassatt_-_Google_Art_Proje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3603560" cy="433778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66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ΙΜΠΡΕΣΙΟΝΙΣΜΟΣ_______________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94160" y="5657670"/>
            <a:ext cx="4635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Κλοντ</a:t>
            </a:r>
            <a:r>
              <a:rPr lang="el-GR" b="1" dirty="0" smtClean="0">
                <a:solidFill>
                  <a:schemeClr val="bg1"/>
                </a:solidFill>
              </a:rPr>
              <a:t> Μονέ , </a:t>
            </a:r>
            <a:r>
              <a:rPr lang="el-GR" i="1" dirty="0" smtClean="0">
                <a:solidFill>
                  <a:schemeClr val="bg1"/>
                </a:solidFill>
              </a:rPr>
              <a:t>Ο Σταθμός </a:t>
            </a:r>
            <a:r>
              <a:rPr lang="el-GR" i="1" dirty="0" err="1" smtClean="0">
                <a:solidFill>
                  <a:schemeClr val="bg1"/>
                </a:solidFill>
              </a:rPr>
              <a:t>Saint</a:t>
            </a:r>
            <a:r>
              <a:rPr lang="el-GR" i="1" dirty="0" smtClean="0">
                <a:solidFill>
                  <a:schemeClr val="bg1"/>
                </a:solidFill>
              </a:rPr>
              <a:t>-</a:t>
            </a:r>
            <a:r>
              <a:rPr lang="el-GR" i="1" dirty="0" err="1" smtClean="0">
                <a:solidFill>
                  <a:schemeClr val="bg1"/>
                </a:solidFill>
              </a:rPr>
              <a:t>Lazare</a:t>
            </a:r>
            <a:r>
              <a:rPr lang="el-GR" i="1" dirty="0" smtClean="0">
                <a:solidFill>
                  <a:schemeClr val="bg1"/>
                </a:solidFill>
              </a:rPr>
              <a:t>)1877, Παρίσι, Μουσείο </a:t>
            </a:r>
            <a:r>
              <a:rPr lang="el-GR" i="1" dirty="0" err="1" smtClean="0">
                <a:solidFill>
                  <a:schemeClr val="bg1"/>
                </a:solidFill>
              </a:rPr>
              <a:t>Ορσέ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14282" y="5552208"/>
            <a:ext cx="4079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Καμίλ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Πισαρό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l-GR" i="1" dirty="0" smtClean="0">
                <a:solidFill>
                  <a:schemeClr val="bg1"/>
                </a:solidFill>
              </a:rPr>
              <a:t>Οι κόκκινες στέγες, 1877 Παρίσι, Μουσείο </a:t>
            </a:r>
            <a:r>
              <a:rPr lang="el-GR" i="1" dirty="0" err="1" smtClean="0">
                <a:solidFill>
                  <a:schemeClr val="bg1"/>
                </a:solidFill>
              </a:rPr>
              <a:t>Ορσέ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81922" name="Picture 2" descr="https://upload.wikimedia.org/wikipedia/commons/thumb/d/d6/Camille_Pissarro_-_Red_roofs%2C_corner_of_a_village%2C_winter_-_Google_Art_Project.jpg/1024px-Camille_Pissarro_-_Red_roofs%2C_corner_of_a_village%2C_winter_-_Google_Art_Proje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87" y="1841367"/>
            <a:ext cx="4121973" cy="3369231"/>
          </a:xfrm>
          <a:prstGeom prst="rect">
            <a:avLst/>
          </a:prstGeom>
          <a:noFill/>
        </p:spPr>
      </p:pic>
      <p:pic>
        <p:nvPicPr>
          <p:cNvPr id="81924" name="Picture 4" descr="https://upload.wikimedia.org/wikipedia/commons/thumb/9/96/La_Gare_Saint-Lazare_-_Claude_Monet.jpg/1024px-La_Gare_Saint-Lazare_-_Claude_Mon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474" y="1841367"/>
            <a:ext cx="4635526" cy="339063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oom 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7354" y="-909863"/>
            <a:ext cx="13304413" cy="9268085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428596" y="6185434"/>
            <a:ext cx="402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Rigobert</a:t>
            </a:r>
            <a:r>
              <a:rPr lang="en-US" b="1" dirty="0" smtClean="0"/>
              <a:t> Bonne</a:t>
            </a:r>
            <a:r>
              <a:rPr lang="en-US" dirty="0" smtClean="0"/>
              <a:t>, </a:t>
            </a:r>
            <a:r>
              <a:rPr lang="en-US" i="1" dirty="0" err="1"/>
              <a:t>Turquie</a:t>
            </a:r>
            <a:r>
              <a:rPr lang="en-US" i="1" dirty="0"/>
              <a:t> </a:t>
            </a:r>
            <a:r>
              <a:rPr lang="en-US" i="1" dirty="0" err="1" smtClean="0"/>
              <a:t>d'Europe</a:t>
            </a:r>
            <a:r>
              <a:rPr lang="en-US" i="1" dirty="0" smtClean="0"/>
              <a:t>, 1787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ΙΣΛΑΜΙΚΗ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294160" y="5657670"/>
            <a:ext cx="4635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Είσοδος και κρήνη του τεμένους του </a:t>
            </a:r>
            <a:r>
              <a:rPr lang="en-US" b="1" dirty="0" err="1" smtClean="0">
                <a:solidFill>
                  <a:schemeClr val="bg1"/>
                </a:solidFill>
              </a:rPr>
              <a:t>Nuruosmaniye</a:t>
            </a:r>
            <a:r>
              <a:rPr lang="el-GR" b="1" dirty="0" smtClean="0">
                <a:solidFill>
                  <a:schemeClr val="bg1"/>
                </a:solidFill>
              </a:rPr>
              <a:t>, (1749-1755), περίοδος του </a:t>
            </a:r>
            <a:r>
              <a:rPr lang="el-GR" b="1" dirty="0" err="1" smtClean="0">
                <a:solidFill>
                  <a:schemeClr val="bg1"/>
                </a:solidFill>
              </a:rPr>
              <a:t>τουρκομπαρόκ</a:t>
            </a:r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el-GR" b="1" dirty="0" smtClean="0">
                <a:solidFill>
                  <a:schemeClr val="bg1"/>
                </a:solidFill>
              </a:rPr>
              <a:t> (1757–1808)</a:t>
            </a:r>
          </a:p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14282" y="5552208"/>
            <a:ext cx="4079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</a:rPr>
              <a:t>Συντριβάνι</a:t>
            </a:r>
            <a:r>
              <a:rPr lang="el-GR" b="1" dirty="0" smtClean="0">
                <a:solidFill>
                  <a:schemeClr val="bg1"/>
                </a:solidFill>
              </a:rPr>
              <a:t> του Αχμέτ του Γ΄, Κωνσταντινούπολη, Περίοδος της τουλίπας (1703–1757)</a:t>
            </a:r>
          </a:p>
          <a:p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88066" name="Picture 2" descr="https://upload.wikimedia.org/wikipedia/commons/thumb/8/81/Fontanna_Ahmeda_II_Istambu%C5%82_RB1.jpg/1024px-Fontanna_Ahmeda_II_Istambu%C5%82_RB1.jpg"/>
          <p:cNvPicPr>
            <a:picLocks noChangeAspect="1" noChangeArrowheads="1"/>
          </p:cNvPicPr>
          <p:nvPr/>
        </p:nvPicPr>
        <p:blipFill>
          <a:blip r:embed="rId2"/>
          <a:srcRect r="7565"/>
          <a:stretch>
            <a:fillRect/>
          </a:stretch>
        </p:blipFill>
        <p:spPr bwMode="auto">
          <a:xfrm>
            <a:off x="-234914" y="1207142"/>
            <a:ext cx="4910122" cy="3983990"/>
          </a:xfrm>
          <a:prstGeom prst="rect">
            <a:avLst/>
          </a:prstGeom>
          <a:noFill/>
        </p:spPr>
      </p:pic>
      <p:pic>
        <p:nvPicPr>
          <p:cNvPr id="88068" name="Picture 4" descr="https://upload.wikimedia.org/wikipedia/commons/thumb/5/5b/S03_06_01_003_image_1732.jpg/1024px-S03_06_01_003_image_17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07142"/>
            <a:ext cx="4286248" cy="410207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upload.wikimedia.org/wikipedia/commons/thumb/7/76/Inside_the_Harem%2C_Topkapi_Palace%2C_Istanbul%2C_Turkey_%28Nov_2009%29.jpg/800px-Inside_the_Harem%2C_Topkapi_Palace%2C_Istanbul%2C_Turkey_%28Nov_2009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2"/>
            <a:ext cx="3857652" cy="580094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000760" y="214312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ΙΣΛΑΜΙΚΗ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93190" name="Picture 6" descr="https://upload.wikimedia.org/wikipedia/commons/5/50/Imperial_Sofa_Topkapi_March_2008pan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346" y="2561284"/>
            <a:ext cx="4601654" cy="345397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1643042" y="601525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Αίθουσες του ανακτόρου του Τοπ </a:t>
            </a:r>
            <a:r>
              <a:rPr lang="el-GR" b="1" dirty="0" err="1">
                <a:solidFill>
                  <a:schemeClr val="bg1"/>
                </a:solidFill>
              </a:rPr>
              <a:t>Καπί</a:t>
            </a:r>
            <a:r>
              <a:rPr lang="el-GR" dirty="0">
                <a:solidFill>
                  <a:schemeClr val="bg1"/>
                </a:solidFill>
              </a:rPr>
              <a:t> (τουρκ. </a:t>
            </a:r>
            <a:r>
              <a:rPr lang="el-GR" i="1" dirty="0" err="1">
                <a:solidFill>
                  <a:schemeClr val="bg1"/>
                </a:solidFill>
              </a:rPr>
              <a:t>Topkapı</a:t>
            </a:r>
            <a:r>
              <a:rPr lang="el-GR" i="1" dirty="0">
                <a:solidFill>
                  <a:schemeClr val="bg1"/>
                </a:solidFill>
              </a:rPr>
              <a:t> </a:t>
            </a:r>
            <a:r>
              <a:rPr lang="el-GR" i="1" dirty="0" err="1">
                <a:solidFill>
                  <a:schemeClr val="bg1"/>
                </a:solidFill>
              </a:rPr>
              <a:t>Sarayı</a:t>
            </a:r>
            <a:r>
              <a:rPr lang="el-GR" dirty="0">
                <a:solidFill>
                  <a:schemeClr val="bg1"/>
                </a:solidFill>
              </a:rPr>
              <a:t>) </a:t>
            </a:r>
            <a:r>
              <a:rPr lang="el-GR" dirty="0" smtClean="0">
                <a:solidFill>
                  <a:schemeClr val="bg1"/>
                </a:solidFill>
              </a:rPr>
              <a:t> στην Κωνσταντινούπολη</a:t>
            </a:r>
            <a:r>
              <a:rPr lang="el-GR" dirty="0">
                <a:solidFill>
                  <a:schemeClr val="bg1"/>
                </a:solidFill>
              </a:rPr>
              <a:t> 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000760" y="214312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ΙΣΛΑΜΙΚΗ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403648" y="5692092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Βιβλιοθήκη τ</a:t>
            </a:r>
            <a:r>
              <a:rPr lang="en-US" b="1" dirty="0" smtClean="0">
                <a:solidFill>
                  <a:schemeClr val="bg1"/>
                </a:solidFill>
              </a:rPr>
              <a:t>o</a:t>
            </a:r>
            <a:r>
              <a:rPr lang="el-GR" b="1" dirty="0" err="1" smtClean="0">
                <a:solidFill>
                  <a:schemeClr val="bg1"/>
                </a:solidFill>
              </a:rPr>
              <a:t>υ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Enderûn</a:t>
            </a:r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el-GR" b="1" dirty="0" smtClean="0">
                <a:solidFill>
                  <a:schemeClr val="bg1"/>
                </a:solidFill>
              </a:rPr>
              <a:t>(18</a:t>
            </a:r>
            <a:r>
              <a:rPr lang="el-GR" b="1" baseline="30000" dirty="0" smtClean="0">
                <a:solidFill>
                  <a:schemeClr val="bg1"/>
                </a:solidFill>
              </a:rPr>
              <a:t>ος</a:t>
            </a:r>
            <a:r>
              <a:rPr lang="el-GR" b="1" dirty="0" smtClean="0">
                <a:solidFill>
                  <a:schemeClr val="bg1"/>
                </a:solidFill>
              </a:rPr>
              <a:t> αι.) και λεπτομέρεια από την εσωτερική επένδυση πλακιδίων </a:t>
            </a:r>
            <a:r>
              <a:rPr lang="en-US" b="1" dirty="0" err="1" smtClean="0">
                <a:solidFill>
                  <a:schemeClr val="bg1"/>
                </a:solidFill>
              </a:rPr>
              <a:t>İznik</a:t>
            </a:r>
            <a:r>
              <a:rPr lang="en-US" b="1" dirty="0" smtClean="0">
                <a:solidFill>
                  <a:schemeClr val="bg1"/>
                </a:solidFill>
              </a:rPr>
              <a:t>  </a:t>
            </a:r>
            <a:r>
              <a:rPr lang="el-GR" b="1" dirty="0" smtClean="0">
                <a:solidFill>
                  <a:schemeClr val="bg1"/>
                </a:solidFill>
              </a:rPr>
              <a:t>του 16</a:t>
            </a:r>
            <a:r>
              <a:rPr lang="el-GR" b="1" baseline="30000" dirty="0" smtClean="0">
                <a:solidFill>
                  <a:schemeClr val="bg1"/>
                </a:solidFill>
              </a:rPr>
              <a:t>ου</a:t>
            </a:r>
            <a:r>
              <a:rPr lang="el-GR" b="1" dirty="0" smtClean="0">
                <a:solidFill>
                  <a:schemeClr val="bg1"/>
                </a:solidFill>
              </a:rPr>
              <a:t> και 17</a:t>
            </a:r>
            <a:r>
              <a:rPr lang="el-GR" b="1" baseline="30000" dirty="0" smtClean="0">
                <a:solidFill>
                  <a:schemeClr val="bg1"/>
                </a:solidFill>
              </a:rPr>
              <a:t>ου</a:t>
            </a:r>
            <a:r>
              <a:rPr lang="el-GR" b="1" dirty="0" smtClean="0">
                <a:solidFill>
                  <a:schemeClr val="bg1"/>
                </a:solidFill>
              </a:rPr>
              <a:t> αι.</a:t>
            </a:r>
            <a:r>
              <a:rPr lang="el-GR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95234" name="Picture 2" descr="Enderun library Topkapi 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6928" y="1928802"/>
            <a:ext cx="4737072" cy="3552804"/>
          </a:xfrm>
          <a:prstGeom prst="rect">
            <a:avLst/>
          </a:prstGeom>
          <a:noFill/>
        </p:spPr>
      </p:pic>
      <p:pic>
        <p:nvPicPr>
          <p:cNvPr id="95236" name="Picture 4" descr="Enderun library Topkapi 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363372" y="937955"/>
            <a:ext cx="5192743" cy="389455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000760" y="214312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ΙΣΛΑΜΙΚΗ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142976" y="5934670"/>
            <a:ext cx="7143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Garabet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Balyan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Nigoğayos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Balyan</a:t>
            </a:r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el-GR" b="1" dirty="0" smtClean="0">
                <a:solidFill>
                  <a:schemeClr val="bg1"/>
                </a:solidFill>
              </a:rPr>
              <a:t>και </a:t>
            </a:r>
            <a:r>
              <a:rPr lang="en-US" b="1" dirty="0" err="1" smtClean="0">
                <a:solidFill>
                  <a:schemeClr val="bg1"/>
                </a:solidFill>
              </a:rPr>
              <a:t>Evanis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Kalfa</a:t>
            </a:r>
            <a:r>
              <a:rPr lang="el-GR" b="1" dirty="0" smtClean="0">
                <a:solidFill>
                  <a:schemeClr val="bg1"/>
                </a:solidFill>
              </a:rPr>
              <a:t>, ανάκτορο </a:t>
            </a:r>
            <a:r>
              <a:rPr lang="el-GR" b="1" dirty="0" err="1" smtClean="0">
                <a:solidFill>
                  <a:schemeClr val="bg1"/>
                </a:solidFill>
              </a:rPr>
              <a:t>Ντολμάμπαχτσε</a:t>
            </a:r>
            <a:r>
              <a:rPr lang="el-GR" b="1" dirty="0" smtClean="0">
                <a:solidFill>
                  <a:schemeClr val="bg1"/>
                </a:solidFill>
              </a:rPr>
              <a:t> (1843-1856), Κωνσταντινούπολη.</a:t>
            </a:r>
          </a:p>
          <a:p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90114" name="Picture 2" descr="https://upload.wikimedia.org/wikipedia/commons/thumb/f/f0/Dolmabahce_Palacasdfe.jpg/1024px-Dolmabahce_Palacasd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540" y="753792"/>
            <a:ext cx="7889725" cy="524697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000760" y="214312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ΙΣΛΑΜΙΚΗ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929190" y="5839498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 smtClean="0">
                <a:solidFill>
                  <a:schemeClr val="bg1"/>
                </a:solidFill>
              </a:rPr>
              <a:t>Μελέτη των </a:t>
            </a:r>
            <a:r>
              <a:rPr lang="el-GR" i="1" dirty="0" err="1" smtClean="0">
                <a:solidFill>
                  <a:schemeClr val="bg1"/>
                </a:solidFill>
              </a:rPr>
              <a:t>Άστρων</a:t>
            </a:r>
            <a:r>
              <a:rPr lang="el-GR" dirty="0" err="1" smtClean="0">
                <a:solidFill>
                  <a:schemeClr val="bg1"/>
                </a:solidFill>
              </a:rPr>
              <a:t>Οθωμανική</a:t>
            </a:r>
            <a:r>
              <a:rPr lang="el-GR" dirty="0" smtClean="0">
                <a:solidFill>
                  <a:schemeClr val="bg1"/>
                </a:solidFill>
              </a:rPr>
              <a:t> μικρογραφία, 17</a:t>
            </a:r>
            <a:r>
              <a:rPr lang="el-GR" baseline="30000" dirty="0" smtClean="0">
                <a:solidFill>
                  <a:schemeClr val="bg1"/>
                </a:solidFill>
              </a:rPr>
              <a:t>ου</a:t>
            </a:r>
            <a:r>
              <a:rPr lang="el-GR" dirty="0" smtClean="0">
                <a:solidFill>
                  <a:schemeClr val="bg1"/>
                </a:solidFill>
              </a:rPr>
              <a:t> αι. </a:t>
            </a:r>
            <a:r>
              <a:rPr lang="el-GR" dirty="0" err="1" smtClean="0">
                <a:solidFill>
                  <a:schemeClr val="bg1"/>
                </a:solidFill>
              </a:rPr>
              <a:t>Πενεπιστημιακή</a:t>
            </a:r>
            <a:r>
              <a:rPr lang="el-GR" dirty="0" smtClean="0">
                <a:solidFill>
                  <a:schemeClr val="bg1"/>
                </a:solidFill>
              </a:rPr>
              <a:t> Βιβλιοθήκη</a:t>
            </a:r>
            <a:r>
              <a:rPr lang="en-US" dirty="0" smtClean="0">
                <a:solidFill>
                  <a:schemeClr val="bg1"/>
                </a:solidFill>
              </a:rPr>
              <a:t> </a:t>
            </a:r>
            <a:r>
              <a:rPr lang="el-GR" dirty="0" smtClean="0">
                <a:solidFill>
                  <a:schemeClr val="bg1"/>
                </a:solidFill>
              </a:rPr>
              <a:t>Κωνσταντινούπολης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91140" name="Picture 4" descr="File:Navaisuleyman11.JPG"/>
          <p:cNvPicPr>
            <a:picLocks noChangeAspect="1" noChangeArrowheads="1"/>
          </p:cNvPicPr>
          <p:nvPr/>
        </p:nvPicPr>
        <p:blipFill>
          <a:blip r:embed="rId2"/>
          <a:srcRect l="6599" r="11953" b="5420"/>
          <a:stretch>
            <a:fillRect/>
          </a:stretch>
        </p:blipFill>
        <p:spPr bwMode="auto">
          <a:xfrm>
            <a:off x="428596" y="0"/>
            <a:ext cx="3643306" cy="5733443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28596" y="5839498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Οθωμανική μικρογραφία, 16</a:t>
            </a:r>
            <a:r>
              <a:rPr lang="el-GR" baseline="30000" dirty="0" smtClean="0">
                <a:solidFill>
                  <a:schemeClr val="bg1"/>
                </a:solidFill>
              </a:rPr>
              <a:t>ος</a:t>
            </a:r>
            <a:r>
              <a:rPr lang="el-GR" dirty="0" smtClean="0">
                <a:solidFill>
                  <a:schemeClr val="bg1"/>
                </a:solidFill>
              </a:rPr>
              <a:t> αι. βιβλιοθήκη του </a:t>
            </a:r>
            <a:r>
              <a:rPr lang="el-GR" dirty="0" err="1" smtClean="0">
                <a:solidFill>
                  <a:schemeClr val="bg1"/>
                </a:solidFill>
              </a:rPr>
              <a:t>Σουμεϊμάν</a:t>
            </a:r>
            <a:r>
              <a:rPr lang="el-GR" dirty="0" smtClean="0">
                <a:solidFill>
                  <a:schemeClr val="bg1"/>
                </a:solidFill>
              </a:rPr>
              <a:t> του Μεγαλοπρεπούς</a:t>
            </a:r>
            <a:r>
              <a:rPr lang="en-US" dirty="0" smtClean="0">
                <a:solidFill>
                  <a:schemeClr val="bg1"/>
                </a:solidFill>
              </a:rPr>
              <a:t>, </a:t>
            </a:r>
            <a:r>
              <a:rPr lang="el-GR" dirty="0" smtClean="0">
                <a:solidFill>
                  <a:schemeClr val="bg1"/>
                </a:solidFill>
              </a:rPr>
              <a:t>Κωνσταντινούπολη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92162" name="Picture 2" descr="https://upload.wikimedia.org/wikipedia/commons/7/70/Astronomes_-_miniature_ottomane_XVI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071545"/>
            <a:ext cx="2720853" cy="466189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upload.wikimedia.org/wikipedia/commons/6/62/Levni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806993"/>
            <a:ext cx="3143272" cy="503799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000760" y="214312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ΙΣΛΑΜΙΚΗ ΤΕΧΝΗ_______________</a:t>
            </a:r>
            <a:endParaRPr lang="el-GR" sz="2400" b="1" u="sng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5214910" y="5839498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 smtClean="0">
                <a:solidFill>
                  <a:schemeClr val="bg1"/>
                </a:solidFill>
              </a:rPr>
              <a:t>Νεαρή Τουρκάλα</a:t>
            </a:r>
            <a:r>
              <a:rPr lang="el-GR" dirty="0" smtClean="0">
                <a:solidFill>
                  <a:schemeClr val="bg1"/>
                </a:solidFill>
              </a:rPr>
              <a:t>, Οθωμανική μικρογραφία, αρχές 18</a:t>
            </a:r>
            <a:r>
              <a:rPr lang="el-GR" baseline="30000" dirty="0" smtClean="0">
                <a:solidFill>
                  <a:schemeClr val="bg1"/>
                </a:solidFill>
              </a:rPr>
              <a:t>ου</a:t>
            </a:r>
            <a:r>
              <a:rPr lang="el-GR" dirty="0" smtClean="0">
                <a:solidFill>
                  <a:schemeClr val="bg1"/>
                </a:solidFill>
              </a:rPr>
              <a:t> αι. </a:t>
            </a:r>
            <a:r>
              <a:rPr lang="en-US" dirty="0" err="1" smtClean="0">
                <a:solidFill>
                  <a:schemeClr val="bg1"/>
                </a:solidFill>
              </a:rPr>
              <a:t>Topkapı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Sarayı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Müzesi</a:t>
            </a:r>
            <a:r>
              <a:rPr lang="en-US" dirty="0" smtClean="0">
                <a:solidFill>
                  <a:schemeClr val="bg1"/>
                </a:solidFill>
              </a:rPr>
              <a:t>, </a:t>
            </a:r>
            <a:r>
              <a:rPr lang="el-GR" dirty="0" smtClean="0">
                <a:solidFill>
                  <a:schemeClr val="bg1"/>
                </a:solidFill>
              </a:rPr>
              <a:t>Κωνσταντινούπολη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85752" y="5844992"/>
            <a:ext cx="5000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Μουσικοί και χορευτές διασκεδάζουν τα πλήθη, μικρογραφία από το </a:t>
            </a:r>
            <a:r>
              <a:rPr lang="en-US" dirty="0" smtClean="0">
                <a:solidFill>
                  <a:schemeClr val="bg1"/>
                </a:solidFill>
              </a:rPr>
              <a:t>Surname-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Hümayun</a:t>
            </a:r>
            <a:r>
              <a:rPr lang="el-GR" dirty="0" smtClean="0">
                <a:solidFill>
                  <a:schemeClr val="bg1"/>
                </a:solidFill>
              </a:rPr>
              <a:t> (αυτοκρατορικό βιβλίο εορτών, 1720.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91142" name="Picture 6" descr="https://upload.wikimedia.org/wikipedia/commons/e/ee/Musicians_and_dancers_from_ottoman_emp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370" y="208818"/>
            <a:ext cx="3441754" cy="563068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92DD698-41EA-44B3-A338-53428D7D5050}"/>
              </a:ext>
            </a:extLst>
          </p:cNvPr>
          <p:cNvCxnSpPr>
            <a:stCxn id="20" idx="6"/>
            <a:endCxn id="29" idx="2"/>
          </p:cNvCxnSpPr>
          <p:nvPr/>
        </p:nvCxnSpPr>
        <p:spPr>
          <a:xfrm>
            <a:off x="4893197" y="3976203"/>
            <a:ext cx="2461335" cy="2230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41C71E-E08E-4C35-AF33-12A46FFB4E28}"/>
              </a:ext>
            </a:extLst>
          </p:cNvPr>
          <p:cNvCxnSpPr>
            <a:stCxn id="8" idx="6"/>
            <a:endCxn id="20" idx="2"/>
          </p:cNvCxnSpPr>
          <p:nvPr/>
        </p:nvCxnSpPr>
        <p:spPr>
          <a:xfrm flipV="1">
            <a:off x="1279072" y="3976203"/>
            <a:ext cx="3471251" cy="1911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AF54DAFC-72BF-4C18-B451-30110FC8EBCC}"/>
              </a:ext>
            </a:extLst>
          </p:cNvPr>
          <p:cNvSpPr/>
          <p:nvPr/>
        </p:nvSpPr>
        <p:spPr>
          <a:xfrm>
            <a:off x="862947" y="3535738"/>
            <a:ext cx="68937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1" y="3995319"/>
            <a:ext cx="11538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ADB8234-7655-4312-99D5-ACC91B4B894B}"/>
              </a:ext>
            </a:extLst>
          </p:cNvPr>
          <p:cNvSpPr/>
          <p:nvPr/>
        </p:nvSpPr>
        <p:spPr>
          <a:xfrm>
            <a:off x="1136197" y="3900069"/>
            <a:ext cx="142875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xmlns="" id="{868629C6-9D56-44C4-A90C-D16F2E7AA94B}"/>
              </a:ext>
            </a:extLst>
          </p:cNvPr>
          <p:cNvSpPr/>
          <p:nvPr/>
        </p:nvSpPr>
        <p:spPr>
          <a:xfrm>
            <a:off x="1046898" y="3781006"/>
            <a:ext cx="321470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xmlns="" id="{1E0E5245-3E9D-45CB-A2A2-78E37536928E}"/>
              </a:ext>
            </a:extLst>
          </p:cNvPr>
          <p:cNvSpPr/>
          <p:nvPr/>
        </p:nvSpPr>
        <p:spPr>
          <a:xfrm>
            <a:off x="947244" y="3648134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1207634" y="4342508"/>
            <a:ext cx="0" cy="1033387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6B49B4F-63E8-4430-9059-553CBCA3AB43}"/>
              </a:ext>
            </a:extLst>
          </p:cNvPr>
          <p:cNvSpPr/>
          <p:nvPr/>
        </p:nvSpPr>
        <p:spPr>
          <a:xfrm>
            <a:off x="1161043" y="5350759"/>
            <a:ext cx="9318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59B938-7387-4E6C-B81C-CA1B61488588}"/>
              </a:ext>
            </a:extLst>
          </p:cNvPr>
          <p:cNvSpPr txBox="1"/>
          <p:nvPr/>
        </p:nvSpPr>
        <p:spPr>
          <a:xfrm>
            <a:off x="639362" y="2961830"/>
            <a:ext cx="135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03A1A4"/>
                </a:solidFill>
                <a:latin typeface="Calibri Light" pitchFamily="34" charset="0"/>
                <a:cs typeface="Calibri Light" pitchFamily="34" charset="0"/>
              </a:rPr>
              <a:t>313-1453</a:t>
            </a:r>
            <a:endParaRPr lang="en-US" sz="2000" dirty="0">
              <a:solidFill>
                <a:srgbClr val="03A1A4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3F98E-5FFF-4701-A99F-87B202C66033}"/>
              </a:ext>
            </a:extLst>
          </p:cNvPr>
          <p:cNvSpPr txBox="1"/>
          <p:nvPr/>
        </p:nvSpPr>
        <p:spPr>
          <a:xfrm>
            <a:off x="410931" y="5756873"/>
            <a:ext cx="2400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Calibri Light" pitchFamily="34" charset="0"/>
                <a:cs typeface="Calibri Light" pitchFamily="34" charset="0"/>
              </a:rPr>
              <a:t>ΒΥΖΑΝΤΙΝΗ ΤΕΧΝΗ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B54B9C7B-4DA7-40E1-B723-68758EB971FE}"/>
              </a:ext>
            </a:extLst>
          </p:cNvPr>
          <p:cNvSpPr/>
          <p:nvPr/>
        </p:nvSpPr>
        <p:spPr>
          <a:xfrm rot="5400000">
            <a:off x="4362178" y="3631517"/>
            <a:ext cx="919162" cy="68937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7A3CB3-AA60-41C6-B92B-B84EC0A87E61}"/>
              </a:ext>
            </a:extLst>
          </p:cNvPr>
          <p:cNvSpPr/>
          <p:nvPr/>
        </p:nvSpPr>
        <p:spPr>
          <a:xfrm>
            <a:off x="4750322" y="3880953"/>
            <a:ext cx="142875" cy="19050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xmlns="" id="{5AB77009-91CD-4089-A339-205E1FD860BA}"/>
              </a:ext>
            </a:extLst>
          </p:cNvPr>
          <p:cNvSpPr/>
          <p:nvPr/>
        </p:nvSpPr>
        <p:spPr>
          <a:xfrm>
            <a:off x="4661025" y="3761890"/>
            <a:ext cx="321470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xmlns="" id="{EB4F978A-6973-4038-9D44-C992F6903D28}"/>
              </a:ext>
            </a:extLst>
          </p:cNvPr>
          <p:cNvSpPr/>
          <p:nvPr/>
        </p:nvSpPr>
        <p:spPr>
          <a:xfrm>
            <a:off x="4561371" y="3629018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4843532" y="2726262"/>
            <a:ext cx="0" cy="1033387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4796941" y="2679903"/>
            <a:ext cx="93180" cy="1242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297ECE7-7E0E-48D0-9C27-6FB0E3DB79DD}"/>
              </a:ext>
            </a:extLst>
          </p:cNvPr>
          <p:cNvSpPr txBox="1"/>
          <p:nvPr/>
        </p:nvSpPr>
        <p:spPr>
          <a:xfrm>
            <a:off x="4253490" y="4407038"/>
            <a:ext cx="13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EE9524"/>
                </a:solidFill>
                <a:latin typeface="Calibri Light" pitchFamily="34" charset="0"/>
                <a:cs typeface="Calibri Light" pitchFamily="34" charset="0"/>
              </a:rPr>
              <a:t>1453-1830</a:t>
            </a:r>
            <a:endParaRPr lang="en-US" sz="2000" dirty="0">
              <a:solidFill>
                <a:srgbClr val="EE9524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3413720" y="1814596"/>
            <a:ext cx="2775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Calibri Light" pitchFamily="34" charset="0"/>
                <a:cs typeface="Calibri Light" pitchFamily="34" charset="0"/>
              </a:rPr>
              <a:t>ΜΕΤΑΒΥΖΑΝΤΙΝΗ ΤΕΧΝΗ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A2636062-43D3-463C-B6BD-741D547DE965}"/>
              </a:ext>
            </a:extLst>
          </p:cNvPr>
          <p:cNvSpPr/>
          <p:nvPr/>
        </p:nvSpPr>
        <p:spPr>
          <a:xfrm>
            <a:off x="7081284" y="3538924"/>
            <a:ext cx="68937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DCB9A2B-6699-4804-99AE-7A924FDA4340}"/>
              </a:ext>
            </a:extLst>
          </p:cNvPr>
          <p:cNvSpPr/>
          <p:nvPr/>
        </p:nvSpPr>
        <p:spPr>
          <a:xfrm>
            <a:off x="7354532" y="3903255"/>
            <a:ext cx="142875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xmlns="" id="{3A6CDF07-EF0B-4379-8FBF-3718BD896047}"/>
              </a:ext>
            </a:extLst>
          </p:cNvPr>
          <p:cNvSpPr/>
          <p:nvPr/>
        </p:nvSpPr>
        <p:spPr>
          <a:xfrm>
            <a:off x="7265235" y="3784192"/>
            <a:ext cx="321470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xmlns="" id="{FB3E2DCF-4068-4715-BD27-13370B541EAC}"/>
              </a:ext>
            </a:extLst>
          </p:cNvPr>
          <p:cNvSpPr/>
          <p:nvPr/>
        </p:nvSpPr>
        <p:spPr>
          <a:xfrm>
            <a:off x="7165581" y="3651320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425970" y="4345694"/>
            <a:ext cx="0" cy="1033387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D4A8794-EADF-4527-95C6-C9D6781E9C8E}"/>
              </a:ext>
            </a:extLst>
          </p:cNvPr>
          <p:cNvSpPr/>
          <p:nvPr/>
        </p:nvSpPr>
        <p:spPr>
          <a:xfrm>
            <a:off x="7379379" y="5353945"/>
            <a:ext cx="9318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E7D141-E60D-4B00-AA4B-1F588212DCAD}"/>
              </a:ext>
            </a:extLst>
          </p:cNvPr>
          <p:cNvSpPr txBox="1"/>
          <p:nvPr/>
        </p:nvSpPr>
        <p:spPr>
          <a:xfrm>
            <a:off x="6857700" y="2965016"/>
            <a:ext cx="1387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rgbClr val="EF3078"/>
                </a:solidFill>
                <a:latin typeface="Calibri Light" pitchFamily="34" charset="0"/>
                <a:cs typeface="Calibri Light" pitchFamily="34" charset="0"/>
              </a:rPr>
              <a:t>1830-1900</a:t>
            </a:r>
            <a:endParaRPr lang="en-US" sz="2000" dirty="0">
              <a:solidFill>
                <a:srgbClr val="EF3078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6601704" y="5766890"/>
            <a:ext cx="2400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Calibri Light" pitchFamily="34" charset="0"/>
                <a:cs typeface="Calibri Light" pitchFamily="34" charset="0"/>
              </a:rPr>
              <a:t>ΝΕΟΕΛΛΗΝΙΚΗ ΤΕΧΝΗ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456087" y="6226891"/>
            <a:ext cx="1536649" cy="0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6704234" y="6226891"/>
            <a:ext cx="1536649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4063017" y="1701497"/>
            <a:ext cx="1536649" cy="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C17817C-AF36-4468-94FC-44DCFF825290}"/>
              </a:ext>
            </a:extLst>
          </p:cNvPr>
          <p:cNvSpPr txBox="1"/>
          <p:nvPr/>
        </p:nvSpPr>
        <p:spPr>
          <a:xfrm>
            <a:off x="947244" y="131813"/>
            <a:ext cx="776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chemeClr val="bg1">
                    <a:lumMod val="65000"/>
                  </a:schemeClr>
                </a:solidFill>
                <a:latin typeface="Calibri Light" pitchFamily="34" charset="0"/>
                <a:cs typeface="Calibri Light" pitchFamily="34" charset="0"/>
              </a:rPr>
              <a:t>Ενδεικτική </a:t>
            </a:r>
            <a:r>
              <a:rPr lang="el-GR" sz="2800" dirty="0" err="1" smtClean="0">
                <a:solidFill>
                  <a:schemeClr val="bg1">
                    <a:lumMod val="65000"/>
                  </a:schemeClr>
                </a:solidFill>
                <a:latin typeface="Calibri Light" pitchFamily="34" charset="0"/>
                <a:cs typeface="Calibri Light" pitchFamily="34" charset="0"/>
              </a:rPr>
              <a:t>Περιοδολόγηση</a:t>
            </a:r>
            <a:r>
              <a:rPr lang="el-GR" sz="2800" dirty="0" smtClean="0">
                <a:solidFill>
                  <a:schemeClr val="bg1">
                    <a:lumMod val="65000"/>
                  </a:schemeClr>
                </a:solidFill>
                <a:latin typeface="Calibri Light" pitchFamily="34" charset="0"/>
                <a:cs typeface="Calibri Light" pitchFamily="34" charset="0"/>
              </a:rPr>
              <a:t> (το κυρίαρχο σχήμα)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grpSp>
        <p:nvGrpSpPr>
          <p:cNvPr id="2" name="Group 78">
            <a:extLst>
              <a:ext uri="{FF2B5EF4-FFF2-40B4-BE49-F238E27FC236}">
                <a16:creationId xmlns:a16="http://schemas.microsoft.com/office/drawing/2014/main" xmlns="" id="{B347FCAE-CD51-47C1-A0E5-7FE287A79E42}"/>
              </a:ext>
            </a:extLst>
          </p:cNvPr>
          <p:cNvGrpSpPr/>
          <p:nvPr/>
        </p:nvGrpSpPr>
        <p:grpSpPr>
          <a:xfrm>
            <a:off x="4034068" y="878988"/>
            <a:ext cx="1075867" cy="190500"/>
            <a:chOff x="4679586" y="878988"/>
            <a:chExt cx="1434489" cy="1905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itchFamily="34" charset="0"/>
                <a:cs typeface="Calibri Light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itchFamily="34" charset="0"/>
                <a:cs typeface="Calibri Light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itchFamily="34" charset="0"/>
                <a:cs typeface="Calibri Light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itchFamily="34" charset="0"/>
                <a:cs typeface="Calibri Light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50AFA104-D1BD-427D-90C1-6CE47F2C7A56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itchFamily="34" charset="0"/>
                <a:cs typeface="Calibr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435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4" grpId="0" animBg="1"/>
      <p:bldP spid="16" grpId="0"/>
      <p:bldP spid="17" grpId="0"/>
      <p:bldP spid="18" grpId="0" animBg="1"/>
      <p:bldP spid="20" grpId="0" animBg="1"/>
      <p:bldP spid="21" grpId="0" animBg="1"/>
      <p:bldP spid="22" grpId="0" animBg="1"/>
      <p:bldP spid="24" grpId="0" animBg="1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3" grpId="0" animBg="1"/>
      <p:bldP spid="34" grpId="0"/>
      <p:bldP spid="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272CB9A-11DA-403F-8A2C-8ACABB9E55E3}"/>
              </a:ext>
            </a:extLst>
          </p:cNvPr>
          <p:cNvCxnSpPr/>
          <p:nvPr/>
        </p:nvCxnSpPr>
        <p:spPr>
          <a:xfrm>
            <a:off x="4631317" y="3995319"/>
            <a:ext cx="16896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67E87360-F24A-47BA-928F-2F0179FA8620}"/>
              </a:ext>
            </a:extLst>
          </p:cNvPr>
          <p:cNvCxnSpPr/>
          <p:nvPr/>
        </p:nvCxnSpPr>
        <p:spPr>
          <a:xfrm>
            <a:off x="6309762" y="3995319"/>
            <a:ext cx="16896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7999414" y="3995319"/>
            <a:ext cx="11538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92DD698-41EA-44B3-A338-53428D7D5050}"/>
              </a:ext>
            </a:extLst>
          </p:cNvPr>
          <p:cNvCxnSpPr/>
          <p:nvPr/>
        </p:nvCxnSpPr>
        <p:spPr>
          <a:xfrm>
            <a:off x="2933505" y="3995319"/>
            <a:ext cx="16896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41C71E-E08E-4C35-AF33-12A46FFB4E28}"/>
              </a:ext>
            </a:extLst>
          </p:cNvPr>
          <p:cNvCxnSpPr/>
          <p:nvPr/>
        </p:nvCxnSpPr>
        <p:spPr>
          <a:xfrm>
            <a:off x="1243430" y="3995319"/>
            <a:ext cx="16896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AF54DAFC-72BF-4C18-B451-30110FC8EBCC}"/>
              </a:ext>
            </a:extLst>
          </p:cNvPr>
          <p:cNvSpPr/>
          <p:nvPr/>
        </p:nvSpPr>
        <p:spPr>
          <a:xfrm>
            <a:off x="862947" y="3535738"/>
            <a:ext cx="68937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1" y="3995319"/>
            <a:ext cx="11538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ADB8234-7655-4312-99D5-ACC91B4B894B}"/>
              </a:ext>
            </a:extLst>
          </p:cNvPr>
          <p:cNvSpPr/>
          <p:nvPr/>
        </p:nvSpPr>
        <p:spPr>
          <a:xfrm>
            <a:off x="1136197" y="3900069"/>
            <a:ext cx="142875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xmlns="" id="{868629C6-9D56-44C4-A90C-D16F2E7AA94B}"/>
              </a:ext>
            </a:extLst>
          </p:cNvPr>
          <p:cNvSpPr/>
          <p:nvPr/>
        </p:nvSpPr>
        <p:spPr>
          <a:xfrm>
            <a:off x="1046898" y="3781006"/>
            <a:ext cx="321470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xmlns="" id="{1E0E5245-3E9D-45CB-A2A2-78E37536928E}"/>
              </a:ext>
            </a:extLst>
          </p:cNvPr>
          <p:cNvSpPr/>
          <p:nvPr/>
        </p:nvSpPr>
        <p:spPr>
          <a:xfrm>
            <a:off x="947244" y="3648134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1207634" y="4342508"/>
            <a:ext cx="0" cy="1033387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6B49B4F-63E8-4430-9059-553CBCA3AB43}"/>
              </a:ext>
            </a:extLst>
          </p:cNvPr>
          <p:cNvSpPr/>
          <p:nvPr/>
        </p:nvSpPr>
        <p:spPr>
          <a:xfrm>
            <a:off x="1161043" y="5350759"/>
            <a:ext cx="9318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59B938-7387-4E6C-B81C-CA1B61488588}"/>
              </a:ext>
            </a:extLst>
          </p:cNvPr>
          <p:cNvSpPr txBox="1"/>
          <p:nvPr/>
        </p:nvSpPr>
        <p:spPr>
          <a:xfrm>
            <a:off x="639363" y="2961833"/>
            <a:ext cx="13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03A1A4"/>
                </a:solidFill>
                <a:latin typeface="+mj-lt"/>
              </a:rPr>
              <a:t>313-1453</a:t>
            </a:r>
            <a:endParaRPr lang="en-US" sz="2400" dirty="0">
              <a:solidFill>
                <a:srgbClr val="03A1A4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3F98E-5FFF-4701-A99F-87B202C66033}"/>
              </a:ext>
            </a:extLst>
          </p:cNvPr>
          <p:cNvSpPr txBox="1"/>
          <p:nvPr/>
        </p:nvSpPr>
        <p:spPr>
          <a:xfrm>
            <a:off x="421817" y="5733615"/>
            <a:ext cx="161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ΒΥΖΑΝΤΙΝΗ ΤΕΧΝΗ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B54B9C7B-4DA7-40E1-B723-68758EB971FE}"/>
              </a:ext>
            </a:extLst>
          </p:cNvPr>
          <p:cNvSpPr/>
          <p:nvPr/>
        </p:nvSpPr>
        <p:spPr>
          <a:xfrm rot="5400000">
            <a:off x="2426911" y="3650634"/>
            <a:ext cx="919162" cy="68937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7A3CB3-AA60-41C6-B92B-B84EC0A87E61}"/>
              </a:ext>
            </a:extLst>
          </p:cNvPr>
          <p:cNvSpPr/>
          <p:nvPr/>
        </p:nvSpPr>
        <p:spPr>
          <a:xfrm>
            <a:off x="2815055" y="3900069"/>
            <a:ext cx="142875" cy="19050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xmlns="" id="{5AB77009-91CD-4089-A339-205E1FD860BA}"/>
              </a:ext>
            </a:extLst>
          </p:cNvPr>
          <p:cNvSpPr/>
          <p:nvPr/>
        </p:nvSpPr>
        <p:spPr>
          <a:xfrm>
            <a:off x="2725758" y="3781006"/>
            <a:ext cx="321470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xmlns="" id="{EB4F978A-6973-4038-9D44-C992F6903D28}"/>
              </a:ext>
            </a:extLst>
          </p:cNvPr>
          <p:cNvSpPr/>
          <p:nvPr/>
        </p:nvSpPr>
        <p:spPr>
          <a:xfrm>
            <a:off x="2626104" y="3648134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2886493" y="2614750"/>
            <a:ext cx="0" cy="1033387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2839902" y="2568391"/>
            <a:ext cx="93180" cy="1242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297ECE7-7E0E-48D0-9C27-6FB0E3DB79DD}"/>
              </a:ext>
            </a:extLst>
          </p:cNvPr>
          <p:cNvSpPr txBox="1"/>
          <p:nvPr/>
        </p:nvSpPr>
        <p:spPr>
          <a:xfrm>
            <a:off x="2144487" y="4382614"/>
            <a:ext cx="161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EE9524"/>
                </a:solidFill>
                <a:latin typeface="+mj-lt"/>
              </a:rPr>
              <a:t>1453-1900</a:t>
            </a:r>
            <a:endParaRPr lang="en-US" sz="2400" dirty="0">
              <a:solidFill>
                <a:srgbClr val="EE9524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1866649" y="1926108"/>
            <a:ext cx="2400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ΜΕΤΑΒΥΖΑΝΤΙΝΗ ΤΕΧΝΗ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A2636062-43D3-463C-B6BD-741D547DE965}"/>
              </a:ext>
            </a:extLst>
          </p:cNvPr>
          <p:cNvSpPr/>
          <p:nvPr/>
        </p:nvSpPr>
        <p:spPr>
          <a:xfrm>
            <a:off x="4231882" y="3535738"/>
            <a:ext cx="68937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DCB9A2B-6699-4804-99AE-7A924FDA4340}"/>
              </a:ext>
            </a:extLst>
          </p:cNvPr>
          <p:cNvSpPr/>
          <p:nvPr/>
        </p:nvSpPr>
        <p:spPr>
          <a:xfrm>
            <a:off x="4505129" y="3900069"/>
            <a:ext cx="142875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xmlns="" id="{3A6CDF07-EF0B-4379-8FBF-3718BD896047}"/>
              </a:ext>
            </a:extLst>
          </p:cNvPr>
          <p:cNvSpPr/>
          <p:nvPr/>
        </p:nvSpPr>
        <p:spPr>
          <a:xfrm>
            <a:off x="4415833" y="3781006"/>
            <a:ext cx="321470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xmlns="" id="{FB3E2DCF-4068-4715-BD27-13370B541EAC}"/>
              </a:ext>
            </a:extLst>
          </p:cNvPr>
          <p:cNvSpPr/>
          <p:nvPr/>
        </p:nvSpPr>
        <p:spPr>
          <a:xfrm>
            <a:off x="4316179" y="3648134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4576568" y="4342508"/>
            <a:ext cx="0" cy="1033387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D4A8794-EADF-4527-95C6-C9D6781E9C8E}"/>
              </a:ext>
            </a:extLst>
          </p:cNvPr>
          <p:cNvSpPr/>
          <p:nvPr/>
        </p:nvSpPr>
        <p:spPr>
          <a:xfrm>
            <a:off x="4529977" y="5350759"/>
            <a:ext cx="9318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E7D141-E60D-4B00-AA4B-1F588212DCAD}"/>
              </a:ext>
            </a:extLst>
          </p:cNvPr>
          <p:cNvSpPr txBox="1"/>
          <p:nvPr/>
        </p:nvSpPr>
        <p:spPr>
          <a:xfrm>
            <a:off x="4008298" y="2961833"/>
            <a:ext cx="170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EF3078"/>
                </a:solidFill>
                <a:latin typeface="+mj-lt"/>
              </a:rPr>
              <a:t>1669-1862</a:t>
            </a:r>
            <a:endParaRPr lang="en-US" sz="2400" dirty="0">
              <a:solidFill>
                <a:srgbClr val="EF3078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3758221" y="5704588"/>
            <a:ext cx="195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ΕΠΤΑΝΗΣΙΑΚΗ ΣΧΟΛΗ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xmlns="" id="{E3730103-7F8D-4792-83EE-5FFC4A5D2274}"/>
              </a:ext>
            </a:extLst>
          </p:cNvPr>
          <p:cNvSpPr/>
          <p:nvPr/>
        </p:nvSpPr>
        <p:spPr>
          <a:xfrm rot="5400000">
            <a:off x="5814798" y="3650634"/>
            <a:ext cx="919162" cy="68937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86694F26-80D5-467D-94C4-C9C860517F5F}"/>
              </a:ext>
            </a:extLst>
          </p:cNvPr>
          <p:cNvSpPr/>
          <p:nvPr/>
        </p:nvSpPr>
        <p:spPr>
          <a:xfrm>
            <a:off x="6202942" y="3900069"/>
            <a:ext cx="142875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xmlns="" id="{B0789B4A-0620-4211-9109-6DBE9A07FE51}"/>
              </a:ext>
            </a:extLst>
          </p:cNvPr>
          <p:cNvSpPr/>
          <p:nvPr/>
        </p:nvSpPr>
        <p:spPr>
          <a:xfrm>
            <a:off x="6113644" y="3781006"/>
            <a:ext cx="321470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xmlns="" id="{9C63B36C-028C-4461-9179-02E81EA9B830}"/>
              </a:ext>
            </a:extLst>
          </p:cNvPr>
          <p:cNvSpPr/>
          <p:nvPr/>
        </p:nvSpPr>
        <p:spPr>
          <a:xfrm>
            <a:off x="6013990" y="3648134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6274379" y="2614750"/>
            <a:ext cx="0" cy="1033387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CFE38F3-7830-46D8-95EE-69DB62ED465D}"/>
              </a:ext>
            </a:extLst>
          </p:cNvPr>
          <p:cNvSpPr/>
          <p:nvPr/>
        </p:nvSpPr>
        <p:spPr>
          <a:xfrm>
            <a:off x="6227789" y="2568391"/>
            <a:ext cx="9318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5F62DC2-C651-4B22-B4CB-1846861868F6}"/>
              </a:ext>
            </a:extLst>
          </p:cNvPr>
          <p:cNvSpPr txBox="1"/>
          <p:nvPr/>
        </p:nvSpPr>
        <p:spPr>
          <a:xfrm>
            <a:off x="5109936" y="4382614"/>
            <a:ext cx="239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ΠΕΡ. 1700-1900</a:t>
            </a:r>
            <a:endParaRPr lang="en-US" sz="2400" dirty="0">
              <a:solidFill>
                <a:srgbClr val="1C7CBB"/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4337E62-7F21-4CD3-9B0D-507A64DF7728}"/>
              </a:ext>
            </a:extLst>
          </p:cNvPr>
          <p:cNvSpPr txBox="1"/>
          <p:nvPr/>
        </p:nvSpPr>
        <p:spPr>
          <a:xfrm>
            <a:off x="5413279" y="1926108"/>
            <a:ext cx="160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ΛΑΪΚΗ ΤΕΧΝΗ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xmlns="" id="{FC85B459-7BA2-4C61-9178-E1CE5EFAEC56}"/>
              </a:ext>
            </a:extLst>
          </p:cNvPr>
          <p:cNvSpPr/>
          <p:nvPr/>
        </p:nvSpPr>
        <p:spPr>
          <a:xfrm>
            <a:off x="7608139" y="3535738"/>
            <a:ext cx="68937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A6EEA54-5314-432F-B5DF-B223248AB8AA}"/>
              </a:ext>
            </a:extLst>
          </p:cNvPr>
          <p:cNvSpPr/>
          <p:nvPr/>
        </p:nvSpPr>
        <p:spPr>
          <a:xfrm>
            <a:off x="7881386" y="3900069"/>
            <a:ext cx="142875" cy="1905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Circle: Hollow 55">
            <a:extLst>
              <a:ext uri="{FF2B5EF4-FFF2-40B4-BE49-F238E27FC236}">
                <a16:creationId xmlns:a16="http://schemas.microsoft.com/office/drawing/2014/main" xmlns="" id="{0C983C23-7914-456E-AA37-90FEEBD851C0}"/>
              </a:ext>
            </a:extLst>
          </p:cNvPr>
          <p:cNvSpPr/>
          <p:nvPr/>
        </p:nvSpPr>
        <p:spPr>
          <a:xfrm>
            <a:off x="7792090" y="3781006"/>
            <a:ext cx="321470" cy="428626"/>
          </a:xfrm>
          <a:prstGeom prst="donut">
            <a:avLst>
              <a:gd name="adj" fmla="val 528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Circle: Hollow 56">
            <a:extLst>
              <a:ext uri="{FF2B5EF4-FFF2-40B4-BE49-F238E27FC236}">
                <a16:creationId xmlns:a16="http://schemas.microsoft.com/office/drawing/2014/main" xmlns="" id="{CD810234-B3DF-4AE8-B7F5-9B91C3FEE8A3}"/>
              </a:ext>
            </a:extLst>
          </p:cNvPr>
          <p:cNvSpPr/>
          <p:nvPr/>
        </p:nvSpPr>
        <p:spPr>
          <a:xfrm>
            <a:off x="7692436" y="3648134"/>
            <a:ext cx="520778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7952825" y="4342508"/>
            <a:ext cx="0" cy="103338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1D217BA-6735-41FC-ADDE-ADA84BF5E891}"/>
              </a:ext>
            </a:extLst>
          </p:cNvPr>
          <p:cNvSpPr/>
          <p:nvPr/>
        </p:nvSpPr>
        <p:spPr>
          <a:xfrm>
            <a:off x="7906234" y="5350759"/>
            <a:ext cx="9318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93BBA26-6FB6-4EDA-AE7C-332D388F6619}"/>
              </a:ext>
            </a:extLst>
          </p:cNvPr>
          <p:cNvSpPr txBox="1"/>
          <p:nvPr/>
        </p:nvSpPr>
        <p:spPr>
          <a:xfrm>
            <a:off x="7162801" y="2961833"/>
            <a:ext cx="183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1830-1900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710CEB2-4E11-44C6-A201-5DCB3EA9A265}"/>
              </a:ext>
            </a:extLst>
          </p:cNvPr>
          <p:cNvSpPr txBox="1"/>
          <p:nvPr/>
        </p:nvSpPr>
        <p:spPr>
          <a:xfrm>
            <a:off x="7113061" y="5704588"/>
            <a:ext cx="24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ΝΕΟΕΛΛΗΝΙΚΗ ΤΕΧΝΗ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488744" y="6212376"/>
            <a:ext cx="1536649" cy="0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3848705" y="6212376"/>
            <a:ext cx="1536649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7113061" y="6150952"/>
            <a:ext cx="1536649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2105978" y="1835312"/>
            <a:ext cx="1536649" cy="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5496022" y="1835312"/>
            <a:ext cx="1536649" cy="0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C17817C-AF36-4468-94FC-44DCFF825290}"/>
              </a:ext>
            </a:extLst>
          </p:cNvPr>
          <p:cNvSpPr txBox="1"/>
          <p:nvPr/>
        </p:nvSpPr>
        <p:spPr>
          <a:xfrm>
            <a:off x="1240973" y="131813"/>
            <a:ext cx="696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Πληρέστερη Πρόταση </a:t>
            </a:r>
            <a:r>
              <a:rPr lang="el-GR" sz="28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Περιοδολόγησης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2" name="Group 78">
            <a:extLst>
              <a:ext uri="{FF2B5EF4-FFF2-40B4-BE49-F238E27FC236}">
                <a16:creationId xmlns:a16="http://schemas.microsoft.com/office/drawing/2014/main" xmlns="" id="{B347FCAE-CD51-47C1-A0E5-7FE287A79E42}"/>
              </a:ext>
            </a:extLst>
          </p:cNvPr>
          <p:cNvGrpSpPr/>
          <p:nvPr/>
        </p:nvGrpSpPr>
        <p:grpSpPr>
          <a:xfrm>
            <a:off x="4034068" y="878988"/>
            <a:ext cx="1075867" cy="190500"/>
            <a:chOff x="4679586" y="878988"/>
            <a:chExt cx="1434489" cy="1905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50AFA104-D1BD-427D-90C1-6CE47F2C7A56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4975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500"/>
                            </p:stCondLst>
                            <p:childTnLst>
                              <p:par>
                                <p:cTn id="1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000"/>
                            </p:stCondLst>
                            <p:childTnLst>
                              <p:par>
                                <p:cTn id="2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00"/>
                            </p:stCondLst>
                            <p:childTnLst>
                              <p:par>
                                <p:cTn id="2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4" grpId="0" animBg="1"/>
      <p:bldP spid="16" grpId="0"/>
      <p:bldP spid="17" grpId="0"/>
      <p:bldP spid="18" grpId="0" animBg="1"/>
      <p:bldP spid="20" grpId="0" animBg="1"/>
      <p:bldP spid="21" grpId="0" animBg="1"/>
      <p:bldP spid="22" grpId="0" animBg="1"/>
      <p:bldP spid="24" grpId="0" animBg="1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3" grpId="0" animBg="1"/>
      <p:bldP spid="34" grpId="0"/>
      <p:bldP spid="35" grpId="0"/>
      <p:bldP spid="45" grpId="0" animBg="1"/>
      <p:bldP spid="46" grpId="0" animBg="1"/>
      <p:bldP spid="47" grpId="0" animBg="1"/>
      <p:bldP spid="48" grpId="0" animBg="1"/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9" grpId="0" animBg="1"/>
      <p:bldP spid="60" grpId="0"/>
      <p:bldP spid="6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Î§ÏÏÎ¹Î¬ÏÎ¹Îºo ÏÏÎ¯ÏÎ¹ ÏÏÎ± ÎÎ¼ÏÎµÎ»Î¬ÎºÎ¹Î± Î£Î±Î»Î±Î¼Î¯Î½Î±Ï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50" y="-677632"/>
            <a:ext cx="9358870" cy="7707032"/>
          </a:xfrm>
          <a:prstGeom prst="rect">
            <a:avLst/>
          </a:prstGeom>
          <a:noFill/>
        </p:spPr>
      </p:pic>
      <p:sp>
        <p:nvSpPr>
          <p:cNvPr id="2" name="1 - Ορθογώνιο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noFill/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3143240" y="1637686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l-GR" sz="2800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32" name="Picture 8" descr="Image result for MAIL SYMBOL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3982" y="5392836"/>
            <a:ext cx="357190" cy="35719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3481172" y="539283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ttsampouras@uowm.gr</a:t>
            </a:r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034" name="Picture 10" descr="Image result for facebook SYMBOL 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557" y="5846100"/>
            <a:ext cx="470419" cy="470419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142976" y="5877585"/>
            <a:ext cx="400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/>
              <a:t>Θ.028 ΕΛΛΗΝΙΚΗ ΤΕΧΝΗ 18ου-19ου αιώνα</a:t>
            </a:r>
            <a:endParaRPr lang="el-GR" sz="1600" dirty="0"/>
          </a:p>
        </p:txBody>
      </p:sp>
      <p:pic>
        <p:nvPicPr>
          <p:cNvPr id="1036" name="Picture 12" descr="Image result for tumblr SYMBOL TRANSPAR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3579" y="5846100"/>
            <a:ext cx="357227" cy="374345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5861890" y="5846100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https://uowm028.tumblr.com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14" name="6 - Ορθογώνιο"/>
          <p:cNvSpPr/>
          <p:nvPr/>
        </p:nvSpPr>
        <p:spPr>
          <a:xfrm>
            <a:off x="3686505" y="1668508"/>
            <a:ext cx="208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latin typeface="Calibri Light" pitchFamily="34" charset="0"/>
                <a:cs typeface="Calibri Light" pitchFamily="34" charset="0"/>
              </a:rPr>
              <a:t>ΜΑΘΗΜΑ 1</a:t>
            </a:r>
            <a:r>
              <a:rPr lang="el-GR" sz="2800" b="1" baseline="30000" dirty="0" smtClean="0">
                <a:latin typeface="Calibri Light" pitchFamily="34" charset="0"/>
                <a:cs typeface="Calibri Light" pitchFamily="34" charset="0"/>
              </a:rPr>
              <a:t>ο</a:t>
            </a:r>
            <a:r>
              <a:rPr lang="el-GR" sz="2800" b="1" dirty="0" smtClean="0">
                <a:latin typeface="Calibri Light" pitchFamily="34" charset="0"/>
                <a:cs typeface="Calibri Light" pitchFamily="34" charset="0"/>
              </a:rPr>
              <a:t> </a:t>
            </a:r>
            <a:endParaRPr lang="el-GR" sz="28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2162083"/>
            <a:ext cx="5819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ΠΡΟΣΑΝΑΤΟΛΙΣΜΟΙ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567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thumb/d/d3/Ottoman_empire_1481-1683.jpg/1024px-Ottoman_empire_1481-16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429652" cy="680793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en/thumb/9/9d/OttomanEmpire1739.png/1024px-OttomanEmpire17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6943" cy="6500834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85720" y="37861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dirty="0" smtClean="0"/>
              <a:t>Απεικόνιση των συνόρων της Οθωμανικής Αυτοκρατορίας και των εξαρτημένων από αυτή εδαφών περί το 1739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APPDATA\LOCAL\TEMP\wz9aac\Empire Ottoman.5904630266760833175\094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88" y="0"/>
            <a:ext cx="8927024" cy="6858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928662" y="6211669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Empire </a:t>
            </a:r>
            <a:r>
              <a:rPr lang="fr-FR" b="1" dirty="0" smtClean="0"/>
              <a:t>Ottoman Et </a:t>
            </a:r>
            <a:r>
              <a:rPr lang="fr-FR" b="1" dirty="0" err="1" smtClean="0"/>
              <a:t>Grece</a:t>
            </a:r>
            <a:r>
              <a:rPr lang="fr-FR" dirty="0"/>
              <a:t>. Atlas </a:t>
            </a:r>
            <a:r>
              <a:rPr lang="fr-FR" dirty="0" err="1"/>
              <a:t>Elementaire</a:t>
            </a:r>
            <a:r>
              <a:rPr lang="fr-FR" dirty="0"/>
              <a:t> Simplifie. Publie par J. </a:t>
            </a:r>
            <a:r>
              <a:rPr lang="fr-FR" dirty="0" err="1"/>
              <a:t>Andriveau</a:t>
            </a:r>
            <a:r>
              <a:rPr lang="fr-FR" dirty="0"/>
              <a:t>-Goujon. A </a:t>
            </a:r>
            <a:r>
              <a:rPr lang="fr-FR" dirty="0" smtClean="0"/>
              <a:t>Paris, 1838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APPDATA\LOCAL\TEMP\wz67cc\Greece.4896500150184031626\00064229.jpg"/>
          <p:cNvPicPr>
            <a:picLocks noChangeAspect="1" noChangeArrowheads="1"/>
          </p:cNvPicPr>
          <p:nvPr/>
        </p:nvPicPr>
        <p:blipFill>
          <a:blip r:embed="rId2"/>
          <a:srcRect l="4009" t="10416" r="4009" b="12500"/>
          <a:stretch>
            <a:fillRect/>
          </a:stretch>
        </p:blipFill>
        <p:spPr bwMode="auto">
          <a:xfrm>
            <a:off x="500034" y="0"/>
            <a:ext cx="8396816" cy="6340453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428728" y="6340452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</a:t>
            </a:r>
            <a:r>
              <a:rPr lang="en-US" i="1" dirty="0" smtClean="0">
                <a:solidFill>
                  <a:schemeClr val="bg1"/>
                </a:solidFill>
              </a:rPr>
              <a:t>reece</a:t>
            </a:r>
            <a:r>
              <a:rPr lang="en-US" i="1" dirty="0">
                <a:solidFill>
                  <a:schemeClr val="bg1"/>
                </a:solidFill>
              </a:rPr>
              <a:t>. (with) </a:t>
            </a:r>
            <a:r>
              <a:rPr lang="en-US" i="1" dirty="0" smtClean="0">
                <a:solidFill>
                  <a:schemeClr val="bg1"/>
                </a:solidFill>
              </a:rPr>
              <a:t>Candia,</a:t>
            </a:r>
            <a:r>
              <a:rPr lang="en-US" dirty="0" smtClean="0">
                <a:solidFill>
                  <a:schemeClr val="bg1"/>
                </a:solidFill>
              </a:rPr>
              <a:t> by </a:t>
            </a:r>
            <a:r>
              <a:rPr lang="en-US" b="1" dirty="0" smtClean="0">
                <a:solidFill>
                  <a:schemeClr val="bg1"/>
                </a:solidFill>
              </a:rPr>
              <a:t>H.S. Tanner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ngraved </a:t>
            </a:r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b="1" dirty="0">
                <a:solidFill>
                  <a:schemeClr val="bg1"/>
                </a:solidFill>
              </a:rPr>
              <a:t>J. </a:t>
            </a:r>
            <a:r>
              <a:rPr lang="en-US" b="1" dirty="0" smtClean="0">
                <a:solidFill>
                  <a:schemeClr val="bg1"/>
                </a:solidFill>
              </a:rPr>
              <a:t>Knight</a:t>
            </a:r>
            <a:r>
              <a:rPr lang="en-US" dirty="0" smtClean="0">
                <a:solidFill>
                  <a:schemeClr val="bg1"/>
                </a:solidFill>
              </a:rPr>
              <a:t>, 1834</a:t>
            </a:r>
            <a:r>
              <a:rPr lang="en-US" dirty="0">
                <a:solidFill>
                  <a:schemeClr val="bg1"/>
                </a:solidFill>
              </a:rPr>
              <a:t>,  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85000"/>
              <a:alpha val="2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1747</Words>
  <Application>Microsoft Macintosh PowerPoint</Application>
  <PresentationFormat>On-screen Show (4:3)</PresentationFormat>
  <Paragraphs>342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Θέμα του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Naouma Grava</dc:creator>
  <cp:lastModifiedBy>Theocharis Tsampouras</cp:lastModifiedBy>
  <cp:revision>219</cp:revision>
  <dcterms:created xsi:type="dcterms:W3CDTF">2018-09-29T09:39:41Z</dcterms:created>
  <dcterms:modified xsi:type="dcterms:W3CDTF">2018-10-10T20:50:17Z</dcterms:modified>
</cp:coreProperties>
</file>