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7" r:id="rId2"/>
    <p:sldId id="527" r:id="rId3"/>
    <p:sldId id="539" r:id="rId4"/>
    <p:sldId id="540" r:id="rId5"/>
    <p:sldId id="628" r:id="rId6"/>
    <p:sldId id="629" r:id="rId7"/>
    <p:sldId id="630" r:id="rId8"/>
    <p:sldId id="651" r:id="rId9"/>
    <p:sldId id="652" r:id="rId10"/>
    <p:sldId id="653" r:id="rId11"/>
    <p:sldId id="654" r:id="rId12"/>
    <p:sldId id="481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7E16"/>
    <a:srgbClr val="E4B22D"/>
    <a:srgbClr val="AD3054"/>
    <a:srgbClr val="D3D4D6"/>
    <a:srgbClr val="44CB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Φωτεινό στυλ 3 - Έμφαση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0"/>
    <p:restoredTop sz="94509"/>
  </p:normalViewPr>
  <p:slideViewPr>
    <p:cSldViewPr snapToGrid="0" snapToObjects="1">
      <p:cViewPr varScale="1">
        <p:scale>
          <a:sx n="83" d="100"/>
          <a:sy n="83" d="100"/>
        </p:scale>
        <p:origin x="9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E629948-714A-B74E-9D3B-18E56EC1E8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EB907B1-E436-CC42-83AF-4F3A94EA2E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0458C39-83D4-6949-9B4D-4416036FE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5/12/23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B0D3B85-E4A4-2A42-B4B9-094929FE2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658A4B0-6D23-C545-8C12-984B064DE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1400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257F0F5-6494-6F4F-B620-E456FCD59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BDBC017-5D2C-7B4C-8E54-B1290FB89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FB6ADCC-8167-A549-93F8-E80CAF6E0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5/12/23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548506D-7116-CF42-9535-8B4F6B04D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ABBFD64-F107-754B-915A-CFA6BC8B8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7594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4EAF6CDF-E2BB-EC45-8A9C-5C66C0735C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04138670-A410-2342-B6B1-47B742ABD3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FFBA9A9-DB72-CE45-AC43-30C759173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5/12/23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6BB4519-A31E-8D4F-A150-FE56CE27E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C12A589-4B05-8E49-9058-31B1E119A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4168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B3D10B1-EA69-E245-85D2-8F44CAC88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DAEB11F-351D-5545-8923-E7AAF2CBB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8AB796F-D360-FB47-9267-78A902722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5/12/23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7D15BD6-6169-5744-9DEA-EFF81B9E9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9693B1A-66BF-7440-B540-C73E7FBBE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97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91200E-BD6A-8B4E-ADCB-99E05A7B4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CD26551-16D0-7548-A607-D5ADEEC8D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079CE42-2AC1-9D45-9EAA-F5292DB74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5/12/23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30C1471-BE4D-A247-9E5D-6BE8CCFED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4C14D2B-85D8-E74A-8211-5B4D9A479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4051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6ABB172-40D0-E544-B207-9E93DE5B2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D5EE0AC-522E-434F-AD3A-D19DEF5744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44D7B9E5-84CA-564E-A8B8-61E5C86F32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2129775-F62D-0340-A0F5-E0D745C0C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5/12/23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9E80517-A241-6D42-BA85-C06CA4930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C89B22A-E11B-6A46-B87D-4B7F4E952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4033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980E3E-4A1F-B445-8692-A1B164E5A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037F46C-88DF-F14E-A10C-19BA3FE44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B0194A4-0CF2-E643-8E9F-FA78B6890F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3EC2ADC4-77DD-C143-9CAE-00EE923DAC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6E9F2C9D-D50A-DD48-9347-DEEF63A9A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DDDF5E92-CF37-AA4B-AABB-7A063D0C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5/12/23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4945FA26-3FBD-944F-970F-724971177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0049A1B9-E5BA-2342-B7C4-9681B0FC1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6681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8DD55EC-BBCC-DA47-BF95-360BF8315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377883AC-F2D1-C744-A4C9-6BF92C39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5/12/23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3689DC81-87AA-F549-91E8-153D5EC46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32194641-62AA-304C-8EEE-C97DC3743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0113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37745D3D-ACEB-C74B-BF21-E9C8B34A4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5/12/23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6B0D7E72-00DB-C343-BD2B-4E8D85A5F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2C54AED-C89D-9746-A242-149254BB7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697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482C537-05EF-5140-A442-3715609B1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108CC50-1B9D-4240-BEC2-8D333E9A8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8F9B970-FD2A-6446-BD17-0AD096EC18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4E98A16-673A-2349-B2B9-55DF1ECE0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5/12/23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A6D46B5-9963-9840-AA40-5DF3D6BC1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7893761-A673-4142-AE39-27175F97A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6580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FC9742E-00ED-E845-A9AD-7BFAEA6CF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462A71FB-913D-5246-AA75-16F901BB38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C5483AD-B213-F747-BD3C-323478FFFE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40C10FD-4B0C-6249-B435-B75E47D47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C3D7D-4998-394F-9A28-3741526A3E02}" type="datetimeFigureOut">
              <a:rPr lang="el-GR" smtClean="0"/>
              <a:t>5/12/23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017BD79-5502-BF4B-AABF-4557103E9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A675495-F142-D844-8651-F146CBE1D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55034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AAF13F9E-B352-3F4C-8E9C-B6C2FD72B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88E46FF-7910-364A-8075-809DE8D662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l-GR"/>
              <a:t>Επεξεργασία στυλ υποδείγματος κειμένου
Δεύτερου επιπέδου
Τρίτου επιπέδου
Τέταρτου επιπέδου
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68544E9-30D6-DF45-92CE-4BA7FDBF66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C3D7D-4998-394F-9A28-3741526A3E02}" type="datetimeFigureOut">
              <a:rPr lang="el-GR" smtClean="0"/>
              <a:t>5/12/23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7BC4F10-8305-3D48-B25D-1F7F37F5F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9BB7788-F022-944C-8A87-1B615170A8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C9590-3847-F747-9741-BA293A4F151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2647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778710"/>
            <a:ext cx="11443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ΕΙΣΑΓΩΓΗ ΣΤΗΝ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ΨΥΧΟΛΟΓΙΑ ΤΗΣ ΕΠΙΚΟΙΝΩΝΙΑΣ</a:t>
            </a: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3F1BFCCE-3817-CA48-B285-E1ECDB3E01BD}"/>
              </a:ext>
            </a:extLst>
          </p:cNvPr>
          <p:cNvSpPr/>
          <p:nvPr/>
        </p:nvSpPr>
        <p:spPr>
          <a:xfrm>
            <a:off x="4408943" y="2533036"/>
            <a:ext cx="3203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1ο ΕΞΑΜΗΝΟ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4498F46F-1378-0D45-BDB3-517B6A2937E7}"/>
              </a:ext>
            </a:extLst>
          </p:cNvPr>
          <p:cNvSpPr/>
          <p:nvPr/>
        </p:nvSpPr>
        <p:spPr>
          <a:xfrm>
            <a:off x="430612" y="6334780"/>
            <a:ext cx="59704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ΔΙΔΑΣΚΩΝ: Δρ. Αγγέλου Γιάννης</a:t>
            </a:r>
          </a:p>
        </p:txBody>
      </p:sp>
    </p:spTree>
    <p:extLst>
      <p:ext uri="{BB962C8B-B14F-4D97-AF65-F5344CB8AC3E}">
        <p14:creationId xmlns:p14="http://schemas.microsoft.com/office/powerpoint/2010/main" val="4136799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992373" y="0"/>
            <a:ext cx="8080751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Εάν έχουμε λεπτομερή γνώση των συνθηκών μίας συγκρουσιακής ή ανταγωνιστικής κατάστασης, μπορούμε να κάνουμε επακριβείς προβλέψεις για τις αποφάσεις που θα πάρουν οι μετέχοντες</a:t>
            </a:r>
          </a:p>
          <a:p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l-GR" sz="3200" b="1" u="sng" dirty="0">
                <a:solidFill>
                  <a:schemeClr val="accent6">
                    <a:lumMod val="50000"/>
                  </a:schemeClr>
                </a:solidFill>
              </a:rPr>
              <a:t>Παίγνιο</a:t>
            </a:r>
          </a:p>
          <a:p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Η κατάσταση όπου δύο παίκτες: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γνωρίζουν ότι </a:t>
            </a:r>
            <a:r>
              <a:rPr lang="el-GR" sz="3200" b="1" dirty="0" err="1">
                <a:solidFill>
                  <a:schemeClr val="accent6">
                    <a:lumMod val="50000"/>
                  </a:schemeClr>
                </a:solidFill>
              </a:rPr>
              <a:t>αλληλοεξαρτώνται</a:t>
            </a: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έχουν μία γκάμα επιλογών δράσης (στρατηγική)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έχουν ο καθένας γνώση της ενδεχόμενης δράσης του άλλου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και είναι ορθολογικοί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4" y="0"/>
            <a:ext cx="3434317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ΘΕΩΡΙΑ </a:t>
            </a:r>
          </a:p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ΤΩΝ ΠΑΙΓΝΙΩΝ</a:t>
            </a:r>
          </a:p>
        </p:txBody>
      </p:sp>
    </p:spTree>
    <p:extLst>
      <p:ext uri="{BB962C8B-B14F-4D97-AF65-F5344CB8AC3E}">
        <p14:creationId xmlns:p14="http://schemas.microsoft.com/office/powerpoint/2010/main" val="3097857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200" b="1" u="sng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Παρτίδα</a:t>
            </a:r>
          </a:p>
          <a:p>
            <a:pPr lvl="0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Συνίσταται:</a:t>
            </a:r>
          </a:p>
          <a:p>
            <a:pPr marL="514350" lvl="0" indent="-514350">
              <a:buAutoNum type="arabicPeriod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Στην ταυτόχρονη επιλογή μίας στρατηγικής για τον καθένα</a:t>
            </a:r>
          </a:p>
          <a:p>
            <a:pPr marL="514350" lvl="0" indent="-514350">
              <a:buAutoNum type="arabicPeriod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Στο αποτέλεσμα που προκύπτει: κέρδος και κόστος</a:t>
            </a:r>
          </a:p>
          <a:p>
            <a:pPr marL="514350" lvl="0" indent="-514350">
              <a:buAutoNum type="arabicPeriod"/>
            </a:pPr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Πολλές παρτίδες – Με βάση τα αποτελέσματα αναπροσαρμόζεται η στρατηγική των παικτών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263472" y="2890391"/>
            <a:ext cx="35026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ΘΕΩΡΙΑ </a:t>
            </a:r>
            <a:b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ΤΩΝ ΠΑΙΓΝΙΩΝ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79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778710"/>
            <a:ext cx="114433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ΕΙΣΑΓΩΓΗ ΣΤΗΝ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ΨΥΧΟΛΟΓΙΑ ΤΗΣ ΕΠΙΚΟΙΝΩΝΙΑΣ</a:t>
            </a: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3F1BFCCE-3817-CA48-B285-E1ECDB3E01BD}"/>
              </a:ext>
            </a:extLst>
          </p:cNvPr>
          <p:cNvSpPr/>
          <p:nvPr/>
        </p:nvSpPr>
        <p:spPr>
          <a:xfrm>
            <a:off x="4408943" y="2533036"/>
            <a:ext cx="32031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1ο ΕΞΑΜΗΝΟ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4498F46F-1378-0D45-BDB3-517B6A2937E7}"/>
              </a:ext>
            </a:extLst>
          </p:cNvPr>
          <p:cNvSpPr/>
          <p:nvPr/>
        </p:nvSpPr>
        <p:spPr>
          <a:xfrm>
            <a:off x="430612" y="6334780"/>
            <a:ext cx="597049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ΔΙΔΑΣΚΩΝ: Δρ. Αγγέλου Γιάννης</a:t>
            </a:r>
          </a:p>
        </p:txBody>
      </p:sp>
    </p:spTree>
    <p:extLst>
      <p:ext uri="{BB962C8B-B14F-4D97-AF65-F5344CB8AC3E}">
        <p14:creationId xmlns:p14="http://schemas.microsoft.com/office/powerpoint/2010/main" val="2361499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85A031-8843-6B4C-92DE-5FC35DACDE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8AA668C3-BCFD-F847-88F2-E431FD86B15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6DB489BF-55B7-4442-9A7E-C73E0A32D180}"/>
              </a:ext>
            </a:extLst>
          </p:cNvPr>
          <p:cNvSpPr/>
          <p:nvPr/>
        </p:nvSpPr>
        <p:spPr>
          <a:xfrm>
            <a:off x="508103" y="2136338"/>
            <a:ext cx="1144337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ΣΥΣΤΗΜΙΚΗ ΠΡΟΣΕΓΓΙΣΗ 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ΤΗΣ </a:t>
            </a:r>
          </a:p>
          <a:p>
            <a:pPr algn="ctr"/>
            <a:r>
              <a:rPr lang="el-GR" sz="54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ΕΠΙΚΟΙΝΩΝΙΑΣ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25F0AF23-0741-B547-B4BB-AC4D7A26A3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74EC32C4-E0D9-3541-8A4A-11FB8BB6E6B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41794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046788" y="467666"/>
            <a:ext cx="733838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Σύνολο στοιχείων</a:t>
            </a:r>
          </a:p>
          <a:p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συνδεδεμένων μεταξύ τους με ένα τόσο στενό δίκτυο σχέσεων</a:t>
            </a:r>
          </a:p>
          <a:p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που κάθε μεταβολή σε μία σχέση</a:t>
            </a:r>
          </a:p>
          <a:p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επηρεάζει και όλες τις άλλες</a:t>
            </a:r>
          </a:p>
          <a:p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l-GR" sz="3200" b="1" u="sng" dirty="0">
                <a:solidFill>
                  <a:schemeClr val="accent6">
                    <a:lumMod val="50000"/>
                  </a:schemeClr>
                </a:solidFill>
              </a:rPr>
              <a:t>Παραδείγματα</a:t>
            </a:r>
          </a:p>
          <a:p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Ιδέες: φιλοσοφικό σύστημα</a:t>
            </a:r>
          </a:p>
          <a:p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Ζωντανά κύτταρα: νευρικό σύστημα</a:t>
            </a:r>
          </a:p>
          <a:p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Οργανισμοί στον ίδιο τόπο: οικολογικό σύστημα</a:t>
            </a:r>
            <a:endParaRPr lang="en-US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5" y="0"/>
            <a:ext cx="3463812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ΣΥΣΤΗΜΑ</a:t>
            </a:r>
          </a:p>
        </p:txBody>
      </p:sp>
    </p:spTree>
    <p:extLst>
      <p:ext uri="{BB962C8B-B14F-4D97-AF65-F5344CB8AC3E}">
        <p14:creationId xmlns:p14="http://schemas.microsoft.com/office/powerpoint/2010/main" val="2428078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 θεωρία του ελέγχου (ρύθμισης ενός συστήματος) και της επικοινωνίας (μεταβίβαση πληροφοριών που μειώνει την αβεβαιότητα).</a:t>
            </a:r>
          </a:p>
          <a:p>
            <a:pPr lvl="0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Στόχος της η διασφάλιση της σταθερότητας και της αποτελεσματικότητας ενός συστήματος μέσω της ρύθμισης των σχέσεων που συνδέουν την πληροφορία με τις πράξεις που ενεργοποιεί συναρτήσει αυτών των πληροφοριών.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282114" y="3136612"/>
            <a:ext cx="35026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ΚΥΒΕΡΝΗΤΙΚΗ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466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4450200" y="2151727"/>
            <a:ext cx="73383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Η προσέγγιση της ολότητας</a:t>
            </a:r>
          </a:p>
          <a:p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Η μελέτη του τρόπου με τον οποίο τα στοιχεία ενός συστήματος συνυπάρχουν και </a:t>
            </a:r>
            <a:r>
              <a:rPr lang="el-GR" sz="3200" b="1" dirty="0" err="1">
                <a:solidFill>
                  <a:schemeClr val="accent6">
                    <a:lumMod val="50000"/>
                  </a:schemeClr>
                </a:solidFill>
              </a:rPr>
              <a:t>αλληλεπιδρούν</a:t>
            </a:r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4" y="0"/>
            <a:ext cx="3835773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ΘΕΩΡΙΑ ΤΩΝ ΣΥΣΤΗΜΑΤΩΝ</a:t>
            </a:r>
          </a:p>
        </p:txBody>
      </p:sp>
    </p:spTree>
    <p:extLst>
      <p:ext uri="{BB962C8B-B14F-4D97-AF65-F5344CB8AC3E}">
        <p14:creationId xmlns:p14="http://schemas.microsoft.com/office/powerpoint/2010/main" val="2353864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Σύνολο διαφοροποιημένων και αλληλοσχετιζόμενων στοιχείων</a:t>
            </a:r>
          </a:p>
          <a:p>
            <a:pPr lvl="0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Μπορεί να διατηρήσει τόσο την εσωτερική συνοχή του, όσο και την αυτονομία του, σε σχέση με το περιβάλλον.</a:t>
            </a:r>
          </a:p>
          <a:p>
            <a:pPr lvl="0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Τα στοιχεία δεν ενδιαφέρουν για τις ατομικές ιδιότητές τους, αλλά ως προς τις σχέσεις που διατηρούν με τα υπόλοιπα. </a:t>
            </a:r>
          </a:p>
          <a:p>
            <a:pPr lvl="0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Μπορούν να αλλάζουν, χωρίς να αλλάζει το σύστημα (πχ κοινωνία).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282114" y="3136612"/>
            <a:ext cx="35026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ΣΥΣΤΗΜΑ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628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845082" y="129390"/>
            <a:ext cx="7338388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Η οργάνωση ενός συστήματος απαιτεί ενέργεια.</a:t>
            </a:r>
          </a:p>
          <a:p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Κλειστά συστήματα: δεν ανταλλάσσουν ενέργεια και πληροφορία με το περιβάλλον. Τείνουν σε μεγαλύτερη αταξία, μικρότερη οργάνωση και κατά συνέπεια στο θάνατο.</a:t>
            </a:r>
          </a:p>
          <a:p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Ανοιχτά συστήματα: αντιστέκονται στην αύξηση της εντροπίας δεχόμενα ενέργεια και πληροφορία και διατηρούν τάξη-οργάνωση σε υψηλό επίπεδο.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5" y="0"/>
            <a:ext cx="3232612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ΣΥΣΤΗΜΑ</a:t>
            </a:r>
          </a:p>
        </p:txBody>
      </p:sp>
    </p:spTree>
    <p:extLst>
      <p:ext uri="{BB962C8B-B14F-4D97-AF65-F5344CB8AC3E}">
        <p14:creationId xmlns:p14="http://schemas.microsoft.com/office/powerpoint/2010/main" val="1866768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3992373" y="0"/>
            <a:ext cx="8080751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Αντιστοιχεί σε οργανωμένες δραστηριότητες</a:t>
            </a:r>
          </a:p>
          <a:p>
            <a:r>
              <a:rPr lang="el-GR" sz="3200" b="1" dirty="0" err="1">
                <a:solidFill>
                  <a:schemeClr val="accent6">
                    <a:lumMod val="50000"/>
                  </a:schemeClr>
                </a:solidFill>
              </a:rPr>
              <a:t>Διέπεται</a:t>
            </a: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 από κανόνες</a:t>
            </a:r>
          </a:p>
          <a:p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Οι μετέχοντες ενδέχεται να πετύχουν ή να αποτύχουν</a:t>
            </a:r>
          </a:p>
          <a:p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Άρα χρειάζεται να εφαρμόσουν στρατηγική</a:t>
            </a:r>
          </a:p>
          <a:p>
            <a:endParaRPr lang="el-GR" sz="32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Αποτελεί σύστημα</a:t>
            </a:r>
          </a:p>
          <a:p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Συνεπάγεται τα στοιχεία: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Κανόνες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Υλικό ή συμβολικό εξοπλισμό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Παίκτες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Κινήσεις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l-GR" sz="3200" b="1" dirty="0">
                <a:solidFill>
                  <a:schemeClr val="accent6">
                    <a:lumMod val="50000"/>
                  </a:schemeClr>
                </a:solidFill>
              </a:rPr>
              <a:t>Άρα αλληλεπίδραση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5F3DDAAC-C873-304C-84D2-4E726538C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" y="-112433"/>
            <a:ext cx="340963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EEC8C513-095A-0943-9921-5DFB65309D2E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CD1BE159-1B2A-E540-8625-85CE915081B3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:a16="http://schemas.microsoft.com/office/drawing/2014/main" id="{DC44DACC-220B-EE40-B3FA-8AC3239073F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9993662" y="6388950"/>
            <a:ext cx="1391514" cy="497552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4E4C1B43-3736-CD44-8550-2A32323CBFF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1385176" y="6388950"/>
            <a:ext cx="806824" cy="469050"/>
          </a:xfrm>
          <a:prstGeom prst="rect">
            <a:avLst/>
          </a:prstGeom>
        </p:spPr>
      </p:pic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66B2BFE-A02D-CE49-A7CE-6AB8A0144CC3}"/>
              </a:ext>
            </a:extLst>
          </p:cNvPr>
          <p:cNvSpPr/>
          <p:nvPr/>
        </p:nvSpPr>
        <p:spPr>
          <a:xfrm>
            <a:off x="410764" y="0"/>
            <a:ext cx="3434317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ΠΑΙΧΝΙΔΙ</a:t>
            </a:r>
          </a:p>
        </p:txBody>
      </p:sp>
    </p:spTree>
    <p:extLst>
      <p:ext uri="{BB962C8B-B14F-4D97-AF65-F5344CB8AC3E}">
        <p14:creationId xmlns:p14="http://schemas.microsoft.com/office/powerpoint/2010/main" val="2969463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>
            <a:extLst>
              <a:ext uri="{FF2B5EF4-FFF2-40B4-BE49-F238E27FC236}">
                <a16:creationId xmlns:a16="http://schemas.microsoft.com/office/drawing/2014/main" id="{061C22F5-DC6D-4749-8F52-03F6C3574044}"/>
              </a:ext>
            </a:extLst>
          </p:cNvPr>
          <p:cNvSpPr/>
          <p:nvPr/>
        </p:nvSpPr>
        <p:spPr>
          <a:xfrm>
            <a:off x="3731562" y="0"/>
            <a:ext cx="8460438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Γνωστικές λειτουργίες:</a:t>
            </a:r>
          </a:p>
          <a:p>
            <a:pPr lvl="0"/>
            <a:endParaRPr lang="el-GR" sz="3200" b="1" dirty="0">
              <a:solidFill>
                <a:srgbClr val="E4B22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Επιτρέπει την ελαχιστοποίηση των επιπτώσεων μίας πράξης – γι’ αυτό ευνοεί το ρίσκο</a:t>
            </a:r>
          </a:p>
          <a:p>
            <a:pPr marL="514350" lvl="0" indent="-514350">
              <a:buFont typeface="+mj-lt"/>
              <a:buAutoNum type="arabicPeriod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Επιτρέπει τον πειραματισμό σε συμπεριφορές </a:t>
            </a:r>
          </a:p>
          <a:p>
            <a:pPr marL="514350" lvl="0" indent="-514350">
              <a:buFont typeface="+mj-lt"/>
              <a:buAutoNum type="arabicPeriod"/>
            </a:pPr>
            <a:r>
              <a:rPr lang="el-GR" sz="3200" b="1" dirty="0">
                <a:solidFill>
                  <a:srgbClr val="E4B22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Συμμετέχει στην εκμάθηση αναφορικά με τις συμπεριφορές, τον υλικό και συμβολικό περιβάλλοντα κόσμο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699794-011C-EA4E-BF5F-BBF7841B9DAE}"/>
              </a:ext>
            </a:extLst>
          </p:cNvPr>
          <p:cNvSpPr txBox="1"/>
          <p:nvPr/>
        </p:nvSpPr>
        <p:spPr>
          <a:xfrm>
            <a:off x="263472" y="3136612"/>
            <a:ext cx="35026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solidFill>
                  <a:srgbClr val="527E1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ΠΑΙΧΝΙΔΙ</a:t>
            </a: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30FAAD6C-3902-054E-82FB-C97C9F69B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8" y="-112433"/>
            <a:ext cx="229134" cy="7082866"/>
          </a:xfrm>
          <a:prstGeom prst="rect">
            <a:avLst/>
          </a:prstGeom>
        </p:spPr>
      </p:pic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8225C5B7-C252-0348-9CD5-A35D0EDF9A57}"/>
              </a:ext>
            </a:extLst>
          </p:cNvPr>
          <p:cNvSpPr/>
          <p:nvPr/>
        </p:nvSpPr>
        <p:spPr>
          <a:xfrm>
            <a:off x="123987" y="0"/>
            <a:ext cx="139485" cy="6858000"/>
          </a:xfrm>
          <a:prstGeom prst="rect">
            <a:avLst/>
          </a:prstGeom>
          <a:solidFill>
            <a:srgbClr val="E4B22D"/>
          </a:solidFill>
          <a:ln>
            <a:solidFill>
              <a:srgbClr val="E4B2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49741095-E6A1-D045-A1F2-DAD8D28EC5DD}"/>
              </a:ext>
            </a:extLst>
          </p:cNvPr>
          <p:cNvSpPr/>
          <p:nvPr/>
        </p:nvSpPr>
        <p:spPr>
          <a:xfrm>
            <a:off x="-23305" y="0"/>
            <a:ext cx="147292" cy="6858000"/>
          </a:xfrm>
          <a:prstGeom prst="rect">
            <a:avLst/>
          </a:prstGeom>
          <a:solidFill>
            <a:srgbClr val="44CBC9"/>
          </a:solidFill>
          <a:ln>
            <a:solidFill>
              <a:srgbClr val="44CB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C993A765-16EC-D442-AD10-94267855A1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5146"/>
          <a:stretch/>
        </p:blipFill>
        <p:spPr>
          <a:xfrm>
            <a:off x="430612" y="6360447"/>
            <a:ext cx="1391514" cy="497552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B42351CE-DA32-5348-B7A7-ADD21BB4E2F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3965" b="17900"/>
          <a:stretch/>
        </p:blipFill>
        <p:spPr>
          <a:xfrm>
            <a:off x="1822126" y="6360447"/>
            <a:ext cx="806824" cy="46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23072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10140</TotalTime>
  <Words>421</Words>
  <Application>Microsoft Macintosh PowerPoint</Application>
  <PresentationFormat>Ευρεία οθόνη</PresentationFormat>
  <Paragraphs>82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YANNIS A</dc:creator>
  <cp:lastModifiedBy>YANNIS A</cp:lastModifiedBy>
  <cp:revision>122</cp:revision>
  <dcterms:created xsi:type="dcterms:W3CDTF">2022-02-27T18:25:10Z</dcterms:created>
  <dcterms:modified xsi:type="dcterms:W3CDTF">2023-12-05T16:37:18Z</dcterms:modified>
</cp:coreProperties>
</file>