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86" r:id="rId20"/>
    <p:sldId id="292" r:id="rId21"/>
    <p:sldId id="287" r:id="rId22"/>
    <p:sldId id="283" r:id="rId23"/>
    <p:sldId id="293" r:id="rId24"/>
    <p:sldId id="284" r:id="rId25"/>
    <p:sldId id="285" r:id="rId26"/>
    <p:sldId id="290" r:id="rId27"/>
    <p:sldId id="291" r:id="rId28"/>
    <p:sldId id="288" r:id="rId29"/>
    <p:sldId id="289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4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5137A-BB73-4D18-B989-68C21842E9B1}" type="datetimeFigureOut">
              <a:rPr lang="el-GR" smtClean="0"/>
              <a:pPr/>
              <a:t>22/11/2016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E8C6-EF7D-433C-B981-BA785338DC7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Μαθηματικά 6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14478" y="928670"/>
            <a:ext cx="1157295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572396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65592" y="6500834"/>
            <a:ext cx="978408" cy="357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358082" y="56435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1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18912"/>
            <a:ext cx="9144000" cy="153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358214" y="6357958"/>
            <a:ext cx="428628" cy="50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4525963"/>
              </a:xfrm>
            </p:spPr>
            <p:txBody>
              <a:bodyPr/>
              <a:lstStyle/>
              <a:p>
                <a:r>
                  <a:rPr lang="el-GR" b="1" dirty="0">
                    <a:solidFill>
                      <a:srgbClr val="0000FF"/>
                    </a:solidFill>
                  </a:rPr>
                  <a:t>Να βρεθεί το όριο </a:t>
                </a:r>
                <a:endParaRPr lang="el-GR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→4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4−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4525963"/>
              </a:xfrm>
              <a:blipFill rotWithShape="1">
                <a:blip r:embed="rId2"/>
                <a:stretch>
                  <a:fillRect l="-1467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458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1" y="785794"/>
            <a:ext cx="1164439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165304"/>
              </a:xfrm>
            </p:spPr>
            <p:txBody>
              <a:bodyPr/>
              <a:lstStyle/>
              <a:p>
                <a:r>
                  <a:rPr lang="el-GR" b="1" dirty="0" smtClean="0">
                    <a:solidFill>
                      <a:srgbClr val="0000FF"/>
                    </a:solidFill>
                  </a:rPr>
                  <a:t>Να βρεθεί το όριο </a:t>
                </a:r>
                <a:endParaRPr lang="el-GR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→4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4−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l-GR" dirty="0" smtClean="0"/>
              </a:p>
              <a:p>
                <a:r>
                  <a:rPr lang="el-GR" dirty="0" smtClean="0"/>
                  <a:t>Πεδίο ορισμού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4−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≠0⟹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≠4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r>
                  <a:rPr lang="en-US" dirty="0" smtClean="0"/>
                  <a:t>A=[0, 4)U(4, +∞)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165304"/>
              </a:xfrm>
              <a:blipFill rotWithShape="1">
                <a:blip r:embed="rId2"/>
                <a:stretch>
                  <a:fillRect l="-1467" t="-128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247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b="1" smtClean="0"/>
                      <m:t>Να</m:t>
                    </m:r>
                    <m:r>
                      <m:rPr>
                        <m:nor/>
                      </m:rPr>
                      <a:rPr lang="el-GR" b="1" smtClean="0"/>
                      <m:t> </m:t>
                    </m:r>
                    <m:r>
                      <m:rPr>
                        <m:nor/>
                      </m:rPr>
                      <a:rPr lang="el-GR" b="1" smtClean="0"/>
                      <m:t>βρεθεί</m:t>
                    </m:r>
                    <m:r>
                      <m:rPr>
                        <m:nor/>
                      </m:rPr>
                      <a:rPr lang="el-GR" b="1" smtClean="0"/>
                      <m:t> </m:t>
                    </m:r>
                    <m:r>
                      <m:rPr>
                        <m:nor/>
                      </m:rPr>
                      <a:rPr lang="el-GR" b="1" smtClean="0"/>
                      <m:t>το</m:t>
                    </m:r>
                    <m:r>
                      <m:rPr>
                        <m:nor/>
                      </m:rPr>
                      <a:rPr lang="el-GR" b="1" smtClean="0"/>
                      <m:t> </m:t>
                    </m:r>
                    <m:r>
                      <m:rPr>
                        <m:nor/>
                      </m:rPr>
                      <a:rPr lang="el-GR" b="1" smtClean="0"/>
                      <m:t>όριο</m:t>
                    </m:r>
                    <m:r>
                      <m:rPr>
                        <m:nor/>
                      </m:rPr>
                      <a:rPr lang="el-GR" b="1" smtClean="0"/>
                      <m:t> 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→4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4−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l-GR" b="1" dirty="0" smtClean="0"/>
                  <a:t>Λύση </a:t>
                </a:r>
                <a:endParaRPr lang="el-GR" b="1" dirty="0"/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→4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4−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2−2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4−4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i="1"/>
                      <m:t>Απροσδιοριστία</m:t>
                    </m:r>
                    <m:r>
                      <m:rPr>
                        <m:nor/>
                      </m:rPr>
                      <a:rPr lang="el-GR" i="1"/>
                      <m:t> </m:t>
                    </m:r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→4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4−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→4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4−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∗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→4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(4−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)(2+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i="1"/>
                      <m:t> </m:t>
                    </m:r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=</m:t>
                    </m:r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→4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4−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(4−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)(2+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→4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(2+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e>
                        </m:rad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4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424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00FF"/>
                </a:solidFill>
              </a:rPr>
              <a:t>Να υπολογιστεί το όριο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1763688" y="1611275"/>
                <a:ext cx="3058786" cy="12225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2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3200" i="1">
                                  <a:latin typeface="Cambria Math"/>
                                </a:rPr>
                                <m:t>4−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l-GR" sz="3200" i="1">
                                  <a:latin typeface="Cambria Math"/>
                                </a:rPr>
                                <m:t>5−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l-GR" sz="3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3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l-GR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l-GR" sz="3200" i="1">
                                      <a:latin typeface="Cambria Math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</m:e>
                      </m:func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611275"/>
                <a:ext cx="3058786" cy="122251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9888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669360"/>
              </a:xfrm>
            </p:spPr>
            <p:txBody>
              <a:bodyPr/>
              <a:lstStyle/>
              <a:p>
                <a:r>
                  <a:rPr lang="el-GR" b="1" dirty="0" smtClean="0">
                    <a:solidFill>
                      <a:srgbClr val="0000FF"/>
                    </a:solidFill>
                  </a:rPr>
                  <a:t>Να βρεθεί το όριο </a:t>
                </a:r>
                <a:endParaRPr lang="el-GR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l-GR" i="1">
                                <a:latin typeface="Cambria Math"/>
                              </a:rPr>
                              <m:t>4−</m:t>
                            </m:r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l-GR" i="1">
                                <a:latin typeface="Cambria Math"/>
                              </a:rPr>
                              <m:t>5−</m:t>
                            </m:r>
                            <m:rad>
                              <m:radPr>
                                <m:degHide m:val="on"/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+9</m:t>
                                </m:r>
                              </m:e>
                            </m:rad>
                          </m:den>
                        </m:f>
                      </m:e>
                    </m:func>
                  </m:oMath>
                </a14:m>
                <a:endParaRPr lang="el-GR" dirty="0" smtClean="0"/>
              </a:p>
              <a:p>
                <a:r>
                  <a:rPr lang="el-GR" dirty="0" smtClean="0"/>
                  <a:t>Πεδίο ορισμού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+9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r>
                  <a:rPr lang="en-US" b="0" dirty="0" smtClean="0">
                    <a:ea typeface="Cambria Math"/>
                  </a:rPr>
                  <a:t> </a:t>
                </a:r>
                <a:r>
                  <a:rPr lang="el-GR" b="0" dirty="0" smtClean="0">
                    <a:ea typeface="Cambria Math"/>
                  </a:rPr>
                  <a:t>για κάθε </a:t>
                </a:r>
                <a:r>
                  <a:rPr lang="en-US" b="0" dirty="0" smtClean="0">
                    <a:ea typeface="Cambria Math"/>
                  </a:rPr>
                  <a:t>x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5−</m:t>
                    </m:r>
                    <m:rad>
                      <m:radPr>
                        <m:degHide m:val="on"/>
                        <m:ctrlPr>
                          <a:rPr lang="el-GR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+9</m:t>
                        </m:r>
                      </m:e>
                    </m:rad>
                    <m:r>
                      <a:rPr lang="el-GR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0⟹</m:t>
                    </m:r>
                    <m:rad>
                      <m:radPr>
                        <m:degHide m:val="on"/>
                        <m:ctrlPr>
                          <a:rPr lang="el-GR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+9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=5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l-GR" i="1">
                                <a:latin typeface="Cambria Math"/>
                              </a:rPr>
                              <m:t>+9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+9</m:t>
                    </m:r>
                    <m:r>
                      <a:rPr lang="en-US" b="0" i="1" smtClean="0">
                        <a:latin typeface="Cambria Math"/>
                      </a:rPr>
                      <m:t>=25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−16=0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−4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+4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A=R-{-4, 4}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669360"/>
              </a:xfrm>
              <a:blipFill rotWithShape="1">
                <a:blip r:embed="rId2"/>
                <a:stretch>
                  <a:fillRect l="-1467" t="-118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265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323528" y="188640"/>
                <a:ext cx="8070094" cy="17588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4−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l-GR" sz="2800" i="1">
                                  <a:latin typeface="Cambria Math"/>
                                </a:rPr>
                                <m:t>5−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l-GR" sz="2800" i="1">
                                      <a:latin typeface="Cambria Math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l-GR" sz="2800" i="1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80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→4</m:t>
                                  </m:r>
                                </m:lim>
                              </m:limLow>
                            </m:fName>
                            <m:e>
                              <m:limLow>
                                <m:limLow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groupChr>
                                    <m:groupChrPr>
                                      <m:chr m:val="⏟"/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groupChrPr>
                                    <m:e>
                                      <m:f>
                                        <m:fPr>
                                          <m:ctrlPr>
                                            <a:rPr lang="el-GR" sz="2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(4−</m:t>
                                          </m:r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)(5+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l-GR" sz="2800" i="1">
                                                  <a:latin typeface="Cambria Math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l-GR" sz="2800" i="1"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l-GR" sz="2800" i="1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l-GR" sz="28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l-GR" sz="2800" i="1">
                                                  <a:latin typeface="Cambria Math"/>
                                                </a:rPr>
                                                <m:t>+9</m:t>
                                              </m:r>
                                            </m:e>
                                          </m:rad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num>
                                        <m:den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(5−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l-GR" sz="2800" i="1">
                                                  <a:latin typeface="Cambria Math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l-GR" sz="2800" i="1"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l-GR" sz="2800" i="1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l-GR" sz="28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l-GR" sz="2800" i="1">
                                                  <a:latin typeface="Cambria Math"/>
                                                </a:rPr>
                                                <m:t>+9)</m:t>
                                              </m:r>
                                            </m:e>
                                          </m:rad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(5+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l-GR" sz="2800" i="1">
                                                  <a:latin typeface="Cambria Math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l-GR" sz="2800" i="1"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l-GR" sz="2800" i="1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l-GR" sz="28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l-GR" sz="2800" i="1">
                                                  <a:latin typeface="Cambria Math"/>
                                                </a:rPr>
                                                <m:t>+9</m:t>
                                              </m:r>
                                            </m:e>
                                          </m:rad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den>
                                      </m:f>
                                    </m:e>
                                  </m:groupChr>
                                </m:e>
                                <m:lim>
                                  <m:d>
                                    <m:d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d>
                                  <m:d>
                                    <m:d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d>
                                  <m:r>
                                    <a:rPr lang="el-GR" sz="2800" i="1">
                                      <a:latin typeface="Cambria Math"/>
                                    </a:rPr>
                                    <m:t>=</m:t>
                                  </m:r>
                                  <m:sSup>
                                    <m:sSup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l-GR" sz="2800" i="1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lim>
                              </m:limLow>
                            </m:e>
                          </m:func>
                        </m:e>
                      </m:fun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88640"/>
                <a:ext cx="8070094" cy="17588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309393" y="2708920"/>
                <a:ext cx="8820472" cy="12069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(4−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)(5+</m:t>
                              </m:r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l-GR" sz="2800" i="1">
                                      <a:latin typeface="Cambria Math"/>
                                    </a:rPr>
                                    <m:t>+9</m:t>
                                  </m:r>
                                </m:e>
                              </m:rad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l-GR" sz="2800" i="1">
                                  <a:latin typeface="Cambria Math"/>
                                </a:rPr>
                                <m:t>25−</m:t>
                              </m:r>
                              <m:sSup>
                                <m:sSup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l-GR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2800" i="1">
                                  <a:latin typeface="Cambria Math"/>
                                </a:rPr>
                                <m:t>+9)</m:t>
                              </m:r>
                            </m:den>
                          </m:f>
                        </m:e>
                      </m:func>
                      <m:r>
                        <a:rPr lang="el-GR" sz="28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l-GR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(4−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)(5+</m:t>
                              </m:r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l-GR" sz="2800" i="1">
                                      <a:latin typeface="Cambria Math"/>
                                    </a:rPr>
                                    <m:t>+9</m:t>
                                  </m:r>
                                </m:e>
                              </m:rad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l-GR" sz="2800" i="1">
                                  <a:latin typeface="Cambria Math"/>
                                </a:rPr>
                                <m:t>4−</m:t>
                              </m:r>
                              <m:sSup>
                                <m:sSup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l-GR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  <m:r>
                        <a:rPr lang="el-GR" sz="28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93" y="2708920"/>
                <a:ext cx="8820472" cy="12069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309393" y="4509120"/>
                <a:ext cx="8834605" cy="1143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(4−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)(5+</m:t>
                              </m:r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l-GR" sz="2800" i="1">
                                      <a:latin typeface="Cambria Math"/>
                                    </a:rPr>
                                    <m:t>+9</m:t>
                                  </m:r>
                                </m:e>
                              </m:rad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l-GR" sz="2800" i="1">
                                  <a:latin typeface="Cambria Math"/>
                                </a:rPr>
                                <m:t>(4−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)(4+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  <m:r>
                        <a:rPr lang="el-GR" sz="28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l-GR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(4−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)(5+</m:t>
                              </m:r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l-GR" sz="2800" i="1">
                                      <a:latin typeface="Cambria Math"/>
                                    </a:rPr>
                                    <m:t>+9</m:t>
                                  </m:r>
                                </m:e>
                              </m:rad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l-GR" sz="2800" i="1">
                                  <a:latin typeface="Cambria Math"/>
                                </a:rPr>
                                <m:t>(4−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)(4+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  <m:r>
                        <a:rPr lang="el-GR" sz="28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93" y="4509120"/>
                <a:ext cx="8834605" cy="11430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Δεξιό βέλος 4"/>
          <p:cNvSpPr/>
          <p:nvPr/>
        </p:nvSpPr>
        <p:spPr>
          <a:xfrm>
            <a:off x="7668344" y="62373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978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1043608" y="476672"/>
                <a:ext cx="5650329" cy="1143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(5+</m:t>
                              </m:r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l-GR" sz="2800" i="1">
                                      <a:latin typeface="Cambria Math"/>
                                    </a:rPr>
                                    <m:t>+9</m:t>
                                  </m:r>
                                </m:e>
                              </m:rad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l-GR" sz="2800" i="1">
                                  <a:latin typeface="Cambria Math"/>
                                </a:rPr>
                                <m:t>(4+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  <m:r>
                        <a:rPr lang="el-GR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>
                              <a:latin typeface="Cambria Math"/>
                            </a:rPr>
                            <m:t>(5+</m:t>
                          </m:r>
                          <m:rad>
                            <m:radPr>
                              <m:degHide m:val="on"/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800" i="1">
                                  <a:latin typeface="Cambria Math"/>
                                </a:rPr>
                                <m:t>16+9</m:t>
                              </m:r>
                            </m:e>
                          </m:rad>
                          <m:r>
                            <a:rPr lang="el-GR" sz="28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l-GR" sz="2800" i="1">
                              <a:latin typeface="Cambria Math"/>
                            </a:rPr>
                            <m:t>(4+4)</m:t>
                          </m:r>
                        </m:den>
                      </m:f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76672"/>
                <a:ext cx="5650329" cy="114300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1619672" y="2420888"/>
                <a:ext cx="2489977" cy="10031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>
                              <a:latin typeface="Cambria Math"/>
                            </a:rPr>
                            <m:t>(5+</m:t>
                          </m:r>
                          <m:rad>
                            <m:radPr>
                              <m:degHide m:val="on"/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800" i="1">
                                  <a:latin typeface="Cambria Math"/>
                                </a:rPr>
                                <m:t>25</m:t>
                              </m:r>
                            </m:e>
                          </m:rad>
                          <m:r>
                            <a:rPr lang="el-GR" sz="28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l-GR" sz="2800" i="1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l-GR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l-GR" sz="28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420888"/>
                <a:ext cx="2489977" cy="10031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25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b="1" dirty="0">
                    <a:solidFill>
                      <a:srgbClr val="0000FF"/>
                    </a:solidFill>
                  </a:rPr>
                  <a:t>Να βρεθεί το όριο </a:t>
                </a:r>
                <a:endParaRPr lang="el-GR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→0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170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/>
              </a:bodyPr>
              <a:lstStyle/>
              <a:p>
                <a:r>
                  <a:rPr lang="el-GR" b="1" dirty="0" smtClean="0"/>
                  <a:t>Να βρεθεί το όριο </a:t>
                </a:r>
                <a:endParaRPr lang="el-GR" dirty="0"/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→0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b="0" i="1" smtClean="0">
                        <a:latin typeface="Cambria Math"/>
                      </a:rPr>
                      <m:t>=</m:t>
                    </m:r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→0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l-GR" i="1" dirty="0"/>
                  <a:t>Απροσδιοριστία </a:t>
                </a:r>
                <a:endParaRPr lang="el-GR" dirty="0"/>
              </a:p>
              <a:p>
                <a:r>
                  <a:rPr lang="el-GR" i="1" dirty="0"/>
                  <a:t> 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→0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→0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∗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</m:oMath>
                </a14:m>
                <a:endParaRPr lang="el-GR" i="1" dirty="0" smtClean="0"/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→0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i="1">
                                        <a:latin typeface="Cambria Math"/>
                                      </a:rPr>
                                      <m:t>+16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→0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+16−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</m:oMath>
                </a14:m>
                <a:endParaRPr lang="el-GR" i="1" dirty="0" smtClean="0"/>
              </a:p>
              <a:p>
                <a:endParaRPr lang="el-GR" i="1" dirty="0" smtClean="0"/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l-GR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→0</m:t>
                        </m:r>
                      </m:lim>
                    </m:limLow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16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l-GR" dirty="0"/>
              </a:p>
              <a:p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467" t="-11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36528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8858" y="500042"/>
            <a:ext cx="13649469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15272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080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957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1797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858148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8229600" y="0"/>
            <a:ext cx="914400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0" y="642918"/>
            <a:ext cx="42859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4546864" y="4045803"/>
            <a:ext cx="7920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--2+ </a:t>
            </a:r>
            <a:endParaRPr lang="el-G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144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9634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286644" y="52863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01024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01024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105013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65592" y="60722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43900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6640</TotalTime>
  <Words>683</Words>
  <Application>Microsoft Office PowerPoint</Application>
  <PresentationFormat>Προβολή στην οθόνη (4:3)</PresentationFormat>
  <Paragraphs>43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Μαθηματικά 6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υπολογιστεί το όριο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6</dc:title>
  <dc:creator>admin</dc:creator>
  <cp:lastModifiedBy>nikos</cp:lastModifiedBy>
  <cp:revision>70</cp:revision>
  <dcterms:created xsi:type="dcterms:W3CDTF">2011-10-29T08:45:17Z</dcterms:created>
  <dcterms:modified xsi:type="dcterms:W3CDTF">2016-11-22T07:44:39Z</dcterms:modified>
</cp:coreProperties>
</file>