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23"/>
  </p:notesMasterIdLst>
  <p:handoutMasterIdLst>
    <p:handoutMasterId r:id="rId24"/>
  </p:handoutMasterIdLst>
  <p:sldIdLst>
    <p:sldId id="502" r:id="rId2"/>
    <p:sldId id="464" r:id="rId3"/>
    <p:sldId id="427" r:id="rId4"/>
    <p:sldId id="478" r:id="rId5"/>
    <p:sldId id="500" r:id="rId6"/>
    <p:sldId id="501" r:id="rId7"/>
    <p:sldId id="477" r:id="rId8"/>
    <p:sldId id="476" r:id="rId9"/>
    <p:sldId id="493" r:id="rId10"/>
    <p:sldId id="491" r:id="rId11"/>
    <p:sldId id="494" r:id="rId12"/>
    <p:sldId id="495" r:id="rId13"/>
    <p:sldId id="483" r:id="rId14"/>
    <p:sldId id="498" r:id="rId15"/>
    <p:sldId id="497" r:id="rId16"/>
    <p:sldId id="475" r:id="rId17"/>
    <p:sldId id="474" r:id="rId18"/>
    <p:sldId id="499" r:id="rId19"/>
    <p:sldId id="485" r:id="rId20"/>
    <p:sldId id="489" r:id="rId21"/>
    <p:sldId id="490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9900"/>
    <a:srgbClr val="FF3300"/>
    <a:srgbClr val="FF9900"/>
    <a:srgbClr val="000066"/>
    <a:srgbClr val="FFCC66"/>
    <a:srgbClr val="0000FF"/>
    <a:srgbClr val="FFFF66"/>
    <a:srgbClr val="008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4" autoAdjust="0"/>
  </p:normalViewPr>
  <p:slideViewPr>
    <p:cSldViewPr snapToObjects="1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00B4-C93A-487A-A474-50F37ACCF563}" type="datetimeFigureOut">
              <a:rPr lang="el-GR" smtClean="0"/>
              <a:pPr/>
              <a:t>5/12/2017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05CBD-CFD2-4A40-8BDB-1E0F9471D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33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88903-A407-4678-A8AB-BE3629C4F92D}" type="datetimeFigureOut">
              <a:rPr lang="el-GR" smtClean="0"/>
              <a:pPr/>
              <a:t>5/12/2017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C19FC-52CA-4396-8583-15F71D49AFE5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728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AE11C-F9D4-4DD3-BD0A-121DF0F0B6A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634369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F434-1828-41A6-88D0-B8E994CBB8A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37510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A08D-3B26-49AF-8DC4-E3A2FAD1F3C6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74290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1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3BB902-333A-4986-8206-E1A2B0C29A97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366359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CBF3-0A1C-45F4-B351-D20D60ECA68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41473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4C9-23EE-45E1-B559-295C2C22FA8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39274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380-978C-4031-801D-BFBFE891B23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05356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8DE7-BBF2-46E3-9A87-D2821CF833F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16187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CFCB-0840-46EE-BA45-94DF7455C29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33441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98B5-D054-4615-972A-8CF0C61CA94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78120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555-A916-4418-81BE-37F9AC1CA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43655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A275-539C-47A9-8788-7265088A52C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5531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A7B9C-3090-4C08-B3D1-AD5B7D44D5A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465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  <p:sldLayoutId id="2147483986" r:id="rId12"/>
  </p:sldLayoutIdLst>
  <p:transition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endParaRPr lang="el-GR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el-GR" b="1" dirty="0">
              <a:solidFill>
                <a:srgbClr val="FFC00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C000"/>
                </a:solidFill>
                <a:latin typeface="Calibri" pitchFamily="34" charset="0"/>
              </a:rPr>
              <a:t>                              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FFC000"/>
                </a:solidFill>
                <a:latin typeface="Calibri" pitchFamily="34" charset="0"/>
              </a:rPr>
              <a:t>                     </a:t>
            </a:r>
          </a:p>
          <a:p>
            <a:pPr marL="0" indent="0">
              <a:buNone/>
            </a:pPr>
            <a:r>
              <a:rPr lang="el-GR" b="1" dirty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l-GR" b="1" dirty="0" smtClean="0">
                <a:solidFill>
                  <a:srgbClr val="FFC000"/>
                </a:solidFill>
                <a:latin typeface="Calibri" pitchFamily="34" charset="0"/>
              </a:rPr>
              <a:t>                                              </a:t>
            </a:r>
          </a:p>
          <a:p>
            <a:pPr marL="0" indent="0" algn="ctr">
              <a:buNone/>
            </a:pPr>
            <a:r>
              <a:rPr lang="el-GR" sz="3200" b="1" dirty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l-GR" sz="3200" b="1" dirty="0" smtClean="0">
                <a:solidFill>
                  <a:srgbClr val="FFC000"/>
                </a:solidFill>
                <a:latin typeface="Calibri" pitchFamily="34" charset="0"/>
              </a:rPr>
              <a:t>   Γραμμική </a:t>
            </a:r>
            <a:r>
              <a:rPr lang="el-GR" sz="3200" b="1" dirty="0">
                <a:solidFill>
                  <a:srgbClr val="FFC000"/>
                </a:solidFill>
                <a:latin typeface="Calibri" pitchFamily="34" charset="0"/>
              </a:rPr>
              <a:t>Παλινδρόμηση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B902-333A-4986-8206-E1A2B0C29A97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6760916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10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Εκτίμηση ευθείας παλινδρόμησης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(1/3)</a:t>
            </a:r>
            <a:endParaRPr lang="da-DK" sz="14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88654"/>
              </p:ext>
            </p:extLst>
          </p:nvPr>
        </p:nvGraphicFramePr>
        <p:xfrm>
          <a:off x="107504" y="1624872"/>
          <a:ext cx="306034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i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>
                          <a:solidFill>
                            <a:srgbClr val="000099"/>
                          </a:solidFill>
                          <a:effectLst/>
                        </a:rPr>
                        <a:t>i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1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Di</a:t>
                      </a:r>
                      <a:endParaRPr lang="en-US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24,31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112,63</a:t>
                      </a:r>
                      <a:endParaRPr lang="el-GR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167844" y="1648970"/>
            <a:ext cx="5976156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Αρχικά, θα πρέπει αρχικά να εκτιμήσω τις τιμές της </a:t>
            </a:r>
            <a:r>
              <a:rPr lang="el-GR" sz="1500" dirty="0" smtClean="0">
                <a:solidFill>
                  <a:srgbClr val="009900"/>
                </a:solidFill>
                <a:latin typeface="Calibri" pitchFamily="34" charset="0"/>
              </a:rPr>
              <a:t>σταθεράς (α)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 και της </a:t>
            </a:r>
            <a:r>
              <a:rPr lang="el-GR" sz="1500" dirty="0" smtClean="0">
                <a:solidFill>
                  <a:srgbClr val="009900"/>
                </a:solidFill>
                <a:latin typeface="Calibri" pitchFamily="34" charset="0"/>
              </a:rPr>
              <a:t>κλίσης (β)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 της ευθείας παλινδρόμησης.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Κλίση (β):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15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l-GR" sz="15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213817" y="2535720"/>
                <a:ext cx="2506455" cy="680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l-GR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</m:sub>
                      </m:sSub>
                      <m:r>
                        <a:rPr lang="el-GR" sz="14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l-GR" sz="14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l-GR" sz="14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l-GR" sz="14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l-GR" sz="140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l-GR" sz="14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l-GR" sz="14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l-GR" sz="14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817" y="2535720"/>
                <a:ext cx="2506455" cy="6805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213817" y="3528859"/>
                <a:ext cx="3042884" cy="5245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l-GR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l-GR" sz="14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l-GR" sz="14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l-GR" sz="140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sz="14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14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sz="14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l-GR" sz="140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l-GR" sz="14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817" y="3528859"/>
                <a:ext cx="3042884" cy="5245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272038" y="4173011"/>
                <a:ext cx="5868144" cy="11903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2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2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1∗2,77+2∗2,84+…+8∗3,32</m:t>
                          </m:r>
                        </m:e>
                      </m:d>
                      <m:r>
                        <a:rPr lang="el-GR" sz="12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l-GR" sz="120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l-GR" sz="12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2,77+2,84+…+3,32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=112,63−4,5∗24,31 </m:t>
                      </m:r>
                      <m:r>
                        <a:rPr lang="en-US" sz="1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⇒</m:t>
                      </m:r>
                      <m:sSub>
                        <m:sSubPr>
                          <m:ctrlPr>
                            <a:rPr lang="el-GR" sz="12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2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l-GR" sz="12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</m:sub>
                      </m:sSub>
                      <m:r>
                        <a:rPr lang="en-US" sz="1200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2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n-US" sz="1200" b="1" dirty="0" smtClean="0">
                  <a:solidFill>
                    <a:schemeClr val="bg2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sz="1200" b="0" dirty="0" smtClean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038" y="4173011"/>
                <a:ext cx="5868144" cy="11903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993577" y="5342380"/>
                <a:ext cx="6296374" cy="462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2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l-GR" sz="12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el-GR" sz="12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l-GR" sz="12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l-GR" sz="12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2∗8</m:t>
                              </m:r>
                              <m:r>
                                <a:rPr lang="el-GR" sz="120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sz="12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sz="12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1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l-GR" sz="120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1224</m:t>
                          </m:r>
                        </m:num>
                        <m:den>
                          <m:r>
                            <a:rPr lang="en-US" sz="120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2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648</m:t>
                          </m:r>
                        </m:num>
                        <m:den>
                          <m:r>
                            <a:rPr lang="en-US" sz="120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=204−162</m:t>
                      </m:r>
                      <m:r>
                        <a:rPr lang="en-US" sz="12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⇒</m:t>
                      </m:r>
                      <m:sSub>
                        <m:sSubPr>
                          <m:ctrlPr>
                            <a:rPr lang="el-GR" sz="12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2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l-GR" sz="12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</m:sub>
                      </m:sSub>
                      <m:r>
                        <a:rPr lang="en-US" sz="1200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𝟒𝟐</m:t>
                      </m:r>
                    </m:oMath>
                  </m:oMathPara>
                </a14:m>
                <a:endParaRPr lang="el-GR" sz="12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577" y="5342380"/>
                <a:ext cx="6296374" cy="462884"/>
              </a:xfrm>
              <a:prstGeom prst="rect">
                <a:avLst/>
              </a:prstGeom>
              <a:blipFill rotWithShape="0"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923928" y="3050456"/>
                <a:ext cx="841705" cy="54188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l-GR" sz="14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400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050456"/>
                <a:ext cx="841705" cy="5418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141737" y="5919733"/>
                <a:ext cx="2932598" cy="7573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l-GR" sz="14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l-GR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14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den>
                      </m:f>
                      <m:r>
                        <a:rPr lang="el-GR" sz="1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𝟐𝟒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𝟒𝟐</m:t>
                          </m:r>
                        </m:den>
                      </m:f>
                      <m:r>
                        <a:rPr lang="en-US" sz="14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⇒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en-US" sz="1600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𝟎𝟕𝟕</m:t>
                      </m:r>
                    </m:oMath>
                  </m:oMathPara>
                </a14:m>
                <a:endParaRPr lang="en-US" sz="1400" b="1" dirty="0">
                  <a:solidFill>
                    <a:schemeClr val="bg2"/>
                  </a:solidFill>
                </a:endParaRPr>
              </a:p>
              <a:p>
                <a:endParaRPr lang="el-GR" sz="1400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737" y="5919733"/>
                <a:ext cx="2932598" cy="75732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8266" y="570095"/>
            <a:ext cx="9101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b="1" dirty="0">
                <a:solidFill>
                  <a:srgbClr val="FF0000"/>
                </a:solidFill>
                <a:latin typeface="Calibri" pitchFamily="34" charset="0"/>
              </a:rPr>
              <a:t>Προσοχή!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 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Οι σχέσεις έχουν απλοποιηθεί και για να τις εφαρμόσω θα πρέπει να χρησιμοποιήσω το χρόνο στη μορφή 1, 2, …,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n (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αύξοντα αριθμό). 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5726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11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Εκτίμηση ευθείας παλινδρόμησης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(2/3</a:t>
            </a:r>
            <a:r>
              <a:rPr lang="el-GR" sz="16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216786"/>
              </p:ext>
            </p:extLst>
          </p:nvPr>
        </p:nvGraphicFramePr>
        <p:xfrm>
          <a:off x="86505" y="1124744"/>
          <a:ext cx="306034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i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>
                          <a:solidFill>
                            <a:srgbClr val="000099"/>
                          </a:solidFill>
                          <a:effectLst/>
                        </a:rPr>
                        <a:t>i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1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Di</a:t>
                      </a:r>
                      <a:endParaRPr lang="en-US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24,31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112,63</a:t>
                      </a:r>
                      <a:endParaRPr lang="el-GR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399824" y="981115"/>
                <a:ext cx="1332416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𝟎𝟕𝟕</m:t>
                      </m:r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824" y="981115"/>
                <a:ext cx="133241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3167844" y="3091681"/>
            <a:ext cx="5972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b="1" dirty="0" smtClean="0">
                <a:solidFill>
                  <a:srgbClr val="FF0000"/>
                </a:solidFill>
                <a:latin typeface="Calibri" pitchFamily="34" charset="0"/>
              </a:rPr>
              <a:t>Προσοχή!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Δεν στρογγυλοποιούμε σε λίγα δεκαδικά ψηφία (διατηρούμε κατά το δυνατόν περισσότερα). </a:t>
            </a:r>
          </a:p>
        </p:txBody>
      </p:sp>
      <p:sp>
        <p:nvSpPr>
          <p:cNvPr id="2" name="Rectangle 1"/>
          <p:cNvSpPr/>
          <p:nvPr/>
        </p:nvSpPr>
        <p:spPr>
          <a:xfrm>
            <a:off x="3167844" y="1700808"/>
            <a:ext cx="597233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8000" lvl="1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Ερμηνεία</a:t>
            </a:r>
            <a:r>
              <a:rPr lang="el-GR" sz="1600" b="1" dirty="0">
                <a:solidFill>
                  <a:srgbClr val="009900"/>
                </a:solidFill>
                <a:latin typeface="Calibri" pitchFamily="34" charset="0"/>
              </a:rPr>
              <a:t>: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Κάθε </a:t>
            </a:r>
            <a:r>
              <a:rPr lang="el-GR" sz="1600" b="1" dirty="0">
                <a:solidFill>
                  <a:srgbClr val="000099"/>
                </a:solidFill>
                <a:latin typeface="Calibri" pitchFamily="34" charset="0"/>
              </a:rPr>
              <a:t>ένα έτος </a:t>
            </a: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θα έχουμε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μια αύξηση </a:t>
            </a: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της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μέσης ζήτησης </a:t>
            </a: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κατά </a:t>
            </a:r>
            <a:r>
              <a:rPr lang="el-GR" sz="1600" b="1" dirty="0">
                <a:solidFill>
                  <a:srgbClr val="000099"/>
                </a:solidFill>
                <a:latin typeface="Calibri" pitchFamily="34" charset="0"/>
              </a:rPr>
              <a:t>0,077</a:t>
            </a: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 [τρισεκατομμύρια κυβικά μέτρα].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165762" y="4244895"/>
            <a:ext cx="59723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b="1" dirty="0" smtClean="0">
                <a:solidFill>
                  <a:srgbClr val="FF0000"/>
                </a:solidFill>
                <a:latin typeface="Calibri" pitchFamily="34" charset="0"/>
              </a:rPr>
              <a:t>Σημείωση: </a:t>
            </a:r>
          </a:p>
          <a:p>
            <a:pPr marL="444500" lvl="1" indent="-174625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Μια χρονοσειρά με τάση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αύξησης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θα έχει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θετική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 κλίση (β&gt;0).</a:t>
            </a:r>
          </a:p>
          <a:p>
            <a:pPr marL="444500" lvl="1" indent="-174625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Μια χρονοσειρά με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τάση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μείωσης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θα </a:t>
            </a: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έχει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αρνητική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 κλίση </a:t>
            </a: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β&lt;0). </a:t>
            </a:r>
          </a:p>
        </p:txBody>
      </p:sp>
    </p:spTree>
    <p:extLst>
      <p:ext uri="{BB962C8B-B14F-4D97-AF65-F5344CB8AC3E}">
        <p14:creationId xmlns:p14="http://schemas.microsoft.com/office/powerpoint/2010/main" val="42552337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Εκτίμηση ευθείας παλινδρόμησης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(3/3</a:t>
            </a:r>
            <a:r>
              <a:rPr lang="el-GR" sz="16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07504" y="695500"/>
          <a:ext cx="306034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i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>
                          <a:solidFill>
                            <a:srgbClr val="000099"/>
                          </a:solidFill>
                          <a:effectLst/>
                        </a:rPr>
                        <a:t>i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1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Di</a:t>
                      </a:r>
                      <a:endParaRPr lang="en-US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24,31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112,63</a:t>
                      </a:r>
                      <a:endParaRPr lang="el-GR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167844" y="676454"/>
            <a:ext cx="5976156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Αρχικά, θα πρέπει αρχικά να εκτιμήσω τις τιμές της </a:t>
            </a:r>
            <a:r>
              <a:rPr lang="el-GR" sz="1500" dirty="0" smtClean="0">
                <a:solidFill>
                  <a:srgbClr val="009900"/>
                </a:solidFill>
                <a:latin typeface="Calibri" pitchFamily="34" charset="0"/>
              </a:rPr>
              <a:t>σταθεράς (α)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 και της </a:t>
            </a:r>
            <a:r>
              <a:rPr lang="el-GR" sz="1500" dirty="0" smtClean="0">
                <a:solidFill>
                  <a:srgbClr val="009900"/>
                </a:solidFill>
                <a:latin typeface="Calibri" pitchFamily="34" charset="0"/>
              </a:rPr>
              <a:t>κλίσης (β)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 της ευθείας παλινδρόμησης.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Σταθερά (α):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15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l-GR" sz="15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537300" y="1563204"/>
                <a:ext cx="2392706" cy="730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acc>
                      <m:r>
                        <a:rPr lang="el-GR" sz="14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l-GR" sz="14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l-GR" sz="14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4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l-GR" sz="14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US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l-GR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24,31</m:t>
                          </m:r>
                        </m:num>
                        <m:den>
                          <m:r>
                            <a:rPr lang="el-GR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l-GR" sz="14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3,04</m:t>
                      </m:r>
                    </m:oMath>
                  </m:oMathPara>
                </a14:m>
                <a:endParaRPr lang="el-GR" sz="1400" i="1" dirty="0">
                  <a:solidFill>
                    <a:schemeClr val="bg2"/>
                  </a:solidFill>
                </a:endParaRPr>
              </a:p>
              <a:p>
                <a:endParaRPr lang="el-GR" sz="1400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300" y="1563204"/>
                <a:ext cx="2392706" cy="730265"/>
              </a:xfrm>
              <a:prstGeom prst="rect">
                <a:avLst/>
              </a:prstGeom>
              <a:blipFill rotWithShape="0">
                <a:blip r:embed="rId2"/>
                <a:stretch>
                  <a:fillRect t="-43333" b="-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707904" y="2077940"/>
                <a:ext cx="1523879" cy="49564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𝛂</m:t>
                      </m:r>
                      <m:r>
                        <a:rPr lang="en-US" sz="14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acc>
                      <m:r>
                        <a:rPr lang="en-US" sz="1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f>
                        <m:fPr>
                          <m:ctrlPr>
                            <a:rPr lang="el-GR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1400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077940"/>
                <a:ext cx="1523879" cy="4956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582718" y="3007260"/>
                <a:ext cx="23458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1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l-GR" sz="1400" i="1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4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3,04</m:t>
                    </m:r>
                    <m:r>
                      <a:rPr lang="el-GR" sz="1400" i="1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14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0,35</m:t>
                    </m:r>
                  </m:oMath>
                </a14:m>
                <a:r>
                  <a:rPr lang="el-GR" sz="1400" i="1" dirty="0" smtClean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Mathematica1" panose="05000502060100000001" pitchFamily="2" charset="2"/>
                      </a:rPr>
                      <m:t>⇒</m:t>
                    </m:r>
                  </m:oMath>
                </a14:m>
                <a:r>
                  <a:rPr lang="el-GR" sz="1400" i="1" dirty="0" smtClean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l-GR" sz="1400" b="1" i="1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l-GR" sz="14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=2,69</m:t>
                    </m:r>
                  </m:oMath>
                </a14:m>
                <a:endParaRPr lang="el-GR" sz="1400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718" y="3007260"/>
                <a:ext cx="2345899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537300" y="2312944"/>
                <a:ext cx="3472425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l-GR" sz="14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l-GR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acc>
                      <m:r>
                        <a:rPr lang="en-US" sz="14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4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f>
                        <m:fPr>
                          <m:ctrlPr>
                            <a:rPr lang="el-GR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24,31</m:t>
                          </m:r>
                        </m:num>
                        <m:den>
                          <m:r>
                            <a:rPr lang="el-GR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l-GR" sz="14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0,077</m:t>
                      </m:r>
                      <m:f>
                        <m:fPr>
                          <m:ctrlP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l-GR" sz="1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400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300" y="2312944"/>
                <a:ext cx="3472425" cy="497059"/>
              </a:xfrm>
              <a:prstGeom prst="rect">
                <a:avLst/>
              </a:prstGeom>
              <a:blipFill rotWithShape="0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399824" y="3670328"/>
                <a:ext cx="1200970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𝛂</m:t>
                      </m:r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824" y="3670328"/>
                <a:ext cx="120097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3167844" y="4390021"/>
            <a:ext cx="597233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8000" lvl="1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Ερμηνεία</a:t>
            </a:r>
            <a:r>
              <a:rPr lang="el-GR" sz="1600" b="1" dirty="0">
                <a:solidFill>
                  <a:srgbClr val="009900"/>
                </a:solidFill>
                <a:latin typeface="Calibri" pitchFamily="34" charset="0"/>
              </a:rPr>
              <a:t>: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Τη χρονική στιγμή </a:t>
            </a:r>
            <a:r>
              <a:rPr lang="en-US" sz="1600" b="1" dirty="0" smtClean="0">
                <a:solidFill>
                  <a:srgbClr val="000099"/>
                </a:solidFill>
                <a:latin typeface="Calibri" pitchFamily="34" charset="0"/>
              </a:rPr>
              <a:t>t=0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(δηλαδή τώρα!) η εκτίμηση για τη ζήτηση είναι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2,69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 [</a:t>
            </a: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τρισεκατομμύρια κυβικά μέτρα].</a:t>
            </a:r>
          </a:p>
        </p:txBody>
      </p:sp>
      <p:sp>
        <p:nvSpPr>
          <p:cNvPr id="2" name="Rectangle 1"/>
          <p:cNvSpPr/>
          <p:nvPr/>
        </p:nvSpPr>
        <p:spPr>
          <a:xfrm>
            <a:off x="3167844" y="5457998"/>
            <a:ext cx="5976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b="1" dirty="0" smtClean="0">
                <a:solidFill>
                  <a:srgbClr val="FF0000"/>
                </a:solidFill>
                <a:latin typeface="Calibri" pitchFamily="34" charset="0"/>
              </a:rPr>
              <a:t>Σημείωση!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Δεν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υπάρχει κάποια ιδιαίτερη αξία (μαθηματική σημασία). 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3873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Διενέργεια προβλέψεων </a:t>
            </a:r>
            <a:r>
              <a:rPr lang="el-GR" sz="16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1/4)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95936" y="1423516"/>
            <a:ext cx="4405607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1:</a:t>
            </a:r>
            <a:endParaRPr lang="en-US" sz="16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301190" y="2002161"/>
                <a:ext cx="42359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,69</m:t>
                      </m:r>
                      <m:r>
                        <a:rPr lang="el-GR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0,077∗1 </m:t>
                      </m:r>
                      <m:r>
                        <a:rPr lang="el-GR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𝛼𝜌𝛼</m:t>
                      </m:r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2,77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190" y="2002161"/>
                <a:ext cx="4235903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4043797" y="2540679"/>
            <a:ext cx="4416635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335801" y="3059668"/>
                <a:ext cx="13852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𝟕𝟕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801" y="3059668"/>
                <a:ext cx="138525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040432" y="3680071"/>
            <a:ext cx="4549625" cy="792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600" b="1" dirty="0" smtClean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1:</a:t>
            </a:r>
            <a:endParaRPr lang="el-GR" sz="1600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379296" y="4242574"/>
                <a:ext cx="36921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16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16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l-GR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2,77</m:t>
                    </m:r>
                    <m:r>
                      <a:rPr lang="en-US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2,77=0   </m:t>
                    </m:r>
                    <m:r>
                      <m:rPr>
                        <m:sty m:val="p"/>
                      </m:rPr>
                      <a:rPr lang="el-GR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αρα</m:t>
                    </m:r>
                  </m:oMath>
                </a14:m>
                <a:r>
                  <a:rPr lang="el-GR" sz="1600" dirty="0" smtClean="0">
                    <a:solidFill>
                      <a:srgbClr val="000099"/>
                    </a:solidFill>
                  </a:rPr>
                  <a:t>  </a:t>
                </a:r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296" y="4242574"/>
                <a:ext cx="3692165" cy="338554"/>
              </a:xfrm>
              <a:prstGeom prst="rect">
                <a:avLst/>
              </a:prstGeom>
              <a:blipFill rotWithShape="0">
                <a:blip r:embed="rId4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842550" y="4221088"/>
                <a:ext cx="8442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1600" b="1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550" y="4221088"/>
                <a:ext cx="84420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640535" y="846852"/>
                <a:ext cx="1516697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en-US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535" y="846852"/>
                <a:ext cx="151669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756001"/>
              </p:ext>
            </p:extLst>
          </p:nvPr>
        </p:nvGraphicFramePr>
        <p:xfrm>
          <a:off x="108815" y="1381994"/>
          <a:ext cx="3743105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i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>
                          <a:solidFill>
                            <a:srgbClr val="000099"/>
                          </a:solidFill>
                          <a:effectLst/>
                        </a:rPr>
                        <a:t>i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 smtClean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24,31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924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 animBg="1"/>
      <p:bldP spid="7" grpId="0"/>
      <p:bldP spid="28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Διενέργεια προβλέψεων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(2/4)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95936" y="1423516"/>
            <a:ext cx="4405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2:</a:t>
            </a:r>
            <a:endParaRPr lang="en-US" sz="16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301190" y="2002161"/>
                <a:ext cx="42359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,69</m:t>
                      </m:r>
                      <m:r>
                        <a:rPr lang="el-GR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0,077∗</m:t>
                      </m:r>
                      <m:r>
                        <a:rPr lang="el-GR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𝛼𝜌𝛼</m:t>
                      </m:r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2,</m:t>
                      </m:r>
                      <m:r>
                        <a:rPr lang="el-GR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85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190" y="2002161"/>
                <a:ext cx="4235903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4043797" y="2540679"/>
            <a:ext cx="4416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335801" y="3059668"/>
                <a:ext cx="13852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801" y="3059668"/>
                <a:ext cx="138525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040432" y="3680071"/>
            <a:ext cx="45496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600" b="1" dirty="0" smtClean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2:</a:t>
            </a:r>
            <a:endParaRPr lang="el-GR" sz="1600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379296" y="4242574"/>
                <a:ext cx="411535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16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16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l-GR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2,84</m:t>
                    </m:r>
                    <m:r>
                      <a:rPr lang="en-US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2,85=+0,01   </m:t>
                    </m:r>
                    <m:r>
                      <m:rPr>
                        <m:sty m:val="p"/>
                      </m:rPr>
                      <a:rPr lang="el-GR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αρα</m:t>
                    </m:r>
                  </m:oMath>
                </a14:m>
                <a:r>
                  <a:rPr lang="el-GR" sz="1600" dirty="0" smtClean="0">
                    <a:solidFill>
                      <a:srgbClr val="000099"/>
                    </a:solidFill>
                  </a:rPr>
                  <a:t>  </a:t>
                </a:r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296" y="4242574"/>
                <a:ext cx="4115357" cy="338554"/>
              </a:xfrm>
              <a:prstGeom prst="rect">
                <a:avLst/>
              </a:prstGeom>
              <a:blipFill rotWithShape="0">
                <a:blip r:embed="rId4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812360" y="4602614"/>
                <a:ext cx="13208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𝟎𝟏</m:t>
                      </m:r>
                    </m:oMath>
                  </m:oMathPara>
                </a14:m>
                <a:endParaRPr lang="el-GR" sz="1600" b="1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4602614"/>
                <a:ext cx="1320811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640535" y="846852"/>
                <a:ext cx="1516697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en-US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535" y="846852"/>
                <a:ext cx="151669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845154"/>
              </p:ext>
            </p:extLst>
          </p:nvPr>
        </p:nvGraphicFramePr>
        <p:xfrm>
          <a:off x="108815" y="1381994"/>
          <a:ext cx="3743105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i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>
                          <a:solidFill>
                            <a:srgbClr val="000099"/>
                          </a:solidFill>
                          <a:effectLst/>
                        </a:rPr>
                        <a:t>i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 smtClean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2,85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24,31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29376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 animBg="1"/>
      <p:bldP spid="7" grpId="0"/>
      <p:bldP spid="28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Διενέργεια προβλέψεων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(3/4)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95936" y="1423516"/>
            <a:ext cx="4405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Οι προβλέψεις αυτές θα βρίσκονται πάνω στην ίδια ευθεία.</a:t>
            </a:r>
            <a:endParaRPr lang="en-US" sz="16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671448"/>
              </p:ext>
            </p:extLst>
          </p:nvPr>
        </p:nvGraphicFramePr>
        <p:xfrm>
          <a:off x="108815" y="1381994"/>
          <a:ext cx="3743105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i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>
                          <a:solidFill>
                            <a:srgbClr val="000099"/>
                          </a:solidFill>
                          <a:effectLst/>
                        </a:rPr>
                        <a:t>i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 smtClean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0,12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24,31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65485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Διενέργεια προβλέψεων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(4/4)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Πραγματικές τιμές και προβλέψεις ζήτησης.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650" y="1211660"/>
            <a:ext cx="6773513" cy="538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744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Δείκτες αξιολόγησης </a:t>
            </a:r>
            <a:r>
              <a:rPr lang="el-GR" sz="16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(1/3)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586545"/>
              </p:ext>
            </p:extLst>
          </p:nvPr>
        </p:nvGraphicFramePr>
        <p:xfrm>
          <a:off x="251520" y="1245388"/>
          <a:ext cx="6336000" cy="4595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3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0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0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- 0,12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0,12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0,0405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7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0,0031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0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0,0030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0,0174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0,0796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587520" y="2492896"/>
                <a:ext cx="2556480" cy="2169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𝟎𝟑</m:t>
                      </m:r>
                    </m:oMath>
                  </m:oMathPara>
                </a14:m>
                <a:endParaRPr lang="el-GR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endParaRPr lang="el-GR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𝟎𝟎𝟐𝟐</m:t>
                      </m:r>
                    </m:oMath>
                  </m:oMathPara>
                </a14:m>
                <a:endParaRPr lang="el-GR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endParaRPr lang="el-GR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𝟎𝟏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 (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%)</m:t>
                      </m:r>
                    </m:oMath>
                  </m:oMathPara>
                </a14:m>
                <a:endParaRPr lang="en-US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520" y="2492896"/>
                <a:ext cx="2556480" cy="21698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51927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Δείκτες αξιολόγησης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(2/3</a:t>
            </a:r>
            <a:r>
              <a:rPr lang="el-GR" sz="16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913938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Συντελεστής προσδιορισμού 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R</a:t>
            </a:r>
            <a:r>
              <a:rPr lang="en-US" sz="2000" b="1" baseline="30000" dirty="0" smtClean="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 (coefficient of determination)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54478" y="1942876"/>
                <a:ext cx="1213666" cy="69403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  <m:r>
                                <a:rPr lang="en-US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𝒚𝒚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78" y="1942876"/>
                <a:ext cx="1213666" cy="6940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835696" y="1484784"/>
                <a:ext cx="4362283" cy="540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r>
                        <a:rPr lang="el-GR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β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=0,077∗3,24</m:t>
                      </m:r>
                      <m:r>
                        <a:rPr lang="en-US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⇒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  <m:r>
                            <a:rPr lang="en-US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r>
                        <a:rPr lang="el-GR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0,25</m:t>
                      </m:r>
                    </m:oMath>
                  </m:oMathPara>
                </a14:m>
                <a:endParaRPr lang="el-GR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484784"/>
                <a:ext cx="4362283" cy="540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864794" y="2433730"/>
                <a:ext cx="7264168" cy="113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l-GR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el-GR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l-GR" i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l-GR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l-GR" i="1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i="1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l-GR" i="1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l-GR" i="1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bg2"/>
                    </a:solidFill>
                  </a:rPr>
                  <a:t>+…+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l-GR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bg2"/>
                    </a:solidFill>
                  </a:rPr>
                  <a:t>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smtClean="0">
                    <a:solidFill>
                      <a:schemeClr val="bg2"/>
                    </a:solidFill>
                  </a:rPr>
                  <a:t>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2,77</m:t>
                            </m:r>
                            <m: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3,04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2,84</m:t>
                            </m:r>
                            <m: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3,04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2"/>
                    </a:solidFill>
                  </a:rPr>
                  <a:t>+…+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3,32</m:t>
                            </m:r>
                            <m:r>
                              <a:rPr lang="el-GR" i="1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</a:rPr>
                              <m:t>3,4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Mathematica1" panose="05000502060100000001" pitchFamily="2" charset="2"/>
                      </a:rPr>
                      <m:t>⇒</m:t>
                    </m:r>
                    <m:sSub>
                      <m:sSubPr>
                        <m:ctrlPr>
                          <a:rPr lang="el-GR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l-GR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el-GR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0,28</m:t>
                    </m:r>
                  </m:oMath>
                </a14:m>
                <a:endParaRPr lang="el-GR" dirty="0">
                  <a:solidFill>
                    <a:schemeClr val="bg2"/>
                  </a:solidFill>
                </a:endParaRPr>
              </a:p>
              <a:p>
                <a:endParaRPr lang="el-GR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794" y="2433730"/>
                <a:ext cx="7264168" cy="1139286"/>
              </a:xfrm>
              <a:prstGeom prst="rect">
                <a:avLst/>
              </a:prstGeom>
              <a:blipFill rotWithShape="0">
                <a:blip r:embed="rId4"/>
                <a:stretch>
                  <a:fillRect t="-37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4478" y="3573016"/>
                <a:ext cx="2722091" cy="6476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  <m:r>
                        <a:rPr lang="en-US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⇒</m:t>
                      </m:r>
                      <m:sSup>
                        <m:sSup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𝟖𝟗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78" y="3573016"/>
                <a:ext cx="2722091" cy="64761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92457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19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Δείκτες αξιολόγησης </a:t>
            </a:r>
            <a:r>
              <a:rPr lang="el-GR" sz="16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(3/3</a:t>
            </a:r>
            <a:r>
              <a:rPr lang="el-GR" sz="16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91393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Συντελεστής προσδιορισμού 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R</a:t>
            </a:r>
            <a:r>
              <a:rPr lang="en-US" sz="2000" b="1" baseline="30000" dirty="0" smtClean="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 (coefficient of determination)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Εύρος τιμών 0 ≤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R</a:t>
            </a:r>
            <a:r>
              <a:rPr lang="en-US" sz="2000" baseline="30000" dirty="0" smtClean="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≤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 1.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Μέτρο της καλής προσαρμογής του μοντέλου στα δεδομένα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Υψηλές τιμές του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R</a:t>
            </a:r>
            <a:r>
              <a:rPr lang="en-US" sz="2000" baseline="30000" dirty="0" smtClean="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l-GR" sz="2000" baseline="30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δείχνουν ότι το μοντέλο είναι κατάλληλο (όταν η σχέση είναι γραμμική).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Χαμηλές τιμές του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R</a:t>
            </a:r>
            <a:r>
              <a:rPr lang="en-US" sz="2000" baseline="30000" dirty="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l-GR" sz="2000" baseline="30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δείχνουν ότι το μοντέλο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δεν είναι κατάλληλο (όταν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η σχέση είναι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γραμμική). 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Σύγκριση εναλλακτικών μοντέλων παλινδρόμησης.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9900"/>
                </a:solidFill>
                <a:latin typeface="Calibri" pitchFamily="34" charset="0"/>
              </a:rPr>
              <a:t>Ερμηνεία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: Το ποσοστό της διακύμανσης που εξηγείται από το μοντέλο της παλινδρόμησης (ποσοστό εξηγούμενου σφάλματος).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27584" y="5444362"/>
                <a:ext cx="2100190" cy="37555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𝟖𝟗</m:t>
                      </m:r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 (</m:t>
                      </m:r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𝟖𝟗</m:t>
                      </m:r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%)</m:t>
                      </m:r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444362"/>
                <a:ext cx="2100190" cy="3755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2663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0" y="666750"/>
            <a:ext cx="9001000" cy="556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2400" b="1" dirty="0" smtClean="0">
                <a:solidFill>
                  <a:srgbClr val="000099"/>
                </a:solidFill>
                <a:latin typeface="Calibri" pitchFamily="34" charset="0"/>
              </a:rPr>
              <a:t>Αντικειμενικές μέθοδοι πρόβλεψης (ανάλυση δεδομένων)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Μεθοδολογία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πρόβλεψης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Ανάλυση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χ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ρονοσειρών (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analysis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Αιτιολογικά μοντέλα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(causal models)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Χρονοσειρά</a:t>
            </a:r>
            <a:endParaRPr lang="el-GR" sz="2400" b="1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Στάσιμη ή Επίπεδο (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stationary or level 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endParaRPr lang="en-US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Τάση (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with trend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Εποχικότητα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with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seasonality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Κύκλος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with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cycles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Τεχνική πρόβλεψης</a:t>
            </a:r>
            <a:endParaRPr lang="el-GR" sz="2400" b="1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Διπλός κινούμενος μέσος όρος (ΔΚΜΟ,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Double Moving Average - DMA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Διπλή εκθετική εξομάλυνση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ΕΕ,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Double Exponential Smoothing - DES)</a:t>
            </a:r>
            <a:endParaRPr lang="el-GR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Γραμμική παλινδρόμηση.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Στο τρέχον μάθημα…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863588" y="2060957"/>
            <a:ext cx="4284476" cy="359931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868595" y="3393105"/>
            <a:ext cx="4860540" cy="359931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878218" y="5805265"/>
            <a:ext cx="6682113" cy="360039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1631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20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Άσκηση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0" y="691390"/>
            <a:ext cx="4392488" cy="4593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Στον πίνακα που ακολουθεί παρουσιάζονται οι τιμές</a:t>
            </a:r>
            <a:r>
              <a:rPr lang="en-US" sz="15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της ζήτησης ενός προϊόντος για την περίοδο 2004 έως 2013.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arabicParenR"/>
            </a:pP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Εκτιμήστε τους συντελεστές της γραμμής παλινδρόμησης </a:t>
            </a:r>
            <a:r>
              <a:rPr lang="en-US" sz="1500" b="1" dirty="0" smtClean="0">
                <a:solidFill>
                  <a:srgbClr val="000099"/>
                </a:solidFill>
                <a:latin typeface="Calibri" pitchFamily="34" charset="0"/>
              </a:rPr>
              <a:t>y=</a:t>
            </a:r>
            <a:r>
              <a:rPr lang="el-GR" sz="1500" b="1" dirty="0" err="1" smtClean="0">
                <a:solidFill>
                  <a:srgbClr val="000099"/>
                </a:solidFill>
                <a:latin typeface="Calibri" pitchFamily="34" charset="0"/>
              </a:rPr>
              <a:t>α+β</a:t>
            </a:r>
            <a:r>
              <a:rPr lang="en-US" sz="1500" b="1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, δηλαδή τα α και β, χρησιμοποιώντας τις πρώτες έξι (6) τιμές (χρονικές περίοδοι 1 έως και 6).  </a:t>
            </a:r>
            <a:endParaRPr lang="en-US" sz="1500" b="1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arabicParenR"/>
            </a:pP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Διενεργείστε τις προβλέψεις για τις επόμενες τέσσερις περιόδους (7 έως 10).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arabicParenR"/>
            </a:pP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Υπολογίστε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το δείκτη </a:t>
            </a:r>
            <a:r>
              <a:rPr lang="en-US" sz="1500" b="1" dirty="0">
                <a:solidFill>
                  <a:srgbClr val="000099"/>
                </a:solidFill>
                <a:latin typeface="Calibri" pitchFamily="34" charset="0"/>
              </a:rPr>
              <a:t>MAPE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για το προαναφερθέν μοντέλο</a:t>
            </a:r>
            <a:r>
              <a:rPr lang="en-US" sz="1500" b="1" dirty="0">
                <a:solidFill>
                  <a:srgbClr val="000099"/>
                </a:solidFill>
                <a:latin typeface="Calibri" pitchFamily="34" charset="0"/>
              </a:rPr>
              <a:t>; </a:t>
            </a:r>
            <a:r>
              <a:rPr lang="en-US" sz="1500" i="1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sz="1500" i="1" dirty="0" smtClean="0">
                <a:solidFill>
                  <a:srgbClr val="000099"/>
                </a:solidFill>
                <a:latin typeface="Calibri" pitchFamily="34" charset="0"/>
              </a:rPr>
              <a:t>Για την απάντηση στο ερώτημα να χρησιμοποιήσετε τις προβλέψεις των περιόδων 7 έως 10).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81243"/>
              </p:ext>
            </p:extLst>
          </p:nvPr>
        </p:nvGraphicFramePr>
        <p:xfrm>
          <a:off x="4716016" y="872716"/>
          <a:ext cx="4140462" cy="4229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0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025"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Ζήτηση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α/α έτους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Έτος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Τιμή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700"/>
                        </a:lnSpc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2253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21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Λύση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245006" y="5319921"/>
                <a:ext cx="2661415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l-GR" sz="16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US" sz="16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𝟎𝟑𝟑𝟐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006" y="5319921"/>
                <a:ext cx="2661415" cy="10618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7367308"/>
                  </p:ext>
                </p:extLst>
              </p:nvPr>
            </p:nvGraphicFramePr>
            <p:xfrm>
              <a:off x="693662" y="836712"/>
              <a:ext cx="7993093" cy="45034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093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39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5566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282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5248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26713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82550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637908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774376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774376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Χρόνος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Ζήτηση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sz="1200" b="1" u="none" strike="noStrike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Πρόβλεψη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1200" b="1" u="none" strike="noStrike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Σφάλμα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sz="1200" b="1" u="none" strike="noStrike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MAD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MSE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MAPE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2004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Sxy</a:t>
                          </a:r>
                          <a:r>
                            <a:rPr lang="en-US" sz="12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=23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en-US" sz="1200" u="none" strike="noStrike" dirty="0" err="1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Sxx</a:t>
                          </a:r>
                          <a:r>
                            <a:rPr lang="en-US" sz="1200" u="none" strike="noStrike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=17,5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2006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l-GR" sz="120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2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=4,67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2007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99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Syy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=33,37</a:t>
                          </a: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2008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7,00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99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α=</a:t>
                          </a:r>
                          <a:r>
                            <a:rPr lang="en-US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0,0667</a:t>
                          </a: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2009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99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β=1,3143</a:t>
                          </a: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2010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9,00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9,27</a:t>
                          </a: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en-US" sz="1200" b="1" i="0" u="none" strike="noStrike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1200" b="1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=0,9059</a:t>
                          </a:r>
                          <a:endParaRPr lang="el-GR" sz="1200" b="1" i="0" u="none" strike="noStrike" baseline="300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0,27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0,27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0,0296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2011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11,00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10,58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-0,42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0,42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0,18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0,0381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2012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12,00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11,90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-0,10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0,10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0,01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0,0087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14,00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13,21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-0,79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0,79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0,62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0,0564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endParaRPr lang="en-US" sz="1200" b="1" u="none" strike="noStrike" kern="1200" dirty="0">
                            <a:solidFill>
                              <a:schemeClr val="bg2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chemeClr val="bg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0,40</a:t>
                          </a: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chemeClr val="bg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0,22</a:t>
                          </a: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chemeClr val="bg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0,0332</a:t>
                          </a: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7367308"/>
                  </p:ext>
                </p:extLst>
              </p:nvPr>
            </p:nvGraphicFramePr>
            <p:xfrm>
              <a:off x="693662" y="836712"/>
              <a:ext cx="7993093" cy="45034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09345"/>
                    <a:gridCol w="723900"/>
                    <a:gridCol w="855663"/>
                    <a:gridCol w="1012825"/>
                    <a:gridCol w="852487"/>
                    <a:gridCol w="926713"/>
                    <a:gridCol w="825500"/>
                    <a:gridCol w="637908"/>
                    <a:gridCol w="774376"/>
                    <a:gridCol w="774376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Χρόνος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Ζήτηση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sz="1200" b="1" u="none" strike="noStrike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Πρόβλεψη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1200" b="1" u="none" strike="noStrike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Σφάλμα [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sz="1200" b="1" u="none" strike="noStrike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MAD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MSE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MAPE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2004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Sxy</a:t>
                          </a:r>
                          <a:r>
                            <a:rPr lang="en-US" sz="12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=23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en-US" sz="1200" u="none" strike="noStrike" dirty="0" err="1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Sxx</a:t>
                          </a:r>
                          <a:r>
                            <a:rPr lang="en-US" sz="1200" u="none" strike="noStrike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=17,5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2006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blipFill rotWithShape="0">
                          <a:blip r:embed="rId3"/>
                          <a:stretch>
                            <a:fillRect l="-180479" t="-300000" r="-170205" b="-80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2007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99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Syy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=33,37</a:t>
                          </a:r>
                          <a:endParaRPr lang="en-US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2008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7,00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99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α=</a:t>
                          </a:r>
                          <a:r>
                            <a:rPr lang="en-US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0,0667</a:t>
                          </a: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2009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99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β=1,3143</a:t>
                          </a: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2010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9,00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9,27</a:t>
                          </a:r>
                        </a:p>
                      </a:txBody>
                      <a:tcPr marL="9525" marR="9525" marT="9525" marB="0" anchor="ctr"/>
                    </a:tc>
                    <a:tc gridSpan="2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n-US" sz="12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en-US" sz="1200" b="1" i="0" u="none" strike="noStrike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1200" b="1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=0,9059</a:t>
                          </a:r>
                          <a:endParaRPr lang="el-GR" sz="1200" b="1" i="0" u="none" strike="noStrike" baseline="300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0,27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0,27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0,0296</a:t>
                          </a: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2011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11,00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10,58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-0,42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0,42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0,18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0,0381</a:t>
                          </a: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2012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12,00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11,90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-0,10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0,10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0,01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0,0087</a:t>
                          </a: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r>
                            <a:rPr lang="el-GR" sz="1200" u="none" strike="noStrike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el-GR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0099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14,00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0099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13,21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-0,79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0,79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0,62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0,0564</a:t>
                          </a:r>
                        </a:p>
                      </a:txBody>
                      <a:tcPr marL="9525" marR="9525" marT="9525" marB="0" anchor="ctr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>
                            <a:lnSpc>
                              <a:spcPct val="200000"/>
                            </a:lnSpc>
                          </a:pPr>
                          <a:endParaRPr lang="el-GR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endParaRPr lang="en-US" sz="1200" b="1" u="none" strike="noStrike" kern="1200" dirty="0">
                            <a:solidFill>
                              <a:schemeClr val="bg2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chemeClr val="bg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0,40</a:t>
                          </a: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chemeClr val="bg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0,22</a:t>
                          </a: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>
                            <a:lnSpc>
                              <a:spcPct val="200000"/>
                            </a:lnSpc>
                          </a:pPr>
                          <a:r>
                            <a:rPr lang="en-US" sz="1200" b="1" u="none" strike="noStrike" kern="1200" dirty="0">
                              <a:solidFill>
                                <a:schemeClr val="bg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0,0332</a:t>
                          </a:r>
                        </a:p>
                      </a:txBody>
                      <a:tcPr marL="9525" marR="9525" marT="9525" marB="0" anchor="ctr">
                        <a:solidFill>
                          <a:schemeClr val="tx2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22309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518246"/>
              </p:ext>
            </p:extLst>
          </p:nvPr>
        </p:nvGraphicFramePr>
        <p:xfrm>
          <a:off x="50" y="1383046"/>
          <a:ext cx="9143951" cy="420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082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Χωρίς εποχικότητα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Με Εποχικότητα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Χωρίς</a:t>
                      </a:r>
                      <a:r>
                        <a:rPr lang="el-GR" sz="1800" b="1" baseline="0" dirty="0" smtClean="0">
                          <a:latin typeface="Calibri" panose="020F0502020204030204" pitchFamily="34" charset="0"/>
                        </a:rPr>
                        <a:t> τάση</a:t>
                      </a:r>
                      <a:endParaRPr 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Απλός Κινούμενος Μέσος Όρος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Απλή Εκθετική Εξομάλυνση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Εποχικότητα προσθετική</a:t>
                      </a:r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Εποχικότητα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n-US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Με Τάση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Διπλός</a:t>
                      </a: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Κινούμενος Μέσος Όρος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Διπλή Εκθετική Εξομάλυνση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 smtClean="0">
                          <a:latin typeface="Calibri" panose="020F0502020204030204" pitchFamily="34" charset="0"/>
                        </a:rPr>
                        <a:t> Winters’ </a:t>
                      </a: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προσθετική</a:t>
                      </a:r>
                      <a:endParaRPr lang="el-GR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 smtClean="0">
                          <a:latin typeface="Calibri" panose="020F0502020204030204" pitchFamily="34" charset="0"/>
                        </a:rPr>
                        <a:t> Winters’ </a:t>
                      </a:r>
                      <a:endParaRPr lang="el-GR" sz="1800" b="0" baseline="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l-GR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Βασικά μοντέλα προβλέψεων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55776" y="3778462"/>
            <a:ext cx="2772308" cy="180020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555776" y="1492208"/>
            <a:ext cx="2772308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31540" y="4516544"/>
            <a:ext cx="1548172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5" name="Straight Arrow Connector 14"/>
          <p:cNvCxnSpPr>
            <a:endCxn id="14" idx="3"/>
          </p:cNvCxnSpPr>
          <p:nvPr/>
        </p:nvCxnSpPr>
        <p:spPr bwMode="auto">
          <a:xfrm flipH="1">
            <a:off x="1979712" y="4588552"/>
            <a:ext cx="576065" cy="900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3959932" y="1816244"/>
            <a:ext cx="0" cy="18722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/>
          <p:cNvSpPr/>
          <p:nvPr/>
        </p:nvSpPr>
        <p:spPr>
          <a:xfrm>
            <a:off x="6444209" y="5085184"/>
            <a:ext cx="2695974" cy="147732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 smtClean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2"/>
                </a:solidFill>
                <a:latin typeface="Calibri" panose="020F0502020204030204" pitchFamily="34" charset="0"/>
              </a:rPr>
              <a:t>Γραμμική Παλινδρόμηση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 smtClean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7744" y="787352"/>
            <a:ext cx="444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Ανάλυση χρονοσειρών (</a:t>
            </a:r>
            <a:r>
              <a:rPr lang="el-GR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time-series</a:t>
            </a:r>
            <a:r>
              <a:rPr lang="el-G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l-GR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analysis</a:t>
            </a:r>
            <a:r>
              <a:rPr lang="el-G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6361" y="5802496"/>
            <a:ext cx="4172489" cy="423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Αιτιολογικά μοντέλα</a:t>
            </a:r>
            <a:r>
              <a:rPr 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(causal models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l-GR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4631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41909 -0.17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76" y="-881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3" grpId="0" animBg="1"/>
      <p:bldP spid="3" grpId="2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Αιτιολογικά μοντέλα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7504" y="691390"/>
            <a:ext cx="88929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27063" lvl="2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Αιτιολογικά μοντέλα</a:t>
            </a:r>
          </a:p>
          <a:p>
            <a:pPr marL="1084263" lvl="3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Γενική σχέση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Y = f(X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, X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, …, </a:t>
            </a:r>
            <a:r>
              <a:rPr lang="en-US" sz="2000" dirty="0" err="1" smtClean="0">
                <a:solidFill>
                  <a:srgbClr val="000099"/>
                </a:solidFill>
                <a:latin typeface="Calibri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0099"/>
                </a:solidFill>
                <a:latin typeface="Calibri" pitchFamily="34" charset="0"/>
              </a:rPr>
              <a:t>n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1084263" lvl="3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Γραμμική παλινδρόμηση</a:t>
            </a:r>
          </a:p>
          <a:p>
            <a:pPr marL="1541463" lvl="4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Μόνο δύο μεταβλητές </a:t>
            </a:r>
            <a:r>
              <a:rPr lang="en-US" sz="2000" b="1" dirty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 = f(t)</a:t>
            </a:r>
          </a:p>
          <a:p>
            <a:pPr marL="1541463" lvl="4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Γραμμική σχέση μεταξύ των δύο μεταβλητών (ανεξάρτητης και εξαρτημένης)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517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Απλή γραμμική παλινδρόμηση </a:t>
            </a:r>
            <a:r>
              <a:rPr lang="el-GR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(1/2)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7504" y="691390"/>
            <a:ext cx="88929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27063" lvl="2" indent="-449263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Απλή Γραμμική Παλινδρόμηση 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(Simple Linear Regression)</a:t>
            </a:r>
            <a:endParaRPr lang="el-GR" sz="2000" b="1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1084263" lvl="3" indent="-449263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Γενική σχέση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Y =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 + </a:t>
            </a:r>
            <a:r>
              <a:rPr lang="el-GR" sz="2000" dirty="0" err="1" smtClean="0">
                <a:solidFill>
                  <a:srgbClr val="000099"/>
                </a:solidFill>
                <a:latin typeface="Calibri" pitchFamily="34" charset="0"/>
              </a:rPr>
              <a:t>βΧ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   εδώ   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= α + β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</a:p>
          <a:p>
            <a:pPr marL="1250950" lvl="4" indent="-34925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Ζευγάρια τιμών (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, </a:t>
            </a:r>
            <a:r>
              <a:rPr lang="en-US" sz="2000" dirty="0" err="1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sz="2000" baseline="-25000" dirty="0" err="1" smtClean="0">
                <a:solidFill>
                  <a:srgbClr val="000099"/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1250950" lvl="4" indent="-34925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Εκτίμηση ευθείας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μεταξύ άπειρων ευθειών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, δηλαδή των συντελεστών α και β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μέσω της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Μεθόδου των Ελαχίστων Τετραγώνων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Least Squares Method).</a:t>
            </a: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1026" name="Picture 2" descr="http://ebooks.edu.gr/modules/ebook/show.php/DSGL-C100/493/3203,13013/images/img2_3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075526"/>
            <a:ext cx="5544616" cy="350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7710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Απλή γραμμική παλινδρόμηση </a:t>
            </a:r>
            <a:r>
              <a:rPr lang="el-GR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(</a:t>
            </a:r>
            <a:r>
              <a:rPr lang="en-US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2</a:t>
            </a:r>
            <a:r>
              <a:rPr lang="el-GR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/2</a:t>
            </a:r>
            <a:r>
              <a:rPr lang="el-GR" b="1" kern="0" noProof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)</a:t>
            </a:r>
            <a:endParaRPr lang="da-DK" sz="11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7504" y="691390"/>
            <a:ext cx="8892988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27063" lvl="2" indent="-449263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Η τάση πρέπει να είναι γραμμική!!!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74043"/>
            <a:ext cx="5616624" cy="5311373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 bwMode="auto">
          <a:xfrm>
            <a:off x="3779912" y="4653136"/>
            <a:ext cx="1800200" cy="1728614"/>
          </a:xfrm>
          <a:prstGeom prst="roundRect">
            <a:avLst/>
          </a:prstGeom>
          <a:noFill/>
          <a:ln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570131" y="4653136"/>
            <a:ext cx="1800200" cy="1728614"/>
          </a:xfrm>
          <a:prstGeom prst="roundRect">
            <a:avLst/>
          </a:prstGeom>
          <a:noFill/>
          <a:ln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320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107134" y="548680"/>
                <a:ext cx="9073008" cy="64017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ü"/>
                </a:pPr>
                <a:r>
                  <a:rPr lang="el-GR" sz="24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Γενική σχέση</a:t>
                </a:r>
              </a:p>
              <a:p>
                <a:pPr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r>
                  <a:rPr lang="el-GR" sz="24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		   </a:t>
                </a:r>
                <a:r>
                  <a:rPr lang="el-GR" sz="2000" dirty="0" smtClean="0">
                    <a:solidFill>
                      <a:srgbClr val="000099"/>
                    </a:solidFill>
                    <a:latin typeface="Calibri" pitchFamily="34" charset="0"/>
                  </a:rPr>
                  <a:t>ή απλούστερα </a:t>
                </a:r>
                <a:endParaRPr lang="en-US" sz="2000" dirty="0" smtClean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l-GR" sz="2000" dirty="0" smtClean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800100" lvl="1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q"/>
                </a:pPr>
                <a:r>
                  <a:rPr lang="el-GR" b="1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α    </a:t>
                </a:r>
                <a:r>
                  <a:rPr lang="el-GR" i="1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σταθερά (</a:t>
                </a:r>
                <a:r>
                  <a:rPr lang="en-US" i="1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intercept)</a:t>
                </a:r>
                <a:r>
                  <a:rPr lang="en-US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1152525" lvl="2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Σημείο τομής ευθείας παλινδρόμησης με τον άξονα της ζήτησης.</a:t>
                </a:r>
              </a:p>
              <a:p>
                <a:pPr marL="1152525" lvl="2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Μας δίνει την εκτίμηση για τη ζήτηση της στιγμής που βρισκόμαστε </a:t>
                </a:r>
                <a:r>
                  <a:rPr lang="en-US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(t=0</a:t>
                </a: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l-GR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l-GR" b="0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0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1152525" lvl="2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Μπορεί να έχει αρνητική/μηδενική/θετική τιμή. </a:t>
                </a:r>
              </a:p>
              <a:p>
                <a:pPr marL="1341438" lvl="3" indent="-261938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Arial" panose="020B0604020202020204" pitchFamily="34" charset="0"/>
                  <a:buChar char="•"/>
                </a:pPr>
                <a:r>
                  <a:rPr lang="el-GR" dirty="0" smtClean="0">
                    <a:solidFill>
                      <a:srgbClr val="FF33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Προσοχή! </a:t>
                </a: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Σε πολλές περιπτώσεις δεν έχει φυσικό νόημα </a:t>
                </a:r>
                <a:r>
                  <a:rPr lang="en-US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μόνο μαθηματικό</a:t>
                </a:r>
                <a:r>
                  <a:rPr lang="en-US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800100" lvl="1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q"/>
                </a:pPr>
                <a:r>
                  <a:rPr lang="el-GR" b="1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β</a:t>
                </a:r>
                <a:r>
                  <a:rPr lang="el-GR" b="1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l-GR" i="1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κλίση (</a:t>
                </a:r>
                <a:r>
                  <a:rPr lang="en-US" i="1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slope)</a:t>
                </a:r>
                <a:r>
                  <a:rPr lang="en-US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dirty="0">
                  <a:solidFill>
                    <a:srgbClr val="000099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52525" lvl="2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Κλίση της ευθείας παλινδρόμησης.</a:t>
                </a:r>
              </a:p>
              <a:p>
                <a:pPr marL="1152525" lvl="2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Μας δείχνει το πόσο θα μεταβληθεί (αυξηθεί/μειωθεί) η πρόβλεψη αν αυξήσω το χρόνο κατά μια μονάδα.</a:t>
                </a:r>
              </a:p>
              <a:p>
                <a:pPr marL="1152525" lvl="2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r>
                  <a:rPr lang="el-GR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Μπορεί να έχει </a:t>
                </a:r>
                <a:r>
                  <a:rPr lang="el-GR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αρνητική/θετική τιμή αντίστοιχα για τάση μείωσης/αύξησης. </a:t>
                </a:r>
                <a:endParaRPr lang="el-GR" dirty="0">
                  <a:solidFill>
                    <a:srgbClr val="000099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52525" lvl="2" indent="-342900" algn="just">
                  <a:lnSpc>
                    <a:spcPts val="3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:endParaRPr lang="el-GR" dirty="0">
                  <a:solidFill>
                    <a:srgbClr val="000099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134" y="548680"/>
                <a:ext cx="9073008" cy="6401753"/>
              </a:xfrm>
              <a:prstGeom prst="rect">
                <a:avLst/>
              </a:prstGeom>
              <a:blipFill>
                <a:blip r:embed="rId2"/>
                <a:stretch>
                  <a:fillRect l="-941" t="-762" r="-5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32324" y="93312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Γενική σχέση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41979" y="1052736"/>
                <a:ext cx="1681749" cy="416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l-GR" sz="20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sz="2000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l-GR" sz="20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0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acc>
                      <m:r>
                        <a:rPr lang="el-GR" sz="2000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20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0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sz="2000" b="1" i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79" y="1052736"/>
                <a:ext cx="1681749" cy="416717"/>
              </a:xfrm>
              <a:prstGeom prst="rect">
                <a:avLst/>
              </a:prstGeom>
              <a:blipFill rotWithShape="0">
                <a:blip r:embed="rId3"/>
                <a:stretch>
                  <a:fillRect t="-7353" r="-9455" b="-161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923928" y="1043444"/>
                <a:ext cx="1516697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en-US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b="1" i="1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043444"/>
                <a:ext cx="151669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0392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Συμβολισμός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021950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dirty="0" smtClean="0">
                <a:solidFill>
                  <a:srgbClr val="000099"/>
                </a:solidFill>
                <a:latin typeface="Calibri" pitchFamily="34" charset="0"/>
              </a:rPr>
              <a:t>Συμβολισμός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baseline="-25000" dirty="0" err="1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πραγματική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ζήτηση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που εκδηλώνεται την περίοδο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 smtClean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 smtClean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για τη ζήτηση που θα εκδηλωθεί την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περίοδο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714500" lvl="3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Σημείωση: </a:t>
            </a:r>
            <a:r>
              <a:rPr lang="el-GR" i="1" dirty="0" smtClean="0">
                <a:solidFill>
                  <a:srgbClr val="0000FF"/>
                </a:solidFill>
                <a:latin typeface="Calibri" pitchFamily="34" charset="0"/>
              </a:rPr>
              <a:t>Η πρόβλεψη έλαβε χώρα κάποια προγενέστερη περίοδο, π.χ. </a:t>
            </a:r>
            <a:r>
              <a:rPr lang="en-US" i="1" dirty="0" smtClean="0">
                <a:solidFill>
                  <a:srgbClr val="0000FF"/>
                </a:solidFill>
                <a:latin typeface="Calibri" pitchFamily="34" charset="0"/>
              </a:rPr>
              <a:t>t-1.</a:t>
            </a:r>
            <a:endParaRPr lang="en-US" i="1" dirty="0">
              <a:solidFill>
                <a:srgbClr val="0000FF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2000" b="1" dirty="0" smtClean="0">
                <a:solidFill>
                  <a:srgbClr val="FF0000"/>
                </a:solidFill>
                <a:latin typeface="Calibri" pitchFamily="34" charset="0"/>
              </a:rPr>
              <a:t>σφάλμα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εκτίμησης της πραγματικής ζήτησης, δηλαδή η διαφορά ανάμεσα στην τιμή της πρόβλεψης και στην πραγματική ζήτηση για μια περίοδο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l-GR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alibri" pitchFamily="34" charset="0"/>
              </a:rPr>
              <a:t>=</a:t>
            </a:r>
            <a:r>
              <a:rPr lang="el-GR" sz="2000" b="1" dirty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 smtClean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l-GR" sz="2000" b="1" baseline="-25000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- 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baseline="-25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).</a:t>
            </a:r>
            <a:r>
              <a:rPr lang="el-GR" sz="2000" b="1" dirty="0">
                <a:solidFill>
                  <a:srgbClr val="FF9900"/>
                </a:solidFill>
                <a:latin typeface="Calibri" pitchFamily="34" charset="0"/>
              </a:rPr>
              <a:t> </a:t>
            </a:r>
            <a:endParaRPr lang="el-GR" sz="2000" b="1" dirty="0" smtClean="0">
              <a:solidFill>
                <a:srgbClr val="FF9900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FF9900"/>
                </a:solidFill>
                <a:latin typeface="Calibri" pitchFamily="34" charset="0"/>
              </a:rPr>
              <a:t>α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2000" b="1" dirty="0" smtClean="0">
                <a:solidFill>
                  <a:srgbClr val="FF9900"/>
                </a:solidFill>
                <a:latin typeface="Calibri" pitchFamily="34" charset="0"/>
              </a:rPr>
              <a:t>σταθερά της παλινδρόμησης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είναι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κλίση της παλινδρόμησης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902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9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Δεδομένα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882540"/>
              </p:ext>
            </p:extLst>
          </p:nvPr>
        </p:nvGraphicFramePr>
        <p:xfrm>
          <a:off x="215516" y="1088736"/>
          <a:ext cx="1661299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2,77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2,84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2,96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3,03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2010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3,19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052736"/>
            <a:ext cx="6122472" cy="48965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7" y="1052736"/>
            <a:ext cx="6122473" cy="48965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60289" y="1484784"/>
            <a:ext cx="45720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52525" lvl="2" indent="-342900" algn="just"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Παρατηρείτε κάποια τάση; </a:t>
            </a:r>
          </a:p>
          <a:p>
            <a:pPr marL="1152525" lvl="2" indent="-342900" algn="just"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Τι μορφή έχει;</a:t>
            </a:r>
            <a:endParaRPr lang="el-GR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10609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8060</TotalTime>
  <Words>1540</Words>
  <Application>Microsoft Office PowerPoint</Application>
  <PresentationFormat>On-screen Show (4:3)</PresentationFormat>
  <Paragraphs>672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Cambria Math</vt:lpstr>
      <vt:lpstr>Mathematica1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Christos</dc:creator>
  <cp:lastModifiedBy>Crazy</cp:lastModifiedBy>
  <cp:revision>1005</cp:revision>
  <dcterms:created xsi:type="dcterms:W3CDTF">2008-07-07T16:29:50Z</dcterms:created>
  <dcterms:modified xsi:type="dcterms:W3CDTF">2017-12-05T10:50:40Z</dcterms:modified>
</cp:coreProperties>
</file>